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handoutMasterIdLst>
    <p:handoutMasterId r:id="rId32"/>
  </p:handoutMasterIdLst>
  <p:sldIdLst>
    <p:sldId id="668" r:id="rId2"/>
    <p:sldId id="750" r:id="rId3"/>
    <p:sldId id="697" r:id="rId4"/>
    <p:sldId id="752" r:id="rId5"/>
    <p:sldId id="753" r:id="rId6"/>
    <p:sldId id="756" r:id="rId7"/>
    <p:sldId id="757" r:id="rId8"/>
    <p:sldId id="758" r:id="rId9"/>
    <p:sldId id="774" r:id="rId10"/>
    <p:sldId id="775" r:id="rId11"/>
    <p:sldId id="778" r:id="rId12"/>
    <p:sldId id="779" r:id="rId13"/>
    <p:sldId id="782" r:id="rId14"/>
    <p:sldId id="780" r:id="rId15"/>
    <p:sldId id="755" r:id="rId16"/>
    <p:sldId id="759" r:id="rId17"/>
    <p:sldId id="685" r:id="rId18"/>
    <p:sldId id="736" r:id="rId19"/>
    <p:sldId id="741" r:id="rId20"/>
    <p:sldId id="740" r:id="rId21"/>
    <p:sldId id="742" r:id="rId22"/>
    <p:sldId id="744" r:id="rId23"/>
    <p:sldId id="702" r:id="rId24"/>
    <p:sldId id="703" r:id="rId25"/>
    <p:sldId id="771" r:id="rId26"/>
    <p:sldId id="681" r:id="rId27"/>
    <p:sldId id="772" r:id="rId28"/>
    <p:sldId id="773" r:id="rId29"/>
    <p:sldId id="783" r:id="rId30"/>
  </p:sldIdLst>
  <p:sldSz cx="7561263" cy="5653088"/>
  <p:notesSz cx="6808788" cy="9940925"/>
  <p:defaultTextStyle>
    <a:defPPr>
      <a:defRPr lang="de-DE"/>
    </a:defPPr>
    <a:lvl1pPr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781">
          <p15:clr>
            <a:srgbClr val="A4A3A4"/>
          </p15:clr>
        </p15:guide>
        <p15:guide id="2" pos="2382">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53"/>
    <a:srgbClr val="FFDD71"/>
    <a:srgbClr val="80C535"/>
    <a:srgbClr val="82B644"/>
    <a:srgbClr val="FF0000"/>
    <a:srgbClr val="FFFFCC"/>
    <a:srgbClr val="8A45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75524" autoAdjust="0"/>
  </p:normalViewPr>
  <p:slideViewPr>
    <p:cSldViewPr snapToGrid="0" snapToObjects="1">
      <p:cViewPr>
        <p:scale>
          <a:sx n="82" d="100"/>
          <a:sy n="82" d="100"/>
        </p:scale>
        <p:origin x="784" y="-220"/>
      </p:cViewPr>
      <p:guideLst>
        <p:guide orient="horz" pos="1781"/>
        <p:guide pos="2382"/>
      </p:guideLst>
    </p:cSldViewPr>
  </p:slideViewPr>
  <p:outlineViewPr>
    <p:cViewPr>
      <p:scale>
        <a:sx n="33" d="100"/>
        <a:sy n="33" d="100"/>
      </p:scale>
      <p:origin x="0" y="-16004"/>
    </p:cViewPr>
  </p:outlineViewPr>
  <p:notesTextViewPr>
    <p:cViewPr>
      <p:scale>
        <a:sx n="100" d="100"/>
        <a:sy n="100" d="100"/>
      </p:scale>
      <p:origin x="0" y="0"/>
    </p:cViewPr>
  </p:notesTextViewPr>
  <p:sorterViewPr>
    <p:cViewPr varScale="1">
      <p:scale>
        <a:sx n="1" d="1"/>
        <a:sy n="1" d="1"/>
      </p:scale>
      <p:origin x="0" y="-4292"/>
    </p:cViewPr>
  </p:sorterViewPr>
  <p:notesViewPr>
    <p:cSldViewPr snapToGrid="0" snapToObjects="1">
      <p:cViewPr varScale="1">
        <p:scale>
          <a:sx n="57" d="100"/>
          <a:sy n="57" d="100"/>
        </p:scale>
        <p:origin x="3346" y="67"/>
      </p:cViewPr>
      <p:guideLst>
        <p:guide orient="horz" pos="3131"/>
        <p:guide pos="2145"/>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D886-16F6-4662-ABC8-E42679A0B785}" type="doc">
      <dgm:prSet loTypeId="urn:microsoft.com/office/officeart/2008/layout/CircleAccentTimeline" loCatId="process" qsTypeId="urn:microsoft.com/office/officeart/2005/8/quickstyle/simple4" qsCatId="simple" csTypeId="urn:microsoft.com/office/officeart/2005/8/colors/accent1_2" csCatId="accent1" phldr="1"/>
      <dgm:spPr/>
      <dgm:t>
        <a:bodyPr/>
        <a:lstStyle/>
        <a:p>
          <a:endParaRPr lang="de-DE"/>
        </a:p>
      </dgm:t>
    </dgm:pt>
    <dgm:pt modelId="{B02D7B8B-2C33-4854-8768-7A21CBBA06B6}">
      <dgm:prSet phldrT="[Text]"/>
      <dgm:spPr/>
      <dgm:t>
        <a:bodyPr/>
        <a:lstStyle/>
        <a:p>
          <a:r>
            <a:rPr lang="de-DE" dirty="0" smtClean="0"/>
            <a:t>Permanente Betriebsinventur WISA</a:t>
          </a:r>
          <a:endParaRPr lang="de-DE" dirty="0"/>
        </a:p>
      </dgm:t>
    </dgm:pt>
    <dgm:pt modelId="{6CF11E87-9EDA-45C3-93AA-63C0F0C314B9}" type="parTrans" cxnId="{E2247D8A-E077-4A19-A41C-15486DF9F052}">
      <dgm:prSet/>
      <dgm:spPr/>
      <dgm:t>
        <a:bodyPr/>
        <a:lstStyle/>
        <a:p>
          <a:endParaRPr lang="de-DE"/>
        </a:p>
      </dgm:t>
    </dgm:pt>
    <dgm:pt modelId="{F3AAA362-BE11-4E44-A72D-DA91A59A0A3A}" type="sibTrans" cxnId="{E2247D8A-E077-4A19-A41C-15486DF9F052}">
      <dgm:prSet/>
      <dgm:spPr/>
      <dgm:t>
        <a:bodyPr/>
        <a:lstStyle/>
        <a:p>
          <a:endParaRPr lang="de-DE"/>
        </a:p>
      </dgm:t>
    </dgm:pt>
    <dgm:pt modelId="{A940CEBF-BDCF-4433-8965-7CB1E7301F13}">
      <dgm:prSet phldrT="[Text]"/>
      <dgm:spPr/>
      <dgm:t>
        <a:bodyPr/>
        <a:lstStyle/>
        <a:p>
          <a:r>
            <a:rPr lang="de-DE" dirty="0" smtClean="0"/>
            <a:t>Simulation Modellhiebssatz </a:t>
          </a:r>
          <a:r>
            <a:rPr lang="de-DE" dirty="0" err="1" smtClean="0"/>
            <a:t>BWINPro</a:t>
          </a:r>
          <a:r>
            <a:rPr lang="de-DE" dirty="0" smtClean="0"/>
            <a:t>-S</a:t>
          </a:r>
          <a:endParaRPr lang="de-DE" dirty="0"/>
        </a:p>
      </dgm:t>
    </dgm:pt>
    <dgm:pt modelId="{A4F7A2C0-19BE-4B3E-9A64-C565B9D2A24D}" type="parTrans" cxnId="{D19E60AE-9177-41AD-BCFC-125202E9EC29}">
      <dgm:prSet/>
      <dgm:spPr/>
      <dgm:t>
        <a:bodyPr/>
        <a:lstStyle/>
        <a:p>
          <a:endParaRPr lang="de-DE"/>
        </a:p>
      </dgm:t>
    </dgm:pt>
    <dgm:pt modelId="{A8B4E310-5979-42DA-A92A-4C9898C5E74A}" type="sibTrans" cxnId="{D19E60AE-9177-41AD-BCFC-125202E9EC29}">
      <dgm:prSet/>
      <dgm:spPr/>
      <dgm:t>
        <a:bodyPr/>
        <a:lstStyle/>
        <a:p>
          <a:endParaRPr lang="de-DE"/>
        </a:p>
      </dgm:t>
    </dgm:pt>
    <dgm:pt modelId="{E980CEE1-9A82-489B-A679-CF0BD7E8C8C5}">
      <dgm:prSet phldrT="[Text]"/>
      <dgm:spPr/>
      <dgm:t>
        <a:bodyPr/>
        <a:lstStyle/>
        <a:p>
          <a:r>
            <a:rPr lang="de-DE" dirty="0" smtClean="0"/>
            <a:t>Datenanalyse, Zielkorridor festlegen, Vorbericht</a:t>
          </a:r>
          <a:endParaRPr lang="de-DE" dirty="0"/>
        </a:p>
      </dgm:t>
    </dgm:pt>
    <dgm:pt modelId="{08B98960-D05C-4A40-9FCA-80412370E750}" type="parTrans" cxnId="{42458028-12B5-47E3-B5CF-D0475A6446A5}">
      <dgm:prSet/>
      <dgm:spPr/>
      <dgm:t>
        <a:bodyPr/>
        <a:lstStyle/>
        <a:p>
          <a:endParaRPr lang="de-DE"/>
        </a:p>
      </dgm:t>
    </dgm:pt>
    <dgm:pt modelId="{D11689F1-FD81-4432-AC3E-BD88A089160E}" type="sibTrans" cxnId="{42458028-12B5-47E3-B5CF-D0475A6446A5}">
      <dgm:prSet/>
      <dgm:spPr/>
      <dgm:t>
        <a:bodyPr/>
        <a:lstStyle/>
        <a:p>
          <a:endParaRPr lang="de-DE"/>
        </a:p>
      </dgm:t>
    </dgm:pt>
    <dgm:pt modelId="{F9CAB57C-8CC9-4F9D-B348-FE92FAF8B297}">
      <dgm:prSet phldrT="[Text]"/>
      <dgm:spPr/>
      <dgm:t>
        <a:bodyPr/>
        <a:lstStyle/>
        <a:p>
          <a:r>
            <a:rPr lang="de-DE" dirty="0" err="1" smtClean="0"/>
            <a:t>Planungsbegang</a:t>
          </a:r>
          <a:r>
            <a:rPr lang="de-DE" dirty="0" smtClean="0"/>
            <a:t> </a:t>
          </a:r>
          <a:r>
            <a:rPr lang="de-DE" dirty="0" err="1" smtClean="0"/>
            <a:t>FESA_pro</a:t>
          </a:r>
          <a:endParaRPr lang="de-DE" dirty="0"/>
        </a:p>
      </dgm:t>
    </dgm:pt>
    <dgm:pt modelId="{6A6F6D1B-18F6-4310-B6D2-96EAC5E9A606}" type="parTrans" cxnId="{D7111E74-55A7-41C0-81EE-920367F49832}">
      <dgm:prSet/>
      <dgm:spPr/>
      <dgm:t>
        <a:bodyPr/>
        <a:lstStyle/>
        <a:p>
          <a:endParaRPr lang="de-DE"/>
        </a:p>
      </dgm:t>
    </dgm:pt>
    <dgm:pt modelId="{A5E30CC1-FF39-4283-A0DB-A8DC9180B4C1}" type="sibTrans" cxnId="{D7111E74-55A7-41C0-81EE-920367F49832}">
      <dgm:prSet/>
      <dgm:spPr/>
      <dgm:t>
        <a:bodyPr/>
        <a:lstStyle/>
        <a:p>
          <a:endParaRPr lang="de-DE"/>
        </a:p>
      </dgm:t>
    </dgm:pt>
    <dgm:pt modelId="{4C3444B7-7EC3-415E-8EE4-38D347C068A0}">
      <dgm:prSet phldrT="[Text]"/>
      <dgm:spPr/>
      <dgm:t>
        <a:bodyPr/>
        <a:lstStyle/>
        <a:p>
          <a:r>
            <a:rPr lang="de-DE" dirty="0" smtClean="0"/>
            <a:t>Zwischenabsprachen</a:t>
          </a:r>
        </a:p>
        <a:p>
          <a:r>
            <a:rPr lang="de-DE" b="1" dirty="0" smtClean="0"/>
            <a:t>Steuerung der Forsteinrichtung</a:t>
          </a:r>
          <a:endParaRPr lang="de-DE" b="1" dirty="0"/>
        </a:p>
      </dgm:t>
    </dgm:pt>
    <dgm:pt modelId="{6F91D747-F4EC-4AAD-9F05-EA4B54616EAC}" type="parTrans" cxnId="{93876201-353C-42BC-AF98-D6DE53343F73}">
      <dgm:prSet/>
      <dgm:spPr/>
      <dgm:t>
        <a:bodyPr/>
        <a:lstStyle/>
        <a:p>
          <a:endParaRPr lang="de-DE"/>
        </a:p>
      </dgm:t>
    </dgm:pt>
    <dgm:pt modelId="{7DA1C705-731F-4883-97B4-64D625EC01A8}" type="sibTrans" cxnId="{93876201-353C-42BC-AF98-D6DE53343F73}">
      <dgm:prSet/>
      <dgm:spPr/>
      <dgm:t>
        <a:bodyPr/>
        <a:lstStyle/>
        <a:p>
          <a:endParaRPr lang="de-DE"/>
        </a:p>
      </dgm:t>
    </dgm:pt>
    <dgm:pt modelId="{CBA2631D-6FF0-483C-ADE8-0A2D89E20A89}">
      <dgm:prSet phldrT="[Text]"/>
      <dgm:spPr/>
      <dgm:t>
        <a:bodyPr/>
        <a:lstStyle/>
        <a:p>
          <a:r>
            <a:rPr lang="de-DE" dirty="0" smtClean="0"/>
            <a:t>Datenauswertung </a:t>
          </a:r>
          <a:r>
            <a:rPr lang="de-DE" b="1" dirty="0" smtClean="0"/>
            <a:t>Waldbaulicher Hiebssatz</a:t>
          </a:r>
          <a:endParaRPr lang="de-DE" dirty="0"/>
        </a:p>
      </dgm:t>
    </dgm:pt>
    <dgm:pt modelId="{8BF863CC-7718-404D-B953-C3CA095E3580}" type="parTrans" cxnId="{9AA49F2A-BC0A-4AAD-BA89-4682B6FBD302}">
      <dgm:prSet/>
      <dgm:spPr/>
      <dgm:t>
        <a:bodyPr/>
        <a:lstStyle/>
        <a:p>
          <a:endParaRPr lang="de-DE"/>
        </a:p>
      </dgm:t>
    </dgm:pt>
    <dgm:pt modelId="{F3E9082B-D0C0-4B97-BE77-F1D015E43359}" type="sibTrans" cxnId="{9AA49F2A-BC0A-4AAD-BA89-4682B6FBD302}">
      <dgm:prSet/>
      <dgm:spPr/>
      <dgm:t>
        <a:bodyPr/>
        <a:lstStyle/>
        <a:p>
          <a:endParaRPr lang="de-DE"/>
        </a:p>
      </dgm:t>
    </dgm:pt>
    <dgm:pt modelId="{1A58B4B7-16F6-4D4A-9060-A2AA4C642993}" type="pres">
      <dgm:prSet presAssocID="{1697D886-16F6-4662-ABC8-E42679A0B785}" presName="Name0" presStyleCnt="0">
        <dgm:presLayoutVars>
          <dgm:dir/>
        </dgm:presLayoutVars>
      </dgm:prSet>
      <dgm:spPr/>
      <dgm:t>
        <a:bodyPr/>
        <a:lstStyle/>
        <a:p>
          <a:endParaRPr lang="de-DE"/>
        </a:p>
      </dgm:t>
    </dgm:pt>
    <dgm:pt modelId="{94E0C967-CF64-4497-8369-7E0ECCA550C6}" type="pres">
      <dgm:prSet presAssocID="{B02D7B8B-2C33-4854-8768-7A21CBBA06B6}" presName="parComposite" presStyleCnt="0"/>
      <dgm:spPr/>
    </dgm:pt>
    <dgm:pt modelId="{4695C8B3-20A2-44BB-94F7-0B6BC44A462B}" type="pres">
      <dgm:prSet presAssocID="{B02D7B8B-2C33-4854-8768-7A21CBBA06B6}" presName="parBigCircle" presStyleLbl="node0" presStyleIdx="0" presStyleCnt="2"/>
      <dgm:spPr/>
    </dgm:pt>
    <dgm:pt modelId="{87C75B38-A33E-4C3E-B1B4-11AEAFB7F5B7}" type="pres">
      <dgm:prSet presAssocID="{B02D7B8B-2C33-4854-8768-7A21CBBA06B6}" presName="parTx" presStyleLbl="revTx" presStyleIdx="0" presStyleCnt="10"/>
      <dgm:spPr/>
      <dgm:t>
        <a:bodyPr/>
        <a:lstStyle/>
        <a:p>
          <a:endParaRPr lang="de-DE"/>
        </a:p>
      </dgm:t>
    </dgm:pt>
    <dgm:pt modelId="{82C168B6-43DF-48AA-8CEC-A677D9DED403}" type="pres">
      <dgm:prSet presAssocID="{B02D7B8B-2C33-4854-8768-7A21CBBA06B6}" presName="bSpace" presStyleCnt="0"/>
      <dgm:spPr/>
    </dgm:pt>
    <dgm:pt modelId="{CF291368-00BA-4C5D-8368-9D04B39E1E24}" type="pres">
      <dgm:prSet presAssocID="{B02D7B8B-2C33-4854-8768-7A21CBBA06B6}" presName="parBackupNorm" presStyleCnt="0"/>
      <dgm:spPr/>
    </dgm:pt>
    <dgm:pt modelId="{9FDDA11D-D3C8-44E6-9AFB-97BA5B08AAB3}" type="pres">
      <dgm:prSet presAssocID="{F3AAA362-BE11-4E44-A72D-DA91A59A0A3A}" presName="parSpace" presStyleCnt="0"/>
      <dgm:spPr/>
    </dgm:pt>
    <dgm:pt modelId="{0F396B71-F9D2-4107-A950-DBB90F26CCE0}" type="pres">
      <dgm:prSet presAssocID="{A940CEBF-BDCF-4433-8965-7CB1E7301F13}" presName="desBackupLeftNorm" presStyleCnt="0"/>
      <dgm:spPr/>
    </dgm:pt>
    <dgm:pt modelId="{4804A7E4-3C6B-468A-942F-D698EA8DCFE2}" type="pres">
      <dgm:prSet presAssocID="{A940CEBF-BDCF-4433-8965-7CB1E7301F13}" presName="desComposite" presStyleCnt="0"/>
      <dgm:spPr/>
    </dgm:pt>
    <dgm:pt modelId="{D3F3908E-E8D7-4875-B2D0-EF26A882815E}" type="pres">
      <dgm:prSet presAssocID="{A940CEBF-BDCF-4433-8965-7CB1E7301F13}" presName="desCircle" presStyleLbl="node1" presStyleIdx="0" presStyleCnt="4"/>
      <dgm:spPr/>
    </dgm:pt>
    <dgm:pt modelId="{17C9B0AE-7246-49D4-8A2F-82773B514110}" type="pres">
      <dgm:prSet presAssocID="{A940CEBF-BDCF-4433-8965-7CB1E7301F13}" presName="chTx" presStyleLbl="revTx" presStyleIdx="1" presStyleCnt="10"/>
      <dgm:spPr/>
      <dgm:t>
        <a:bodyPr/>
        <a:lstStyle/>
        <a:p>
          <a:endParaRPr lang="de-DE"/>
        </a:p>
      </dgm:t>
    </dgm:pt>
    <dgm:pt modelId="{E9939A0A-FA21-4E2C-A60E-7C2D1E149E57}" type="pres">
      <dgm:prSet presAssocID="{A940CEBF-BDCF-4433-8965-7CB1E7301F13}" presName="desTx" presStyleLbl="revTx" presStyleIdx="2" presStyleCnt="10">
        <dgm:presLayoutVars>
          <dgm:bulletEnabled val="1"/>
        </dgm:presLayoutVars>
      </dgm:prSet>
      <dgm:spPr/>
    </dgm:pt>
    <dgm:pt modelId="{37072CF7-267B-4035-813E-C9BE7F3EC55F}" type="pres">
      <dgm:prSet presAssocID="{A940CEBF-BDCF-4433-8965-7CB1E7301F13}" presName="desBackupRightNorm" presStyleCnt="0"/>
      <dgm:spPr/>
    </dgm:pt>
    <dgm:pt modelId="{264DAFEF-9767-4222-A40D-152655469E8E}" type="pres">
      <dgm:prSet presAssocID="{A8B4E310-5979-42DA-A92A-4C9898C5E74A}" presName="desSpace" presStyleCnt="0"/>
      <dgm:spPr/>
    </dgm:pt>
    <dgm:pt modelId="{7ACC02D0-1EBE-454D-A3D9-197305D5DD60}" type="pres">
      <dgm:prSet presAssocID="{E980CEE1-9A82-489B-A679-CF0BD7E8C8C5}" presName="desBackupLeftNorm" presStyleCnt="0"/>
      <dgm:spPr/>
    </dgm:pt>
    <dgm:pt modelId="{B0C50C10-505B-4A6C-9F27-DEDF42401AB6}" type="pres">
      <dgm:prSet presAssocID="{E980CEE1-9A82-489B-A679-CF0BD7E8C8C5}" presName="desComposite" presStyleCnt="0"/>
      <dgm:spPr/>
    </dgm:pt>
    <dgm:pt modelId="{A3863A57-84F6-4586-9142-B8D0EFEBC721}" type="pres">
      <dgm:prSet presAssocID="{E980CEE1-9A82-489B-A679-CF0BD7E8C8C5}" presName="desCircle" presStyleLbl="node1" presStyleIdx="1" presStyleCnt="4"/>
      <dgm:spPr/>
      <dgm:t>
        <a:bodyPr/>
        <a:lstStyle/>
        <a:p>
          <a:endParaRPr lang="de-DE"/>
        </a:p>
      </dgm:t>
    </dgm:pt>
    <dgm:pt modelId="{4C0BE5F9-99BD-4EA9-B126-E0C3229454E0}" type="pres">
      <dgm:prSet presAssocID="{E980CEE1-9A82-489B-A679-CF0BD7E8C8C5}" presName="chTx" presStyleLbl="revTx" presStyleIdx="3" presStyleCnt="10"/>
      <dgm:spPr/>
      <dgm:t>
        <a:bodyPr/>
        <a:lstStyle/>
        <a:p>
          <a:endParaRPr lang="de-DE"/>
        </a:p>
      </dgm:t>
    </dgm:pt>
    <dgm:pt modelId="{C0BD90B7-7847-4865-81BD-300A400CBB80}" type="pres">
      <dgm:prSet presAssocID="{E980CEE1-9A82-489B-A679-CF0BD7E8C8C5}" presName="desTx" presStyleLbl="revTx" presStyleIdx="4" presStyleCnt="10">
        <dgm:presLayoutVars>
          <dgm:bulletEnabled val="1"/>
        </dgm:presLayoutVars>
      </dgm:prSet>
      <dgm:spPr/>
    </dgm:pt>
    <dgm:pt modelId="{A6A14B19-160C-45EE-ABF9-20C3D439DE58}" type="pres">
      <dgm:prSet presAssocID="{E980CEE1-9A82-489B-A679-CF0BD7E8C8C5}" presName="desBackupRightNorm" presStyleCnt="0"/>
      <dgm:spPr/>
    </dgm:pt>
    <dgm:pt modelId="{815FFC31-CD49-4756-8854-F9D386D25987}" type="pres">
      <dgm:prSet presAssocID="{D11689F1-FD81-4432-AC3E-BD88A089160E}" presName="desSpace" presStyleCnt="0"/>
      <dgm:spPr/>
    </dgm:pt>
    <dgm:pt modelId="{00261869-9363-4BF0-8D41-61921646732F}" type="pres">
      <dgm:prSet presAssocID="{F9CAB57C-8CC9-4F9D-B348-FE92FAF8B297}" presName="parComposite" presStyleCnt="0"/>
      <dgm:spPr/>
    </dgm:pt>
    <dgm:pt modelId="{28FEDEB2-D8D1-4E33-917F-2E9C4F7E477A}" type="pres">
      <dgm:prSet presAssocID="{F9CAB57C-8CC9-4F9D-B348-FE92FAF8B297}" presName="parBigCircle" presStyleLbl="node0" presStyleIdx="1" presStyleCnt="2"/>
      <dgm:spPr/>
    </dgm:pt>
    <dgm:pt modelId="{0686A263-5386-493C-92A8-D1D0D6A2C9F1}" type="pres">
      <dgm:prSet presAssocID="{F9CAB57C-8CC9-4F9D-B348-FE92FAF8B297}" presName="parTx" presStyleLbl="revTx" presStyleIdx="5" presStyleCnt="10"/>
      <dgm:spPr/>
      <dgm:t>
        <a:bodyPr/>
        <a:lstStyle/>
        <a:p>
          <a:endParaRPr lang="de-DE"/>
        </a:p>
      </dgm:t>
    </dgm:pt>
    <dgm:pt modelId="{719EC273-D794-478D-A35A-37F90747CDC8}" type="pres">
      <dgm:prSet presAssocID="{F9CAB57C-8CC9-4F9D-B348-FE92FAF8B297}" presName="bSpace" presStyleCnt="0"/>
      <dgm:spPr/>
    </dgm:pt>
    <dgm:pt modelId="{FEC8017B-3E12-457A-8EEF-E31577F6C312}" type="pres">
      <dgm:prSet presAssocID="{F9CAB57C-8CC9-4F9D-B348-FE92FAF8B297}" presName="parBackupNorm" presStyleCnt="0"/>
      <dgm:spPr/>
    </dgm:pt>
    <dgm:pt modelId="{977C39D6-E1DE-40B8-888F-5D7F18E86AA9}" type="pres">
      <dgm:prSet presAssocID="{A5E30CC1-FF39-4283-A0DB-A8DC9180B4C1}" presName="parSpace" presStyleCnt="0"/>
      <dgm:spPr/>
    </dgm:pt>
    <dgm:pt modelId="{6678FF70-2A04-4F15-8720-3BEF4D7EF214}" type="pres">
      <dgm:prSet presAssocID="{4C3444B7-7EC3-415E-8EE4-38D347C068A0}" presName="desBackupLeftNorm" presStyleCnt="0"/>
      <dgm:spPr/>
    </dgm:pt>
    <dgm:pt modelId="{5E15619C-F375-4D00-8865-BAD083C34D02}" type="pres">
      <dgm:prSet presAssocID="{4C3444B7-7EC3-415E-8EE4-38D347C068A0}" presName="desComposite" presStyleCnt="0"/>
      <dgm:spPr/>
    </dgm:pt>
    <dgm:pt modelId="{83F53030-A935-4A43-8EE3-288A94207AC5}" type="pres">
      <dgm:prSet presAssocID="{4C3444B7-7EC3-415E-8EE4-38D347C068A0}" presName="desCircle" presStyleLbl="node1" presStyleIdx="2" presStyleCnt="4"/>
      <dgm:spPr/>
    </dgm:pt>
    <dgm:pt modelId="{934DF769-A3A9-41C6-A6A7-78FC190C7697}" type="pres">
      <dgm:prSet presAssocID="{4C3444B7-7EC3-415E-8EE4-38D347C068A0}" presName="chTx" presStyleLbl="revTx" presStyleIdx="6" presStyleCnt="10"/>
      <dgm:spPr/>
      <dgm:t>
        <a:bodyPr/>
        <a:lstStyle/>
        <a:p>
          <a:endParaRPr lang="de-DE"/>
        </a:p>
      </dgm:t>
    </dgm:pt>
    <dgm:pt modelId="{5C07C7D7-B3B1-4B3B-91EC-4E8E503AD26C}" type="pres">
      <dgm:prSet presAssocID="{4C3444B7-7EC3-415E-8EE4-38D347C068A0}" presName="desTx" presStyleLbl="revTx" presStyleIdx="7" presStyleCnt="10">
        <dgm:presLayoutVars>
          <dgm:bulletEnabled val="1"/>
        </dgm:presLayoutVars>
      </dgm:prSet>
      <dgm:spPr/>
    </dgm:pt>
    <dgm:pt modelId="{7FDFB838-25D1-4437-8E91-7ADF321DC8BB}" type="pres">
      <dgm:prSet presAssocID="{4C3444B7-7EC3-415E-8EE4-38D347C068A0}" presName="desBackupRightNorm" presStyleCnt="0"/>
      <dgm:spPr/>
    </dgm:pt>
    <dgm:pt modelId="{DA826D32-9706-45F2-A864-7EB76F80405B}" type="pres">
      <dgm:prSet presAssocID="{7DA1C705-731F-4883-97B4-64D625EC01A8}" presName="desSpace" presStyleCnt="0"/>
      <dgm:spPr/>
    </dgm:pt>
    <dgm:pt modelId="{1094EBD5-4CC6-4280-BA54-49180970006E}" type="pres">
      <dgm:prSet presAssocID="{CBA2631D-6FF0-483C-ADE8-0A2D89E20A89}" presName="desBackupLeftNorm" presStyleCnt="0"/>
      <dgm:spPr/>
    </dgm:pt>
    <dgm:pt modelId="{A9BE41CF-0AF7-4CC6-9D18-E9D90890D912}" type="pres">
      <dgm:prSet presAssocID="{CBA2631D-6FF0-483C-ADE8-0A2D89E20A89}" presName="desComposite" presStyleCnt="0"/>
      <dgm:spPr/>
    </dgm:pt>
    <dgm:pt modelId="{53D5C938-9635-410B-BC37-757ECE152F99}" type="pres">
      <dgm:prSet presAssocID="{CBA2631D-6FF0-483C-ADE8-0A2D89E20A89}" presName="desCircle" presStyleLbl="node1" presStyleIdx="3" presStyleCnt="4"/>
      <dgm:spPr/>
      <dgm:t>
        <a:bodyPr/>
        <a:lstStyle/>
        <a:p>
          <a:endParaRPr lang="de-DE"/>
        </a:p>
      </dgm:t>
    </dgm:pt>
    <dgm:pt modelId="{DFD93AB4-C4CF-49F3-AEC9-00F89B1C80AB}" type="pres">
      <dgm:prSet presAssocID="{CBA2631D-6FF0-483C-ADE8-0A2D89E20A89}" presName="chTx" presStyleLbl="revTx" presStyleIdx="8" presStyleCnt="10"/>
      <dgm:spPr/>
      <dgm:t>
        <a:bodyPr/>
        <a:lstStyle/>
        <a:p>
          <a:endParaRPr lang="de-DE"/>
        </a:p>
      </dgm:t>
    </dgm:pt>
    <dgm:pt modelId="{2BDFFC9D-8159-4E18-A282-BDB160A491E2}" type="pres">
      <dgm:prSet presAssocID="{CBA2631D-6FF0-483C-ADE8-0A2D89E20A89}" presName="desTx" presStyleLbl="revTx" presStyleIdx="9" presStyleCnt="10">
        <dgm:presLayoutVars>
          <dgm:bulletEnabled val="1"/>
        </dgm:presLayoutVars>
      </dgm:prSet>
      <dgm:spPr/>
    </dgm:pt>
    <dgm:pt modelId="{42DCAEE4-B9DA-4178-8B42-012BACD776C4}" type="pres">
      <dgm:prSet presAssocID="{CBA2631D-6FF0-483C-ADE8-0A2D89E20A89}" presName="desBackupRightNorm" presStyleCnt="0"/>
      <dgm:spPr/>
    </dgm:pt>
    <dgm:pt modelId="{105A0BA6-B0AE-4F5B-B9DF-BD4FAB2606A2}" type="pres">
      <dgm:prSet presAssocID="{F3E9082B-D0C0-4B97-BE77-F1D015E43359}" presName="desSpace" presStyleCnt="0"/>
      <dgm:spPr/>
    </dgm:pt>
  </dgm:ptLst>
  <dgm:cxnLst>
    <dgm:cxn modelId="{D19E60AE-9177-41AD-BCFC-125202E9EC29}" srcId="{B02D7B8B-2C33-4854-8768-7A21CBBA06B6}" destId="{A940CEBF-BDCF-4433-8965-7CB1E7301F13}" srcOrd="0" destOrd="0" parTransId="{A4F7A2C0-19BE-4B3E-9A64-C565B9D2A24D}" sibTransId="{A8B4E310-5979-42DA-A92A-4C9898C5E74A}"/>
    <dgm:cxn modelId="{93876201-353C-42BC-AF98-D6DE53343F73}" srcId="{F9CAB57C-8CC9-4F9D-B348-FE92FAF8B297}" destId="{4C3444B7-7EC3-415E-8EE4-38D347C068A0}" srcOrd="0" destOrd="0" parTransId="{6F91D747-F4EC-4AAD-9F05-EA4B54616EAC}" sibTransId="{7DA1C705-731F-4883-97B4-64D625EC01A8}"/>
    <dgm:cxn modelId="{D7111E74-55A7-41C0-81EE-920367F49832}" srcId="{1697D886-16F6-4662-ABC8-E42679A0B785}" destId="{F9CAB57C-8CC9-4F9D-B348-FE92FAF8B297}" srcOrd="1" destOrd="0" parTransId="{6A6F6D1B-18F6-4310-B6D2-96EAC5E9A606}" sibTransId="{A5E30CC1-FF39-4283-A0DB-A8DC9180B4C1}"/>
    <dgm:cxn modelId="{A295FE33-E9FC-4EAC-AF81-D256D531DDB7}" type="presOf" srcId="{1697D886-16F6-4662-ABC8-E42679A0B785}" destId="{1A58B4B7-16F6-4D4A-9060-A2AA4C642993}" srcOrd="0" destOrd="0" presId="urn:microsoft.com/office/officeart/2008/layout/CircleAccentTimeline"/>
    <dgm:cxn modelId="{E5EEF45B-C763-4294-BA01-BF752C359FC6}" type="presOf" srcId="{A940CEBF-BDCF-4433-8965-7CB1E7301F13}" destId="{17C9B0AE-7246-49D4-8A2F-82773B514110}" srcOrd="0" destOrd="0" presId="urn:microsoft.com/office/officeart/2008/layout/CircleAccentTimeline"/>
    <dgm:cxn modelId="{9CC68A3B-DB67-43CA-BA37-54B489B7E607}" type="presOf" srcId="{E980CEE1-9A82-489B-A679-CF0BD7E8C8C5}" destId="{4C0BE5F9-99BD-4EA9-B126-E0C3229454E0}" srcOrd="0" destOrd="0" presId="urn:microsoft.com/office/officeart/2008/layout/CircleAccentTimeline"/>
    <dgm:cxn modelId="{89925419-7A78-410F-818B-28C76AE992DC}" type="presOf" srcId="{F9CAB57C-8CC9-4F9D-B348-FE92FAF8B297}" destId="{0686A263-5386-493C-92A8-D1D0D6A2C9F1}" srcOrd="0" destOrd="0" presId="urn:microsoft.com/office/officeart/2008/layout/CircleAccentTimeline"/>
    <dgm:cxn modelId="{7BD21E86-FEE4-47B3-A063-AAA46FAEEEA6}" type="presOf" srcId="{CBA2631D-6FF0-483C-ADE8-0A2D89E20A89}" destId="{DFD93AB4-C4CF-49F3-AEC9-00F89B1C80AB}" srcOrd="0" destOrd="0" presId="urn:microsoft.com/office/officeart/2008/layout/CircleAccentTimeline"/>
    <dgm:cxn modelId="{940917E7-1CA9-402B-8747-2AA2DA190F68}" type="presOf" srcId="{B02D7B8B-2C33-4854-8768-7A21CBBA06B6}" destId="{87C75B38-A33E-4C3E-B1B4-11AEAFB7F5B7}" srcOrd="0" destOrd="0" presId="urn:microsoft.com/office/officeart/2008/layout/CircleAccentTimeline"/>
    <dgm:cxn modelId="{9AA49F2A-BC0A-4AAD-BA89-4682B6FBD302}" srcId="{F9CAB57C-8CC9-4F9D-B348-FE92FAF8B297}" destId="{CBA2631D-6FF0-483C-ADE8-0A2D89E20A89}" srcOrd="1" destOrd="0" parTransId="{8BF863CC-7718-404D-B953-C3CA095E3580}" sibTransId="{F3E9082B-D0C0-4B97-BE77-F1D015E43359}"/>
    <dgm:cxn modelId="{4E473C7A-8C37-4173-B426-71F19021144F}" type="presOf" srcId="{4C3444B7-7EC3-415E-8EE4-38D347C068A0}" destId="{934DF769-A3A9-41C6-A6A7-78FC190C7697}" srcOrd="0" destOrd="0" presId="urn:microsoft.com/office/officeart/2008/layout/CircleAccentTimeline"/>
    <dgm:cxn modelId="{E2247D8A-E077-4A19-A41C-15486DF9F052}" srcId="{1697D886-16F6-4662-ABC8-E42679A0B785}" destId="{B02D7B8B-2C33-4854-8768-7A21CBBA06B6}" srcOrd="0" destOrd="0" parTransId="{6CF11E87-9EDA-45C3-93AA-63C0F0C314B9}" sibTransId="{F3AAA362-BE11-4E44-A72D-DA91A59A0A3A}"/>
    <dgm:cxn modelId="{42458028-12B5-47E3-B5CF-D0475A6446A5}" srcId="{B02D7B8B-2C33-4854-8768-7A21CBBA06B6}" destId="{E980CEE1-9A82-489B-A679-CF0BD7E8C8C5}" srcOrd="1" destOrd="0" parTransId="{08B98960-D05C-4A40-9FCA-80412370E750}" sibTransId="{D11689F1-FD81-4432-AC3E-BD88A089160E}"/>
    <dgm:cxn modelId="{ECF829A6-A41A-4892-B454-FD5AA668C1F5}" type="presParOf" srcId="{1A58B4B7-16F6-4D4A-9060-A2AA4C642993}" destId="{94E0C967-CF64-4497-8369-7E0ECCA550C6}" srcOrd="0" destOrd="0" presId="urn:microsoft.com/office/officeart/2008/layout/CircleAccentTimeline"/>
    <dgm:cxn modelId="{9429D214-AAC5-4A95-BCB9-2E04BCA31813}" type="presParOf" srcId="{94E0C967-CF64-4497-8369-7E0ECCA550C6}" destId="{4695C8B3-20A2-44BB-94F7-0B6BC44A462B}" srcOrd="0" destOrd="0" presId="urn:microsoft.com/office/officeart/2008/layout/CircleAccentTimeline"/>
    <dgm:cxn modelId="{2F42D7EB-7DB6-4851-8464-22B5B09A9EDC}" type="presParOf" srcId="{94E0C967-CF64-4497-8369-7E0ECCA550C6}" destId="{87C75B38-A33E-4C3E-B1B4-11AEAFB7F5B7}" srcOrd="1" destOrd="0" presId="urn:microsoft.com/office/officeart/2008/layout/CircleAccentTimeline"/>
    <dgm:cxn modelId="{36F3B81A-AF5C-447D-91FD-4E8830CDFE28}" type="presParOf" srcId="{94E0C967-CF64-4497-8369-7E0ECCA550C6}" destId="{82C168B6-43DF-48AA-8CEC-A677D9DED403}" srcOrd="2" destOrd="0" presId="urn:microsoft.com/office/officeart/2008/layout/CircleAccentTimeline"/>
    <dgm:cxn modelId="{C5B25689-9509-4B93-AB11-28708D9BC960}" type="presParOf" srcId="{1A58B4B7-16F6-4D4A-9060-A2AA4C642993}" destId="{CF291368-00BA-4C5D-8368-9D04B39E1E24}" srcOrd="1" destOrd="0" presId="urn:microsoft.com/office/officeart/2008/layout/CircleAccentTimeline"/>
    <dgm:cxn modelId="{99A865F8-0DBD-4F88-85E0-362010247CC2}" type="presParOf" srcId="{1A58B4B7-16F6-4D4A-9060-A2AA4C642993}" destId="{9FDDA11D-D3C8-44E6-9AFB-97BA5B08AAB3}" srcOrd="2" destOrd="0" presId="urn:microsoft.com/office/officeart/2008/layout/CircleAccentTimeline"/>
    <dgm:cxn modelId="{1AA06815-4290-412D-BDC0-59A3BBFFA6CD}" type="presParOf" srcId="{1A58B4B7-16F6-4D4A-9060-A2AA4C642993}" destId="{0F396B71-F9D2-4107-A950-DBB90F26CCE0}" srcOrd="3" destOrd="0" presId="urn:microsoft.com/office/officeart/2008/layout/CircleAccentTimeline"/>
    <dgm:cxn modelId="{3243D988-697B-4474-A281-A8ED3178F75D}" type="presParOf" srcId="{1A58B4B7-16F6-4D4A-9060-A2AA4C642993}" destId="{4804A7E4-3C6B-468A-942F-D698EA8DCFE2}" srcOrd="4" destOrd="0" presId="urn:microsoft.com/office/officeart/2008/layout/CircleAccentTimeline"/>
    <dgm:cxn modelId="{0BF0C9DA-1588-4E31-8773-E99AD8BC090D}" type="presParOf" srcId="{4804A7E4-3C6B-468A-942F-D698EA8DCFE2}" destId="{D3F3908E-E8D7-4875-B2D0-EF26A882815E}" srcOrd="0" destOrd="0" presId="urn:microsoft.com/office/officeart/2008/layout/CircleAccentTimeline"/>
    <dgm:cxn modelId="{7D0735FA-A05C-44B8-BD35-4FE8CE36915F}" type="presParOf" srcId="{4804A7E4-3C6B-468A-942F-D698EA8DCFE2}" destId="{17C9B0AE-7246-49D4-8A2F-82773B514110}" srcOrd="1" destOrd="0" presId="urn:microsoft.com/office/officeart/2008/layout/CircleAccentTimeline"/>
    <dgm:cxn modelId="{7CF82743-4477-4D96-87DF-14B38C510F79}" type="presParOf" srcId="{4804A7E4-3C6B-468A-942F-D698EA8DCFE2}" destId="{E9939A0A-FA21-4E2C-A60E-7C2D1E149E57}" srcOrd="2" destOrd="0" presId="urn:microsoft.com/office/officeart/2008/layout/CircleAccentTimeline"/>
    <dgm:cxn modelId="{EB52858A-55CF-4226-A8C6-24AB004C6950}" type="presParOf" srcId="{1A58B4B7-16F6-4D4A-9060-A2AA4C642993}" destId="{37072CF7-267B-4035-813E-C9BE7F3EC55F}" srcOrd="5" destOrd="0" presId="urn:microsoft.com/office/officeart/2008/layout/CircleAccentTimeline"/>
    <dgm:cxn modelId="{592022FE-185C-4FDC-B88A-44E74BED2354}" type="presParOf" srcId="{1A58B4B7-16F6-4D4A-9060-A2AA4C642993}" destId="{264DAFEF-9767-4222-A40D-152655469E8E}" srcOrd="6" destOrd="0" presId="urn:microsoft.com/office/officeart/2008/layout/CircleAccentTimeline"/>
    <dgm:cxn modelId="{2D083D31-67E1-4512-A8A4-C8C6F50BE08B}" type="presParOf" srcId="{1A58B4B7-16F6-4D4A-9060-A2AA4C642993}" destId="{7ACC02D0-1EBE-454D-A3D9-197305D5DD60}" srcOrd="7" destOrd="0" presId="urn:microsoft.com/office/officeart/2008/layout/CircleAccentTimeline"/>
    <dgm:cxn modelId="{23CDEA26-E307-4699-827B-0339EAFA1677}" type="presParOf" srcId="{1A58B4B7-16F6-4D4A-9060-A2AA4C642993}" destId="{B0C50C10-505B-4A6C-9F27-DEDF42401AB6}" srcOrd="8" destOrd="0" presId="urn:microsoft.com/office/officeart/2008/layout/CircleAccentTimeline"/>
    <dgm:cxn modelId="{848442B4-8F52-4C8E-90B1-CC355077D301}" type="presParOf" srcId="{B0C50C10-505B-4A6C-9F27-DEDF42401AB6}" destId="{A3863A57-84F6-4586-9142-B8D0EFEBC721}" srcOrd="0" destOrd="0" presId="urn:microsoft.com/office/officeart/2008/layout/CircleAccentTimeline"/>
    <dgm:cxn modelId="{22C7E956-A1A8-421E-90AC-7E8059A1C4B3}" type="presParOf" srcId="{B0C50C10-505B-4A6C-9F27-DEDF42401AB6}" destId="{4C0BE5F9-99BD-4EA9-B126-E0C3229454E0}" srcOrd="1" destOrd="0" presId="urn:microsoft.com/office/officeart/2008/layout/CircleAccentTimeline"/>
    <dgm:cxn modelId="{5C239B9C-7199-4C51-BC30-E68D666047DE}" type="presParOf" srcId="{B0C50C10-505B-4A6C-9F27-DEDF42401AB6}" destId="{C0BD90B7-7847-4865-81BD-300A400CBB80}" srcOrd="2" destOrd="0" presId="urn:microsoft.com/office/officeart/2008/layout/CircleAccentTimeline"/>
    <dgm:cxn modelId="{B410F98E-478F-4B52-8FC9-FC1986609324}" type="presParOf" srcId="{1A58B4B7-16F6-4D4A-9060-A2AA4C642993}" destId="{A6A14B19-160C-45EE-ABF9-20C3D439DE58}" srcOrd="9" destOrd="0" presId="urn:microsoft.com/office/officeart/2008/layout/CircleAccentTimeline"/>
    <dgm:cxn modelId="{82AA919F-F418-4E6F-AD41-61D094E369C4}" type="presParOf" srcId="{1A58B4B7-16F6-4D4A-9060-A2AA4C642993}" destId="{815FFC31-CD49-4756-8854-F9D386D25987}" srcOrd="10" destOrd="0" presId="urn:microsoft.com/office/officeart/2008/layout/CircleAccentTimeline"/>
    <dgm:cxn modelId="{A9AC6697-9DDE-4514-B72F-C364DD80C954}" type="presParOf" srcId="{1A58B4B7-16F6-4D4A-9060-A2AA4C642993}" destId="{00261869-9363-4BF0-8D41-61921646732F}" srcOrd="11" destOrd="0" presId="urn:microsoft.com/office/officeart/2008/layout/CircleAccentTimeline"/>
    <dgm:cxn modelId="{0383FD70-8E13-49A9-8A88-2FF1C25E9C97}" type="presParOf" srcId="{00261869-9363-4BF0-8D41-61921646732F}" destId="{28FEDEB2-D8D1-4E33-917F-2E9C4F7E477A}" srcOrd="0" destOrd="0" presId="urn:microsoft.com/office/officeart/2008/layout/CircleAccentTimeline"/>
    <dgm:cxn modelId="{2CD7FF3A-7E30-4430-9C91-BDE79B5D54C0}" type="presParOf" srcId="{00261869-9363-4BF0-8D41-61921646732F}" destId="{0686A263-5386-493C-92A8-D1D0D6A2C9F1}" srcOrd="1" destOrd="0" presId="urn:microsoft.com/office/officeart/2008/layout/CircleAccentTimeline"/>
    <dgm:cxn modelId="{76FF6708-EA99-4E82-8688-8AF476549EB1}" type="presParOf" srcId="{00261869-9363-4BF0-8D41-61921646732F}" destId="{719EC273-D794-478D-A35A-37F90747CDC8}" srcOrd="2" destOrd="0" presId="urn:microsoft.com/office/officeart/2008/layout/CircleAccentTimeline"/>
    <dgm:cxn modelId="{347A014A-6F58-4328-AF7F-8A21FCB4D67C}" type="presParOf" srcId="{1A58B4B7-16F6-4D4A-9060-A2AA4C642993}" destId="{FEC8017B-3E12-457A-8EEF-E31577F6C312}" srcOrd="12" destOrd="0" presId="urn:microsoft.com/office/officeart/2008/layout/CircleAccentTimeline"/>
    <dgm:cxn modelId="{F92A519F-CE3E-4A58-B5DA-D5FE64C2EBE2}" type="presParOf" srcId="{1A58B4B7-16F6-4D4A-9060-A2AA4C642993}" destId="{977C39D6-E1DE-40B8-888F-5D7F18E86AA9}" srcOrd="13" destOrd="0" presId="urn:microsoft.com/office/officeart/2008/layout/CircleAccentTimeline"/>
    <dgm:cxn modelId="{786FB25B-DE79-47E1-B250-793029A218A1}" type="presParOf" srcId="{1A58B4B7-16F6-4D4A-9060-A2AA4C642993}" destId="{6678FF70-2A04-4F15-8720-3BEF4D7EF214}" srcOrd="14" destOrd="0" presId="urn:microsoft.com/office/officeart/2008/layout/CircleAccentTimeline"/>
    <dgm:cxn modelId="{576A86D1-2B22-44B4-BE3F-66C598C3F5C1}" type="presParOf" srcId="{1A58B4B7-16F6-4D4A-9060-A2AA4C642993}" destId="{5E15619C-F375-4D00-8865-BAD083C34D02}" srcOrd="15" destOrd="0" presId="urn:microsoft.com/office/officeart/2008/layout/CircleAccentTimeline"/>
    <dgm:cxn modelId="{9C1478AD-B554-47BE-86B1-5254FDEE9672}" type="presParOf" srcId="{5E15619C-F375-4D00-8865-BAD083C34D02}" destId="{83F53030-A935-4A43-8EE3-288A94207AC5}" srcOrd="0" destOrd="0" presId="urn:microsoft.com/office/officeart/2008/layout/CircleAccentTimeline"/>
    <dgm:cxn modelId="{3BC4060E-25D8-4424-B098-709BCB1FA3ED}" type="presParOf" srcId="{5E15619C-F375-4D00-8865-BAD083C34D02}" destId="{934DF769-A3A9-41C6-A6A7-78FC190C7697}" srcOrd="1" destOrd="0" presId="urn:microsoft.com/office/officeart/2008/layout/CircleAccentTimeline"/>
    <dgm:cxn modelId="{FBBF16B5-D809-480C-A664-93D168CC4A00}" type="presParOf" srcId="{5E15619C-F375-4D00-8865-BAD083C34D02}" destId="{5C07C7D7-B3B1-4B3B-91EC-4E8E503AD26C}" srcOrd="2" destOrd="0" presId="urn:microsoft.com/office/officeart/2008/layout/CircleAccentTimeline"/>
    <dgm:cxn modelId="{76695648-CA01-4B9E-A93D-B6509F914C6B}" type="presParOf" srcId="{1A58B4B7-16F6-4D4A-9060-A2AA4C642993}" destId="{7FDFB838-25D1-4437-8E91-7ADF321DC8BB}" srcOrd="16" destOrd="0" presId="urn:microsoft.com/office/officeart/2008/layout/CircleAccentTimeline"/>
    <dgm:cxn modelId="{F5339817-B66F-4E3C-B52F-755A8A5D65A5}" type="presParOf" srcId="{1A58B4B7-16F6-4D4A-9060-A2AA4C642993}" destId="{DA826D32-9706-45F2-A864-7EB76F80405B}" srcOrd="17" destOrd="0" presId="urn:microsoft.com/office/officeart/2008/layout/CircleAccentTimeline"/>
    <dgm:cxn modelId="{6AB48409-4A1A-4BF4-B811-953FE4722C62}" type="presParOf" srcId="{1A58B4B7-16F6-4D4A-9060-A2AA4C642993}" destId="{1094EBD5-4CC6-4280-BA54-49180970006E}" srcOrd="18" destOrd="0" presId="urn:microsoft.com/office/officeart/2008/layout/CircleAccentTimeline"/>
    <dgm:cxn modelId="{A2B3D3FE-B775-43A9-BDAE-3901C93AE565}" type="presParOf" srcId="{1A58B4B7-16F6-4D4A-9060-A2AA4C642993}" destId="{A9BE41CF-0AF7-4CC6-9D18-E9D90890D912}" srcOrd="19" destOrd="0" presId="urn:microsoft.com/office/officeart/2008/layout/CircleAccentTimeline"/>
    <dgm:cxn modelId="{EA9EB13E-AF61-419B-80A0-B5D502E6A1DF}" type="presParOf" srcId="{A9BE41CF-0AF7-4CC6-9D18-E9D90890D912}" destId="{53D5C938-9635-410B-BC37-757ECE152F99}" srcOrd="0" destOrd="0" presId="urn:microsoft.com/office/officeart/2008/layout/CircleAccentTimeline"/>
    <dgm:cxn modelId="{AB21DA90-E901-4E1E-999D-928540F7FB8D}" type="presParOf" srcId="{A9BE41CF-0AF7-4CC6-9D18-E9D90890D912}" destId="{DFD93AB4-C4CF-49F3-AEC9-00F89B1C80AB}" srcOrd="1" destOrd="0" presId="urn:microsoft.com/office/officeart/2008/layout/CircleAccentTimeline"/>
    <dgm:cxn modelId="{D7B3B747-BEA8-4D78-9EF9-C13E7722E7E3}" type="presParOf" srcId="{A9BE41CF-0AF7-4CC6-9D18-E9D90890D912}" destId="{2BDFFC9D-8159-4E18-A282-BDB160A491E2}" srcOrd="2" destOrd="0" presId="urn:microsoft.com/office/officeart/2008/layout/CircleAccentTimeline"/>
    <dgm:cxn modelId="{3DA0A43A-586B-42DF-BE2A-8192B1F6F1FA}" type="presParOf" srcId="{1A58B4B7-16F6-4D4A-9060-A2AA4C642993}" destId="{42DCAEE4-B9DA-4178-8B42-012BACD776C4}" srcOrd="20" destOrd="0" presId="urn:microsoft.com/office/officeart/2008/layout/CircleAccentTimeline"/>
    <dgm:cxn modelId="{8BC6E87B-C673-4823-B4E0-D563471F7458}" type="presParOf" srcId="{1A58B4B7-16F6-4D4A-9060-A2AA4C642993}" destId="{105A0BA6-B0AE-4F5B-B9DF-BD4FAB2606A2}" srcOrd="21" destOrd="0" presId="urn:microsoft.com/office/officeart/2008/layout/CircleAccentTimeline"/>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14C994-4A7D-4F87-9F9B-E604F3F0718A}"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de-DE"/>
        </a:p>
      </dgm:t>
    </dgm:pt>
    <dgm:pt modelId="{45973DE9-5066-4EE3-881A-6DE85B307085}">
      <dgm:prSet phldrT="[Text]" custT="1"/>
      <dgm:spPr/>
      <dgm:t>
        <a:bodyPr/>
        <a:lstStyle/>
        <a:p>
          <a:r>
            <a:rPr lang="de-DE" sz="1200" dirty="0" smtClean="0"/>
            <a:t>Projekt importieren</a:t>
          </a:r>
          <a:endParaRPr lang="de-DE" sz="1200" dirty="0"/>
        </a:p>
      </dgm:t>
    </dgm:pt>
    <dgm:pt modelId="{FCEF57EE-28FD-473F-9F90-8B1AE621326D}" type="parTrans" cxnId="{47BEBBE6-8A16-462D-8D40-E8D7AD59E3F3}">
      <dgm:prSet/>
      <dgm:spPr/>
      <dgm:t>
        <a:bodyPr/>
        <a:lstStyle/>
        <a:p>
          <a:endParaRPr lang="de-DE" sz="1200"/>
        </a:p>
      </dgm:t>
    </dgm:pt>
    <dgm:pt modelId="{64330B1A-AA08-46FF-8339-F766FA2C884F}" type="sibTrans" cxnId="{47BEBBE6-8A16-462D-8D40-E8D7AD59E3F3}">
      <dgm:prSet/>
      <dgm:spPr/>
      <dgm:t>
        <a:bodyPr/>
        <a:lstStyle/>
        <a:p>
          <a:endParaRPr lang="de-DE" sz="1200"/>
        </a:p>
      </dgm:t>
    </dgm:pt>
    <dgm:pt modelId="{8FBD5373-4900-4ABF-B25C-D1E4EA2AB792}">
      <dgm:prSet phldrT="[Text]" custT="1"/>
      <dgm:spPr/>
      <dgm:t>
        <a:bodyPr/>
        <a:lstStyle/>
        <a:p>
          <a:r>
            <a:rPr lang="de-DE" sz="1200" dirty="0" smtClean="0"/>
            <a:t>Waldein-teilung</a:t>
          </a:r>
          <a:endParaRPr lang="de-DE" sz="1200" dirty="0"/>
        </a:p>
      </dgm:t>
    </dgm:pt>
    <dgm:pt modelId="{999FCF5F-5012-4EB8-87B4-C6314A954844}" type="parTrans" cxnId="{F4BA2B2A-2C13-4C47-91E3-62F674BFFA22}">
      <dgm:prSet/>
      <dgm:spPr/>
      <dgm:t>
        <a:bodyPr/>
        <a:lstStyle/>
        <a:p>
          <a:endParaRPr lang="de-DE" sz="1200"/>
        </a:p>
      </dgm:t>
    </dgm:pt>
    <dgm:pt modelId="{8BD6F1A2-1109-4D85-98B2-28F9D0FD5E55}" type="sibTrans" cxnId="{F4BA2B2A-2C13-4C47-91E3-62F674BFFA22}">
      <dgm:prSet/>
      <dgm:spPr/>
      <dgm:t>
        <a:bodyPr/>
        <a:lstStyle/>
        <a:p>
          <a:endParaRPr lang="de-DE" sz="1200"/>
        </a:p>
      </dgm:t>
    </dgm:pt>
    <dgm:pt modelId="{AA392634-8D68-4C99-80CD-DBCCCAD16427}">
      <dgm:prSet phldrT="[Text]" custT="1"/>
      <dgm:spPr/>
      <dgm:t>
        <a:bodyPr/>
        <a:lstStyle/>
        <a:p>
          <a:r>
            <a:rPr lang="de-DE" sz="1200" dirty="0" smtClean="0"/>
            <a:t>Revier-absprache</a:t>
          </a:r>
          <a:endParaRPr lang="de-DE" sz="1200" dirty="0"/>
        </a:p>
      </dgm:t>
    </dgm:pt>
    <dgm:pt modelId="{C92DFBB1-671F-4F41-874E-9976941C8D53}" type="parTrans" cxnId="{CBD8F441-C144-4D81-B564-F030EA3E8746}">
      <dgm:prSet/>
      <dgm:spPr/>
      <dgm:t>
        <a:bodyPr/>
        <a:lstStyle/>
        <a:p>
          <a:endParaRPr lang="de-DE" sz="1200"/>
        </a:p>
      </dgm:t>
    </dgm:pt>
    <dgm:pt modelId="{0AB92F3D-2D9E-4F25-9B4E-04430899FA05}" type="sibTrans" cxnId="{CBD8F441-C144-4D81-B564-F030EA3E8746}">
      <dgm:prSet/>
      <dgm:spPr/>
      <dgm:t>
        <a:bodyPr/>
        <a:lstStyle/>
        <a:p>
          <a:endParaRPr lang="de-DE" sz="1200"/>
        </a:p>
      </dgm:t>
    </dgm:pt>
    <dgm:pt modelId="{34B2C409-CFF1-450F-BD32-762EAFA27E0A}">
      <dgm:prSet phldrT="[Text]" custT="1"/>
      <dgm:spPr/>
      <dgm:t>
        <a:bodyPr/>
        <a:lstStyle/>
        <a:p>
          <a:r>
            <a:rPr lang="de-DE" sz="1200" dirty="0" err="1" smtClean="0"/>
            <a:t>Bearbei-tungseinheit</a:t>
          </a:r>
          <a:r>
            <a:rPr lang="de-DE" sz="1200" dirty="0" smtClean="0"/>
            <a:t> / Projekt abschließen</a:t>
          </a:r>
          <a:endParaRPr lang="de-DE" sz="1200" dirty="0"/>
        </a:p>
      </dgm:t>
    </dgm:pt>
    <dgm:pt modelId="{D8D367D6-6D2B-49C8-B1C0-86BCB9BE16ED}" type="parTrans" cxnId="{FFDAEAB7-A621-42B8-B2D4-F72D965DD134}">
      <dgm:prSet/>
      <dgm:spPr/>
      <dgm:t>
        <a:bodyPr/>
        <a:lstStyle/>
        <a:p>
          <a:endParaRPr lang="de-DE" sz="1200"/>
        </a:p>
      </dgm:t>
    </dgm:pt>
    <dgm:pt modelId="{A5D7B437-8AA9-47ED-A224-D8635C922704}" type="sibTrans" cxnId="{FFDAEAB7-A621-42B8-B2D4-F72D965DD134}">
      <dgm:prSet/>
      <dgm:spPr/>
      <dgm:t>
        <a:bodyPr/>
        <a:lstStyle/>
        <a:p>
          <a:endParaRPr lang="de-DE" sz="1200"/>
        </a:p>
      </dgm:t>
    </dgm:pt>
    <dgm:pt modelId="{1ED6CDF8-C743-4324-82C7-A4D135E77AC7}">
      <dgm:prSet phldrT="[Text]" custT="1"/>
      <dgm:spPr/>
      <dgm:t>
        <a:bodyPr/>
        <a:lstStyle/>
        <a:p>
          <a:r>
            <a:rPr lang="de-DE" sz="1200" dirty="0" err="1" smtClean="0"/>
            <a:t>Synchro-nisation</a:t>
          </a:r>
          <a:endParaRPr lang="de-DE" sz="1200" dirty="0"/>
        </a:p>
      </dgm:t>
    </dgm:pt>
    <dgm:pt modelId="{571D1604-8628-458E-B067-FB8843F575D1}" type="parTrans" cxnId="{019129DE-ED7B-4FD4-A864-706B6DE6C23D}">
      <dgm:prSet/>
      <dgm:spPr/>
      <dgm:t>
        <a:bodyPr/>
        <a:lstStyle/>
        <a:p>
          <a:endParaRPr lang="de-DE" sz="1200"/>
        </a:p>
      </dgm:t>
    </dgm:pt>
    <dgm:pt modelId="{16736365-95BC-465C-9D88-F4DFCA240B4F}" type="sibTrans" cxnId="{019129DE-ED7B-4FD4-A864-706B6DE6C23D}">
      <dgm:prSet/>
      <dgm:spPr/>
      <dgm:t>
        <a:bodyPr/>
        <a:lstStyle/>
        <a:p>
          <a:endParaRPr lang="de-DE" sz="1200"/>
        </a:p>
      </dgm:t>
    </dgm:pt>
    <dgm:pt modelId="{0C781D0D-9841-4798-ACC3-8BC784EE7A1A}">
      <dgm:prSet phldrT="[Text]" custT="1"/>
      <dgm:spPr/>
      <dgm:t>
        <a:bodyPr/>
        <a:lstStyle/>
        <a:p>
          <a:r>
            <a:rPr lang="de-DE" sz="1200" dirty="0" smtClean="0"/>
            <a:t>Übernahme </a:t>
          </a:r>
          <a:r>
            <a:rPr lang="de-DE" sz="1200" dirty="0" err="1" smtClean="0"/>
            <a:t>Geodaten</a:t>
          </a:r>
          <a:r>
            <a:rPr lang="de-DE" sz="1200" dirty="0" smtClean="0"/>
            <a:t> in WIS</a:t>
          </a:r>
          <a:endParaRPr lang="de-DE" sz="1200" dirty="0"/>
        </a:p>
      </dgm:t>
    </dgm:pt>
    <dgm:pt modelId="{C8BCB060-322B-455A-A28C-D3B9C064FC93}" type="parTrans" cxnId="{259C8837-117F-4BC3-822D-2F0E57B4BE8C}">
      <dgm:prSet/>
      <dgm:spPr/>
      <dgm:t>
        <a:bodyPr/>
        <a:lstStyle/>
        <a:p>
          <a:endParaRPr lang="de-DE" sz="1200"/>
        </a:p>
      </dgm:t>
    </dgm:pt>
    <dgm:pt modelId="{9F98D117-FCE1-4CA1-A012-842576D012CA}" type="sibTrans" cxnId="{259C8837-117F-4BC3-822D-2F0E57B4BE8C}">
      <dgm:prSet/>
      <dgm:spPr/>
      <dgm:t>
        <a:bodyPr/>
        <a:lstStyle/>
        <a:p>
          <a:endParaRPr lang="de-DE" sz="1200"/>
        </a:p>
      </dgm:t>
    </dgm:pt>
    <dgm:pt modelId="{A9EFF0F8-8268-4F53-B550-00A287433CC1}">
      <dgm:prSet phldrT="[Text]" custT="1"/>
      <dgm:spPr/>
      <dgm:t>
        <a:bodyPr/>
        <a:lstStyle/>
        <a:p>
          <a:r>
            <a:rPr lang="de-DE" sz="1200" dirty="0" err="1" smtClean="0"/>
            <a:t>Bearbei-tungseinheit</a:t>
          </a:r>
          <a:r>
            <a:rPr lang="de-DE" sz="1200" dirty="0" smtClean="0"/>
            <a:t> zuweisen</a:t>
          </a:r>
          <a:endParaRPr lang="de-DE" sz="1200" dirty="0"/>
        </a:p>
      </dgm:t>
    </dgm:pt>
    <dgm:pt modelId="{2343B486-8CAE-41A9-8201-33E530FF45DC}" type="parTrans" cxnId="{C774F298-7470-4563-82D0-9D740BFC4673}">
      <dgm:prSet/>
      <dgm:spPr/>
      <dgm:t>
        <a:bodyPr/>
        <a:lstStyle/>
        <a:p>
          <a:endParaRPr lang="de-DE" sz="1200"/>
        </a:p>
      </dgm:t>
    </dgm:pt>
    <dgm:pt modelId="{6102F332-9263-4B2A-AF40-76E8DB5533BC}" type="sibTrans" cxnId="{C774F298-7470-4563-82D0-9D740BFC4673}">
      <dgm:prSet/>
      <dgm:spPr/>
      <dgm:t>
        <a:bodyPr/>
        <a:lstStyle/>
        <a:p>
          <a:endParaRPr lang="de-DE" sz="1200"/>
        </a:p>
      </dgm:t>
    </dgm:pt>
    <dgm:pt modelId="{EF20B8AE-AABD-4E5C-A9B2-A25E4F2AE589}">
      <dgm:prSet phldrT="[Text]" custT="1"/>
      <dgm:spPr/>
      <dgm:t>
        <a:bodyPr/>
        <a:lstStyle/>
        <a:p>
          <a:r>
            <a:rPr lang="de-DE" sz="1200" dirty="0" smtClean="0"/>
            <a:t>Planungs-</a:t>
          </a:r>
          <a:r>
            <a:rPr lang="de-DE" sz="1200" dirty="0" err="1" smtClean="0"/>
            <a:t>begang</a:t>
          </a:r>
          <a:endParaRPr lang="de-DE" sz="1200" dirty="0"/>
        </a:p>
      </dgm:t>
    </dgm:pt>
    <dgm:pt modelId="{736FF95E-2CAB-4DA3-AEAC-961FDD149902}" type="sibTrans" cxnId="{654DC365-9A56-4D0C-84FA-AEC9F6FB2B48}">
      <dgm:prSet/>
      <dgm:spPr/>
      <dgm:t>
        <a:bodyPr/>
        <a:lstStyle/>
        <a:p>
          <a:endParaRPr lang="de-DE" sz="1200"/>
        </a:p>
      </dgm:t>
    </dgm:pt>
    <dgm:pt modelId="{CED4F9A8-A9A5-47AC-8E54-D9D971073CAD}" type="parTrans" cxnId="{654DC365-9A56-4D0C-84FA-AEC9F6FB2B48}">
      <dgm:prSet/>
      <dgm:spPr/>
      <dgm:t>
        <a:bodyPr/>
        <a:lstStyle/>
        <a:p>
          <a:endParaRPr lang="de-DE" sz="1200"/>
        </a:p>
      </dgm:t>
    </dgm:pt>
    <dgm:pt modelId="{813D3DF9-8DC3-4B5D-ADCD-7F5D36558451}">
      <dgm:prSet phldrT="[Text]" custT="1"/>
      <dgm:spPr/>
      <dgm:t>
        <a:bodyPr/>
        <a:lstStyle/>
        <a:p>
          <a:r>
            <a:rPr lang="de-DE" sz="1200" dirty="0" smtClean="0"/>
            <a:t>Baum-arten-zeilen</a:t>
          </a:r>
          <a:endParaRPr lang="de-DE" sz="1200" dirty="0"/>
        </a:p>
      </dgm:t>
    </dgm:pt>
    <dgm:pt modelId="{E5935648-203B-4AA9-886D-A94E947033AC}" type="parTrans" cxnId="{4655DC12-2DEC-49B6-B062-D24D764D82D3}">
      <dgm:prSet/>
      <dgm:spPr/>
      <dgm:t>
        <a:bodyPr/>
        <a:lstStyle/>
        <a:p>
          <a:endParaRPr lang="de-DE"/>
        </a:p>
      </dgm:t>
    </dgm:pt>
    <dgm:pt modelId="{6B6A5E7C-8BBF-46D8-B9E1-218234C68A12}" type="sibTrans" cxnId="{4655DC12-2DEC-49B6-B062-D24D764D82D3}">
      <dgm:prSet/>
      <dgm:spPr/>
      <dgm:t>
        <a:bodyPr/>
        <a:lstStyle/>
        <a:p>
          <a:endParaRPr lang="de-DE"/>
        </a:p>
      </dgm:t>
    </dgm:pt>
    <dgm:pt modelId="{D005AA5E-E397-4F01-B668-AD553B04A449}">
      <dgm:prSet phldrT="[Text]" custT="1"/>
      <dgm:spPr/>
      <dgm:t>
        <a:bodyPr/>
        <a:lstStyle/>
        <a:p>
          <a:r>
            <a:rPr lang="de-DE" sz="1200" dirty="0" smtClean="0"/>
            <a:t>Planung</a:t>
          </a:r>
          <a:endParaRPr lang="de-DE" sz="1200" dirty="0"/>
        </a:p>
      </dgm:t>
    </dgm:pt>
    <dgm:pt modelId="{8C3F193D-3C0D-4FD8-A247-105BD3D79C3E}" type="parTrans" cxnId="{2EAF3DEB-1434-4924-8FFF-C61084E510D4}">
      <dgm:prSet/>
      <dgm:spPr/>
      <dgm:t>
        <a:bodyPr/>
        <a:lstStyle/>
        <a:p>
          <a:endParaRPr lang="de-DE"/>
        </a:p>
      </dgm:t>
    </dgm:pt>
    <dgm:pt modelId="{4AFAB613-248A-4F6F-BCCF-EA6EC06EB995}" type="sibTrans" cxnId="{2EAF3DEB-1434-4924-8FFF-C61084E510D4}">
      <dgm:prSet/>
      <dgm:spPr/>
      <dgm:t>
        <a:bodyPr/>
        <a:lstStyle/>
        <a:p>
          <a:endParaRPr lang="de-DE"/>
        </a:p>
      </dgm:t>
    </dgm:pt>
    <dgm:pt modelId="{6CD200C1-668F-4C70-9730-7317D87B23DB}">
      <dgm:prSet phldrT="[Text]" custT="1"/>
      <dgm:spPr/>
      <dgm:t>
        <a:bodyPr/>
        <a:lstStyle/>
        <a:p>
          <a:r>
            <a:rPr lang="de-DE" sz="1200" dirty="0" smtClean="0"/>
            <a:t>Befund-einheiten und Reports</a:t>
          </a:r>
          <a:endParaRPr lang="de-DE" sz="1200" dirty="0"/>
        </a:p>
      </dgm:t>
    </dgm:pt>
    <dgm:pt modelId="{CBDA5307-C5C9-4C23-8550-73730011DBD6}" type="parTrans" cxnId="{FFE3B2B2-0960-4A9F-B7CD-28B198B7305A}">
      <dgm:prSet/>
      <dgm:spPr/>
      <dgm:t>
        <a:bodyPr/>
        <a:lstStyle/>
        <a:p>
          <a:endParaRPr lang="de-DE"/>
        </a:p>
      </dgm:t>
    </dgm:pt>
    <dgm:pt modelId="{F60E0FE3-3E82-4E9B-8385-FB37DD98BFB8}" type="sibTrans" cxnId="{FFE3B2B2-0960-4A9F-B7CD-28B198B7305A}">
      <dgm:prSet/>
      <dgm:spPr/>
      <dgm:t>
        <a:bodyPr/>
        <a:lstStyle/>
        <a:p>
          <a:endParaRPr lang="de-DE"/>
        </a:p>
      </dgm:t>
    </dgm:pt>
    <dgm:pt modelId="{41C055C9-ACE7-4D6D-986E-45956C9FE81D}" type="pres">
      <dgm:prSet presAssocID="{4914C994-4A7D-4F87-9F9B-E604F3F0718A}" presName="Name0" presStyleCnt="0">
        <dgm:presLayoutVars>
          <dgm:dir/>
        </dgm:presLayoutVars>
      </dgm:prSet>
      <dgm:spPr/>
      <dgm:t>
        <a:bodyPr/>
        <a:lstStyle/>
        <a:p>
          <a:endParaRPr lang="de-DE"/>
        </a:p>
      </dgm:t>
    </dgm:pt>
    <dgm:pt modelId="{F8133859-4CAD-4CE6-B1C8-7D05D424F2CC}" type="pres">
      <dgm:prSet presAssocID="{45973DE9-5066-4EE3-881A-6DE85B307085}" presName="parComposite" presStyleCnt="0"/>
      <dgm:spPr/>
    </dgm:pt>
    <dgm:pt modelId="{24B02E38-BFFF-4B07-9D89-B734817B806B}" type="pres">
      <dgm:prSet presAssocID="{45973DE9-5066-4EE3-881A-6DE85B307085}" presName="parBigCircle" presStyleLbl="node0" presStyleIdx="0" presStyleCnt="7"/>
      <dgm:spPr>
        <a:solidFill>
          <a:srgbClr val="0070C0"/>
        </a:solidFill>
      </dgm:spPr>
      <dgm:t>
        <a:bodyPr/>
        <a:lstStyle/>
        <a:p>
          <a:endParaRPr lang="de-DE"/>
        </a:p>
      </dgm:t>
    </dgm:pt>
    <dgm:pt modelId="{DAE14813-A599-4A6A-B299-7594EAD8526C}" type="pres">
      <dgm:prSet presAssocID="{45973DE9-5066-4EE3-881A-6DE85B307085}" presName="parTx" presStyleLbl="revTx" presStyleIdx="0" presStyleCnt="15"/>
      <dgm:spPr/>
      <dgm:t>
        <a:bodyPr/>
        <a:lstStyle/>
        <a:p>
          <a:endParaRPr lang="de-DE"/>
        </a:p>
      </dgm:t>
    </dgm:pt>
    <dgm:pt modelId="{69AF4BBE-8A0C-459D-A0E0-465858AAE932}" type="pres">
      <dgm:prSet presAssocID="{45973DE9-5066-4EE3-881A-6DE85B307085}" presName="bSpace" presStyleCnt="0"/>
      <dgm:spPr/>
    </dgm:pt>
    <dgm:pt modelId="{3E4BCBE1-1A7F-49CA-8D3A-BCB769FE7B53}" type="pres">
      <dgm:prSet presAssocID="{45973DE9-5066-4EE3-881A-6DE85B307085}" presName="parBackupNorm" presStyleCnt="0"/>
      <dgm:spPr/>
    </dgm:pt>
    <dgm:pt modelId="{761DB8C0-8BAE-49B4-905E-FA90B868E6A1}" type="pres">
      <dgm:prSet presAssocID="{64330B1A-AA08-46FF-8339-F766FA2C884F}" presName="parSpace" presStyleCnt="0"/>
      <dgm:spPr/>
    </dgm:pt>
    <dgm:pt modelId="{87946711-C5BD-42E9-94E8-73FC7F7C101C}" type="pres">
      <dgm:prSet presAssocID="{A9EFF0F8-8268-4F53-B550-00A287433CC1}" presName="parComposite" presStyleCnt="0"/>
      <dgm:spPr/>
    </dgm:pt>
    <dgm:pt modelId="{54F8F64C-2379-48F6-88C1-EFD9B17E488C}" type="pres">
      <dgm:prSet presAssocID="{A9EFF0F8-8268-4F53-B550-00A287433CC1}" presName="parBigCircle" presStyleLbl="node0" presStyleIdx="1" presStyleCnt="7"/>
      <dgm:spPr>
        <a:solidFill>
          <a:srgbClr val="0070C0"/>
        </a:solidFill>
      </dgm:spPr>
      <dgm:t>
        <a:bodyPr/>
        <a:lstStyle/>
        <a:p>
          <a:endParaRPr lang="de-DE"/>
        </a:p>
      </dgm:t>
    </dgm:pt>
    <dgm:pt modelId="{C59A5ABC-EE6F-4DE4-BF0E-FA7DDF4BB7FD}" type="pres">
      <dgm:prSet presAssocID="{A9EFF0F8-8268-4F53-B550-00A287433CC1}" presName="parTx" presStyleLbl="revTx" presStyleIdx="1" presStyleCnt="15" custLinFactY="50890" custLinFactNeighborX="-87294" custLinFactNeighborY="100000"/>
      <dgm:spPr/>
      <dgm:t>
        <a:bodyPr/>
        <a:lstStyle/>
        <a:p>
          <a:endParaRPr lang="de-DE"/>
        </a:p>
      </dgm:t>
    </dgm:pt>
    <dgm:pt modelId="{DF130B16-7035-4859-9D29-55AC36C6DDE1}" type="pres">
      <dgm:prSet presAssocID="{A9EFF0F8-8268-4F53-B550-00A287433CC1}" presName="bSpace" presStyleCnt="0"/>
      <dgm:spPr/>
    </dgm:pt>
    <dgm:pt modelId="{5D1674CE-DDC5-4362-BBBE-F94C17578ECA}" type="pres">
      <dgm:prSet presAssocID="{A9EFF0F8-8268-4F53-B550-00A287433CC1}" presName="parBackupNorm" presStyleCnt="0"/>
      <dgm:spPr/>
    </dgm:pt>
    <dgm:pt modelId="{49154B36-46A7-4346-9D85-05D9172538D2}" type="pres">
      <dgm:prSet presAssocID="{6102F332-9263-4B2A-AF40-76E8DB5533BC}" presName="parSpace" presStyleCnt="0"/>
      <dgm:spPr/>
    </dgm:pt>
    <dgm:pt modelId="{42A2C0D5-8554-403A-A5DF-C4DC65C626C2}" type="pres">
      <dgm:prSet presAssocID="{EF20B8AE-AABD-4E5C-A9B2-A25E4F2AE589}" presName="parComposite" presStyleCnt="0"/>
      <dgm:spPr/>
    </dgm:pt>
    <dgm:pt modelId="{34E08A9C-B594-4037-A7F3-389F98AF4E3F}" type="pres">
      <dgm:prSet presAssocID="{EF20B8AE-AABD-4E5C-A9B2-A25E4F2AE589}" presName="parBigCircle" presStyleLbl="node0" presStyleIdx="2" presStyleCnt="7"/>
      <dgm:spPr/>
    </dgm:pt>
    <dgm:pt modelId="{7D6D1821-7946-4E73-9EBB-21F6702B757C}" type="pres">
      <dgm:prSet presAssocID="{EF20B8AE-AABD-4E5C-A9B2-A25E4F2AE589}" presName="parTx" presStyleLbl="revTx" presStyleIdx="2" presStyleCnt="15"/>
      <dgm:spPr/>
      <dgm:t>
        <a:bodyPr/>
        <a:lstStyle/>
        <a:p>
          <a:endParaRPr lang="de-DE"/>
        </a:p>
      </dgm:t>
    </dgm:pt>
    <dgm:pt modelId="{25FC4C11-3771-4E85-91CE-CD8BCBB5A5E9}" type="pres">
      <dgm:prSet presAssocID="{EF20B8AE-AABD-4E5C-A9B2-A25E4F2AE589}" presName="bSpace" presStyleCnt="0"/>
      <dgm:spPr/>
    </dgm:pt>
    <dgm:pt modelId="{9A7BC6F8-CEBC-47C4-9563-04D78DF31A29}" type="pres">
      <dgm:prSet presAssocID="{EF20B8AE-AABD-4E5C-A9B2-A25E4F2AE589}" presName="parBackupNorm" presStyleCnt="0"/>
      <dgm:spPr/>
    </dgm:pt>
    <dgm:pt modelId="{4831F31F-E354-4C65-82D5-C31B6155822B}" type="pres">
      <dgm:prSet presAssocID="{736FF95E-2CAB-4DA3-AEAC-961FDD149902}" presName="parSpace" presStyleCnt="0"/>
      <dgm:spPr/>
    </dgm:pt>
    <dgm:pt modelId="{B893133B-16DC-4B38-BCF0-754DD71C9BB4}" type="pres">
      <dgm:prSet presAssocID="{8FBD5373-4900-4ABF-B25C-D1E4EA2AB792}" presName="desBackupLeftNorm" presStyleCnt="0"/>
      <dgm:spPr/>
    </dgm:pt>
    <dgm:pt modelId="{520B900E-6B6E-4E9E-B1C2-43AC5F84EF3C}" type="pres">
      <dgm:prSet presAssocID="{8FBD5373-4900-4ABF-B25C-D1E4EA2AB792}" presName="desComposite" presStyleCnt="0"/>
      <dgm:spPr/>
    </dgm:pt>
    <dgm:pt modelId="{22A8C673-56E3-4DCC-A666-E75085D10B9D}" type="pres">
      <dgm:prSet presAssocID="{8FBD5373-4900-4ABF-B25C-D1E4EA2AB792}" presName="desCircle" presStyleLbl="node1" presStyleIdx="0" presStyleCnt="4"/>
      <dgm:spPr/>
    </dgm:pt>
    <dgm:pt modelId="{855F0475-07BD-40A9-9489-211FBCE4A4DC}" type="pres">
      <dgm:prSet presAssocID="{8FBD5373-4900-4ABF-B25C-D1E4EA2AB792}" presName="chTx" presStyleLbl="revTx" presStyleIdx="3" presStyleCnt="15" custLinFactNeighborX="15162" custLinFactNeighborY="5873"/>
      <dgm:spPr/>
      <dgm:t>
        <a:bodyPr/>
        <a:lstStyle/>
        <a:p>
          <a:endParaRPr lang="de-DE"/>
        </a:p>
      </dgm:t>
    </dgm:pt>
    <dgm:pt modelId="{3A7A8020-6490-4730-A578-26C4351B7462}" type="pres">
      <dgm:prSet presAssocID="{8FBD5373-4900-4ABF-B25C-D1E4EA2AB792}" presName="desTx" presStyleLbl="revTx" presStyleIdx="4" presStyleCnt="15">
        <dgm:presLayoutVars>
          <dgm:bulletEnabled val="1"/>
        </dgm:presLayoutVars>
      </dgm:prSet>
      <dgm:spPr/>
    </dgm:pt>
    <dgm:pt modelId="{458FDA9A-8518-4EE9-B5F1-34DD16AED241}" type="pres">
      <dgm:prSet presAssocID="{8FBD5373-4900-4ABF-B25C-D1E4EA2AB792}" presName="desBackupRightNorm" presStyleCnt="0"/>
      <dgm:spPr/>
    </dgm:pt>
    <dgm:pt modelId="{77848440-1869-4FF0-8977-1B38507A0BC7}" type="pres">
      <dgm:prSet presAssocID="{8BD6F1A2-1109-4D85-98B2-28F9D0FD5E55}" presName="desSpace" presStyleCnt="0"/>
      <dgm:spPr/>
    </dgm:pt>
    <dgm:pt modelId="{AD7F62C0-6EE4-4A28-A349-F59EABAA3B82}" type="pres">
      <dgm:prSet presAssocID="{813D3DF9-8DC3-4B5D-ADCD-7F5D36558451}" presName="desBackupLeftNorm" presStyleCnt="0"/>
      <dgm:spPr/>
    </dgm:pt>
    <dgm:pt modelId="{D9B4C876-28A8-4CCD-B172-C8CBD0DDE667}" type="pres">
      <dgm:prSet presAssocID="{813D3DF9-8DC3-4B5D-ADCD-7F5D36558451}" presName="desComposite" presStyleCnt="0"/>
      <dgm:spPr/>
    </dgm:pt>
    <dgm:pt modelId="{D7042553-4D92-4E65-B554-667F128FD0E5}" type="pres">
      <dgm:prSet presAssocID="{813D3DF9-8DC3-4B5D-ADCD-7F5D36558451}" presName="desCircle" presStyleLbl="node1" presStyleIdx="1" presStyleCnt="4"/>
      <dgm:spPr/>
    </dgm:pt>
    <dgm:pt modelId="{B49AB1A2-2B9B-48E1-B4DD-25EB456C5E11}" type="pres">
      <dgm:prSet presAssocID="{813D3DF9-8DC3-4B5D-ADCD-7F5D36558451}" presName="chTx" presStyleLbl="revTx" presStyleIdx="5" presStyleCnt="15" custLinFactY="-30810" custLinFactNeighborX="73188" custLinFactNeighborY="-100000"/>
      <dgm:spPr/>
      <dgm:t>
        <a:bodyPr/>
        <a:lstStyle/>
        <a:p>
          <a:endParaRPr lang="de-DE"/>
        </a:p>
      </dgm:t>
    </dgm:pt>
    <dgm:pt modelId="{757B33C2-AC8E-4921-AC14-048C99A2D112}" type="pres">
      <dgm:prSet presAssocID="{813D3DF9-8DC3-4B5D-ADCD-7F5D36558451}" presName="desTx" presStyleLbl="revTx" presStyleIdx="6" presStyleCnt="15">
        <dgm:presLayoutVars>
          <dgm:bulletEnabled val="1"/>
        </dgm:presLayoutVars>
      </dgm:prSet>
      <dgm:spPr/>
    </dgm:pt>
    <dgm:pt modelId="{B9B96D86-2DB6-4656-BAFA-CFC3238A9EE9}" type="pres">
      <dgm:prSet presAssocID="{813D3DF9-8DC3-4B5D-ADCD-7F5D36558451}" presName="desBackupRightNorm" presStyleCnt="0"/>
      <dgm:spPr/>
    </dgm:pt>
    <dgm:pt modelId="{3F009D82-AC55-4850-B7D1-6D1E80298C61}" type="pres">
      <dgm:prSet presAssocID="{6B6A5E7C-8BBF-46D8-B9E1-218234C68A12}" presName="desSpace" presStyleCnt="0"/>
      <dgm:spPr/>
    </dgm:pt>
    <dgm:pt modelId="{AEA5EE66-7870-4E16-87AE-66D6A624D941}" type="pres">
      <dgm:prSet presAssocID="{D005AA5E-E397-4F01-B668-AD553B04A449}" presName="desBackupLeftNorm" presStyleCnt="0"/>
      <dgm:spPr/>
    </dgm:pt>
    <dgm:pt modelId="{36B09113-831F-492B-8387-116726116EB6}" type="pres">
      <dgm:prSet presAssocID="{D005AA5E-E397-4F01-B668-AD553B04A449}" presName="desComposite" presStyleCnt="0"/>
      <dgm:spPr/>
    </dgm:pt>
    <dgm:pt modelId="{4BD4A0C6-14A8-4E45-AD39-1CE98B820D9F}" type="pres">
      <dgm:prSet presAssocID="{D005AA5E-E397-4F01-B668-AD553B04A449}" presName="desCircle" presStyleLbl="node1" presStyleIdx="2" presStyleCnt="4"/>
      <dgm:spPr/>
    </dgm:pt>
    <dgm:pt modelId="{7A53C289-FB12-4804-BCF1-D0C8C376338D}" type="pres">
      <dgm:prSet presAssocID="{D005AA5E-E397-4F01-B668-AD553B04A449}" presName="chTx" presStyleLbl="revTx" presStyleIdx="7" presStyleCnt="15"/>
      <dgm:spPr/>
      <dgm:t>
        <a:bodyPr/>
        <a:lstStyle/>
        <a:p>
          <a:endParaRPr lang="de-DE"/>
        </a:p>
      </dgm:t>
    </dgm:pt>
    <dgm:pt modelId="{2E732BED-9C53-4FBA-8288-10B8546059E5}" type="pres">
      <dgm:prSet presAssocID="{D005AA5E-E397-4F01-B668-AD553B04A449}" presName="desTx" presStyleLbl="revTx" presStyleIdx="8" presStyleCnt="15">
        <dgm:presLayoutVars>
          <dgm:bulletEnabled val="1"/>
        </dgm:presLayoutVars>
      </dgm:prSet>
      <dgm:spPr/>
    </dgm:pt>
    <dgm:pt modelId="{AEDC0136-EC9F-47E7-AA7F-AE3E95BC1064}" type="pres">
      <dgm:prSet presAssocID="{D005AA5E-E397-4F01-B668-AD553B04A449}" presName="desBackupRightNorm" presStyleCnt="0"/>
      <dgm:spPr/>
    </dgm:pt>
    <dgm:pt modelId="{F726C4CD-5975-456D-8079-5846EE5ACD6E}" type="pres">
      <dgm:prSet presAssocID="{4AFAB613-248A-4F6F-BCCF-EA6EC06EB995}" presName="desSpace" presStyleCnt="0"/>
      <dgm:spPr/>
    </dgm:pt>
    <dgm:pt modelId="{0942F483-C7CD-4015-8EF3-9684410AAE4D}" type="pres">
      <dgm:prSet presAssocID="{1ED6CDF8-C743-4324-82C7-A4D135E77AC7}" presName="desBackupLeftNorm" presStyleCnt="0"/>
      <dgm:spPr/>
    </dgm:pt>
    <dgm:pt modelId="{EACA81D7-CD7B-4F29-9AEC-F43BF6F273C8}" type="pres">
      <dgm:prSet presAssocID="{1ED6CDF8-C743-4324-82C7-A4D135E77AC7}" presName="desComposite" presStyleCnt="0"/>
      <dgm:spPr/>
    </dgm:pt>
    <dgm:pt modelId="{2109AB5B-C2C6-4645-93BD-93DF58F11E0C}" type="pres">
      <dgm:prSet presAssocID="{1ED6CDF8-C743-4324-82C7-A4D135E77AC7}" presName="desCircle" presStyleLbl="node1" presStyleIdx="3" presStyleCnt="4"/>
      <dgm:spPr/>
    </dgm:pt>
    <dgm:pt modelId="{C1B97D26-10A3-4A7A-9CAC-CBEFC9624493}" type="pres">
      <dgm:prSet presAssocID="{1ED6CDF8-C743-4324-82C7-A4D135E77AC7}" presName="chTx" presStyleLbl="revTx" presStyleIdx="9" presStyleCnt="15" custLinFactY="-24937" custLinFactNeighborX="72373" custLinFactNeighborY="-100000"/>
      <dgm:spPr/>
      <dgm:t>
        <a:bodyPr/>
        <a:lstStyle/>
        <a:p>
          <a:endParaRPr lang="de-DE"/>
        </a:p>
      </dgm:t>
    </dgm:pt>
    <dgm:pt modelId="{7517A8B0-548E-47CD-A799-19E25BAA3D09}" type="pres">
      <dgm:prSet presAssocID="{1ED6CDF8-C743-4324-82C7-A4D135E77AC7}" presName="desTx" presStyleLbl="revTx" presStyleIdx="10" presStyleCnt="15">
        <dgm:presLayoutVars>
          <dgm:bulletEnabled val="1"/>
        </dgm:presLayoutVars>
      </dgm:prSet>
      <dgm:spPr/>
    </dgm:pt>
    <dgm:pt modelId="{CC5EEEBB-11BC-484F-AAC6-88D9CB1F4A40}" type="pres">
      <dgm:prSet presAssocID="{1ED6CDF8-C743-4324-82C7-A4D135E77AC7}" presName="desBackupRightNorm" presStyleCnt="0"/>
      <dgm:spPr/>
    </dgm:pt>
    <dgm:pt modelId="{1253E37A-F15A-4BCA-AEE3-31778A6EBBB3}" type="pres">
      <dgm:prSet presAssocID="{16736365-95BC-465C-9D88-F4DFCA240B4F}" presName="desSpace" presStyleCnt="0"/>
      <dgm:spPr/>
    </dgm:pt>
    <dgm:pt modelId="{3DDC5871-9C91-442D-A535-552F6E9033C5}" type="pres">
      <dgm:prSet presAssocID="{AA392634-8D68-4C99-80CD-DBCCCAD16427}" presName="parComposite" presStyleCnt="0"/>
      <dgm:spPr/>
    </dgm:pt>
    <dgm:pt modelId="{B08A2EB9-0CD0-4879-B632-B9E424B5942A}" type="pres">
      <dgm:prSet presAssocID="{AA392634-8D68-4C99-80CD-DBCCCAD16427}" presName="parBigCircle" presStyleLbl="node0" presStyleIdx="3" presStyleCnt="7"/>
      <dgm:spPr>
        <a:solidFill>
          <a:srgbClr val="0070C0"/>
        </a:solidFill>
      </dgm:spPr>
      <dgm:t>
        <a:bodyPr/>
        <a:lstStyle/>
        <a:p>
          <a:endParaRPr lang="de-DE"/>
        </a:p>
      </dgm:t>
    </dgm:pt>
    <dgm:pt modelId="{97C0B2CF-3516-4AEA-9C25-AC9E926CA6FD}" type="pres">
      <dgm:prSet presAssocID="{AA392634-8D68-4C99-80CD-DBCCCAD16427}" presName="parTx" presStyleLbl="revTx" presStyleIdx="11" presStyleCnt="15"/>
      <dgm:spPr/>
      <dgm:t>
        <a:bodyPr/>
        <a:lstStyle/>
        <a:p>
          <a:endParaRPr lang="de-DE"/>
        </a:p>
      </dgm:t>
    </dgm:pt>
    <dgm:pt modelId="{F86572B0-E6C4-4A82-BB0B-5478A035F35C}" type="pres">
      <dgm:prSet presAssocID="{AA392634-8D68-4C99-80CD-DBCCCAD16427}" presName="bSpace" presStyleCnt="0"/>
      <dgm:spPr/>
    </dgm:pt>
    <dgm:pt modelId="{AA3E79DA-4657-411E-AE98-07541A70DF8B}" type="pres">
      <dgm:prSet presAssocID="{AA392634-8D68-4C99-80CD-DBCCCAD16427}" presName="parBackupNorm" presStyleCnt="0"/>
      <dgm:spPr/>
    </dgm:pt>
    <dgm:pt modelId="{153D3D34-F8AC-4212-AB14-354082A1D2CE}" type="pres">
      <dgm:prSet presAssocID="{0AB92F3D-2D9E-4F25-9B4E-04430899FA05}" presName="parSpace" presStyleCnt="0"/>
      <dgm:spPr/>
    </dgm:pt>
    <dgm:pt modelId="{AEB598C1-AAEE-4B41-90D7-AC7CBDC0D90E}" type="pres">
      <dgm:prSet presAssocID="{34B2C409-CFF1-450F-BD32-762EAFA27E0A}" presName="parComposite" presStyleCnt="0"/>
      <dgm:spPr/>
    </dgm:pt>
    <dgm:pt modelId="{A5733F10-0904-47A9-B2B4-47D27094CCCD}" type="pres">
      <dgm:prSet presAssocID="{34B2C409-CFF1-450F-BD32-762EAFA27E0A}" presName="parBigCircle" presStyleLbl="node0" presStyleIdx="4" presStyleCnt="7"/>
      <dgm:spPr>
        <a:solidFill>
          <a:srgbClr val="0070C0"/>
        </a:solidFill>
      </dgm:spPr>
      <dgm:t>
        <a:bodyPr/>
        <a:lstStyle/>
        <a:p>
          <a:endParaRPr lang="de-DE"/>
        </a:p>
      </dgm:t>
    </dgm:pt>
    <dgm:pt modelId="{87467C1D-DFBD-404D-A4AB-B3708EBC8F44}" type="pres">
      <dgm:prSet presAssocID="{34B2C409-CFF1-450F-BD32-762EAFA27E0A}" presName="parTx" presStyleLbl="revTx" presStyleIdx="12" presStyleCnt="15" custLinFactY="52462" custLinFactNeighborX="-85263" custLinFactNeighborY="100000"/>
      <dgm:spPr/>
      <dgm:t>
        <a:bodyPr/>
        <a:lstStyle/>
        <a:p>
          <a:endParaRPr lang="de-DE"/>
        </a:p>
      </dgm:t>
    </dgm:pt>
    <dgm:pt modelId="{FA039B2D-1840-44ED-9CAB-687C3A9F2315}" type="pres">
      <dgm:prSet presAssocID="{34B2C409-CFF1-450F-BD32-762EAFA27E0A}" presName="bSpace" presStyleCnt="0"/>
      <dgm:spPr/>
    </dgm:pt>
    <dgm:pt modelId="{D298E7A0-2396-440D-9661-CD477F951752}" type="pres">
      <dgm:prSet presAssocID="{34B2C409-CFF1-450F-BD32-762EAFA27E0A}" presName="parBackupNorm" presStyleCnt="0"/>
      <dgm:spPr/>
    </dgm:pt>
    <dgm:pt modelId="{05A6A816-FE5A-4A17-BD30-C0F53583CF2D}" type="pres">
      <dgm:prSet presAssocID="{A5D7B437-8AA9-47ED-A224-D8635C922704}" presName="parSpace" presStyleCnt="0"/>
      <dgm:spPr/>
    </dgm:pt>
    <dgm:pt modelId="{28BE3DB2-A8F7-4982-A464-54972E15ADE1}" type="pres">
      <dgm:prSet presAssocID="{0C781D0D-9841-4798-ACC3-8BC784EE7A1A}" presName="parComposite" presStyleCnt="0"/>
      <dgm:spPr/>
    </dgm:pt>
    <dgm:pt modelId="{2FB9DF2B-B5C7-4C24-B459-6DF0E6813D8F}" type="pres">
      <dgm:prSet presAssocID="{0C781D0D-9841-4798-ACC3-8BC784EE7A1A}" presName="parBigCircle" presStyleLbl="node0" presStyleIdx="5" presStyleCnt="7"/>
      <dgm:spPr>
        <a:solidFill>
          <a:srgbClr val="0070C0"/>
        </a:solidFill>
      </dgm:spPr>
      <dgm:t>
        <a:bodyPr/>
        <a:lstStyle/>
        <a:p>
          <a:endParaRPr lang="de-DE"/>
        </a:p>
      </dgm:t>
    </dgm:pt>
    <dgm:pt modelId="{DC9BF9B6-0E5A-49F1-97A2-C5E47242B2E0}" type="pres">
      <dgm:prSet presAssocID="{0C781D0D-9841-4798-ACC3-8BC784EE7A1A}" presName="parTx" presStyleLbl="revTx" presStyleIdx="13" presStyleCnt="15"/>
      <dgm:spPr/>
      <dgm:t>
        <a:bodyPr/>
        <a:lstStyle/>
        <a:p>
          <a:endParaRPr lang="de-DE"/>
        </a:p>
      </dgm:t>
    </dgm:pt>
    <dgm:pt modelId="{1CB727FC-818B-4BAA-BED5-AE85AEC93B1C}" type="pres">
      <dgm:prSet presAssocID="{0C781D0D-9841-4798-ACC3-8BC784EE7A1A}" presName="bSpace" presStyleCnt="0"/>
      <dgm:spPr/>
    </dgm:pt>
    <dgm:pt modelId="{A0C80E50-914E-434C-9B97-0F177D72B79B}" type="pres">
      <dgm:prSet presAssocID="{0C781D0D-9841-4798-ACC3-8BC784EE7A1A}" presName="parBackupNorm" presStyleCnt="0"/>
      <dgm:spPr/>
    </dgm:pt>
    <dgm:pt modelId="{40C24F1E-081C-4AB2-BEA4-2040DE009541}" type="pres">
      <dgm:prSet presAssocID="{9F98D117-FCE1-4CA1-A012-842576D012CA}" presName="parSpace" presStyleCnt="0"/>
      <dgm:spPr/>
    </dgm:pt>
    <dgm:pt modelId="{D347315E-6035-4B33-91F6-E4075FB013AE}" type="pres">
      <dgm:prSet presAssocID="{6CD200C1-668F-4C70-9730-7317D87B23DB}" presName="parComposite" presStyleCnt="0"/>
      <dgm:spPr/>
    </dgm:pt>
    <dgm:pt modelId="{4DCF667D-2635-46F5-BA02-74EAF599EFC4}" type="pres">
      <dgm:prSet presAssocID="{6CD200C1-668F-4C70-9730-7317D87B23DB}" presName="parBigCircle" presStyleLbl="node0" presStyleIdx="6" presStyleCnt="7"/>
      <dgm:spPr>
        <a:solidFill>
          <a:srgbClr val="0070C0"/>
        </a:solidFill>
      </dgm:spPr>
      <dgm:t>
        <a:bodyPr/>
        <a:lstStyle/>
        <a:p>
          <a:endParaRPr lang="de-DE"/>
        </a:p>
      </dgm:t>
    </dgm:pt>
    <dgm:pt modelId="{B435255E-A607-4E34-A26D-914AAFFFE50D}" type="pres">
      <dgm:prSet presAssocID="{6CD200C1-668F-4C70-9730-7317D87B23DB}" presName="parTx" presStyleLbl="revTx" presStyleIdx="14" presStyleCnt="15" custLinFactY="55605" custLinFactNeighborX="-79173" custLinFactNeighborY="100000"/>
      <dgm:spPr/>
      <dgm:t>
        <a:bodyPr/>
        <a:lstStyle/>
        <a:p>
          <a:endParaRPr lang="de-DE"/>
        </a:p>
      </dgm:t>
    </dgm:pt>
    <dgm:pt modelId="{5D197F8D-BD89-4E59-A3DD-F08CF845DC45}" type="pres">
      <dgm:prSet presAssocID="{6CD200C1-668F-4C70-9730-7317D87B23DB}" presName="bSpace" presStyleCnt="0"/>
      <dgm:spPr/>
    </dgm:pt>
    <dgm:pt modelId="{AD7F95F1-4530-4575-9EE3-0E1757DC0BB1}" type="pres">
      <dgm:prSet presAssocID="{6CD200C1-668F-4C70-9730-7317D87B23DB}" presName="parBackupNorm" presStyleCnt="0"/>
      <dgm:spPr/>
    </dgm:pt>
    <dgm:pt modelId="{A443833C-FF53-4E85-98E1-CB3FC959144D}" type="pres">
      <dgm:prSet presAssocID="{F60E0FE3-3E82-4E9B-8385-FB37DD98BFB8}" presName="parSpace" presStyleCnt="0"/>
      <dgm:spPr/>
    </dgm:pt>
  </dgm:ptLst>
  <dgm:cxnLst>
    <dgm:cxn modelId="{F4BA2B2A-2C13-4C47-91E3-62F674BFFA22}" srcId="{EF20B8AE-AABD-4E5C-A9B2-A25E4F2AE589}" destId="{8FBD5373-4900-4ABF-B25C-D1E4EA2AB792}" srcOrd="0" destOrd="0" parTransId="{999FCF5F-5012-4EB8-87B4-C6314A954844}" sibTransId="{8BD6F1A2-1109-4D85-98B2-28F9D0FD5E55}"/>
    <dgm:cxn modelId="{019129DE-ED7B-4FD4-A864-706B6DE6C23D}" srcId="{EF20B8AE-AABD-4E5C-A9B2-A25E4F2AE589}" destId="{1ED6CDF8-C743-4324-82C7-A4D135E77AC7}" srcOrd="3" destOrd="0" parTransId="{571D1604-8628-458E-B067-FB8843F575D1}" sibTransId="{16736365-95BC-465C-9D88-F4DFCA240B4F}"/>
    <dgm:cxn modelId="{47BEBBE6-8A16-462D-8D40-E8D7AD59E3F3}" srcId="{4914C994-4A7D-4F87-9F9B-E604F3F0718A}" destId="{45973DE9-5066-4EE3-881A-6DE85B307085}" srcOrd="0" destOrd="0" parTransId="{FCEF57EE-28FD-473F-9F90-8B1AE621326D}" sibTransId="{64330B1A-AA08-46FF-8339-F766FA2C884F}"/>
    <dgm:cxn modelId="{5AE31FAB-FFE4-401C-91AF-C9381FF2C975}" type="presOf" srcId="{AA392634-8D68-4C99-80CD-DBCCCAD16427}" destId="{97C0B2CF-3516-4AEA-9C25-AC9E926CA6FD}" srcOrd="0" destOrd="0" presId="urn:microsoft.com/office/officeart/2008/layout/CircleAccentTimeline"/>
    <dgm:cxn modelId="{2EAF3DEB-1434-4924-8FFF-C61084E510D4}" srcId="{EF20B8AE-AABD-4E5C-A9B2-A25E4F2AE589}" destId="{D005AA5E-E397-4F01-B668-AD553B04A449}" srcOrd="2" destOrd="0" parTransId="{8C3F193D-3C0D-4FD8-A247-105BD3D79C3E}" sibTransId="{4AFAB613-248A-4F6F-BCCF-EA6EC06EB995}"/>
    <dgm:cxn modelId="{480D96F9-9DCA-4619-B967-64E77C5113F7}" type="presOf" srcId="{1ED6CDF8-C743-4324-82C7-A4D135E77AC7}" destId="{C1B97D26-10A3-4A7A-9CAC-CBEFC9624493}" srcOrd="0" destOrd="0" presId="urn:microsoft.com/office/officeart/2008/layout/CircleAccentTimeline"/>
    <dgm:cxn modelId="{FFDAEAB7-A621-42B8-B2D4-F72D965DD134}" srcId="{4914C994-4A7D-4F87-9F9B-E604F3F0718A}" destId="{34B2C409-CFF1-450F-BD32-762EAFA27E0A}" srcOrd="4" destOrd="0" parTransId="{D8D367D6-6D2B-49C8-B1C0-86BCB9BE16ED}" sibTransId="{A5D7B437-8AA9-47ED-A224-D8635C922704}"/>
    <dgm:cxn modelId="{22E2E047-09E6-42A5-96D2-F9CCC196D0B7}" type="presOf" srcId="{0C781D0D-9841-4798-ACC3-8BC784EE7A1A}" destId="{DC9BF9B6-0E5A-49F1-97A2-C5E47242B2E0}" srcOrd="0" destOrd="0" presId="urn:microsoft.com/office/officeart/2008/layout/CircleAccentTimeline"/>
    <dgm:cxn modelId="{654DC365-9A56-4D0C-84FA-AEC9F6FB2B48}" srcId="{4914C994-4A7D-4F87-9F9B-E604F3F0718A}" destId="{EF20B8AE-AABD-4E5C-A9B2-A25E4F2AE589}" srcOrd="2" destOrd="0" parTransId="{CED4F9A8-A9A5-47AC-8E54-D9D971073CAD}" sibTransId="{736FF95E-2CAB-4DA3-AEAC-961FDD149902}"/>
    <dgm:cxn modelId="{16880959-5E72-4F4B-B579-E28480CD3941}" type="presOf" srcId="{6CD200C1-668F-4C70-9730-7317D87B23DB}" destId="{B435255E-A607-4E34-A26D-914AAFFFE50D}" srcOrd="0" destOrd="0" presId="urn:microsoft.com/office/officeart/2008/layout/CircleAccentTimeline"/>
    <dgm:cxn modelId="{958762E8-3B3E-4766-AE38-2A9398C22B1A}" type="presOf" srcId="{EF20B8AE-AABD-4E5C-A9B2-A25E4F2AE589}" destId="{7D6D1821-7946-4E73-9EBB-21F6702B757C}" srcOrd="0" destOrd="0" presId="urn:microsoft.com/office/officeart/2008/layout/CircleAccentTimeline"/>
    <dgm:cxn modelId="{1D2D6862-C950-48B5-A230-3AD07819E2B6}" type="presOf" srcId="{45973DE9-5066-4EE3-881A-6DE85B307085}" destId="{DAE14813-A599-4A6A-B299-7594EAD8526C}" srcOrd="0" destOrd="0" presId="urn:microsoft.com/office/officeart/2008/layout/CircleAccentTimeline"/>
    <dgm:cxn modelId="{C774F298-7470-4563-82D0-9D740BFC4673}" srcId="{4914C994-4A7D-4F87-9F9B-E604F3F0718A}" destId="{A9EFF0F8-8268-4F53-B550-00A287433CC1}" srcOrd="1" destOrd="0" parTransId="{2343B486-8CAE-41A9-8201-33E530FF45DC}" sibTransId="{6102F332-9263-4B2A-AF40-76E8DB5533BC}"/>
    <dgm:cxn modelId="{4655DC12-2DEC-49B6-B062-D24D764D82D3}" srcId="{EF20B8AE-AABD-4E5C-A9B2-A25E4F2AE589}" destId="{813D3DF9-8DC3-4B5D-ADCD-7F5D36558451}" srcOrd="1" destOrd="0" parTransId="{E5935648-203B-4AA9-886D-A94E947033AC}" sibTransId="{6B6A5E7C-8BBF-46D8-B9E1-218234C68A12}"/>
    <dgm:cxn modelId="{2B3C1B80-8BCC-4A77-B696-CBDE445D7A15}" type="presOf" srcId="{D005AA5E-E397-4F01-B668-AD553B04A449}" destId="{7A53C289-FB12-4804-BCF1-D0C8C376338D}" srcOrd="0" destOrd="0" presId="urn:microsoft.com/office/officeart/2008/layout/CircleAccentTimeline"/>
    <dgm:cxn modelId="{56FAD585-40C6-406A-B30A-40E9959BBF16}" type="presOf" srcId="{8FBD5373-4900-4ABF-B25C-D1E4EA2AB792}" destId="{855F0475-07BD-40A9-9489-211FBCE4A4DC}" srcOrd="0" destOrd="0" presId="urn:microsoft.com/office/officeart/2008/layout/CircleAccentTimeline"/>
    <dgm:cxn modelId="{FFE3B2B2-0960-4A9F-B7CD-28B198B7305A}" srcId="{4914C994-4A7D-4F87-9F9B-E604F3F0718A}" destId="{6CD200C1-668F-4C70-9730-7317D87B23DB}" srcOrd="6" destOrd="0" parTransId="{CBDA5307-C5C9-4C23-8550-73730011DBD6}" sibTransId="{F60E0FE3-3E82-4E9B-8385-FB37DD98BFB8}"/>
    <dgm:cxn modelId="{CC1197FF-08A6-4EF1-A43D-F22D50A22997}" type="presOf" srcId="{34B2C409-CFF1-450F-BD32-762EAFA27E0A}" destId="{87467C1D-DFBD-404D-A4AB-B3708EBC8F44}" srcOrd="0" destOrd="0" presId="urn:microsoft.com/office/officeart/2008/layout/CircleAccentTimeline"/>
    <dgm:cxn modelId="{CBD8F441-C144-4D81-B564-F030EA3E8746}" srcId="{4914C994-4A7D-4F87-9F9B-E604F3F0718A}" destId="{AA392634-8D68-4C99-80CD-DBCCCAD16427}" srcOrd="3" destOrd="0" parTransId="{C92DFBB1-671F-4F41-874E-9976941C8D53}" sibTransId="{0AB92F3D-2D9E-4F25-9B4E-04430899FA05}"/>
    <dgm:cxn modelId="{6C54B6EF-102A-4B91-A45B-68A60F443156}" type="presOf" srcId="{4914C994-4A7D-4F87-9F9B-E604F3F0718A}" destId="{41C055C9-ACE7-4D6D-986E-45956C9FE81D}" srcOrd="0" destOrd="0" presId="urn:microsoft.com/office/officeart/2008/layout/CircleAccentTimeline"/>
    <dgm:cxn modelId="{AB30AFA9-F634-4C54-80CA-99000E2699DF}" type="presOf" srcId="{A9EFF0F8-8268-4F53-B550-00A287433CC1}" destId="{C59A5ABC-EE6F-4DE4-BF0E-FA7DDF4BB7FD}" srcOrd="0" destOrd="0" presId="urn:microsoft.com/office/officeart/2008/layout/CircleAccentTimeline"/>
    <dgm:cxn modelId="{259C8837-117F-4BC3-822D-2F0E57B4BE8C}" srcId="{4914C994-4A7D-4F87-9F9B-E604F3F0718A}" destId="{0C781D0D-9841-4798-ACC3-8BC784EE7A1A}" srcOrd="5" destOrd="0" parTransId="{C8BCB060-322B-455A-A28C-D3B9C064FC93}" sibTransId="{9F98D117-FCE1-4CA1-A012-842576D012CA}"/>
    <dgm:cxn modelId="{96C85260-C8A6-4DA6-89E1-17BE45C8B3C8}" type="presOf" srcId="{813D3DF9-8DC3-4B5D-ADCD-7F5D36558451}" destId="{B49AB1A2-2B9B-48E1-B4DD-25EB456C5E11}" srcOrd="0" destOrd="0" presId="urn:microsoft.com/office/officeart/2008/layout/CircleAccentTimeline"/>
    <dgm:cxn modelId="{DA7CF31D-2BEA-4845-B510-F0FD1C263456}" type="presParOf" srcId="{41C055C9-ACE7-4D6D-986E-45956C9FE81D}" destId="{F8133859-4CAD-4CE6-B1C8-7D05D424F2CC}" srcOrd="0" destOrd="0" presId="urn:microsoft.com/office/officeart/2008/layout/CircleAccentTimeline"/>
    <dgm:cxn modelId="{6B167E02-9295-40AE-ABB5-BB5BEBE1C2CC}" type="presParOf" srcId="{F8133859-4CAD-4CE6-B1C8-7D05D424F2CC}" destId="{24B02E38-BFFF-4B07-9D89-B734817B806B}" srcOrd="0" destOrd="0" presId="urn:microsoft.com/office/officeart/2008/layout/CircleAccentTimeline"/>
    <dgm:cxn modelId="{537FC2BB-281F-4ACB-AFA7-F7ED1459B0DA}" type="presParOf" srcId="{F8133859-4CAD-4CE6-B1C8-7D05D424F2CC}" destId="{DAE14813-A599-4A6A-B299-7594EAD8526C}" srcOrd="1" destOrd="0" presId="urn:microsoft.com/office/officeart/2008/layout/CircleAccentTimeline"/>
    <dgm:cxn modelId="{AAEE9FEC-4C65-429E-AF6E-49CF63B78EC1}" type="presParOf" srcId="{F8133859-4CAD-4CE6-B1C8-7D05D424F2CC}" destId="{69AF4BBE-8A0C-459D-A0E0-465858AAE932}" srcOrd="2" destOrd="0" presId="urn:microsoft.com/office/officeart/2008/layout/CircleAccentTimeline"/>
    <dgm:cxn modelId="{5B7C0DA4-D433-472A-8A33-742F5F4375DE}" type="presParOf" srcId="{41C055C9-ACE7-4D6D-986E-45956C9FE81D}" destId="{3E4BCBE1-1A7F-49CA-8D3A-BCB769FE7B53}" srcOrd="1" destOrd="0" presId="urn:microsoft.com/office/officeart/2008/layout/CircleAccentTimeline"/>
    <dgm:cxn modelId="{AF31E0B0-79C0-4738-9F67-74701D67A86A}" type="presParOf" srcId="{41C055C9-ACE7-4D6D-986E-45956C9FE81D}" destId="{761DB8C0-8BAE-49B4-905E-FA90B868E6A1}" srcOrd="2" destOrd="0" presId="urn:microsoft.com/office/officeart/2008/layout/CircleAccentTimeline"/>
    <dgm:cxn modelId="{21FB1297-D1D9-4B20-921D-7F9F75257FC3}" type="presParOf" srcId="{41C055C9-ACE7-4D6D-986E-45956C9FE81D}" destId="{87946711-C5BD-42E9-94E8-73FC7F7C101C}" srcOrd="3" destOrd="0" presId="urn:microsoft.com/office/officeart/2008/layout/CircleAccentTimeline"/>
    <dgm:cxn modelId="{BAD0D8F6-0E65-4EDB-9351-E93F68ED7BC5}" type="presParOf" srcId="{87946711-C5BD-42E9-94E8-73FC7F7C101C}" destId="{54F8F64C-2379-48F6-88C1-EFD9B17E488C}" srcOrd="0" destOrd="0" presId="urn:microsoft.com/office/officeart/2008/layout/CircleAccentTimeline"/>
    <dgm:cxn modelId="{6037E336-452C-4AB0-80AD-6EFD961B25F6}" type="presParOf" srcId="{87946711-C5BD-42E9-94E8-73FC7F7C101C}" destId="{C59A5ABC-EE6F-4DE4-BF0E-FA7DDF4BB7FD}" srcOrd="1" destOrd="0" presId="urn:microsoft.com/office/officeart/2008/layout/CircleAccentTimeline"/>
    <dgm:cxn modelId="{57972DF0-B194-4BD5-9660-3D2719F9FD4B}" type="presParOf" srcId="{87946711-C5BD-42E9-94E8-73FC7F7C101C}" destId="{DF130B16-7035-4859-9D29-55AC36C6DDE1}" srcOrd="2" destOrd="0" presId="urn:microsoft.com/office/officeart/2008/layout/CircleAccentTimeline"/>
    <dgm:cxn modelId="{B37702D2-3A40-4B02-A9C1-EE116986712B}" type="presParOf" srcId="{41C055C9-ACE7-4D6D-986E-45956C9FE81D}" destId="{5D1674CE-DDC5-4362-BBBE-F94C17578ECA}" srcOrd="4" destOrd="0" presId="urn:microsoft.com/office/officeart/2008/layout/CircleAccentTimeline"/>
    <dgm:cxn modelId="{F26B4113-7188-4947-8925-A462D4330E16}" type="presParOf" srcId="{41C055C9-ACE7-4D6D-986E-45956C9FE81D}" destId="{49154B36-46A7-4346-9D85-05D9172538D2}" srcOrd="5" destOrd="0" presId="urn:microsoft.com/office/officeart/2008/layout/CircleAccentTimeline"/>
    <dgm:cxn modelId="{716F5A7C-32EE-46F8-81B3-5BB422809B94}" type="presParOf" srcId="{41C055C9-ACE7-4D6D-986E-45956C9FE81D}" destId="{42A2C0D5-8554-403A-A5DF-C4DC65C626C2}" srcOrd="6" destOrd="0" presId="urn:microsoft.com/office/officeart/2008/layout/CircleAccentTimeline"/>
    <dgm:cxn modelId="{17EB7B33-0CE5-4557-BDDC-4A7DDFE0F66C}" type="presParOf" srcId="{42A2C0D5-8554-403A-A5DF-C4DC65C626C2}" destId="{34E08A9C-B594-4037-A7F3-389F98AF4E3F}" srcOrd="0" destOrd="0" presId="urn:microsoft.com/office/officeart/2008/layout/CircleAccentTimeline"/>
    <dgm:cxn modelId="{D3951F41-E8D3-4617-8AED-E4C4C4F1F6DA}" type="presParOf" srcId="{42A2C0D5-8554-403A-A5DF-C4DC65C626C2}" destId="{7D6D1821-7946-4E73-9EBB-21F6702B757C}" srcOrd="1" destOrd="0" presId="urn:microsoft.com/office/officeart/2008/layout/CircleAccentTimeline"/>
    <dgm:cxn modelId="{5677ABFE-FA0A-4C00-9542-EF36D2934B8C}" type="presParOf" srcId="{42A2C0D5-8554-403A-A5DF-C4DC65C626C2}" destId="{25FC4C11-3771-4E85-91CE-CD8BCBB5A5E9}" srcOrd="2" destOrd="0" presId="urn:microsoft.com/office/officeart/2008/layout/CircleAccentTimeline"/>
    <dgm:cxn modelId="{30526F31-140D-48E6-AC9D-A21B71B5EDCB}" type="presParOf" srcId="{41C055C9-ACE7-4D6D-986E-45956C9FE81D}" destId="{9A7BC6F8-CEBC-47C4-9563-04D78DF31A29}" srcOrd="7" destOrd="0" presId="urn:microsoft.com/office/officeart/2008/layout/CircleAccentTimeline"/>
    <dgm:cxn modelId="{44E94B6D-5AE5-4F27-8121-94A2C3D28D42}" type="presParOf" srcId="{41C055C9-ACE7-4D6D-986E-45956C9FE81D}" destId="{4831F31F-E354-4C65-82D5-C31B6155822B}" srcOrd="8" destOrd="0" presId="urn:microsoft.com/office/officeart/2008/layout/CircleAccentTimeline"/>
    <dgm:cxn modelId="{BBAF0705-FD69-4129-8B80-790725ED1017}" type="presParOf" srcId="{41C055C9-ACE7-4D6D-986E-45956C9FE81D}" destId="{B893133B-16DC-4B38-BCF0-754DD71C9BB4}" srcOrd="9" destOrd="0" presId="urn:microsoft.com/office/officeart/2008/layout/CircleAccentTimeline"/>
    <dgm:cxn modelId="{578E643A-546A-4709-B549-B1367E82EDD2}" type="presParOf" srcId="{41C055C9-ACE7-4D6D-986E-45956C9FE81D}" destId="{520B900E-6B6E-4E9E-B1C2-43AC5F84EF3C}" srcOrd="10" destOrd="0" presId="urn:microsoft.com/office/officeart/2008/layout/CircleAccentTimeline"/>
    <dgm:cxn modelId="{71963E0D-0A90-4AF4-8CB6-2F9BA54CF493}" type="presParOf" srcId="{520B900E-6B6E-4E9E-B1C2-43AC5F84EF3C}" destId="{22A8C673-56E3-4DCC-A666-E75085D10B9D}" srcOrd="0" destOrd="0" presId="urn:microsoft.com/office/officeart/2008/layout/CircleAccentTimeline"/>
    <dgm:cxn modelId="{A06096E8-CDC0-4C30-8BF3-2F17A74B88E6}" type="presParOf" srcId="{520B900E-6B6E-4E9E-B1C2-43AC5F84EF3C}" destId="{855F0475-07BD-40A9-9489-211FBCE4A4DC}" srcOrd="1" destOrd="0" presId="urn:microsoft.com/office/officeart/2008/layout/CircleAccentTimeline"/>
    <dgm:cxn modelId="{0D6ADF00-028A-4CED-B1F3-38BA063393B0}" type="presParOf" srcId="{520B900E-6B6E-4E9E-B1C2-43AC5F84EF3C}" destId="{3A7A8020-6490-4730-A578-26C4351B7462}" srcOrd="2" destOrd="0" presId="urn:microsoft.com/office/officeart/2008/layout/CircleAccentTimeline"/>
    <dgm:cxn modelId="{72A14344-DC62-4C3E-938E-17492E471D2D}" type="presParOf" srcId="{41C055C9-ACE7-4D6D-986E-45956C9FE81D}" destId="{458FDA9A-8518-4EE9-B5F1-34DD16AED241}" srcOrd="11" destOrd="0" presId="urn:microsoft.com/office/officeart/2008/layout/CircleAccentTimeline"/>
    <dgm:cxn modelId="{BA1BB8A1-1FA7-4D52-9FB8-5FF7824509A1}" type="presParOf" srcId="{41C055C9-ACE7-4D6D-986E-45956C9FE81D}" destId="{77848440-1869-4FF0-8977-1B38507A0BC7}" srcOrd="12" destOrd="0" presId="urn:microsoft.com/office/officeart/2008/layout/CircleAccentTimeline"/>
    <dgm:cxn modelId="{766986A7-4112-4EBC-A5F7-662C92E846A3}" type="presParOf" srcId="{41C055C9-ACE7-4D6D-986E-45956C9FE81D}" destId="{AD7F62C0-6EE4-4A28-A349-F59EABAA3B82}" srcOrd="13" destOrd="0" presId="urn:microsoft.com/office/officeart/2008/layout/CircleAccentTimeline"/>
    <dgm:cxn modelId="{06DF8EBB-A5B4-42CB-9D5A-9AD02EE8319C}" type="presParOf" srcId="{41C055C9-ACE7-4D6D-986E-45956C9FE81D}" destId="{D9B4C876-28A8-4CCD-B172-C8CBD0DDE667}" srcOrd="14" destOrd="0" presId="urn:microsoft.com/office/officeart/2008/layout/CircleAccentTimeline"/>
    <dgm:cxn modelId="{22295318-F5DA-4260-BC6D-E456B984A5B9}" type="presParOf" srcId="{D9B4C876-28A8-4CCD-B172-C8CBD0DDE667}" destId="{D7042553-4D92-4E65-B554-667F128FD0E5}" srcOrd="0" destOrd="0" presId="urn:microsoft.com/office/officeart/2008/layout/CircleAccentTimeline"/>
    <dgm:cxn modelId="{FA03536E-063A-421E-82FE-EC4086BB02F4}" type="presParOf" srcId="{D9B4C876-28A8-4CCD-B172-C8CBD0DDE667}" destId="{B49AB1A2-2B9B-48E1-B4DD-25EB456C5E11}" srcOrd="1" destOrd="0" presId="urn:microsoft.com/office/officeart/2008/layout/CircleAccentTimeline"/>
    <dgm:cxn modelId="{967811A5-1A81-4AF7-9D84-8DEFB1E2D1F8}" type="presParOf" srcId="{D9B4C876-28A8-4CCD-B172-C8CBD0DDE667}" destId="{757B33C2-AC8E-4921-AC14-048C99A2D112}" srcOrd="2" destOrd="0" presId="urn:microsoft.com/office/officeart/2008/layout/CircleAccentTimeline"/>
    <dgm:cxn modelId="{964C5840-B272-44EE-A9B7-386B344126F9}" type="presParOf" srcId="{41C055C9-ACE7-4D6D-986E-45956C9FE81D}" destId="{B9B96D86-2DB6-4656-BAFA-CFC3238A9EE9}" srcOrd="15" destOrd="0" presId="urn:microsoft.com/office/officeart/2008/layout/CircleAccentTimeline"/>
    <dgm:cxn modelId="{DE52DEB3-3D5C-488D-83AE-AFD5F3BDBC3B}" type="presParOf" srcId="{41C055C9-ACE7-4D6D-986E-45956C9FE81D}" destId="{3F009D82-AC55-4850-B7D1-6D1E80298C61}" srcOrd="16" destOrd="0" presId="urn:microsoft.com/office/officeart/2008/layout/CircleAccentTimeline"/>
    <dgm:cxn modelId="{9638E624-CA93-4FF0-AF27-E3C8BA72D632}" type="presParOf" srcId="{41C055C9-ACE7-4D6D-986E-45956C9FE81D}" destId="{AEA5EE66-7870-4E16-87AE-66D6A624D941}" srcOrd="17" destOrd="0" presId="urn:microsoft.com/office/officeart/2008/layout/CircleAccentTimeline"/>
    <dgm:cxn modelId="{3FF861E6-30DC-4A9D-A80A-4E248B97245A}" type="presParOf" srcId="{41C055C9-ACE7-4D6D-986E-45956C9FE81D}" destId="{36B09113-831F-492B-8387-116726116EB6}" srcOrd="18" destOrd="0" presId="urn:microsoft.com/office/officeart/2008/layout/CircleAccentTimeline"/>
    <dgm:cxn modelId="{C1DD54B9-74F9-479C-A1AD-FB23985C19EE}" type="presParOf" srcId="{36B09113-831F-492B-8387-116726116EB6}" destId="{4BD4A0C6-14A8-4E45-AD39-1CE98B820D9F}" srcOrd="0" destOrd="0" presId="urn:microsoft.com/office/officeart/2008/layout/CircleAccentTimeline"/>
    <dgm:cxn modelId="{65A27141-30B9-4FA0-B9B7-599755ABAC7D}" type="presParOf" srcId="{36B09113-831F-492B-8387-116726116EB6}" destId="{7A53C289-FB12-4804-BCF1-D0C8C376338D}" srcOrd="1" destOrd="0" presId="urn:microsoft.com/office/officeart/2008/layout/CircleAccentTimeline"/>
    <dgm:cxn modelId="{EC82E7C4-3057-472E-A0BC-3DABDCAF3613}" type="presParOf" srcId="{36B09113-831F-492B-8387-116726116EB6}" destId="{2E732BED-9C53-4FBA-8288-10B8546059E5}" srcOrd="2" destOrd="0" presId="urn:microsoft.com/office/officeart/2008/layout/CircleAccentTimeline"/>
    <dgm:cxn modelId="{5C08B0DF-9C91-4F80-879D-673A476B8C45}" type="presParOf" srcId="{41C055C9-ACE7-4D6D-986E-45956C9FE81D}" destId="{AEDC0136-EC9F-47E7-AA7F-AE3E95BC1064}" srcOrd="19" destOrd="0" presId="urn:microsoft.com/office/officeart/2008/layout/CircleAccentTimeline"/>
    <dgm:cxn modelId="{4FBBAF60-D073-48B5-965D-00D091086748}" type="presParOf" srcId="{41C055C9-ACE7-4D6D-986E-45956C9FE81D}" destId="{F726C4CD-5975-456D-8079-5846EE5ACD6E}" srcOrd="20" destOrd="0" presId="urn:microsoft.com/office/officeart/2008/layout/CircleAccentTimeline"/>
    <dgm:cxn modelId="{FB3F3958-D53F-4B3F-A280-B462D082BB17}" type="presParOf" srcId="{41C055C9-ACE7-4D6D-986E-45956C9FE81D}" destId="{0942F483-C7CD-4015-8EF3-9684410AAE4D}" srcOrd="21" destOrd="0" presId="urn:microsoft.com/office/officeart/2008/layout/CircleAccentTimeline"/>
    <dgm:cxn modelId="{A4E30EF1-EF13-45C1-ADB9-7E8FC6CC9D8E}" type="presParOf" srcId="{41C055C9-ACE7-4D6D-986E-45956C9FE81D}" destId="{EACA81D7-CD7B-4F29-9AEC-F43BF6F273C8}" srcOrd="22" destOrd="0" presId="urn:microsoft.com/office/officeart/2008/layout/CircleAccentTimeline"/>
    <dgm:cxn modelId="{9394075D-BAE4-4F0C-85E8-34C01F4BD8B7}" type="presParOf" srcId="{EACA81D7-CD7B-4F29-9AEC-F43BF6F273C8}" destId="{2109AB5B-C2C6-4645-93BD-93DF58F11E0C}" srcOrd="0" destOrd="0" presId="urn:microsoft.com/office/officeart/2008/layout/CircleAccentTimeline"/>
    <dgm:cxn modelId="{5F86D542-DC3A-42BE-A485-84ED99E70530}" type="presParOf" srcId="{EACA81D7-CD7B-4F29-9AEC-F43BF6F273C8}" destId="{C1B97D26-10A3-4A7A-9CAC-CBEFC9624493}" srcOrd="1" destOrd="0" presId="urn:microsoft.com/office/officeart/2008/layout/CircleAccentTimeline"/>
    <dgm:cxn modelId="{7C979C4D-0979-4B89-9610-DF94E6CAAD13}" type="presParOf" srcId="{EACA81D7-CD7B-4F29-9AEC-F43BF6F273C8}" destId="{7517A8B0-548E-47CD-A799-19E25BAA3D09}" srcOrd="2" destOrd="0" presId="urn:microsoft.com/office/officeart/2008/layout/CircleAccentTimeline"/>
    <dgm:cxn modelId="{9C9EC267-E3DB-4035-A960-318D556C44D2}" type="presParOf" srcId="{41C055C9-ACE7-4D6D-986E-45956C9FE81D}" destId="{CC5EEEBB-11BC-484F-AAC6-88D9CB1F4A40}" srcOrd="23" destOrd="0" presId="urn:microsoft.com/office/officeart/2008/layout/CircleAccentTimeline"/>
    <dgm:cxn modelId="{B61CFB48-DF5F-4072-937F-03861228FDCF}" type="presParOf" srcId="{41C055C9-ACE7-4D6D-986E-45956C9FE81D}" destId="{1253E37A-F15A-4BCA-AEE3-31778A6EBBB3}" srcOrd="24" destOrd="0" presId="urn:microsoft.com/office/officeart/2008/layout/CircleAccentTimeline"/>
    <dgm:cxn modelId="{FA12AB7F-2BAB-4C94-BC63-ECE74E367138}" type="presParOf" srcId="{41C055C9-ACE7-4D6D-986E-45956C9FE81D}" destId="{3DDC5871-9C91-442D-A535-552F6E9033C5}" srcOrd="25" destOrd="0" presId="urn:microsoft.com/office/officeart/2008/layout/CircleAccentTimeline"/>
    <dgm:cxn modelId="{941E6863-7623-4596-B8C8-C11D58B8227E}" type="presParOf" srcId="{3DDC5871-9C91-442D-A535-552F6E9033C5}" destId="{B08A2EB9-0CD0-4879-B632-B9E424B5942A}" srcOrd="0" destOrd="0" presId="urn:microsoft.com/office/officeart/2008/layout/CircleAccentTimeline"/>
    <dgm:cxn modelId="{01465304-B97A-43BE-B825-F0A69666E205}" type="presParOf" srcId="{3DDC5871-9C91-442D-A535-552F6E9033C5}" destId="{97C0B2CF-3516-4AEA-9C25-AC9E926CA6FD}" srcOrd="1" destOrd="0" presId="urn:microsoft.com/office/officeart/2008/layout/CircleAccentTimeline"/>
    <dgm:cxn modelId="{4D4DCD1B-B99E-47DD-905C-A5671B2565A9}" type="presParOf" srcId="{3DDC5871-9C91-442D-A535-552F6E9033C5}" destId="{F86572B0-E6C4-4A82-BB0B-5478A035F35C}" srcOrd="2" destOrd="0" presId="urn:microsoft.com/office/officeart/2008/layout/CircleAccentTimeline"/>
    <dgm:cxn modelId="{59EF3DE3-7006-48F7-AE2E-C37DC3BEF88C}" type="presParOf" srcId="{41C055C9-ACE7-4D6D-986E-45956C9FE81D}" destId="{AA3E79DA-4657-411E-AE98-07541A70DF8B}" srcOrd="26" destOrd="0" presId="urn:microsoft.com/office/officeart/2008/layout/CircleAccentTimeline"/>
    <dgm:cxn modelId="{ECEDE0CE-5DA6-44DE-970F-68BFA01A11D4}" type="presParOf" srcId="{41C055C9-ACE7-4D6D-986E-45956C9FE81D}" destId="{153D3D34-F8AC-4212-AB14-354082A1D2CE}" srcOrd="27" destOrd="0" presId="urn:microsoft.com/office/officeart/2008/layout/CircleAccentTimeline"/>
    <dgm:cxn modelId="{31E17037-5FA7-4080-8408-9485458C1676}" type="presParOf" srcId="{41C055C9-ACE7-4D6D-986E-45956C9FE81D}" destId="{AEB598C1-AAEE-4B41-90D7-AC7CBDC0D90E}" srcOrd="28" destOrd="0" presId="urn:microsoft.com/office/officeart/2008/layout/CircleAccentTimeline"/>
    <dgm:cxn modelId="{D3F8CE41-DBED-4755-9611-067F1A696C9E}" type="presParOf" srcId="{AEB598C1-AAEE-4B41-90D7-AC7CBDC0D90E}" destId="{A5733F10-0904-47A9-B2B4-47D27094CCCD}" srcOrd="0" destOrd="0" presId="urn:microsoft.com/office/officeart/2008/layout/CircleAccentTimeline"/>
    <dgm:cxn modelId="{6F22D6AA-0E94-4465-9791-1F65D486C98E}" type="presParOf" srcId="{AEB598C1-AAEE-4B41-90D7-AC7CBDC0D90E}" destId="{87467C1D-DFBD-404D-A4AB-B3708EBC8F44}" srcOrd="1" destOrd="0" presId="urn:microsoft.com/office/officeart/2008/layout/CircleAccentTimeline"/>
    <dgm:cxn modelId="{8CCDB6FF-1AA7-4D92-BE7E-1E2A8960109D}" type="presParOf" srcId="{AEB598C1-AAEE-4B41-90D7-AC7CBDC0D90E}" destId="{FA039B2D-1840-44ED-9CAB-687C3A9F2315}" srcOrd="2" destOrd="0" presId="urn:microsoft.com/office/officeart/2008/layout/CircleAccentTimeline"/>
    <dgm:cxn modelId="{61CB5706-6FC2-4A5D-A811-E4F6048B4F58}" type="presParOf" srcId="{41C055C9-ACE7-4D6D-986E-45956C9FE81D}" destId="{D298E7A0-2396-440D-9661-CD477F951752}" srcOrd="29" destOrd="0" presId="urn:microsoft.com/office/officeart/2008/layout/CircleAccentTimeline"/>
    <dgm:cxn modelId="{6100F3D2-865B-425E-BE64-442AB078E79F}" type="presParOf" srcId="{41C055C9-ACE7-4D6D-986E-45956C9FE81D}" destId="{05A6A816-FE5A-4A17-BD30-C0F53583CF2D}" srcOrd="30" destOrd="0" presId="urn:microsoft.com/office/officeart/2008/layout/CircleAccentTimeline"/>
    <dgm:cxn modelId="{096F713C-0A64-44FA-AA6D-939451B17A1B}" type="presParOf" srcId="{41C055C9-ACE7-4D6D-986E-45956C9FE81D}" destId="{28BE3DB2-A8F7-4982-A464-54972E15ADE1}" srcOrd="31" destOrd="0" presId="urn:microsoft.com/office/officeart/2008/layout/CircleAccentTimeline"/>
    <dgm:cxn modelId="{D3722F1C-FF8B-43C5-9DD0-2A0611A7AEF8}" type="presParOf" srcId="{28BE3DB2-A8F7-4982-A464-54972E15ADE1}" destId="{2FB9DF2B-B5C7-4C24-B459-6DF0E6813D8F}" srcOrd="0" destOrd="0" presId="urn:microsoft.com/office/officeart/2008/layout/CircleAccentTimeline"/>
    <dgm:cxn modelId="{1578B856-E4EE-4F7C-BCE3-9F994B663CB8}" type="presParOf" srcId="{28BE3DB2-A8F7-4982-A464-54972E15ADE1}" destId="{DC9BF9B6-0E5A-49F1-97A2-C5E47242B2E0}" srcOrd="1" destOrd="0" presId="urn:microsoft.com/office/officeart/2008/layout/CircleAccentTimeline"/>
    <dgm:cxn modelId="{BE3FF56F-7C29-4C8B-838C-FF16211966E1}" type="presParOf" srcId="{28BE3DB2-A8F7-4982-A464-54972E15ADE1}" destId="{1CB727FC-818B-4BAA-BED5-AE85AEC93B1C}" srcOrd="2" destOrd="0" presId="urn:microsoft.com/office/officeart/2008/layout/CircleAccentTimeline"/>
    <dgm:cxn modelId="{5EDBCB1D-E516-43EB-86EA-BA365303CFF1}" type="presParOf" srcId="{41C055C9-ACE7-4D6D-986E-45956C9FE81D}" destId="{A0C80E50-914E-434C-9B97-0F177D72B79B}" srcOrd="32" destOrd="0" presId="urn:microsoft.com/office/officeart/2008/layout/CircleAccentTimeline"/>
    <dgm:cxn modelId="{205C8406-7B3E-46E4-86F3-0F01F31D80D5}" type="presParOf" srcId="{41C055C9-ACE7-4D6D-986E-45956C9FE81D}" destId="{40C24F1E-081C-4AB2-BEA4-2040DE009541}" srcOrd="33" destOrd="0" presId="urn:microsoft.com/office/officeart/2008/layout/CircleAccentTimeline"/>
    <dgm:cxn modelId="{251D40DC-5DFE-4C92-99EA-2E81980BEBC0}" type="presParOf" srcId="{41C055C9-ACE7-4D6D-986E-45956C9FE81D}" destId="{D347315E-6035-4B33-91F6-E4075FB013AE}" srcOrd="34" destOrd="0" presId="urn:microsoft.com/office/officeart/2008/layout/CircleAccentTimeline"/>
    <dgm:cxn modelId="{C50A7BC1-4F4E-459E-9314-B0D668D18863}" type="presParOf" srcId="{D347315E-6035-4B33-91F6-E4075FB013AE}" destId="{4DCF667D-2635-46F5-BA02-74EAF599EFC4}" srcOrd="0" destOrd="0" presId="urn:microsoft.com/office/officeart/2008/layout/CircleAccentTimeline"/>
    <dgm:cxn modelId="{64183196-47F6-4F7A-BA30-8739C64E1A6E}" type="presParOf" srcId="{D347315E-6035-4B33-91F6-E4075FB013AE}" destId="{B435255E-A607-4E34-A26D-914AAFFFE50D}" srcOrd="1" destOrd="0" presId="urn:microsoft.com/office/officeart/2008/layout/CircleAccentTimeline"/>
    <dgm:cxn modelId="{89DEDDAA-8FA3-41F2-9EC5-2152A57BE466}" type="presParOf" srcId="{D347315E-6035-4B33-91F6-E4075FB013AE}" destId="{5D197F8D-BD89-4E59-A3DD-F08CF845DC45}" srcOrd="2" destOrd="0" presId="urn:microsoft.com/office/officeart/2008/layout/CircleAccentTimeline"/>
    <dgm:cxn modelId="{B612D81E-BBC4-4379-A269-23BBE52F8D49}" type="presParOf" srcId="{41C055C9-ACE7-4D6D-986E-45956C9FE81D}" destId="{AD7F95F1-4530-4575-9EE3-0E1757DC0BB1}" srcOrd="35" destOrd="0" presId="urn:microsoft.com/office/officeart/2008/layout/CircleAccentTimeline"/>
    <dgm:cxn modelId="{544FC8EC-64D1-41B2-9630-2CDCFDE5B270}" type="presParOf" srcId="{41C055C9-ACE7-4D6D-986E-45956C9FE81D}" destId="{A443833C-FF53-4E85-98E1-CB3FC959144D}" srcOrd="36"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D197A-4119-4FB4-AC81-430FB284F8B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de-DE"/>
        </a:p>
      </dgm:t>
    </dgm:pt>
    <dgm:pt modelId="{8E0860A2-9B95-492C-B046-77170D7FDBAD}">
      <dgm:prSet phldrT="[Text]" custT="1"/>
      <dgm:spPr/>
      <dgm:t>
        <a:bodyPr/>
        <a:lstStyle/>
        <a:p>
          <a:r>
            <a:rPr lang="de-DE" sz="1600" dirty="0" err="1" smtClean="0"/>
            <a:t>Waldbegang</a:t>
          </a:r>
          <a:endParaRPr lang="de-DE" sz="1600" dirty="0"/>
        </a:p>
      </dgm:t>
    </dgm:pt>
    <dgm:pt modelId="{A1FDFE28-235F-49C1-B2F8-6628B832E42F}" type="parTrans" cxnId="{A7486AE7-B763-402B-A6AD-A81B09E6C4EC}">
      <dgm:prSet/>
      <dgm:spPr/>
      <dgm:t>
        <a:bodyPr/>
        <a:lstStyle/>
        <a:p>
          <a:endParaRPr lang="de-DE" sz="1600"/>
        </a:p>
      </dgm:t>
    </dgm:pt>
    <dgm:pt modelId="{46F9F5C1-F95E-448F-BD13-749D0B16187F}" type="sibTrans" cxnId="{A7486AE7-B763-402B-A6AD-A81B09E6C4EC}">
      <dgm:prSet custT="1"/>
      <dgm:spPr/>
      <dgm:t>
        <a:bodyPr/>
        <a:lstStyle/>
        <a:p>
          <a:endParaRPr lang="de-DE" sz="1600"/>
        </a:p>
      </dgm:t>
    </dgm:pt>
    <dgm:pt modelId="{F5B3BFA3-E1D1-4E34-BA19-A89FD66EFC74}">
      <dgm:prSet phldrT="[Text]" custT="1"/>
      <dgm:spPr/>
      <dgm:t>
        <a:bodyPr/>
        <a:lstStyle/>
        <a:p>
          <a:r>
            <a:rPr lang="de-DE" sz="1400" dirty="0" smtClean="0"/>
            <a:t>Flächige Informationen vor Ort erhoben </a:t>
          </a:r>
          <a:endParaRPr lang="de-DE" sz="1400" dirty="0"/>
        </a:p>
      </dgm:t>
    </dgm:pt>
    <dgm:pt modelId="{9B1D1CC2-6142-4D03-902D-30017C78A775}" type="parTrans" cxnId="{01F98812-8E9F-4D29-9172-39796C280E4B}">
      <dgm:prSet/>
      <dgm:spPr/>
      <dgm:t>
        <a:bodyPr/>
        <a:lstStyle/>
        <a:p>
          <a:endParaRPr lang="de-DE" sz="1600"/>
        </a:p>
      </dgm:t>
    </dgm:pt>
    <dgm:pt modelId="{EEA19BD3-1B25-4AA9-96CC-8D9D540D48ED}" type="sibTrans" cxnId="{01F98812-8E9F-4D29-9172-39796C280E4B}">
      <dgm:prSet/>
      <dgm:spPr/>
      <dgm:t>
        <a:bodyPr/>
        <a:lstStyle/>
        <a:p>
          <a:endParaRPr lang="de-DE" sz="1600"/>
        </a:p>
      </dgm:t>
    </dgm:pt>
    <dgm:pt modelId="{05ED5FB0-2157-4BAC-BB37-5AF7C3DC977C}">
      <dgm:prSet phldrT="[Text]" custT="1"/>
      <dgm:spPr/>
      <dgm:t>
        <a:bodyPr/>
        <a:lstStyle/>
        <a:p>
          <a:r>
            <a:rPr lang="de-DE" sz="1600" dirty="0" smtClean="0"/>
            <a:t>Stichproben</a:t>
          </a:r>
          <a:endParaRPr lang="de-DE" sz="1600" dirty="0"/>
        </a:p>
      </dgm:t>
    </dgm:pt>
    <dgm:pt modelId="{393F6488-1965-44AC-B4EF-EB64363CFC30}" type="parTrans" cxnId="{79EBC7C7-8856-4C35-812E-3FB32F83D409}">
      <dgm:prSet/>
      <dgm:spPr/>
      <dgm:t>
        <a:bodyPr/>
        <a:lstStyle/>
        <a:p>
          <a:endParaRPr lang="de-DE" sz="1600"/>
        </a:p>
      </dgm:t>
    </dgm:pt>
    <dgm:pt modelId="{62410B01-C6A8-4435-839E-E41C7D84C02E}" type="sibTrans" cxnId="{79EBC7C7-8856-4C35-812E-3FB32F83D409}">
      <dgm:prSet custT="1"/>
      <dgm:spPr/>
      <dgm:t>
        <a:bodyPr/>
        <a:lstStyle/>
        <a:p>
          <a:endParaRPr lang="de-DE" sz="1600"/>
        </a:p>
      </dgm:t>
    </dgm:pt>
    <dgm:pt modelId="{89D7C462-C2CE-4788-AC9B-7BAEADDBA9B2}">
      <dgm:prSet phldrT="[Text]" custT="1"/>
      <dgm:spPr/>
      <dgm:t>
        <a:bodyPr/>
        <a:lstStyle/>
        <a:p>
          <a:r>
            <a:rPr lang="de-DE" sz="1600" dirty="0" smtClean="0"/>
            <a:t>Einzel-bäume vor Ort gemessen</a:t>
          </a:r>
          <a:endParaRPr lang="de-DE" sz="1600" dirty="0"/>
        </a:p>
      </dgm:t>
    </dgm:pt>
    <dgm:pt modelId="{B14772FA-2F14-4696-9E23-F8035FCEFB1C}" type="parTrans" cxnId="{1FDB32C2-A125-4582-9A3D-43C0283566DD}">
      <dgm:prSet/>
      <dgm:spPr/>
      <dgm:t>
        <a:bodyPr/>
        <a:lstStyle/>
        <a:p>
          <a:endParaRPr lang="de-DE" sz="1600"/>
        </a:p>
      </dgm:t>
    </dgm:pt>
    <dgm:pt modelId="{9732BC15-C6A1-42AC-A347-04D75E575219}" type="sibTrans" cxnId="{1FDB32C2-A125-4582-9A3D-43C0283566DD}">
      <dgm:prSet/>
      <dgm:spPr/>
      <dgm:t>
        <a:bodyPr/>
        <a:lstStyle/>
        <a:p>
          <a:endParaRPr lang="de-DE" sz="1600"/>
        </a:p>
      </dgm:t>
    </dgm:pt>
    <dgm:pt modelId="{97F90A23-C9B4-42A9-A89A-9C69183E7A79}">
      <dgm:prSet phldrT="[Text]" custT="1"/>
      <dgm:spPr/>
      <dgm:t>
        <a:bodyPr/>
        <a:lstStyle/>
        <a:p>
          <a:r>
            <a:rPr lang="de-DE" sz="1600" dirty="0" smtClean="0"/>
            <a:t>Fern-erkundung</a:t>
          </a:r>
          <a:endParaRPr lang="de-DE" sz="1600" dirty="0"/>
        </a:p>
      </dgm:t>
    </dgm:pt>
    <dgm:pt modelId="{7480A347-23CA-4794-8DE3-805476FB5E0C}" type="parTrans" cxnId="{A8D8559C-7C22-4B68-B526-1738480ACDB3}">
      <dgm:prSet/>
      <dgm:spPr/>
      <dgm:t>
        <a:bodyPr/>
        <a:lstStyle/>
        <a:p>
          <a:endParaRPr lang="de-DE" sz="1600"/>
        </a:p>
      </dgm:t>
    </dgm:pt>
    <dgm:pt modelId="{249D77A6-4E13-4BA5-BFD3-07281BC3AC9F}" type="sibTrans" cxnId="{A8D8559C-7C22-4B68-B526-1738480ACDB3}">
      <dgm:prSet/>
      <dgm:spPr/>
      <dgm:t>
        <a:bodyPr/>
        <a:lstStyle/>
        <a:p>
          <a:endParaRPr lang="de-DE" sz="1600"/>
        </a:p>
      </dgm:t>
    </dgm:pt>
    <dgm:pt modelId="{B7CFBC9C-33F1-43BD-8DAF-68A48D34DD1A}">
      <dgm:prSet phldrT="[Text]" custT="1"/>
      <dgm:spPr/>
      <dgm:t>
        <a:bodyPr/>
        <a:lstStyle/>
        <a:p>
          <a:r>
            <a:rPr lang="de-DE" sz="1600" dirty="0" smtClean="0"/>
            <a:t>Blick von Oben (UST unsicher!)</a:t>
          </a:r>
          <a:endParaRPr lang="de-DE" sz="1600" dirty="0"/>
        </a:p>
      </dgm:t>
    </dgm:pt>
    <dgm:pt modelId="{CA5EA8F8-31CE-4ABB-AF92-B169440091FB}" type="parTrans" cxnId="{DC5874ED-AAE6-48C8-9990-B1D1EEA6C91E}">
      <dgm:prSet/>
      <dgm:spPr/>
      <dgm:t>
        <a:bodyPr/>
        <a:lstStyle/>
        <a:p>
          <a:endParaRPr lang="de-DE" sz="1600"/>
        </a:p>
      </dgm:t>
    </dgm:pt>
    <dgm:pt modelId="{73180FA3-61D1-410E-89A6-205BCEC58FD3}" type="sibTrans" cxnId="{DC5874ED-AAE6-48C8-9990-B1D1EEA6C91E}">
      <dgm:prSet/>
      <dgm:spPr/>
      <dgm:t>
        <a:bodyPr/>
        <a:lstStyle/>
        <a:p>
          <a:endParaRPr lang="de-DE" sz="1600"/>
        </a:p>
      </dgm:t>
    </dgm:pt>
    <dgm:pt modelId="{AF3BC91E-E916-43D4-83FC-11953693660B}">
      <dgm:prSet phldrT="[Text]" custT="1"/>
      <dgm:spPr/>
      <dgm:t>
        <a:bodyPr/>
        <a:lstStyle/>
        <a:p>
          <a:r>
            <a:rPr lang="de-DE" sz="1400" dirty="0" smtClean="0"/>
            <a:t>Baumhöhen und Grundflächen messen</a:t>
          </a:r>
          <a:endParaRPr lang="de-DE" sz="1400" dirty="0"/>
        </a:p>
      </dgm:t>
    </dgm:pt>
    <dgm:pt modelId="{2F2BF0F8-2234-4743-BEE2-72D04728C804}" type="parTrans" cxnId="{77F1E7A5-7756-4B7A-99DF-4F1A397360B5}">
      <dgm:prSet/>
      <dgm:spPr/>
      <dgm:t>
        <a:bodyPr/>
        <a:lstStyle/>
        <a:p>
          <a:endParaRPr lang="de-DE" sz="1600"/>
        </a:p>
      </dgm:t>
    </dgm:pt>
    <dgm:pt modelId="{C0A30279-F002-41D2-B780-D055B3262033}" type="sibTrans" cxnId="{77F1E7A5-7756-4B7A-99DF-4F1A397360B5}">
      <dgm:prSet/>
      <dgm:spPr/>
      <dgm:t>
        <a:bodyPr/>
        <a:lstStyle/>
        <a:p>
          <a:endParaRPr lang="de-DE" sz="1600"/>
        </a:p>
      </dgm:t>
    </dgm:pt>
    <dgm:pt modelId="{749D99F4-F85A-4998-BCE9-6164F5462E6D}">
      <dgm:prSet phldrT="[Text]" custT="1"/>
      <dgm:spPr/>
      <dgm:t>
        <a:bodyPr/>
        <a:lstStyle/>
        <a:p>
          <a:r>
            <a:rPr lang="de-DE" sz="1400" dirty="0" smtClean="0"/>
            <a:t>Vorrat aus Ertragstafeln</a:t>
          </a:r>
          <a:endParaRPr lang="de-DE" sz="1400" dirty="0"/>
        </a:p>
      </dgm:t>
    </dgm:pt>
    <dgm:pt modelId="{E1E757FE-4F35-456D-882E-DF893E107E85}" type="parTrans" cxnId="{A4D60E1B-1CAB-4128-8716-3D1C1BAA0195}">
      <dgm:prSet/>
      <dgm:spPr/>
      <dgm:t>
        <a:bodyPr/>
        <a:lstStyle/>
        <a:p>
          <a:endParaRPr lang="de-DE" sz="1600"/>
        </a:p>
      </dgm:t>
    </dgm:pt>
    <dgm:pt modelId="{38409E77-E997-4B72-81DE-D968ABCBC3D8}" type="sibTrans" cxnId="{A4D60E1B-1CAB-4128-8716-3D1C1BAA0195}">
      <dgm:prSet/>
      <dgm:spPr/>
      <dgm:t>
        <a:bodyPr/>
        <a:lstStyle/>
        <a:p>
          <a:endParaRPr lang="de-DE" sz="1600"/>
        </a:p>
      </dgm:t>
    </dgm:pt>
    <dgm:pt modelId="{5E413B2B-29F5-4DFB-AB43-8AAD777EAB21}">
      <dgm:prSet phldrT="[Text]" custT="1"/>
      <dgm:spPr/>
      <dgm:t>
        <a:bodyPr/>
        <a:lstStyle/>
        <a:p>
          <a:r>
            <a:rPr lang="de-DE" sz="1400" dirty="0" smtClean="0"/>
            <a:t>Anteiliges Schätzen: Baumarten-anteile, junge Bestände</a:t>
          </a:r>
          <a:endParaRPr lang="de-DE" sz="1400" dirty="0"/>
        </a:p>
      </dgm:t>
    </dgm:pt>
    <dgm:pt modelId="{AADF7534-A5E0-4124-BFCE-F6E11ADAC541}" type="parTrans" cxnId="{C1DEEAB3-C1CB-474E-A314-D147D6C30F3E}">
      <dgm:prSet/>
      <dgm:spPr/>
      <dgm:t>
        <a:bodyPr/>
        <a:lstStyle/>
        <a:p>
          <a:endParaRPr lang="de-DE" sz="1600"/>
        </a:p>
      </dgm:t>
    </dgm:pt>
    <dgm:pt modelId="{DA634C51-CBAE-4D96-979D-5028B74D79CE}" type="sibTrans" cxnId="{C1DEEAB3-C1CB-474E-A314-D147D6C30F3E}">
      <dgm:prSet/>
      <dgm:spPr/>
      <dgm:t>
        <a:bodyPr/>
        <a:lstStyle/>
        <a:p>
          <a:endParaRPr lang="de-DE" sz="1600"/>
        </a:p>
      </dgm:t>
    </dgm:pt>
    <dgm:pt modelId="{E6908600-407C-45F5-9A02-D2ACF8D37B9F}">
      <dgm:prSet phldrT="[Text]" custT="1"/>
      <dgm:spPr/>
      <dgm:t>
        <a:bodyPr/>
        <a:lstStyle/>
        <a:p>
          <a:r>
            <a:rPr lang="de-DE" sz="1600" dirty="0" smtClean="0"/>
            <a:t>Punktdichte bestimmt Auflösung der Daten</a:t>
          </a:r>
          <a:endParaRPr lang="de-DE" sz="1600" dirty="0"/>
        </a:p>
      </dgm:t>
    </dgm:pt>
    <dgm:pt modelId="{F05E7182-6EBC-4E4E-9C38-19B98776E44B}" type="parTrans" cxnId="{CFE0BB97-D913-44D3-BAAB-F3A2C8F62646}">
      <dgm:prSet/>
      <dgm:spPr/>
      <dgm:t>
        <a:bodyPr/>
        <a:lstStyle/>
        <a:p>
          <a:endParaRPr lang="de-DE"/>
        </a:p>
      </dgm:t>
    </dgm:pt>
    <dgm:pt modelId="{F58EFFD9-1746-498B-89FD-304074A77254}" type="sibTrans" cxnId="{CFE0BB97-D913-44D3-BAAB-F3A2C8F62646}">
      <dgm:prSet/>
      <dgm:spPr/>
      <dgm:t>
        <a:bodyPr/>
        <a:lstStyle/>
        <a:p>
          <a:endParaRPr lang="de-DE"/>
        </a:p>
      </dgm:t>
    </dgm:pt>
    <dgm:pt modelId="{A677D163-C747-4F24-99CF-55E353BF80F8}">
      <dgm:prSet phldrT="[Text]" custT="1"/>
      <dgm:spPr/>
      <dgm:t>
        <a:bodyPr/>
        <a:lstStyle/>
        <a:p>
          <a:r>
            <a:rPr lang="de-DE" sz="1600" dirty="0" smtClean="0"/>
            <a:t>Statistische Fehler</a:t>
          </a:r>
          <a:endParaRPr lang="de-DE" sz="1600" dirty="0"/>
        </a:p>
      </dgm:t>
    </dgm:pt>
    <dgm:pt modelId="{7A6BBEF0-9607-4B8E-A474-92CD29B10D59}" type="parTrans" cxnId="{1351E1B0-FCDA-48A9-A7A2-6483F9D0E2D6}">
      <dgm:prSet/>
      <dgm:spPr/>
      <dgm:t>
        <a:bodyPr/>
        <a:lstStyle/>
        <a:p>
          <a:endParaRPr lang="de-DE"/>
        </a:p>
      </dgm:t>
    </dgm:pt>
    <dgm:pt modelId="{4D2FAF87-BE47-4239-A1D4-030DECC50260}" type="sibTrans" cxnId="{1351E1B0-FCDA-48A9-A7A2-6483F9D0E2D6}">
      <dgm:prSet/>
      <dgm:spPr/>
      <dgm:t>
        <a:bodyPr/>
        <a:lstStyle/>
        <a:p>
          <a:endParaRPr lang="de-DE"/>
        </a:p>
      </dgm:t>
    </dgm:pt>
    <dgm:pt modelId="{0993E030-A52D-45EF-902F-A7CC688EC639}">
      <dgm:prSet phldrT="[Text]" custT="1"/>
      <dgm:spPr/>
      <dgm:t>
        <a:bodyPr/>
        <a:lstStyle/>
        <a:p>
          <a:r>
            <a:rPr lang="de-DE" sz="1600" dirty="0" smtClean="0"/>
            <a:t>Durch-messer-verteilung</a:t>
          </a:r>
          <a:endParaRPr lang="de-DE" sz="1600" dirty="0"/>
        </a:p>
      </dgm:t>
    </dgm:pt>
    <dgm:pt modelId="{4F3BF17A-2AE3-4C00-9EC9-F13CF0781E2E}" type="parTrans" cxnId="{B9908FE6-82A0-4745-8498-50929EDCDD46}">
      <dgm:prSet/>
      <dgm:spPr/>
      <dgm:t>
        <a:bodyPr/>
        <a:lstStyle/>
        <a:p>
          <a:endParaRPr lang="de-DE"/>
        </a:p>
      </dgm:t>
    </dgm:pt>
    <dgm:pt modelId="{147EA32D-8D47-4B85-AA3D-7D04677DF9AB}" type="sibTrans" cxnId="{B9908FE6-82A0-4745-8498-50929EDCDD46}">
      <dgm:prSet/>
      <dgm:spPr/>
      <dgm:t>
        <a:bodyPr/>
        <a:lstStyle/>
        <a:p>
          <a:endParaRPr lang="de-DE"/>
        </a:p>
      </dgm:t>
    </dgm:pt>
    <dgm:pt modelId="{43F9E5FE-073C-463F-AFE4-9C9F777BCE18}">
      <dgm:prSet phldrT="[Text]" custT="1"/>
      <dgm:spPr/>
      <dgm:t>
        <a:bodyPr/>
        <a:lstStyle/>
        <a:p>
          <a:r>
            <a:rPr lang="de-DE" sz="1600" dirty="0" smtClean="0"/>
            <a:t>Spektral (Baumart, Vitalität)</a:t>
          </a:r>
          <a:endParaRPr lang="de-DE" sz="1600" dirty="0"/>
        </a:p>
      </dgm:t>
    </dgm:pt>
    <dgm:pt modelId="{3AEF1A43-0D99-4B81-8BC7-008B26FD82AA}" type="parTrans" cxnId="{93A1C102-265F-4BBC-A27C-F2AA99B63033}">
      <dgm:prSet/>
      <dgm:spPr/>
      <dgm:t>
        <a:bodyPr/>
        <a:lstStyle/>
        <a:p>
          <a:endParaRPr lang="de-DE"/>
        </a:p>
      </dgm:t>
    </dgm:pt>
    <dgm:pt modelId="{E733852D-1581-4DDC-8EF9-98D7C04CDF80}" type="sibTrans" cxnId="{93A1C102-265F-4BBC-A27C-F2AA99B63033}">
      <dgm:prSet/>
      <dgm:spPr/>
      <dgm:t>
        <a:bodyPr/>
        <a:lstStyle/>
        <a:p>
          <a:endParaRPr lang="de-DE"/>
        </a:p>
      </dgm:t>
    </dgm:pt>
    <dgm:pt modelId="{E41118C9-F2A7-4A93-8C3A-ADEBF1FCFC79}">
      <dgm:prSet phldrT="[Text]" custT="1"/>
      <dgm:spPr/>
      <dgm:t>
        <a:bodyPr/>
        <a:lstStyle/>
        <a:p>
          <a:r>
            <a:rPr lang="de-DE" sz="1600" dirty="0" smtClean="0"/>
            <a:t>Räumlich (Position, Dimension)</a:t>
          </a:r>
          <a:endParaRPr lang="de-DE" sz="1600" dirty="0"/>
        </a:p>
      </dgm:t>
    </dgm:pt>
    <dgm:pt modelId="{2CECE2D3-DE10-4F02-AC8A-6078CADC64F4}" type="parTrans" cxnId="{9C06121A-4E65-4C64-9E81-0563D7CB03C4}">
      <dgm:prSet/>
      <dgm:spPr/>
      <dgm:t>
        <a:bodyPr/>
        <a:lstStyle/>
        <a:p>
          <a:endParaRPr lang="de-DE"/>
        </a:p>
      </dgm:t>
    </dgm:pt>
    <dgm:pt modelId="{30A0A45C-E3A2-4CBE-865B-E42D3D67BC7C}" type="sibTrans" cxnId="{9C06121A-4E65-4C64-9E81-0563D7CB03C4}">
      <dgm:prSet/>
      <dgm:spPr/>
      <dgm:t>
        <a:bodyPr/>
        <a:lstStyle/>
        <a:p>
          <a:endParaRPr lang="de-DE"/>
        </a:p>
      </dgm:t>
    </dgm:pt>
    <dgm:pt modelId="{69556ECC-AB13-43A7-9653-957266029E78}">
      <dgm:prSet phldrT="[Text]" custT="1"/>
      <dgm:spPr/>
      <dgm:t>
        <a:bodyPr/>
        <a:lstStyle/>
        <a:p>
          <a:r>
            <a:rPr lang="de-DE" sz="1600" dirty="0" smtClean="0"/>
            <a:t>Auflösung: Bestand &gt; Einzelbaum &gt; </a:t>
          </a:r>
          <a:r>
            <a:rPr lang="de-DE" sz="1600" dirty="0" err="1" smtClean="0"/>
            <a:t>Baumteil</a:t>
          </a:r>
          <a:endParaRPr lang="de-DE" sz="1600" dirty="0"/>
        </a:p>
      </dgm:t>
    </dgm:pt>
    <dgm:pt modelId="{77BC1C33-6078-43AD-ABC4-152E4D3E36B7}" type="parTrans" cxnId="{74010013-B1C6-4B34-A972-EAE79E6A3CDA}">
      <dgm:prSet/>
      <dgm:spPr/>
      <dgm:t>
        <a:bodyPr/>
        <a:lstStyle/>
        <a:p>
          <a:endParaRPr lang="de-DE"/>
        </a:p>
      </dgm:t>
    </dgm:pt>
    <dgm:pt modelId="{D07E3F0D-439A-4346-97E1-53ED2C3133E3}" type="sibTrans" cxnId="{74010013-B1C6-4B34-A972-EAE79E6A3CDA}">
      <dgm:prSet/>
      <dgm:spPr/>
      <dgm:t>
        <a:bodyPr/>
        <a:lstStyle/>
        <a:p>
          <a:endParaRPr lang="de-DE"/>
        </a:p>
      </dgm:t>
    </dgm:pt>
    <dgm:pt modelId="{7A594035-BE68-417E-952B-54134E518C0D}" type="pres">
      <dgm:prSet presAssocID="{420D197A-4119-4FB4-AC81-430FB284F8BE}" presName="linearFlow" presStyleCnt="0">
        <dgm:presLayoutVars>
          <dgm:dir/>
          <dgm:animLvl val="lvl"/>
          <dgm:resizeHandles val="exact"/>
        </dgm:presLayoutVars>
      </dgm:prSet>
      <dgm:spPr/>
      <dgm:t>
        <a:bodyPr/>
        <a:lstStyle/>
        <a:p>
          <a:endParaRPr lang="de-DE"/>
        </a:p>
      </dgm:t>
    </dgm:pt>
    <dgm:pt modelId="{668110A1-A994-478E-AA3F-FE699F7DD0B7}" type="pres">
      <dgm:prSet presAssocID="{8E0860A2-9B95-492C-B046-77170D7FDBAD}" presName="composite" presStyleCnt="0"/>
      <dgm:spPr/>
    </dgm:pt>
    <dgm:pt modelId="{83D80806-E4B0-4940-A01B-FB81923923B7}" type="pres">
      <dgm:prSet presAssocID="{8E0860A2-9B95-492C-B046-77170D7FDBAD}" presName="parTx" presStyleLbl="node1" presStyleIdx="0" presStyleCnt="3">
        <dgm:presLayoutVars>
          <dgm:chMax val="0"/>
          <dgm:chPref val="0"/>
          <dgm:bulletEnabled val="1"/>
        </dgm:presLayoutVars>
      </dgm:prSet>
      <dgm:spPr/>
      <dgm:t>
        <a:bodyPr/>
        <a:lstStyle/>
        <a:p>
          <a:endParaRPr lang="de-DE"/>
        </a:p>
      </dgm:t>
    </dgm:pt>
    <dgm:pt modelId="{2D11BCF4-A0B4-4F21-8BCC-E905F3AF09EE}" type="pres">
      <dgm:prSet presAssocID="{8E0860A2-9B95-492C-B046-77170D7FDBAD}" presName="parSh" presStyleLbl="node1" presStyleIdx="0" presStyleCnt="3"/>
      <dgm:spPr/>
      <dgm:t>
        <a:bodyPr/>
        <a:lstStyle/>
        <a:p>
          <a:endParaRPr lang="de-DE"/>
        </a:p>
      </dgm:t>
    </dgm:pt>
    <dgm:pt modelId="{512215DA-1BD0-410C-ADD6-D0FCF3CE70F8}" type="pres">
      <dgm:prSet presAssocID="{8E0860A2-9B95-492C-B046-77170D7FDBAD}" presName="desTx" presStyleLbl="fgAcc1" presStyleIdx="0" presStyleCnt="3" custScaleY="100000">
        <dgm:presLayoutVars>
          <dgm:bulletEnabled val="1"/>
        </dgm:presLayoutVars>
      </dgm:prSet>
      <dgm:spPr/>
      <dgm:t>
        <a:bodyPr/>
        <a:lstStyle/>
        <a:p>
          <a:endParaRPr lang="de-DE"/>
        </a:p>
      </dgm:t>
    </dgm:pt>
    <dgm:pt modelId="{5BF52203-D514-4DA9-9240-35BD96238007}" type="pres">
      <dgm:prSet presAssocID="{46F9F5C1-F95E-448F-BD13-749D0B16187F}" presName="sibTrans" presStyleLbl="sibTrans2D1" presStyleIdx="0" presStyleCnt="2"/>
      <dgm:spPr/>
      <dgm:t>
        <a:bodyPr/>
        <a:lstStyle/>
        <a:p>
          <a:endParaRPr lang="de-DE"/>
        </a:p>
      </dgm:t>
    </dgm:pt>
    <dgm:pt modelId="{F05EAD04-F28F-4389-ADB2-A9C98B1A0CF8}" type="pres">
      <dgm:prSet presAssocID="{46F9F5C1-F95E-448F-BD13-749D0B16187F}" presName="connTx" presStyleLbl="sibTrans2D1" presStyleIdx="0" presStyleCnt="2"/>
      <dgm:spPr/>
      <dgm:t>
        <a:bodyPr/>
        <a:lstStyle/>
        <a:p>
          <a:endParaRPr lang="de-DE"/>
        </a:p>
      </dgm:t>
    </dgm:pt>
    <dgm:pt modelId="{05407C68-C579-4A67-A259-C9C452FD9B3B}" type="pres">
      <dgm:prSet presAssocID="{05ED5FB0-2157-4BAC-BB37-5AF7C3DC977C}" presName="composite" presStyleCnt="0"/>
      <dgm:spPr/>
    </dgm:pt>
    <dgm:pt modelId="{673277BB-9395-4F73-A86E-FEEED121BD89}" type="pres">
      <dgm:prSet presAssocID="{05ED5FB0-2157-4BAC-BB37-5AF7C3DC977C}" presName="parTx" presStyleLbl="node1" presStyleIdx="0" presStyleCnt="3">
        <dgm:presLayoutVars>
          <dgm:chMax val="0"/>
          <dgm:chPref val="0"/>
          <dgm:bulletEnabled val="1"/>
        </dgm:presLayoutVars>
      </dgm:prSet>
      <dgm:spPr/>
      <dgm:t>
        <a:bodyPr/>
        <a:lstStyle/>
        <a:p>
          <a:endParaRPr lang="de-DE"/>
        </a:p>
      </dgm:t>
    </dgm:pt>
    <dgm:pt modelId="{602C6119-45DB-415A-A6CC-0C8B23D87AA0}" type="pres">
      <dgm:prSet presAssocID="{05ED5FB0-2157-4BAC-BB37-5AF7C3DC977C}" presName="parSh" presStyleLbl="node1" presStyleIdx="1" presStyleCnt="3"/>
      <dgm:spPr/>
      <dgm:t>
        <a:bodyPr/>
        <a:lstStyle/>
        <a:p>
          <a:endParaRPr lang="de-DE"/>
        </a:p>
      </dgm:t>
    </dgm:pt>
    <dgm:pt modelId="{E72E043E-03C2-41DD-BE9D-0A0586275CBE}" type="pres">
      <dgm:prSet presAssocID="{05ED5FB0-2157-4BAC-BB37-5AF7C3DC977C}" presName="desTx" presStyleLbl="fgAcc1" presStyleIdx="1" presStyleCnt="3">
        <dgm:presLayoutVars>
          <dgm:bulletEnabled val="1"/>
        </dgm:presLayoutVars>
      </dgm:prSet>
      <dgm:spPr/>
      <dgm:t>
        <a:bodyPr/>
        <a:lstStyle/>
        <a:p>
          <a:endParaRPr lang="de-DE"/>
        </a:p>
      </dgm:t>
    </dgm:pt>
    <dgm:pt modelId="{66B7665B-F2D9-4F3B-8B27-F04D2E0D249F}" type="pres">
      <dgm:prSet presAssocID="{62410B01-C6A8-4435-839E-E41C7D84C02E}" presName="sibTrans" presStyleLbl="sibTrans2D1" presStyleIdx="1" presStyleCnt="2"/>
      <dgm:spPr/>
      <dgm:t>
        <a:bodyPr/>
        <a:lstStyle/>
        <a:p>
          <a:endParaRPr lang="de-DE"/>
        </a:p>
      </dgm:t>
    </dgm:pt>
    <dgm:pt modelId="{9434C642-D30D-4E26-BA32-64A88FD7EF71}" type="pres">
      <dgm:prSet presAssocID="{62410B01-C6A8-4435-839E-E41C7D84C02E}" presName="connTx" presStyleLbl="sibTrans2D1" presStyleIdx="1" presStyleCnt="2"/>
      <dgm:spPr/>
      <dgm:t>
        <a:bodyPr/>
        <a:lstStyle/>
        <a:p>
          <a:endParaRPr lang="de-DE"/>
        </a:p>
      </dgm:t>
    </dgm:pt>
    <dgm:pt modelId="{99E33647-CB4B-443F-8743-966D68276A3C}" type="pres">
      <dgm:prSet presAssocID="{97F90A23-C9B4-42A9-A89A-9C69183E7A79}" presName="composite" presStyleCnt="0"/>
      <dgm:spPr/>
    </dgm:pt>
    <dgm:pt modelId="{191CC78E-0302-4B0D-BFC9-6D114626D49B}" type="pres">
      <dgm:prSet presAssocID="{97F90A23-C9B4-42A9-A89A-9C69183E7A79}" presName="parTx" presStyleLbl="node1" presStyleIdx="1" presStyleCnt="3">
        <dgm:presLayoutVars>
          <dgm:chMax val="0"/>
          <dgm:chPref val="0"/>
          <dgm:bulletEnabled val="1"/>
        </dgm:presLayoutVars>
      </dgm:prSet>
      <dgm:spPr/>
      <dgm:t>
        <a:bodyPr/>
        <a:lstStyle/>
        <a:p>
          <a:endParaRPr lang="de-DE"/>
        </a:p>
      </dgm:t>
    </dgm:pt>
    <dgm:pt modelId="{822C1E8D-1F52-4C98-8AC9-62B3FBF5F744}" type="pres">
      <dgm:prSet presAssocID="{97F90A23-C9B4-42A9-A89A-9C69183E7A79}" presName="parSh" presStyleLbl="node1" presStyleIdx="2" presStyleCnt="3"/>
      <dgm:spPr/>
      <dgm:t>
        <a:bodyPr/>
        <a:lstStyle/>
        <a:p>
          <a:endParaRPr lang="de-DE"/>
        </a:p>
      </dgm:t>
    </dgm:pt>
    <dgm:pt modelId="{D81E00E8-8789-4551-8301-6B82D4E13C99}" type="pres">
      <dgm:prSet presAssocID="{97F90A23-C9B4-42A9-A89A-9C69183E7A79}" presName="desTx" presStyleLbl="fgAcc1" presStyleIdx="2" presStyleCnt="3">
        <dgm:presLayoutVars>
          <dgm:bulletEnabled val="1"/>
        </dgm:presLayoutVars>
      </dgm:prSet>
      <dgm:spPr/>
      <dgm:t>
        <a:bodyPr/>
        <a:lstStyle/>
        <a:p>
          <a:endParaRPr lang="de-DE"/>
        </a:p>
      </dgm:t>
    </dgm:pt>
  </dgm:ptLst>
  <dgm:cxnLst>
    <dgm:cxn modelId="{8B1ED7D4-2F66-4F98-8BCD-E90FB1645AE0}" type="presOf" srcId="{97F90A23-C9B4-42A9-A89A-9C69183E7A79}" destId="{822C1E8D-1F52-4C98-8AC9-62B3FBF5F744}" srcOrd="1" destOrd="0" presId="urn:microsoft.com/office/officeart/2005/8/layout/process3"/>
    <dgm:cxn modelId="{DC5874ED-AAE6-48C8-9990-B1D1EEA6C91E}" srcId="{97F90A23-C9B4-42A9-A89A-9C69183E7A79}" destId="{B7CFBC9C-33F1-43BD-8DAF-68A48D34DD1A}" srcOrd="0" destOrd="0" parTransId="{CA5EA8F8-31CE-4ABB-AF92-B169440091FB}" sibTransId="{73180FA3-61D1-410E-89A6-205BCEC58FD3}"/>
    <dgm:cxn modelId="{81672805-B900-4C45-BB40-842CB2B7B527}" type="presOf" srcId="{05ED5FB0-2157-4BAC-BB37-5AF7C3DC977C}" destId="{673277BB-9395-4F73-A86E-FEEED121BD89}" srcOrd="0" destOrd="0" presId="urn:microsoft.com/office/officeart/2005/8/layout/process3"/>
    <dgm:cxn modelId="{A8D8559C-7C22-4B68-B526-1738480ACDB3}" srcId="{420D197A-4119-4FB4-AC81-430FB284F8BE}" destId="{97F90A23-C9B4-42A9-A89A-9C69183E7A79}" srcOrd="2" destOrd="0" parTransId="{7480A347-23CA-4794-8DE3-805476FB5E0C}" sibTransId="{249D77A6-4E13-4BA5-BFD3-07281BC3AC9F}"/>
    <dgm:cxn modelId="{B9908FE6-82A0-4745-8498-50929EDCDD46}" srcId="{05ED5FB0-2157-4BAC-BB37-5AF7C3DC977C}" destId="{0993E030-A52D-45EF-902F-A7CC688EC639}" srcOrd="3" destOrd="0" parTransId="{4F3BF17A-2AE3-4C00-9EC9-F13CF0781E2E}" sibTransId="{147EA32D-8D47-4B85-AA3D-7D04677DF9AB}"/>
    <dgm:cxn modelId="{74010013-B1C6-4B34-A972-EAE79E6A3CDA}" srcId="{97F90A23-C9B4-42A9-A89A-9C69183E7A79}" destId="{69556ECC-AB13-43A7-9653-957266029E78}" srcOrd="3" destOrd="0" parTransId="{77BC1C33-6078-43AD-ABC4-152E4D3E36B7}" sibTransId="{D07E3F0D-439A-4346-97E1-53ED2C3133E3}"/>
    <dgm:cxn modelId="{79EBC7C7-8856-4C35-812E-3FB32F83D409}" srcId="{420D197A-4119-4FB4-AC81-430FB284F8BE}" destId="{05ED5FB0-2157-4BAC-BB37-5AF7C3DC977C}" srcOrd="1" destOrd="0" parTransId="{393F6488-1965-44AC-B4EF-EB64363CFC30}" sibTransId="{62410B01-C6A8-4435-839E-E41C7D84C02E}"/>
    <dgm:cxn modelId="{A69748FA-EA15-4CFB-99CA-D75DF9F8B30F}" type="presOf" srcId="{8E0860A2-9B95-492C-B046-77170D7FDBAD}" destId="{83D80806-E4B0-4940-A01B-FB81923923B7}" srcOrd="0" destOrd="0" presId="urn:microsoft.com/office/officeart/2005/8/layout/process3"/>
    <dgm:cxn modelId="{E398A401-ACBD-44EC-99AD-EFD311383239}" type="presOf" srcId="{5E413B2B-29F5-4DFB-AB43-8AAD777EAB21}" destId="{512215DA-1BD0-410C-ADD6-D0FCF3CE70F8}" srcOrd="0" destOrd="2" presId="urn:microsoft.com/office/officeart/2005/8/layout/process3"/>
    <dgm:cxn modelId="{8D4DE5DC-D87B-4E44-B0CA-C5D360453B3D}" type="presOf" srcId="{8E0860A2-9B95-492C-B046-77170D7FDBAD}" destId="{2D11BCF4-A0B4-4F21-8BCC-E905F3AF09EE}" srcOrd="1" destOrd="0" presId="urn:microsoft.com/office/officeart/2005/8/layout/process3"/>
    <dgm:cxn modelId="{C1DEEAB3-C1CB-474E-A314-D147D6C30F3E}" srcId="{8E0860A2-9B95-492C-B046-77170D7FDBAD}" destId="{5E413B2B-29F5-4DFB-AB43-8AAD777EAB21}" srcOrd="2" destOrd="0" parTransId="{AADF7534-A5E0-4124-BFCE-F6E11ADAC541}" sibTransId="{DA634C51-CBAE-4D96-979D-5028B74D79CE}"/>
    <dgm:cxn modelId="{8E9D2F0D-DC8A-4526-B20F-3AE007598019}" type="presOf" srcId="{F5B3BFA3-E1D1-4E34-BA19-A89FD66EFC74}" destId="{512215DA-1BD0-410C-ADD6-D0FCF3CE70F8}" srcOrd="0" destOrd="0" presId="urn:microsoft.com/office/officeart/2005/8/layout/process3"/>
    <dgm:cxn modelId="{8E16324C-1090-4218-9D3F-01FE92D73DE4}" type="presOf" srcId="{E41118C9-F2A7-4A93-8C3A-ADEBF1FCFC79}" destId="{D81E00E8-8789-4551-8301-6B82D4E13C99}" srcOrd="0" destOrd="2" presId="urn:microsoft.com/office/officeart/2005/8/layout/process3"/>
    <dgm:cxn modelId="{7306042F-B57F-4C72-9215-A82FCFBA954F}" type="presOf" srcId="{05ED5FB0-2157-4BAC-BB37-5AF7C3DC977C}" destId="{602C6119-45DB-415A-A6CC-0C8B23D87AA0}" srcOrd="1" destOrd="0" presId="urn:microsoft.com/office/officeart/2005/8/layout/process3"/>
    <dgm:cxn modelId="{BCFA9778-0FE9-4D8D-AC31-26B7EC4314A7}" type="presOf" srcId="{97F90A23-C9B4-42A9-A89A-9C69183E7A79}" destId="{191CC78E-0302-4B0D-BFC9-6D114626D49B}" srcOrd="0" destOrd="0" presId="urn:microsoft.com/office/officeart/2005/8/layout/process3"/>
    <dgm:cxn modelId="{8238D463-55A1-4996-9C45-1180F45961AB}" type="presOf" srcId="{62410B01-C6A8-4435-839E-E41C7D84C02E}" destId="{9434C642-D30D-4E26-BA32-64A88FD7EF71}" srcOrd="1" destOrd="0" presId="urn:microsoft.com/office/officeart/2005/8/layout/process3"/>
    <dgm:cxn modelId="{1348CBCE-058F-4A7D-9717-F9F85EA90445}" type="presOf" srcId="{A677D163-C747-4F24-99CF-55E353BF80F8}" destId="{E72E043E-03C2-41DD-BE9D-0A0586275CBE}" srcOrd="0" destOrd="2" presId="urn:microsoft.com/office/officeart/2005/8/layout/process3"/>
    <dgm:cxn modelId="{6BAA8B75-BFD1-48FA-B14A-8CB5C2CFBB19}" type="presOf" srcId="{46F9F5C1-F95E-448F-BD13-749D0B16187F}" destId="{F05EAD04-F28F-4389-ADB2-A9C98B1A0CF8}" srcOrd="1" destOrd="0" presId="urn:microsoft.com/office/officeart/2005/8/layout/process3"/>
    <dgm:cxn modelId="{9B0D425C-FCED-4752-8238-C8A7DDFE8D7D}" type="presOf" srcId="{46F9F5C1-F95E-448F-BD13-749D0B16187F}" destId="{5BF52203-D514-4DA9-9240-35BD96238007}" srcOrd="0" destOrd="0" presId="urn:microsoft.com/office/officeart/2005/8/layout/process3"/>
    <dgm:cxn modelId="{47BC3B37-8DFA-4322-9899-2E4E31D4C7AF}" type="presOf" srcId="{420D197A-4119-4FB4-AC81-430FB284F8BE}" destId="{7A594035-BE68-417E-952B-54134E518C0D}" srcOrd="0" destOrd="0" presId="urn:microsoft.com/office/officeart/2005/8/layout/process3"/>
    <dgm:cxn modelId="{6D0330A0-982B-4297-AB14-4DE9F95D149A}" type="presOf" srcId="{89D7C462-C2CE-4788-AC9B-7BAEADDBA9B2}" destId="{E72E043E-03C2-41DD-BE9D-0A0586275CBE}" srcOrd="0" destOrd="0" presId="urn:microsoft.com/office/officeart/2005/8/layout/process3"/>
    <dgm:cxn modelId="{848598D8-BF3D-4105-BDFD-BA78B34AF96C}" type="presOf" srcId="{43F9E5FE-073C-463F-AFE4-9C9F777BCE18}" destId="{D81E00E8-8789-4551-8301-6B82D4E13C99}" srcOrd="0" destOrd="1" presId="urn:microsoft.com/office/officeart/2005/8/layout/process3"/>
    <dgm:cxn modelId="{4105288F-CA6C-459E-8BCA-221F8B4F6623}" type="presOf" srcId="{62410B01-C6A8-4435-839E-E41C7D84C02E}" destId="{66B7665B-F2D9-4F3B-8B27-F04D2E0D249F}" srcOrd="0" destOrd="0" presId="urn:microsoft.com/office/officeart/2005/8/layout/process3"/>
    <dgm:cxn modelId="{1FDB32C2-A125-4582-9A3D-43C0283566DD}" srcId="{05ED5FB0-2157-4BAC-BB37-5AF7C3DC977C}" destId="{89D7C462-C2CE-4788-AC9B-7BAEADDBA9B2}" srcOrd="0" destOrd="0" parTransId="{B14772FA-2F14-4696-9E23-F8035FCEFB1C}" sibTransId="{9732BC15-C6A1-42AC-A347-04D75E575219}"/>
    <dgm:cxn modelId="{77F1E7A5-7756-4B7A-99DF-4F1A397360B5}" srcId="{8E0860A2-9B95-492C-B046-77170D7FDBAD}" destId="{AF3BC91E-E916-43D4-83FC-11953693660B}" srcOrd="1" destOrd="0" parTransId="{2F2BF0F8-2234-4743-BEE2-72D04728C804}" sibTransId="{C0A30279-F002-41D2-B780-D055B3262033}"/>
    <dgm:cxn modelId="{1351E1B0-FCDA-48A9-A7A2-6483F9D0E2D6}" srcId="{05ED5FB0-2157-4BAC-BB37-5AF7C3DC977C}" destId="{A677D163-C747-4F24-99CF-55E353BF80F8}" srcOrd="2" destOrd="0" parTransId="{7A6BBEF0-9607-4B8E-A474-92CD29B10D59}" sibTransId="{4D2FAF87-BE47-4239-A1D4-030DECC50260}"/>
    <dgm:cxn modelId="{6D6626F1-C44C-4CCE-B489-E41367CFD969}" type="presOf" srcId="{749D99F4-F85A-4998-BCE9-6164F5462E6D}" destId="{512215DA-1BD0-410C-ADD6-D0FCF3CE70F8}" srcOrd="0" destOrd="3" presId="urn:microsoft.com/office/officeart/2005/8/layout/process3"/>
    <dgm:cxn modelId="{CC87DDB6-5C6A-4E69-B84D-8890CEB4AED6}" type="presOf" srcId="{E6908600-407C-45F5-9A02-D2ACF8D37B9F}" destId="{E72E043E-03C2-41DD-BE9D-0A0586275CBE}" srcOrd="0" destOrd="1" presId="urn:microsoft.com/office/officeart/2005/8/layout/process3"/>
    <dgm:cxn modelId="{93A1C102-265F-4BBC-A27C-F2AA99B63033}" srcId="{97F90A23-C9B4-42A9-A89A-9C69183E7A79}" destId="{43F9E5FE-073C-463F-AFE4-9C9F777BCE18}" srcOrd="1" destOrd="0" parTransId="{3AEF1A43-0D99-4B81-8BC7-008B26FD82AA}" sibTransId="{E733852D-1581-4DDC-8EF9-98D7C04CDF80}"/>
    <dgm:cxn modelId="{33FBD06F-4E79-4E12-BDB0-8A527AF052BD}" type="presOf" srcId="{AF3BC91E-E916-43D4-83FC-11953693660B}" destId="{512215DA-1BD0-410C-ADD6-D0FCF3CE70F8}" srcOrd="0" destOrd="1" presId="urn:microsoft.com/office/officeart/2005/8/layout/process3"/>
    <dgm:cxn modelId="{A4D60E1B-1CAB-4128-8716-3D1C1BAA0195}" srcId="{8E0860A2-9B95-492C-B046-77170D7FDBAD}" destId="{749D99F4-F85A-4998-BCE9-6164F5462E6D}" srcOrd="3" destOrd="0" parTransId="{E1E757FE-4F35-456D-882E-DF893E107E85}" sibTransId="{38409E77-E997-4B72-81DE-D968ABCBC3D8}"/>
    <dgm:cxn modelId="{D5F10BD9-2E61-4A36-AAD5-150FD2B48F21}" type="presOf" srcId="{0993E030-A52D-45EF-902F-A7CC688EC639}" destId="{E72E043E-03C2-41DD-BE9D-0A0586275CBE}" srcOrd="0" destOrd="3" presId="urn:microsoft.com/office/officeart/2005/8/layout/process3"/>
    <dgm:cxn modelId="{DA6FA8A9-047E-463F-A1F8-5EA7FFA26F39}" type="presOf" srcId="{69556ECC-AB13-43A7-9653-957266029E78}" destId="{D81E00E8-8789-4551-8301-6B82D4E13C99}" srcOrd="0" destOrd="3" presId="urn:microsoft.com/office/officeart/2005/8/layout/process3"/>
    <dgm:cxn modelId="{A7486AE7-B763-402B-A6AD-A81B09E6C4EC}" srcId="{420D197A-4119-4FB4-AC81-430FB284F8BE}" destId="{8E0860A2-9B95-492C-B046-77170D7FDBAD}" srcOrd="0" destOrd="0" parTransId="{A1FDFE28-235F-49C1-B2F8-6628B832E42F}" sibTransId="{46F9F5C1-F95E-448F-BD13-749D0B16187F}"/>
    <dgm:cxn modelId="{CFE0BB97-D913-44D3-BAAB-F3A2C8F62646}" srcId="{05ED5FB0-2157-4BAC-BB37-5AF7C3DC977C}" destId="{E6908600-407C-45F5-9A02-D2ACF8D37B9F}" srcOrd="1" destOrd="0" parTransId="{F05E7182-6EBC-4E4E-9C38-19B98776E44B}" sibTransId="{F58EFFD9-1746-498B-89FD-304074A77254}"/>
    <dgm:cxn modelId="{01F98812-8E9F-4D29-9172-39796C280E4B}" srcId="{8E0860A2-9B95-492C-B046-77170D7FDBAD}" destId="{F5B3BFA3-E1D1-4E34-BA19-A89FD66EFC74}" srcOrd="0" destOrd="0" parTransId="{9B1D1CC2-6142-4D03-902D-30017C78A775}" sibTransId="{EEA19BD3-1B25-4AA9-96CC-8D9D540D48ED}"/>
    <dgm:cxn modelId="{9C06121A-4E65-4C64-9E81-0563D7CB03C4}" srcId="{97F90A23-C9B4-42A9-A89A-9C69183E7A79}" destId="{E41118C9-F2A7-4A93-8C3A-ADEBF1FCFC79}" srcOrd="2" destOrd="0" parTransId="{2CECE2D3-DE10-4F02-AC8A-6078CADC64F4}" sibTransId="{30A0A45C-E3A2-4CBE-865B-E42D3D67BC7C}"/>
    <dgm:cxn modelId="{7C4CC553-F892-4D0D-968F-F16605EF82BC}" type="presOf" srcId="{B7CFBC9C-33F1-43BD-8DAF-68A48D34DD1A}" destId="{D81E00E8-8789-4551-8301-6B82D4E13C99}" srcOrd="0" destOrd="0" presId="urn:microsoft.com/office/officeart/2005/8/layout/process3"/>
    <dgm:cxn modelId="{989A857F-714D-42C7-9778-E45651B75B64}" type="presParOf" srcId="{7A594035-BE68-417E-952B-54134E518C0D}" destId="{668110A1-A994-478E-AA3F-FE699F7DD0B7}" srcOrd="0" destOrd="0" presId="urn:microsoft.com/office/officeart/2005/8/layout/process3"/>
    <dgm:cxn modelId="{5856CB4C-7CF4-44EC-9F87-8BA673E5C66B}" type="presParOf" srcId="{668110A1-A994-478E-AA3F-FE699F7DD0B7}" destId="{83D80806-E4B0-4940-A01B-FB81923923B7}" srcOrd="0" destOrd="0" presId="urn:microsoft.com/office/officeart/2005/8/layout/process3"/>
    <dgm:cxn modelId="{1EA251C6-AA50-4AB8-BACF-B3B21A1E157A}" type="presParOf" srcId="{668110A1-A994-478E-AA3F-FE699F7DD0B7}" destId="{2D11BCF4-A0B4-4F21-8BCC-E905F3AF09EE}" srcOrd="1" destOrd="0" presId="urn:microsoft.com/office/officeart/2005/8/layout/process3"/>
    <dgm:cxn modelId="{35389A71-E469-4A4A-834C-CDFBE3FF01EA}" type="presParOf" srcId="{668110A1-A994-478E-AA3F-FE699F7DD0B7}" destId="{512215DA-1BD0-410C-ADD6-D0FCF3CE70F8}" srcOrd="2" destOrd="0" presId="urn:microsoft.com/office/officeart/2005/8/layout/process3"/>
    <dgm:cxn modelId="{766B2B7D-58B7-4C1C-894E-3CF795E8D5EA}" type="presParOf" srcId="{7A594035-BE68-417E-952B-54134E518C0D}" destId="{5BF52203-D514-4DA9-9240-35BD96238007}" srcOrd="1" destOrd="0" presId="urn:microsoft.com/office/officeart/2005/8/layout/process3"/>
    <dgm:cxn modelId="{826BB611-B86A-4794-BEBF-15539F33E68D}" type="presParOf" srcId="{5BF52203-D514-4DA9-9240-35BD96238007}" destId="{F05EAD04-F28F-4389-ADB2-A9C98B1A0CF8}" srcOrd="0" destOrd="0" presId="urn:microsoft.com/office/officeart/2005/8/layout/process3"/>
    <dgm:cxn modelId="{0D31C812-3382-4D5B-8CA2-69FFA92E259C}" type="presParOf" srcId="{7A594035-BE68-417E-952B-54134E518C0D}" destId="{05407C68-C579-4A67-A259-C9C452FD9B3B}" srcOrd="2" destOrd="0" presId="urn:microsoft.com/office/officeart/2005/8/layout/process3"/>
    <dgm:cxn modelId="{419CA2F2-E0A6-4D6B-BA84-618DC813FB37}" type="presParOf" srcId="{05407C68-C579-4A67-A259-C9C452FD9B3B}" destId="{673277BB-9395-4F73-A86E-FEEED121BD89}" srcOrd="0" destOrd="0" presId="urn:microsoft.com/office/officeart/2005/8/layout/process3"/>
    <dgm:cxn modelId="{42C164C8-B5BD-4E04-836A-0F2CEB72B487}" type="presParOf" srcId="{05407C68-C579-4A67-A259-C9C452FD9B3B}" destId="{602C6119-45DB-415A-A6CC-0C8B23D87AA0}" srcOrd="1" destOrd="0" presId="urn:microsoft.com/office/officeart/2005/8/layout/process3"/>
    <dgm:cxn modelId="{57E9F3B3-3771-429D-AC8F-7B932359CFFD}" type="presParOf" srcId="{05407C68-C579-4A67-A259-C9C452FD9B3B}" destId="{E72E043E-03C2-41DD-BE9D-0A0586275CBE}" srcOrd="2" destOrd="0" presId="urn:microsoft.com/office/officeart/2005/8/layout/process3"/>
    <dgm:cxn modelId="{6BD64545-83D9-40FF-AE34-B4E2EA4349CD}" type="presParOf" srcId="{7A594035-BE68-417E-952B-54134E518C0D}" destId="{66B7665B-F2D9-4F3B-8B27-F04D2E0D249F}" srcOrd="3" destOrd="0" presId="urn:microsoft.com/office/officeart/2005/8/layout/process3"/>
    <dgm:cxn modelId="{98A5CDF7-D7FD-4C0A-B3E2-98A1A84DE183}" type="presParOf" srcId="{66B7665B-F2D9-4F3B-8B27-F04D2E0D249F}" destId="{9434C642-D30D-4E26-BA32-64A88FD7EF71}" srcOrd="0" destOrd="0" presId="urn:microsoft.com/office/officeart/2005/8/layout/process3"/>
    <dgm:cxn modelId="{B59FEEE9-ADF7-4CA9-B914-F94E85D5C1E8}" type="presParOf" srcId="{7A594035-BE68-417E-952B-54134E518C0D}" destId="{99E33647-CB4B-443F-8743-966D68276A3C}" srcOrd="4" destOrd="0" presId="urn:microsoft.com/office/officeart/2005/8/layout/process3"/>
    <dgm:cxn modelId="{E1D5B74C-B939-42D5-880D-8E510F2F9035}" type="presParOf" srcId="{99E33647-CB4B-443F-8743-966D68276A3C}" destId="{191CC78E-0302-4B0D-BFC9-6D114626D49B}" srcOrd="0" destOrd="0" presId="urn:microsoft.com/office/officeart/2005/8/layout/process3"/>
    <dgm:cxn modelId="{DFD1336A-E137-4C57-93EF-BF9FEB8746E2}" type="presParOf" srcId="{99E33647-CB4B-443F-8743-966D68276A3C}" destId="{822C1E8D-1F52-4C98-8AC9-62B3FBF5F744}" srcOrd="1" destOrd="0" presId="urn:microsoft.com/office/officeart/2005/8/layout/process3"/>
    <dgm:cxn modelId="{A6BE7D92-12EB-47CF-8033-60BF43968317}" type="presParOf" srcId="{99E33647-CB4B-443F-8743-966D68276A3C}" destId="{D81E00E8-8789-4551-8301-6B82D4E13C9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5C8B3-20A2-44BB-94F7-0B6BC44A462B}">
      <dsp:nvSpPr>
        <dsp:cNvPr id="0" name=""/>
        <dsp:cNvSpPr/>
      </dsp:nvSpPr>
      <dsp:spPr>
        <a:xfrm>
          <a:off x="531770" y="1677165"/>
          <a:ext cx="1391174" cy="1391174"/>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C75B38-A33E-4C3E-B1B4-11AEAFB7F5B7}">
      <dsp:nvSpPr>
        <dsp:cNvPr id="0" name=""/>
        <dsp:cNvSpPr/>
      </dsp:nvSpPr>
      <dsp:spPr>
        <a:xfrm rot="17700000">
          <a:off x="1021957" y="543073"/>
          <a:ext cx="1729385" cy="83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de-DE" sz="1700" kern="1200" dirty="0" smtClean="0"/>
            <a:t>Permanente Betriebsinventur WISA</a:t>
          </a:r>
          <a:endParaRPr lang="de-DE" sz="1700" kern="1200" dirty="0"/>
        </a:p>
      </dsp:txBody>
      <dsp:txXfrm>
        <a:off x="1021957" y="543073"/>
        <a:ext cx="1729385" cy="833429"/>
      </dsp:txXfrm>
    </dsp:sp>
    <dsp:sp modelId="{D3F3908E-E8D7-4875-B2D0-EF26A882815E}">
      <dsp:nvSpPr>
        <dsp:cNvPr id="0" name=""/>
        <dsp:cNvSpPr/>
      </dsp:nvSpPr>
      <dsp:spPr>
        <a:xfrm>
          <a:off x="2027733" y="2011699"/>
          <a:ext cx="722107" cy="722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C9B0AE-7246-49D4-8A2F-82773B514110}">
      <dsp:nvSpPr>
        <dsp:cNvPr id="0" name=""/>
        <dsp:cNvSpPr/>
      </dsp:nvSpPr>
      <dsp:spPr>
        <a:xfrm rot="17700000">
          <a:off x="1172495" y="3016759"/>
          <a:ext cx="1495999" cy="72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Simulation Modellhiebssatz </a:t>
          </a:r>
          <a:r>
            <a:rPr lang="de-DE" sz="1200" kern="1200" dirty="0" err="1" smtClean="0"/>
            <a:t>BWINPro</a:t>
          </a:r>
          <a:r>
            <a:rPr lang="de-DE" sz="1200" kern="1200" dirty="0" smtClean="0"/>
            <a:t>-S</a:t>
          </a:r>
          <a:endParaRPr lang="de-DE" sz="1200" kern="1200" dirty="0"/>
        </a:p>
      </dsp:txBody>
      <dsp:txXfrm>
        <a:off x="1172495" y="3016759"/>
        <a:ext cx="1495999" cy="721314"/>
      </dsp:txXfrm>
    </dsp:sp>
    <dsp:sp modelId="{E9939A0A-FA21-4E2C-A60E-7C2D1E149E57}">
      <dsp:nvSpPr>
        <dsp:cNvPr id="0" name=""/>
        <dsp:cNvSpPr/>
      </dsp:nvSpPr>
      <dsp:spPr>
        <a:xfrm rot="17700000">
          <a:off x="2109079" y="1007432"/>
          <a:ext cx="1495999" cy="721314"/>
        </a:xfrm>
        <a:prstGeom prst="rect">
          <a:avLst/>
        </a:prstGeom>
        <a:noFill/>
        <a:ln>
          <a:noFill/>
        </a:ln>
        <a:effectLst/>
      </dsp:spPr>
      <dsp:style>
        <a:lnRef idx="0">
          <a:scrgbClr r="0" g="0" b="0"/>
        </a:lnRef>
        <a:fillRef idx="0">
          <a:scrgbClr r="0" g="0" b="0"/>
        </a:fillRef>
        <a:effectRef idx="0">
          <a:scrgbClr r="0" g="0" b="0"/>
        </a:effectRef>
        <a:fontRef idx="minor"/>
      </dsp:style>
    </dsp:sp>
    <dsp:sp modelId="{A3863A57-84F6-4586-9142-B8D0EFEBC721}">
      <dsp:nvSpPr>
        <dsp:cNvPr id="0" name=""/>
        <dsp:cNvSpPr/>
      </dsp:nvSpPr>
      <dsp:spPr>
        <a:xfrm>
          <a:off x="2854518" y="2011699"/>
          <a:ext cx="722107" cy="722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0BE5F9-99BD-4EA9-B126-E0C3229454E0}">
      <dsp:nvSpPr>
        <dsp:cNvPr id="0" name=""/>
        <dsp:cNvSpPr/>
      </dsp:nvSpPr>
      <dsp:spPr>
        <a:xfrm rot="17700000">
          <a:off x="1999280" y="3016759"/>
          <a:ext cx="1495999" cy="72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Datenanalyse, Zielkorridor festlegen, Vorbericht</a:t>
          </a:r>
          <a:endParaRPr lang="de-DE" sz="1200" kern="1200" dirty="0"/>
        </a:p>
      </dsp:txBody>
      <dsp:txXfrm>
        <a:off x="1999280" y="3016759"/>
        <a:ext cx="1495999" cy="721314"/>
      </dsp:txXfrm>
    </dsp:sp>
    <dsp:sp modelId="{C0BD90B7-7847-4865-81BD-300A400CBB80}">
      <dsp:nvSpPr>
        <dsp:cNvPr id="0" name=""/>
        <dsp:cNvSpPr/>
      </dsp:nvSpPr>
      <dsp:spPr>
        <a:xfrm rot="17700000">
          <a:off x="2935864" y="1007432"/>
          <a:ext cx="1495999" cy="721314"/>
        </a:xfrm>
        <a:prstGeom prst="rect">
          <a:avLst/>
        </a:prstGeom>
        <a:noFill/>
        <a:ln>
          <a:noFill/>
        </a:ln>
        <a:effectLst/>
      </dsp:spPr>
      <dsp:style>
        <a:lnRef idx="0">
          <a:scrgbClr r="0" g="0" b="0"/>
        </a:lnRef>
        <a:fillRef idx="0">
          <a:scrgbClr r="0" g="0" b="0"/>
        </a:fillRef>
        <a:effectRef idx="0">
          <a:scrgbClr r="0" g="0" b="0"/>
        </a:effectRef>
        <a:fontRef idx="minor"/>
      </dsp:style>
    </dsp:sp>
    <dsp:sp modelId="{28FEDEB2-D8D1-4E33-917F-2E9C4F7E477A}">
      <dsp:nvSpPr>
        <dsp:cNvPr id="0" name=""/>
        <dsp:cNvSpPr/>
      </dsp:nvSpPr>
      <dsp:spPr>
        <a:xfrm>
          <a:off x="3681414" y="1677165"/>
          <a:ext cx="1391174" cy="1391174"/>
        </a:xfrm>
        <a:prstGeom prst="donut">
          <a:avLst>
            <a:gd name="adj" fmla="val 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686A263-5386-493C-92A8-D1D0D6A2C9F1}">
      <dsp:nvSpPr>
        <dsp:cNvPr id="0" name=""/>
        <dsp:cNvSpPr/>
      </dsp:nvSpPr>
      <dsp:spPr>
        <a:xfrm rot="17700000">
          <a:off x="4171601" y="543073"/>
          <a:ext cx="1729385" cy="833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0" rIns="0" bIns="0" numCol="1" spcCol="1270" anchor="ctr" anchorCtr="0">
          <a:noAutofit/>
        </a:bodyPr>
        <a:lstStyle/>
        <a:p>
          <a:pPr lvl="0" algn="l" defTabSz="755650">
            <a:lnSpc>
              <a:spcPct val="90000"/>
            </a:lnSpc>
            <a:spcBef>
              <a:spcPct val="0"/>
            </a:spcBef>
            <a:spcAft>
              <a:spcPct val="35000"/>
            </a:spcAft>
          </a:pPr>
          <a:r>
            <a:rPr lang="de-DE" sz="1700" kern="1200" dirty="0" err="1" smtClean="0"/>
            <a:t>Planungsbegang</a:t>
          </a:r>
          <a:r>
            <a:rPr lang="de-DE" sz="1700" kern="1200" dirty="0" smtClean="0"/>
            <a:t> </a:t>
          </a:r>
          <a:r>
            <a:rPr lang="de-DE" sz="1700" kern="1200" dirty="0" err="1" smtClean="0"/>
            <a:t>FESA_pro</a:t>
          </a:r>
          <a:endParaRPr lang="de-DE" sz="1700" kern="1200" dirty="0"/>
        </a:p>
      </dsp:txBody>
      <dsp:txXfrm>
        <a:off x="4171601" y="543073"/>
        <a:ext cx="1729385" cy="833429"/>
      </dsp:txXfrm>
    </dsp:sp>
    <dsp:sp modelId="{83F53030-A935-4A43-8EE3-288A94207AC5}">
      <dsp:nvSpPr>
        <dsp:cNvPr id="0" name=""/>
        <dsp:cNvSpPr/>
      </dsp:nvSpPr>
      <dsp:spPr>
        <a:xfrm>
          <a:off x="5177377" y="2011699"/>
          <a:ext cx="722107" cy="722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4DF769-A3A9-41C6-A6A7-78FC190C7697}">
      <dsp:nvSpPr>
        <dsp:cNvPr id="0" name=""/>
        <dsp:cNvSpPr/>
      </dsp:nvSpPr>
      <dsp:spPr>
        <a:xfrm rot="17700000">
          <a:off x="4322139" y="3016759"/>
          <a:ext cx="1495999" cy="72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Zwischenabsprachen</a:t>
          </a:r>
        </a:p>
        <a:p>
          <a:pPr lvl="0" algn="r" defTabSz="533400">
            <a:lnSpc>
              <a:spcPct val="90000"/>
            </a:lnSpc>
            <a:spcBef>
              <a:spcPct val="0"/>
            </a:spcBef>
            <a:spcAft>
              <a:spcPct val="35000"/>
            </a:spcAft>
          </a:pPr>
          <a:r>
            <a:rPr lang="de-DE" sz="1200" b="1" kern="1200" dirty="0" smtClean="0"/>
            <a:t>Steuerung der Forsteinrichtung</a:t>
          </a:r>
          <a:endParaRPr lang="de-DE" sz="1200" b="1" kern="1200" dirty="0"/>
        </a:p>
      </dsp:txBody>
      <dsp:txXfrm>
        <a:off x="4322139" y="3016759"/>
        <a:ext cx="1495999" cy="721314"/>
      </dsp:txXfrm>
    </dsp:sp>
    <dsp:sp modelId="{5C07C7D7-B3B1-4B3B-91EC-4E8E503AD26C}">
      <dsp:nvSpPr>
        <dsp:cNvPr id="0" name=""/>
        <dsp:cNvSpPr/>
      </dsp:nvSpPr>
      <dsp:spPr>
        <a:xfrm rot="17700000">
          <a:off x="5258724" y="1007432"/>
          <a:ext cx="1495999" cy="721314"/>
        </a:xfrm>
        <a:prstGeom prst="rect">
          <a:avLst/>
        </a:prstGeom>
        <a:noFill/>
        <a:ln>
          <a:noFill/>
        </a:ln>
        <a:effectLst/>
      </dsp:spPr>
      <dsp:style>
        <a:lnRef idx="0">
          <a:scrgbClr r="0" g="0" b="0"/>
        </a:lnRef>
        <a:fillRef idx="0">
          <a:scrgbClr r="0" g="0" b="0"/>
        </a:fillRef>
        <a:effectRef idx="0">
          <a:scrgbClr r="0" g="0" b="0"/>
        </a:effectRef>
        <a:fontRef idx="minor"/>
      </dsp:style>
    </dsp:sp>
    <dsp:sp modelId="{53D5C938-9635-410B-BC37-757ECE152F99}">
      <dsp:nvSpPr>
        <dsp:cNvPr id="0" name=""/>
        <dsp:cNvSpPr/>
      </dsp:nvSpPr>
      <dsp:spPr>
        <a:xfrm>
          <a:off x="6004162" y="2011699"/>
          <a:ext cx="722107" cy="722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D93AB4-C4CF-49F3-AEC9-00F89B1C80AB}">
      <dsp:nvSpPr>
        <dsp:cNvPr id="0" name=""/>
        <dsp:cNvSpPr/>
      </dsp:nvSpPr>
      <dsp:spPr>
        <a:xfrm rot="17700000">
          <a:off x="5148924" y="3016759"/>
          <a:ext cx="1495999" cy="72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Datenauswertung </a:t>
          </a:r>
          <a:r>
            <a:rPr lang="de-DE" sz="1200" b="1" kern="1200" dirty="0" smtClean="0"/>
            <a:t>Waldbaulicher Hiebssatz</a:t>
          </a:r>
          <a:endParaRPr lang="de-DE" sz="1200" kern="1200" dirty="0"/>
        </a:p>
      </dsp:txBody>
      <dsp:txXfrm>
        <a:off x="5148924" y="3016759"/>
        <a:ext cx="1495999" cy="721314"/>
      </dsp:txXfrm>
    </dsp:sp>
    <dsp:sp modelId="{2BDFFC9D-8159-4E18-A282-BDB160A491E2}">
      <dsp:nvSpPr>
        <dsp:cNvPr id="0" name=""/>
        <dsp:cNvSpPr/>
      </dsp:nvSpPr>
      <dsp:spPr>
        <a:xfrm rot="17700000">
          <a:off x="6085509" y="1007432"/>
          <a:ext cx="1495999" cy="72131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02E38-BFFF-4B07-9D89-B734817B806B}">
      <dsp:nvSpPr>
        <dsp:cNvPr id="0" name=""/>
        <dsp:cNvSpPr/>
      </dsp:nvSpPr>
      <dsp:spPr>
        <a:xfrm>
          <a:off x="3223"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14813-A599-4A6A-B299-7594EAD8526C}">
      <dsp:nvSpPr>
        <dsp:cNvPr id="0" name=""/>
        <dsp:cNvSpPr/>
      </dsp:nvSpPr>
      <dsp:spPr>
        <a:xfrm rot="17700000">
          <a:off x="248814"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smtClean="0"/>
            <a:t>Projekt importieren</a:t>
          </a:r>
          <a:endParaRPr lang="de-DE" sz="1200" kern="1200" dirty="0"/>
        </a:p>
      </dsp:txBody>
      <dsp:txXfrm>
        <a:off x="248814" y="740400"/>
        <a:ext cx="866448" cy="417561"/>
      </dsp:txXfrm>
    </dsp:sp>
    <dsp:sp modelId="{54F8F64C-2379-48F6-88C1-EFD9B17E488C}">
      <dsp:nvSpPr>
        <dsp:cNvPr id="0" name=""/>
        <dsp:cNvSpPr/>
      </dsp:nvSpPr>
      <dsp:spPr>
        <a:xfrm>
          <a:off x="752779"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9A5ABC-EE6F-4DE4-BF0E-FA7DDF4BB7FD}">
      <dsp:nvSpPr>
        <dsp:cNvPr id="0" name=""/>
        <dsp:cNvSpPr/>
      </dsp:nvSpPr>
      <dsp:spPr>
        <a:xfrm rot="17700000">
          <a:off x="348365" y="2191566"/>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err="1" smtClean="0"/>
            <a:t>Bearbei-tungseinheit</a:t>
          </a:r>
          <a:r>
            <a:rPr lang="de-DE" sz="1200" kern="1200" dirty="0" smtClean="0"/>
            <a:t> zuweisen</a:t>
          </a:r>
          <a:endParaRPr lang="de-DE" sz="1200" kern="1200" dirty="0"/>
        </a:p>
      </dsp:txBody>
      <dsp:txXfrm>
        <a:off x="348365" y="2191566"/>
        <a:ext cx="866448" cy="417561"/>
      </dsp:txXfrm>
    </dsp:sp>
    <dsp:sp modelId="{34E08A9C-B594-4037-A7F3-389F98AF4E3F}">
      <dsp:nvSpPr>
        <dsp:cNvPr id="0" name=""/>
        <dsp:cNvSpPr/>
      </dsp:nvSpPr>
      <dsp:spPr>
        <a:xfrm>
          <a:off x="1502335" y="1308597"/>
          <a:ext cx="696999" cy="696999"/>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D1821-7946-4E73-9EBB-21F6702B757C}">
      <dsp:nvSpPr>
        <dsp:cNvPr id="0" name=""/>
        <dsp:cNvSpPr/>
      </dsp:nvSpPr>
      <dsp:spPr>
        <a:xfrm rot="17700000">
          <a:off x="1747926"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smtClean="0"/>
            <a:t>Planungs-</a:t>
          </a:r>
          <a:r>
            <a:rPr lang="de-DE" sz="1200" kern="1200" dirty="0" err="1" smtClean="0"/>
            <a:t>begang</a:t>
          </a:r>
          <a:endParaRPr lang="de-DE" sz="1200" kern="1200" dirty="0"/>
        </a:p>
      </dsp:txBody>
      <dsp:txXfrm>
        <a:off x="1747926" y="740400"/>
        <a:ext cx="866448" cy="417561"/>
      </dsp:txXfrm>
    </dsp:sp>
    <dsp:sp modelId="{22A8C673-56E3-4DCC-A666-E75085D10B9D}">
      <dsp:nvSpPr>
        <dsp:cNvPr id="0" name=""/>
        <dsp:cNvSpPr/>
      </dsp:nvSpPr>
      <dsp:spPr>
        <a:xfrm>
          <a:off x="2251835"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F0475-07BD-40A9-9489-211FBCE4A4DC}">
      <dsp:nvSpPr>
        <dsp:cNvPr id="0" name=""/>
        <dsp:cNvSpPr/>
      </dsp:nvSpPr>
      <dsp:spPr>
        <a:xfrm rot="17700000">
          <a:off x="1921035" y="2028619"/>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Waldein-teilung</a:t>
          </a:r>
          <a:endParaRPr lang="de-DE" sz="1200" kern="1200" dirty="0"/>
        </a:p>
      </dsp:txBody>
      <dsp:txXfrm>
        <a:off x="1921035" y="2028619"/>
        <a:ext cx="749518" cy="361389"/>
      </dsp:txXfrm>
    </dsp:sp>
    <dsp:sp modelId="{3A7A8020-6490-4730-A578-26C4351B7462}">
      <dsp:nvSpPr>
        <dsp:cNvPr id="0" name=""/>
        <dsp:cNvSpPr/>
      </dsp:nvSpPr>
      <dsp:spPr>
        <a:xfrm rot="17700000">
          <a:off x="2292591"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D7042553-4D92-4E65-B554-667F128FD0E5}">
      <dsp:nvSpPr>
        <dsp:cNvPr id="0" name=""/>
        <dsp:cNvSpPr/>
      </dsp:nvSpPr>
      <dsp:spPr>
        <a:xfrm>
          <a:off x="2666067"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9AB1A2-2B9B-48E1-B4DD-25EB456C5E11}">
      <dsp:nvSpPr>
        <dsp:cNvPr id="0" name=""/>
        <dsp:cNvSpPr/>
      </dsp:nvSpPr>
      <dsp:spPr>
        <a:xfrm rot="17700000">
          <a:off x="2709123" y="891383"/>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Baum-arten-zeilen</a:t>
          </a:r>
          <a:endParaRPr lang="de-DE" sz="1200" kern="1200" dirty="0"/>
        </a:p>
      </dsp:txBody>
      <dsp:txXfrm>
        <a:off x="2709123" y="891383"/>
        <a:ext cx="749518" cy="361389"/>
      </dsp:txXfrm>
    </dsp:sp>
    <dsp:sp modelId="{757B33C2-AC8E-4921-AC14-048C99A2D112}">
      <dsp:nvSpPr>
        <dsp:cNvPr id="0" name=""/>
        <dsp:cNvSpPr/>
      </dsp:nvSpPr>
      <dsp:spPr>
        <a:xfrm rot="17700000">
          <a:off x="2706823"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4BD4A0C6-14A8-4E45-AD39-1CE98B820D9F}">
      <dsp:nvSpPr>
        <dsp:cNvPr id="0" name=""/>
        <dsp:cNvSpPr/>
      </dsp:nvSpPr>
      <dsp:spPr>
        <a:xfrm>
          <a:off x="3080299"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53C289-FB12-4804-BCF1-D0C8C376338D}">
      <dsp:nvSpPr>
        <dsp:cNvPr id="0" name=""/>
        <dsp:cNvSpPr/>
      </dsp:nvSpPr>
      <dsp:spPr>
        <a:xfrm rot="17700000">
          <a:off x="2651812" y="1979754"/>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smtClean="0"/>
            <a:t>Planung</a:t>
          </a:r>
          <a:endParaRPr lang="de-DE" sz="1200" kern="1200" dirty="0"/>
        </a:p>
      </dsp:txBody>
      <dsp:txXfrm>
        <a:off x="2651812" y="1979754"/>
        <a:ext cx="749518" cy="361389"/>
      </dsp:txXfrm>
    </dsp:sp>
    <dsp:sp modelId="{2E732BED-9C53-4FBA-8288-10B8546059E5}">
      <dsp:nvSpPr>
        <dsp:cNvPr id="0" name=""/>
        <dsp:cNvSpPr/>
      </dsp:nvSpPr>
      <dsp:spPr>
        <a:xfrm rot="17700000">
          <a:off x="3121055"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2109AB5B-C2C6-4645-93BD-93DF58F11E0C}">
      <dsp:nvSpPr>
        <dsp:cNvPr id="0" name=""/>
        <dsp:cNvSpPr/>
      </dsp:nvSpPr>
      <dsp:spPr>
        <a:xfrm>
          <a:off x="3494531" y="1476204"/>
          <a:ext cx="361787" cy="36178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97D26-10A3-4A7A-9CAC-CBEFC9624493}">
      <dsp:nvSpPr>
        <dsp:cNvPr id="0" name=""/>
        <dsp:cNvSpPr/>
      </dsp:nvSpPr>
      <dsp:spPr>
        <a:xfrm rot="17700000">
          <a:off x="3532336" y="940248"/>
          <a:ext cx="749518" cy="361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de-DE" sz="1200" kern="1200" dirty="0" err="1" smtClean="0"/>
            <a:t>Synchro-nisation</a:t>
          </a:r>
          <a:endParaRPr lang="de-DE" sz="1200" kern="1200" dirty="0"/>
        </a:p>
      </dsp:txBody>
      <dsp:txXfrm>
        <a:off x="3532336" y="940248"/>
        <a:ext cx="749518" cy="361389"/>
      </dsp:txXfrm>
    </dsp:sp>
    <dsp:sp modelId="{7517A8B0-548E-47CD-A799-19E25BAA3D09}">
      <dsp:nvSpPr>
        <dsp:cNvPr id="0" name=""/>
        <dsp:cNvSpPr/>
      </dsp:nvSpPr>
      <dsp:spPr>
        <a:xfrm rot="17700000">
          <a:off x="3535286" y="973051"/>
          <a:ext cx="749518" cy="361389"/>
        </a:xfrm>
        <a:prstGeom prst="rect">
          <a:avLst/>
        </a:prstGeom>
        <a:noFill/>
        <a:ln>
          <a:noFill/>
        </a:ln>
        <a:effectLst/>
      </dsp:spPr>
      <dsp:style>
        <a:lnRef idx="0">
          <a:scrgbClr r="0" g="0" b="0"/>
        </a:lnRef>
        <a:fillRef idx="0">
          <a:scrgbClr r="0" g="0" b="0"/>
        </a:fillRef>
        <a:effectRef idx="0">
          <a:scrgbClr r="0" g="0" b="0"/>
        </a:effectRef>
        <a:fontRef idx="minor"/>
      </dsp:style>
    </dsp:sp>
    <dsp:sp modelId="{B08A2EB9-0CD0-4879-B632-B9E424B5942A}">
      <dsp:nvSpPr>
        <dsp:cNvPr id="0" name=""/>
        <dsp:cNvSpPr/>
      </dsp:nvSpPr>
      <dsp:spPr>
        <a:xfrm>
          <a:off x="3908818"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0B2CF-3516-4AEA-9C25-AC9E926CA6FD}">
      <dsp:nvSpPr>
        <dsp:cNvPr id="0" name=""/>
        <dsp:cNvSpPr/>
      </dsp:nvSpPr>
      <dsp:spPr>
        <a:xfrm rot="17700000">
          <a:off x="4154409"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smtClean="0"/>
            <a:t>Revier-absprache</a:t>
          </a:r>
          <a:endParaRPr lang="de-DE" sz="1200" kern="1200" dirty="0"/>
        </a:p>
      </dsp:txBody>
      <dsp:txXfrm>
        <a:off x="4154409" y="740400"/>
        <a:ext cx="866448" cy="417561"/>
      </dsp:txXfrm>
    </dsp:sp>
    <dsp:sp modelId="{A5733F10-0904-47A9-B2B4-47D27094CCCD}">
      <dsp:nvSpPr>
        <dsp:cNvPr id="0" name=""/>
        <dsp:cNvSpPr/>
      </dsp:nvSpPr>
      <dsp:spPr>
        <a:xfrm>
          <a:off x="4658374"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467C1D-DFBD-404D-A4AB-B3708EBC8F44}">
      <dsp:nvSpPr>
        <dsp:cNvPr id="0" name=""/>
        <dsp:cNvSpPr/>
      </dsp:nvSpPr>
      <dsp:spPr>
        <a:xfrm rot="17700000">
          <a:off x="4269084" y="2206685"/>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err="1" smtClean="0"/>
            <a:t>Bearbei-tungseinheit</a:t>
          </a:r>
          <a:r>
            <a:rPr lang="de-DE" sz="1200" kern="1200" dirty="0" smtClean="0"/>
            <a:t> / Projekt abschließen</a:t>
          </a:r>
          <a:endParaRPr lang="de-DE" sz="1200" kern="1200" dirty="0"/>
        </a:p>
      </dsp:txBody>
      <dsp:txXfrm>
        <a:off x="4269084" y="2206685"/>
        <a:ext cx="866448" cy="417561"/>
      </dsp:txXfrm>
    </dsp:sp>
    <dsp:sp modelId="{2FB9DF2B-B5C7-4C24-B459-6DF0E6813D8F}">
      <dsp:nvSpPr>
        <dsp:cNvPr id="0" name=""/>
        <dsp:cNvSpPr/>
      </dsp:nvSpPr>
      <dsp:spPr>
        <a:xfrm>
          <a:off x="5407930"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BF9B6-0E5A-49F1-97A2-C5E47242B2E0}">
      <dsp:nvSpPr>
        <dsp:cNvPr id="0" name=""/>
        <dsp:cNvSpPr/>
      </dsp:nvSpPr>
      <dsp:spPr>
        <a:xfrm rot="17700000">
          <a:off x="5653521" y="740400"/>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smtClean="0"/>
            <a:t>Übernahme </a:t>
          </a:r>
          <a:r>
            <a:rPr lang="de-DE" sz="1200" kern="1200" dirty="0" err="1" smtClean="0"/>
            <a:t>Geodaten</a:t>
          </a:r>
          <a:r>
            <a:rPr lang="de-DE" sz="1200" kern="1200" dirty="0" smtClean="0"/>
            <a:t> in WIS</a:t>
          </a:r>
          <a:endParaRPr lang="de-DE" sz="1200" kern="1200" dirty="0"/>
        </a:p>
      </dsp:txBody>
      <dsp:txXfrm>
        <a:off x="5653521" y="740400"/>
        <a:ext cx="866448" cy="417561"/>
      </dsp:txXfrm>
    </dsp:sp>
    <dsp:sp modelId="{4DCF667D-2635-46F5-BA02-74EAF599EFC4}">
      <dsp:nvSpPr>
        <dsp:cNvPr id="0" name=""/>
        <dsp:cNvSpPr/>
      </dsp:nvSpPr>
      <dsp:spPr>
        <a:xfrm>
          <a:off x="6157486" y="1308597"/>
          <a:ext cx="696999" cy="696999"/>
        </a:xfrm>
        <a:prstGeom prst="donut">
          <a:avLst>
            <a:gd name="adj" fmla="val 2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5255E-A607-4E34-A26D-914AAFFFE50D}">
      <dsp:nvSpPr>
        <dsp:cNvPr id="0" name=""/>
        <dsp:cNvSpPr/>
      </dsp:nvSpPr>
      <dsp:spPr>
        <a:xfrm rot="17700000">
          <a:off x="5813543" y="2236912"/>
          <a:ext cx="866448" cy="417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l" defTabSz="533400">
            <a:lnSpc>
              <a:spcPct val="90000"/>
            </a:lnSpc>
            <a:spcBef>
              <a:spcPct val="0"/>
            </a:spcBef>
            <a:spcAft>
              <a:spcPct val="35000"/>
            </a:spcAft>
          </a:pPr>
          <a:r>
            <a:rPr lang="de-DE" sz="1200" kern="1200" dirty="0" smtClean="0"/>
            <a:t>Befund-einheiten und Reports</a:t>
          </a:r>
          <a:endParaRPr lang="de-DE" sz="1200" kern="1200" dirty="0"/>
        </a:p>
      </dsp:txBody>
      <dsp:txXfrm>
        <a:off x="5813543" y="2236912"/>
        <a:ext cx="866448" cy="417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1BCF4-A0B4-4F21-8BCC-E905F3AF09EE}">
      <dsp:nvSpPr>
        <dsp:cNvPr id="0" name=""/>
        <dsp:cNvSpPr/>
      </dsp:nvSpPr>
      <dsp:spPr>
        <a:xfrm>
          <a:off x="3434" y="4065"/>
          <a:ext cx="1561655" cy="893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de-DE" sz="1600" kern="1200" dirty="0" err="1" smtClean="0"/>
            <a:t>Waldbegang</a:t>
          </a:r>
          <a:endParaRPr lang="de-DE" sz="1600" kern="1200" dirty="0"/>
        </a:p>
      </dsp:txBody>
      <dsp:txXfrm>
        <a:off x="3434" y="4065"/>
        <a:ext cx="1561655" cy="595769"/>
      </dsp:txXfrm>
    </dsp:sp>
    <dsp:sp modelId="{512215DA-1BD0-410C-ADD6-D0FCF3CE70F8}">
      <dsp:nvSpPr>
        <dsp:cNvPr id="0" name=""/>
        <dsp:cNvSpPr/>
      </dsp:nvSpPr>
      <dsp:spPr>
        <a:xfrm>
          <a:off x="323291" y="599834"/>
          <a:ext cx="1561655" cy="316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de-DE" sz="1400" kern="1200" dirty="0" smtClean="0"/>
            <a:t>Flächige Informationen vor Ort erhoben </a:t>
          </a:r>
          <a:endParaRPr lang="de-DE" sz="1400" kern="1200" dirty="0"/>
        </a:p>
        <a:p>
          <a:pPr marL="114300" lvl="1" indent="-114300" algn="l" defTabSz="622300">
            <a:lnSpc>
              <a:spcPct val="90000"/>
            </a:lnSpc>
            <a:spcBef>
              <a:spcPct val="0"/>
            </a:spcBef>
            <a:spcAft>
              <a:spcPct val="15000"/>
            </a:spcAft>
            <a:buChar char="••"/>
          </a:pPr>
          <a:r>
            <a:rPr lang="de-DE" sz="1400" kern="1200" dirty="0" smtClean="0"/>
            <a:t>Baumhöhen und Grundflächen messen</a:t>
          </a:r>
          <a:endParaRPr lang="de-DE" sz="1400" kern="1200" dirty="0"/>
        </a:p>
        <a:p>
          <a:pPr marL="114300" lvl="1" indent="-114300" algn="l" defTabSz="622300">
            <a:lnSpc>
              <a:spcPct val="90000"/>
            </a:lnSpc>
            <a:spcBef>
              <a:spcPct val="0"/>
            </a:spcBef>
            <a:spcAft>
              <a:spcPct val="15000"/>
            </a:spcAft>
            <a:buChar char="••"/>
          </a:pPr>
          <a:r>
            <a:rPr lang="de-DE" sz="1400" kern="1200" dirty="0" smtClean="0"/>
            <a:t>Anteiliges Schätzen: Baumarten-anteile, junge Bestände</a:t>
          </a:r>
          <a:endParaRPr lang="de-DE" sz="1400" kern="1200" dirty="0"/>
        </a:p>
        <a:p>
          <a:pPr marL="114300" lvl="1" indent="-114300" algn="l" defTabSz="622300">
            <a:lnSpc>
              <a:spcPct val="90000"/>
            </a:lnSpc>
            <a:spcBef>
              <a:spcPct val="0"/>
            </a:spcBef>
            <a:spcAft>
              <a:spcPct val="15000"/>
            </a:spcAft>
            <a:buChar char="••"/>
          </a:pPr>
          <a:r>
            <a:rPr lang="de-DE" sz="1400" kern="1200" dirty="0" smtClean="0"/>
            <a:t>Vorrat aus Ertragstafeln</a:t>
          </a:r>
          <a:endParaRPr lang="de-DE" sz="1400" kern="1200" dirty="0"/>
        </a:p>
      </dsp:txBody>
      <dsp:txXfrm>
        <a:off x="369030" y="645573"/>
        <a:ext cx="1470177" cy="3076522"/>
      </dsp:txXfrm>
    </dsp:sp>
    <dsp:sp modelId="{5BF52203-D514-4DA9-9240-35BD96238007}">
      <dsp:nvSpPr>
        <dsp:cNvPr id="0" name=""/>
        <dsp:cNvSpPr/>
      </dsp:nvSpPr>
      <dsp:spPr>
        <a:xfrm>
          <a:off x="1801831" y="107546"/>
          <a:ext cx="501891" cy="388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a:off x="1801831" y="185307"/>
        <a:ext cx="385249" cy="233285"/>
      </dsp:txXfrm>
    </dsp:sp>
    <dsp:sp modelId="{602C6119-45DB-415A-A6CC-0C8B23D87AA0}">
      <dsp:nvSpPr>
        <dsp:cNvPr id="0" name=""/>
        <dsp:cNvSpPr/>
      </dsp:nvSpPr>
      <dsp:spPr>
        <a:xfrm>
          <a:off x="2512055" y="4065"/>
          <a:ext cx="1561655" cy="893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de-DE" sz="1600" kern="1200" dirty="0" smtClean="0"/>
            <a:t>Stichproben</a:t>
          </a:r>
          <a:endParaRPr lang="de-DE" sz="1600" kern="1200" dirty="0"/>
        </a:p>
      </dsp:txBody>
      <dsp:txXfrm>
        <a:off x="2512055" y="4065"/>
        <a:ext cx="1561655" cy="595769"/>
      </dsp:txXfrm>
    </dsp:sp>
    <dsp:sp modelId="{E72E043E-03C2-41DD-BE9D-0A0586275CBE}">
      <dsp:nvSpPr>
        <dsp:cNvPr id="0" name=""/>
        <dsp:cNvSpPr/>
      </dsp:nvSpPr>
      <dsp:spPr>
        <a:xfrm>
          <a:off x="2831913" y="599834"/>
          <a:ext cx="1561655" cy="316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t>Einzel-bäume vor Ort gemessen</a:t>
          </a:r>
          <a:endParaRPr lang="de-DE" sz="1600" kern="1200" dirty="0"/>
        </a:p>
        <a:p>
          <a:pPr marL="171450" lvl="1" indent="-171450" algn="l" defTabSz="711200">
            <a:lnSpc>
              <a:spcPct val="90000"/>
            </a:lnSpc>
            <a:spcBef>
              <a:spcPct val="0"/>
            </a:spcBef>
            <a:spcAft>
              <a:spcPct val="15000"/>
            </a:spcAft>
            <a:buChar char="••"/>
          </a:pPr>
          <a:r>
            <a:rPr lang="de-DE" sz="1600" kern="1200" dirty="0" smtClean="0"/>
            <a:t>Punktdichte bestimmt Auflösung der Daten</a:t>
          </a:r>
          <a:endParaRPr lang="de-DE" sz="1600" kern="1200" dirty="0"/>
        </a:p>
        <a:p>
          <a:pPr marL="171450" lvl="1" indent="-171450" algn="l" defTabSz="711200">
            <a:lnSpc>
              <a:spcPct val="90000"/>
            </a:lnSpc>
            <a:spcBef>
              <a:spcPct val="0"/>
            </a:spcBef>
            <a:spcAft>
              <a:spcPct val="15000"/>
            </a:spcAft>
            <a:buChar char="••"/>
          </a:pPr>
          <a:r>
            <a:rPr lang="de-DE" sz="1600" kern="1200" dirty="0" smtClean="0"/>
            <a:t>Statistische Fehler</a:t>
          </a:r>
          <a:endParaRPr lang="de-DE" sz="1600" kern="1200" dirty="0"/>
        </a:p>
        <a:p>
          <a:pPr marL="171450" lvl="1" indent="-171450" algn="l" defTabSz="711200">
            <a:lnSpc>
              <a:spcPct val="90000"/>
            </a:lnSpc>
            <a:spcBef>
              <a:spcPct val="0"/>
            </a:spcBef>
            <a:spcAft>
              <a:spcPct val="15000"/>
            </a:spcAft>
            <a:buChar char="••"/>
          </a:pPr>
          <a:r>
            <a:rPr lang="de-DE" sz="1600" kern="1200" dirty="0" smtClean="0"/>
            <a:t>Durch-messer-verteilung</a:t>
          </a:r>
          <a:endParaRPr lang="de-DE" sz="1600" kern="1200" dirty="0"/>
        </a:p>
      </dsp:txBody>
      <dsp:txXfrm>
        <a:off x="2877652" y="645573"/>
        <a:ext cx="1470177" cy="3076522"/>
      </dsp:txXfrm>
    </dsp:sp>
    <dsp:sp modelId="{66B7665B-F2D9-4F3B-8B27-F04D2E0D249F}">
      <dsp:nvSpPr>
        <dsp:cNvPr id="0" name=""/>
        <dsp:cNvSpPr/>
      </dsp:nvSpPr>
      <dsp:spPr>
        <a:xfrm>
          <a:off x="4310453" y="107546"/>
          <a:ext cx="501891" cy="388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de-DE" sz="1600" kern="1200"/>
        </a:p>
      </dsp:txBody>
      <dsp:txXfrm>
        <a:off x="4310453" y="185307"/>
        <a:ext cx="385249" cy="233285"/>
      </dsp:txXfrm>
    </dsp:sp>
    <dsp:sp modelId="{822C1E8D-1F52-4C98-8AC9-62B3FBF5F744}">
      <dsp:nvSpPr>
        <dsp:cNvPr id="0" name=""/>
        <dsp:cNvSpPr/>
      </dsp:nvSpPr>
      <dsp:spPr>
        <a:xfrm>
          <a:off x="5020677" y="4065"/>
          <a:ext cx="1561655" cy="8936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de-DE" sz="1600" kern="1200" dirty="0" smtClean="0"/>
            <a:t>Fern-erkundung</a:t>
          </a:r>
          <a:endParaRPr lang="de-DE" sz="1600" kern="1200" dirty="0"/>
        </a:p>
      </dsp:txBody>
      <dsp:txXfrm>
        <a:off x="5020677" y="4065"/>
        <a:ext cx="1561655" cy="595769"/>
      </dsp:txXfrm>
    </dsp:sp>
    <dsp:sp modelId="{D81E00E8-8789-4551-8301-6B82D4E13C99}">
      <dsp:nvSpPr>
        <dsp:cNvPr id="0" name=""/>
        <dsp:cNvSpPr/>
      </dsp:nvSpPr>
      <dsp:spPr>
        <a:xfrm>
          <a:off x="5340534" y="599834"/>
          <a:ext cx="1561655" cy="3168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t>Blick von Oben (UST unsicher!)</a:t>
          </a:r>
          <a:endParaRPr lang="de-DE" sz="1600" kern="1200" dirty="0"/>
        </a:p>
        <a:p>
          <a:pPr marL="171450" lvl="1" indent="-171450" algn="l" defTabSz="711200">
            <a:lnSpc>
              <a:spcPct val="90000"/>
            </a:lnSpc>
            <a:spcBef>
              <a:spcPct val="0"/>
            </a:spcBef>
            <a:spcAft>
              <a:spcPct val="15000"/>
            </a:spcAft>
            <a:buChar char="••"/>
          </a:pPr>
          <a:r>
            <a:rPr lang="de-DE" sz="1600" kern="1200" dirty="0" smtClean="0"/>
            <a:t>Spektral (Baumart, Vitalität)</a:t>
          </a:r>
          <a:endParaRPr lang="de-DE" sz="1600" kern="1200" dirty="0"/>
        </a:p>
        <a:p>
          <a:pPr marL="171450" lvl="1" indent="-171450" algn="l" defTabSz="711200">
            <a:lnSpc>
              <a:spcPct val="90000"/>
            </a:lnSpc>
            <a:spcBef>
              <a:spcPct val="0"/>
            </a:spcBef>
            <a:spcAft>
              <a:spcPct val="15000"/>
            </a:spcAft>
            <a:buChar char="••"/>
          </a:pPr>
          <a:r>
            <a:rPr lang="de-DE" sz="1600" kern="1200" dirty="0" smtClean="0"/>
            <a:t>Räumlich (Position, Dimension)</a:t>
          </a:r>
          <a:endParaRPr lang="de-DE" sz="1600" kern="1200" dirty="0"/>
        </a:p>
        <a:p>
          <a:pPr marL="171450" lvl="1" indent="-171450" algn="l" defTabSz="711200">
            <a:lnSpc>
              <a:spcPct val="90000"/>
            </a:lnSpc>
            <a:spcBef>
              <a:spcPct val="0"/>
            </a:spcBef>
            <a:spcAft>
              <a:spcPct val="15000"/>
            </a:spcAft>
            <a:buChar char="••"/>
          </a:pPr>
          <a:r>
            <a:rPr lang="de-DE" sz="1600" kern="1200" dirty="0" smtClean="0"/>
            <a:t>Auflösung: Bestand &gt; Einzelbaum &gt; </a:t>
          </a:r>
          <a:r>
            <a:rPr lang="de-DE" sz="1600" kern="1200" dirty="0" err="1" smtClean="0"/>
            <a:t>Baumteil</a:t>
          </a:r>
          <a:endParaRPr lang="de-DE" sz="1600" kern="1200" dirty="0"/>
        </a:p>
      </dsp:txBody>
      <dsp:txXfrm>
        <a:off x="5386273" y="645573"/>
        <a:ext cx="1470177" cy="3076522"/>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0" y="9440863"/>
            <a:ext cx="5873750" cy="498475"/>
          </a:xfrm>
          <a:prstGeom prst="rect">
            <a:avLst/>
          </a:prstGeom>
        </p:spPr>
        <p:txBody>
          <a:bodyPr vert="horz" lIns="92807" tIns="46404" rIns="92807" bIns="46404" rtlCol="0" anchor="b"/>
          <a:lstStyle>
            <a:lvl1pPr algn="l">
              <a:defRPr sz="1000">
                <a:latin typeface="Arial" pitchFamily="34" charset="0"/>
                <a:ea typeface="+mn-ea"/>
                <a:cs typeface="Arial" pitchFamily="34" charset="0"/>
              </a:defRPr>
            </a:lvl1pPr>
          </a:lstStyle>
          <a:p>
            <a:pPr>
              <a:defRPr/>
            </a:pPr>
            <a:endParaRPr lang="de-DE"/>
          </a:p>
        </p:txBody>
      </p:sp>
      <p:sp>
        <p:nvSpPr>
          <p:cNvPr id="2" name="Kopfzeilenplatzhalter 1"/>
          <p:cNvSpPr>
            <a:spLocks noGrp="1"/>
          </p:cNvSpPr>
          <p:nvPr>
            <p:ph type="hdr" sz="quarter"/>
          </p:nvPr>
        </p:nvSpPr>
        <p:spPr>
          <a:xfrm>
            <a:off x="0" y="0"/>
            <a:ext cx="6808788" cy="361950"/>
          </a:xfrm>
          <a:prstGeom prst="rect">
            <a:avLst/>
          </a:prstGeom>
        </p:spPr>
        <p:txBody>
          <a:bodyPr vert="horz" lIns="88269" tIns="44134" rIns="88269" bIns="44134" rtlCol="0"/>
          <a:lstStyle>
            <a:lvl1pPr algn="l">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3"/>
          </p:nvPr>
        </p:nvSpPr>
        <p:spPr>
          <a:xfrm>
            <a:off x="5873750" y="9442450"/>
            <a:ext cx="933450" cy="496888"/>
          </a:xfrm>
          <a:prstGeom prst="rect">
            <a:avLst/>
          </a:prstGeom>
        </p:spPr>
        <p:txBody>
          <a:bodyPr vert="horz" wrap="square" lIns="88269" tIns="44134" rIns="88269" bIns="44134" numCol="1" anchor="b" anchorCtr="0" compatLnSpc="1">
            <a:prstTxWarp prst="textNoShape">
              <a:avLst/>
            </a:prstTxWarp>
          </a:bodyPr>
          <a:lstStyle>
            <a:lvl1pPr algn="r">
              <a:defRPr sz="1000">
                <a:latin typeface="Arial" panose="020B0604020202020204" pitchFamily="34" charset="0"/>
              </a:defRPr>
            </a:lvl1pPr>
          </a:lstStyle>
          <a:p>
            <a:fld id="{3FDD9759-F6F0-493D-AB62-227B1F8FD4B1}" type="slidenum">
              <a:rPr lang="de-DE" altLang="de-DE"/>
              <a:pPr/>
              <a:t>‹Nr.›</a:t>
            </a:fld>
            <a:endParaRPr lang="de-DE" altLang="de-DE"/>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548" tIns="45774" rIns="91548" bIns="45774" rtlCol="0"/>
          <a:lstStyle>
            <a:lvl1pPr algn="l">
              <a:defRPr sz="1300">
                <a:ea typeface="+mn-ea"/>
                <a:cs typeface="+mn-cs"/>
              </a:defRPr>
            </a:lvl1pPr>
          </a:lstStyle>
          <a:p>
            <a:pPr>
              <a:defRPr/>
            </a:pPr>
            <a:r>
              <a:rPr lang="de-DE"/>
              <a:t>Bearbeiter: C. Grabner</a:t>
            </a:r>
          </a:p>
        </p:txBody>
      </p:sp>
      <p:sp>
        <p:nvSpPr>
          <p:cNvPr id="3" name="Datumsplatzhalter 2"/>
          <p:cNvSpPr>
            <a:spLocks noGrp="1"/>
          </p:cNvSpPr>
          <p:nvPr>
            <p:ph type="dt" idx="1"/>
          </p:nvPr>
        </p:nvSpPr>
        <p:spPr>
          <a:xfrm>
            <a:off x="3856038" y="0"/>
            <a:ext cx="2951162" cy="496888"/>
          </a:xfrm>
          <a:prstGeom prst="rect">
            <a:avLst/>
          </a:prstGeom>
        </p:spPr>
        <p:txBody>
          <a:bodyPr vert="horz" lIns="91548" tIns="45774" rIns="91548" bIns="45774" rtlCol="0"/>
          <a:lstStyle>
            <a:lvl1pPr algn="r">
              <a:defRPr sz="1300">
                <a:ea typeface="+mn-ea"/>
                <a:cs typeface="+mn-cs"/>
              </a:defRPr>
            </a:lvl1pPr>
          </a:lstStyle>
          <a:p>
            <a:pPr>
              <a:defRPr/>
            </a:pPr>
            <a:fld id="{4C7E7250-F164-43D5-BA1E-D40E627A3119}" type="datetimeFigureOut">
              <a:rPr lang="de-DE"/>
              <a:pPr>
                <a:defRPr/>
              </a:pPr>
              <a:t>04.07.2023</a:t>
            </a:fld>
            <a:endParaRPr lang="de-DE"/>
          </a:p>
        </p:txBody>
      </p:sp>
      <p:sp>
        <p:nvSpPr>
          <p:cNvPr id="4" name="Folienbildplatzhalter 3"/>
          <p:cNvSpPr>
            <a:spLocks noGrp="1" noRot="1" noChangeAspect="1"/>
          </p:cNvSpPr>
          <p:nvPr>
            <p:ph type="sldImg" idx="2"/>
          </p:nvPr>
        </p:nvSpPr>
        <p:spPr>
          <a:xfrm>
            <a:off x="911225" y="746125"/>
            <a:ext cx="4986338" cy="3729038"/>
          </a:xfrm>
          <a:prstGeom prst="rect">
            <a:avLst/>
          </a:prstGeom>
          <a:noFill/>
          <a:ln w="12700">
            <a:solidFill>
              <a:prstClr val="black"/>
            </a:solidFill>
          </a:ln>
        </p:spPr>
        <p:txBody>
          <a:bodyPr vert="horz" lIns="91548" tIns="45774" rIns="91548" bIns="45774" rtlCol="0" anchor="ctr"/>
          <a:lstStyle/>
          <a:p>
            <a:pPr lvl="0"/>
            <a:endParaRPr lang="de-DE" noProof="0"/>
          </a:p>
        </p:txBody>
      </p:sp>
      <p:sp>
        <p:nvSpPr>
          <p:cNvPr id="5" name="Notizenplatzhalter 4"/>
          <p:cNvSpPr>
            <a:spLocks noGrp="1"/>
          </p:cNvSpPr>
          <p:nvPr>
            <p:ph type="body" sz="quarter" idx="3"/>
          </p:nvPr>
        </p:nvSpPr>
        <p:spPr>
          <a:xfrm>
            <a:off x="681038" y="4722813"/>
            <a:ext cx="5446712" cy="4471987"/>
          </a:xfrm>
          <a:prstGeom prst="rect">
            <a:avLst/>
          </a:prstGeom>
        </p:spPr>
        <p:txBody>
          <a:bodyPr vert="horz" lIns="91548" tIns="45774" rIns="91548" bIns="45774"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42450"/>
            <a:ext cx="2951163" cy="496888"/>
          </a:xfrm>
          <a:prstGeom prst="rect">
            <a:avLst/>
          </a:prstGeom>
        </p:spPr>
        <p:txBody>
          <a:bodyPr vert="horz" lIns="91548" tIns="45774" rIns="91548" bIns="45774" rtlCol="0" anchor="b"/>
          <a:lstStyle>
            <a:lvl1pPr algn="l">
              <a:defRPr sz="1300">
                <a:ea typeface="+mn-ea"/>
                <a:cs typeface="+mn-cs"/>
              </a:defRPr>
            </a:lvl1pPr>
          </a:lstStyle>
          <a:p>
            <a:pPr>
              <a:defRPr/>
            </a:pPr>
            <a:endParaRPr lang="de-DE"/>
          </a:p>
        </p:txBody>
      </p:sp>
      <p:sp>
        <p:nvSpPr>
          <p:cNvPr id="7" name="Foliennummernplatzhalter 6"/>
          <p:cNvSpPr>
            <a:spLocks noGrp="1"/>
          </p:cNvSpPr>
          <p:nvPr>
            <p:ph type="sldNum" sz="quarter" idx="5"/>
          </p:nvPr>
        </p:nvSpPr>
        <p:spPr>
          <a:xfrm>
            <a:off x="3856038" y="9442450"/>
            <a:ext cx="2951162" cy="496888"/>
          </a:xfrm>
          <a:prstGeom prst="rect">
            <a:avLst/>
          </a:prstGeom>
        </p:spPr>
        <p:txBody>
          <a:bodyPr vert="horz" wrap="square" lIns="91548" tIns="45774" rIns="91548" bIns="45774" numCol="1" anchor="b" anchorCtr="0" compatLnSpc="1">
            <a:prstTxWarp prst="textNoShape">
              <a:avLst/>
            </a:prstTxWarp>
          </a:bodyPr>
          <a:lstStyle>
            <a:lvl1pPr algn="r">
              <a:defRPr sz="1300"/>
            </a:lvl1pPr>
          </a:lstStyle>
          <a:p>
            <a:fld id="{0A150471-F336-47ED-B00A-C26B56D1322F}" type="slidenum">
              <a:rPr lang="de-DE" altLang="de-DE"/>
              <a:pPr/>
              <a:t>‹Nr.›</a:t>
            </a:fld>
            <a:endParaRPr lang="de-DE" altLang="de-DE"/>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tl.de/fp-wittenberg/zeigepdf-4106/Besonderheiten_Forstbesteuerung_Gerd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undesfinanzministerium.de/Content/DE/Downloads/BMF_Schreiben/Steuerarten/Einkommensteuer/2017-05-17-Richtlinien-Bemessung-Nutzungssaetze-nach-Par-34b-EStG-und-andere-strechtl-Zwecke.pdf?__blob=publicationFile&amp;v=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17A71A7-65A7-4154-B230-DFD25775C98B}" type="slidenum">
              <a:rPr lang="de-DE" altLang="de-DE" sz="1300">
                <a:solidFill>
                  <a:srgbClr val="000000"/>
                </a:solidFill>
                <a:latin typeface="Microsoft Sans Serif" panose="020B0604020202020204" pitchFamily="34" charset="0"/>
                <a:cs typeface="Arial" panose="020B0604020202020204" pitchFamily="34" charset="0"/>
              </a:rPr>
              <a:pPr eaLnBrk="1" hangingPunct="1">
                <a:spcBef>
                  <a:spcPct val="0"/>
                </a:spcBef>
              </a:pPr>
              <a:t>1</a:t>
            </a:fld>
            <a:endParaRPr lang="de-DE" altLang="de-DE" sz="1300">
              <a:solidFill>
                <a:srgbClr val="000000"/>
              </a:solidFill>
              <a:latin typeface="Microsoft Sans Serif" panose="020B0604020202020204" pitchFamily="34" charset="0"/>
              <a:cs typeface="Arial" panose="020B0604020202020204" pitchFamily="34" charset="0"/>
            </a:endParaRPr>
          </a:p>
        </p:txBody>
      </p:sp>
      <p:sp>
        <p:nvSpPr>
          <p:cNvPr id="30723" name="Rectangle 2"/>
          <p:cNvSpPr>
            <a:spLocks noGrp="1" noRot="1" noChangeAspect="1" noChangeArrowheads="1" noTextEdit="1"/>
          </p:cNvSpPr>
          <p:nvPr>
            <p:ph type="sldImg"/>
          </p:nvPr>
        </p:nvSpPr>
        <p:spPr bwMode="auto">
          <a:xfrm>
            <a:off x="912813" y="746125"/>
            <a:ext cx="4983162"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Kopfzeilenplatzhalter 3"/>
          <p:cNvSpPr>
            <a:spLocks noGrp="1"/>
          </p:cNvSpPr>
          <p:nvPr>
            <p:ph type="hdr" sz="quarter"/>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5"/>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1EDC2A5B-4F78-4CB4-A4A0-C09F96E93102}" type="slidenum">
              <a:rPr lang="de-DE" altLang="de-DE" sz="1300"/>
              <a:pPr eaLnBrk="1" hangingPunct="1"/>
              <a:t>17</a:t>
            </a:fld>
            <a:endParaRPr lang="de-DE" altLang="de-DE"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ea typeface="ＭＳ Ｐゴシック" pitchFamily="34" charset="-128"/>
            </a:endParaRPr>
          </a:p>
        </p:txBody>
      </p:sp>
    </p:spTree>
    <p:extLst>
      <p:ext uri="{BB962C8B-B14F-4D97-AF65-F5344CB8AC3E}">
        <p14:creationId xmlns:p14="http://schemas.microsoft.com/office/powerpoint/2010/main" val="3801772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Tree>
    <p:extLst>
      <p:ext uri="{BB962C8B-B14F-4D97-AF65-F5344CB8AC3E}">
        <p14:creationId xmlns:p14="http://schemas.microsoft.com/office/powerpoint/2010/main" val="2976389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smtClean="0"/>
          </a:p>
        </p:txBody>
      </p:sp>
      <p:sp>
        <p:nvSpPr>
          <p:cNvPr id="139268"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sz="1300" smtClean="0">
                <a:latin typeface="Microsoft Sans Serif" pitchFamily="34" charset="0"/>
                <a:ea typeface="ＭＳ Ｐゴシック" pitchFamily="34" charset="-128"/>
              </a:rPr>
              <a:t>Bearbeiter: C. Grabner</a:t>
            </a:r>
          </a:p>
        </p:txBody>
      </p:sp>
      <p:sp>
        <p:nvSpPr>
          <p:cNvPr id="139269"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4A516DD-82D9-427A-A4E8-2E027BA08C95}" type="slidenum">
              <a:rPr lang="de-DE" altLang="de-DE" sz="1300" smtClean="0">
                <a:latin typeface="Microsoft Sans Serif" pitchFamily="34" charset="0"/>
                <a:ea typeface="ＭＳ Ｐゴシック" pitchFamily="34" charset="-128"/>
              </a:rPr>
              <a:pPr eaLnBrk="1" hangingPunct="1">
                <a:spcBef>
                  <a:spcPct val="0"/>
                </a:spcBef>
              </a:pPr>
              <a:t>23</a:t>
            </a:fld>
            <a:endParaRPr lang="de-DE" altLang="de-DE" sz="1300" smtClean="0">
              <a:latin typeface="Microsoft Sans Serif" pitchFamily="34" charset="0"/>
              <a:ea typeface="ＭＳ Ｐゴシック" pitchFamily="34" charset="-128"/>
            </a:endParaRPr>
          </a:p>
        </p:txBody>
      </p:sp>
    </p:spTree>
    <p:extLst>
      <p:ext uri="{BB962C8B-B14F-4D97-AF65-F5344CB8AC3E}">
        <p14:creationId xmlns:p14="http://schemas.microsoft.com/office/powerpoint/2010/main" val="2901412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140292" name="Kopfzeilenplatzhalt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r>
              <a:rPr lang="de-DE" altLang="de-DE" sz="1300" smtClean="0">
                <a:latin typeface="Microsoft Sans Serif" pitchFamily="34" charset="0"/>
                <a:ea typeface="ＭＳ Ｐゴシック" pitchFamily="34" charset="-128"/>
              </a:rPr>
              <a:t>Bearbeiter: C. Grabner</a:t>
            </a:r>
          </a:p>
        </p:txBody>
      </p:sp>
      <p:sp>
        <p:nvSpPr>
          <p:cNvPr id="140293" name="Foliennummernplatzhalt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E6AFC4-E11C-4857-A1B6-1331AA20B9CC}" type="slidenum">
              <a:rPr lang="de-DE" altLang="de-DE" sz="1300" smtClean="0">
                <a:latin typeface="Microsoft Sans Serif" pitchFamily="34" charset="0"/>
                <a:ea typeface="ＭＳ Ｐゴシック" pitchFamily="34" charset="-128"/>
              </a:rPr>
              <a:pPr eaLnBrk="1" hangingPunct="1">
                <a:spcBef>
                  <a:spcPct val="0"/>
                </a:spcBef>
              </a:pPr>
              <a:t>24</a:t>
            </a:fld>
            <a:endParaRPr lang="de-DE" altLang="de-DE" sz="1300" smtClean="0">
              <a:latin typeface="Microsoft Sans Serif" pitchFamily="34" charset="0"/>
              <a:ea typeface="ＭＳ Ｐゴシック" pitchFamily="34" charset="-128"/>
            </a:endParaRPr>
          </a:p>
        </p:txBody>
      </p:sp>
    </p:spTree>
    <p:extLst>
      <p:ext uri="{BB962C8B-B14F-4D97-AF65-F5344CB8AC3E}">
        <p14:creationId xmlns:p14="http://schemas.microsoft.com/office/powerpoint/2010/main" val="521681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p>
        </p:txBody>
      </p:sp>
      <p:sp>
        <p:nvSpPr>
          <p:cNvPr id="4" name="Kopfzeilenplatzhalter 3"/>
          <p:cNvSpPr>
            <a:spLocks noGrp="1"/>
          </p:cNvSpPr>
          <p:nvPr>
            <p:ph type="hdr" sz="quarter"/>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5"/>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3121667E-3CC8-4E1D-B24D-145A8CF629B4}" type="slidenum">
              <a:rPr lang="de-DE" altLang="de-DE" sz="1300"/>
              <a:pPr eaLnBrk="1" hangingPunct="1"/>
              <a:t>26</a:t>
            </a:fld>
            <a:endParaRPr lang="de-DE" altLang="de-DE" sz="13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28</a:t>
            </a:fld>
            <a:endParaRPr lang="de-DE" altLang="de-DE"/>
          </a:p>
        </p:txBody>
      </p:sp>
    </p:spTree>
    <p:extLst>
      <p:ext uri="{BB962C8B-B14F-4D97-AF65-F5344CB8AC3E}">
        <p14:creationId xmlns:p14="http://schemas.microsoft.com/office/powerpoint/2010/main" val="2738490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29</a:t>
            </a:fld>
            <a:endParaRPr lang="de-DE" altLang="de-DE"/>
          </a:p>
        </p:txBody>
      </p:sp>
    </p:spTree>
    <p:extLst>
      <p:ext uri="{BB962C8B-B14F-4D97-AF65-F5344CB8AC3E}">
        <p14:creationId xmlns:p14="http://schemas.microsoft.com/office/powerpoint/2010/main" val="315932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Bundeswaldgesetz vom 2. Mai 1975 gibt Rahmenvorschriften für die Landesgesetzgebung vor:</a:t>
            </a:r>
          </a:p>
          <a:p>
            <a:r>
              <a:rPr lang="de-DE" dirty="0" smtClean="0"/>
              <a:t>§ 11 Bewirtschaftung des Waldes - Der Wald soll im Rahmen seiner Zweckbestimmung ordnungsgemäß und nachhaltig bewirtschaftet werden.</a:t>
            </a:r>
          </a:p>
          <a:p>
            <a:r>
              <a:rPr lang="de-DE" dirty="0" smtClean="0"/>
              <a:t>Durch Landesgesetz ist mindestens die Verpflichtung für alle Waldbesitzer zu regeln, kahlgeschlagene Waldflächen oder </a:t>
            </a:r>
            <a:r>
              <a:rPr lang="de-DE" dirty="0" err="1" smtClean="0"/>
              <a:t>verlichtete</a:t>
            </a:r>
            <a:r>
              <a:rPr lang="de-DE" dirty="0" smtClean="0"/>
              <a:t> Waldbestände in angemessener Frist wieder aufzuforsten bzw. zu ergänzen, soweit natürliche Wiederbestockung unvollständig bleibt.</a:t>
            </a:r>
          </a:p>
          <a:p>
            <a:r>
              <a:rPr lang="de-DE" dirty="0" smtClean="0"/>
              <a:t>§ 41a Walderhebungen</a:t>
            </a:r>
          </a:p>
          <a:p>
            <a:r>
              <a:rPr lang="de-DE" dirty="0" smtClean="0"/>
              <a:t>(1) Zur Erfüllung der Aufgaben dieses Gesetzes sowie zur Durchführung von Rechtsakten der Europäischen Union oder völkerrechtlich verbindlicher Vereinbarungen im Anwendungsbereich dieses Gesetzes ist vorbehaltlich des Absatzes 3 alle zehn Jahre eine auf das gesamte Bundesgebiet bezogene forstliche Großrauminventur auf Stichprobenbasis (Bundeswaldinventur) durchzuführen. Sie soll einen Gesamtüberblick über die großräumigen Waldverhältnisse und forstlichen Produktionsmöglichkeiten liefern. Die hierzu erforderlichen Messungen und Beschreibungen des Waldzustandes (Grunddaten) sind nach einem einheitlichen Verfahren vorzunehmen. Dabei ist auf die Verwertbarkeit der Grunddaten auch im Rahmen der Beobachtung nach § 6 Bundesnaturschutzgesetz zu achten.</a:t>
            </a:r>
          </a:p>
          <a:p>
            <a:r>
              <a:rPr lang="de-DE" dirty="0" smtClean="0"/>
              <a:t>(2) Die Länder erheben die in Absatz 1 genannten Grunddaten; das Bundesministerium für Ernährung und Landwirtschaft stellt sie zusammen und wertet sie aus.</a:t>
            </a:r>
          </a:p>
          <a:p>
            <a:r>
              <a:rPr lang="de-DE" dirty="0" smtClean="0"/>
              <a:t>(3) Zur Erfüllung von Berichtspflichten, die auf Grund verbindlicher völkerrechtlicher Vereinbarungen zum Schutz des Klimas bestehen, erhebt das Bundesministerium für Ernährung und Landwirtschaft soweit erforderlich in den Jahren zwischen zwei Bundeswaldinventuren Daten zum Kohlenstoffvorrat im Wald.</a:t>
            </a:r>
          </a:p>
          <a:p>
            <a:r>
              <a:rPr lang="de-DE" dirty="0" smtClean="0"/>
              <a:t>(4) Die mit der Vorbereitung und Durchführung der in den Absätzen 1, 3 und in Rechtsverordnungen nach Absatz 6 genannten forstlichen Erhebungen beauftragten Personen sind berechtigt, zur Erfüllung ihres Auftrages Grundstücke zu betreten sowie die erforderlichen Datenerhebungen und Probenahmen auf diesen Grundstücken durchzuführen.</a:t>
            </a:r>
          </a:p>
          <a:p>
            <a:r>
              <a:rPr lang="de-DE" dirty="0" smtClean="0"/>
              <a:t>(5) Das Bundesministerium für Ernährung und Landwirtschaft wird ermächtigt, durch Rechtsverordnung mit Zustimmung des Bundesrates nähere Vorschriften über das für die Bundeswaldinventur anzuwendende Stichprobenverfahren und die zu ermittelnden Grunddaten zu erlassen.</a:t>
            </a:r>
          </a:p>
          <a:p>
            <a:r>
              <a:rPr lang="de-DE" dirty="0" smtClean="0"/>
              <a:t>(6) Das Bundesministerium für Ernährung und Landwirtschaft kann durch Rechtsverordnung mit Zustimmung des Bundesrates vorsehen, dass Daten</a:t>
            </a:r>
          </a:p>
          <a:p>
            <a:endParaRPr lang="de-DE" dirty="0" smtClean="0"/>
          </a:p>
          <a:p>
            <a:r>
              <a:rPr lang="de-DE" dirty="0" smtClean="0"/>
              <a:t>1.</a:t>
            </a:r>
          </a:p>
          <a:p>
            <a:r>
              <a:rPr lang="de-DE" dirty="0" smtClean="0"/>
              <a:t>    zur Nährstoffversorgung und Schadstoffbelastung der Waldböden (Bodenzustandserhebung),</a:t>
            </a:r>
          </a:p>
          <a:p>
            <a:r>
              <a:rPr lang="de-DE" dirty="0" smtClean="0"/>
              <a:t>2.</a:t>
            </a:r>
          </a:p>
          <a:p>
            <a:r>
              <a:rPr lang="de-DE" dirty="0" smtClean="0"/>
              <a:t>    zur Vitalität der Wälder,</a:t>
            </a:r>
          </a:p>
          <a:p>
            <a:r>
              <a:rPr lang="de-DE" dirty="0" smtClean="0"/>
              <a:t>3.</a:t>
            </a:r>
          </a:p>
          <a:p>
            <a:r>
              <a:rPr lang="de-DE" dirty="0" smtClean="0"/>
              <a:t>    zu Wirkungszusammenhängen in Waldökosystemen</a:t>
            </a:r>
          </a:p>
          <a:p>
            <a:endParaRPr lang="de-DE" dirty="0" smtClean="0"/>
          </a:p>
          <a:p>
            <a:r>
              <a:rPr lang="de-DE" dirty="0" smtClean="0"/>
              <a:t>erhoben werden können und dabei nähere Vorschriften über den Zeitpunkt, die anzuwendenden Verfahren und die zu ermittelnden Grunddaten erlassen. Im Falle einer Rechtsverordnung nach Satz 1 gilt Absatz 2 entsprechend.</a:t>
            </a:r>
          </a:p>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2</a:t>
            </a:fld>
            <a:endParaRPr lang="de-DE" altLang="de-DE"/>
          </a:p>
        </p:txBody>
      </p:sp>
    </p:spTree>
    <p:extLst>
      <p:ext uri="{BB962C8B-B14F-4D97-AF65-F5344CB8AC3E}">
        <p14:creationId xmlns:p14="http://schemas.microsoft.com/office/powerpoint/2010/main" val="1948011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hlinkClick r:id="rId3"/>
              </a:rPr>
              <a:t>http://www.etl.de/fp-wittenberg/zeigepdf-4106/Besonderheiten_Forstbesteuerung_Gerds</a:t>
            </a:r>
            <a:endParaRPr lang="de-DE" dirty="0" smtClean="0"/>
          </a:p>
          <a:p>
            <a:endParaRPr lang="de-DE" dirty="0" smtClean="0"/>
          </a:p>
          <a:p>
            <a:endParaRPr lang="de-DE" dirty="0" smtClean="0"/>
          </a:p>
          <a:p>
            <a:r>
              <a:rPr lang="de-DE" dirty="0" smtClean="0">
                <a:hlinkClick r:id="rId4"/>
              </a:rPr>
              <a:t>https://www.bundesfinanzministerium.de/Content/DE/Downloads/BMF_Schreiben/Steuerarten/Einkommensteuer/2017-05-17-Richtlinien-Bemessung-Nutzungssaetze-nach-Par-34b-EStG-und-andere-strechtl-Zwecke.pdf?__blob=publicationFile&amp;v=7</a:t>
            </a:r>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pPr>
              <a:defRPr/>
            </a:pPr>
            <a:fld id="{2D75F930-716A-45E3-860D-34017B69062F}" type="slidenum">
              <a:rPr lang="de-DE" smtClean="0"/>
              <a:pPr>
                <a:defRPr/>
              </a:pPr>
              <a:t>3</a:t>
            </a:fld>
            <a:endParaRPr lang="de-DE"/>
          </a:p>
        </p:txBody>
      </p:sp>
    </p:spTree>
    <p:extLst>
      <p:ext uri="{BB962C8B-B14F-4D97-AF65-F5344CB8AC3E}">
        <p14:creationId xmlns:p14="http://schemas.microsoft.com/office/powerpoint/2010/main" val="82309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4</a:t>
            </a:fld>
            <a:endParaRPr lang="de-DE" altLang="de-DE"/>
          </a:p>
        </p:txBody>
      </p:sp>
    </p:spTree>
    <p:extLst>
      <p:ext uri="{BB962C8B-B14F-4D97-AF65-F5344CB8AC3E}">
        <p14:creationId xmlns:p14="http://schemas.microsoft.com/office/powerpoint/2010/main" val="151154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Bundeswaldgesetz vom 2. Mai 1975 gibt Rahmenvorschriften für die Landesgesetzgebung vor:</a:t>
            </a:r>
          </a:p>
          <a:p>
            <a:r>
              <a:rPr lang="de-DE" dirty="0" smtClean="0"/>
              <a:t>§ 11 Bewirtschaftung des Waldes - Der Wald soll im Rahmen seiner Zweckbestimmung ordnungsgemäß und nachhaltig bewirtschaftet werden.</a:t>
            </a:r>
          </a:p>
          <a:p>
            <a:r>
              <a:rPr lang="de-DE" dirty="0" smtClean="0"/>
              <a:t>Durch Landesgesetz ist mindestens die Verpflichtung für alle Waldbesitzer zu regeln, kahlgeschlagene Waldflächen oder </a:t>
            </a:r>
            <a:r>
              <a:rPr lang="de-DE" dirty="0" err="1" smtClean="0"/>
              <a:t>verlichtete</a:t>
            </a:r>
            <a:r>
              <a:rPr lang="de-DE" dirty="0" smtClean="0"/>
              <a:t> Waldbestände in angemessener Frist wieder aufzuforsten bzw. zu ergänzen, soweit natürliche Wiederbestockung unvollständig bleibt.</a:t>
            </a:r>
          </a:p>
          <a:p>
            <a:r>
              <a:rPr lang="de-DE" dirty="0" smtClean="0"/>
              <a:t>§ 41a Walderhebungen</a:t>
            </a:r>
          </a:p>
          <a:p>
            <a:r>
              <a:rPr lang="de-DE" dirty="0" smtClean="0"/>
              <a:t>(1) Zur Erfüllung der Aufgaben dieses Gesetzes sowie zur Durchführung von Rechtsakten der Europäischen Union oder völkerrechtlich verbindlicher Vereinbarungen im Anwendungsbereich dieses Gesetzes ist vorbehaltlich des Absatzes 3 alle zehn Jahre eine auf das gesamte Bundesgebiet bezogene forstliche Großrauminventur auf Stichprobenbasis (Bundeswaldinventur) durchzuführen. Sie soll einen Gesamtüberblick über die großräumigen Waldverhältnisse und forstlichen Produktionsmöglichkeiten liefern. Die hierzu erforderlichen Messungen und Beschreibungen des Waldzustandes (Grunddaten) sind nach einem einheitlichen Verfahren vorzunehmen. Dabei ist auf die Verwertbarkeit der Grunddaten auch im Rahmen der Beobachtung nach § 6 Bundesnaturschutzgesetz zu achten.</a:t>
            </a:r>
          </a:p>
          <a:p>
            <a:r>
              <a:rPr lang="de-DE" dirty="0" smtClean="0"/>
              <a:t>(2) Die Länder erheben die in Absatz 1 genannten Grunddaten; das Bundesministerium für Ernährung und Landwirtschaft stellt sie zusammen und wertet sie aus.</a:t>
            </a:r>
          </a:p>
          <a:p>
            <a:r>
              <a:rPr lang="de-DE" dirty="0" smtClean="0"/>
              <a:t>(3) Zur Erfüllung von Berichtspflichten, die auf Grund verbindlicher völkerrechtlicher Vereinbarungen zum Schutz des Klimas bestehen, erhebt das Bundesministerium für Ernährung und Landwirtschaft soweit erforderlich in den Jahren zwischen zwei Bundeswaldinventuren Daten zum Kohlenstoffvorrat im Wald.</a:t>
            </a:r>
          </a:p>
          <a:p>
            <a:r>
              <a:rPr lang="de-DE" dirty="0" smtClean="0"/>
              <a:t>(4) Die mit der Vorbereitung und Durchführung der in den Absätzen 1, 3 und in Rechtsverordnungen nach Absatz 6 genannten forstlichen Erhebungen beauftragten Personen sind berechtigt, zur Erfüllung ihres Auftrages Grundstücke zu betreten sowie die erforderlichen Datenerhebungen und Probenahmen auf diesen Grundstücken durchzuführen.</a:t>
            </a:r>
          </a:p>
          <a:p>
            <a:r>
              <a:rPr lang="de-DE" dirty="0" smtClean="0"/>
              <a:t>(5) Das Bundesministerium für Ernährung und Landwirtschaft wird ermächtigt, durch Rechtsverordnung mit Zustimmung des Bundesrates nähere Vorschriften über das für die Bundeswaldinventur anzuwendende Stichprobenverfahren und die zu ermittelnden Grunddaten zu erlassen.</a:t>
            </a:r>
          </a:p>
          <a:p>
            <a:r>
              <a:rPr lang="de-DE" dirty="0" smtClean="0"/>
              <a:t>(6) Das Bundesministerium für Ernährung und Landwirtschaft kann durch Rechtsverordnung mit Zustimmung des Bundesrates vorsehen, dass Daten</a:t>
            </a:r>
          </a:p>
          <a:p>
            <a:endParaRPr lang="de-DE" dirty="0" smtClean="0"/>
          </a:p>
          <a:p>
            <a:r>
              <a:rPr lang="de-DE" dirty="0" smtClean="0"/>
              <a:t>1.</a:t>
            </a:r>
          </a:p>
          <a:p>
            <a:r>
              <a:rPr lang="de-DE" dirty="0" smtClean="0"/>
              <a:t>    zur Nährstoffversorgung und Schadstoffbelastung der Waldböden (Bodenzustandserhebung),</a:t>
            </a:r>
          </a:p>
          <a:p>
            <a:r>
              <a:rPr lang="de-DE" dirty="0" smtClean="0"/>
              <a:t>2.</a:t>
            </a:r>
          </a:p>
          <a:p>
            <a:r>
              <a:rPr lang="de-DE" dirty="0" smtClean="0"/>
              <a:t>    zur Vitalität der Wälder,</a:t>
            </a:r>
          </a:p>
          <a:p>
            <a:r>
              <a:rPr lang="de-DE" dirty="0" smtClean="0"/>
              <a:t>3.</a:t>
            </a:r>
          </a:p>
          <a:p>
            <a:r>
              <a:rPr lang="de-DE" dirty="0" smtClean="0"/>
              <a:t>    zu Wirkungszusammenhängen in Waldökosystemen</a:t>
            </a:r>
          </a:p>
          <a:p>
            <a:endParaRPr lang="de-DE" dirty="0" smtClean="0"/>
          </a:p>
          <a:p>
            <a:r>
              <a:rPr lang="de-DE" dirty="0" smtClean="0"/>
              <a:t>erhoben werden können und dabei nähere Vorschriften über den Zeitpunkt, die anzuwendenden Verfahren und die zu ermittelnden Grunddaten erlassen. Im Falle einer Rechtsverordnung nach Satz 1 gilt Absatz 2 entsprechend.</a:t>
            </a:r>
          </a:p>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9</a:t>
            </a:fld>
            <a:endParaRPr lang="de-DE" altLang="de-DE"/>
          </a:p>
        </p:txBody>
      </p:sp>
    </p:spTree>
    <p:extLst>
      <p:ext uri="{BB962C8B-B14F-4D97-AF65-F5344CB8AC3E}">
        <p14:creationId xmlns:p14="http://schemas.microsoft.com/office/powerpoint/2010/main" val="335322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10</a:t>
            </a:fld>
            <a:endParaRPr lang="de-DE" altLang="de-DE"/>
          </a:p>
        </p:txBody>
      </p:sp>
    </p:spTree>
    <p:extLst>
      <p:ext uri="{BB962C8B-B14F-4D97-AF65-F5344CB8AC3E}">
        <p14:creationId xmlns:p14="http://schemas.microsoft.com/office/powerpoint/2010/main" val="33392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11</a:t>
            </a:fld>
            <a:endParaRPr lang="de-DE" altLang="de-DE"/>
          </a:p>
        </p:txBody>
      </p:sp>
    </p:spTree>
    <p:extLst>
      <p:ext uri="{BB962C8B-B14F-4D97-AF65-F5344CB8AC3E}">
        <p14:creationId xmlns:p14="http://schemas.microsoft.com/office/powerpoint/2010/main" val="111273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a:defRPr/>
            </a:pPr>
            <a:r>
              <a:rPr lang="de-DE" smtClean="0"/>
              <a:t>Bearbeiter: C. Grabner</a:t>
            </a:r>
            <a:endParaRPr lang="de-DE"/>
          </a:p>
        </p:txBody>
      </p:sp>
      <p:sp>
        <p:nvSpPr>
          <p:cNvPr id="5" name="Foliennummernplatzhalter 4"/>
          <p:cNvSpPr>
            <a:spLocks noGrp="1"/>
          </p:cNvSpPr>
          <p:nvPr>
            <p:ph type="sldNum" sz="quarter" idx="11"/>
          </p:nvPr>
        </p:nvSpPr>
        <p:spPr/>
        <p:txBody>
          <a:bodyPr/>
          <a:lstStyle/>
          <a:p>
            <a:fld id="{0A150471-F336-47ED-B00A-C26B56D1322F}" type="slidenum">
              <a:rPr lang="de-DE" altLang="de-DE" smtClean="0"/>
              <a:pPr/>
              <a:t>12</a:t>
            </a:fld>
            <a:endParaRPr lang="de-DE" altLang="de-DE"/>
          </a:p>
        </p:txBody>
      </p:sp>
    </p:spTree>
    <p:extLst>
      <p:ext uri="{BB962C8B-B14F-4D97-AF65-F5344CB8AC3E}">
        <p14:creationId xmlns:p14="http://schemas.microsoft.com/office/powerpoint/2010/main" val="282161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lienbildplatzhalter 1"/>
          <p:cNvSpPr>
            <a:spLocks noGrp="1" noRot="1" noChangeAspect="1" noTextEdit="1"/>
          </p:cNvSpPr>
          <p:nvPr>
            <p:ph type="sldImg"/>
          </p:nvPr>
        </p:nvSpPr>
        <p:spPr>
          <a:ln/>
        </p:spPr>
      </p:sp>
      <p:sp>
        <p:nvSpPr>
          <p:cNvPr id="110595" name="Notizenplatzhalter 2"/>
          <p:cNvSpPr>
            <a:spLocks noGrp="1"/>
          </p:cNvSpPr>
          <p:nvPr>
            <p:ph type="body" idx="1"/>
          </p:nvPr>
        </p:nvSpPr>
        <p:spPr>
          <a:noFill/>
        </p:spPr>
        <p:txBody>
          <a:bodyPr/>
          <a:lstStyle/>
          <a:p>
            <a:endParaRPr lang="de-DE" altLang="de-DE" dirty="0" smtClean="0">
              <a:latin typeface="Arial" panose="020B0604020202020204" pitchFamily="34" charset="0"/>
              <a:ea typeface="ＭＳ Ｐゴシック" panose="020B0600070205080204" pitchFamily="34" charset="-128"/>
            </a:endParaRPr>
          </a:p>
        </p:txBody>
      </p:sp>
      <p:sp>
        <p:nvSpPr>
          <p:cNvPr id="110596" name="Foliennummernplatzhalter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8D1FA9-CC71-42FC-B375-B6C646E6B8C9}" type="slidenum">
              <a:rPr lang="de-DE" altLang="sk-SK" sz="1200" smtClean="0"/>
              <a:pPr/>
              <a:t>16</a:t>
            </a:fld>
            <a:endParaRPr lang="de-DE" altLang="sk-SK" sz="1200" smtClean="0"/>
          </a:p>
        </p:txBody>
      </p:sp>
    </p:spTree>
    <p:extLst>
      <p:ext uri="{BB962C8B-B14F-4D97-AF65-F5344CB8AC3E}">
        <p14:creationId xmlns:p14="http://schemas.microsoft.com/office/powerpoint/2010/main" val="4033516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a:stretch>
            <a:fillRect/>
          </a:stretch>
        </p:blipFill>
        <p:spPr>
          <a:xfrm>
            <a:off x="783" y="829928"/>
            <a:ext cx="7559695" cy="4054191"/>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272213" y="1773238"/>
            <a:ext cx="1289050" cy="44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4" descr="WelleUnten"/>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0" y="4310063"/>
            <a:ext cx="75612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WelleOben"/>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588" y="19050"/>
            <a:ext cx="75612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SMUL_004_O_RGB"/>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614863" y="361950"/>
            <a:ext cx="2584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3" descr="SF_ohne Zusatz_HKS57_4Crgb"/>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361950" y="5141913"/>
            <a:ext cx="7397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ctrTitle"/>
          </p:nvPr>
        </p:nvSpPr>
        <p:spPr>
          <a:xfrm>
            <a:off x="362311" y="808706"/>
            <a:ext cx="5502919" cy="533903"/>
          </a:xfrm>
        </p:spPr>
        <p:txBody>
          <a:bodyPr/>
          <a:lstStyle>
            <a:lvl1pPr>
              <a:defRPr/>
            </a:lvl1pPr>
          </a:lstStyle>
          <a:p>
            <a:pPr lvl="0"/>
            <a:r>
              <a:rPr lang="de-DE" altLang="de-DE" noProof="0" smtClean="0"/>
              <a:t>Titelmasterformat durch Klicken bearbeiten</a:t>
            </a:r>
          </a:p>
        </p:txBody>
      </p:sp>
      <p:sp>
        <p:nvSpPr>
          <p:cNvPr id="23555" name="Rectangle 3"/>
          <p:cNvSpPr>
            <a:spLocks noGrp="1" noChangeArrowheads="1"/>
          </p:cNvSpPr>
          <p:nvPr>
            <p:ph type="subTitle" idx="1"/>
          </p:nvPr>
        </p:nvSpPr>
        <p:spPr>
          <a:xfrm>
            <a:off x="362311" y="1302044"/>
            <a:ext cx="5502919" cy="297048"/>
          </a:xfrm>
        </p:spPr>
        <p:txBody>
          <a:bodyPr wrap="none" anchor="b"/>
          <a:lstStyle>
            <a:lvl1pPr marL="0" indent="0">
              <a:buFont typeface="Arial Unicode MS" pitchFamily="34" charset="-128"/>
              <a:buNone/>
              <a:defRPr sz="1800">
                <a:solidFill>
                  <a:schemeClr val="accent1"/>
                </a:solidFill>
              </a:defRPr>
            </a:lvl1pPr>
          </a:lstStyle>
          <a:p>
            <a:pPr lvl="0"/>
            <a:r>
              <a:rPr lang="de-DE" altLang="de-DE" noProof="0" smtClean="0"/>
              <a:t>Formatvorlage des Untertitelmasters durch Klicken bearbeiten</a:t>
            </a:r>
          </a:p>
        </p:txBody>
      </p:sp>
    </p:spTree>
    <p:extLst>
      <p:ext uri="{BB962C8B-B14F-4D97-AF65-F5344CB8AC3E}">
        <p14:creationId xmlns:p14="http://schemas.microsoft.com/office/powerpoint/2010/main" val="1732073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4"/>
          <p:cNvSpPr>
            <a:spLocks noGrp="1"/>
          </p:cNvSpPr>
          <p:nvPr>
            <p:ph type="sldNum" sz="quarter" idx="10"/>
          </p:nvPr>
        </p:nvSpPr>
        <p:spPr>
          <a:xfrm>
            <a:off x="0" y="5135563"/>
            <a:ext cx="573088" cy="517525"/>
          </a:xfrm>
        </p:spPr>
        <p:txBody>
          <a:bodyPr/>
          <a:lstStyle>
            <a:lvl1pPr eaLnBrk="1" hangingPunct="1">
              <a:defRPr>
                <a:latin typeface="Microsoft Sans Serif" panose="020B0604020202020204" pitchFamily="34" charset="0"/>
              </a:defRPr>
            </a:lvl1pPr>
          </a:lstStyle>
          <a:p>
            <a:fld id="{58AA8D64-8163-442A-BEB8-C92C57446AA5}" type="slidenum">
              <a:rPr lang="de-DE" altLang="de-DE"/>
              <a:pPr/>
              <a:t>‹Nr.›</a:t>
            </a:fld>
            <a:endParaRPr lang="de-DE" altLang="de-DE"/>
          </a:p>
        </p:txBody>
      </p:sp>
      <p:sp>
        <p:nvSpPr>
          <p:cNvPr id="5" name="Datumsplatzhalter 4"/>
          <p:cNvSpPr>
            <a:spLocks noGrp="1"/>
          </p:cNvSpPr>
          <p:nvPr>
            <p:ph type="dt" sz="quarter" idx="11"/>
          </p:nvPr>
        </p:nvSpPr>
        <p:spPr>
          <a:xfrm>
            <a:off x="657225" y="5135563"/>
            <a:ext cx="2409825" cy="517525"/>
          </a:xfrm>
        </p:spPr>
        <p:txBody>
          <a:bodyPr/>
          <a:lstStyle>
            <a:lvl1pPr algn="l">
              <a:defRPr dirty="0" smtClean="0">
                <a:solidFill>
                  <a:srgbClr val="828480"/>
                </a:solidFill>
              </a:defRPr>
            </a:lvl1pPr>
          </a:lstStyle>
          <a:p>
            <a:pPr>
              <a:defRPr/>
            </a:pPr>
            <a:r>
              <a:rPr lang="de-DE" altLang="de-DE"/>
              <a:t>|   </a:t>
            </a:r>
            <a:fld id="{83076093-B0C8-491E-AF35-931B212E4121}" type="datetime4">
              <a:rPr lang="de-DE" altLang="de-DE"/>
              <a:pPr>
                <a:defRPr/>
              </a:pPr>
              <a:t>4. Juli 2023</a:t>
            </a:fld>
            <a:r>
              <a:rPr lang="de-DE" altLang="de-DE"/>
              <a:t>  |  Referat 44</a:t>
            </a:r>
            <a:endParaRPr lang="de-DE" altLang="de-DE">
              <a:solidFill>
                <a:schemeClr val="accent3">
                  <a:lumMod val="50000"/>
                </a:schemeClr>
              </a:solidFill>
            </a:endParaRPr>
          </a:p>
        </p:txBody>
      </p:sp>
    </p:spTree>
    <p:extLst>
      <p:ext uri="{BB962C8B-B14F-4D97-AF65-F5344CB8AC3E}">
        <p14:creationId xmlns:p14="http://schemas.microsoft.com/office/powerpoint/2010/main" val="132421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07410" y="1164641"/>
            <a:ext cx="3510211" cy="3970247"/>
          </a:xfrm>
        </p:spPr>
        <p:txBody>
          <a:bodyPr/>
          <a:lstStyle>
            <a:lvl1pPr>
              <a:defRPr sz="2308"/>
            </a:lvl1pPr>
            <a:lvl2pPr>
              <a:defRPr sz="1978"/>
            </a:lvl2pPr>
            <a:lvl3pPr>
              <a:defRPr sz="1649"/>
            </a:lvl3pPr>
            <a:lvl4pPr>
              <a:defRPr sz="1484"/>
            </a:lvl4pPr>
            <a:lvl5pPr>
              <a:defRPr sz="1484"/>
            </a:lvl5pPr>
            <a:lvl6pPr>
              <a:defRPr sz="1484"/>
            </a:lvl6pPr>
            <a:lvl7pPr>
              <a:defRPr sz="1484"/>
            </a:lvl7pPr>
            <a:lvl8pPr>
              <a:defRPr sz="1484"/>
            </a:lvl8pPr>
            <a:lvl9pPr>
              <a:defRPr sz="1484"/>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843643" y="1164641"/>
            <a:ext cx="3510211" cy="3970247"/>
          </a:xfrm>
        </p:spPr>
        <p:txBody>
          <a:bodyPr/>
          <a:lstStyle>
            <a:lvl1pPr>
              <a:defRPr sz="2308"/>
            </a:lvl1pPr>
            <a:lvl2pPr>
              <a:defRPr sz="1978"/>
            </a:lvl2pPr>
            <a:lvl3pPr>
              <a:defRPr sz="1649"/>
            </a:lvl3pPr>
            <a:lvl4pPr>
              <a:defRPr sz="1484"/>
            </a:lvl4pPr>
            <a:lvl5pPr>
              <a:defRPr sz="1484"/>
            </a:lvl5pPr>
            <a:lvl6pPr>
              <a:defRPr sz="1484"/>
            </a:lvl6pPr>
            <a:lvl7pPr>
              <a:defRPr sz="1484"/>
            </a:lvl7pPr>
            <a:lvl8pPr>
              <a:defRPr sz="1484"/>
            </a:lvl8pPr>
            <a:lvl9pPr>
              <a:defRPr sz="1484"/>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de-DE" altLang="de-DE"/>
              <a:t>|  </a:t>
            </a:r>
            <a:fld id="{402DB40D-78D6-440D-B86A-A7871DDAE0B3}" type="datetime4">
              <a:rPr lang="de-DE" altLang="de-DE"/>
              <a:pPr/>
              <a:t>4. Juli 2023</a:t>
            </a:fld>
            <a:r>
              <a:rPr lang="de-DE" altLang="de-DE"/>
              <a:t>  |  </a:t>
            </a:r>
            <a:r>
              <a:rPr lang="de-DE" altLang="de-DE">
                <a:solidFill>
                  <a:schemeClr val="accent1"/>
                </a:solidFill>
              </a:rPr>
              <a:t>Sven Martens</a:t>
            </a:r>
          </a:p>
        </p:txBody>
      </p:sp>
      <p:sp>
        <p:nvSpPr>
          <p:cNvPr id="6" name="Foliennummernplatzhalter 5"/>
          <p:cNvSpPr>
            <a:spLocks noGrp="1"/>
          </p:cNvSpPr>
          <p:nvPr>
            <p:ph type="sldNum" sz="quarter" idx="11"/>
          </p:nvPr>
        </p:nvSpPr>
        <p:spPr/>
        <p:txBody>
          <a:bodyPr/>
          <a:lstStyle>
            <a:lvl1pPr>
              <a:defRPr/>
            </a:lvl1pPr>
          </a:lstStyle>
          <a:p>
            <a:fld id="{D50AE0DA-AE97-46A3-8CD9-416C1E471F5B}" type="slidenum">
              <a:rPr lang="de-DE" altLang="de-DE"/>
              <a:pPr/>
              <a:t>‹Nr.›</a:t>
            </a:fld>
            <a:endParaRPr lang="de-DE" altLang="de-DE"/>
          </a:p>
        </p:txBody>
      </p:sp>
    </p:spTree>
    <p:extLst>
      <p:ext uri="{BB962C8B-B14F-4D97-AF65-F5344CB8AC3E}">
        <p14:creationId xmlns:p14="http://schemas.microsoft.com/office/powerpoint/2010/main" val="123286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chulung WISA">
    <p:spTree>
      <p:nvGrpSpPr>
        <p:cNvPr id="1" name=""/>
        <p:cNvGrpSpPr/>
        <p:nvPr/>
      </p:nvGrpSpPr>
      <p:grpSpPr>
        <a:xfrm>
          <a:off x="0" y="0"/>
          <a:ext cx="0" cy="0"/>
          <a:chOff x="0" y="0"/>
          <a:chExt cx="0" cy="0"/>
        </a:xfrm>
      </p:grpSpPr>
      <p:sp>
        <p:nvSpPr>
          <p:cNvPr id="2" name="Foliennummernplatzhalter 4"/>
          <p:cNvSpPr>
            <a:spLocks noGrp="1"/>
          </p:cNvSpPr>
          <p:nvPr>
            <p:ph type="sldNum" sz="quarter" idx="10"/>
          </p:nvPr>
        </p:nvSpPr>
        <p:spPr/>
        <p:txBody>
          <a:bodyPr/>
          <a:lstStyle>
            <a:lvl1pPr>
              <a:defRPr/>
            </a:lvl1pPr>
          </a:lstStyle>
          <a:p>
            <a:pPr>
              <a:defRPr/>
            </a:pPr>
            <a:fld id="{C5E368FB-AA3C-4784-9650-C4A6FE5E967D}" type="slidenum">
              <a:rPr lang="de-DE" altLang="de-DE"/>
              <a:pPr>
                <a:defRPr/>
              </a:pPr>
              <a:t>‹Nr.›</a:t>
            </a:fld>
            <a:endParaRPr lang="de-DE" altLang="de-DE"/>
          </a:p>
        </p:txBody>
      </p:sp>
      <p:sp>
        <p:nvSpPr>
          <p:cNvPr id="3" name="Datumsplatzhalter 3"/>
          <p:cNvSpPr>
            <a:spLocks noGrp="1"/>
          </p:cNvSpPr>
          <p:nvPr>
            <p:ph type="dt" sz="half" idx="11"/>
          </p:nvPr>
        </p:nvSpPr>
        <p:spPr>
          <a:xfrm>
            <a:off x="504825" y="5135563"/>
            <a:ext cx="5538788" cy="517525"/>
          </a:xfrm>
        </p:spPr>
        <p:txBody>
          <a:bodyPr/>
          <a:lstStyle>
            <a:lvl1pPr>
              <a:defRPr>
                <a:solidFill>
                  <a:schemeClr val="accent1"/>
                </a:solidFill>
              </a:defRPr>
            </a:lvl1pPr>
          </a:lstStyle>
          <a:p>
            <a:pPr>
              <a:defRPr/>
            </a:pPr>
            <a:fld id="{4353C8E0-56BA-43B7-AB2F-2FB06D820F93}" type="datetime4">
              <a:rPr lang="de-DE" altLang="de-DE"/>
              <a:pPr>
                <a:defRPr/>
              </a:pPr>
              <a:t>4. Juli 2023</a:t>
            </a:fld>
            <a:endParaRPr lang="de-DE" altLang="de-DE"/>
          </a:p>
        </p:txBody>
      </p:sp>
    </p:spTree>
    <p:extLst>
      <p:ext uri="{BB962C8B-B14F-4D97-AF65-F5344CB8AC3E}">
        <p14:creationId xmlns:p14="http://schemas.microsoft.com/office/powerpoint/2010/main" val="202156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hulung WISA 2016">
    <p:spTree>
      <p:nvGrpSpPr>
        <p:cNvPr id="1" name=""/>
        <p:cNvGrpSpPr/>
        <p:nvPr/>
      </p:nvGrpSpPr>
      <p:grpSpPr>
        <a:xfrm>
          <a:off x="0" y="0"/>
          <a:ext cx="0" cy="0"/>
          <a:chOff x="0" y="0"/>
          <a:chExt cx="0" cy="0"/>
        </a:xfrm>
      </p:grpSpPr>
      <p:sp>
        <p:nvSpPr>
          <p:cNvPr id="2" name="Foliennummernplatzhalter 4"/>
          <p:cNvSpPr>
            <a:spLocks noGrp="1"/>
          </p:cNvSpPr>
          <p:nvPr>
            <p:ph type="sldNum" sz="quarter" idx="10"/>
          </p:nvPr>
        </p:nvSpPr>
        <p:spPr/>
        <p:txBody>
          <a:bodyPr/>
          <a:lstStyle>
            <a:lvl1pPr>
              <a:defRPr/>
            </a:lvl1pPr>
          </a:lstStyle>
          <a:p>
            <a:pPr>
              <a:defRPr/>
            </a:pPr>
            <a:fld id="{AD319768-3897-41BC-96B0-C724BB0FB747}" type="slidenum">
              <a:rPr lang="de-DE" altLang="de-DE"/>
              <a:pPr>
                <a:defRPr/>
              </a:pPr>
              <a:t>‹Nr.›</a:t>
            </a:fld>
            <a:endParaRPr lang="de-DE" altLang="de-DE"/>
          </a:p>
        </p:txBody>
      </p:sp>
      <p:sp>
        <p:nvSpPr>
          <p:cNvPr id="3" name="Datumsplatzhalter 3"/>
          <p:cNvSpPr>
            <a:spLocks noGrp="1"/>
          </p:cNvSpPr>
          <p:nvPr>
            <p:ph type="dt" sz="half" idx="11"/>
          </p:nvPr>
        </p:nvSpPr>
        <p:spPr>
          <a:xfrm>
            <a:off x="504825" y="5135563"/>
            <a:ext cx="6694488" cy="517525"/>
          </a:xfrm>
        </p:spPr>
        <p:txBody>
          <a:bodyPr/>
          <a:lstStyle>
            <a:lvl1pPr>
              <a:defRPr>
                <a:solidFill>
                  <a:schemeClr val="accent1"/>
                </a:solidFill>
              </a:defRPr>
            </a:lvl1pPr>
          </a:lstStyle>
          <a:p>
            <a:pPr>
              <a:defRPr/>
            </a:pPr>
            <a:fld id="{CBBB50E8-74BF-4A7C-9726-C6336B2B3FAB}" type="datetime4">
              <a:rPr lang="de-DE" altLang="de-DE"/>
              <a:pPr>
                <a:defRPr/>
              </a:pPr>
              <a:t>4. Juli 2023</a:t>
            </a:fld>
            <a:endParaRPr lang="de-DE" altLang="de-DE"/>
          </a:p>
        </p:txBody>
      </p:sp>
    </p:spTree>
    <p:extLst>
      <p:ext uri="{BB962C8B-B14F-4D97-AF65-F5344CB8AC3E}">
        <p14:creationId xmlns:p14="http://schemas.microsoft.com/office/powerpoint/2010/main" val="2054946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Media">
  <p:cSld name="Titel, Text und Medienclip">
    <p:spTree>
      <p:nvGrpSpPr>
        <p:cNvPr id="1" name=""/>
        <p:cNvGrpSpPr/>
        <p:nvPr/>
      </p:nvGrpSpPr>
      <p:grpSpPr>
        <a:xfrm>
          <a:off x="0" y="0"/>
          <a:ext cx="0" cy="0"/>
          <a:chOff x="0" y="0"/>
          <a:chExt cx="0" cy="0"/>
        </a:xfrm>
      </p:grpSpPr>
      <p:sp>
        <p:nvSpPr>
          <p:cNvPr id="2" name="Titel 1"/>
          <p:cNvSpPr>
            <a:spLocks noGrp="1"/>
          </p:cNvSpPr>
          <p:nvPr>
            <p:ph type="title"/>
          </p:nvPr>
        </p:nvSpPr>
        <p:spPr>
          <a:xfrm>
            <a:off x="564469" y="753745"/>
            <a:ext cx="6428387" cy="37687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564469" y="1256242"/>
            <a:ext cx="3150526" cy="143944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nvPr>
        </p:nvSpPr>
        <p:spPr>
          <a:xfrm>
            <a:off x="3841017" y="1256242"/>
            <a:ext cx="3151839" cy="1439444"/>
          </a:xfrm>
        </p:spPr>
        <p:txBody>
          <a:bodyPr/>
          <a:lstStyle/>
          <a:p>
            <a:pPr lvl="0"/>
            <a:endParaRPr lang="de-DE" noProof="0" smtClean="0"/>
          </a:p>
        </p:txBody>
      </p:sp>
    </p:spTree>
    <p:extLst>
      <p:ext uri="{BB962C8B-B14F-4D97-AF65-F5344CB8AC3E}">
        <p14:creationId xmlns:p14="http://schemas.microsoft.com/office/powerpoint/2010/main" val="220957492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1950" y="361950"/>
            <a:ext cx="5503863"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dt" sz="half" idx="2"/>
          </p:nvPr>
        </p:nvSpPr>
        <p:spPr bwMode="auto">
          <a:xfrm>
            <a:off x="565150" y="5135563"/>
            <a:ext cx="3752850"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l" eaLnBrk="0" hangingPunct="0">
              <a:defRPr sz="1000">
                <a:solidFill>
                  <a:schemeClr val="tx1">
                    <a:lumMod val="60000"/>
                    <a:lumOff val="40000"/>
                  </a:schemeClr>
                </a:solidFill>
                <a:latin typeface="Arial" charset="0"/>
                <a:ea typeface="+mn-ea"/>
                <a:cs typeface="+mn-cs"/>
              </a:defRPr>
            </a:lvl1pPr>
          </a:lstStyle>
          <a:p>
            <a:pPr>
              <a:defRPr/>
            </a:pPr>
            <a:r>
              <a:rPr lang="de-DE" altLang="de-DE"/>
              <a:t>|  07. Juni 2016  |  Carolin Grabner | Referat 44</a:t>
            </a:r>
            <a:endParaRPr lang="de-DE" altLang="de-DE" dirty="0"/>
          </a:p>
        </p:txBody>
      </p:sp>
      <p:sp>
        <p:nvSpPr>
          <p:cNvPr id="1030" name="Rectangle 6"/>
          <p:cNvSpPr>
            <a:spLocks noGrp="1" noChangeArrowheads="1"/>
          </p:cNvSpPr>
          <p:nvPr>
            <p:ph type="sldNum" sz="quarter" idx="4"/>
          </p:nvPr>
        </p:nvSpPr>
        <p:spPr bwMode="auto">
          <a:xfrm>
            <a:off x="0" y="5135563"/>
            <a:ext cx="504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eaLnBrk="0" hangingPunct="0">
              <a:defRPr sz="1000">
                <a:solidFill>
                  <a:srgbClr val="828480"/>
                </a:solidFill>
                <a:latin typeface="Arial" panose="020B0604020202020204" pitchFamily="34" charset="0"/>
              </a:defRPr>
            </a:lvl1pPr>
          </a:lstStyle>
          <a:p>
            <a:fld id="{681A3B90-B0BB-49A8-87E6-334F48935763}" type="slidenum">
              <a:rPr lang="de-DE" altLang="de-DE"/>
              <a:pPr/>
              <a:t>‹Nr.›</a:t>
            </a:fld>
            <a:endParaRPr lang="de-DE" altLang="de-DE"/>
          </a:p>
        </p:txBody>
      </p:sp>
      <p:sp>
        <p:nvSpPr>
          <p:cNvPr id="1029" name="Rectangle 11"/>
          <p:cNvSpPr>
            <a:spLocks noGrp="1" noChangeArrowheads="1"/>
          </p:cNvSpPr>
          <p:nvPr>
            <p:ph type="body" idx="1"/>
          </p:nvPr>
        </p:nvSpPr>
        <p:spPr bwMode="auto">
          <a:xfrm>
            <a:off x="361950" y="1962150"/>
            <a:ext cx="6837363" cy="317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2" name="Picture 14" descr="SMUL_004_O_RGB"/>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4614863" y="361950"/>
            <a:ext cx="2584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Lst>
  <p:timing>
    <p:tnLst>
      <p:par>
        <p:cTn id="1" dur="indefinite" restart="never" nodeType="tmRoot"/>
      </p:par>
    </p:tnLst>
  </p:timing>
  <p:hf hdr="0" ftr="0"/>
  <p:txStyles>
    <p:titleStyle>
      <a:lvl1pPr algn="l" rtl="0" eaLnBrk="0" fontAlgn="base" hangingPunct="0">
        <a:spcBef>
          <a:spcPct val="0"/>
        </a:spcBef>
        <a:spcAft>
          <a:spcPct val="0"/>
        </a:spcAft>
        <a:defRPr sz="2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p:titleStyle>
    <p:bodyStyle>
      <a:lvl1pPr marL="292100"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cs typeface="+mn-cs"/>
        </a:defRPr>
      </a:lvl1pPr>
      <a:lvl2pPr marL="742950" indent="-301625"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2pPr>
      <a:lvl3pPr marL="1184275"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3pPr>
      <a:lvl4pPr marL="1625600" indent="-292100"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4pPr>
      <a:lvl5pPr marL="2078038" indent="-303213" algn="l" rtl="0" eaLnBrk="0" fontAlgn="base" hangingPunct="0">
        <a:spcBef>
          <a:spcPct val="100000"/>
        </a:spcBef>
        <a:spcAft>
          <a:spcPct val="0"/>
        </a:spcAft>
        <a:buClr>
          <a:schemeClr val="accent1"/>
        </a:buClr>
        <a:buFont typeface="Arial Unicode MS" pitchFamily="34" charset="-128"/>
        <a:buChar char="❙"/>
        <a:defRPr sz="1300">
          <a:solidFill>
            <a:schemeClr val="tx1"/>
          </a:solidFill>
          <a:latin typeface="+mn-lt"/>
          <a:ea typeface="MS PGothic" panose="020B0600070205080204" pitchFamily="34" charset="-128"/>
        </a:defRPr>
      </a:lvl5pPr>
      <a:lvl6pPr marL="2456045"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6pPr>
      <a:lvl7pPr marL="2833494"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7pPr>
      <a:lvl8pPr marL="3210943"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8pPr>
      <a:lvl9pPr marL="3588393" indent="-304057" algn="l" rtl="0" fontAlgn="base">
        <a:spcBef>
          <a:spcPct val="100000"/>
        </a:spcBef>
        <a:spcAft>
          <a:spcPct val="0"/>
        </a:spcAft>
        <a:buClr>
          <a:schemeClr val="accent1"/>
        </a:buClr>
        <a:buFont typeface="Arial Unicode MS" pitchFamily="34" charset="-128"/>
        <a:buChar char="❙"/>
        <a:defRPr sz="1300">
          <a:solidFill>
            <a:schemeClr val="tx1"/>
          </a:solidFill>
          <a:latin typeface="+mn-lt"/>
          <a:ea typeface="+mn-ea"/>
        </a:defRPr>
      </a:lvl9pPr>
    </p:bodyStyle>
    <p:otherStyle>
      <a:defPPr>
        <a:defRPr lang="de-DE"/>
      </a:defPPr>
      <a:lvl1pPr marL="0" algn="l" defTabSz="754900" rtl="0" eaLnBrk="1" latinLnBrk="0" hangingPunct="1">
        <a:defRPr sz="1500" kern="1200">
          <a:solidFill>
            <a:schemeClr val="tx1"/>
          </a:solidFill>
          <a:latin typeface="+mn-lt"/>
          <a:ea typeface="+mn-ea"/>
          <a:cs typeface="+mn-cs"/>
        </a:defRPr>
      </a:lvl1pPr>
      <a:lvl2pPr marL="377450" algn="l" defTabSz="754900" rtl="0" eaLnBrk="1" latinLnBrk="0" hangingPunct="1">
        <a:defRPr sz="1500" kern="1200">
          <a:solidFill>
            <a:schemeClr val="tx1"/>
          </a:solidFill>
          <a:latin typeface="+mn-lt"/>
          <a:ea typeface="+mn-ea"/>
          <a:cs typeface="+mn-cs"/>
        </a:defRPr>
      </a:lvl2pPr>
      <a:lvl3pPr marL="754900" algn="l" defTabSz="754900" rtl="0" eaLnBrk="1" latinLnBrk="0" hangingPunct="1">
        <a:defRPr sz="1500" kern="1200">
          <a:solidFill>
            <a:schemeClr val="tx1"/>
          </a:solidFill>
          <a:latin typeface="+mn-lt"/>
          <a:ea typeface="+mn-ea"/>
          <a:cs typeface="+mn-cs"/>
        </a:defRPr>
      </a:lvl3pPr>
      <a:lvl4pPr marL="1132349" algn="l" defTabSz="754900" rtl="0" eaLnBrk="1" latinLnBrk="0" hangingPunct="1">
        <a:defRPr sz="1500" kern="1200">
          <a:solidFill>
            <a:schemeClr val="tx1"/>
          </a:solidFill>
          <a:latin typeface="+mn-lt"/>
          <a:ea typeface="+mn-ea"/>
          <a:cs typeface="+mn-cs"/>
        </a:defRPr>
      </a:lvl4pPr>
      <a:lvl5pPr marL="1509798" algn="l" defTabSz="754900" rtl="0" eaLnBrk="1" latinLnBrk="0" hangingPunct="1">
        <a:defRPr sz="1500" kern="1200">
          <a:solidFill>
            <a:schemeClr val="tx1"/>
          </a:solidFill>
          <a:latin typeface="+mn-lt"/>
          <a:ea typeface="+mn-ea"/>
          <a:cs typeface="+mn-cs"/>
        </a:defRPr>
      </a:lvl5pPr>
      <a:lvl6pPr marL="1887248" algn="l" defTabSz="754900" rtl="0" eaLnBrk="1" latinLnBrk="0" hangingPunct="1">
        <a:defRPr sz="1500" kern="1200">
          <a:solidFill>
            <a:schemeClr val="tx1"/>
          </a:solidFill>
          <a:latin typeface="+mn-lt"/>
          <a:ea typeface="+mn-ea"/>
          <a:cs typeface="+mn-cs"/>
        </a:defRPr>
      </a:lvl6pPr>
      <a:lvl7pPr marL="2264698" algn="l" defTabSz="754900" rtl="0" eaLnBrk="1" latinLnBrk="0" hangingPunct="1">
        <a:defRPr sz="1500" kern="1200">
          <a:solidFill>
            <a:schemeClr val="tx1"/>
          </a:solidFill>
          <a:latin typeface="+mn-lt"/>
          <a:ea typeface="+mn-ea"/>
          <a:cs typeface="+mn-cs"/>
        </a:defRPr>
      </a:lvl7pPr>
      <a:lvl8pPr marL="2642148" algn="l" defTabSz="754900" rtl="0" eaLnBrk="1" latinLnBrk="0" hangingPunct="1">
        <a:defRPr sz="1500" kern="1200">
          <a:solidFill>
            <a:schemeClr val="tx1"/>
          </a:solidFill>
          <a:latin typeface="+mn-lt"/>
          <a:ea typeface="+mn-ea"/>
          <a:cs typeface="+mn-cs"/>
        </a:defRPr>
      </a:lvl8pPr>
      <a:lvl9pPr marL="3019597" algn="l" defTabSz="75490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emf"/><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19.png"/><Relationship Id="rId10" Type="http://schemas.microsoft.com/office/2007/relationships/diagramDrawing" Target="../diagrams/drawing1.xml"/><Relationship Id="rId4" Type="http://schemas.openxmlformats.org/officeDocument/2006/relationships/image" Target="../media/image18.jpeg"/><Relationship Id="rId9"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evosax.sachsen.de/vorschrift/5405-SaechsWald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7"/>
          <p:cNvSpPr>
            <a:spLocks noGrp="1" noChangeArrowheads="1"/>
          </p:cNvSpPr>
          <p:nvPr>
            <p:ph type="ctrTitle"/>
          </p:nvPr>
        </p:nvSpPr>
        <p:spPr>
          <a:xfrm>
            <a:off x="297942" y="338328"/>
            <a:ext cx="7081266" cy="1731836"/>
          </a:xfrm>
        </p:spPr>
        <p:txBody>
          <a:bodyPr/>
          <a:lstStyle/>
          <a:p>
            <a:r>
              <a:rPr lang="de-DE" b="1" dirty="0"/>
              <a:t>Aufbau einer effektiven Organisation </a:t>
            </a:r>
            <a:r>
              <a:rPr lang="de-DE" b="1" dirty="0" smtClean="0"/>
              <a:t/>
            </a:r>
            <a:br>
              <a:rPr lang="de-DE" b="1" dirty="0" smtClean="0"/>
            </a:br>
            <a:r>
              <a:rPr lang="de-DE" b="1" dirty="0" smtClean="0"/>
              <a:t>und </a:t>
            </a:r>
            <a:r>
              <a:rPr lang="de-DE" b="1" dirty="0"/>
              <a:t>Struktur des Forstplanungsamtes der Ukraine nach Kriegsende </a:t>
            </a:r>
            <a:r>
              <a:rPr lang="de-DE" b="1" dirty="0" smtClean="0"/>
              <a:t/>
            </a:r>
            <a:br>
              <a:rPr lang="de-DE" b="1" dirty="0" smtClean="0"/>
            </a:br>
            <a:r>
              <a:rPr lang="de-DE" sz="1600" b="1" dirty="0" smtClean="0"/>
              <a:t>(</a:t>
            </a:r>
            <a:r>
              <a:rPr lang="de-DE" sz="1600" b="1" cap="small" dirty="0" err="1"/>
              <a:t>Savchyn</a:t>
            </a:r>
            <a:r>
              <a:rPr lang="de-DE" sz="1600" b="1" dirty="0"/>
              <a:t> – Bericht, SFI / </a:t>
            </a:r>
            <a:r>
              <a:rPr lang="de-DE" sz="1600" b="1" dirty="0" smtClean="0"/>
              <a:t>2022</a:t>
            </a:r>
            <a:r>
              <a:rPr lang="de-DE" sz="1600" b="1" dirty="0" smtClean="0"/>
              <a:t>, </a:t>
            </a:r>
            <a:r>
              <a:rPr lang="de-DE" sz="1600" b="1" i="1" dirty="0" smtClean="0"/>
              <a:t>Kommentare </a:t>
            </a:r>
            <a:r>
              <a:rPr lang="de-DE" sz="1600" b="1" i="1" dirty="0"/>
              <a:t>und </a:t>
            </a:r>
            <a:r>
              <a:rPr lang="de-DE" sz="1600" b="1" i="1" dirty="0" smtClean="0"/>
              <a:t>Hinweise)</a:t>
            </a:r>
            <a:r>
              <a:rPr lang="de-DE" sz="1600" dirty="0"/>
              <a:t/>
            </a:r>
            <a:br>
              <a:rPr lang="de-DE" sz="1600" dirty="0"/>
            </a:br>
            <a:endParaRPr lang="de-DE" altLang="de-DE" sz="1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786731" y="1764365"/>
            <a:ext cx="6172200" cy="2339102"/>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de-DE" sz="1800" b="1" dirty="0" smtClean="0"/>
              <a:t>Nationale Waldinventur</a:t>
            </a:r>
          </a:p>
          <a:p>
            <a:pPr marL="285750" indent="-285750">
              <a:spcBef>
                <a:spcPts val="600"/>
              </a:spcBef>
              <a:spcAft>
                <a:spcPts val="600"/>
              </a:spcAft>
              <a:buFont typeface="Wingdings" panose="05000000000000000000" pitchFamily="2" charset="2"/>
              <a:buChar char="Ø"/>
            </a:pPr>
            <a:r>
              <a:rPr lang="de-DE" sz="1800" b="1" dirty="0" smtClean="0"/>
              <a:t>Forsteinrichtung </a:t>
            </a:r>
            <a:r>
              <a:rPr lang="de-DE" sz="1800" dirty="0" smtClean="0"/>
              <a:t>(Betriebsinventur + periodische Waldentwicklungsplanung + Zwischen- und Hauptrevisionen des </a:t>
            </a:r>
            <a:r>
              <a:rPr lang="de-DE" sz="1800" b="1" dirty="0" smtClean="0"/>
              <a:t>Planungsvollzuges</a:t>
            </a:r>
            <a:r>
              <a:rPr lang="de-DE" sz="1800" dirty="0" smtClean="0"/>
              <a:t>)</a:t>
            </a:r>
          </a:p>
          <a:p>
            <a:pPr marL="285750" indent="-285750">
              <a:spcBef>
                <a:spcPts val="600"/>
              </a:spcBef>
              <a:spcAft>
                <a:spcPts val="600"/>
              </a:spcAft>
              <a:buFont typeface="Wingdings" panose="05000000000000000000" pitchFamily="2" charset="2"/>
              <a:buChar char="Ø"/>
            </a:pPr>
            <a:r>
              <a:rPr lang="de-DE" sz="1800" b="1" dirty="0" smtClean="0"/>
              <a:t>Zentrale Datenhaltung </a:t>
            </a:r>
            <a:r>
              <a:rPr lang="de-DE" sz="1800" dirty="0" smtClean="0"/>
              <a:t>und (öffentliche) </a:t>
            </a:r>
            <a:r>
              <a:rPr lang="de-DE" sz="1800" b="1" dirty="0" smtClean="0"/>
              <a:t>Informationsbereitstellung</a:t>
            </a:r>
            <a:r>
              <a:rPr lang="de-DE" sz="1800" dirty="0" smtClean="0"/>
              <a:t> zum </a:t>
            </a:r>
            <a:r>
              <a:rPr lang="de-DE" sz="1800" b="1" dirty="0" smtClean="0"/>
              <a:t>Waldzustand</a:t>
            </a:r>
            <a:r>
              <a:rPr lang="de-DE" sz="1800" dirty="0" smtClean="0"/>
              <a:t> und zur </a:t>
            </a:r>
            <a:r>
              <a:rPr lang="de-DE" sz="1800" b="1" dirty="0" smtClean="0"/>
              <a:t>Waldentwicklung</a:t>
            </a:r>
          </a:p>
        </p:txBody>
      </p:sp>
      <p:sp>
        <p:nvSpPr>
          <p:cNvPr id="2" name="Textfeld 1"/>
          <p:cNvSpPr txBox="1"/>
          <p:nvPr/>
        </p:nvSpPr>
        <p:spPr>
          <a:xfrm>
            <a:off x="685992" y="627681"/>
            <a:ext cx="3432874" cy="400110"/>
          </a:xfrm>
          <a:prstGeom prst="rect">
            <a:avLst/>
          </a:prstGeom>
          <a:noFill/>
        </p:spPr>
        <p:txBody>
          <a:bodyPr wrap="square" rtlCol="0">
            <a:spAutoFit/>
          </a:bodyPr>
          <a:lstStyle/>
          <a:p>
            <a:pPr>
              <a:spcBef>
                <a:spcPts val="600"/>
              </a:spcBef>
              <a:spcAft>
                <a:spcPts val="600"/>
              </a:spcAft>
            </a:pPr>
            <a:r>
              <a:rPr lang="de-DE" sz="2000" b="1" dirty="0"/>
              <a:t>Kernaufgaben </a:t>
            </a:r>
            <a:r>
              <a:rPr lang="de-DE" sz="2000" dirty="0"/>
              <a:t>des SFMPA </a:t>
            </a:r>
          </a:p>
        </p:txBody>
      </p:sp>
    </p:spTree>
    <p:extLst>
      <p:ext uri="{BB962C8B-B14F-4D97-AF65-F5344CB8AC3E}">
        <p14:creationId xmlns:p14="http://schemas.microsoft.com/office/powerpoint/2010/main" val="1960392280"/>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92263" y="436819"/>
            <a:ext cx="6172200" cy="5232202"/>
          </a:xfrm>
          <a:prstGeom prst="rect">
            <a:avLst/>
          </a:prstGeom>
          <a:noFill/>
        </p:spPr>
        <p:txBody>
          <a:bodyPr wrap="square" rtlCol="0">
            <a:spAutoFit/>
          </a:bodyPr>
          <a:lstStyle/>
          <a:p>
            <a:pPr>
              <a:spcBef>
                <a:spcPts val="600"/>
              </a:spcBef>
              <a:spcAft>
                <a:spcPts val="600"/>
              </a:spcAft>
            </a:pPr>
            <a:r>
              <a:rPr lang="de-DE" sz="2000" b="1" dirty="0" smtClean="0"/>
              <a:t>Effizienzkriterien</a:t>
            </a:r>
          </a:p>
          <a:p>
            <a:pPr>
              <a:spcBef>
                <a:spcPts val="600"/>
              </a:spcBef>
              <a:spcAft>
                <a:spcPts val="600"/>
              </a:spcAft>
            </a:pPr>
            <a:r>
              <a:rPr lang="de-DE" sz="1800" b="1" dirty="0" smtClean="0"/>
              <a:t>Verfahren</a:t>
            </a:r>
          </a:p>
          <a:p>
            <a:pPr marL="285750" indent="-285750">
              <a:spcBef>
                <a:spcPts val="600"/>
              </a:spcBef>
              <a:spcAft>
                <a:spcPts val="600"/>
              </a:spcAft>
              <a:buFont typeface="Wingdings" panose="05000000000000000000" pitchFamily="2" charset="2"/>
              <a:buChar char="Ø"/>
            </a:pPr>
            <a:r>
              <a:rPr lang="de-DE" sz="1400" b="1" dirty="0" smtClean="0"/>
              <a:t>Anforderungsgerechtes </a:t>
            </a:r>
            <a:r>
              <a:rPr lang="de-DE" sz="1400" dirty="0" smtClean="0"/>
              <a:t>Forsteinrichtungsverfahren auf dem</a:t>
            </a:r>
            <a:r>
              <a:rPr lang="de-DE" sz="1400" b="1" dirty="0" smtClean="0"/>
              <a:t> aktuellen Stand des Wissens und der Technik</a:t>
            </a:r>
          </a:p>
          <a:p>
            <a:pPr marL="285750" indent="-285750">
              <a:spcBef>
                <a:spcPts val="600"/>
              </a:spcBef>
              <a:spcAft>
                <a:spcPts val="600"/>
              </a:spcAft>
              <a:buFont typeface="Wingdings" panose="05000000000000000000" pitchFamily="2" charset="2"/>
              <a:buChar char="Ø"/>
            </a:pPr>
            <a:r>
              <a:rPr lang="de-DE" sz="1400" dirty="0" smtClean="0"/>
              <a:t>Weitreichende Implementierung von Methoden der </a:t>
            </a:r>
            <a:r>
              <a:rPr lang="de-DE" sz="1400" b="1" dirty="0" smtClean="0"/>
              <a:t>Fernerkundung</a:t>
            </a:r>
          </a:p>
          <a:p>
            <a:pPr marL="285750" indent="-285750">
              <a:spcBef>
                <a:spcPts val="600"/>
              </a:spcBef>
              <a:spcAft>
                <a:spcPts val="600"/>
              </a:spcAft>
              <a:buFont typeface="Wingdings" panose="05000000000000000000" pitchFamily="2" charset="2"/>
              <a:buChar char="Ø"/>
            </a:pPr>
            <a:r>
              <a:rPr lang="de-DE" sz="1400" b="1" dirty="0" smtClean="0"/>
              <a:t>Vollständige Digitalisierung </a:t>
            </a:r>
            <a:r>
              <a:rPr lang="de-DE" sz="1400" dirty="0" smtClean="0"/>
              <a:t>des gesamten Forsteinrichtungsprozesse – </a:t>
            </a:r>
            <a:r>
              <a:rPr lang="de-DE" sz="1400" b="1" dirty="0" smtClean="0"/>
              <a:t>Schnittstellen für private Dienstleister </a:t>
            </a:r>
            <a:r>
              <a:rPr lang="de-DE" sz="1400" dirty="0" smtClean="0"/>
              <a:t>schaffen!</a:t>
            </a:r>
            <a:endParaRPr lang="de-DE" sz="1400" b="1" dirty="0" smtClean="0"/>
          </a:p>
          <a:p>
            <a:pPr marL="285750" indent="-285750">
              <a:spcBef>
                <a:spcPts val="600"/>
              </a:spcBef>
              <a:spcAft>
                <a:spcPts val="600"/>
              </a:spcAft>
              <a:buFont typeface="Wingdings" panose="05000000000000000000" pitchFamily="2" charset="2"/>
              <a:buChar char="Ø"/>
            </a:pPr>
            <a:r>
              <a:rPr lang="de-DE" sz="1400" dirty="0" smtClean="0"/>
              <a:t>Am nachvollziehbaren</a:t>
            </a:r>
            <a:r>
              <a:rPr lang="de-DE" sz="1400" b="1" dirty="0" smtClean="0"/>
              <a:t> Bedarf </a:t>
            </a:r>
            <a:r>
              <a:rPr lang="de-DE" sz="1400" dirty="0" smtClean="0"/>
              <a:t>ausgerichtete </a:t>
            </a:r>
            <a:r>
              <a:rPr lang="de-DE" sz="1400" b="1" dirty="0" smtClean="0"/>
              <a:t>Datenerhebung </a:t>
            </a:r>
            <a:r>
              <a:rPr lang="de-DE" sz="1400" dirty="0" smtClean="0"/>
              <a:t>und</a:t>
            </a:r>
            <a:r>
              <a:rPr lang="de-DE" sz="1400" b="1" dirty="0" smtClean="0"/>
              <a:t> Informationsaufbereitung</a:t>
            </a:r>
            <a:r>
              <a:rPr lang="de-DE" sz="1400" dirty="0" smtClean="0"/>
              <a:t> und -</a:t>
            </a:r>
            <a:r>
              <a:rPr lang="de-DE" sz="1400" b="1" dirty="0" smtClean="0"/>
              <a:t>bereitstellung</a:t>
            </a:r>
            <a:r>
              <a:rPr lang="de-DE" sz="1400" dirty="0" smtClean="0"/>
              <a:t> </a:t>
            </a:r>
          </a:p>
          <a:p>
            <a:pPr marL="285750" indent="-285750">
              <a:spcBef>
                <a:spcPts val="600"/>
              </a:spcBef>
              <a:spcAft>
                <a:spcPts val="600"/>
              </a:spcAft>
              <a:buFont typeface="Wingdings" panose="05000000000000000000" pitchFamily="2" charset="2"/>
              <a:buChar char="Ø"/>
            </a:pPr>
            <a:r>
              <a:rPr lang="de-DE" sz="1400" b="1" dirty="0" smtClean="0"/>
              <a:t>Vermeidung</a:t>
            </a:r>
            <a:r>
              <a:rPr lang="de-DE" sz="1400" dirty="0" smtClean="0"/>
              <a:t> von </a:t>
            </a:r>
            <a:r>
              <a:rPr lang="de-DE" sz="1400" b="1" dirty="0" smtClean="0"/>
              <a:t>doppelten Datenerhebungen</a:t>
            </a:r>
            <a:r>
              <a:rPr lang="de-DE" sz="1400" dirty="0" smtClean="0"/>
              <a:t>, </a:t>
            </a:r>
            <a:r>
              <a:rPr lang="de-DE" sz="1400" b="1" dirty="0" smtClean="0"/>
              <a:t>Dateneingaben</a:t>
            </a:r>
            <a:r>
              <a:rPr lang="de-DE" sz="1400" dirty="0" smtClean="0"/>
              <a:t>, </a:t>
            </a:r>
            <a:r>
              <a:rPr lang="de-DE" sz="1400" b="1" dirty="0" smtClean="0"/>
              <a:t>parallelen Datenhaltungen</a:t>
            </a:r>
            <a:r>
              <a:rPr lang="de-DE" sz="1400" dirty="0" smtClean="0"/>
              <a:t>, von </a:t>
            </a:r>
            <a:r>
              <a:rPr lang="de-DE" sz="1400" b="1" dirty="0" smtClean="0"/>
              <a:t>parallelen Systemlösungen </a:t>
            </a:r>
            <a:r>
              <a:rPr lang="de-DE" sz="1400" dirty="0" smtClean="0"/>
              <a:t>(alt / neu), Haltung / Pflege von </a:t>
            </a:r>
            <a:r>
              <a:rPr lang="de-DE" sz="1400" b="1" dirty="0" smtClean="0"/>
              <a:t>Altdatenbeständen</a:t>
            </a:r>
            <a:r>
              <a:rPr lang="de-DE" sz="1400" dirty="0" smtClean="0"/>
              <a:t> ohne klaren Verwendungsbezug </a:t>
            </a:r>
          </a:p>
          <a:p>
            <a:pPr marL="285750" indent="-285750">
              <a:spcBef>
                <a:spcPts val="600"/>
              </a:spcBef>
              <a:spcAft>
                <a:spcPts val="600"/>
              </a:spcAft>
              <a:buFont typeface="Wingdings" panose="05000000000000000000" pitchFamily="2" charset="2"/>
              <a:buChar char="Ø"/>
            </a:pPr>
            <a:r>
              <a:rPr lang="de-DE" sz="1400" dirty="0" smtClean="0"/>
              <a:t>Leistungsfähiges und robustes </a:t>
            </a:r>
            <a:r>
              <a:rPr lang="de-DE" sz="1400" b="1" dirty="0" smtClean="0"/>
              <a:t>Softwarepaket </a:t>
            </a:r>
            <a:r>
              <a:rPr lang="de-DE" sz="1400" dirty="0" smtClean="0"/>
              <a:t>welches die Bereiche </a:t>
            </a:r>
            <a:r>
              <a:rPr lang="de-DE" sz="1400" b="1" dirty="0" smtClean="0"/>
              <a:t>Waldzustand – Planung – Planungsvollzug – Zustandsänderung</a:t>
            </a:r>
            <a:r>
              <a:rPr lang="de-DE" sz="1400" dirty="0" smtClean="0"/>
              <a:t> – </a:t>
            </a:r>
            <a:r>
              <a:rPr lang="de-DE" sz="1400" b="1" dirty="0" smtClean="0"/>
              <a:t>Planungsanpassung</a:t>
            </a:r>
            <a:r>
              <a:rPr lang="de-DE" sz="1400" dirty="0" smtClean="0"/>
              <a:t> - rationell abbildet</a:t>
            </a:r>
            <a:endParaRPr lang="de-DE" sz="1400" b="1" dirty="0" smtClean="0"/>
          </a:p>
          <a:p>
            <a:pPr marL="285750" indent="-285750">
              <a:spcBef>
                <a:spcPts val="600"/>
              </a:spcBef>
              <a:spcAft>
                <a:spcPts val="600"/>
              </a:spcAft>
              <a:buFont typeface="Wingdings" panose="05000000000000000000" pitchFamily="2" charset="2"/>
              <a:buChar char="Ø"/>
            </a:pPr>
            <a:endParaRPr lang="de-DE" sz="1800" b="1" dirty="0"/>
          </a:p>
        </p:txBody>
      </p:sp>
    </p:spTree>
    <p:extLst>
      <p:ext uri="{BB962C8B-B14F-4D97-AF65-F5344CB8AC3E}">
        <p14:creationId xmlns:p14="http://schemas.microsoft.com/office/powerpoint/2010/main" val="205249768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492263" y="436819"/>
            <a:ext cx="6172200" cy="4647426"/>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Ø"/>
            </a:pPr>
            <a:r>
              <a:rPr lang="de-DE" sz="1400" dirty="0" smtClean="0"/>
              <a:t>Obligatorische </a:t>
            </a:r>
            <a:r>
              <a:rPr lang="de-DE" sz="1400" b="1" dirty="0" smtClean="0"/>
              <a:t>Rückkopplung mit den Nutzern </a:t>
            </a:r>
            <a:r>
              <a:rPr lang="de-DE" sz="1400" dirty="0" smtClean="0"/>
              <a:t>(„Forstbetrieben“) der Ergebnisse von Waldinventur Waldentwicklungsplanung in die Verfahrensentwicklung / Verfahrensdurchführung integrieren</a:t>
            </a:r>
          </a:p>
          <a:p>
            <a:pPr>
              <a:spcBef>
                <a:spcPts val="600"/>
              </a:spcBef>
              <a:spcAft>
                <a:spcPts val="600"/>
              </a:spcAft>
            </a:pPr>
            <a:r>
              <a:rPr lang="de-DE" sz="1600" b="1" dirty="0" smtClean="0"/>
              <a:t>Struktur und Organisation</a:t>
            </a:r>
          </a:p>
          <a:p>
            <a:pPr marL="285750" indent="-285750">
              <a:spcBef>
                <a:spcPts val="600"/>
              </a:spcBef>
              <a:spcAft>
                <a:spcPts val="600"/>
              </a:spcAft>
              <a:buFont typeface="Wingdings" panose="05000000000000000000" pitchFamily="2" charset="2"/>
              <a:buChar char="Ø"/>
            </a:pPr>
            <a:r>
              <a:rPr lang="de-DE" sz="1400" b="1" dirty="0" smtClean="0"/>
              <a:t>Qualifiziertes Outsourcing </a:t>
            </a:r>
            <a:r>
              <a:rPr lang="de-DE" sz="1400" dirty="0" smtClean="0"/>
              <a:t>von Routineleistungen oder hoch spezialisierten Leistung bei adäquaten eigenen Kernkompetenzen</a:t>
            </a:r>
          </a:p>
          <a:p>
            <a:pPr marL="285750" indent="-285750">
              <a:spcBef>
                <a:spcPts val="600"/>
              </a:spcBef>
              <a:spcAft>
                <a:spcPts val="600"/>
              </a:spcAft>
              <a:buFont typeface="Wingdings" panose="05000000000000000000" pitchFamily="2" charset="2"/>
              <a:buChar char="Ø"/>
            </a:pPr>
            <a:r>
              <a:rPr lang="de-DE" sz="1400" b="1" dirty="0" smtClean="0"/>
              <a:t>Leistung</a:t>
            </a:r>
            <a:r>
              <a:rPr lang="de-DE" sz="1400" dirty="0" smtClean="0"/>
              <a:t>s- und </a:t>
            </a:r>
            <a:r>
              <a:rPr lang="de-DE" sz="1400" b="1" dirty="0" smtClean="0"/>
              <a:t>innovation</a:t>
            </a:r>
            <a:r>
              <a:rPr lang="de-DE" sz="1400" dirty="0" smtClean="0"/>
              <a:t>sbezogenes </a:t>
            </a:r>
            <a:r>
              <a:rPr lang="de-DE" sz="1400" b="1" dirty="0" smtClean="0"/>
              <a:t>Entlohnung</a:t>
            </a:r>
            <a:r>
              <a:rPr lang="de-DE" sz="1400" dirty="0" smtClean="0"/>
              <a:t>ssystem</a:t>
            </a:r>
          </a:p>
          <a:p>
            <a:pPr marL="285750" indent="-285750">
              <a:spcBef>
                <a:spcPts val="600"/>
              </a:spcBef>
              <a:spcAft>
                <a:spcPts val="600"/>
              </a:spcAft>
              <a:buFont typeface="Wingdings" panose="05000000000000000000" pitchFamily="2" charset="2"/>
              <a:buChar char="Ø"/>
            </a:pPr>
            <a:r>
              <a:rPr lang="de-DE" sz="1400" b="1" dirty="0"/>
              <a:t>Disproportionen</a:t>
            </a:r>
            <a:r>
              <a:rPr lang="de-DE" sz="1400" dirty="0"/>
              <a:t> zwischen </a:t>
            </a:r>
            <a:r>
              <a:rPr lang="de-DE" sz="1400" b="1" dirty="0"/>
              <a:t>„Leistungsverwaltung“ </a:t>
            </a:r>
            <a:r>
              <a:rPr lang="de-DE" sz="1400" dirty="0"/>
              <a:t>und unmittelbarer fachlicher </a:t>
            </a:r>
            <a:r>
              <a:rPr lang="de-DE" sz="1400" b="1" dirty="0"/>
              <a:t>Leistungserbringung </a:t>
            </a:r>
            <a:r>
              <a:rPr lang="de-DE" sz="1400" dirty="0" smtClean="0"/>
              <a:t>vermeiden</a:t>
            </a:r>
          </a:p>
          <a:p>
            <a:pPr marL="285750" indent="-285750">
              <a:spcBef>
                <a:spcPts val="600"/>
              </a:spcBef>
              <a:spcAft>
                <a:spcPts val="600"/>
              </a:spcAft>
              <a:buFont typeface="Wingdings" panose="05000000000000000000" pitchFamily="2" charset="2"/>
              <a:buChar char="Ø"/>
            </a:pPr>
            <a:r>
              <a:rPr lang="de-DE" sz="1400" b="1" dirty="0"/>
              <a:t>Eigene Personal- und finanzielle Ressourcen </a:t>
            </a:r>
            <a:r>
              <a:rPr lang="de-DE" sz="1400" dirty="0"/>
              <a:t>auf </a:t>
            </a:r>
            <a:r>
              <a:rPr lang="de-DE" sz="1400" dirty="0" smtClean="0"/>
              <a:t> fachliche </a:t>
            </a:r>
            <a:r>
              <a:rPr lang="de-DE" sz="1400" b="1" dirty="0" smtClean="0"/>
              <a:t>Kernkompetenzen</a:t>
            </a:r>
            <a:r>
              <a:rPr lang="de-DE" sz="1400" dirty="0" smtClean="0"/>
              <a:t> </a:t>
            </a:r>
            <a:r>
              <a:rPr lang="de-DE" sz="1400" dirty="0"/>
              <a:t>sowie eine qualifizierte </a:t>
            </a:r>
            <a:r>
              <a:rPr lang="de-DE" sz="1400" b="1" dirty="0"/>
              <a:t>Leistungsvergabe</a:t>
            </a:r>
            <a:r>
              <a:rPr lang="de-DE" sz="1400" dirty="0"/>
              <a:t> und </a:t>
            </a:r>
            <a:r>
              <a:rPr lang="de-DE" sz="1400" b="1" dirty="0"/>
              <a:t>Qualitätssicherung</a:t>
            </a:r>
            <a:r>
              <a:rPr lang="de-DE" sz="1400" dirty="0"/>
              <a:t> („Outsourcing“) </a:t>
            </a:r>
            <a:r>
              <a:rPr lang="de-DE" sz="1400" dirty="0" smtClean="0"/>
              <a:t>konzentrieren</a:t>
            </a:r>
          </a:p>
          <a:p>
            <a:pPr marL="285750" indent="-285750">
              <a:spcBef>
                <a:spcPts val="600"/>
              </a:spcBef>
              <a:spcAft>
                <a:spcPts val="600"/>
              </a:spcAft>
              <a:buFont typeface="Wingdings" panose="05000000000000000000" pitchFamily="2" charset="2"/>
              <a:buChar char="Ø"/>
            </a:pPr>
            <a:r>
              <a:rPr lang="de-DE" sz="1400" b="1" dirty="0" smtClean="0"/>
              <a:t>Flache Führungshierarchie </a:t>
            </a:r>
            <a:r>
              <a:rPr lang="de-DE" sz="1400" dirty="0" smtClean="0"/>
              <a:t>bei ausgeprägter </a:t>
            </a:r>
            <a:r>
              <a:rPr lang="de-DE" sz="1400" b="1" dirty="0" smtClean="0"/>
              <a:t>horizontaler Vernetzung</a:t>
            </a:r>
          </a:p>
          <a:p>
            <a:pPr marL="285750" indent="-285750">
              <a:spcBef>
                <a:spcPts val="600"/>
              </a:spcBef>
              <a:spcAft>
                <a:spcPts val="600"/>
              </a:spcAft>
              <a:buFont typeface="Wingdings" panose="05000000000000000000" pitchFamily="2" charset="2"/>
              <a:buChar char="Ø"/>
            </a:pPr>
            <a:r>
              <a:rPr lang="de-DE" sz="1400" dirty="0"/>
              <a:t>Gemeinsam mit der EU </a:t>
            </a:r>
            <a:r>
              <a:rPr lang="de-DE" sz="1400" b="1" dirty="0"/>
              <a:t>Instrumente</a:t>
            </a:r>
            <a:r>
              <a:rPr lang="de-DE" sz="1400" dirty="0"/>
              <a:t> entwickeln, um die </a:t>
            </a:r>
            <a:r>
              <a:rPr lang="de-DE" sz="1400" b="1" dirty="0"/>
              <a:t>Konkurrenz um qualifiziertes Fachpersonal </a:t>
            </a:r>
            <a:r>
              <a:rPr lang="de-DE" sz="1400" dirty="0"/>
              <a:t>zumindest tendenziell zu </a:t>
            </a:r>
            <a:r>
              <a:rPr lang="de-DE" sz="1400" b="1" dirty="0"/>
              <a:t>kompensieren (</a:t>
            </a:r>
            <a:r>
              <a:rPr lang="de-DE" sz="1400" dirty="0"/>
              <a:t>vor allem im GIS und IT-Sektor</a:t>
            </a:r>
            <a:r>
              <a:rPr lang="de-DE" sz="1400" dirty="0" smtClean="0"/>
              <a:t>)</a:t>
            </a:r>
            <a:endParaRPr lang="de-DE" sz="1400" dirty="0"/>
          </a:p>
        </p:txBody>
      </p:sp>
    </p:spTree>
    <p:extLst>
      <p:ext uri="{BB962C8B-B14F-4D97-AF65-F5344CB8AC3E}">
        <p14:creationId xmlns:p14="http://schemas.microsoft.com/office/powerpoint/2010/main" val="61693593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891" y="216977"/>
            <a:ext cx="6428387" cy="696666"/>
          </a:xfrm>
        </p:spPr>
        <p:txBody>
          <a:bodyPr/>
          <a:lstStyle/>
          <a:p>
            <a:r>
              <a:rPr lang="de-DE" dirty="0" smtClean="0"/>
              <a:t>Forsteinrichtung </a:t>
            </a:r>
            <a:br>
              <a:rPr lang="de-DE" dirty="0" smtClean="0"/>
            </a:br>
            <a:r>
              <a:rPr lang="de-DE" dirty="0" smtClean="0"/>
              <a:t>im interdisziplinären Kontext</a:t>
            </a:r>
            <a:endParaRPr lang="de-DE" dirty="0"/>
          </a:p>
        </p:txBody>
      </p:sp>
      <p:sp>
        <p:nvSpPr>
          <p:cNvPr id="5" name="Textfeld 4"/>
          <p:cNvSpPr txBox="1"/>
          <p:nvPr/>
        </p:nvSpPr>
        <p:spPr>
          <a:xfrm>
            <a:off x="619891" y="1299946"/>
            <a:ext cx="6172200" cy="1938992"/>
          </a:xfrm>
          <a:prstGeom prst="rect">
            <a:avLst/>
          </a:prstGeom>
          <a:noFill/>
          <a:ln>
            <a:solidFill>
              <a:srgbClr val="009E53"/>
            </a:solidFill>
          </a:ln>
        </p:spPr>
        <p:txBody>
          <a:bodyPr wrap="square" rtlCol="0">
            <a:spAutoFit/>
          </a:bodyPr>
          <a:lstStyle/>
          <a:p>
            <a:pPr>
              <a:spcBef>
                <a:spcPts val="600"/>
              </a:spcBef>
              <a:spcAft>
                <a:spcPts val="600"/>
              </a:spcAft>
            </a:pPr>
            <a:r>
              <a:rPr lang="de-DE" sz="1600" b="1" dirty="0" smtClean="0"/>
              <a:t>Implementierung von folgenden Fachgebieten in das SFMPA (?):</a:t>
            </a:r>
            <a:endParaRPr lang="de-DE" sz="1600" dirty="0"/>
          </a:p>
          <a:p>
            <a:pPr marL="742950" lvl="1" indent="-285750">
              <a:spcBef>
                <a:spcPts val="600"/>
              </a:spcBef>
              <a:spcAft>
                <a:spcPts val="600"/>
              </a:spcAft>
              <a:buFont typeface="Wingdings" panose="05000000000000000000" pitchFamily="2" charset="2"/>
              <a:buChar char="§"/>
            </a:pPr>
            <a:r>
              <a:rPr lang="de-DE" sz="1600" b="1" dirty="0"/>
              <a:t>Standortserkundung</a:t>
            </a:r>
            <a:r>
              <a:rPr lang="de-DE" sz="1600" dirty="0"/>
              <a:t> / </a:t>
            </a:r>
            <a:r>
              <a:rPr lang="de-DE" sz="1600" b="1" dirty="0"/>
              <a:t>Waldtypologie</a:t>
            </a:r>
          </a:p>
          <a:p>
            <a:pPr marL="742950" lvl="1" indent="-285750">
              <a:spcBef>
                <a:spcPts val="600"/>
              </a:spcBef>
              <a:spcAft>
                <a:spcPts val="600"/>
              </a:spcAft>
              <a:buFont typeface="Wingdings" panose="05000000000000000000" pitchFamily="2" charset="2"/>
              <a:buChar char="§"/>
            </a:pPr>
            <a:r>
              <a:rPr lang="de-DE" sz="1600" b="1" dirty="0"/>
              <a:t>Landschaftsentwicklung</a:t>
            </a:r>
            <a:r>
              <a:rPr lang="de-DE" sz="1600" dirty="0"/>
              <a:t> und </a:t>
            </a:r>
            <a:r>
              <a:rPr lang="de-DE" sz="1600" b="1" dirty="0"/>
              <a:t>Waldfunktionenplanung</a:t>
            </a:r>
          </a:p>
          <a:p>
            <a:pPr marL="742950" lvl="1" indent="-285750">
              <a:spcBef>
                <a:spcPts val="600"/>
              </a:spcBef>
              <a:spcAft>
                <a:spcPts val="600"/>
              </a:spcAft>
              <a:buFont typeface="Wingdings" panose="05000000000000000000" pitchFamily="2" charset="2"/>
              <a:buChar char="§"/>
            </a:pPr>
            <a:r>
              <a:rPr lang="de-DE" sz="1600" b="1" dirty="0"/>
              <a:t>Wald-</a:t>
            </a:r>
            <a:r>
              <a:rPr lang="de-DE" sz="1600" dirty="0"/>
              <a:t> und (Wald)</a:t>
            </a:r>
            <a:r>
              <a:rPr lang="de-DE" sz="1600" b="1" dirty="0" err="1"/>
              <a:t>Bodenmonitoring</a:t>
            </a:r>
            <a:endParaRPr lang="de-DE" sz="1600" b="1" dirty="0"/>
          </a:p>
          <a:p>
            <a:pPr marL="742950" lvl="1" indent="-285750">
              <a:spcBef>
                <a:spcPts val="600"/>
              </a:spcBef>
              <a:spcAft>
                <a:spcPts val="600"/>
              </a:spcAft>
              <a:buFont typeface="Wingdings" panose="05000000000000000000" pitchFamily="2" charset="2"/>
              <a:buChar char="§"/>
            </a:pPr>
            <a:r>
              <a:rPr lang="de-DE" sz="1600" b="1" dirty="0" err="1"/>
              <a:t>Waldschutzmonitoring</a:t>
            </a:r>
            <a:r>
              <a:rPr lang="de-DE" sz="1600" dirty="0"/>
              <a:t> / </a:t>
            </a:r>
            <a:r>
              <a:rPr lang="de-DE" sz="1600" b="1" dirty="0" smtClean="0"/>
              <a:t>Waldsch</a:t>
            </a:r>
            <a:r>
              <a:rPr lang="de-DE" sz="1600" b="1" dirty="0" smtClean="0"/>
              <a:t>utzmeldewesen</a:t>
            </a:r>
            <a:endParaRPr lang="de-DE" sz="1600" b="1" dirty="0"/>
          </a:p>
        </p:txBody>
      </p:sp>
    </p:spTree>
    <p:extLst>
      <p:ext uri="{BB962C8B-B14F-4D97-AF65-F5344CB8AC3E}">
        <p14:creationId xmlns:p14="http://schemas.microsoft.com/office/powerpoint/2010/main" val="364738677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Grafik 2" descr="Bildschirmausschnitt"/>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1925" y="790575"/>
            <a:ext cx="646588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hteck 7"/>
          <p:cNvSpPr>
            <a:spLocks noChangeArrowheads="1"/>
          </p:cNvSpPr>
          <p:nvPr/>
        </p:nvSpPr>
        <p:spPr bwMode="auto">
          <a:xfrm>
            <a:off x="4448175" y="3298825"/>
            <a:ext cx="828675" cy="336550"/>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4340" name="Titel 1"/>
          <p:cNvSpPr>
            <a:spLocks noGrp="1"/>
          </p:cNvSpPr>
          <p:nvPr>
            <p:ph type="title"/>
          </p:nvPr>
        </p:nvSpPr>
        <p:spPr>
          <a:xfrm>
            <a:off x="161925" y="67406"/>
            <a:ext cx="4057650" cy="476250"/>
          </a:xfrm>
        </p:spPr>
        <p:txBody>
          <a:bodyPr/>
          <a:lstStyle/>
          <a:p>
            <a:r>
              <a:rPr lang="de-DE" altLang="de-DE" dirty="0" smtClean="0">
                <a:solidFill>
                  <a:schemeClr val="tx1"/>
                </a:solidFill>
              </a:rPr>
              <a:t>Organisation</a:t>
            </a:r>
          </a:p>
        </p:txBody>
      </p:sp>
      <p:sp>
        <p:nvSpPr>
          <p:cNvPr id="5" name="Foliennummernplatzhalter 4"/>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CBD4283D-5BD4-48BD-A044-CEC6E9EE11B4}" type="slidenum">
              <a:rPr lang="de-DE" altLang="de-DE" sz="1000">
                <a:solidFill>
                  <a:srgbClr val="828480"/>
                </a:solidFill>
              </a:rPr>
              <a:pPr eaLnBrk="1" hangingPunct="1"/>
              <a:t>14</a:t>
            </a:fld>
            <a:endParaRPr lang="de-DE" altLang="de-DE" sz="1000">
              <a:solidFill>
                <a:srgbClr val="828480"/>
              </a:solidFill>
            </a:endParaRPr>
          </a:p>
        </p:txBody>
      </p:sp>
      <p:sp>
        <p:nvSpPr>
          <p:cNvPr id="2" name="Textfeld 1"/>
          <p:cNvSpPr txBox="1"/>
          <p:nvPr/>
        </p:nvSpPr>
        <p:spPr>
          <a:xfrm>
            <a:off x="4873625" y="838200"/>
            <a:ext cx="2517775" cy="338138"/>
          </a:xfrm>
          <a:prstGeom prst="rect">
            <a:avLst/>
          </a:prstGeom>
          <a:solidFill>
            <a:schemeClr val="accent5">
              <a:lumMod val="60000"/>
              <a:lumOff val="40000"/>
            </a:schemeClr>
          </a:solidFill>
        </p:spPr>
        <p:txBody>
          <a:bodyPr>
            <a:spAutoFit/>
          </a:bodyPr>
          <a:lstStyle/>
          <a:p>
            <a:pPr algn="ctr">
              <a:defRPr/>
            </a:pPr>
            <a:r>
              <a:rPr lang="de-DE" sz="1600" dirty="0">
                <a:ea typeface="ＭＳ Ｐゴシック" pitchFamily="34" charset="-128"/>
              </a:rPr>
              <a:t>Fachaufsicht: SMEKUL</a:t>
            </a:r>
          </a:p>
        </p:txBody>
      </p:sp>
      <p:sp>
        <p:nvSpPr>
          <p:cNvPr id="14343" name="Rechteck 8"/>
          <p:cNvSpPr>
            <a:spLocks noChangeArrowheads="1"/>
          </p:cNvSpPr>
          <p:nvPr/>
        </p:nvSpPr>
        <p:spPr bwMode="auto">
          <a:xfrm>
            <a:off x="4448175" y="2943225"/>
            <a:ext cx="828675" cy="336550"/>
          </a:xfrm>
          <a:prstGeom prst="rect">
            <a:avLst/>
          </a:prstGeom>
          <a:noFill/>
          <a:ln w="28575"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9" name="Rechteck 8"/>
          <p:cNvSpPr>
            <a:spLocks noChangeArrowheads="1"/>
          </p:cNvSpPr>
          <p:nvPr/>
        </p:nvSpPr>
        <p:spPr bwMode="auto">
          <a:xfrm>
            <a:off x="5749289" y="2967990"/>
            <a:ext cx="712471" cy="311785"/>
          </a:xfrm>
          <a:prstGeom prst="rect">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0" name="Rechteck 7"/>
          <p:cNvSpPr>
            <a:spLocks noChangeArrowheads="1"/>
          </p:cNvSpPr>
          <p:nvPr/>
        </p:nvSpPr>
        <p:spPr bwMode="auto">
          <a:xfrm>
            <a:off x="2238375" y="1981200"/>
            <a:ext cx="828675" cy="276860"/>
          </a:xfrm>
          <a:prstGeom prst="rect">
            <a:avLst/>
          </a:prstGeom>
          <a:noFill/>
          <a:ln w="25400" algn="ctr">
            <a:solidFill>
              <a:srgbClr val="7030A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1" name="Rechteck 7"/>
          <p:cNvSpPr>
            <a:spLocks noChangeArrowheads="1"/>
          </p:cNvSpPr>
          <p:nvPr/>
        </p:nvSpPr>
        <p:spPr bwMode="auto">
          <a:xfrm>
            <a:off x="5749289" y="2628901"/>
            <a:ext cx="712471" cy="299084"/>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3" name="Rechteck 7"/>
          <p:cNvSpPr>
            <a:spLocks noChangeArrowheads="1"/>
          </p:cNvSpPr>
          <p:nvPr/>
        </p:nvSpPr>
        <p:spPr bwMode="auto">
          <a:xfrm>
            <a:off x="3298506" y="2950846"/>
            <a:ext cx="839154" cy="299084"/>
          </a:xfrm>
          <a:prstGeom prst="rect">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panose="020B0604020202020204" pitchFamily="34" charset="0"/>
                <a:ea typeface="MS PGothic" panose="020B0600070205080204" pitchFamily="34" charset="-128"/>
              </a:defRPr>
            </a:lvl9pPr>
          </a:lstStyle>
          <a:p>
            <a:pPr algn="ctr">
              <a:spcBef>
                <a:spcPct val="0"/>
              </a:spcBef>
              <a:buClrTx/>
              <a:buFontTx/>
              <a:buNone/>
            </a:pPr>
            <a:endParaRPr lang="de-DE" altLang="de-DE" sz="2400">
              <a:cs typeface="Arial" panose="020B0604020202020204" pitchFamily="34" charset="0"/>
            </a:endParaRPr>
          </a:p>
        </p:txBody>
      </p:sp>
      <p:sp>
        <p:nvSpPr>
          <p:cNvPr id="14"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a:pPr>
                <a:defRPr/>
              </a:pPr>
              <a:t>5. Juli 2023</a:t>
            </a:fld>
            <a:r>
              <a:rPr lang="de-DE" altLang="de-DE" dirty="0"/>
              <a:t>  </a:t>
            </a:r>
            <a:endParaRPr lang="de-DE" altLang="de-DE" dirty="0">
              <a:solidFill>
                <a:schemeClr val="accent1"/>
              </a:solidFill>
            </a:endParaRPr>
          </a:p>
        </p:txBody>
      </p:sp>
      <p:sp>
        <p:nvSpPr>
          <p:cNvPr id="3" name="Ellipse 2"/>
          <p:cNvSpPr/>
          <p:nvPr/>
        </p:nvSpPr>
        <p:spPr bwMode="auto">
          <a:xfrm>
            <a:off x="4219575" y="1617647"/>
            <a:ext cx="1301114" cy="2542874"/>
          </a:xfrm>
          <a:prstGeom prst="ellipse">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4" name="Ellipse 3"/>
          <p:cNvSpPr/>
          <p:nvPr/>
        </p:nvSpPr>
        <p:spPr bwMode="auto">
          <a:xfrm>
            <a:off x="1085850" y="1911096"/>
            <a:ext cx="934974" cy="429768"/>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6" name="Ellipse 5"/>
          <p:cNvSpPr/>
          <p:nvPr/>
        </p:nvSpPr>
        <p:spPr bwMode="auto">
          <a:xfrm>
            <a:off x="1012698" y="2918697"/>
            <a:ext cx="1008126" cy="410369"/>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Ellipse 6"/>
          <p:cNvSpPr/>
          <p:nvPr/>
        </p:nvSpPr>
        <p:spPr bwMode="auto">
          <a:xfrm>
            <a:off x="3182112" y="2918696"/>
            <a:ext cx="1037463" cy="380129"/>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Ellipse 7"/>
          <p:cNvSpPr/>
          <p:nvPr/>
        </p:nvSpPr>
        <p:spPr bwMode="auto">
          <a:xfrm>
            <a:off x="3112451" y="2258060"/>
            <a:ext cx="1037463" cy="329661"/>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08846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18" y="-6700"/>
            <a:ext cx="5503863" cy="981075"/>
          </a:xfrm>
        </p:spPr>
        <p:txBody>
          <a:bodyPr/>
          <a:lstStyle/>
          <a:p>
            <a:r>
              <a:rPr lang="de-DE" sz="2000" dirty="0" err="1" smtClean="0"/>
              <a:t>Waldbaugrundsätze,Waldbausystem</a:t>
            </a:r>
            <a:r>
              <a:rPr lang="de-DE" sz="2000" dirty="0" smtClean="0"/>
              <a:t>(e), ressortpolitische Strategie</a:t>
            </a:r>
            <a:endParaRPr lang="de-DE" sz="2000" dirty="0"/>
          </a:p>
        </p:txBody>
      </p:sp>
      <p:sp>
        <p:nvSpPr>
          <p:cNvPr id="3" name="Inhaltsplatzhalter 2"/>
          <p:cNvSpPr>
            <a:spLocks noGrp="1"/>
          </p:cNvSpPr>
          <p:nvPr>
            <p:ph idx="1"/>
          </p:nvPr>
        </p:nvSpPr>
        <p:spPr>
          <a:xfrm>
            <a:off x="361949" y="1251123"/>
            <a:ext cx="6837363" cy="1803845"/>
          </a:xfrm>
        </p:spPr>
        <p:txBody>
          <a:bodyPr/>
          <a:lstStyle/>
          <a:p>
            <a:pPr>
              <a:spcBef>
                <a:spcPts val="600"/>
              </a:spcBef>
              <a:buFont typeface="Wingdings" panose="05000000000000000000" pitchFamily="2" charset="2"/>
              <a:buChar char="Ø"/>
            </a:pPr>
            <a:r>
              <a:rPr lang="de-DE" sz="1600" dirty="0" smtClean="0"/>
              <a:t>Wesentliche </a:t>
            </a:r>
            <a:r>
              <a:rPr lang="de-DE" sz="1600" b="1" dirty="0" smtClean="0"/>
              <a:t>Referenzsysteme</a:t>
            </a:r>
            <a:r>
              <a:rPr lang="de-DE" sz="1600" dirty="0" smtClean="0"/>
              <a:t> für Waldzustandserfassung und Waldentwicklungsplanung (Forsteinrichtung)</a:t>
            </a:r>
          </a:p>
          <a:p>
            <a:pPr>
              <a:spcBef>
                <a:spcPts val="600"/>
              </a:spcBef>
              <a:buFont typeface="Wingdings" panose="05000000000000000000" pitchFamily="2" charset="2"/>
              <a:buChar char="Ø"/>
            </a:pPr>
            <a:r>
              <a:rPr lang="de-DE" sz="1600" b="1" dirty="0" smtClean="0"/>
              <a:t>Methodische Konsequenzen </a:t>
            </a:r>
            <a:r>
              <a:rPr lang="de-DE" sz="1600" dirty="0" smtClean="0"/>
              <a:t>für die Forsteinrichtung im Sinne einer </a:t>
            </a:r>
            <a:r>
              <a:rPr lang="de-DE" sz="1600" b="1" dirty="0" smtClean="0"/>
              <a:t>funktional ausgerichteten Diversifizierung </a:t>
            </a:r>
            <a:r>
              <a:rPr lang="de-DE" sz="1600" dirty="0" smtClean="0"/>
              <a:t>der Forsteinrichtungsverfahren (ökologisch orientiertes Waldbausystem ↔ Plantagen ↔ Schutzpflanzungen)</a:t>
            </a: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15</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
        <p:nvSpPr>
          <p:cNvPr id="6" name="Textfeld 5"/>
          <p:cNvSpPr txBox="1"/>
          <p:nvPr/>
        </p:nvSpPr>
        <p:spPr>
          <a:xfrm>
            <a:off x="406398" y="2951373"/>
            <a:ext cx="6510528" cy="1569660"/>
          </a:xfrm>
          <a:prstGeom prst="rect">
            <a:avLst/>
          </a:prstGeom>
          <a:noFill/>
        </p:spPr>
        <p:txBody>
          <a:bodyPr wrap="square" rtlCol="0">
            <a:spAutoFit/>
          </a:bodyPr>
          <a:lstStyle/>
          <a:p>
            <a:r>
              <a:rPr lang="sk-SK" sz="1600" b="1" dirty="0" smtClean="0">
                <a:latin typeface="+mn-lt"/>
              </a:rPr>
              <a:t>Fazit f</a:t>
            </a:r>
            <a:r>
              <a:rPr lang="de-DE" sz="1600" b="1" dirty="0" smtClean="0">
                <a:latin typeface="+mn-lt"/>
              </a:rPr>
              <a:t>ü</a:t>
            </a:r>
            <a:r>
              <a:rPr lang="sk-SK" sz="1600" b="1" dirty="0" smtClean="0">
                <a:latin typeface="+mn-lt"/>
              </a:rPr>
              <a:t>r die</a:t>
            </a:r>
            <a:r>
              <a:rPr lang="de-DE" sz="1600" b="1" dirty="0" smtClean="0">
                <a:latin typeface="+mn-lt"/>
              </a:rPr>
              <a:t> Ukraine</a:t>
            </a:r>
            <a:r>
              <a:rPr lang="de-DE" sz="1600" b="1" dirty="0" smtClean="0">
                <a:latin typeface="+mn-lt"/>
              </a:rPr>
              <a:t>:</a:t>
            </a:r>
          </a:p>
          <a:p>
            <a:endParaRPr lang="de-DE" sz="1600" b="1" dirty="0" smtClean="0">
              <a:latin typeface="+mn-lt"/>
            </a:endParaRPr>
          </a:p>
          <a:p>
            <a:r>
              <a:rPr lang="de-DE" sz="1600" b="1" dirty="0" smtClean="0">
                <a:latin typeface="+mn-lt"/>
              </a:rPr>
              <a:t>Waldbaugrundsätze, </a:t>
            </a:r>
            <a:r>
              <a:rPr lang="de-DE" sz="1600" dirty="0" smtClean="0">
                <a:latin typeface="+mn-lt"/>
              </a:rPr>
              <a:t>etablierte bzw. zu etablierende </a:t>
            </a:r>
            <a:r>
              <a:rPr lang="de-DE" sz="1600" b="1" dirty="0" smtClean="0">
                <a:latin typeface="+mn-lt"/>
              </a:rPr>
              <a:t>Waldbausysteme</a:t>
            </a:r>
            <a:r>
              <a:rPr lang="de-DE" sz="1600" dirty="0" smtClean="0">
                <a:latin typeface="+mn-lt"/>
              </a:rPr>
              <a:t> untersetzen die  </a:t>
            </a:r>
            <a:r>
              <a:rPr lang="de-DE" sz="1600" b="1" dirty="0" smtClean="0">
                <a:latin typeface="+mn-lt"/>
              </a:rPr>
              <a:t>ressortpolitische Strategie </a:t>
            </a:r>
            <a:r>
              <a:rPr lang="de-DE" sz="1600" dirty="0" smtClean="0">
                <a:latin typeface="+mn-lt"/>
              </a:rPr>
              <a:t>für die Entwicklung der forstwirtschaftlichen Landnutzung, mit unmittelbaren Auswirkungen auf die Forsteinrichtung.</a:t>
            </a:r>
            <a:endParaRPr lang="de-DE" sz="1600" b="1" dirty="0">
              <a:latin typeface="+mn-lt"/>
            </a:endParaRPr>
          </a:p>
        </p:txBody>
      </p:sp>
    </p:spTree>
    <p:extLst>
      <p:ext uri="{BB962C8B-B14F-4D97-AF65-F5344CB8AC3E}">
        <p14:creationId xmlns:p14="http://schemas.microsoft.com/office/powerpoint/2010/main" val="103765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nummernplatzhalter 5"/>
          <p:cNvSpPr>
            <a:spLocks noGrp="1"/>
          </p:cNvSpPr>
          <p:nvPr>
            <p:ph type="sldNum" sz="quarter" idx="11"/>
          </p:nvPr>
        </p:nvSpPr>
        <p:spPr>
          <a:noFill/>
        </p:spPr>
        <p:txBody>
          <a:bodyPr/>
          <a:lstStyle>
            <a:lvl1pPr>
              <a:defRPr sz="1978">
                <a:solidFill>
                  <a:schemeClr val="tx1"/>
                </a:solidFill>
                <a:latin typeface="Arial" panose="020B0604020202020204" pitchFamily="34" charset="0"/>
                <a:ea typeface="ＭＳ Ｐゴシック" panose="020B0600070205080204" pitchFamily="34" charset="-128"/>
              </a:defRPr>
            </a:lvl1pPr>
            <a:lvl2pPr marL="612414" indent="-235544">
              <a:defRPr sz="1978">
                <a:solidFill>
                  <a:schemeClr val="tx1"/>
                </a:solidFill>
                <a:latin typeface="Arial" panose="020B0604020202020204" pitchFamily="34" charset="0"/>
                <a:ea typeface="ＭＳ Ｐゴシック" panose="020B0600070205080204" pitchFamily="34" charset="-128"/>
              </a:defRPr>
            </a:lvl2pPr>
            <a:lvl3pPr marL="942175" indent="-188435">
              <a:defRPr sz="1978">
                <a:solidFill>
                  <a:schemeClr val="tx1"/>
                </a:solidFill>
                <a:latin typeface="Arial" panose="020B0604020202020204" pitchFamily="34" charset="0"/>
                <a:ea typeface="ＭＳ Ｐゴシック" panose="020B0600070205080204" pitchFamily="34" charset="-128"/>
              </a:defRPr>
            </a:lvl3pPr>
            <a:lvl4pPr marL="1319045" indent="-188435">
              <a:defRPr sz="1978">
                <a:solidFill>
                  <a:schemeClr val="tx1"/>
                </a:solidFill>
                <a:latin typeface="Arial" panose="020B0604020202020204" pitchFamily="34" charset="0"/>
                <a:ea typeface="ＭＳ Ｐゴシック" panose="020B0600070205080204" pitchFamily="34" charset="-128"/>
              </a:defRPr>
            </a:lvl4pPr>
            <a:lvl5pPr marL="1695915" indent="-188435">
              <a:defRPr sz="1978">
                <a:solidFill>
                  <a:schemeClr val="tx1"/>
                </a:solidFill>
                <a:latin typeface="Arial" panose="020B0604020202020204" pitchFamily="34" charset="0"/>
                <a:ea typeface="ＭＳ Ｐゴシック" panose="020B0600070205080204" pitchFamily="34" charset="-128"/>
              </a:defRPr>
            </a:lvl5pPr>
            <a:lvl6pPr marL="207278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6pPr>
            <a:lvl7pPr marL="244965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7pPr>
            <a:lvl8pPr marL="282652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8pPr>
            <a:lvl9pPr marL="3203395" indent="-188435" eaLnBrk="0" fontAlgn="base" hangingPunct="0">
              <a:spcBef>
                <a:spcPct val="0"/>
              </a:spcBef>
              <a:spcAft>
                <a:spcPct val="0"/>
              </a:spcAft>
              <a:defRPr sz="1978">
                <a:solidFill>
                  <a:schemeClr val="tx1"/>
                </a:solidFill>
                <a:latin typeface="Arial" panose="020B0604020202020204" pitchFamily="34" charset="0"/>
                <a:ea typeface="ＭＳ Ｐゴシック" panose="020B0600070205080204" pitchFamily="34" charset="-128"/>
              </a:defRPr>
            </a:lvl9pPr>
          </a:lstStyle>
          <a:p>
            <a:fld id="{025E6119-BC59-457B-9834-DDC9FCE62437}" type="slidenum">
              <a:rPr lang="de-DE" altLang="sk-SK" sz="989">
                <a:solidFill>
                  <a:srgbClr val="828480"/>
                </a:solidFill>
              </a:rPr>
              <a:pPr/>
              <a:t>16</a:t>
            </a:fld>
            <a:endParaRPr lang="de-DE" altLang="sk-SK" sz="989">
              <a:solidFill>
                <a:srgbClr val="828480"/>
              </a:solidFill>
            </a:endParaRPr>
          </a:p>
        </p:txBody>
      </p:sp>
      <p:sp>
        <p:nvSpPr>
          <p:cNvPr id="109571" name="Textfeld 6"/>
          <p:cNvSpPr txBox="1">
            <a:spLocks noChangeArrowheads="1"/>
          </p:cNvSpPr>
          <p:nvPr/>
        </p:nvSpPr>
        <p:spPr bwMode="auto">
          <a:xfrm>
            <a:off x="0" y="267904"/>
            <a:ext cx="5579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de-DE" altLang="de-DE" sz="2000" dirty="0" smtClean="0"/>
              <a:t>Waldbaugrundsätze, Waldbausysteme, ressortpolitische Strategie</a:t>
            </a:r>
            <a:endParaRPr lang="de-DE" altLang="de-DE" sz="2000" dirty="0"/>
          </a:p>
        </p:txBody>
      </p:sp>
      <p:sp>
        <p:nvSpPr>
          <p:cNvPr id="109572" name="Rechteck 7"/>
          <p:cNvSpPr>
            <a:spLocks noChangeArrowheads="1"/>
          </p:cNvSpPr>
          <p:nvPr/>
        </p:nvSpPr>
        <p:spPr bwMode="auto">
          <a:xfrm>
            <a:off x="515712" y="1105755"/>
            <a:ext cx="6766693" cy="117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495"/>
              </a:spcAft>
              <a:buFont typeface="Wingdings" panose="05000000000000000000" pitchFamily="2" charset="2"/>
              <a:buChar char="Ø"/>
            </a:pPr>
            <a:r>
              <a:rPr lang="de-DE" altLang="de-DE" sz="1649"/>
              <a:t>Forstwirtschaft / Waldbau → Ausdruck und </a:t>
            </a:r>
            <a:r>
              <a:rPr lang="de-DE" altLang="de-DE" sz="1649" b="1"/>
              <a:t>Umsetzung </a:t>
            </a:r>
            <a:r>
              <a:rPr lang="de-DE" altLang="de-DE" sz="1649"/>
              <a:t>von sich ändernden </a:t>
            </a:r>
            <a:r>
              <a:rPr lang="de-DE" altLang="de-DE" sz="1649" b="1"/>
              <a:t>gesellschaftlichen Anforderungen und Zielsystemen</a:t>
            </a:r>
            <a:endParaRPr lang="de-DE" altLang="de-DE" sz="1649"/>
          </a:p>
          <a:p>
            <a:pPr>
              <a:spcAft>
                <a:spcPts val="495"/>
              </a:spcAft>
              <a:buFont typeface="Wingdings" panose="05000000000000000000" pitchFamily="2" charset="2"/>
              <a:buChar char="Ø"/>
            </a:pPr>
            <a:r>
              <a:rPr lang="de-DE" altLang="de-DE" sz="1649"/>
              <a:t>„Kunst“ der Waldbewirtschaftung → </a:t>
            </a:r>
            <a:r>
              <a:rPr lang="de-DE" altLang="de-DE" sz="1649" b="1"/>
              <a:t>Kontinuität, gerichtet auf strategische Erfolgspotenziale</a:t>
            </a:r>
            <a:endParaRPr lang="de-DE" altLang="de-DE" sz="1649"/>
          </a:p>
        </p:txBody>
      </p:sp>
      <p:sp>
        <p:nvSpPr>
          <p:cNvPr id="109573" name="Textfeld 8"/>
          <p:cNvSpPr txBox="1">
            <a:spLocks noChangeArrowheads="1"/>
          </p:cNvSpPr>
          <p:nvPr/>
        </p:nvSpPr>
        <p:spPr bwMode="auto">
          <a:xfrm>
            <a:off x="578524" y="3063398"/>
            <a:ext cx="5817969" cy="115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de-DE" sz="2308"/>
              <a:t>Ökologisch - funktional orientierter Waldbau (Waldbewirtschaftung) mit partieller (!!) Segregation</a:t>
            </a:r>
          </a:p>
        </p:txBody>
      </p:sp>
      <p:sp>
        <p:nvSpPr>
          <p:cNvPr id="10" name="Pfeil nach unten 9"/>
          <p:cNvSpPr/>
          <p:nvPr/>
        </p:nvSpPr>
        <p:spPr>
          <a:xfrm>
            <a:off x="3186534" y="2335825"/>
            <a:ext cx="830952" cy="652984"/>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989"/>
          </a:p>
        </p:txBody>
      </p:sp>
      <p:pic>
        <p:nvPicPr>
          <p:cNvPr id="109575"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l="18498" t="10942" r="18889" b="7161"/>
          <a:stretch>
            <a:fillRect/>
          </a:stretch>
        </p:blipFill>
        <p:spPr bwMode="auto">
          <a:xfrm>
            <a:off x="443739" y="4289543"/>
            <a:ext cx="1685458" cy="1171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6" name="Picture 2" descr="C:\Users\Eisenhdi\Pictures\Naturwälder\bild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1007" y="4289543"/>
            <a:ext cx="793003" cy="117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7" name="Grafik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8650" y="4290852"/>
            <a:ext cx="787768" cy="11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Grafik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07630" y="4289543"/>
            <a:ext cx="1578154" cy="118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9" name="Picture 2" descr="G:\Daten\8636_Versuchswesen\8636.35 Forschung\NWZ\Fotodokumentation\05_Rungstock\RS_010_S_200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8599" y="4289542"/>
            <a:ext cx="1774441" cy="118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71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10"/>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1200" y="3165475"/>
            <a:ext cx="8350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D:\Forsteinrichtung\Vortrag Tag Sachsenforst\Bilder\IMG_061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81425" y="3159125"/>
            <a:ext cx="10223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362743" y="427449"/>
            <a:ext cx="5502275" cy="312340"/>
          </a:xfrm>
        </p:spPr>
        <p:txBody>
          <a:bodyPr/>
          <a:lstStyle/>
          <a:p>
            <a:pPr>
              <a:defRPr/>
            </a:pPr>
            <a:r>
              <a:rPr lang="de-DE" sz="1800" dirty="0" smtClean="0">
                <a:solidFill>
                  <a:schemeClr val="tx1"/>
                </a:solidFill>
                <a:ea typeface="+mj-ea"/>
              </a:rPr>
              <a:t/>
            </a:r>
            <a:br>
              <a:rPr lang="de-DE" sz="1800" dirty="0" smtClean="0">
                <a:solidFill>
                  <a:schemeClr val="tx1"/>
                </a:solidFill>
                <a:ea typeface="+mj-ea"/>
              </a:rPr>
            </a:br>
            <a:r>
              <a:rPr lang="de-DE" sz="1800" dirty="0" smtClean="0">
                <a:solidFill>
                  <a:schemeClr val="tx1"/>
                </a:solidFill>
                <a:ea typeface="+mj-ea"/>
              </a:rPr>
              <a:t>Ablauf Forsteinrichtung</a:t>
            </a:r>
            <a:endParaRPr lang="de-DE" sz="1800" dirty="0">
              <a:solidFill>
                <a:schemeClr val="tx1"/>
              </a:solidFill>
              <a:ea typeface="+mj-ea"/>
            </a:endParaRPr>
          </a:p>
        </p:txBody>
      </p:sp>
      <p:pic>
        <p:nvPicPr>
          <p:cNvPr id="1946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93900" y="2470150"/>
            <a:ext cx="1014413" cy="73660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feld 11"/>
          <p:cNvSpPr txBox="1"/>
          <p:nvPr/>
        </p:nvSpPr>
        <p:spPr>
          <a:xfrm>
            <a:off x="268288" y="919163"/>
            <a:ext cx="3275012" cy="261937"/>
          </a:xfrm>
          <a:prstGeom prst="rect">
            <a:avLst/>
          </a:prstGeom>
          <a:solidFill>
            <a:schemeClr val="accent5">
              <a:lumMod val="40000"/>
              <a:lumOff val="60000"/>
            </a:schemeClr>
          </a:solidFill>
          <a:ln>
            <a:solidFill>
              <a:schemeClr val="accent5">
                <a:lumMod val="60000"/>
                <a:lumOff val="40000"/>
              </a:schemeClr>
            </a:solidFill>
          </a:ln>
        </p:spPr>
        <p:txBody>
          <a:bodyPr lIns="75502" tIns="37751" rIns="75502" bIns="37751">
            <a:spAutoFit/>
          </a:bodyPr>
          <a:lstStyle/>
          <a:p>
            <a:pPr algn="ctr">
              <a:defRPr/>
            </a:pPr>
            <a:r>
              <a:rPr lang="de-DE" b="1" dirty="0" smtClean="0">
                <a:solidFill>
                  <a:schemeClr val="accent5">
                    <a:lumMod val="75000"/>
                  </a:schemeClr>
                </a:solidFill>
                <a:ea typeface="ＭＳ Ｐゴシック" pitchFamily="34" charset="-128"/>
                <a:cs typeface="Arial" charset="0"/>
              </a:rPr>
              <a:t>WISA</a:t>
            </a:r>
            <a:r>
              <a:rPr lang="de-DE" dirty="0" smtClean="0">
                <a:solidFill>
                  <a:schemeClr val="accent5">
                    <a:lumMod val="75000"/>
                  </a:schemeClr>
                </a:solidFill>
                <a:ea typeface="ＭＳ Ｐゴシック" pitchFamily="34" charset="-128"/>
                <a:cs typeface="Arial" charset="0"/>
              </a:rPr>
              <a:t> Stichjahr 2021</a:t>
            </a:r>
            <a:endParaRPr lang="de-DE" dirty="0">
              <a:solidFill>
                <a:schemeClr val="accent5">
                  <a:lumMod val="75000"/>
                </a:schemeClr>
              </a:solidFill>
              <a:ea typeface="ＭＳ Ｐゴシック" pitchFamily="34" charset="-128"/>
              <a:cs typeface="Arial" charset="0"/>
            </a:endParaRPr>
          </a:p>
        </p:txBody>
      </p:sp>
      <p:sp>
        <p:nvSpPr>
          <p:cNvPr id="14" name="Textfeld 13"/>
          <p:cNvSpPr txBox="1"/>
          <p:nvPr/>
        </p:nvSpPr>
        <p:spPr>
          <a:xfrm>
            <a:off x="3845962" y="913628"/>
            <a:ext cx="3275012" cy="261938"/>
          </a:xfrm>
          <a:prstGeom prst="rect">
            <a:avLst/>
          </a:prstGeom>
          <a:solidFill>
            <a:schemeClr val="accent5">
              <a:lumMod val="40000"/>
              <a:lumOff val="60000"/>
            </a:schemeClr>
          </a:solidFill>
          <a:ln>
            <a:solidFill>
              <a:schemeClr val="accent5">
                <a:lumMod val="60000"/>
                <a:lumOff val="40000"/>
              </a:schemeClr>
            </a:solidFill>
          </a:ln>
        </p:spPr>
        <p:txBody>
          <a:bodyPr lIns="75502" tIns="37751" rIns="75502" bIns="37751">
            <a:spAutoFit/>
          </a:bodyPr>
          <a:lstStyle/>
          <a:p>
            <a:pPr algn="ctr">
              <a:defRPr/>
            </a:pPr>
            <a:r>
              <a:rPr lang="de-DE" b="1" dirty="0" err="1" smtClean="0">
                <a:solidFill>
                  <a:schemeClr val="accent5">
                    <a:lumMod val="75000"/>
                  </a:schemeClr>
                </a:solidFill>
                <a:ea typeface="ＭＳ Ｐゴシック" pitchFamily="34" charset="-128"/>
                <a:cs typeface="Arial" charset="0"/>
              </a:rPr>
              <a:t>FESApro</a:t>
            </a:r>
            <a:r>
              <a:rPr lang="de-DE" b="1" dirty="0" smtClean="0">
                <a:solidFill>
                  <a:schemeClr val="accent5">
                    <a:lumMod val="75000"/>
                  </a:schemeClr>
                </a:solidFill>
                <a:ea typeface="ＭＳ Ｐゴシック" pitchFamily="34" charset="-128"/>
                <a:cs typeface="Arial" charset="0"/>
              </a:rPr>
              <a:t> </a:t>
            </a:r>
            <a:r>
              <a:rPr lang="de-DE" dirty="0" smtClean="0">
                <a:solidFill>
                  <a:schemeClr val="accent5">
                    <a:lumMod val="75000"/>
                  </a:schemeClr>
                </a:solidFill>
                <a:ea typeface="ＭＳ Ｐゴシック" pitchFamily="34" charset="-128"/>
                <a:cs typeface="Arial" charset="0"/>
              </a:rPr>
              <a:t>Stichjahr 2022</a:t>
            </a:r>
            <a:endParaRPr lang="de-DE" dirty="0">
              <a:solidFill>
                <a:schemeClr val="accent5">
                  <a:lumMod val="75000"/>
                </a:schemeClr>
              </a:solidFill>
              <a:ea typeface="ＭＳ Ｐゴシック" pitchFamily="34" charset="-128"/>
              <a:cs typeface="Arial" charset="0"/>
            </a:endParaRPr>
          </a:p>
        </p:txBody>
      </p:sp>
      <p:grpSp>
        <p:nvGrpSpPr>
          <p:cNvPr id="19464" name="Gruppieren 12"/>
          <p:cNvGrpSpPr>
            <a:grpSpLocks/>
          </p:cNvGrpSpPr>
          <p:nvPr/>
        </p:nvGrpSpPr>
        <p:grpSpPr bwMode="auto">
          <a:xfrm>
            <a:off x="6353175" y="1701800"/>
            <a:ext cx="771525" cy="1905000"/>
            <a:chOff x="6643955" y="3050154"/>
            <a:chExt cx="932083" cy="2309526"/>
          </a:xfrm>
        </p:grpSpPr>
        <p:sp>
          <p:nvSpPr>
            <p:cNvPr id="15" name="Rechteck 14"/>
            <p:cNvSpPr/>
            <p:nvPr/>
          </p:nvSpPr>
          <p:spPr>
            <a:xfrm rot="17700000">
              <a:off x="6232275" y="3659867"/>
              <a:ext cx="1812978" cy="8745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hteck 15"/>
            <p:cNvSpPr/>
            <p:nvPr/>
          </p:nvSpPr>
          <p:spPr>
            <a:xfrm rot="17700000">
              <a:off x="5926466" y="3767643"/>
              <a:ext cx="2309526" cy="87454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de-DE" sz="1300" dirty="0"/>
                <a:t>Zustands- Planungsdaten aus WISA und </a:t>
              </a:r>
              <a:r>
                <a:rPr lang="de-DE" sz="1300" dirty="0" err="1"/>
                <a:t>FESA_pro</a:t>
              </a:r>
              <a:endParaRPr lang="de-DE" sz="1300" dirty="0"/>
            </a:p>
          </p:txBody>
        </p:sp>
      </p:grpSp>
      <p:sp>
        <p:nvSpPr>
          <p:cNvPr id="18" name="Rechteck 17"/>
          <p:cNvSpPr/>
          <p:nvPr/>
        </p:nvSpPr>
        <p:spPr bwMode="auto">
          <a:xfrm rot="17700000">
            <a:off x="2917825" y="4545013"/>
            <a:ext cx="1495425" cy="7239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hteck 20"/>
          <p:cNvSpPr/>
          <p:nvPr/>
        </p:nvSpPr>
        <p:spPr bwMode="auto">
          <a:xfrm rot="17700000">
            <a:off x="2862262" y="2108201"/>
            <a:ext cx="1362075" cy="723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de-DE" sz="1300" dirty="0"/>
              <a:t>Probeflächen</a:t>
            </a:r>
          </a:p>
          <a:p>
            <a:pPr algn="r" defTabSz="587238">
              <a:lnSpc>
                <a:spcPct val="90000"/>
              </a:lnSpc>
              <a:spcAft>
                <a:spcPct val="35000"/>
              </a:spcAft>
              <a:defRPr/>
            </a:pPr>
            <a:r>
              <a:rPr lang="de-DE" sz="1300" dirty="0"/>
              <a:t>Vorabstimmung Naturschutz</a:t>
            </a:r>
          </a:p>
        </p:txBody>
      </p:sp>
      <p:sp>
        <p:nvSpPr>
          <p:cNvPr id="22" name="Rechteck 21"/>
          <p:cNvSpPr/>
          <p:nvPr/>
        </p:nvSpPr>
        <p:spPr bwMode="auto">
          <a:xfrm rot="17700000">
            <a:off x="4967288" y="2017713"/>
            <a:ext cx="1905000" cy="7239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40640" bIns="0" spcCol="1270" anchor="ctr"/>
          <a:lstStyle/>
          <a:p>
            <a:pPr algn="r" defTabSz="587238">
              <a:lnSpc>
                <a:spcPct val="90000"/>
              </a:lnSpc>
              <a:spcAft>
                <a:spcPct val="35000"/>
              </a:spcAft>
              <a:defRPr/>
            </a:pPr>
            <a:r>
              <a:rPr lang="de-DE" sz="1300" dirty="0"/>
              <a:t>Naturschutzabstimmung für einzelne Schutzgebiete</a:t>
            </a:r>
          </a:p>
        </p:txBody>
      </p:sp>
      <p:sp>
        <p:nvSpPr>
          <p:cNvPr id="5" name="Foliennummernplatzhalter 4"/>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148E6011-0A39-4B7E-8959-2732748677F7}" type="slidenum">
              <a:rPr lang="de-DE" altLang="de-DE" sz="1000">
                <a:solidFill>
                  <a:srgbClr val="828480"/>
                </a:solidFill>
              </a:rPr>
              <a:pPr eaLnBrk="1" hangingPunct="1"/>
              <a:t>17</a:t>
            </a:fld>
            <a:endParaRPr lang="de-DE" altLang="de-DE" sz="1000">
              <a:solidFill>
                <a:srgbClr val="828480"/>
              </a:solidFill>
            </a:endParaRPr>
          </a:p>
        </p:txBody>
      </p:sp>
      <p:graphicFrame>
        <p:nvGraphicFramePr>
          <p:cNvPr id="8" name="Inhaltsplatzhalter 7"/>
          <p:cNvGraphicFramePr>
            <a:graphicFrameLocks noGrp="1"/>
          </p:cNvGraphicFramePr>
          <p:nvPr>
            <p:ph idx="1"/>
          </p:nvPr>
        </p:nvGraphicFramePr>
        <p:xfrm>
          <a:off x="-89736" y="1223916"/>
          <a:ext cx="8008264" cy="42077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0"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a:pPr>
                <a:defRPr/>
              </a:pPr>
              <a:t>4. Juli 2023</a:t>
            </a:fld>
            <a:r>
              <a:rPr lang="de-DE" altLang="de-DE" dirty="0"/>
              <a:t>  </a:t>
            </a:r>
            <a:endParaRPr lang="de-DE" altLang="de-DE" dirty="0">
              <a:solidFill>
                <a:schemeClr val="accent1"/>
              </a:solidFill>
            </a:endParaRPr>
          </a:p>
        </p:txBody>
      </p:sp>
      <p:sp>
        <p:nvSpPr>
          <p:cNvPr id="2" name="Textfeld 1"/>
          <p:cNvSpPr txBox="1"/>
          <p:nvPr/>
        </p:nvSpPr>
        <p:spPr>
          <a:xfrm>
            <a:off x="268288" y="19580"/>
            <a:ext cx="5181536" cy="400110"/>
          </a:xfrm>
          <a:prstGeom prst="rect">
            <a:avLst/>
          </a:prstGeom>
          <a:noFill/>
        </p:spPr>
        <p:txBody>
          <a:bodyPr wrap="square" rtlCol="0">
            <a:spAutoFit/>
          </a:bodyPr>
          <a:lstStyle/>
          <a:p>
            <a:r>
              <a:rPr lang="de-DE" sz="2000" dirty="0" smtClean="0"/>
              <a:t>Ablauf, Methode, technologische Prozesse</a:t>
            </a:r>
            <a:endParaRPr lang="de-DE" sz="200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8662" y="214609"/>
            <a:ext cx="4334034" cy="653168"/>
          </a:xfrm>
        </p:spPr>
        <p:txBody>
          <a:bodyPr/>
          <a:lstStyle/>
          <a:p>
            <a:r>
              <a:rPr lang="de-DE" sz="1800" dirty="0" smtClean="0"/>
              <a:t>Vollzugsdokumentation, -kontrolle</a:t>
            </a:r>
            <a:endParaRPr lang="de-DE" sz="1800" dirty="0"/>
          </a:p>
        </p:txBody>
      </p:sp>
      <p:sp>
        <p:nvSpPr>
          <p:cNvPr id="3" name="Inhaltsplatzhalter 2"/>
          <p:cNvSpPr>
            <a:spLocks noGrp="1"/>
          </p:cNvSpPr>
          <p:nvPr>
            <p:ph idx="1"/>
          </p:nvPr>
        </p:nvSpPr>
        <p:spPr>
          <a:xfrm>
            <a:off x="219726" y="1098127"/>
            <a:ext cx="4214891" cy="4095523"/>
          </a:xfrm>
        </p:spPr>
        <p:txBody>
          <a:bodyPr/>
          <a:lstStyle/>
          <a:p>
            <a:pPr marL="0" indent="0">
              <a:spcBef>
                <a:spcPts val="989"/>
              </a:spcBef>
              <a:buNone/>
            </a:pPr>
            <a:r>
              <a:rPr lang="de-DE" dirty="0" smtClean="0"/>
              <a:t>Erfassung des Naturalvollzug mit </a:t>
            </a:r>
            <a:r>
              <a:rPr lang="de-DE" dirty="0" err="1" smtClean="0"/>
              <a:t>FISmobil</a:t>
            </a:r>
            <a:endParaRPr lang="de-DE" dirty="0" smtClean="0"/>
          </a:p>
          <a:p>
            <a:pPr marL="450150" lvl="1" indent="-303590" defTabSz="440991">
              <a:spcBef>
                <a:spcPts val="989"/>
              </a:spcBef>
              <a:buFont typeface="+mj-lt"/>
              <a:buAutoNum type="alphaLcPeriod"/>
            </a:pPr>
            <a:r>
              <a:rPr lang="de-DE" dirty="0" smtClean="0"/>
              <a:t>Teilflächenweise Dokumentation von Arbeitsfläche und Maßnahme (Erntenutzung, Durchforstung, </a:t>
            </a:r>
            <a:r>
              <a:rPr lang="de-DE" dirty="0" err="1" smtClean="0"/>
              <a:t>Bestandeserziehung</a:t>
            </a:r>
            <a:r>
              <a:rPr lang="de-DE" dirty="0" smtClean="0"/>
              <a:t>, </a:t>
            </a:r>
            <a:r>
              <a:rPr lang="de-DE" dirty="0" err="1" smtClean="0"/>
              <a:t>Wertästungen</a:t>
            </a:r>
            <a:r>
              <a:rPr lang="de-DE" dirty="0" smtClean="0"/>
              <a:t>)</a:t>
            </a:r>
          </a:p>
          <a:p>
            <a:pPr marL="450150" lvl="1" indent="-303590" defTabSz="440991">
              <a:spcBef>
                <a:spcPts val="989"/>
              </a:spcBef>
              <a:buFont typeface="+mj-lt"/>
              <a:buAutoNum type="alphaLcPeriod"/>
            </a:pPr>
            <a:r>
              <a:rPr lang="de-DE" dirty="0" smtClean="0"/>
              <a:t>Erfassung zufälliger Nutzungsmengen (geschätzt nach Baumart und Schadmerkmal (FSKB und Landesamt f. Statistik / Doppelerfassung in Holzbuchführung?)</a:t>
            </a:r>
          </a:p>
          <a:p>
            <a:pPr marL="450150" lvl="1" indent="-303590" defTabSz="440991">
              <a:spcBef>
                <a:spcPts val="989"/>
              </a:spcBef>
              <a:buFont typeface="+mj-lt"/>
              <a:buAutoNum type="alphaLcPeriod"/>
            </a:pPr>
            <a:r>
              <a:rPr lang="de-DE" dirty="0" smtClean="0"/>
              <a:t>Verjüngungsmaßnahmen mit Kartierung Verjüngungsobjekt (Baumarten, Stückzahlen, Herkunft, Dynamik von BA-Anteilen)</a:t>
            </a:r>
          </a:p>
          <a:p>
            <a:pPr marL="450150" lvl="1" indent="-303590" defTabSz="440991">
              <a:spcBef>
                <a:spcPts val="989"/>
              </a:spcBef>
              <a:buFont typeface="+mj-lt"/>
              <a:buAutoNum type="alphaLcPeriod"/>
            </a:pPr>
            <a:r>
              <a:rPr lang="de-DE" dirty="0" smtClean="0"/>
              <a:t>Abgleich mit Planzeilen der Forsteinrichtung (bearbeitet, erledigt)</a:t>
            </a:r>
          </a:p>
          <a:p>
            <a:pPr marL="450150" lvl="1" indent="-303590" defTabSz="440991">
              <a:spcBef>
                <a:spcPts val="989"/>
              </a:spcBef>
              <a:buFont typeface="+mj-lt"/>
              <a:buAutoNum type="alphaLcPeriod"/>
            </a:pPr>
            <a:r>
              <a:rPr lang="de-DE" dirty="0" smtClean="0"/>
              <a:t>keine </a:t>
            </a:r>
            <a:r>
              <a:rPr lang="de-DE" dirty="0" err="1" smtClean="0"/>
              <a:t>Verbissschutzmaßnahmen</a:t>
            </a:r>
            <a:r>
              <a:rPr lang="de-DE" dirty="0" smtClean="0"/>
              <a:t>, keine Bodenarbeiten, kein </a:t>
            </a:r>
            <a:r>
              <a:rPr lang="de-DE" dirty="0" err="1" smtClean="0"/>
              <a:t>Biozideinsatz</a:t>
            </a:r>
            <a:r>
              <a:rPr lang="de-DE" dirty="0" smtClean="0"/>
              <a:t>, keine </a:t>
            </a:r>
            <a:r>
              <a:rPr lang="de-DE" dirty="0"/>
              <a:t>b</a:t>
            </a:r>
            <a:r>
              <a:rPr lang="de-DE" dirty="0" smtClean="0"/>
              <a:t>iotopverbessernden Maßnahmen (Ausnahme Waldrandgestaltung mit Sträuchern)</a:t>
            </a:r>
            <a:endParaRPr lang="de-DE" dirty="0"/>
          </a:p>
        </p:txBody>
      </p:sp>
      <p:sp>
        <p:nvSpPr>
          <p:cNvPr id="6" name="Geschweifte Klammer rechts 5"/>
          <p:cNvSpPr/>
          <p:nvPr/>
        </p:nvSpPr>
        <p:spPr bwMode="auto">
          <a:xfrm>
            <a:off x="4492910" y="1164559"/>
            <a:ext cx="593566" cy="3620752"/>
          </a:xfrm>
          <a:prstGeom prst="rightBrace">
            <a:avLst>
              <a:gd name="adj1" fmla="val 8333"/>
              <a:gd name="adj2" fmla="val 11610"/>
            </a:avLst>
          </a:prstGeom>
          <a:noFill/>
          <a:ln w="9525" cap="flat" cmpd="sng" algn="ctr">
            <a:solidFill>
              <a:schemeClr val="tx1"/>
            </a:solidFill>
            <a:prstDash val="solid"/>
            <a:round/>
            <a:headEnd type="none" w="med" len="med"/>
            <a:tailEnd type="none" w="med" len="med"/>
          </a:ln>
          <a:effectLst/>
          <a:ex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7" name="Rechteck 6"/>
          <p:cNvSpPr/>
          <p:nvPr/>
        </p:nvSpPr>
        <p:spPr bwMode="auto">
          <a:xfrm>
            <a:off x="5203062" y="1143416"/>
            <a:ext cx="2018124" cy="1009062"/>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de-DE" sz="1978" dirty="0">
                <a:solidFill>
                  <a:schemeClr val="tx1"/>
                </a:solidFill>
                <a:latin typeface="Arial" pitchFamily="34" charset="0"/>
                <a:ea typeface="ＭＳ Ｐゴシック" pitchFamily="34" charset="-128"/>
              </a:rPr>
              <a:t>Waldbauliches Qualitäts-</a:t>
            </a:r>
            <a:r>
              <a:rPr lang="de-DE" sz="1978" dirty="0" err="1">
                <a:solidFill>
                  <a:schemeClr val="tx1"/>
                </a:solidFill>
                <a:latin typeface="Arial" pitchFamily="34" charset="0"/>
                <a:ea typeface="ＭＳ Ｐゴシック" pitchFamily="34" charset="-128"/>
              </a:rPr>
              <a:t>Managament</a:t>
            </a:r>
            <a:endParaRPr lang="de-DE" sz="1978" dirty="0">
              <a:solidFill>
                <a:schemeClr val="tx1"/>
              </a:solidFill>
              <a:latin typeface="Arial" pitchFamily="34" charset="0"/>
              <a:ea typeface="ＭＳ Ｐゴシック" pitchFamily="34" charset="-128"/>
            </a:endParaRPr>
          </a:p>
        </p:txBody>
      </p:sp>
      <p:sp>
        <p:nvSpPr>
          <p:cNvPr id="8" name="Rechteck 7"/>
          <p:cNvSpPr/>
          <p:nvPr/>
        </p:nvSpPr>
        <p:spPr bwMode="auto">
          <a:xfrm>
            <a:off x="5203062" y="2752955"/>
            <a:ext cx="2018124" cy="785868"/>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de-DE" sz="1978" dirty="0">
                <a:solidFill>
                  <a:schemeClr val="tx1"/>
                </a:solidFill>
                <a:latin typeface="Arial" pitchFamily="34" charset="0"/>
                <a:ea typeface="ＭＳ Ｐゴシック" pitchFamily="34" charset="-128"/>
              </a:rPr>
              <a:t>Wildschadens-Monitoring</a:t>
            </a:r>
          </a:p>
        </p:txBody>
      </p:sp>
      <p:sp>
        <p:nvSpPr>
          <p:cNvPr id="9" name="Geschweifte Klammer rechts 8"/>
          <p:cNvSpPr/>
          <p:nvPr/>
        </p:nvSpPr>
        <p:spPr bwMode="auto">
          <a:xfrm>
            <a:off x="4492910" y="1164559"/>
            <a:ext cx="593566" cy="3620752"/>
          </a:xfrm>
          <a:prstGeom prst="rightBrace">
            <a:avLst>
              <a:gd name="adj1" fmla="val 8333"/>
              <a:gd name="adj2" fmla="val 54326"/>
            </a:avLst>
          </a:prstGeom>
          <a:noFill/>
          <a:ln w="9525" cap="flat" cmpd="sng" algn="ctr">
            <a:solidFill>
              <a:schemeClr val="tx1"/>
            </a:solidFill>
            <a:prstDash val="solid"/>
            <a:round/>
            <a:headEnd type="none" w="med" len="med"/>
            <a:tailEnd type="none" w="med" len="med"/>
          </a:ln>
          <a:effectLst/>
          <a:ex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10" name="Rechteck 9"/>
          <p:cNvSpPr/>
          <p:nvPr/>
        </p:nvSpPr>
        <p:spPr bwMode="auto">
          <a:xfrm>
            <a:off x="5203062" y="3777699"/>
            <a:ext cx="2018124" cy="1126326"/>
          </a:xfrm>
          <a:prstGeom prst="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r>
              <a:rPr lang="de-DE" sz="1649" dirty="0" smtClean="0">
                <a:solidFill>
                  <a:schemeClr val="tx1"/>
                </a:solidFill>
                <a:latin typeface="Arial" pitchFamily="34" charset="0"/>
                <a:ea typeface="ＭＳ Ｐゴシック" pitchFamily="34" charset="-128"/>
              </a:rPr>
              <a:t>SMEKUL </a:t>
            </a:r>
            <a:r>
              <a:rPr lang="de-DE" sz="1649" dirty="0">
                <a:solidFill>
                  <a:schemeClr val="tx1"/>
                </a:solidFill>
                <a:latin typeface="Arial" pitchFamily="34" charset="0"/>
                <a:ea typeface="ＭＳ Ｐゴシック" pitchFamily="34" charset="-128"/>
              </a:rPr>
              <a:t>Vollzugs-kontrolle </a:t>
            </a:r>
          </a:p>
          <a:p>
            <a:pPr algn="ctr" defTabSz="753740" eaLnBrk="0" hangingPunct="0"/>
            <a:r>
              <a:rPr lang="de-DE" sz="1649" dirty="0">
                <a:solidFill>
                  <a:schemeClr val="tx1"/>
                </a:solidFill>
                <a:latin typeface="Arial" pitchFamily="34" charset="0"/>
                <a:ea typeface="ＭＳ Ｐゴシック" pitchFamily="34" charset="-128"/>
              </a:rPr>
              <a:t>Haupt- und Zwischenrevision</a:t>
            </a:r>
          </a:p>
        </p:txBody>
      </p:sp>
      <p:sp>
        <p:nvSpPr>
          <p:cNvPr id="11" name="Geschweifte Klammer rechts 10"/>
          <p:cNvSpPr/>
          <p:nvPr/>
        </p:nvSpPr>
        <p:spPr bwMode="auto">
          <a:xfrm>
            <a:off x="4492910" y="1164559"/>
            <a:ext cx="593566" cy="3620752"/>
          </a:xfrm>
          <a:prstGeom prst="rightBrace">
            <a:avLst>
              <a:gd name="adj1" fmla="val 8333"/>
              <a:gd name="adj2" fmla="val 87039"/>
            </a:avLst>
          </a:prstGeom>
          <a:noFill/>
          <a:ln w="9525" cap="flat" cmpd="sng" algn="ctr">
            <a:solidFill>
              <a:schemeClr val="tx1"/>
            </a:solidFill>
            <a:prstDash val="solid"/>
            <a:round/>
            <a:headEnd type="none" w="med" len="med"/>
            <a:tailEnd type="none" w="med" len="med"/>
          </a:ln>
          <a:effectLst/>
          <a:extLst/>
        </p:spPr>
        <p:txBody>
          <a:bodyPr vert="horz" wrap="square" lIns="75375" tIns="37687" rIns="75375" bIns="37687" numCol="1" rtlCol="0" anchor="t" anchorCtr="0" compatLnSpc="1">
            <a:prstTxWarp prst="textNoShape">
              <a:avLst/>
            </a:prstTxWarp>
          </a:bodyPr>
          <a:lstStyle/>
          <a:p>
            <a:pPr algn="ctr" defTabSz="753740" eaLnBrk="0" hangingPunct="0"/>
            <a:endParaRPr lang="de-DE" sz="1978">
              <a:latin typeface="Arial" pitchFamily="34" charset="0"/>
              <a:ea typeface="ＭＳ Ｐゴシック" pitchFamily="34" charset="-128"/>
            </a:endParaRPr>
          </a:p>
        </p:txBody>
      </p:sp>
      <p:sp>
        <p:nvSpPr>
          <p:cNvPr id="12" name="Pfeil nach oben und unten 11"/>
          <p:cNvSpPr/>
          <p:nvPr/>
        </p:nvSpPr>
        <p:spPr bwMode="auto">
          <a:xfrm>
            <a:off x="6036182" y="2173621"/>
            <a:ext cx="415496" cy="555353"/>
          </a:xfrm>
          <a:prstGeom prst="upDownArrow">
            <a:avLst/>
          </a:prstGeom>
          <a:solidFill>
            <a:schemeClr val="bg1">
              <a:lumMod val="65000"/>
            </a:schemeClr>
          </a:solidFill>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75375" tIns="37687" rIns="75375" bIns="37687" numCol="1" rtlCol="0" anchor="t" anchorCtr="0" compatLnSpc="1">
            <a:prstTxWarp prst="textNoShape">
              <a:avLst/>
            </a:prstTxWarp>
          </a:bodyPr>
          <a:lstStyle/>
          <a:p>
            <a:pPr algn="ctr" defTabSz="753740" eaLnBrk="0" hangingPunct="0"/>
            <a:endParaRPr lang="de-DE" sz="1978">
              <a:solidFill>
                <a:schemeClr val="tx1"/>
              </a:solidFill>
              <a:latin typeface="Arial" pitchFamily="34" charset="0"/>
              <a:ea typeface="ＭＳ Ｐゴシック" pitchFamily="34" charset="-128"/>
            </a:endParaRPr>
          </a:p>
        </p:txBody>
      </p:sp>
      <p:sp>
        <p:nvSpPr>
          <p:cNvPr id="14" name="Foliennummernplatzhalter 6"/>
          <p:cNvSpPr>
            <a:spLocks noGrp="1"/>
          </p:cNvSpPr>
          <p:nvPr>
            <p:ph type="sldNum" sz="quarter" idx="10"/>
          </p:nvPr>
        </p:nvSpPr>
        <p:spPr>
          <a:xfrm>
            <a:off x="0" y="5135563"/>
            <a:ext cx="573088" cy="517525"/>
          </a:xfrm>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26A1C0A9-B027-45AA-B411-3215D0984E28}" type="slidenum">
              <a:rPr lang="de-DE" altLang="de-DE" sz="1000">
                <a:solidFill>
                  <a:srgbClr val="828480"/>
                </a:solidFill>
              </a:rPr>
              <a:pPr eaLnBrk="1" hangingPunct="1"/>
              <a:t>18</a:t>
            </a:fld>
            <a:endParaRPr lang="de-DE" altLang="de-DE" sz="1000" dirty="0">
              <a:solidFill>
                <a:srgbClr val="828480"/>
              </a:solidFill>
            </a:endParaRPr>
          </a:p>
        </p:txBody>
      </p:sp>
      <p:sp>
        <p:nvSpPr>
          <p:cNvPr id="15"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4. Juli 2023</a:t>
            </a:fld>
            <a:endParaRPr lang="de-DE" altLang="de-DE" dirty="0">
              <a:solidFill>
                <a:schemeClr val="accent1"/>
              </a:solidFill>
            </a:endParaRPr>
          </a:p>
        </p:txBody>
      </p:sp>
      <p:grpSp>
        <p:nvGrpSpPr>
          <p:cNvPr id="17" name="Gruppieren 16"/>
          <p:cNvGrpSpPr/>
          <p:nvPr/>
        </p:nvGrpSpPr>
        <p:grpSpPr>
          <a:xfrm>
            <a:off x="816778" y="895343"/>
            <a:ext cx="3291910" cy="3669100"/>
            <a:chOff x="816778" y="895343"/>
            <a:chExt cx="3291910" cy="3669100"/>
          </a:xfrm>
        </p:grpSpPr>
        <p:pic>
          <p:nvPicPr>
            <p:cNvPr id="13" name="Grafi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778" y="895343"/>
              <a:ext cx="3291910" cy="2882356"/>
            </a:xfrm>
            <a:prstGeom prst="rect">
              <a:avLst/>
            </a:prstGeom>
          </p:spPr>
        </p:pic>
        <p:sp>
          <p:nvSpPr>
            <p:cNvPr id="16" name="Abgerundetes Rechteck 15"/>
            <p:cNvSpPr/>
            <p:nvPr/>
          </p:nvSpPr>
          <p:spPr bwMode="auto">
            <a:xfrm>
              <a:off x="943904" y="3739053"/>
              <a:ext cx="3068875" cy="825390"/>
            </a:xfrm>
            <a:prstGeom prst="round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smtClean="0">
                  <a:ln>
                    <a:noFill/>
                  </a:ln>
                  <a:solidFill>
                    <a:schemeClr val="tx1"/>
                  </a:solidFill>
                  <a:effectLst/>
                  <a:latin typeface="Arial" charset="0"/>
                  <a:ea typeface="ＭＳ Ｐゴシック" pitchFamily="1" charset="-128"/>
                </a:rPr>
                <a:t>erhöhte Anforderungen (FSC + Naturschutz)</a:t>
              </a:r>
            </a:p>
          </p:txBody>
        </p:sp>
      </p:grpSp>
      <p:sp>
        <p:nvSpPr>
          <p:cNvPr id="4" name="Textfeld 3"/>
          <p:cNvSpPr txBox="1"/>
          <p:nvPr/>
        </p:nvSpPr>
        <p:spPr>
          <a:xfrm>
            <a:off x="137160" y="214609"/>
            <a:ext cx="4169664" cy="400110"/>
          </a:xfrm>
          <a:prstGeom prst="rect">
            <a:avLst/>
          </a:prstGeom>
          <a:noFill/>
        </p:spPr>
        <p:txBody>
          <a:bodyPr wrap="square" rtlCol="0">
            <a:spAutoFit/>
          </a:bodyPr>
          <a:lstStyle/>
          <a:p>
            <a:r>
              <a:rPr lang="de-DE" sz="2000" dirty="0" smtClean="0">
                <a:latin typeface="+mj-lt"/>
              </a:rPr>
              <a:t>Ablauf der Forsteinrichtung</a:t>
            </a:r>
            <a:endParaRPr lang="de-DE" sz="2000" dirty="0">
              <a:latin typeface="+mj-lt"/>
            </a:endParaRPr>
          </a:p>
        </p:txBody>
      </p:sp>
    </p:spTree>
    <p:extLst>
      <p:ext uri="{BB962C8B-B14F-4D97-AF65-F5344CB8AC3E}">
        <p14:creationId xmlns:p14="http://schemas.microsoft.com/office/powerpoint/2010/main" val="24414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liennummernplatzhalter 4"/>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spcBef>
                <a:spcPct val="0"/>
              </a:spcBef>
              <a:buClrTx/>
              <a:buFontTx/>
              <a:buNone/>
            </a:pPr>
            <a:fld id="{BC932B13-5267-41EC-AA75-3322E064277C}" type="slidenum">
              <a:rPr lang="de-DE" altLang="de-DE" sz="1000" smtClean="0">
                <a:solidFill>
                  <a:srgbClr val="828480"/>
                </a:solidFill>
              </a:rPr>
              <a:pPr>
                <a:spcBef>
                  <a:spcPct val="0"/>
                </a:spcBef>
                <a:buClrTx/>
                <a:buFontTx/>
                <a:buNone/>
              </a:pPr>
              <a:t>19</a:t>
            </a:fld>
            <a:endParaRPr lang="de-DE" altLang="de-DE" sz="1000" smtClean="0">
              <a:solidFill>
                <a:srgbClr val="828480"/>
              </a:solidFill>
            </a:endParaRPr>
          </a:p>
        </p:txBody>
      </p:sp>
      <p:sp>
        <p:nvSpPr>
          <p:cNvPr id="50180" name="Rectangle 2"/>
          <p:cNvSpPr>
            <a:spLocks noGrp="1" noChangeArrowheads="1"/>
          </p:cNvSpPr>
          <p:nvPr>
            <p:ph type="title" idx="4294967295"/>
          </p:nvPr>
        </p:nvSpPr>
        <p:spPr>
          <a:xfrm>
            <a:off x="361951" y="247650"/>
            <a:ext cx="4110990" cy="620713"/>
          </a:xfrm>
        </p:spPr>
        <p:txBody>
          <a:bodyPr/>
          <a:lstStyle/>
          <a:p>
            <a:pPr eaLnBrk="1" hangingPunct="1"/>
            <a:r>
              <a:rPr lang="de-DE" altLang="de-DE" sz="1800" dirty="0" smtClean="0"/>
              <a:t>Stichprobeninventur WISA</a:t>
            </a:r>
          </a:p>
        </p:txBody>
      </p:sp>
      <p:pic>
        <p:nvPicPr>
          <p:cNvPr id="50184" name="Picture 3" descr="G:\Abt\18-WISA\10_Bilder\Bilder LWI 2017\P108016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7179" y="1049338"/>
            <a:ext cx="2627263"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G:\Abt\18-WISA\10_Bilder\Bilder LWI 2017\P108015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57841" y="3266441"/>
            <a:ext cx="1476137"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17520"/>
          <a:stretch/>
        </p:blipFill>
        <p:spPr bwMode="auto">
          <a:xfrm>
            <a:off x="4685354" y="3097549"/>
            <a:ext cx="2650165" cy="213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0000"/>
                </a:solidFill>
                <a:miter lim="800000"/>
                <a:headEnd/>
                <a:tailEnd/>
              </a14:hiddenLine>
            </a:ext>
          </a:extLst>
        </p:spPr>
      </p:pic>
      <p:pic>
        <p:nvPicPr>
          <p:cNvPr id="12" name="Picture 6" descr="G:\Abt\18-WISA\10_Bilder\IMG_20170504_091346819.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97179" y="3097549"/>
            <a:ext cx="2634947" cy="21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ORST-FS-2601\Abt-44\Ref-44\Abt\18-WISA\10_Schulung\0_Bilder Schulung\P1050905.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711677" y="1049338"/>
            <a:ext cx="2623843" cy="196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fik 2" descr="Bildschirmausschnitt"/>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32102" y="1049338"/>
            <a:ext cx="1519270" cy="2137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feld 1"/>
          <p:cNvSpPr txBox="1"/>
          <p:nvPr/>
        </p:nvSpPr>
        <p:spPr>
          <a:xfrm>
            <a:off x="218353" y="47595"/>
            <a:ext cx="4978145" cy="400110"/>
          </a:xfrm>
          <a:prstGeom prst="rect">
            <a:avLst/>
          </a:prstGeom>
          <a:noFill/>
        </p:spPr>
        <p:txBody>
          <a:bodyPr wrap="square" rtlCol="0">
            <a:spAutoFit/>
          </a:bodyPr>
          <a:lstStyle/>
          <a:p>
            <a:r>
              <a:rPr lang="de-DE" sz="2000" dirty="0" smtClean="0">
                <a:latin typeface="+mj-lt"/>
              </a:rPr>
              <a:t>Methode und technologische Prozesse</a:t>
            </a:r>
            <a:endParaRPr lang="de-DE" sz="2000" dirty="0">
              <a:latin typeface="+mj-lt"/>
            </a:endParaRPr>
          </a:p>
        </p:txBody>
      </p:sp>
    </p:spTree>
    <p:extLst>
      <p:ext uri="{BB962C8B-B14F-4D97-AF65-F5344CB8AC3E}">
        <p14:creationId xmlns:p14="http://schemas.microsoft.com/office/powerpoint/2010/main" val="58355723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25958" y="292608"/>
            <a:ext cx="4254530" cy="666839"/>
          </a:xfrm>
        </p:spPr>
        <p:txBody>
          <a:bodyPr/>
          <a:lstStyle/>
          <a:p>
            <a:r>
              <a:rPr lang="de-DE" altLang="de-DE" dirty="0" smtClean="0"/>
              <a:t>Forsteinrichtung in der </a:t>
            </a:r>
            <a:r>
              <a:rPr lang="de-DE" altLang="de-DE" sz="2000" b="1" dirty="0" smtClean="0"/>
              <a:t>Legislative</a:t>
            </a:r>
            <a:r>
              <a:rPr lang="de-DE" altLang="de-DE" dirty="0" smtClean="0"/>
              <a:t>:</a:t>
            </a:r>
            <a:br>
              <a:rPr lang="de-DE" altLang="de-DE" dirty="0" smtClean="0"/>
            </a:br>
            <a:r>
              <a:rPr lang="de-DE" altLang="de-DE" b="1" dirty="0" smtClean="0"/>
              <a:t>Föderation</a:t>
            </a:r>
            <a:r>
              <a:rPr lang="de-DE" altLang="de-DE" dirty="0" smtClean="0"/>
              <a:t> </a:t>
            </a:r>
          </a:p>
        </p:txBody>
      </p:sp>
      <p:sp>
        <p:nvSpPr>
          <p:cNvPr id="4" name="Foliennummernplatzhalter 3"/>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DB29E8DB-2F52-4033-BB66-52E05CCDDE22}" type="slidenum">
              <a:rPr lang="de-DE" altLang="de-DE" sz="1000">
                <a:solidFill>
                  <a:srgbClr val="828480"/>
                </a:solidFill>
              </a:rPr>
              <a:pPr eaLnBrk="1" hangingPunct="1"/>
              <a:t>2</a:t>
            </a:fld>
            <a:endParaRPr lang="de-DE" altLang="de-DE" sz="1000">
              <a:solidFill>
                <a:srgbClr val="828480"/>
              </a:solidFill>
            </a:endParaRPr>
          </a:p>
        </p:txBody>
      </p:sp>
      <p:sp>
        <p:nvSpPr>
          <p:cNvPr id="2" name="Textfeld 1"/>
          <p:cNvSpPr txBox="1"/>
          <p:nvPr/>
        </p:nvSpPr>
        <p:spPr>
          <a:xfrm>
            <a:off x="286544" y="1863852"/>
            <a:ext cx="7097236" cy="2123658"/>
          </a:xfrm>
          <a:prstGeom prst="rect">
            <a:avLst/>
          </a:prstGeom>
          <a:noFill/>
        </p:spPr>
        <p:txBody>
          <a:bodyPr wrap="square" rtlCol="0">
            <a:spAutoFit/>
          </a:bodyPr>
          <a:lstStyle/>
          <a:p>
            <a:r>
              <a:rPr lang="de-DE" sz="2000" b="1" dirty="0" smtClean="0"/>
              <a:t>Bundeswaldgesetz</a:t>
            </a:r>
            <a:r>
              <a:rPr lang="de-DE" sz="1600" dirty="0" smtClean="0"/>
              <a:t> vom 2. Mai 1975:</a:t>
            </a:r>
          </a:p>
          <a:p>
            <a:pPr defTabSz="360000">
              <a:buFont typeface="Microsoft Sans Serif" panose="020B0604020202020204" pitchFamily="34" charset="0"/>
              <a:buChar char="§"/>
            </a:pPr>
            <a:r>
              <a:rPr lang="de-DE" sz="1600" dirty="0" smtClean="0"/>
              <a:t>11 verpflichtet zur ordnungsgemäßen und nachhaltigen Bewirtschaftung 	des Waldes; durch Landesgesetz muss mindestens Verpflichtung zu 	einer vollständigen Wiederbestockung kahlgeschlagener Flächen 	geregelt werden.</a:t>
            </a:r>
          </a:p>
          <a:p>
            <a:pPr>
              <a:buFont typeface="Microsoft Sans Serif" panose="020B0604020202020204" pitchFamily="34" charset="0"/>
              <a:buChar char="§"/>
            </a:pPr>
            <a:r>
              <a:rPr lang="de-DE" sz="1600" dirty="0" smtClean="0"/>
              <a:t> 41a </a:t>
            </a:r>
            <a:r>
              <a:rPr lang="de-DE" sz="1600" dirty="0"/>
              <a:t>verpflichtet zu bundesweiten </a:t>
            </a:r>
          </a:p>
          <a:p>
            <a:pPr defTabSz="360000"/>
            <a:r>
              <a:rPr lang="de-DE" sz="1600" dirty="0" smtClean="0"/>
              <a:t>	Walderhebungen</a:t>
            </a:r>
          </a:p>
          <a:p>
            <a:pPr defTabSz="360000"/>
            <a:endParaRPr lang="de-DE" sz="1600" dirty="0"/>
          </a:p>
        </p:txBody>
      </p:sp>
      <p:sp>
        <p:nvSpPr>
          <p:cNvPr id="8"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4. Juli 2023</a:t>
            </a:fld>
            <a:endParaRPr lang="de-DE" altLang="de-DE" dirty="0">
              <a:solidFill>
                <a:schemeClr val="accent1"/>
              </a:solidFill>
            </a:endParaRPr>
          </a:p>
        </p:txBody>
      </p:sp>
    </p:spTree>
    <p:extLst>
      <p:ext uri="{BB962C8B-B14F-4D97-AF65-F5344CB8AC3E}">
        <p14:creationId xmlns:p14="http://schemas.microsoft.com/office/powerpoint/2010/main" val="3595514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61951" y="361950"/>
            <a:ext cx="4088130" cy="552450"/>
          </a:xfrm>
        </p:spPr>
        <p:txBody>
          <a:bodyPr/>
          <a:lstStyle/>
          <a:p>
            <a:pPr eaLnBrk="1" hangingPunct="1"/>
            <a:r>
              <a:rPr lang="de-DE" altLang="de-DE" dirty="0" smtClean="0"/>
              <a:t>WISA-Verfahren: Stichprobenraster</a:t>
            </a:r>
          </a:p>
        </p:txBody>
      </p:sp>
      <p:sp>
        <p:nvSpPr>
          <p:cNvPr id="48132" name="Rectangle 8"/>
          <p:cNvSpPr>
            <a:spLocks noChangeArrowheads="1"/>
          </p:cNvSpPr>
          <p:nvPr/>
        </p:nvSpPr>
        <p:spPr bwMode="auto">
          <a:xfrm>
            <a:off x="0" y="0"/>
            <a:ext cx="152400"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5502" tIns="37751" rIns="75502" bIns="37751">
            <a:spAutoFit/>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742950" indent="-2857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11430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6002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2057400" indent="-22860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5146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9718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4290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886200" indent="-228600"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eaLnBrk="1" hangingPunct="1">
              <a:spcBef>
                <a:spcPct val="0"/>
              </a:spcBef>
              <a:buClrTx/>
              <a:buFontTx/>
              <a:buNone/>
            </a:pPr>
            <a:endParaRPr lang="de-DE" altLang="de-DE" sz="1600"/>
          </a:p>
        </p:txBody>
      </p:sp>
      <p:sp>
        <p:nvSpPr>
          <p:cNvPr id="48133"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20</a:t>
            </a:fld>
            <a:endParaRPr lang="de-DE" altLang="de-DE" sz="1000" dirty="0" smtClean="0">
              <a:solidFill>
                <a:srgbClr val="828480"/>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118103491"/>
              </p:ext>
            </p:extLst>
          </p:nvPr>
        </p:nvGraphicFramePr>
        <p:xfrm>
          <a:off x="162981" y="1187626"/>
          <a:ext cx="7213178" cy="4009214"/>
        </p:xfrm>
        <a:graphic>
          <a:graphicData uri="http://schemas.openxmlformats.org/drawingml/2006/table">
            <a:tbl>
              <a:tblPr firstRow="1" bandRow="1">
                <a:tableStyleId>{D27102A9-8310-4765-A935-A1911B00CA55}</a:tableStyleId>
              </a:tblPr>
              <a:tblGrid>
                <a:gridCol w="3606589">
                  <a:extLst>
                    <a:ext uri="{9D8B030D-6E8A-4147-A177-3AD203B41FA5}">
                      <a16:colId xmlns:a16="http://schemas.microsoft.com/office/drawing/2014/main" val="20000"/>
                    </a:ext>
                  </a:extLst>
                </a:gridCol>
                <a:gridCol w="3606589">
                  <a:extLst>
                    <a:ext uri="{9D8B030D-6E8A-4147-A177-3AD203B41FA5}">
                      <a16:colId xmlns:a16="http://schemas.microsoft.com/office/drawing/2014/main" val="20001"/>
                    </a:ext>
                  </a:extLst>
                </a:gridCol>
              </a:tblGrid>
              <a:tr h="2028014">
                <a:tc>
                  <a:txBody>
                    <a:bodyPr/>
                    <a:lstStyle/>
                    <a:p>
                      <a:endParaRPr lang="de-DE" sz="1400" dirty="0"/>
                    </a:p>
                  </a:txBody>
                  <a:tcPr/>
                </a:tc>
                <a:tc>
                  <a:txBody>
                    <a:bodyPr/>
                    <a:lstStyle/>
                    <a:p>
                      <a:endParaRPr lang="de-DE" sz="1400" dirty="0"/>
                    </a:p>
                  </a:txBody>
                  <a:tcPr/>
                </a:tc>
                <a:extLst>
                  <a:ext uri="{0D108BD9-81ED-4DB2-BD59-A6C34878D82A}">
                    <a16:rowId xmlns:a16="http://schemas.microsoft.com/office/drawing/2014/main" val="10000"/>
                  </a:ext>
                </a:extLst>
              </a:tr>
              <a:tr h="289560">
                <a:tc>
                  <a:txBody>
                    <a:bodyPr/>
                    <a:lstStyle/>
                    <a:p>
                      <a:r>
                        <a:rPr lang="de-DE" sz="1400" dirty="0" smtClean="0"/>
                        <a:t>landesweites Raster 200</a:t>
                      </a:r>
                      <a:r>
                        <a:rPr lang="de-DE" sz="1400" baseline="0" dirty="0" smtClean="0"/>
                        <a:t> x 200 m</a:t>
                      </a:r>
                      <a:r>
                        <a:rPr lang="de-DE" sz="1400" dirty="0" smtClean="0"/>
                        <a:t> liegt vor;</a:t>
                      </a:r>
                    </a:p>
                    <a:p>
                      <a:r>
                        <a:rPr lang="de-DE" sz="1400" dirty="0" smtClean="0"/>
                        <a:t>Vorklärung</a:t>
                      </a:r>
                      <a:r>
                        <a:rPr lang="de-DE" sz="1400" baseline="0" dirty="0" smtClean="0"/>
                        <a:t> der Waldeigenschaft über Betriebskarte erfolgt</a:t>
                      </a:r>
                      <a:endParaRPr lang="de-DE" sz="1400" dirty="0"/>
                    </a:p>
                  </a:txBody>
                  <a:tcPr/>
                </a:tc>
                <a:tc>
                  <a:txBody>
                    <a:bodyPr/>
                    <a:lstStyle/>
                    <a:p>
                      <a:r>
                        <a:rPr lang="de-DE" sz="1400" dirty="0" smtClean="0"/>
                        <a:t>Permanentes Verfahren = unterirdische Vermarkung</a:t>
                      </a:r>
                    </a:p>
                  </a:txBody>
                  <a:tcPr/>
                </a:tc>
                <a:extLst>
                  <a:ext uri="{0D108BD9-81ED-4DB2-BD59-A6C34878D82A}">
                    <a16:rowId xmlns:a16="http://schemas.microsoft.com/office/drawing/2014/main" val="10001"/>
                  </a:ext>
                </a:extLst>
              </a:tr>
              <a:tr h="289560">
                <a:tc>
                  <a:txBody>
                    <a:bodyPr/>
                    <a:lstStyle/>
                    <a:p>
                      <a:r>
                        <a:rPr lang="de-DE" sz="1400" dirty="0" smtClean="0"/>
                        <a:t>Erfassung von begehbaren</a:t>
                      </a:r>
                    </a:p>
                    <a:p>
                      <a:r>
                        <a:rPr lang="de-DE" sz="1400" dirty="0" smtClean="0"/>
                        <a:t>Holzböden und Nichtholzböden</a:t>
                      </a:r>
                    </a:p>
                  </a:txBody>
                  <a:tcPr/>
                </a:tc>
                <a:tc>
                  <a:txBody>
                    <a:bodyPr/>
                    <a:lstStyle/>
                    <a:p>
                      <a:r>
                        <a:rPr lang="de-DE" sz="1400" dirty="0" smtClean="0"/>
                        <a:t>temporäre Markierung der Verjüngung</a:t>
                      </a:r>
                    </a:p>
                    <a:p>
                      <a:endParaRPr lang="de-DE" sz="1400" dirty="0"/>
                    </a:p>
                  </a:txBody>
                  <a:tcPr/>
                </a:tc>
                <a:extLst>
                  <a:ext uri="{0D108BD9-81ED-4DB2-BD59-A6C34878D82A}">
                    <a16:rowId xmlns:a16="http://schemas.microsoft.com/office/drawing/2014/main" val="10002"/>
                  </a:ext>
                </a:extLst>
              </a:tr>
              <a:tr h="327660">
                <a:tc>
                  <a:txBody>
                    <a:bodyPr/>
                    <a:lstStyle/>
                    <a:p>
                      <a:r>
                        <a:rPr lang="de-DE" sz="1400" dirty="0" smtClean="0"/>
                        <a:t>ca. 5.000 – 8.000 Punkte pro Jahr</a:t>
                      </a:r>
                    </a:p>
                    <a:p>
                      <a:r>
                        <a:rPr lang="de-DE" sz="1400" dirty="0" smtClean="0"/>
                        <a:t>ca. 425 Pkt. pro LW-Revier</a:t>
                      </a:r>
                    </a:p>
                    <a:p>
                      <a:r>
                        <a:rPr lang="de-DE" sz="1400" dirty="0" smtClean="0"/>
                        <a:t>(Ziel: Vorrat SE95 &lt;</a:t>
                      </a:r>
                      <a:r>
                        <a:rPr lang="de-DE" sz="1400" baseline="0" dirty="0" smtClean="0"/>
                        <a:t> 5% </a:t>
                      </a:r>
                      <a:r>
                        <a:rPr lang="de-DE" sz="1400" baseline="0" dirty="0" err="1" smtClean="0"/>
                        <a:t>FoB</a:t>
                      </a:r>
                      <a:r>
                        <a:rPr lang="de-DE" sz="1400" baseline="0" dirty="0" smtClean="0"/>
                        <a:t> / &lt;10% </a:t>
                      </a:r>
                      <a:r>
                        <a:rPr lang="de-DE" sz="1400" baseline="0" dirty="0" err="1" smtClean="0"/>
                        <a:t>Rev</a:t>
                      </a:r>
                      <a:r>
                        <a:rPr lang="de-DE" sz="1400" baseline="0" dirty="0" smtClean="0"/>
                        <a:t>)</a:t>
                      </a:r>
                      <a:endParaRPr lang="de-DE" sz="1400" dirty="0" smtClean="0"/>
                    </a:p>
                  </a:txBody>
                  <a:tcPr/>
                </a:tc>
                <a:tc>
                  <a:txBody>
                    <a:bodyPr/>
                    <a:lstStyle/>
                    <a:p>
                      <a:r>
                        <a:rPr lang="de-DE" sz="1400" dirty="0" smtClean="0"/>
                        <a:t>Aufnahme</a:t>
                      </a:r>
                      <a:r>
                        <a:rPr lang="de-DE" sz="1400" baseline="0" dirty="0" smtClean="0"/>
                        <a:t> im Werkvertrag / Kontrollen (&gt;5% der STP) durch eigene Mitarbeiter</a:t>
                      </a:r>
                      <a:endParaRPr lang="de-DE" sz="1400" dirty="0"/>
                    </a:p>
                  </a:txBody>
                  <a:tcPr/>
                </a:tc>
                <a:extLst>
                  <a:ext uri="{0D108BD9-81ED-4DB2-BD59-A6C34878D82A}">
                    <a16:rowId xmlns:a16="http://schemas.microsoft.com/office/drawing/2014/main" val="10003"/>
                  </a:ext>
                </a:extLst>
              </a:tr>
            </a:tbl>
          </a:graphicData>
        </a:graphic>
      </p:graphicFrame>
      <p:pic>
        <p:nvPicPr>
          <p:cNvPr id="11264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60019" y="1245553"/>
            <a:ext cx="3279673" cy="1924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3" descr="G:\Abt\18-WISA\10_Bilder\2017 WISA\WP_20170905_13_36_16_Pro.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494460" y="1245552"/>
            <a:ext cx="1881699" cy="19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J:\DCIM\120CANON\IMG_066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77271" y="1245553"/>
            <a:ext cx="1430654" cy="190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r>
              <a:rPr lang="de-DE" altLang="de-DE" dirty="0" smtClean="0"/>
              <a:t>  |</a:t>
            </a:r>
            <a:endParaRPr lang="de-DE" altLang="de-DE" dirty="0">
              <a:solidFill>
                <a:schemeClr val="accent1"/>
              </a:solidFill>
            </a:endParaRPr>
          </a:p>
        </p:txBody>
      </p:sp>
    </p:spTree>
    <p:extLst>
      <p:ext uri="{BB962C8B-B14F-4D97-AF65-F5344CB8AC3E}">
        <p14:creationId xmlns:p14="http://schemas.microsoft.com/office/powerpoint/2010/main" val="38463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lussdiagramm: Datenträger mit direktem Zugriff 77"/>
          <p:cNvSpPr/>
          <p:nvPr/>
        </p:nvSpPr>
        <p:spPr bwMode="auto">
          <a:xfrm>
            <a:off x="4233334" y="2302035"/>
            <a:ext cx="2031858" cy="1133475"/>
          </a:xfrm>
          <a:prstGeom prst="flowChartMagneticDrum">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ＭＳ Ｐゴシック" pitchFamily="1" charset="-128"/>
              </a:rPr>
              <a:t>WISA - DA</a:t>
            </a:r>
          </a:p>
        </p:txBody>
      </p:sp>
      <p:pic>
        <p:nvPicPr>
          <p:cNvPr id="57352" name="Picture 6" descr="F:\1 Forstplanung\WISA\23_Datensicherung Fülöp\_Projekt_WISA_2011_2014\03d_WISA_DE\02_Software_WISA_DE\10_Daten_fuer_EBN\20121116_Icons\Icon_Auswertemodu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85850" y="2714795"/>
            <a:ext cx="505249" cy="50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txBox="1">
            <a:spLocks noChangeArrowheads="1"/>
          </p:cNvSpPr>
          <p:nvPr/>
        </p:nvSpPr>
        <p:spPr bwMode="auto">
          <a:xfrm>
            <a:off x="256566" y="264062"/>
            <a:ext cx="4110990" cy="62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 charset="-128"/>
              </a:defRPr>
            </a:lvl2pPr>
            <a:lvl3pPr algn="l" rtl="0" eaLnBrk="0" fontAlgn="base" hangingPunct="0">
              <a:spcBef>
                <a:spcPct val="0"/>
              </a:spcBef>
              <a:spcAft>
                <a:spcPct val="0"/>
              </a:spcAft>
              <a:defRPr sz="2100">
                <a:solidFill>
                  <a:schemeClr val="tx2"/>
                </a:solidFill>
                <a:latin typeface="Arial" charset="0"/>
                <a:ea typeface="ＭＳ Ｐゴシック" pitchFamily="1" charset="-128"/>
              </a:defRPr>
            </a:lvl3pPr>
            <a:lvl4pPr algn="l" rtl="0" eaLnBrk="0" fontAlgn="base" hangingPunct="0">
              <a:spcBef>
                <a:spcPct val="0"/>
              </a:spcBef>
              <a:spcAft>
                <a:spcPct val="0"/>
              </a:spcAft>
              <a:defRPr sz="2100">
                <a:solidFill>
                  <a:schemeClr val="tx2"/>
                </a:solidFill>
                <a:latin typeface="Arial" charset="0"/>
                <a:ea typeface="ＭＳ Ｐゴシック" pitchFamily="1" charset="-128"/>
              </a:defRPr>
            </a:lvl4pPr>
            <a:lvl5pPr algn="l" rtl="0" eaLnBrk="0" fontAlgn="base" hangingPunct="0">
              <a:spcBef>
                <a:spcPct val="0"/>
              </a:spcBef>
              <a:spcAft>
                <a:spcPct val="0"/>
              </a:spcAft>
              <a:defRPr sz="2100">
                <a:solidFill>
                  <a:schemeClr val="tx2"/>
                </a:solidFill>
                <a:latin typeface="Arial" charset="0"/>
                <a:ea typeface="ＭＳ Ｐゴシック" pitchFamily="1"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a:lstStyle>
          <a:p>
            <a:pPr eaLnBrk="1" hangingPunct="1"/>
            <a:r>
              <a:rPr lang="de-DE" altLang="de-DE" kern="0" dirty="0" smtClean="0"/>
              <a:t>WISA-Verfahren:</a:t>
            </a:r>
          </a:p>
          <a:p>
            <a:pPr eaLnBrk="1" hangingPunct="1"/>
            <a:r>
              <a:rPr lang="de-DE" altLang="de-DE" kern="0" dirty="0" smtClean="0"/>
              <a:t>Datenmanagement</a:t>
            </a:r>
          </a:p>
        </p:txBody>
      </p:sp>
      <p:sp>
        <p:nvSpPr>
          <p:cNvPr id="2" name="Flussdiagramm: Datenträger mit direktem Zugriff 1"/>
          <p:cNvSpPr/>
          <p:nvPr/>
        </p:nvSpPr>
        <p:spPr bwMode="auto">
          <a:xfrm>
            <a:off x="1934720" y="2298780"/>
            <a:ext cx="2031858" cy="1133475"/>
          </a:xfrm>
          <a:prstGeom prst="flowChartMagneticDrum">
            <a:avLst/>
          </a:prstGeom>
          <a:solidFill>
            <a:schemeClr val="bg1">
              <a:lumMod val="6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de-DE" sz="1800" b="0" i="0" u="none" strike="noStrike" cap="none" normalizeH="0" baseline="0" dirty="0" smtClean="0">
                <a:ln>
                  <a:noFill/>
                </a:ln>
                <a:solidFill>
                  <a:schemeClr val="tx1"/>
                </a:solidFill>
                <a:effectLst/>
                <a:latin typeface="Arial" charset="0"/>
                <a:ea typeface="ＭＳ Ｐゴシック" pitchFamily="1" charset="-128"/>
              </a:rPr>
              <a:t>WISA - DE</a:t>
            </a:r>
          </a:p>
        </p:txBody>
      </p:sp>
      <p:pic>
        <p:nvPicPr>
          <p:cNvPr id="113666" name="Picture 2"/>
          <p:cNvPicPr>
            <a:picLocks noChangeAspect="1" noChangeArrowheads="1"/>
          </p:cNvPicPr>
          <p:nvPr/>
        </p:nvPicPr>
        <p:blipFill rotWithShape="1">
          <a:blip r:embed="rId3" cstate="print">
            <a:clrChange>
              <a:clrFrom>
                <a:srgbClr val="666666"/>
              </a:clrFrom>
              <a:clrTo>
                <a:srgbClr val="666666">
                  <a:alpha val="0"/>
                </a:srgbClr>
              </a:clrTo>
            </a:clrChange>
            <a:extLst>
              <a:ext uri="{28A0092B-C50C-407E-A947-70E740481C1C}">
                <a14:useLocalDpi xmlns:a14="http://schemas.microsoft.com/office/drawing/2010/main"/>
              </a:ext>
            </a:extLst>
          </a:blip>
          <a:srcRect l="12892" r="13471"/>
          <a:stretch/>
        </p:blipFill>
        <p:spPr bwMode="auto">
          <a:xfrm>
            <a:off x="2059868" y="2546812"/>
            <a:ext cx="1302457" cy="841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ussdiagramm: Vordefinierter Prozess 4"/>
          <p:cNvSpPr/>
          <p:nvPr/>
        </p:nvSpPr>
        <p:spPr bwMode="auto">
          <a:xfrm>
            <a:off x="256566" y="1257302"/>
            <a:ext cx="1207380"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Daten-</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bereit-stellung</a:t>
            </a:r>
          </a:p>
        </p:txBody>
      </p:sp>
      <p:sp>
        <p:nvSpPr>
          <p:cNvPr id="35" name="Flussdiagramm: Vordefinierter Prozess 34"/>
          <p:cNvSpPr/>
          <p:nvPr/>
        </p:nvSpPr>
        <p:spPr bwMode="auto">
          <a:xfrm>
            <a:off x="245518" y="3375105"/>
            <a:ext cx="1218428" cy="701596"/>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Daten</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tx1"/>
                </a:solidFill>
                <a:effectLst/>
                <a:latin typeface="Arial" charset="0"/>
                <a:ea typeface="ＭＳ Ｐゴシック" pitchFamily="1" charset="-128"/>
              </a:rPr>
              <a:t>prüfung</a:t>
            </a:r>
            <a:endParaRPr kumimoji="0" lang="de-DE" sz="1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36" name="Flussdiagramm: Vordefinierter Prozess 35"/>
          <p:cNvSpPr/>
          <p:nvPr/>
        </p:nvSpPr>
        <p:spPr bwMode="auto">
          <a:xfrm>
            <a:off x="234469" y="4276726"/>
            <a:ext cx="1229477" cy="685799"/>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Feld-kontrolle</a:t>
            </a:r>
          </a:p>
        </p:txBody>
      </p:sp>
      <p:sp>
        <p:nvSpPr>
          <p:cNvPr id="37" name="Flussdiagramm: Vordefinierter Prozess 36"/>
          <p:cNvSpPr/>
          <p:nvPr/>
        </p:nvSpPr>
        <p:spPr bwMode="auto">
          <a:xfrm>
            <a:off x="245518" y="2109035"/>
            <a:ext cx="1229478"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err="1" smtClean="0">
                <a:ln>
                  <a:noFill/>
                </a:ln>
                <a:solidFill>
                  <a:schemeClr val="tx1"/>
                </a:solidFill>
                <a:effectLst/>
                <a:latin typeface="Arial" charset="0"/>
                <a:ea typeface="ＭＳ Ｐゴシック" pitchFamily="1" charset="-128"/>
              </a:rPr>
              <a:t>Feldauf-nahme</a:t>
            </a:r>
            <a:endParaRPr kumimoji="0" lang="de-DE" sz="1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7" name="Gewinkelte Verbindung 6"/>
          <p:cNvCxnSpPr>
            <a:stCxn id="5" idx="3"/>
            <a:endCxn id="2" idx="0"/>
          </p:cNvCxnSpPr>
          <p:nvPr/>
        </p:nvCxnSpPr>
        <p:spPr bwMode="auto">
          <a:xfrm>
            <a:off x="1463946" y="1619251"/>
            <a:ext cx="1486703" cy="679529"/>
          </a:xfrm>
          <a:prstGeom prst="bentConnector2">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winkelte Verbindung 9"/>
          <p:cNvCxnSpPr>
            <a:stCxn id="37" idx="3"/>
            <a:endCxn id="2" idx="1"/>
          </p:cNvCxnSpPr>
          <p:nvPr/>
        </p:nvCxnSpPr>
        <p:spPr bwMode="auto">
          <a:xfrm>
            <a:off x="1474996" y="2470984"/>
            <a:ext cx="459724" cy="394534"/>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374" name="Gewinkelte Verbindung 57373"/>
          <p:cNvCxnSpPr>
            <a:stCxn id="2" idx="2"/>
            <a:endCxn id="35" idx="3"/>
          </p:cNvCxnSpPr>
          <p:nvPr/>
        </p:nvCxnSpPr>
        <p:spPr bwMode="auto">
          <a:xfrm rot="5400000">
            <a:off x="2060474" y="2835728"/>
            <a:ext cx="293648" cy="1486703"/>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Gewinkelte Verbindung 37"/>
          <p:cNvCxnSpPr>
            <a:stCxn id="2" idx="2"/>
            <a:endCxn id="36" idx="3"/>
          </p:cNvCxnSpPr>
          <p:nvPr/>
        </p:nvCxnSpPr>
        <p:spPr bwMode="auto">
          <a:xfrm rot="5400000">
            <a:off x="1613613" y="3282589"/>
            <a:ext cx="1187371" cy="1486703"/>
          </a:xfrm>
          <a:prstGeom prst="bentConnector2">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Gewinkelte Verbindung 44"/>
          <p:cNvCxnSpPr>
            <a:stCxn id="2" idx="4"/>
            <a:endCxn id="78" idx="1"/>
          </p:cNvCxnSpPr>
          <p:nvPr/>
        </p:nvCxnSpPr>
        <p:spPr bwMode="auto">
          <a:xfrm>
            <a:off x="3966578" y="2865518"/>
            <a:ext cx="266756" cy="3255"/>
          </a:xfrm>
          <a:prstGeom prst="bentConnector3">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Flussdiagramm: Vordefinierter Prozess 84"/>
          <p:cNvSpPr/>
          <p:nvPr/>
        </p:nvSpPr>
        <p:spPr bwMode="auto">
          <a:xfrm>
            <a:off x="3362325" y="1133477"/>
            <a:ext cx="1853142" cy="723898"/>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Merkmals-ableitung</a:t>
            </a:r>
          </a:p>
          <a:p>
            <a:pPr marL="0" marR="0" indent="0" algn="ctr" defTabSz="914400" rtl="0" eaLnBrk="0" fontAlgn="base" latinLnBrk="0" hangingPunct="0">
              <a:lnSpc>
                <a:spcPct val="100000"/>
              </a:lnSpc>
              <a:spcBef>
                <a:spcPct val="0"/>
              </a:spcBef>
              <a:spcAft>
                <a:spcPct val="0"/>
              </a:spcAft>
              <a:buClrTx/>
              <a:buSzTx/>
              <a:buFontTx/>
              <a:buNone/>
              <a:tabLst/>
            </a:pPr>
            <a:r>
              <a:rPr lang="de-DE" sz="1400" dirty="0" smtClean="0">
                <a:latin typeface="Arial" charset="0"/>
                <a:ea typeface="ＭＳ Ｐゴシック" pitchFamily="1" charset="-128"/>
              </a:rPr>
              <a:t>Sekundärdaten</a:t>
            </a:r>
            <a:endParaRPr kumimoji="0" lang="de-DE" sz="1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86" name="Flussdiagramm: Vordefinierter Prozess 85"/>
          <p:cNvSpPr/>
          <p:nvPr/>
        </p:nvSpPr>
        <p:spPr bwMode="auto">
          <a:xfrm>
            <a:off x="3362326" y="3883192"/>
            <a:ext cx="1853141" cy="1331830"/>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Daten-ergänzung:</a:t>
            </a:r>
          </a:p>
          <a:p>
            <a:pPr marL="0" marR="0" indent="0" algn="ctr" defTabSz="914400" rtl="0" eaLnBrk="0" fontAlgn="base" latinLnBrk="0" hangingPunct="0">
              <a:lnSpc>
                <a:spcPct val="100000"/>
              </a:lnSpc>
              <a:spcBef>
                <a:spcPct val="0"/>
              </a:spcBef>
              <a:spcAft>
                <a:spcPct val="0"/>
              </a:spcAft>
              <a:buClrTx/>
              <a:buSzTx/>
              <a:buFontTx/>
              <a:buNone/>
              <a:tabLst/>
            </a:pPr>
            <a:r>
              <a:rPr lang="de-DE" dirty="0" smtClean="0">
                <a:latin typeface="Arial" charset="0"/>
                <a:ea typeface="ＭＳ Ｐゴシック" pitchFamily="1" charset="-128"/>
              </a:rPr>
              <a:t>BHD (&lt;&gt;1,3m), </a:t>
            </a:r>
            <a:r>
              <a:rPr lang="de-DE" dirty="0" err="1" smtClean="0">
                <a:latin typeface="Arial" charset="0"/>
                <a:ea typeface="ＭＳ Ｐゴシック" pitchFamily="1" charset="-128"/>
              </a:rPr>
              <a:t>Baumhöhe</a:t>
            </a:r>
            <a:r>
              <a:rPr lang="de-DE" dirty="0" smtClean="0">
                <a:latin typeface="Arial" charset="0"/>
                <a:ea typeface="ＭＳ Ｐゴシック" pitchFamily="1" charset="-128"/>
              </a:rPr>
              <a:t>, G, Volumen, Stand-fläche, PK-Fläche</a:t>
            </a:r>
            <a:endParaRPr kumimoji="0" lang="de-DE" b="0" i="0" u="none" strike="noStrike" cap="none" normalizeH="0" baseline="0" dirty="0" smtClean="0">
              <a:ln>
                <a:noFill/>
              </a:ln>
              <a:solidFill>
                <a:schemeClr val="tx1"/>
              </a:solidFill>
              <a:effectLst/>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87" name="Gewinkelte Verbindung 86"/>
          <p:cNvCxnSpPr>
            <a:stCxn id="78" idx="2"/>
            <a:endCxn id="86" idx="0"/>
          </p:cNvCxnSpPr>
          <p:nvPr/>
        </p:nvCxnSpPr>
        <p:spPr bwMode="auto">
          <a:xfrm rot="5400000">
            <a:off x="4545239" y="3179168"/>
            <a:ext cx="447682" cy="960366"/>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Gewinkelte Verbindung 87"/>
          <p:cNvCxnSpPr>
            <a:stCxn id="85" idx="2"/>
            <a:endCxn id="78" idx="0"/>
          </p:cNvCxnSpPr>
          <p:nvPr/>
        </p:nvCxnSpPr>
        <p:spPr bwMode="auto">
          <a:xfrm rot="16200000" flipH="1">
            <a:off x="4546749" y="1599521"/>
            <a:ext cx="444660" cy="960367"/>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Flussdiagramm: Vordefinierter Prozess 95"/>
          <p:cNvSpPr/>
          <p:nvPr/>
        </p:nvSpPr>
        <p:spPr bwMode="auto">
          <a:xfrm>
            <a:off x="5474886" y="3883192"/>
            <a:ext cx="1853141" cy="1331830"/>
          </a:xfrm>
          <a:prstGeom prst="flowChartPredefinedProcess">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1400" dirty="0" smtClean="0">
                <a:latin typeface="Arial" charset="0"/>
                <a:ea typeface="ＭＳ Ｐゴシック" pitchFamily="1" charset="-128"/>
              </a:rPr>
              <a:t>Simulation</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Arial" charset="0"/>
                <a:ea typeface="ＭＳ Ｐゴシック" pitchFamily="1" charset="-128"/>
              </a:rPr>
              <a:t>Nutzung und Zuwachs mit BWINpro-S</a:t>
            </a:r>
          </a:p>
          <a:p>
            <a:pPr marL="0" marR="0" indent="0" algn="ctr" defTabSz="914400" rtl="0" eaLnBrk="0" fontAlgn="base" latinLnBrk="0" hangingPunct="0">
              <a:lnSpc>
                <a:spcPct val="100000"/>
              </a:lnSpc>
              <a:spcBef>
                <a:spcPct val="0"/>
              </a:spcBef>
              <a:spcAft>
                <a:spcPct val="0"/>
              </a:spcAft>
              <a:buClrTx/>
              <a:buSzTx/>
              <a:buFontTx/>
              <a:buNone/>
              <a:tabLst/>
            </a:pPr>
            <a:r>
              <a:rPr lang="de-DE" dirty="0" smtClean="0">
                <a:latin typeface="Arial" charset="0"/>
                <a:ea typeface="ＭＳ Ｐゴシック" pitchFamily="1" charset="-128"/>
              </a:rPr>
              <a:t>(Szenarien: Baum genutzt)</a:t>
            </a:r>
            <a:endParaRPr kumimoji="0" lang="de-DE" b="0" i="0" u="none" strike="noStrike" cap="none" normalizeH="0" baseline="0" dirty="0" smtClean="0">
              <a:ln>
                <a:noFill/>
              </a:ln>
              <a:solidFill>
                <a:schemeClr val="tx1"/>
              </a:solidFill>
              <a:effectLst/>
              <a:latin typeface="Arial" charset="0"/>
              <a:ea typeface="ＭＳ Ｐゴシック" pitchFamily="1"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97" name="Gewinkelte Verbindung 96"/>
          <p:cNvCxnSpPr>
            <a:stCxn id="78" idx="2"/>
            <a:endCxn id="96" idx="0"/>
          </p:cNvCxnSpPr>
          <p:nvPr/>
        </p:nvCxnSpPr>
        <p:spPr bwMode="auto">
          <a:xfrm rot="16200000" flipH="1">
            <a:off x="5601519" y="3083254"/>
            <a:ext cx="447682" cy="1152194"/>
          </a:xfrm>
          <a:prstGeom prst="bentConnector3">
            <a:avLst>
              <a:gd name="adj1" fmla="val 50000"/>
            </a:avLst>
          </a:prstGeom>
          <a:solidFill>
            <a:schemeClr val="accent1"/>
          </a:solidFill>
          <a:ln w="349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Flussdiagramm: Mehrere Dokumente 58"/>
          <p:cNvSpPr/>
          <p:nvPr/>
        </p:nvSpPr>
        <p:spPr bwMode="auto">
          <a:xfrm>
            <a:off x="5682386" y="1133477"/>
            <a:ext cx="1651238" cy="1077460"/>
          </a:xfrm>
          <a:prstGeom prst="flowChartMultidocumen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Arial" charset="0"/>
                <a:ea typeface="ＭＳ Ｐゴシック" pitchFamily="1" charset="-128"/>
              </a:rPr>
              <a:t>Reports und </a:t>
            </a:r>
            <a:r>
              <a:rPr kumimoji="0" lang="de-DE" sz="1600" b="0" i="0" u="none" strike="noStrike" cap="none" normalizeH="0" baseline="0" dirty="0" err="1" smtClean="0">
                <a:ln>
                  <a:noFill/>
                </a:ln>
                <a:solidFill>
                  <a:schemeClr val="tx1"/>
                </a:solidFill>
                <a:effectLst/>
                <a:latin typeface="Arial" charset="0"/>
                <a:ea typeface="ＭＳ Ｐゴシック" pitchFamily="1" charset="-128"/>
              </a:rPr>
              <a:t>Straten</a:t>
            </a:r>
            <a:r>
              <a:rPr kumimoji="0" lang="de-DE" sz="1600" b="0" i="0" u="none" strike="noStrike" cap="none" normalizeH="0" baseline="0" dirty="0" smtClean="0">
                <a:ln>
                  <a:noFill/>
                </a:ln>
                <a:solidFill>
                  <a:schemeClr val="tx1"/>
                </a:solidFill>
                <a:effectLst/>
                <a:latin typeface="Arial" charset="0"/>
                <a:ea typeface="ＭＳ Ｐゴシック" pitchFamily="1" charset="-128"/>
              </a:rPr>
              <a:t> für</a:t>
            </a:r>
            <a:r>
              <a:rPr kumimoji="0" lang="de-DE" sz="1600" b="0" i="0" u="none" strike="noStrike" cap="none" normalizeH="0" dirty="0" smtClean="0">
                <a:ln>
                  <a:noFill/>
                </a:ln>
                <a:solidFill>
                  <a:schemeClr val="tx1"/>
                </a:solidFill>
                <a:effectLst/>
                <a:latin typeface="Arial" charset="0"/>
                <a:ea typeface="ＭＳ Ｐゴシック" pitchFamily="1" charset="-128"/>
              </a:rPr>
              <a:t> </a:t>
            </a:r>
            <a:r>
              <a:rPr kumimoji="0" lang="de-DE" sz="1600" b="0" i="0" u="none" strike="noStrike" cap="none" normalizeH="0" dirty="0" err="1" smtClean="0">
                <a:ln>
                  <a:noFill/>
                </a:ln>
                <a:solidFill>
                  <a:schemeClr val="tx1"/>
                </a:solidFill>
                <a:effectLst/>
                <a:latin typeface="Arial" charset="0"/>
                <a:ea typeface="ＭＳ Ｐゴシック" pitchFamily="1" charset="-128"/>
              </a:rPr>
              <a:t>FESA_pro</a:t>
            </a:r>
            <a:endParaRPr kumimoji="0" lang="de-DE" sz="1600" b="0" i="0" u="none" strike="noStrike" cap="none" normalizeH="0" baseline="0" dirty="0" smtClean="0">
              <a:ln>
                <a:noFill/>
              </a:ln>
              <a:solidFill>
                <a:schemeClr val="tx1"/>
              </a:solidFill>
              <a:effectLst/>
              <a:latin typeface="Arial" charset="0"/>
              <a:ea typeface="ＭＳ Ｐゴシック" pitchFamily="1" charset="-128"/>
            </a:endParaRPr>
          </a:p>
        </p:txBody>
      </p:sp>
      <p:cxnSp>
        <p:nvCxnSpPr>
          <p:cNvPr id="61" name="Gewinkelte Verbindung 60"/>
          <p:cNvCxnSpPr>
            <a:stCxn id="78" idx="4"/>
            <a:endCxn id="59" idx="2"/>
          </p:cNvCxnSpPr>
          <p:nvPr/>
        </p:nvCxnSpPr>
        <p:spPr bwMode="auto">
          <a:xfrm flipV="1">
            <a:off x="6265192" y="2170133"/>
            <a:ext cx="127991" cy="698640"/>
          </a:xfrm>
          <a:prstGeom prst="bentConnector2">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21</a:t>
            </a:fld>
            <a:endParaRPr lang="de-DE" altLang="de-DE" sz="1000" dirty="0" smtClean="0">
              <a:solidFill>
                <a:srgbClr val="828480"/>
              </a:solidFill>
            </a:endParaRPr>
          </a:p>
        </p:txBody>
      </p:sp>
      <p:sp>
        <p:nvSpPr>
          <p:cNvPr id="26"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endParaRPr lang="de-DE" altLang="de-DE" dirty="0">
              <a:solidFill>
                <a:schemeClr val="accent1"/>
              </a:solidFill>
            </a:endParaRPr>
          </a:p>
        </p:txBody>
      </p:sp>
    </p:spTree>
    <p:extLst>
      <p:ext uri="{BB962C8B-B14F-4D97-AF65-F5344CB8AC3E}">
        <p14:creationId xmlns:p14="http://schemas.microsoft.com/office/powerpoint/2010/main" val="195724885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86340"/>
            <a:ext cx="4089138" cy="575121"/>
          </a:xfrm>
        </p:spPr>
        <p:txBody>
          <a:bodyPr/>
          <a:lstStyle/>
          <a:p>
            <a:r>
              <a:rPr lang="de-DE" dirty="0" smtClean="0"/>
              <a:t>Planung  </a:t>
            </a:r>
            <a:r>
              <a:rPr lang="de-DE" i="1" dirty="0" smtClean="0"/>
              <a:t>(</a:t>
            </a:r>
            <a:r>
              <a:rPr lang="de-DE" i="1" dirty="0" err="1" smtClean="0"/>
              <a:t>FESApro</a:t>
            </a:r>
            <a:r>
              <a:rPr lang="de-DE" i="1" dirty="0" smtClean="0"/>
              <a:t>)</a:t>
            </a:r>
            <a:endParaRPr lang="de-DE" i="1" dirty="0"/>
          </a:p>
        </p:txBody>
      </p:sp>
      <p:pic>
        <p:nvPicPr>
          <p:cNvPr id="6" name="Grafik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80862" y="1020198"/>
            <a:ext cx="4376615" cy="4163920"/>
          </a:xfrm>
          <a:prstGeom prst="rect">
            <a:avLst/>
          </a:prstGeom>
        </p:spPr>
      </p:pic>
      <p:pic>
        <p:nvPicPr>
          <p:cNvPr id="7" name="Picture 19" descr="D:\Forsteinrichtung\DB\WP_20160603_009 (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175" y="1020198"/>
            <a:ext cx="3190875" cy="418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22</a:t>
            </a:fld>
            <a:endParaRPr lang="de-DE" altLang="de-DE" sz="1000" dirty="0" smtClean="0">
              <a:solidFill>
                <a:srgbClr val="828480"/>
              </a:solidFill>
            </a:endParaRPr>
          </a:p>
        </p:txBody>
      </p:sp>
      <p:sp>
        <p:nvSpPr>
          <p:cNvPr id="9"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endParaRPr lang="de-DE" altLang="de-DE" dirty="0">
              <a:solidFill>
                <a:schemeClr val="accent1"/>
              </a:solidFill>
            </a:endParaRPr>
          </a:p>
        </p:txBody>
      </p:sp>
    </p:spTree>
    <p:extLst>
      <p:ext uri="{BB962C8B-B14F-4D97-AF65-F5344CB8AC3E}">
        <p14:creationId xmlns:p14="http://schemas.microsoft.com/office/powerpoint/2010/main" val="3732180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2529162821"/>
              </p:ext>
            </p:extLst>
          </p:nvPr>
        </p:nvGraphicFramePr>
        <p:xfrm>
          <a:off x="361950" y="1146263"/>
          <a:ext cx="6968364" cy="3525520"/>
        </p:xfrm>
        <a:graphic>
          <a:graphicData uri="http://schemas.openxmlformats.org/drawingml/2006/table">
            <a:tbl>
              <a:tblPr firstRow="1" bandRow="1">
                <a:tableStyleId>{D27102A9-8310-4765-A935-A1911B00CA55}</a:tableStyleId>
              </a:tblPr>
              <a:tblGrid>
                <a:gridCol w="3484182">
                  <a:extLst>
                    <a:ext uri="{9D8B030D-6E8A-4147-A177-3AD203B41FA5}">
                      <a16:colId xmlns:a16="http://schemas.microsoft.com/office/drawing/2014/main" val="3444884372"/>
                    </a:ext>
                  </a:extLst>
                </a:gridCol>
                <a:gridCol w="3484182">
                  <a:extLst>
                    <a:ext uri="{9D8B030D-6E8A-4147-A177-3AD203B41FA5}">
                      <a16:colId xmlns:a16="http://schemas.microsoft.com/office/drawing/2014/main" val="288258685"/>
                    </a:ext>
                  </a:extLst>
                </a:gridCol>
              </a:tblGrid>
              <a:tr h="370840">
                <a:tc>
                  <a:txBody>
                    <a:bodyPr/>
                    <a:lstStyle/>
                    <a:p>
                      <a:r>
                        <a:rPr lang="de-DE" dirty="0" err="1" smtClean="0">
                          <a:solidFill>
                            <a:schemeClr val="bg1"/>
                          </a:solidFill>
                        </a:rPr>
                        <a:t>FESApro</a:t>
                      </a:r>
                      <a:r>
                        <a:rPr lang="de-DE" baseline="0" dirty="0" smtClean="0">
                          <a:solidFill>
                            <a:schemeClr val="bg1"/>
                          </a:solidFill>
                        </a:rPr>
                        <a:t> Zentrale</a:t>
                      </a:r>
                      <a:endParaRPr lang="de-DE" dirty="0">
                        <a:solidFill>
                          <a:schemeClr val="bg1"/>
                        </a:solidFill>
                      </a:endParaRPr>
                    </a:p>
                  </a:txBody>
                  <a:tcPr>
                    <a:solidFill>
                      <a:srgbClr val="0070C0"/>
                    </a:solidFill>
                  </a:tcPr>
                </a:tc>
                <a:tc>
                  <a:txBody>
                    <a:bodyPr/>
                    <a:lstStyle/>
                    <a:p>
                      <a:r>
                        <a:rPr lang="de-DE" dirty="0" err="1" smtClean="0">
                          <a:solidFill>
                            <a:schemeClr val="bg1"/>
                          </a:solidFill>
                        </a:rPr>
                        <a:t>FESApro</a:t>
                      </a:r>
                      <a:r>
                        <a:rPr lang="de-DE" dirty="0" smtClean="0">
                          <a:solidFill>
                            <a:schemeClr val="bg1"/>
                          </a:solidFill>
                        </a:rPr>
                        <a:t> Client</a:t>
                      </a:r>
                      <a:endParaRPr lang="de-DE" dirty="0">
                        <a:solidFill>
                          <a:schemeClr val="bg1"/>
                        </a:solidFill>
                      </a:endParaRPr>
                    </a:p>
                  </a:txBody>
                  <a:tcPr>
                    <a:solidFill>
                      <a:schemeClr val="accent1">
                        <a:lumMod val="75000"/>
                      </a:schemeClr>
                    </a:solidFill>
                  </a:tcPr>
                </a:tc>
                <a:extLst>
                  <a:ext uri="{0D108BD9-81ED-4DB2-BD59-A6C34878D82A}">
                    <a16:rowId xmlns:a16="http://schemas.microsoft.com/office/drawing/2014/main" val="739707097"/>
                  </a:ext>
                </a:extLst>
              </a:tr>
              <a:tr h="370840">
                <a:tc>
                  <a:txBody>
                    <a:bodyPr/>
                    <a:lstStyle/>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smtClean="0">
                        <a:solidFill>
                          <a:schemeClr val="bg1"/>
                        </a:solidFill>
                      </a:endParaRPr>
                    </a:p>
                    <a:p>
                      <a:endParaRPr lang="de-DE" dirty="0">
                        <a:solidFill>
                          <a:schemeClr val="bg1"/>
                        </a:solidFill>
                      </a:endParaRPr>
                    </a:p>
                  </a:txBody>
                  <a:tcPr>
                    <a:solidFill>
                      <a:srgbClr val="0070C0"/>
                    </a:solidFill>
                  </a:tcPr>
                </a:tc>
                <a:tc>
                  <a:txBody>
                    <a:bodyPr/>
                    <a:lstStyle/>
                    <a:p>
                      <a:endParaRPr lang="de-DE" dirty="0">
                        <a:solidFill>
                          <a:schemeClr val="bg1"/>
                        </a:solidFill>
                      </a:endParaRPr>
                    </a:p>
                  </a:txBody>
                  <a:tcPr>
                    <a:solidFill>
                      <a:schemeClr val="accent1">
                        <a:lumMod val="75000"/>
                      </a:schemeClr>
                    </a:solidFill>
                  </a:tcPr>
                </a:tc>
                <a:extLst>
                  <a:ext uri="{0D108BD9-81ED-4DB2-BD59-A6C34878D82A}">
                    <a16:rowId xmlns:a16="http://schemas.microsoft.com/office/drawing/2014/main" val="102456581"/>
                  </a:ext>
                </a:extLst>
              </a:tr>
              <a:tr h="370840">
                <a:tc>
                  <a:txBody>
                    <a:bodyPr/>
                    <a:lstStyle/>
                    <a:p>
                      <a:r>
                        <a:rPr lang="de-DE" dirty="0" smtClean="0"/>
                        <a:t>Cloudbasiert – Browseranwendung</a:t>
                      </a:r>
                    </a:p>
                    <a:p>
                      <a:r>
                        <a:rPr lang="de-DE" dirty="0" smtClean="0"/>
                        <a:t>Zentrale Datenbank</a:t>
                      </a:r>
                    </a:p>
                    <a:p>
                      <a:r>
                        <a:rPr lang="de-DE" dirty="0" smtClean="0"/>
                        <a:t>Vorbereitung und Steuerung FE-Arbeiten</a:t>
                      </a:r>
                      <a:r>
                        <a:rPr lang="de-DE" baseline="0" dirty="0" smtClean="0"/>
                        <a:t> / Revierabsprache</a:t>
                      </a:r>
                    </a:p>
                    <a:p>
                      <a:r>
                        <a:rPr lang="de-DE" baseline="0" dirty="0" smtClean="0"/>
                        <a:t>Datenauswertung und Abfragen</a:t>
                      </a:r>
                      <a:endParaRPr lang="de-DE" dirty="0"/>
                    </a:p>
                  </a:txBody>
                  <a:tcPr>
                    <a:solidFill>
                      <a:schemeClr val="bg1"/>
                    </a:solidFill>
                  </a:tcPr>
                </a:tc>
                <a:tc>
                  <a:txBody>
                    <a:bodyPr/>
                    <a:lstStyle/>
                    <a:p>
                      <a:r>
                        <a:rPr lang="de-DE" dirty="0" smtClean="0"/>
                        <a:t>offline Desktopanwendung</a:t>
                      </a:r>
                    </a:p>
                    <a:p>
                      <a:r>
                        <a:rPr lang="de-DE" dirty="0" smtClean="0"/>
                        <a:t>zugewiesene Bearbeitungseinheiten</a:t>
                      </a:r>
                    </a:p>
                    <a:p>
                      <a:r>
                        <a:rPr lang="de-DE" dirty="0" smtClean="0"/>
                        <a:t>Bearbeitung Waldeinteilung, Zustands- und Planungsdaten</a:t>
                      </a:r>
                    </a:p>
                    <a:p>
                      <a:r>
                        <a:rPr lang="de-DE" dirty="0" smtClean="0"/>
                        <a:t>Datensynchronisation</a:t>
                      </a:r>
                      <a:r>
                        <a:rPr lang="de-DE" baseline="0" dirty="0" smtClean="0"/>
                        <a:t> mit Zentrale</a:t>
                      </a:r>
                      <a:endParaRPr lang="de-DE" dirty="0"/>
                    </a:p>
                  </a:txBody>
                  <a:tcPr>
                    <a:solidFill>
                      <a:schemeClr val="bg1"/>
                    </a:solidFill>
                  </a:tcPr>
                </a:tc>
                <a:extLst>
                  <a:ext uri="{0D108BD9-81ED-4DB2-BD59-A6C34878D82A}">
                    <a16:rowId xmlns:a16="http://schemas.microsoft.com/office/drawing/2014/main" val="274465813"/>
                  </a:ext>
                </a:extLst>
              </a:tr>
            </a:tbl>
          </a:graphicData>
        </a:graphic>
      </p:graphicFrame>
      <p:sp>
        <p:nvSpPr>
          <p:cNvPr id="84995" name="Titel 6"/>
          <p:cNvSpPr>
            <a:spLocks noGrp="1"/>
          </p:cNvSpPr>
          <p:nvPr>
            <p:ph type="title"/>
          </p:nvPr>
        </p:nvSpPr>
        <p:spPr>
          <a:xfrm>
            <a:off x="361951" y="361950"/>
            <a:ext cx="4074024" cy="409575"/>
          </a:xfrm>
        </p:spPr>
        <p:txBody>
          <a:bodyPr/>
          <a:lstStyle/>
          <a:p>
            <a:pPr eaLnBrk="1" hangingPunct="1"/>
            <a:r>
              <a:rPr lang="de-DE" altLang="de-DE" dirty="0" smtClean="0">
                <a:solidFill>
                  <a:schemeClr val="tx1"/>
                </a:solidFill>
              </a:rPr>
              <a:t>Komponenten von </a:t>
            </a:r>
            <a:r>
              <a:rPr lang="de-DE" altLang="de-DE" dirty="0" err="1" smtClean="0">
                <a:solidFill>
                  <a:schemeClr val="tx1"/>
                </a:solidFill>
              </a:rPr>
              <a:t>FESApro</a:t>
            </a:r>
            <a:endParaRPr lang="de-DE" altLang="de-DE" dirty="0" smtClean="0">
              <a:solidFill>
                <a:schemeClr val="tx1"/>
              </a:solidFill>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5305" y="1571491"/>
            <a:ext cx="3127825" cy="1760663"/>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86878" y="1571490"/>
            <a:ext cx="3253682" cy="1760663"/>
          </a:xfrm>
          <a:prstGeom prst="rect">
            <a:avLst/>
          </a:prstGeom>
        </p:spPr>
      </p:pic>
      <p:sp>
        <p:nvSpPr>
          <p:cNvPr id="6" name="Textfeld 5"/>
          <p:cNvSpPr txBox="1"/>
          <p:nvPr/>
        </p:nvSpPr>
        <p:spPr>
          <a:xfrm>
            <a:off x="521435" y="4720121"/>
            <a:ext cx="6526146" cy="369332"/>
          </a:xfrm>
          <a:prstGeom prst="rect">
            <a:avLst/>
          </a:prstGeom>
          <a:noFill/>
        </p:spPr>
        <p:txBody>
          <a:bodyPr wrap="none" rtlCol="0">
            <a:spAutoFit/>
          </a:bodyPr>
          <a:lstStyle/>
          <a:p>
            <a:r>
              <a:rPr lang="de-DE" sz="1800" dirty="0" smtClean="0"/>
              <a:t>All in </a:t>
            </a:r>
            <a:r>
              <a:rPr lang="de-DE" sz="1800" dirty="0" err="1" smtClean="0"/>
              <a:t>One</a:t>
            </a:r>
            <a:r>
              <a:rPr lang="de-DE" sz="1800" dirty="0" smtClean="0"/>
              <a:t> – Lösung: noch nicht perfekt, aber funktionstüchtig!</a:t>
            </a:r>
            <a:endParaRPr lang="de-DE" sz="1800" dirty="0"/>
          </a:p>
        </p:txBody>
      </p:sp>
      <p:sp>
        <p:nvSpPr>
          <p:cNvPr id="8"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23</a:t>
            </a:fld>
            <a:endParaRPr lang="de-DE" altLang="de-DE" sz="1000" dirty="0" smtClean="0">
              <a:solidFill>
                <a:srgbClr val="828480"/>
              </a:solidFill>
            </a:endParaRPr>
          </a:p>
        </p:txBody>
      </p:sp>
      <p:sp>
        <p:nvSpPr>
          <p:cNvPr id="9"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endParaRPr lang="de-DE" altLang="de-DE" dirty="0">
              <a:solidFill>
                <a:schemeClr val="accent1"/>
              </a:solidFill>
            </a:endParaRPr>
          </a:p>
        </p:txBody>
      </p:sp>
    </p:spTree>
    <p:extLst>
      <p:ext uri="{BB962C8B-B14F-4D97-AF65-F5344CB8AC3E}">
        <p14:creationId xmlns:p14="http://schemas.microsoft.com/office/powerpoint/2010/main" val="4226030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el 6"/>
          <p:cNvSpPr>
            <a:spLocks noGrp="1"/>
          </p:cNvSpPr>
          <p:nvPr>
            <p:ph type="title"/>
          </p:nvPr>
        </p:nvSpPr>
        <p:spPr>
          <a:xfrm>
            <a:off x="361950" y="361950"/>
            <a:ext cx="4126923" cy="409575"/>
          </a:xfrm>
        </p:spPr>
        <p:txBody>
          <a:bodyPr/>
          <a:lstStyle/>
          <a:p>
            <a:pPr eaLnBrk="1" hangingPunct="1"/>
            <a:r>
              <a:rPr lang="de-DE" altLang="de-DE" dirty="0" smtClean="0">
                <a:solidFill>
                  <a:schemeClr val="tx1"/>
                </a:solidFill>
              </a:rPr>
              <a:t>Ablauf </a:t>
            </a:r>
            <a:r>
              <a:rPr lang="de-DE" altLang="de-DE" dirty="0" smtClean="0">
                <a:solidFill>
                  <a:schemeClr val="tx1"/>
                </a:solidFill>
              </a:rPr>
              <a:t>Planung</a:t>
            </a:r>
            <a:endParaRPr lang="de-DE" altLang="de-DE" dirty="0" smtClean="0">
              <a:solidFill>
                <a:schemeClr val="tx1"/>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972566167"/>
              </p:ext>
            </p:extLst>
          </p:nvPr>
        </p:nvGraphicFramePr>
        <p:xfrm>
          <a:off x="349430" y="771525"/>
          <a:ext cx="7211833" cy="3044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Geschweifte Klammer rechts 1"/>
          <p:cNvSpPr/>
          <p:nvPr/>
        </p:nvSpPr>
        <p:spPr bwMode="auto">
          <a:xfrm rot="5400000">
            <a:off x="830466" y="3118196"/>
            <a:ext cx="431576" cy="1368609"/>
          </a:xfrm>
          <a:prstGeom prst="rightBrace">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Textfeld 2"/>
          <p:cNvSpPr txBox="1"/>
          <p:nvPr/>
        </p:nvSpPr>
        <p:spPr>
          <a:xfrm>
            <a:off x="264497" y="4060432"/>
            <a:ext cx="2300630" cy="1200329"/>
          </a:xfrm>
          <a:prstGeom prst="rect">
            <a:avLst/>
          </a:prstGeom>
          <a:noFill/>
        </p:spPr>
        <p:txBody>
          <a:bodyPr wrap="none" rtlCol="0">
            <a:spAutoFit/>
          </a:bodyPr>
          <a:lstStyle/>
          <a:p>
            <a:r>
              <a:rPr lang="de-DE" dirty="0" smtClean="0"/>
              <a:t>Vorbereitung</a:t>
            </a:r>
          </a:p>
          <a:p>
            <a:endParaRPr lang="de-DE" dirty="0" smtClean="0"/>
          </a:p>
          <a:p>
            <a:r>
              <a:rPr lang="de-DE" dirty="0" smtClean="0"/>
              <a:t>künftig vorgesehen:</a:t>
            </a:r>
            <a:endParaRPr lang="de-DE" dirty="0"/>
          </a:p>
          <a:p>
            <a:r>
              <a:rPr lang="de-DE" dirty="0" smtClean="0"/>
              <a:t>Nutzung Fernerkundung</a:t>
            </a:r>
          </a:p>
          <a:p>
            <a:r>
              <a:rPr lang="de-DE" dirty="0" smtClean="0"/>
              <a:t>(Baumartenkarte, Vorratskarte)</a:t>
            </a:r>
          </a:p>
          <a:p>
            <a:r>
              <a:rPr lang="de-DE" dirty="0" smtClean="0"/>
              <a:t>Standardplanung - WISA</a:t>
            </a:r>
            <a:endParaRPr lang="de-DE" dirty="0"/>
          </a:p>
        </p:txBody>
      </p:sp>
      <p:sp>
        <p:nvSpPr>
          <p:cNvPr id="8" name="Geschweifte Klammer rechts 7"/>
          <p:cNvSpPr/>
          <p:nvPr/>
        </p:nvSpPr>
        <p:spPr bwMode="auto">
          <a:xfrm rot="5400000">
            <a:off x="2827673" y="2781124"/>
            <a:ext cx="443172" cy="2138639"/>
          </a:xfrm>
          <a:prstGeom prst="rightBrace">
            <a:avLst>
              <a:gd name="adj1" fmla="val 8333"/>
              <a:gd name="adj2" fmla="val 31272"/>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Textfeld 8"/>
          <p:cNvSpPr txBox="1"/>
          <p:nvPr/>
        </p:nvSpPr>
        <p:spPr>
          <a:xfrm>
            <a:off x="2590542" y="4072030"/>
            <a:ext cx="1786066" cy="1015663"/>
          </a:xfrm>
          <a:prstGeom prst="rect">
            <a:avLst/>
          </a:prstGeom>
          <a:noFill/>
        </p:spPr>
        <p:txBody>
          <a:bodyPr wrap="none" rtlCol="0">
            <a:spAutoFit/>
          </a:bodyPr>
          <a:lstStyle/>
          <a:p>
            <a:pPr algn="ctr"/>
            <a:r>
              <a:rPr lang="de-DE" dirty="0" err="1" smtClean="0"/>
              <a:t>Planungsbegang</a:t>
            </a:r>
            <a:endParaRPr lang="de-DE" dirty="0" smtClean="0"/>
          </a:p>
          <a:p>
            <a:pPr algn="ctr"/>
            <a:endParaRPr lang="de-DE" dirty="0" smtClean="0"/>
          </a:p>
          <a:p>
            <a:pPr algn="ctr"/>
            <a:r>
              <a:rPr lang="de-DE" dirty="0" smtClean="0"/>
              <a:t>künftig vorgesehen:</a:t>
            </a:r>
            <a:endParaRPr lang="de-DE" dirty="0"/>
          </a:p>
          <a:p>
            <a:pPr algn="ctr"/>
            <a:r>
              <a:rPr lang="de-DE" dirty="0" smtClean="0"/>
              <a:t>Bessere Unterstützung </a:t>
            </a:r>
          </a:p>
          <a:p>
            <a:pPr algn="ctr"/>
            <a:r>
              <a:rPr lang="de-DE" dirty="0" smtClean="0"/>
              <a:t>des Arbeitsprozess</a:t>
            </a:r>
            <a:endParaRPr lang="de-DE" dirty="0"/>
          </a:p>
        </p:txBody>
      </p:sp>
      <p:sp>
        <p:nvSpPr>
          <p:cNvPr id="10" name="Geschweifte Klammer rechts 9"/>
          <p:cNvSpPr/>
          <p:nvPr/>
        </p:nvSpPr>
        <p:spPr bwMode="auto">
          <a:xfrm rot="5400000">
            <a:off x="5493212" y="2518153"/>
            <a:ext cx="402480" cy="2652984"/>
          </a:xfrm>
          <a:prstGeom prst="rightBrace">
            <a:avLst>
              <a:gd name="adj1" fmla="val 8333"/>
              <a:gd name="adj2" fmla="val 24933"/>
            </a:avLst>
          </a:pr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1" name="Textfeld 10"/>
          <p:cNvSpPr txBox="1"/>
          <p:nvPr/>
        </p:nvSpPr>
        <p:spPr>
          <a:xfrm>
            <a:off x="4386459" y="4072028"/>
            <a:ext cx="2779928" cy="1384995"/>
          </a:xfrm>
          <a:prstGeom prst="rect">
            <a:avLst/>
          </a:prstGeom>
          <a:noFill/>
        </p:spPr>
        <p:txBody>
          <a:bodyPr wrap="none" rtlCol="0">
            <a:spAutoFit/>
          </a:bodyPr>
          <a:lstStyle/>
          <a:p>
            <a:pPr algn="r"/>
            <a:r>
              <a:rPr lang="de-DE" dirty="0" smtClean="0"/>
              <a:t>Nachbereitung</a:t>
            </a:r>
          </a:p>
          <a:p>
            <a:pPr algn="r"/>
            <a:endParaRPr lang="de-DE" dirty="0" smtClean="0"/>
          </a:p>
          <a:p>
            <a:pPr algn="r"/>
            <a:r>
              <a:rPr lang="de-DE" dirty="0" smtClean="0"/>
              <a:t>Naturschutzabsprache und</a:t>
            </a:r>
          </a:p>
          <a:p>
            <a:pPr algn="r"/>
            <a:r>
              <a:rPr lang="de-DE" dirty="0" smtClean="0"/>
              <a:t>Erstellen Betriebswerk</a:t>
            </a:r>
          </a:p>
          <a:p>
            <a:pPr algn="r"/>
            <a:endParaRPr lang="de-DE" dirty="0" smtClean="0"/>
          </a:p>
          <a:p>
            <a:pPr algn="r"/>
            <a:r>
              <a:rPr lang="de-DE" dirty="0" smtClean="0"/>
              <a:t>künftig vorgesehen:</a:t>
            </a:r>
            <a:endParaRPr lang="de-DE" dirty="0"/>
          </a:p>
          <a:p>
            <a:pPr algn="r"/>
            <a:r>
              <a:rPr lang="de-DE" dirty="0" smtClean="0"/>
              <a:t>Vergleich deduktive/induktive Planung</a:t>
            </a:r>
            <a:endParaRPr lang="de-DE" dirty="0"/>
          </a:p>
        </p:txBody>
      </p:sp>
      <p:sp>
        <p:nvSpPr>
          <p:cNvPr id="12"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24</a:t>
            </a:fld>
            <a:endParaRPr lang="de-DE" altLang="de-DE" sz="1000" dirty="0" smtClean="0">
              <a:solidFill>
                <a:srgbClr val="828480"/>
              </a:solidFill>
            </a:endParaRPr>
          </a:p>
        </p:txBody>
      </p:sp>
      <p:sp>
        <p:nvSpPr>
          <p:cNvPr id="13" name="Datumsplatzhalter 4"/>
          <p:cNvSpPr txBox="1">
            <a:spLocks/>
          </p:cNvSpPr>
          <p:nvPr/>
        </p:nvSpPr>
        <p:spPr bwMode="auto">
          <a:xfrm>
            <a:off x="704056" y="5135562"/>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endParaRPr lang="de-DE" altLang="de-DE" dirty="0">
              <a:solidFill>
                <a:schemeClr val="accent1"/>
              </a:solidFill>
            </a:endParaRPr>
          </a:p>
        </p:txBody>
      </p:sp>
    </p:spTree>
    <p:extLst>
      <p:ext uri="{BB962C8B-B14F-4D97-AF65-F5344CB8AC3E}">
        <p14:creationId xmlns:p14="http://schemas.microsoft.com/office/powerpoint/2010/main" val="263002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69926" y="1166622"/>
            <a:ext cx="7163562" cy="4091178"/>
          </a:xfrm>
        </p:spPr>
        <p:txBody>
          <a:bodyPr/>
          <a:lstStyle/>
          <a:p>
            <a:pPr marL="0" indent="0">
              <a:buNone/>
            </a:pPr>
            <a:r>
              <a:rPr lang="de-DE" sz="1800" b="1" dirty="0" smtClean="0"/>
              <a:t>Fazit</a:t>
            </a:r>
            <a:r>
              <a:rPr lang="de-DE" sz="1800" dirty="0" smtClean="0"/>
              <a:t> für die Entwicklung in der Ukraine </a:t>
            </a:r>
          </a:p>
          <a:p>
            <a:pPr>
              <a:buFont typeface="Wingdings" panose="05000000000000000000" pitchFamily="2" charset="2"/>
              <a:buChar char="Ø"/>
            </a:pPr>
            <a:r>
              <a:rPr lang="de-DE" sz="1600" dirty="0" smtClean="0"/>
              <a:t>Thematische Fokussierung und zügiger Abschluss des Planungsprozesses </a:t>
            </a:r>
          </a:p>
          <a:p>
            <a:pPr>
              <a:buFont typeface="Wingdings" panose="05000000000000000000" pitchFamily="2" charset="2"/>
              <a:buChar char="Ø"/>
            </a:pPr>
            <a:r>
              <a:rPr lang="de-DE" sz="1600" dirty="0" smtClean="0"/>
              <a:t>Ereignisbezogene Evaluierung (Kalamitäten) und Aktualisierung der Planung ist notwendig (Akzeptanz) → </a:t>
            </a:r>
            <a:r>
              <a:rPr lang="de-DE" sz="1600" dirty="0" err="1" smtClean="0"/>
              <a:t>Kosistenz</a:t>
            </a:r>
            <a:r>
              <a:rPr lang="de-DE" sz="1600" dirty="0" smtClean="0"/>
              <a:t> und Kontinuität von Planungsvorgaben</a:t>
            </a:r>
          </a:p>
          <a:p>
            <a:pPr>
              <a:buFont typeface="Wingdings" panose="05000000000000000000" pitchFamily="2" charset="2"/>
              <a:buChar char="Ø"/>
            </a:pPr>
            <a:r>
              <a:rPr lang="de-DE" sz="1600" dirty="0" smtClean="0"/>
              <a:t>Strikt funktional ausgerichtete Datenerhebung (Inventur) und Auswertung (Report-System) </a:t>
            </a:r>
          </a:p>
          <a:p>
            <a:pPr>
              <a:buFont typeface="Wingdings" panose="05000000000000000000" pitchFamily="2" charset="2"/>
              <a:buChar char="Ø"/>
            </a:pPr>
            <a:r>
              <a:rPr lang="de-DE" sz="1600" dirty="0" smtClean="0"/>
              <a:t>Zeitlich, inhaltlich und für unterschiedliche Planungsebenen (Betrieb, Distrikt, waldbauliche Behandlungseinheit) </a:t>
            </a:r>
            <a:r>
              <a:rPr lang="de-DE" sz="1600" b="1" dirty="0" smtClean="0"/>
              <a:t>differenzierte </a:t>
            </a:r>
            <a:r>
              <a:rPr lang="de-DE" sz="1600" dirty="0" smtClean="0"/>
              <a:t>Verbindlichkeit von Planungsvorgaben entwickeln</a:t>
            </a:r>
          </a:p>
          <a:p>
            <a:pPr>
              <a:buFont typeface="Wingdings" panose="05000000000000000000" pitchFamily="2" charset="2"/>
              <a:buChar char="Ø"/>
            </a:pPr>
            <a:r>
              <a:rPr lang="de-DE" sz="1600" dirty="0" smtClean="0"/>
              <a:t>Informationsbedarf / Bereitstellung von Informationen differenzieren</a:t>
            </a: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25</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
        <p:nvSpPr>
          <p:cNvPr id="6" name="Rechteck 5"/>
          <p:cNvSpPr/>
          <p:nvPr/>
        </p:nvSpPr>
        <p:spPr>
          <a:xfrm>
            <a:off x="169926" y="291523"/>
            <a:ext cx="4557658" cy="677108"/>
          </a:xfrm>
          <a:prstGeom prst="rect">
            <a:avLst/>
          </a:prstGeom>
        </p:spPr>
        <p:txBody>
          <a:bodyPr wrap="none">
            <a:spAutoFit/>
          </a:bodyPr>
          <a:lstStyle/>
          <a:p>
            <a:r>
              <a:rPr lang="de-DE" sz="2000" dirty="0" smtClean="0">
                <a:latin typeface="+mj-lt"/>
              </a:rPr>
              <a:t>Forsteinrichtung</a:t>
            </a:r>
          </a:p>
          <a:p>
            <a:r>
              <a:rPr lang="de-DE" sz="1800" dirty="0" smtClean="0">
                <a:latin typeface="+mj-lt"/>
              </a:rPr>
              <a:t>Ablauf</a:t>
            </a:r>
            <a:r>
              <a:rPr lang="de-DE" sz="1800" dirty="0">
                <a:latin typeface="+mj-lt"/>
              </a:rPr>
              <a:t>, Methode, technologische Prozesse</a:t>
            </a:r>
          </a:p>
        </p:txBody>
      </p:sp>
    </p:spTree>
    <p:extLst>
      <p:ext uri="{BB962C8B-B14F-4D97-AF65-F5344CB8AC3E}">
        <p14:creationId xmlns:p14="http://schemas.microsoft.com/office/powerpoint/2010/main" val="97953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nhaltsplatzhalter 7"/>
          <p:cNvGraphicFramePr>
            <a:graphicFrameLocks noGrp="1"/>
          </p:cNvGraphicFramePr>
          <p:nvPr>
            <p:ph idx="1"/>
          </p:nvPr>
        </p:nvGraphicFramePr>
        <p:xfrm>
          <a:off x="361950" y="1485900"/>
          <a:ext cx="6905625" cy="3771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feil nach links und rechts 1"/>
          <p:cNvSpPr/>
          <p:nvPr/>
        </p:nvSpPr>
        <p:spPr bwMode="auto">
          <a:xfrm>
            <a:off x="657225" y="3067050"/>
            <a:ext cx="6610350" cy="1247775"/>
          </a:xfrm>
          <a:prstGeom prst="leftRightArrow">
            <a:avLst>
              <a:gd name="adj1" fmla="val 68033"/>
              <a:gd name="adj2" fmla="val 50000"/>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a:lstStyle/>
          <a:p>
            <a:pPr algn="ctr" eaLnBrk="0" hangingPunct="0">
              <a:defRPr/>
            </a:pPr>
            <a:r>
              <a:rPr lang="de-DE" sz="2400" dirty="0">
                <a:solidFill>
                  <a:schemeClr val="tx1"/>
                </a:solidFill>
              </a:rPr>
              <a:t>Entwicklungstrend:</a:t>
            </a:r>
          </a:p>
          <a:p>
            <a:pPr algn="ctr" eaLnBrk="0" hangingPunct="0">
              <a:defRPr/>
            </a:pPr>
            <a:r>
              <a:rPr lang="de-DE" sz="2400" dirty="0">
                <a:solidFill>
                  <a:schemeClr val="tx1"/>
                </a:solidFill>
              </a:rPr>
              <a:t>Effiziente Verknüpfung aller Methoden</a:t>
            </a:r>
          </a:p>
        </p:txBody>
      </p:sp>
      <p:sp>
        <p:nvSpPr>
          <p:cNvPr id="10" name="Rectangle 2"/>
          <p:cNvSpPr>
            <a:spLocks noGrp="1" noChangeArrowheads="1"/>
          </p:cNvSpPr>
          <p:nvPr>
            <p:ph type="title" idx="4294967295"/>
          </p:nvPr>
        </p:nvSpPr>
        <p:spPr>
          <a:xfrm>
            <a:off x="361951" y="247650"/>
            <a:ext cx="4110990" cy="620713"/>
          </a:xfrm>
        </p:spPr>
        <p:txBody>
          <a:bodyPr/>
          <a:lstStyle/>
          <a:p>
            <a:pPr eaLnBrk="1" hangingPunct="1"/>
            <a:r>
              <a:rPr lang="de-DE" altLang="de-DE" dirty="0" smtClean="0"/>
              <a:t>Aktuelle Herausforderungen</a:t>
            </a:r>
            <a:br>
              <a:rPr lang="de-DE" altLang="de-DE" dirty="0" smtClean="0"/>
            </a:br>
            <a:r>
              <a:rPr lang="de-DE" altLang="de-DE" dirty="0"/>
              <a:t>D</a:t>
            </a:r>
            <a:r>
              <a:rPr lang="de-DE" altLang="de-DE" dirty="0" smtClean="0"/>
              <a:t>atenerhebung und Planung</a:t>
            </a:r>
          </a:p>
        </p:txBody>
      </p:sp>
      <p:sp>
        <p:nvSpPr>
          <p:cNvPr id="7" name="Foliennummernplatzhalter 1"/>
          <p:cNvSpPr>
            <a:spLocks noGrp="1"/>
          </p:cNvSpPr>
          <p:nvPr>
            <p:ph type="sldNum" sz="quarter" idx="11"/>
          </p:nvPr>
        </p:nvSpPr>
        <p:spPr>
          <a:xfrm>
            <a:off x="147638" y="5135563"/>
            <a:ext cx="506412" cy="517525"/>
          </a:xfrm>
          <a:noFill/>
        </p:spPr>
        <p:txBody>
          <a:bodyPr/>
          <a:lstStyle>
            <a:lvl1pPr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1pPr>
            <a:lvl2pPr marL="612775" indent="-234950"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2pPr>
            <a:lvl3pPr marL="94297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3pPr>
            <a:lvl4pPr marL="1320800"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4pPr>
            <a:lvl5pPr marL="1698625" indent="-187325" eaLnBrk="0" hangingPunct="0">
              <a:spcBef>
                <a:spcPct val="100000"/>
              </a:spcBef>
              <a:buClr>
                <a:schemeClr val="accent1"/>
              </a:buClr>
              <a:buFont typeface="Arial Unicode MS" pitchFamily="34" charset="-128"/>
              <a:buChar char="❙"/>
              <a:defRPr sz="1300">
                <a:solidFill>
                  <a:schemeClr val="tx1"/>
                </a:solidFill>
                <a:latin typeface="Arial" charset="0"/>
                <a:ea typeface="ＭＳ Ｐゴシック" pitchFamily="34" charset="-128"/>
              </a:defRPr>
            </a:lvl5pPr>
            <a:lvl6pPr marL="21558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6pPr>
            <a:lvl7pPr marL="26130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7pPr>
            <a:lvl8pPr marL="30702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8pPr>
            <a:lvl9pPr marL="3527425" indent="-187325" eaLnBrk="0" fontAlgn="base" hangingPunct="0">
              <a:spcBef>
                <a:spcPct val="100000"/>
              </a:spcBef>
              <a:spcAft>
                <a:spcPct val="0"/>
              </a:spcAft>
              <a:buClr>
                <a:schemeClr val="accent1"/>
              </a:buClr>
              <a:buFont typeface="Arial Unicode MS" pitchFamily="34" charset="-128"/>
              <a:buChar char="❙"/>
              <a:defRPr sz="1300">
                <a:solidFill>
                  <a:schemeClr val="tx1"/>
                </a:solidFill>
                <a:latin typeface="Arial" charset="0"/>
                <a:ea typeface="ＭＳ Ｐゴシック" pitchFamily="34" charset="-128"/>
              </a:defRPr>
            </a:lvl9pPr>
          </a:lstStyle>
          <a:p>
            <a:pPr algn="r">
              <a:spcBef>
                <a:spcPct val="0"/>
              </a:spcBef>
              <a:buClrTx/>
              <a:buFontTx/>
              <a:buNone/>
            </a:pPr>
            <a:fld id="{2AB59429-F1CA-4073-BC24-6B0F8D8769E2}" type="slidenum">
              <a:rPr lang="de-DE" altLang="de-DE" sz="1000" smtClean="0">
                <a:solidFill>
                  <a:srgbClr val="828480"/>
                </a:solidFill>
              </a:rPr>
              <a:pPr algn="r">
                <a:spcBef>
                  <a:spcPct val="0"/>
                </a:spcBef>
                <a:buClrTx/>
                <a:buFontTx/>
                <a:buNone/>
              </a:pPr>
              <a:t>26</a:t>
            </a:fld>
            <a:endParaRPr lang="de-DE" altLang="de-DE" sz="1000" dirty="0" smtClean="0">
              <a:solidFill>
                <a:srgbClr val="828480"/>
              </a:solidFill>
            </a:endParaRPr>
          </a:p>
        </p:txBody>
      </p:sp>
      <p:sp>
        <p:nvSpPr>
          <p:cNvPr id="11" name="Datumsplatzhalter 4"/>
          <p:cNvSpPr txBox="1">
            <a:spLocks/>
          </p:cNvSpPr>
          <p:nvPr/>
        </p:nvSpPr>
        <p:spPr bwMode="auto">
          <a:xfrm>
            <a:off x="1069816" y="5171504"/>
            <a:ext cx="24098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de-DE"/>
            </a:defPPr>
            <a:lvl1pPr algn="l" rtl="0" eaLnBrk="0" fontAlgn="base" hangingPunct="0">
              <a:spcBef>
                <a:spcPct val="0"/>
              </a:spcBef>
              <a:spcAft>
                <a:spcPct val="0"/>
              </a:spcAft>
              <a:defRPr sz="1000" kern="1200" dirty="0" smtClean="0">
                <a:solidFill>
                  <a:srgbClr val="828480"/>
                </a:solidFill>
                <a:latin typeface="Arial" charset="0"/>
                <a:ea typeface="+mn-ea"/>
                <a:cs typeface="+mn-cs"/>
              </a:defRPr>
            </a:lvl1pPr>
            <a:lvl2pPr marL="4572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Microsoft Sans Serif"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Microsoft Sans Serif" panose="020B0604020202020204" pitchFamily="34" charset="0"/>
                <a:ea typeface="MS PGothic" panose="020B0600070205080204" pitchFamily="34" charset="-128"/>
                <a:cs typeface="+mn-cs"/>
              </a:defRPr>
            </a:lvl9pPr>
          </a:lstStyle>
          <a:p>
            <a:pPr>
              <a:defRPr/>
            </a:pPr>
            <a:r>
              <a:rPr lang="de-DE" altLang="de-DE" dirty="0" smtClean="0"/>
              <a:t>|   </a:t>
            </a:r>
            <a:fld id="{800C180B-4EE9-45E3-8EBA-2F5B3E372224}" type="datetime4">
              <a:rPr lang="de-DE" altLang="de-DE" smtClean="0"/>
              <a:pPr>
                <a:defRPr/>
              </a:pPr>
              <a:t>4. Juli 2023</a:t>
            </a:fld>
            <a:r>
              <a:rPr lang="de-DE" altLang="de-DE" dirty="0" smtClean="0"/>
              <a:t>  </a:t>
            </a:r>
            <a:endParaRPr lang="de-DE" altLang="de-DE"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51638" y="1282668"/>
            <a:ext cx="6837363" cy="3728244"/>
          </a:xfrm>
        </p:spPr>
        <p:txBody>
          <a:bodyPr/>
          <a:lstStyle/>
          <a:p>
            <a:pPr>
              <a:buFont typeface="Wingdings" panose="05000000000000000000" pitchFamily="2" charset="2"/>
              <a:buChar char="Ø"/>
            </a:pPr>
            <a:r>
              <a:rPr lang="de-DE" sz="1400" dirty="0" smtClean="0"/>
              <a:t>Ausschließlich digitale Datenerfassung und –</a:t>
            </a:r>
            <a:r>
              <a:rPr lang="de-DE" sz="1400" dirty="0" err="1" smtClean="0"/>
              <a:t>übertragung</a:t>
            </a:r>
            <a:r>
              <a:rPr lang="de-DE" sz="1400" dirty="0" smtClean="0"/>
              <a:t> </a:t>
            </a:r>
            <a:r>
              <a:rPr lang="de-DE" sz="1400" b="1" dirty="0" smtClean="0"/>
              <a:t>ohne </a:t>
            </a:r>
            <a:r>
              <a:rPr lang="de-DE" sz="1400" dirty="0" smtClean="0"/>
              <a:t> Übergangslösungen </a:t>
            </a:r>
            <a:endParaRPr lang="de-DE" sz="1400" dirty="0" smtClean="0"/>
          </a:p>
          <a:p>
            <a:pPr>
              <a:buFont typeface="Wingdings" panose="05000000000000000000" pitchFamily="2" charset="2"/>
              <a:buChar char="Ø"/>
            </a:pPr>
            <a:r>
              <a:rPr lang="de-DE" sz="1400" b="1" dirty="0" smtClean="0"/>
              <a:t>Keine</a:t>
            </a:r>
            <a:r>
              <a:rPr lang="de-DE" sz="1400" dirty="0" smtClean="0"/>
              <a:t> </a:t>
            </a:r>
            <a:r>
              <a:rPr lang="de-DE" sz="1400" dirty="0" smtClean="0"/>
              <a:t>Pflege  / </a:t>
            </a:r>
            <a:r>
              <a:rPr lang="de-DE" sz="1400" dirty="0"/>
              <a:t>L</a:t>
            </a:r>
            <a:r>
              <a:rPr lang="de-DE" sz="1400" dirty="0" smtClean="0"/>
              <a:t>aufendhaltung von </a:t>
            </a:r>
            <a:r>
              <a:rPr lang="de-DE" sz="1400" b="1" dirty="0" smtClean="0"/>
              <a:t>Parallelsysteme</a:t>
            </a:r>
            <a:r>
              <a:rPr lang="de-DE" sz="1400" dirty="0" smtClean="0"/>
              <a:t>n</a:t>
            </a:r>
          </a:p>
          <a:p>
            <a:pPr>
              <a:buFont typeface="Wingdings" panose="05000000000000000000" pitchFamily="2" charset="2"/>
              <a:buChar char="Ø"/>
            </a:pPr>
            <a:r>
              <a:rPr lang="de-DE" sz="1400" dirty="0" smtClean="0"/>
              <a:t>Haltung von </a:t>
            </a:r>
            <a:r>
              <a:rPr lang="de-DE" sz="1400" b="1" dirty="0" err="1" smtClean="0"/>
              <a:t>Altdaten</a:t>
            </a:r>
            <a:r>
              <a:rPr lang="de-DE" sz="1400" dirty="0" smtClean="0"/>
              <a:t> → </a:t>
            </a:r>
            <a:r>
              <a:rPr lang="de-DE" sz="1400" b="1" dirty="0" smtClean="0"/>
              <a:t>Nutzen konsequent hinterfragen</a:t>
            </a:r>
          </a:p>
          <a:p>
            <a:pPr>
              <a:buFont typeface="Wingdings" panose="05000000000000000000" pitchFamily="2" charset="2"/>
              <a:buChar char="Ø"/>
            </a:pPr>
            <a:r>
              <a:rPr lang="de-DE" sz="1400" b="1" dirty="0" smtClean="0"/>
              <a:t>Leistungsfähiges Team von IT- / GIS-Entwicklungsingenieuren </a:t>
            </a:r>
            <a:r>
              <a:rPr lang="de-DE" sz="1400" dirty="0" smtClean="0"/>
              <a:t>im SFMPA etablieren – </a:t>
            </a:r>
            <a:r>
              <a:rPr lang="de-DE" sz="1400" b="1" dirty="0" smtClean="0"/>
              <a:t>strukturgebundene eigene Kernkompetenzen sichern</a:t>
            </a:r>
          </a:p>
          <a:p>
            <a:pPr>
              <a:buFont typeface="Wingdings" panose="05000000000000000000" pitchFamily="2" charset="2"/>
              <a:buChar char="Ø"/>
            </a:pPr>
            <a:r>
              <a:rPr lang="de-DE" sz="1400" b="1" dirty="0" smtClean="0"/>
              <a:t>Perspektive (?): Nationales </a:t>
            </a:r>
            <a:r>
              <a:rPr lang="de-DE" sz="1400" b="1" dirty="0" smtClean="0"/>
              <a:t>Startup </a:t>
            </a:r>
            <a:r>
              <a:rPr lang="de-DE" sz="1400" dirty="0" smtClean="0"/>
              <a:t>– Unternehmen IT- / GIS-Entwicklung für den nationalen Forstsektor </a:t>
            </a:r>
            <a:r>
              <a:rPr lang="de-DE" sz="1400" b="1" dirty="0" smtClean="0"/>
              <a:t>etablieren</a:t>
            </a:r>
          </a:p>
          <a:p>
            <a:pPr>
              <a:buFont typeface="Wingdings" panose="05000000000000000000" pitchFamily="2" charset="2"/>
              <a:buChar char="Ø"/>
            </a:pPr>
            <a:r>
              <a:rPr lang="de-DE" sz="1400" dirty="0" smtClean="0"/>
              <a:t>Bei</a:t>
            </a:r>
            <a:r>
              <a:rPr lang="de-DE" sz="1400" b="1" dirty="0" smtClean="0"/>
              <a:t> Software-Entwicklungen Schnittstellen für private Dienstleister </a:t>
            </a:r>
            <a:r>
              <a:rPr lang="de-DE" sz="1400" dirty="0" smtClean="0"/>
              <a:t>schaffen </a:t>
            </a:r>
          </a:p>
          <a:p>
            <a:pPr marL="0" indent="0">
              <a:buNone/>
            </a:pPr>
            <a:r>
              <a:rPr lang="de-DE" sz="1400" dirty="0" smtClean="0"/>
              <a:t>[vgl. </a:t>
            </a:r>
            <a:r>
              <a:rPr lang="de-DE" sz="1400" cap="small" dirty="0" err="1" smtClean="0"/>
              <a:t>Savchyn</a:t>
            </a:r>
            <a:r>
              <a:rPr lang="de-DE" sz="1400" cap="small" dirty="0" smtClean="0"/>
              <a:t>!!]</a:t>
            </a:r>
            <a:endParaRPr lang="de-DE" sz="14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27</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
        <p:nvSpPr>
          <p:cNvPr id="6" name="Rectangle 2"/>
          <p:cNvSpPr txBox="1">
            <a:spLocks noChangeArrowheads="1"/>
          </p:cNvSpPr>
          <p:nvPr/>
        </p:nvSpPr>
        <p:spPr bwMode="auto">
          <a:xfrm>
            <a:off x="151638" y="612331"/>
            <a:ext cx="4392929" cy="374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1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2pPr>
            <a:lvl3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3pPr>
            <a:lvl4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4pPr>
            <a:lvl5pPr algn="l" rtl="0" eaLnBrk="0" fontAlgn="base" hangingPunct="0">
              <a:spcBef>
                <a:spcPct val="0"/>
              </a:spcBef>
              <a:spcAft>
                <a:spcPct val="0"/>
              </a:spcAft>
              <a:defRPr sz="2100">
                <a:solidFill>
                  <a:schemeClr val="tx2"/>
                </a:solidFill>
                <a:latin typeface="Arial" charset="0"/>
                <a:ea typeface="MS PGothic" panose="020B0600070205080204" pitchFamily="34" charset="-128"/>
              </a:defRPr>
            </a:lvl5pPr>
            <a:lvl6pPr marL="377450" algn="l" rtl="0" fontAlgn="base">
              <a:spcBef>
                <a:spcPct val="0"/>
              </a:spcBef>
              <a:spcAft>
                <a:spcPct val="0"/>
              </a:spcAft>
              <a:defRPr sz="2100">
                <a:solidFill>
                  <a:schemeClr val="tx2"/>
                </a:solidFill>
                <a:latin typeface="Arial" charset="0"/>
                <a:ea typeface="ＭＳ Ｐゴシック" pitchFamily="1" charset="-128"/>
              </a:defRPr>
            </a:lvl6pPr>
            <a:lvl7pPr marL="754900" algn="l" rtl="0" fontAlgn="base">
              <a:spcBef>
                <a:spcPct val="0"/>
              </a:spcBef>
              <a:spcAft>
                <a:spcPct val="0"/>
              </a:spcAft>
              <a:defRPr sz="2100">
                <a:solidFill>
                  <a:schemeClr val="tx2"/>
                </a:solidFill>
                <a:latin typeface="Arial" charset="0"/>
                <a:ea typeface="ＭＳ Ｐゴシック" pitchFamily="1" charset="-128"/>
              </a:defRPr>
            </a:lvl7pPr>
            <a:lvl8pPr marL="1132349" algn="l" rtl="0" fontAlgn="base">
              <a:spcBef>
                <a:spcPct val="0"/>
              </a:spcBef>
              <a:spcAft>
                <a:spcPct val="0"/>
              </a:spcAft>
              <a:defRPr sz="2100">
                <a:solidFill>
                  <a:schemeClr val="tx2"/>
                </a:solidFill>
                <a:latin typeface="Arial" charset="0"/>
                <a:ea typeface="ＭＳ Ｐゴシック" pitchFamily="1" charset="-128"/>
              </a:defRPr>
            </a:lvl8pPr>
            <a:lvl9pPr marL="1509798" algn="l" rtl="0" fontAlgn="base">
              <a:spcBef>
                <a:spcPct val="0"/>
              </a:spcBef>
              <a:spcAft>
                <a:spcPct val="0"/>
              </a:spcAft>
              <a:defRPr sz="2100">
                <a:solidFill>
                  <a:schemeClr val="tx2"/>
                </a:solidFill>
                <a:latin typeface="Arial" charset="0"/>
                <a:ea typeface="ＭＳ Ｐゴシック" pitchFamily="1" charset="-128"/>
              </a:defRPr>
            </a:lvl9pPr>
          </a:lstStyle>
          <a:p>
            <a:pPr eaLnBrk="1" hangingPunct="1"/>
            <a:r>
              <a:rPr lang="de-DE" altLang="de-DE" sz="2000" kern="0" dirty="0" smtClean="0"/>
              <a:t/>
            </a:r>
            <a:br>
              <a:rPr lang="de-DE" altLang="de-DE" sz="2000" kern="0" dirty="0" smtClean="0"/>
            </a:br>
            <a:r>
              <a:rPr lang="de-DE" altLang="de-DE" sz="2000" kern="0" dirty="0" smtClean="0"/>
              <a:t>Datenerhebung und Datenübertragung</a:t>
            </a:r>
          </a:p>
        </p:txBody>
      </p:sp>
    </p:spTree>
    <p:extLst>
      <p:ext uri="{BB962C8B-B14F-4D97-AF65-F5344CB8AC3E}">
        <p14:creationId xmlns:p14="http://schemas.microsoft.com/office/powerpoint/2010/main" val="3485946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46" y="310896"/>
            <a:ext cx="5503863" cy="410337"/>
          </a:xfrm>
        </p:spPr>
        <p:txBody>
          <a:bodyPr/>
          <a:lstStyle/>
          <a:p>
            <a:r>
              <a:rPr lang="de-DE" dirty="0" smtClean="0"/>
              <a:t>Zusammenfassung</a:t>
            </a:r>
            <a:endParaRPr lang="de-DE" dirty="0"/>
          </a:p>
        </p:txBody>
      </p:sp>
      <p:sp>
        <p:nvSpPr>
          <p:cNvPr id="3" name="Inhaltsplatzhalter 2"/>
          <p:cNvSpPr>
            <a:spLocks noGrp="1"/>
          </p:cNvSpPr>
          <p:nvPr>
            <p:ph idx="1"/>
          </p:nvPr>
        </p:nvSpPr>
        <p:spPr>
          <a:xfrm>
            <a:off x="444246" y="901446"/>
            <a:ext cx="6837363" cy="4234117"/>
          </a:xfrm>
        </p:spPr>
        <p:txBody>
          <a:bodyPr/>
          <a:lstStyle/>
          <a:p>
            <a:pPr>
              <a:spcBef>
                <a:spcPts val="600"/>
              </a:spcBef>
              <a:buFont typeface="Wingdings" panose="05000000000000000000" pitchFamily="2" charset="2"/>
              <a:buChar char="Ø"/>
            </a:pPr>
            <a:r>
              <a:rPr lang="de-DE" sz="1600" b="1" dirty="0" smtClean="0"/>
              <a:t>Einordnung der Forsteinrichtung in die Legislative: </a:t>
            </a:r>
            <a:r>
              <a:rPr lang="de-DE" sz="1600" dirty="0"/>
              <a:t>Ökologisch, wirtschaftlich und sozial nachhaltige Entwicklung und Nutzung von Wald als nationale strategische Ressource </a:t>
            </a:r>
            <a:r>
              <a:rPr lang="de-DE" sz="1600" dirty="0" smtClean="0"/>
              <a:t>sichern</a:t>
            </a:r>
          </a:p>
          <a:p>
            <a:pPr>
              <a:spcBef>
                <a:spcPts val="600"/>
              </a:spcBef>
              <a:buFont typeface="Wingdings" panose="05000000000000000000" pitchFamily="2" charset="2"/>
              <a:buChar char="Ø"/>
            </a:pPr>
            <a:r>
              <a:rPr lang="de-DE" sz="1600" b="1" dirty="0" smtClean="0"/>
              <a:t>Notwendige Voraussetzung: </a:t>
            </a:r>
            <a:r>
              <a:rPr lang="de-DE" sz="1600" dirty="0" smtClean="0"/>
              <a:t>Unabhängige </a:t>
            </a:r>
            <a:r>
              <a:rPr lang="de-DE" sz="1600" dirty="0"/>
              <a:t>staatliche Finanzierung des SFMPA als Institution und der Durchführung der Forsteinrichtung im öffentlichen </a:t>
            </a:r>
            <a:r>
              <a:rPr lang="de-DE" sz="1600" dirty="0" smtClean="0"/>
              <a:t>Wald sichern</a:t>
            </a:r>
          </a:p>
          <a:p>
            <a:pPr>
              <a:spcBef>
                <a:spcPts val="600"/>
              </a:spcBef>
              <a:buFont typeface="Wingdings" panose="05000000000000000000" pitchFamily="2" charset="2"/>
              <a:buChar char="Ø"/>
            </a:pPr>
            <a:r>
              <a:rPr lang="de-DE" sz="1600" b="1" dirty="0" smtClean="0"/>
              <a:t>SFMPA:</a:t>
            </a:r>
            <a:r>
              <a:rPr lang="de-DE" sz="1600" dirty="0" smtClean="0"/>
              <a:t> Flache Führungshierarchie, ausgeprägte horizontale Vernetzung, leistungsbezogene Personalentwicklung und Entlohnung etablieren </a:t>
            </a:r>
          </a:p>
          <a:p>
            <a:pPr>
              <a:spcBef>
                <a:spcPts val="600"/>
              </a:spcBef>
              <a:buFont typeface="Wingdings" panose="05000000000000000000" pitchFamily="2" charset="2"/>
              <a:buChar char="Ø"/>
            </a:pPr>
            <a:r>
              <a:rPr lang="de-DE" sz="1600" b="1" dirty="0" smtClean="0"/>
              <a:t>Waldzustandserfassung und </a:t>
            </a:r>
            <a:r>
              <a:rPr lang="de-DE" sz="1600" b="1" dirty="0" err="1" smtClean="0"/>
              <a:t>Waldmonitoring</a:t>
            </a:r>
            <a:r>
              <a:rPr lang="de-DE" sz="1600" b="1" dirty="0" smtClean="0"/>
              <a:t> </a:t>
            </a:r>
            <a:r>
              <a:rPr lang="de-DE" sz="1600" dirty="0" smtClean="0"/>
              <a:t>in das SFMPA </a:t>
            </a:r>
            <a:r>
              <a:rPr lang="de-DE" sz="1600" b="1" dirty="0" smtClean="0"/>
              <a:t>integrieren</a:t>
            </a:r>
            <a:endParaRPr lang="de-DE" sz="1600" dirty="0" smtClean="0"/>
          </a:p>
          <a:p>
            <a:pPr>
              <a:spcBef>
                <a:spcPts val="600"/>
              </a:spcBef>
              <a:buFont typeface="Wingdings" panose="05000000000000000000" pitchFamily="2" charset="2"/>
              <a:buChar char="Ø"/>
            </a:pPr>
            <a:r>
              <a:rPr lang="de-DE" sz="1600" b="1" dirty="0" smtClean="0"/>
              <a:t>Datenhaltung und Informationsbereitstellung</a:t>
            </a:r>
            <a:r>
              <a:rPr lang="de-DE" sz="1600" dirty="0" smtClean="0"/>
              <a:t> </a:t>
            </a:r>
            <a:r>
              <a:rPr lang="de-DE" sz="1600" b="1" dirty="0" smtClean="0"/>
              <a:t>„Wald“</a:t>
            </a:r>
            <a:r>
              <a:rPr lang="de-DE" sz="1600" dirty="0" smtClean="0"/>
              <a:t>: </a:t>
            </a:r>
            <a:r>
              <a:rPr lang="de-DE" sz="1600" b="1" dirty="0" smtClean="0"/>
              <a:t>zentral</a:t>
            </a:r>
            <a:r>
              <a:rPr lang="de-DE" sz="1600" dirty="0" smtClean="0"/>
              <a:t> für die nationale Ebene, Schnittstellen schaffen (spezielle Fachinformationssysteme, private Dienstleister)</a:t>
            </a:r>
          </a:p>
          <a:p>
            <a:pPr>
              <a:spcBef>
                <a:spcPts val="600"/>
              </a:spcBef>
              <a:buFont typeface="Wingdings" panose="05000000000000000000" pitchFamily="2" charset="2"/>
              <a:buChar char="Ø"/>
            </a:pPr>
            <a:r>
              <a:rPr lang="de-DE" sz="1600" b="1" dirty="0" smtClean="0"/>
              <a:t>Ressourcen des SFMPA </a:t>
            </a:r>
            <a:r>
              <a:rPr lang="de-DE" sz="1600" dirty="0" smtClean="0"/>
              <a:t>auf </a:t>
            </a:r>
            <a:r>
              <a:rPr lang="de-DE" sz="1600" b="1" dirty="0" smtClean="0"/>
              <a:t>Kernkompetenzen</a:t>
            </a:r>
            <a:r>
              <a:rPr lang="de-DE" sz="1600" dirty="0" smtClean="0"/>
              <a:t> konzentrieren, </a:t>
            </a:r>
            <a:r>
              <a:rPr lang="de-DE" sz="1600" b="1" dirty="0" smtClean="0"/>
              <a:t>qualifiziertes Outsourcing </a:t>
            </a:r>
            <a:r>
              <a:rPr lang="de-DE" sz="1600" dirty="0" smtClean="0"/>
              <a:t>implementieren und organisieren</a:t>
            </a:r>
            <a:endParaRPr lang="de-DE" sz="1600" dirty="0"/>
          </a:p>
          <a:p>
            <a:pPr>
              <a:spcBef>
                <a:spcPts val="600"/>
              </a:spcBef>
              <a:buFont typeface="Wingdings" panose="05000000000000000000" pitchFamily="2" charset="2"/>
              <a:buChar char="Ø"/>
            </a:pPr>
            <a:endParaRPr lang="de-DE" sz="1600" dirty="0"/>
          </a:p>
          <a:p>
            <a:pPr>
              <a:spcBef>
                <a:spcPts val="600"/>
              </a:spcBef>
              <a:buFont typeface="Wingdings" panose="05000000000000000000" pitchFamily="2" charset="2"/>
              <a:buChar char="Ø"/>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28</a:t>
            </a:fld>
            <a:endParaRPr lang="de-DE" altLang="de-DE"/>
          </a:p>
        </p:txBody>
      </p:sp>
      <p:sp>
        <p:nvSpPr>
          <p:cNvPr id="5" name="Datumsplatzhalter 4"/>
          <p:cNvSpPr>
            <a:spLocks noGrp="1"/>
          </p:cNvSpPr>
          <p:nvPr>
            <p:ph type="dt" sz="quarter" idx="11"/>
          </p:nvPr>
        </p:nvSpPr>
        <p:spPr/>
        <p:txBody>
          <a:bodyPr/>
          <a:lstStyle/>
          <a:p>
            <a:pPr>
              <a:defRPr/>
            </a:pPr>
            <a:r>
              <a:rPr lang="de-DE" altLang="de-DE" smtClean="0"/>
              <a:t>|   </a:t>
            </a:r>
            <a:fld id="{83076093-B0C8-491E-AF35-931B212E4121}" type="datetime4">
              <a:rPr lang="de-DE" altLang="de-DE" smtClean="0"/>
              <a:pPr>
                <a:defRPr/>
              </a:pPr>
              <a:t>5. Juli 2023</a:t>
            </a:fld>
            <a:r>
              <a:rPr lang="de-DE" altLang="de-DE" smtClean="0"/>
              <a:t>  |  Referat 44</a:t>
            </a:r>
            <a:endParaRPr lang="de-DE" altLang="de-DE">
              <a:solidFill>
                <a:schemeClr val="accent3">
                  <a:lumMod val="50000"/>
                </a:schemeClr>
              </a:solidFill>
            </a:endParaRPr>
          </a:p>
        </p:txBody>
      </p:sp>
    </p:spTree>
    <p:extLst>
      <p:ext uri="{BB962C8B-B14F-4D97-AF65-F5344CB8AC3E}">
        <p14:creationId xmlns:p14="http://schemas.microsoft.com/office/powerpoint/2010/main" val="206762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4246" y="310896"/>
            <a:ext cx="5503863" cy="410337"/>
          </a:xfrm>
        </p:spPr>
        <p:txBody>
          <a:bodyPr/>
          <a:lstStyle/>
          <a:p>
            <a:r>
              <a:rPr lang="de-DE" dirty="0" smtClean="0"/>
              <a:t>Zusammenfassung</a:t>
            </a:r>
            <a:endParaRPr lang="de-DE" dirty="0"/>
          </a:p>
        </p:txBody>
      </p:sp>
      <p:sp>
        <p:nvSpPr>
          <p:cNvPr id="3" name="Inhaltsplatzhalter 2"/>
          <p:cNvSpPr>
            <a:spLocks noGrp="1"/>
          </p:cNvSpPr>
          <p:nvPr>
            <p:ph idx="1"/>
          </p:nvPr>
        </p:nvSpPr>
        <p:spPr>
          <a:xfrm>
            <a:off x="444246" y="901446"/>
            <a:ext cx="6837363" cy="4234117"/>
          </a:xfrm>
        </p:spPr>
        <p:txBody>
          <a:bodyPr/>
          <a:lstStyle/>
          <a:p>
            <a:pPr>
              <a:spcBef>
                <a:spcPts val="600"/>
              </a:spcBef>
              <a:buFont typeface="Wingdings" panose="05000000000000000000" pitchFamily="2" charset="2"/>
              <a:buChar char="Ø"/>
            </a:pPr>
            <a:r>
              <a:rPr lang="de-DE" sz="1600" b="1" dirty="0" smtClean="0"/>
              <a:t>Waldbaugrundsätze</a:t>
            </a:r>
            <a:r>
              <a:rPr lang="de-DE" sz="1600" dirty="0"/>
              <a:t>,</a:t>
            </a:r>
            <a:r>
              <a:rPr lang="de-DE" sz="1600" dirty="0" smtClean="0"/>
              <a:t> </a:t>
            </a:r>
            <a:r>
              <a:rPr lang="de-DE" sz="1600" b="1" dirty="0" smtClean="0"/>
              <a:t>Waldbausysteme, Eigentümerinteressen</a:t>
            </a:r>
            <a:r>
              <a:rPr lang="de-DE" sz="1600" dirty="0" smtClean="0"/>
              <a:t> </a:t>
            </a:r>
            <a:r>
              <a:rPr lang="de-DE" sz="1600" dirty="0"/>
              <a:t>untersetzen die  ressortpolitische </a:t>
            </a:r>
            <a:r>
              <a:rPr lang="de-DE" sz="1600" dirty="0" smtClean="0"/>
              <a:t>Strategie: inhaltlich / methodisch bei der Entwicklung des / der Forsteinrichtungsverfahren berücksichtigen</a:t>
            </a:r>
          </a:p>
          <a:p>
            <a:pPr>
              <a:spcBef>
                <a:spcPts val="600"/>
              </a:spcBef>
              <a:buFont typeface="Wingdings" panose="05000000000000000000" pitchFamily="2" charset="2"/>
              <a:buChar char="Ø"/>
            </a:pPr>
            <a:r>
              <a:rPr lang="de-DE" sz="1600" b="1" dirty="0" smtClean="0"/>
              <a:t>Weitere </a:t>
            </a:r>
            <a:r>
              <a:rPr lang="de-DE" sz="1600" b="1" dirty="0"/>
              <a:t>Verfahrensentwicklung: </a:t>
            </a:r>
            <a:r>
              <a:rPr lang="de-DE" sz="1600" dirty="0" smtClean="0"/>
              <a:t>Akteure </a:t>
            </a:r>
            <a:r>
              <a:rPr lang="de-DE" sz="1600" dirty="0"/>
              <a:t>und Kooperationspartner </a:t>
            </a:r>
            <a:r>
              <a:rPr lang="de-DE" sz="1600" dirty="0" smtClean="0"/>
              <a:t>sowie abgeschlossene partielle Entwicklungsleistungen ergebnisorientiert zusammenführen</a:t>
            </a:r>
            <a:endParaRPr lang="de-DE" sz="1600" dirty="0"/>
          </a:p>
          <a:p>
            <a:pPr marL="0" indent="0">
              <a:spcBef>
                <a:spcPts val="600"/>
              </a:spcBef>
              <a:buNone/>
            </a:pPr>
            <a:r>
              <a:rPr lang="de-DE" sz="1600" dirty="0" smtClean="0"/>
              <a:t> </a:t>
            </a:r>
            <a:endParaRPr lang="de-DE" sz="1600" dirty="0"/>
          </a:p>
          <a:p>
            <a:pPr>
              <a:spcBef>
                <a:spcPts val="600"/>
              </a:spcBef>
              <a:buFont typeface="Wingdings" panose="05000000000000000000" pitchFamily="2" charset="2"/>
              <a:buChar char="Ø"/>
            </a:pPr>
            <a:endParaRPr lang="de-DE" sz="1600" dirty="0"/>
          </a:p>
          <a:p>
            <a:pPr>
              <a:spcBef>
                <a:spcPts val="600"/>
              </a:spcBef>
              <a:buFont typeface="Wingdings" panose="05000000000000000000" pitchFamily="2" charset="2"/>
              <a:buChar char="Ø"/>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29</a:t>
            </a:fld>
            <a:endParaRPr lang="de-DE" altLang="de-DE"/>
          </a:p>
        </p:txBody>
      </p:sp>
      <p:sp>
        <p:nvSpPr>
          <p:cNvPr id="5" name="Datumsplatzhalter 4"/>
          <p:cNvSpPr>
            <a:spLocks noGrp="1"/>
          </p:cNvSpPr>
          <p:nvPr>
            <p:ph type="dt" sz="quarter" idx="11"/>
          </p:nvPr>
        </p:nvSpPr>
        <p:spPr/>
        <p:txBody>
          <a:bodyPr/>
          <a:lstStyle/>
          <a:p>
            <a:pPr>
              <a:defRPr/>
            </a:pPr>
            <a:r>
              <a:rPr lang="de-DE" altLang="de-DE" smtClean="0"/>
              <a:t>|   </a:t>
            </a:r>
            <a:fld id="{83076093-B0C8-491E-AF35-931B212E4121}" type="datetime4">
              <a:rPr lang="de-DE" altLang="de-DE" smtClean="0"/>
              <a:pPr>
                <a:defRPr/>
              </a:pPr>
              <a:t>5. Juli 2023</a:t>
            </a:fld>
            <a:r>
              <a:rPr lang="de-DE" altLang="de-DE" smtClean="0"/>
              <a:t>  |  Referat 44</a:t>
            </a:r>
            <a:endParaRPr lang="de-DE" altLang="de-DE">
              <a:solidFill>
                <a:schemeClr val="accent3">
                  <a:lumMod val="50000"/>
                </a:schemeClr>
              </a:solidFill>
            </a:endParaRPr>
          </a:p>
        </p:txBody>
      </p:sp>
    </p:spTree>
    <p:extLst>
      <p:ext uri="{BB962C8B-B14F-4D97-AF65-F5344CB8AC3E}">
        <p14:creationId xmlns:p14="http://schemas.microsoft.com/office/powerpoint/2010/main" val="924250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61950" y="200025"/>
            <a:ext cx="4263390" cy="781050"/>
          </a:xfrm>
        </p:spPr>
        <p:txBody>
          <a:bodyPr/>
          <a:lstStyle/>
          <a:p>
            <a:r>
              <a:rPr lang="de-DE" altLang="de-DE" dirty="0" smtClean="0"/>
              <a:t>Forsteinrichtung in der </a:t>
            </a:r>
            <a:r>
              <a:rPr lang="de-DE" altLang="de-DE" b="1" dirty="0" smtClean="0"/>
              <a:t>Legislative</a:t>
            </a:r>
            <a:r>
              <a:rPr lang="de-DE" altLang="de-DE" dirty="0" smtClean="0"/>
              <a:t>:</a:t>
            </a:r>
            <a:br>
              <a:rPr lang="de-DE" altLang="de-DE" dirty="0" smtClean="0"/>
            </a:br>
            <a:r>
              <a:rPr lang="de-DE" altLang="de-DE" b="1" dirty="0" smtClean="0"/>
              <a:t>Land</a:t>
            </a:r>
          </a:p>
        </p:txBody>
      </p:sp>
      <p:sp>
        <p:nvSpPr>
          <p:cNvPr id="10" name="Textfeld 9"/>
          <p:cNvSpPr txBox="1"/>
          <p:nvPr/>
        </p:nvSpPr>
        <p:spPr>
          <a:xfrm>
            <a:off x="286544" y="1242060"/>
            <a:ext cx="7097236" cy="4093428"/>
          </a:xfrm>
          <a:prstGeom prst="rect">
            <a:avLst/>
          </a:prstGeom>
          <a:noFill/>
        </p:spPr>
        <p:txBody>
          <a:bodyPr wrap="square" rtlCol="0">
            <a:spAutoFit/>
          </a:bodyPr>
          <a:lstStyle/>
          <a:p>
            <a:r>
              <a:rPr lang="de-DE" sz="2000" b="1" dirty="0" smtClean="0"/>
              <a:t>Sächs. Waldgesetz</a:t>
            </a:r>
            <a:r>
              <a:rPr lang="de-DE" sz="1600" dirty="0" smtClean="0"/>
              <a:t> vom 10. April 1992:</a:t>
            </a:r>
          </a:p>
          <a:p>
            <a:pPr defTabSz="360000">
              <a:buFont typeface="Microsoft Sans Serif" panose="020B0604020202020204" pitchFamily="34" charset="0"/>
              <a:buChar char="§"/>
            </a:pPr>
            <a:r>
              <a:rPr lang="de-DE" sz="1600" dirty="0" smtClean="0"/>
              <a:t>16 ff enthält die Grundpflichten zur nachhaltigen, pfleglichen, sachkundigen 	Bewirtschaftung unter Beachtung ökologischer Grundsätze, 	einschließlich Kahlhiebsregelung und Wiederaufforstungspflicht</a:t>
            </a:r>
          </a:p>
          <a:p>
            <a:pPr>
              <a:buFont typeface="Microsoft Sans Serif" panose="020B0604020202020204" pitchFamily="34" charset="0"/>
              <a:buChar char="§"/>
            </a:pPr>
            <a:r>
              <a:rPr lang="de-DE" sz="1600" dirty="0" smtClean="0"/>
              <a:t> 22 Abs. 2 </a:t>
            </a:r>
            <a:r>
              <a:rPr lang="de-DE" sz="1600" dirty="0" err="1" smtClean="0"/>
              <a:t>SächsWaldG</a:t>
            </a:r>
            <a:r>
              <a:rPr lang="de-DE" sz="1600" dirty="0" smtClean="0"/>
              <a:t>: „Für den Staats- und Körperschaftswald sind i.d.R. zehnjährige Betriebspläne aufzustellen.“</a:t>
            </a:r>
          </a:p>
          <a:p>
            <a:pPr defTabSz="360000">
              <a:buFont typeface="Microsoft Sans Serif" panose="020B0604020202020204" pitchFamily="34" charset="0"/>
              <a:buChar char="§"/>
            </a:pPr>
            <a:endParaRPr lang="de-DE" sz="1600" dirty="0" smtClean="0"/>
          </a:p>
          <a:p>
            <a:pPr defTabSz="360000">
              <a:buFont typeface="Microsoft Sans Serif" panose="020B0604020202020204" pitchFamily="34" charset="0"/>
              <a:buChar char="§"/>
            </a:pPr>
            <a:r>
              <a:rPr lang="de-DE" sz="1600" dirty="0"/>
              <a:t> </a:t>
            </a:r>
            <a:r>
              <a:rPr lang="de-DE" sz="1600" dirty="0" smtClean="0"/>
              <a:t>48 regelt Zuständigkeiten und Ablauf im </a:t>
            </a:r>
          </a:p>
          <a:p>
            <a:pPr defTabSz="360000"/>
            <a:r>
              <a:rPr lang="de-DE" sz="1600" dirty="0"/>
              <a:t>	</a:t>
            </a:r>
            <a:r>
              <a:rPr lang="de-DE" sz="1600" dirty="0" smtClean="0"/>
              <a:t>Körperschaftswald:</a:t>
            </a:r>
          </a:p>
          <a:p>
            <a:pPr marL="360000" lvl="1" indent="144000" defTabSz="360000">
              <a:buFont typeface="Arial" panose="020B0604020202020204" pitchFamily="34" charset="0"/>
              <a:buChar char="•"/>
            </a:pPr>
            <a:r>
              <a:rPr lang="de-DE" sz="1600" dirty="0" smtClean="0"/>
              <a:t>Aufstellung durch obere Forstbehörde</a:t>
            </a:r>
          </a:p>
          <a:p>
            <a:pPr marL="360000" lvl="1" indent="144000" defTabSz="360000">
              <a:buFont typeface="Arial" panose="020B0604020202020204" pitchFamily="34" charset="0"/>
              <a:buChar char="•"/>
            </a:pPr>
            <a:r>
              <a:rPr lang="de-DE" sz="1600" dirty="0" smtClean="0"/>
              <a:t>Beschluss der Körperschaft</a:t>
            </a:r>
          </a:p>
          <a:p>
            <a:endParaRPr lang="de-DE" sz="1600" dirty="0" smtClean="0"/>
          </a:p>
          <a:p>
            <a:endParaRPr lang="de-DE" sz="1600" dirty="0" smtClean="0"/>
          </a:p>
          <a:p>
            <a:r>
              <a:rPr lang="de-DE" sz="1600" dirty="0" smtClean="0"/>
              <a:t>Forsteinrichtung ist nichtöffentliche </a:t>
            </a:r>
          </a:p>
          <a:p>
            <a:r>
              <a:rPr lang="de-DE" sz="1600" dirty="0" smtClean="0"/>
              <a:t>Betriebsplanung und auf Betriebsziele</a:t>
            </a:r>
          </a:p>
          <a:p>
            <a:r>
              <a:rPr lang="de-DE" sz="1600" dirty="0" smtClean="0"/>
              <a:t>des Waldbesitzers ausgerichtet.</a:t>
            </a:r>
          </a:p>
        </p:txBody>
      </p:sp>
      <p:pic>
        <p:nvPicPr>
          <p:cNvPr id="2" name="Grafik 1">
            <a:hlinkClick r:id="rId3"/>
          </p:cNvPr>
          <p:cNvPicPr>
            <a:picLocks noChangeAspect="1"/>
          </p:cNvPicPr>
          <p:nvPr/>
        </p:nvPicPr>
        <p:blipFill>
          <a:blip r:embed="rId4"/>
          <a:stretch>
            <a:fillRect/>
          </a:stretch>
        </p:blipFill>
        <p:spPr>
          <a:xfrm>
            <a:off x="4625340" y="2796331"/>
            <a:ext cx="2573974" cy="2601951"/>
          </a:xfrm>
          <a:prstGeom prst="rect">
            <a:avLst/>
          </a:prstGeom>
        </p:spPr>
      </p:pic>
    </p:spTree>
    <p:extLst>
      <p:ext uri="{BB962C8B-B14F-4D97-AF65-F5344CB8AC3E}">
        <p14:creationId xmlns:p14="http://schemas.microsoft.com/office/powerpoint/2010/main" val="193080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9596" y="0"/>
            <a:ext cx="5503863" cy="589026"/>
          </a:xfrm>
        </p:spPr>
        <p:txBody>
          <a:bodyPr/>
          <a:lstStyle/>
          <a:p>
            <a:r>
              <a:rPr lang="de-DE" dirty="0" smtClean="0"/>
              <a:t>Forsteinrichtung in der Legislative</a:t>
            </a:r>
            <a:endParaRPr lang="de-DE" dirty="0"/>
          </a:p>
        </p:txBody>
      </p:sp>
      <p:sp>
        <p:nvSpPr>
          <p:cNvPr id="3" name="Inhaltsplatzhalter 2"/>
          <p:cNvSpPr>
            <a:spLocks noGrp="1"/>
          </p:cNvSpPr>
          <p:nvPr>
            <p:ph idx="1"/>
          </p:nvPr>
        </p:nvSpPr>
        <p:spPr>
          <a:xfrm>
            <a:off x="329597" y="1005713"/>
            <a:ext cx="7036404" cy="4231450"/>
          </a:xfrm>
        </p:spPr>
        <p:txBody>
          <a:bodyPr/>
          <a:lstStyle/>
          <a:p>
            <a:pPr marL="0" indent="0">
              <a:spcBef>
                <a:spcPts val="600"/>
              </a:spcBef>
              <a:buNone/>
            </a:pPr>
            <a:r>
              <a:rPr lang="de-DE" sz="1600" b="1" dirty="0" smtClean="0"/>
              <a:t>Fazit für die Ukraine:</a:t>
            </a:r>
          </a:p>
          <a:p>
            <a:pPr>
              <a:spcBef>
                <a:spcPts val="600"/>
              </a:spcBef>
              <a:buFont typeface="Wingdings" panose="05000000000000000000" pitchFamily="2" charset="2"/>
              <a:buChar char="§"/>
            </a:pPr>
            <a:r>
              <a:rPr lang="de-DE" sz="1600" b="1" dirty="0" smtClean="0"/>
              <a:t>Zentrale</a:t>
            </a:r>
            <a:r>
              <a:rPr lang="de-DE" sz="1600" dirty="0" smtClean="0"/>
              <a:t> </a:t>
            </a:r>
            <a:r>
              <a:rPr lang="de-DE" sz="1600" b="1" dirty="0" smtClean="0"/>
              <a:t>Aufgabe</a:t>
            </a:r>
            <a:r>
              <a:rPr lang="de-DE" sz="1600" dirty="0" smtClean="0"/>
              <a:t> der </a:t>
            </a:r>
            <a:r>
              <a:rPr lang="de-DE" sz="1600" dirty="0" smtClean="0"/>
              <a:t>Forsteinrichtung: </a:t>
            </a:r>
            <a:r>
              <a:rPr lang="de-DE" sz="1600" b="1" dirty="0"/>
              <a:t>Ö</a:t>
            </a:r>
            <a:r>
              <a:rPr lang="de-DE" sz="1600" b="1" dirty="0" smtClean="0"/>
              <a:t>kologisch</a:t>
            </a:r>
            <a:r>
              <a:rPr lang="de-DE" sz="1600" dirty="0" smtClean="0"/>
              <a:t>, </a:t>
            </a:r>
            <a:r>
              <a:rPr lang="de-DE" sz="1600" b="1" dirty="0" smtClean="0"/>
              <a:t>wirtschaftlich</a:t>
            </a:r>
            <a:r>
              <a:rPr lang="de-DE" sz="1600" dirty="0" smtClean="0"/>
              <a:t> und </a:t>
            </a:r>
            <a:r>
              <a:rPr lang="de-DE" sz="1600" b="1" dirty="0" smtClean="0"/>
              <a:t>sozial</a:t>
            </a:r>
            <a:r>
              <a:rPr lang="de-DE" sz="1600" dirty="0" smtClean="0"/>
              <a:t> </a:t>
            </a:r>
            <a:r>
              <a:rPr lang="de-DE" sz="1600" b="1" dirty="0" smtClean="0"/>
              <a:t>nachhaltige Entwicklung und Nutzung von Wald</a:t>
            </a:r>
            <a:r>
              <a:rPr lang="de-DE" sz="1600" dirty="0" smtClean="0"/>
              <a:t> als </a:t>
            </a:r>
            <a:r>
              <a:rPr lang="de-DE" sz="1600" b="1" dirty="0" smtClean="0"/>
              <a:t>nationale strategische Ressource</a:t>
            </a:r>
            <a:r>
              <a:rPr lang="de-DE" sz="1600" dirty="0" smtClean="0"/>
              <a:t> </a:t>
            </a:r>
            <a:r>
              <a:rPr lang="de-DE" sz="1600" dirty="0" smtClean="0"/>
              <a:t>sichern</a:t>
            </a:r>
            <a:endParaRPr lang="de-DE" sz="1600" dirty="0" smtClean="0"/>
          </a:p>
          <a:p>
            <a:pPr>
              <a:spcBef>
                <a:spcPts val="600"/>
              </a:spcBef>
              <a:buFont typeface="Wingdings" panose="05000000000000000000" pitchFamily="2" charset="2"/>
              <a:buChar char="§"/>
            </a:pPr>
            <a:r>
              <a:rPr lang="de-DE" sz="1600" b="1" dirty="0" smtClean="0"/>
              <a:t>Kriterien</a:t>
            </a:r>
            <a:r>
              <a:rPr lang="de-DE" sz="1600" dirty="0" smtClean="0"/>
              <a:t> für den legislativen und administrativen Status der </a:t>
            </a:r>
            <a:r>
              <a:rPr lang="de-DE" sz="1600" dirty="0" smtClean="0"/>
              <a:t>Forsteinrichtung: </a:t>
            </a:r>
            <a:endParaRPr lang="de-DE" sz="1600" dirty="0" smtClean="0"/>
          </a:p>
          <a:p>
            <a:pPr lvl="1">
              <a:spcBef>
                <a:spcPts val="600"/>
              </a:spcBef>
              <a:buFont typeface="Wingdings" panose="05000000000000000000" pitchFamily="2" charset="2"/>
              <a:buChar char="Ø"/>
            </a:pPr>
            <a:r>
              <a:rPr lang="de-DE" sz="1600" b="1" dirty="0" smtClean="0"/>
              <a:t>Fach- und Entscheidungskompetenz</a:t>
            </a:r>
            <a:r>
              <a:rPr lang="de-DE" sz="1600" dirty="0" smtClean="0"/>
              <a:t>, </a:t>
            </a:r>
          </a:p>
          <a:p>
            <a:pPr lvl="1">
              <a:spcBef>
                <a:spcPts val="600"/>
              </a:spcBef>
              <a:buFont typeface="Wingdings" panose="05000000000000000000" pitchFamily="2" charset="2"/>
              <a:buChar char="Ø"/>
            </a:pPr>
            <a:r>
              <a:rPr lang="de-DE" sz="1600" b="1" dirty="0" smtClean="0"/>
              <a:t>Objektivität</a:t>
            </a:r>
            <a:r>
              <a:rPr lang="de-DE" sz="1600" dirty="0" smtClean="0"/>
              <a:t>, </a:t>
            </a:r>
          </a:p>
          <a:p>
            <a:pPr lvl="1">
              <a:spcBef>
                <a:spcPts val="600"/>
              </a:spcBef>
              <a:buFont typeface="Wingdings" panose="05000000000000000000" pitchFamily="2" charset="2"/>
              <a:buChar char="Ø"/>
            </a:pPr>
            <a:r>
              <a:rPr lang="de-DE" sz="1600" b="1" dirty="0" smtClean="0"/>
              <a:t>Unabhängigkeit</a:t>
            </a:r>
            <a:r>
              <a:rPr lang="de-DE" sz="1600" dirty="0" smtClean="0"/>
              <a:t>,</a:t>
            </a:r>
          </a:p>
          <a:p>
            <a:pPr lvl="1">
              <a:spcBef>
                <a:spcPts val="600"/>
              </a:spcBef>
              <a:buFont typeface="Wingdings" panose="05000000000000000000" pitchFamily="2" charset="2"/>
              <a:buChar char="Ø"/>
            </a:pPr>
            <a:r>
              <a:rPr lang="de-DE" sz="1600" b="1" dirty="0" smtClean="0"/>
              <a:t>Durchsetzungsfähigkeit</a:t>
            </a:r>
          </a:p>
          <a:p>
            <a:pPr>
              <a:spcBef>
                <a:spcPts val="600"/>
              </a:spcBef>
              <a:buFont typeface="Wingdings" panose="05000000000000000000" pitchFamily="2" charset="2"/>
              <a:buChar char="§"/>
            </a:pPr>
            <a:r>
              <a:rPr lang="de-DE" sz="1600" b="1" dirty="0" smtClean="0"/>
              <a:t>Voraussetzung</a:t>
            </a:r>
          </a:p>
          <a:p>
            <a:pPr lvl="1">
              <a:spcBef>
                <a:spcPts val="600"/>
              </a:spcBef>
              <a:buFont typeface="Wingdings" panose="05000000000000000000" pitchFamily="2" charset="2"/>
              <a:buChar char="Ø"/>
            </a:pPr>
            <a:r>
              <a:rPr lang="de-DE" sz="1600" b="1" dirty="0" smtClean="0"/>
              <a:t>Unabhängige staatliche Finanzierung </a:t>
            </a:r>
            <a:r>
              <a:rPr lang="de-DE" sz="1600" dirty="0" smtClean="0"/>
              <a:t>des SFMPA als Institution und der Durchführung der Forsteinrichtung im öffentlichen Wald</a:t>
            </a:r>
            <a:endParaRPr lang="de-DE" sz="1600" dirty="0" smtClean="0"/>
          </a:p>
          <a:p>
            <a:pPr marL="0" indent="0">
              <a:spcBef>
                <a:spcPts val="600"/>
              </a:spcBef>
              <a:buNone/>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4</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1321348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de-DE" sz="2000" dirty="0" smtClean="0"/>
              <a:t>Aktuelle und zukünftige Anforderungen </a:t>
            </a:r>
            <a:br>
              <a:rPr lang="de-DE" sz="2000" dirty="0" smtClean="0"/>
            </a:br>
            <a:r>
              <a:rPr lang="de-DE" sz="2000" dirty="0" smtClean="0"/>
              <a:t>an die Waldzustandserfassung und das </a:t>
            </a:r>
            <a:r>
              <a:rPr lang="de-DE" sz="2000" dirty="0" err="1" smtClean="0"/>
              <a:t>Waldmonitoring</a:t>
            </a:r>
            <a:endParaRPr lang="de-DE" sz="2000" dirty="0"/>
          </a:p>
        </p:txBody>
      </p:sp>
      <p:sp>
        <p:nvSpPr>
          <p:cNvPr id="3" name="Inhaltsplatzhalter 2"/>
          <p:cNvSpPr>
            <a:spLocks noGrp="1"/>
          </p:cNvSpPr>
          <p:nvPr>
            <p:ph idx="1"/>
          </p:nvPr>
        </p:nvSpPr>
        <p:spPr>
          <a:xfrm>
            <a:off x="286544" y="1386078"/>
            <a:ext cx="6837363" cy="3749485"/>
          </a:xfrm>
        </p:spPr>
        <p:txBody>
          <a:bodyPr/>
          <a:lstStyle/>
          <a:p>
            <a:pPr marL="0" indent="0">
              <a:spcBef>
                <a:spcPts val="600"/>
              </a:spcBef>
              <a:buNone/>
            </a:pPr>
            <a:r>
              <a:rPr lang="de-DE" sz="1600" b="1" dirty="0" smtClean="0"/>
              <a:t>Objektive periodische Informationen</a:t>
            </a:r>
            <a:r>
              <a:rPr lang="de-DE" sz="1600" dirty="0" smtClean="0"/>
              <a:t>: </a:t>
            </a:r>
          </a:p>
          <a:p>
            <a:pPr lvl="1">
              <a:spcBef>
                <a:spcPts val="600"/>
              </a:spcBef>
              <a:buFont typeface="Wingdings" panose="05000000000000000000" pitchFamily="2" charset="2"/>
              <a:buChar char="Ø"/>
            </a:pPr>
            <a:r>
              <a:rPr lang="de-DE" sz="1600" b="1" dirty="0" err="1" smtClean="0"/>
              <a:t>Waldfäche</a:t>
            </a:r>
            <a:r>
              <a:rPr lang="de-DE" sz="1600" dirty="0" smtClean="0"/>
              <a:t> incl. Klassifizierung nach qualitativen Merkmalen</a:t>
            </a:r>
          </a:p>
          <a:p>
            <a:pPr lvl="1">
              <a:spcBef>
                <a:spcPts val="600"/>
              </a:spcBef>
              <a:buFont typeface="Wingdings" panose="05000000000000000000" pitchFamily="2" charset="2"/>
              <a:buChar char="Ø"/>
            </a:pPr>
            <a:r>
              <a:rPr lang="de-DE" sz="1600" dirty="0" smtClean="0"/>
              <a:t>Höhe und Struktur des </a:t>
            </a:r>
            <a:r>
              <a:rPr lang="de-DE" sz="1600" b="1" dirty="0" smtClean="0"/>
              <a:t>Holzvorrates</a:t>
            </a:r>
            <a:r>
              <a:rPr lang="de-DE" sz="1600" dirty="0" smtClean="0"/>
              <a:t> </a:t>
            </a:r>
          </a:p>
          <a:p>
            <a:pPr lvl="1">
              <a:spcBef>
                <a:spcPts val="600"/>
              </a:spcBef>
              <a:buFont typeface="Wingdings" panose="05000000000000000000" pitchFamily="2" charset="2"/>
              <a:buChar char="Ø"/>
            </a:pPr>
            <a:r>
              <a:rPr lang="de-DE" sz="1600" dirty="0" smtClean="0"/>
              <a:t>Qualifizierte Schätzung des </a:t>
            </a:r>
            <a:r>
              <a:rPr lang="de-DE" sz="1600" b="1" dirty="0" smtClean="0"/>
              <a:t>Potenzials der Holzbereitstellung </a:t>
            </a:r>
            <a:r>
              <a:rPr lang="de-DE" sz="1600" dirty="0" smtClean="0"/>
              <a:t>für die Entwicklung einer nationalen Bioökonomie</a:t>
            </a:r>
          </a:p>
          <a:p>
            <a:pPr lvl="1">
              <a:spcBef>
                <a:spcPts val="600"/>
              </a:spcBef>
              <a:buFont typeface="Wingdings" panose="05000000000000000000" pitchFamily="2" charset="2"/>
              <a:buChar char="Ø"/>
            </a:pPr>
            <a:r>
              <a:rPr lang="de-DE" sz="1600" b="1" dirty="0" smtClean="0"/>
              <a:t>Nutzungspotenzial </a:t>
            </a:r>
            <a:r>
              <a:rPr lang="de-DE" sz="1600" dirty="0" smtClean="0"/>
              <a:t>im Verhältnis zur </a:t>
            </a:r>
            <a:r>
              <a:rPr lang="de-DE" sz="1600" b="1" dirty="0" smtClean="0"/>
              <a:t>realen (vollzogenen) Nutzung </a:t>
            </a:r>
            <a:r>
              <a:rPr lang="de-DE" sz="1600" dirty="0" smtClean="0"/>
              <a:t>in Menge und Struktur</a:t>
            </a:r>
          </a:p>
          <a:p>
            <a:pPr lvl="1">
              <a:spcBef>
                <a:spcPts val="600"/>
              </a:spcBef>
              <a:buFont typeface="Wingdings" panose="05000000000000000000" pitchFamily="2" charset="2"/>
              <a:buChar char="Ø"/>
            </a:pPr>
            <a:r>
              <a:rPr lang="de-DE" sz="1600" dirty="0" smtClean="0"/>
              <a:t>Veränderungen des laufenden periodischen </a:t>
            </a:r>
            <a:r>
              <a:rPr lang="de-DE" sz="1600" b="1" dirty="0" smtClean="0"/>
              <a:t>Holzuwachses</a:t>
            </a:r>
            <a:r>
              <a:rPr lang="de-DE" sz="1600" dirty="0" smtClean="0"/>
              <a:t> in Abhängigkeit von Veränderungen klimatischer </a:t>
            </a:r>
            <a:r>
              <a:rPr lang="de-DE" sz="1600" b="1" dirty="0" smtClean="0"/>
              <a:t>Standortsfaktoren</a:t>
            </a:r>
            <a:r>
              <a:rPr lang="de-DE" sz="1600" dirty="0" smtClean="0"/>
              <a:t> sowie der </a:t>
            </a:r>
            <a:r>
              <a:rPr lang="de-DE" sz="1600" b="1" dirty="0" smtClean="0"/>
              <a:t>Waldstruktur</a:t>
            </a:r>
          </a:p>
          <a:p>
            <a:pPr lvl="1">
              <a:spcBef>
                <a:spcPts val="600"/>
              </a:spcBef>
              <a:buFont typeface="Wingdings" panose="05000000000000000000" pitchFamily="2" charset="2"/>
              <a:buChar char="Ø"/>
            </a:pPr>
            <a:r>
              <a:rPr lang="de-DE" sz="1600" dirty="0" smtClean="0"/>
              <a:t>Qualifizierte Schätzung der Wirkung von Wäldern als </a:t>
            </a:r>
            <a:r>
              <a:rPr lang="de-DE" sz="1600" b="1" dirty="0" smtClean="0"/>
              <a:t>C-Senke</a:t>
            </a:r>
            <a:r>
              <a:rPr lang="de-DE" sz="1600" dirty="0" smtClean="0"/>
              <a:t> oder </a:t>
            </a:r>
            <a:r>
              <a:rPr lang="de-DE" sz="1600" b="1" dirty="0" smtClean="0"/>
              <a:t>CO</a:t>
            </a:r>
            <a:r>
              <a:rPr lang="de-DE" sz="1600" b="1" baseline="-25000" dirty="0" smtClean="0"/>
              <a:t>2</a:t>
            </a:r>
            <a:r>
              <a:rPr lang="de-DE" sz="1600" b="1" dirty="0" smtClean="0"/>
              <a:t>-Quelle</a:t>
            </a:r>
          </a:p>
          <a:p>
            <a:pPr lvl="1">
              <a:spcBef>
                <a:spcPts val="600"/>
              </a:spcBef>
              <a:buFont typeface="Wingdings" panose="05000000000000000000" pitchFamily="2" charset="2"/>
              <a:buChar char="Ø"/>
            </a:pPr>
            <a:endParaRPr lang="de-DE" sz="1600" dirty="0" smtClean="0"/>
          </a:p>
          <a:p>
            <a:pPr marL="441325" lvl="1" indent="0">
              <a:spcBef>
                <a:spcPts val="600"/>
              </a:spcBef>
              <a:buNone/>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5</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88797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de-DE" sz="2000" dirty="0" smtClean="0"/>
              <a:t>Aktuelle und zukünftige Anforderungen </a:t>
            </a:r>
            <a:br>
              <a:rPr lang="de-DE" sz="2000" dirty="0" smtClean="0"/>
            </a:br>
            <a:r>
              <a:rPr lang="de-DE" sz="2000" dirty="0" smtClean="0"/>
              <a:t>an die Waldzustandserfassung und das </a:t>
            </a:r>
            <a:r>
              <a:rPr lang="de-DE" sz="2000" dirty="0" err="1" smtClean="0"/>
              <a:t>Waldmonitoring</a:t>
            </a:r>
            <a:endParaRPr lang="de-DE" sz="2000" dirty="0"/>
          </a:p>
        </p:txBody>
      </p:sp>
      <p:sp>
        <p:nvSpPr>
          <p:cNvPr id="3" name="Inhaltsplatzhalter 2"/>
          <p:cNvSpPr>
            <a:spLocks noGrp="1"/>
          </p:cNvSpPr>
          <p:nvPr>
            <p:ph idx="1"/>
          </p:nvPr>
        </p:nvSpPr>
        <p:spPr>
          <a:xfrm>
            <a:off x="150526" y="1495806"/>
            <a:ext cx="6837363" cy="3749485"/>
          </a:xfrm>
        </p:spPr>
        <p:txBody>
          <a:bodyPr/>
          <a:lstStyle/>
          <a:p>
            <a:pPr marL="0" indent="0">
              <a:buNone/>
            </a:pPr>
            <a:r>
              <a:rPr lang="de-DE" sz="1600" dirty="0" smtClean="0"/>
              <a:t>Objektive periodische Informationen: </a:t>
            </a:r>
          </a:p>
          <a:p>
            <a:pPr lvl="1">
              <a:buFont typeface="Wingdings" panose="05000000000000000000" pitchFamily="2" charset="2"/>
              <a:buChar char="Ø"/>
            </a:pPr>
            <a:r>
              <a:rPr lang="de-DE" sz="1400" b="1" dirty="0" smtClean="0"/>
              <a:t>Landschaftsökologische Wirksamkeit von Wäldern </a:t>
            </a:r>
            <a:r>
              <a:rPr lang="de-DE" sz="1400" dirty="0" smtClean="0"/>
              <a:t>mit Bezug zu </a:t>
            </a:r>
            <a:r>
              <a:rPr lang="de-DE" sz="1400" b="1" dirty="0" smtClean="0"/>
              <a:t>vorrangigen </a:t>
            </a:r>
            <a:r>
              <a:rPr lang="de-DE" sz="1400" dirty="0" smtClean="0"/>
              <a:t>Ökosystemleistungen (Bodenschutz, Landschaftswasserhaushalt – </a:t>
            </a:r>
            <a:r>
              <a:rPr lang="de-DE" sz="1400" i="1" dirty="0" smtClean="0"/>
              <a:t>Abflussregulation, Grund- und Quellwasserneubildung; </a:t>
            </a:r>
            <a:r>
              <a:rPr lang="de-DE" sz="1400" dirty="0" smtClean="0"/>
              <a:t>Klimaschutz) </a:t>
            </a:r>
            <a:r>
              <a:rPr lang="de-DE" sz="1400" dirty="0" smtClean="0"/>
              <a:t>für </a:t>
            </a:r>
            <a:r>
              <a:rPr lang="de-DE" sz="1400" b="1" dirty="0" smtClean="0"/>
              <a:t>funktionale</a:t>
            </a:r>
            <a:r>
              <a:rPr lang="de-DE" sz="1400" dirty="0" smtClean="0"/>
              <a:t> Landschaftseinheiten</a:t>
            </a:r>
          </a:p>
          <a:p>
            <a:pPr lvl="1">
              <a:buFont typeface="Wingdings" panose="05000000000000000000" pitchFamily="2" charset="2"/>
              <a:buChar char="Ø"/>
            </a:pPr>
            <a:r>
              <a:rPr lang="de-DE" sz="1400" dirty="0" smtClean="0"/>
              <a:t>Status und Entwicklung der </a:t>
            </a:r>
            <a:r>
              <a:rPr lang="de-DE" sz="1400" b="1" dirty="0" smtClean="0"/>
              <a:t>Qualität von Wäldern als Lebensraum </a:t>
            </a:r>
            <a:r>
              <a:rPr lang="de-DE" sz="1400" dirty="0" smtClean="0"/>
              <a:t>im Zusammenhang mit nationalen und europäischen Programmen (z. B. NATURA 2000)</a:t>
            </a:r>
          </a:p>
          <a:p>
            <a:pPr lvl="1">
              <a:buFont typeface="Wingdings" panose="05000000000000000000" pitchFamily="2" charset="2"/>
              <a:buChar char="Ø"/>
            </a:pPr>
            <a:r>
              <a:rPr lang="de-DE" sz="1400" i="1" dirty="0" smtClean="0"/>
              <a:t>…..</a:t>
            </a:r>
          </a:p>
          <a:p>
            <a:pPr marL="441325" lvl="1" indent="0">
              <a:buNone/>
            </a:pPr>
            <a:endParaRPr lang="de-DE" sz="14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6</a:t>
            </a:fld>
            <a:endParaRPr lang="de-DE" altLang="de-DE"/>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243115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de-DE" sz="2000" dirty="0" smtClean="0"/>
              <a:t>Aktuelle und zukünftige Anforderungen </a:t>
            </a:r>
            <a:br>
              <a:rPr lang="de-DE" sz="2000" dirty="0" smtClean="0"/>
            </a:br>
            <a:r>
              <a:rPr lang="de-DE" sz="2000" dirty="0" smtClean="0"/>
              <a:t>an die Waldzustandserfassung und das </a:t>
            </a:r>
            <a:r>
              <a:rPr lang="de-DE" sz="2000" dirty="0" err="1" smtClean="0"/>
              <a:t>Waldmonitoring</a:t>
            </a:r>
            <a:endParaRPr lang="de-DE" sz="2000" dirty="0"/>
          </a:p>
        </p:txBody>
      </p:sp>
      <p:sp>
        <p:nvSpPr>
          <p:cNvPr id="3" name="Inhaltsplatzhalter 2"/>
          <p:cNvSpPr>
            <a:spLocks noGrp="1"/>
          </p:cNvSpPr>
          <p:nvPr>
            <p:ph idx="1"/>
          </p:nvPr>
        </p:nvSpPr>
        <p:spPr>
          <a:xfrm>
            <a:off x="150526" y="1459039"/>
            <a:ext cx="6837363" cy="2818493"/>
          </a:xfrm>
        </p:spPr>
        <p:txBody>
          <a:bodyPr/>
          <a:lstStyle/>
          <a:p>
            <a:pPr marL="0" indent="-9525">
              <a:spcBef>
                <a:spcPts val="600"/>
              </a:spcBef>
              <a:buNone/>
            </a:pPr>
            <a:r>
              <a:rPr lang="de-DE" sz="1600" b="1" dirty="0" smtClean="0"/>
              <a:t>Fazit </a:t>
            </a:r>
            <a:r>
              <a:rPr lang="de-DE" sz="1600" b="1" dirty="0" smtClean="0"/>
              <a:t>für die Ukraine:</a:t>
            </a:r>
          </a:p>
          <a:p>
            <a:pPr marL="276225" indent="-285750">
              <a:spcBef>
                <a:spcPts val="600"/>
              </a:spcBef>
              <a:buFont typeface="Wingdings" panose="05000000000000000000" pitchFamily="2" charset="2"/>
              <a:buChar char="Ø"/>
            </a:pPr>
            <a:r>
              <a:rPr lang="de-DE" sz="1600" b="1" dirty="0" smtClean="0"/>
              <a:t>Waldzustandserfassung</a:t>
            </a:r>
            <a:r>
              <a:rPr lang="de-DE" sz="1600" dirty="0" smtClean="0"/>
              <a:t> und </a:t>
            </a:r>
            <a:r>
              <a:rPr lang="de-DE" sz="1600" b="1" dirty="0" err="1" smtClean="0"/>
              <a:t>Waldmonitoring</a:t>
            </a:r>
            <a:r>
              <a:rPr lang="de-DE" sz="1600" b="1" dirty="0" smtClean="0"/>
              <a:t> </a:t>
            </a:r>
            <a:r>
              <a:rPr lang="de-DE" sz="1600" dirty="0" smtClean="0"/>
              <a:t>schaffen grundlegende objektive Informationen für die </a:t>
            </a:r>
            <a:r>
              <a:rPr lang="de-DE" sz="1600" b="1" dirty="0" smtClean="0"/>
              <a:t>Waldentwicklungsplanung</a:t>
            </a:r>
            <a:r>
              <a:rPr lang="de-DE" sz="1600" dirty="0" smtClean="0"/>
              <a:t>.</a:t>
            </a:r>
          </a:p>
          <a:p>
            <a:pPr marL="276225" indent="-285750">
              <a:spcBef>
                <a:spcPts val="600"/>
              </a:spcBef>
              <a:buFont typeface="Wingdings" panose="05000000000000000000" pitchFamily="2" charset="2"/>
              <a:buChar char="Ø"/>
            </a:pPr>
            <a:r>
              <a:rPr lang="de-DE" sz="1600" dirty="0" smtClean="0"/>
              <a:t>Die strukturelle, organisatorische und methodische </a:t>
            </a:r>
            <a:r>
              <a:rPr lang="de-DE" sz="1600" b="1" dirty="0" smtClean="0"/>
              <a:t>Einordnung in den Neuaufbau der Forsteinrichtung</a:t>
            </a:r>
            <a:r>
              <a:rPr lang="de-DE" sz="1600" dirty="0" smtClean="0"/>
              <a:t> wäre erforderlich oder zumindest zweckmäßig.</a:t>
            </a:r>
          </a:p>
          <a:p>
            <a:pPr marL="276225" indent="-285750">
              <a:spcBef>
                <a:spcPts val="600"/>
              </a:spcBef>
              <a:buFont typeface="Wingdings" panose="05000000000000000000" pitchFamily="2" charset="2"/>
              <a:buChar char="Ø"/>
            </a:pPr>
            <a:r>
              <a:rPr lang="de-DE" sz="1600" dirty="0" smtClean="0"/>
              <a:t>Eng damit gekoppelt ist eine </a:t>
            </a:r>
            <a:r>
              <a:rPr lang="de-DE" sz="1600" b="1" dirty="0" smtClean="0"/>
              <a:t>effiziente zentrale Datenhaltung </a:t>
            </a:r>
            <a:r>
              <a:rPr lang="de-DE" sz="1600" dirty="0" smtClean="0"/>
              <a:t>und (öffentliche) Bereitstellung bzw. </a:t>
            </a:r>
            <a:r>
              <a:rPr lang="de-DE" sz="1600" b="1" dirty="0" smtClean="0"/>
              <a:t>Verfügbarkeit von Informationen </a:t>
            </a:r>
            <a:r>
              <a:rPr lang="de-DE" sz="1600" dirty="0" smtClean="0"/>
              <a:t>zum Waldzustand.</a:t>
            </a:r>
          </a:p>
          <a:p>
            <a:pPr marL="0" indent="-9525">
              <a:spcBef>
                <a:spcPts val="600"/>
              </a:spcBef>
              <a:buNone/>
            </a:pPr>
            <a:endParaRPr lang="de-DE" sz="1600" dirty="0"/>
          </a:p>
        </p:txBody>
      </p:sp>
      <p:sp>
        <p:nvSpPr>
          <p:cNvPr id="4" name="Foliennummernplatzhalter 3"/>
          <p:cNvSpPr>
            <a:spLocks noGrp="1"/>
          </p:cNvSpPr>
          <p:nvPr>
            <p:ph type="sldNum" sz="quarter" idx="10"/>
          </p:nvPr>
        </p:nvSpPr>
        <p:spPr/>
        <p:txBody>
          <a:bodyPr/>
          <a:lstStyle/>
          <a:p>
            <a:fld id="{58AA8D64-8163-442A-BEB8-C92C57446AA5}" type="slidenum">
              <a:rPr lang="de-DE" altLang="de-DE" smtClean="0"/>
              <a:pPr/>
              <a:t>7</a:t>
            </a:fld>
            <a:endParaRPr lang="de-DE" altLang="de-DE" dirty="0"/>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474693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526" y="151638"/>
            <a:ext cx="5503863" cy="981075"/>
          </a:xfrm>
        </p:spPr>
        <p:txBody>
          <a:bodyPr/>
          <a:lstStyle/>
          <a:p>
            <a:r>
              <a:rPr lang="de-DE" sz="2000" dirty="0" smtClean="0"/>
              <a:t>Aktuelle und zukünftige Anforderungen </a:t>
            </a:r>
            <a:br>
              <a:rPr lang="de-DE" sz="2000" dirty="0" smtClean="0"/>
            </a:br>
            <a:r>
              <a:rPr lang="de-DE" sz="2000" dirty="0" smtClean="0"/>
              <a:t>an die Waldzustandserfassung und das </a:t>
            </a:r>
            <a:r>
              <a:rPr lang="de-DE" sz="2000" dirty="0" err="1" smtClean="0"/>
              <a:t>Waldmonitoring</a:t>
            </a:r>
            <a:endParaRPr lang="de-DE" sz="2000" dirty="0"/>
          </a:p>
        </p:txBody>
      </p:sp>
      <p:sp>
        <p:nvSpPr>
          <p:cNvPr id="3" name="Inhaltsplatzhalter 2"/>
          <p:cNvSpPr>
            <a:spLocks noGrp="1"/>
          </p:cNvSpPr>
          <p:nvPr>
            <p:ph idx="1"/>
          </p:nvPr>
        </p:nvSpPr>
        <p:spPr>
          <a:xfrm>
            <a:off x="150526" y="1200277"/>
            <a:ext cx="6837363" cy="3847211"/>
          </a:xfrm>
        </p:spPr>
        <p:txBody>
          <a:bodyPr/>
          <a:lstStyle/>
          <a:p>
            <a:pPr marL="0" indent="-9525">
              <a:buNone/>
            </a:pPr>
            <a:endParaRPr lang="de-DE" sz="1600" dirty="0" smtClean="0"/>
          </a:p>
          <a:p>
            <a:pPr marL="0" indent="-9525">
              <a:buNone/>
            </a:pPr>
            <a:r>
              <a:rPr lang="de-DE" sz="1600" b="1" dirty="0" smtClean="0"/>
              <a:t>Aber (!):</a:t>
            </a:r>
          </a:p>
          <a:p>
            <a:pPr marL="276225" indent="-285750">
              <a:buFont typeface="Wingdings" panose="05000000000000000000" pitchFamily="2" charset="2"/>
              <a:buChar char="Ø"/>
            </a:pPr>
            <a:r>
              <a:rPr lang="de-DE" sz="1600" dirty="0" smtClean="0"/>
              <a:t>Eine </a:t>
            </a:r>
            <a:r>
              <a:rPr lang="de-DE" sz="1600" b="1" dirty="0" smtClean="0"/>
              <a:t>Systemüberlastung</a:t>
            </a:r>
            <a:r>
              <a:rPr lang="de-DE" sz="1600" dirty="0" smtClean="0"/>
              <a:t> durch hochspezialisierte Fachinformationen (z. B. Entwicklung der genetischen Vielfalt von Wäldern, Artenvorkommen etc.) sollte vermieden werden.</a:t>
            </a:r>
          </a:p>
          <a:p>
            <a:pPr marL="276225" indent="-285750">
              <a:buFont typeface="Wingdings" panose="05000000000000000000" pitchFamily="2" charset="2"/>
              <a:buChar char="Ø"/>
            </a:pPr>
            <a:r>
              <a:rPr lang="de-DE" sz="1600" dirty="0" smtClean="0"/>
              <a:t>Bei </a:t>
            </a:r>
            <a:r>
              <a:rPr lang="de-DE" sz="1600" b="1" dirty="0" smtClean="0"/>
              <a:t>anderer institutioneller Zuständigkeit </a:t>
            </a:r>
            <a:r>
              <a:rPr lang="de-DE" sz="1600" dirty="0" smtClean="0"/>
              <a:t>wäre eine </a:t>
            </a:r>
            <a:r>
              <a:rPr lang="de-DE" sz="1600" b="1" dirty="0" smtClean="0"/>
              <a:t>Vernetzung der Informationssysteme</a:t>
            </a:r>
            <a:r>
              <a:rPr lang="de-DE" sz="1600" dirty="0" smtClean="0"/>
              <a:t> (zentrales Waldinformationssystem ↔ spezielle Fachinformationssysteme) zu entwickeln.</a:t>
            </a:r>
            <a:endParaRPr lang="de-DE" sz="1600" dirty="0"/>
          </a:p>
        </p:txBody>
      </p:sp>
      <p:sp>
        <p:nvSpPr>
          <p:cNvPr id="4" name="Foliennummernplatzhalter 3"/>
          <p:cNvSpPr>
            <a:spLocks noGrp="1"/>
          </p:cNvSpPr>
          <p:nvPr>
            <p:ph type="sldNum" sz="quarter" idx="10"/>
          </p:nvPr>
        </p:nvSpPr>
        <p:spPr/>
        <p:txBody>
          <a:bodyPr/>
          <a:lstStyle/>
          <a:p>
            <a:pPr algn="ctr"/>
            <a:fld id="{58AA8D64-8163-442A-BEB8-C92C57446AA5}" type="slidenum">
              <a:rPr lang="de-DE" altLang="de-DE" smtClean="0"/>
              <a:pPr algn="ctr"/>
              <a:t>8</a:t>
            </a:fld>
            <a:endParaRPr lang="de-DE" altLang="de-DE" dirty="0"/>
          </a:p>
        </p:txBody>
      </p:sp>
      <p:sp>
        <p:nvSpPr>
          <p:cNvPr id="5" name="Datumsplatzhalter 4"/>
          <p:cNvSpPr>
            <a:spLocks noGrp="1"/>
          </p:cNvSpPr>
          <p:nvPr>
            <p:ph type="dt" sz="quarter" idx="11"/>
          </p:nvPr>
        </p:nvSpPr>
        <p:spPr/>
        <p:txBody>
          <a:bodyPr/>
          <a:lstStyle/>
          <a:p>
            <a:pPr>
              <a:defRPr/>
            </a:pPr>
            <a:r>
              <a:rPr lang="de-DE" altLang="de-DE" dirty="0" smtClean="0"/>
              <a:t>|   </a:t>
            </a:r>
            <a:fld id="{83076093-B0C8-491E-AF35-931B212E4121}" type="datetime4">
              <a:rPr lang="de-DE" altLang="de-DE" smtClean="0"/>
              <a:pPr>
                <a:defRPr/>
              </a:pPr>
              <a:t>4. Juli 2023</a:t>
            </a:fld>
            <a:endParaRPr lang="de-DE" altLang="de-DE" dirty="0">
              <a:solidFill>
                <a:schemeClr val="accent3">
                  <a:lumMod val="50000"/>
                </a:schemeClr>
              </a:solidFill>
            </a:endParaRPr>
          </a:p>
        </p:txBody>
      </p:sp>
    </p:spTree>
    <p:extLst>
      <p:ext uri="{BB962C8B-B14F-4D97-AF65-F5344CB8AC3E}">
        <p14:creationId xmlns:p14="http://schemas.microsoft.com/office/powerpoint/2010/main" val="328867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ihandform 19"/>
          <p:cNvSpPr/>
          <p:nvPr/>
        </p:nvSpPr>
        <p:spPr>
          <a:xfrm>
            <a:off x="215646" y="2274955"/>
            <a:ext cx="2613504" cy="2229546"/>
          </a:xfrm>
          <a:custGeom>
            <a:avLst/>
            <a:gdLst>
              <a:gd name="connsiteX0" fmla="*/ 0 w 2026938"/>
              <a:gd name="connsiteY0" fmla="*/ 796031 h 1592061"/>
              <a:gd name="connsiteX1" fmla="*/ 398015 w 2026938"/>
              <a:gd name="connsiteY1" fmla="*/ 0 h 1592061"/>
              <a:gd name="connsiteX2" fmla="*/ 1628923 w 2026938"/>
              <a:gd name="connsiteY2" fmla="*/ 0 h 1592061"/>
              <a:gd name="connsiteX3" fmla="*/ 2026938 w 2026938"/>
              <a:gd name="connsiteY3" fmla="*/ 796031 h 1592061"/>
              <a:gd name="connsiteX4" fmla="*/ 1628923 w 2026938"/>
              <a:gd name="connsiteY4" fmla="*/ 1592061 h 1592061"/>
              <a:gd name="connsiteX5" fmla="*/ 398015 w 2026938"/>
              <a:gd name="connsiteY5" fmla="*/ 1592061 h 1592061"/>
              <a:gd name="connsiteX6" fmla="*/ 0 w 2026938"/>
              <a:gd name="connsiteY6" fmla="*/ 796031 h 15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38" h="1592061">
                <a:moveTo>
                  <a:pt x="0" y="796031"/>
                </a:moveTo>
                <a:lnTo>
                  <a:pt x="398015" y="0"/>
                </a:lnTo>
                <a:lnTo>
                  <a:pt x="1628923" y="0"/>
                </a:lnTo>
                <a:lnTo>
                  <a:pt x="2026938" y="796031"/>
                </a:lnTo>
                <a:lnTo>
                  <a:pt x="1628923" y="1592061"/>
                </a:lnTo>
                <a:lnTo>
                  <a:pt x="398015" y="1592061"/>
                </a:lnTo>
                <a:lnTo>
                  <a:pt x="0" y="796031"/>
                </a:lnTo>
                <a:close/>
              </a:path>
            </a:pathLst>
          </a:custGeom>
          <a:solidFill>
            <a:srgbClr val="80C535"/>
          </a:solidFill>
        </p:spPr>
        <p:style>
          <a:lnRef idx="2">
            <a:schemeClr val="accent5">
              <a:hueOff val="963031"/>
              <a:satOff val="41781"/>
              <a:lumOff val="-26569"/>
              <a:alphaOff val="0"/>
            </a:schemeClr>
          </a:lnRef>
          <a:fillRef idx="1">
            <a:schemeClr val="accent5">
              <a:hueOff val="963031"/>
              <a:satOff val="41781"/>
              <a:lumOff val="-26569"/>
              <a:alphaOff val="0"/>
            </a:schemeClr>
          </a:fillRef>
          <a:effectRef idx="0">
            <a:schemeClr val="accent5">
              <a:hueOff val="963031"/>
              <a:satOff val="41781"/>
              <a:lumOff val="-26569"/>
              <a:alphaOff val="0"/>
            </a:schemeClr>
          </a:effectRef>
          <a:fontRef idx="minor">
            <a:schemeClr val="lt1"/>
          </a:fontRef>
        </p:style>
        <p:txBody>
          <a:bodyPr spcFirstLastPara="0" vert="horz" wrap="square" lIns="301583" tIns="252119" rIns="301583" bIns="252119" numCol="1" spcCol="1270" anchor="ctr" anchorCtr="0">
            <a:noAutofit/>
          </a:bodyPr>
          <a:lstStyle/>
          <a:p>
            <a:pPr lvl="0" algn="ctr" defTabSz="533400">
              <a:lnSpc>
                <a:spcPct val="90000"/>
              </a:lnSpc>
              <a:spcBef>
                <a:spcPct val="0"/>
              </a:spcBef>
              <a:spcAft>
                <a:spcPct val="35000"/>
              </a:spcAft>
            </a:pPr>
            <a:r>
              <a:rPr lang="de-DE" sz="1400" kern="1200" dirty="0" smtClean="0"/>
              <a:t>Standortserkundung / Waldtypologie</a:t>
            </a:r>
            <a:endParaRPr lang="de-DE" sz="1400" kern="1200" dirty="0"/>
          </a:p>
        </p:txBody>
      </p:sp>
      <p:sp>
        <p:nvSpPr>
          <p:cNvPr id="7170" name="Titel 1"/>
          <p:cNvSpPr>
            <a:spLocks noGrp="1"/>
          </p:cNvSpPr>
          <p:nvPr>
            <p:ph type="title"/>
          </p:nvPr>
        </p:nvSpPr>
        <p:spPr>
          <a:xfrm>
            <a:off x="215646" y="186117"/>
            <a:ext cx="4086225" cy="469011"/>
          </a:xfrm>
        </p:spPr>
        <p:txBody>
          <a:bodyPr/>
          <a:lstStyle/>
          <a:p>
            <a:r>
              <a:rPr lang="de-DE" altLang="de-DE" dirty="0" smtClean="0"/>
              <a:t>Thematische Aufgabenkomplexe</a:t>
            </a:r>
          </a:p>
        </p:txBody>
      </p:sp>
      <p:grpSp>
        <p:nvGrpSpPr>
          <p:cNvPr id="2" name="Gruppieren 1"/>
          <p:cNvGrpSpPr/>
          <p:nvPr/>
        </p:nvGrpSpPr>
        <p:grpSpPr>
          <a:xfrm>
            <a:off x="621751" y="869443"/>
            <a:ext cx="6022510" cy="4350153"/>
            <a:chOff x="160405" y="897054"/>
            <a:chExt cx="6022510" cy="4350153"/>
          </a:xfrm>
        </p:grpSpPr>
        <p:sp>
          <p:nvSpPr>
            <p:cNvPr id="7" name="Sechseck 6"/>
            <p:cNvSpPr/>
            <p:nvPr/>
          </p:nvSpPr>
          <p:spPr>
            <a:xfrm>
              <a:off x="1994797" y="4021631"/>
              <a:ext cx="216199" cy="186336"/>
            </a:xfrm>
            <a:prstGeom prst="hexagon">
              <a:avLst>
                <a:gd name="adj" fmla="val 25000"/>
                <a:gd name="vf" fmla="val 115470"/>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Sechseck 8"/>
            <p:cNvSpPr/>
            <p:nvPr/>
          </p:nvSpPr>
          <p:spPr>
            <a:xfrm>
              <a:off x="3807439" y="1795267"/>
              <a:ext cx="2375476" cy="1832283"/>
            </a:xfrm>
            <a:prstGeom prst="hexagon">
              <a:avLst>
                <a:gd name="adj" fmla="val 25000"/>
                <a:gd name="vf" fmla="val 115470"/>
              </a:avLst>
            </a:prstGeom>
            <a:blipFill dpi="0" rotWithShape="1">
              <a:blip r:embed="rId3" cstate="print">
                <a:extLst>
                  <a:ext uri="{28A0092B-C50C-407E-A947-70E740481C1C}">
                    <a14:useLocalDpi xmlns:a14="http://schemas.microsoft.com/office/drawing/2010/main"/>
                  </a:ext>
                </a:extLst>
              </a:blip>
              <a:srcRect/>
              <a:stretch>
                <a:fillRect r="22" b="851"/>
              </a:stretch>
            </a:blipFill>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ihandform 10"/>
            <p:cNvSpPr/>
            <p:nvPr/>
          </p:nvSpPr>
          <p:spPr>
            <a:xfrm>
              <a:off x="160405" y="897054"/>
              <a:ext cx="1975498" cy="1574085"/>
            </a:xfrm>
            <a:custGeom>
              <a:avLst/>
              <a:gdLst>
                <a:gd name="connsiteX0" fmla="*/ 0 w 2026938"/>
                <a:gd name="connsiteY0" fmla="*/ 796031 h 1592061"/>
                <a:gd name="connsiteX1" fmla="*/ 398015 w 2026938"/>
                <a:gd name="connsiteY1" fmla="*/ 0 h 1592061"/>
                <a:gd name="connsiteX2" fmla="*/ 1628923 w 2026938"/>
                <a:gd name="connsiteY2" fmla="*/ 0 h 1592061"/>
                <a:gd name="connsiteX3" fmla="*/ 2026938 w 2026938"/>
                <a:gd name="connsiteY3" fmla="*/ 796031 h 1592061"/>
                <a:gd name="connsiteX4" fmla="*/ 1628923 w 2026938"/>
                <a:gd name="connsiteY4" fmla="*/ 1592061 h 1592061"/>
                <a:gd name="connsiteX5" fmla="*/ 398015 w 2026938"/>
                <a:gd name="connsiteY5" fmla="*/ 1592061 h 1592061"/>
                <a:gd name="connsiteX6" fmla="*/ 0 w 2026938"/>
                <a:gd name="connsiteY6" fmla="*/ 796031 h 15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938" h="1592061">
                  <a:moveTo>
                    <a:pt x="0" y="796031"/>
                  </a:moveTo>
                  <a:lnTo>
                    <a:pt x="398015" y="0"/>
                  </a:lnTo>
                  <a:lnTo>
                    <a:pt x="1628923" y="0"/>
                  </a:lnTo>
                  <a:lnTo>
                    <a:pt x="2026938" y="796031"/>
                  </a:lnTo>
                  <a:lnTo>
                    <a:pt x="1628923" y="1592061"/>
                  </a:lnTo>
                  <a:lnTo>
                    <a:pt x="398015" y="1592061"/>
                  </a:lnTo>
                  <a:lnTo>
                    <a:pt x="0" y="796031"/>
                  </a:lnTo>
                  <a:close/>
                </a:path>
              </a:pathLst>
            </a:custGeom>
            <a:solidFill>
              <a:srgbClr val="FFDD71"/>
            </a:solidFill>
          </p:spPr>
          <p:style>
            <a:lnRef idx="2">
              <a:schemeClr val="accent5">
                <a:hueOff val="963031"/>
                <a:satOff val="41781"/>
                <a:lumOff val="-26569"/>
                <a:alphaOff val="0"/>
              </a:schemeClr>
            </a:lnRef>
            <a:fillRef idx="1">
              <a:schemeClr val="accent5">
                <a:hueOff val="963031"/>
                <a:satOff val="41781"/>
                <a:lumOff val="-26569"/>
                <a:alphaOff val="0"/>
              </a:schemeClr>
            </a:fillRef>
            <a:effectRef idx="0">
              <a:schemeClr val="accent5">
                <a:hueOff val="963031"/>
                <a:satOff val="41781"/>
                <a:lumOff val="-26569"/>
                <a:alphaOff val="0"/>
              </a:schemeClr>
            </a:effectRef>
            <a:fontRef idx="minor">
              <a:schemeClr val="lt1"/>
            </a:fontRef>
          </p:style>
          <p:txBody>
            <a:bodyPr spcFirstLastPara="0" vert="horz" wrap="square" lIns="301583" tIns="252119" rIns="301583" bIns="252119" numCol="1" spcCol="1270" anchor="ctr" anchorCtr="0">
              <a:noAutofit/>
            </a:bodyPr>
            <a:lstStyle/>
            <a:p>
              <a:pPr lvl="0" algn="ctr" defTabSz="533400">
                <a:lnSpc>
                  <a:spcPct val="90000"/>
                </a:lnSpc>
                <a:spcBef>
                  <a:spcPct val="0"/>
                </a:spcBef>
                <a:spcAft>
                  <a:spcPct val="35000"/>
                </a:spcAft>
              </a:pPr>
              <a:r>
                <a:rPr lang="de-DE" sz="1200" kern="1200" dirty="0" smtClean="0"/>
                <a:t>Bodenzustands-erhebung</a:t>
              </a:r>
              <a:endParaRPr lang="de-DE" sz="1200" kern="1200" dirty="0"/>
            </a:p>
          </p:txBody>
        </p:sp>
        <p:sp>
          <p:nvSpPr>
            <p:cNvPr id="10" name="Sechseck 9"/>
            <p:cNvSpPr/>
            <p:nvPr/>
          </p:nvSpPr>
          <p:spPr>
            <a:xfrm>
              <a:off x="1625484" y="3845389"/>
              <a:ext cx="216199" cy="186336"/>
            </a:xfrm>
            <a:prstGeom prst="hexagon">
              <a:avLst>
                <a:gd name="adj" fmla="val 25000"/>
                <a:gd name="vf" fmla="val 115470"/>
              </a:avLst>
            </a:prstGeom>
          </p:spPr>
          <p:style>
            <a:lnRef idx="2">
              <a:schemeClr val="accent5">
                <a:hueOff val="385213"/>
                <a:satOff val="16712"/>
                <a:lumOff val="-1062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Sechseck 11"/>
            <p:cNvSpPr/>
            <p:nvPr/>
          </p:nvSpPr>
          <p:spPr>
            <a:xfrm>
              <a:off x="4782389" y="3824779"/>
              <a:ext cx="216199" cy="186336"/>
            </a:xfrm>
            <a:prstGeom prst="hexagon">
              <a:avLst>
                <a:gd name="adj" fmla="val 25000"/>
                <a:gd name="vf" fmla="val 115470"/>
              </a:avLst>
            </a:prstGeom>
          </p:spPr>
          <p:style>
            <a:lnRef idx="2">
              <a:schemeClr val="accent5">
                <a:hueOff val="770425"/>
                <a:satOff val="33425"/>
                <a:lumOff val="-2125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Sechseck 12"/>
            <p:cNvSpPr/>
            <p:nvPr/>
          </p:nvSpPr>
          <p:spPr>
            <a:xfrm>
              <a:off x="3938173" y="3507116"/>
              <a:ext cx="2244742" cy="1740091"/>
            </a:xfrm>
            <a:prstGeom prst="hexagon">
              <a:avLst>
                <a:gd name="adj" fmla="val 25000"/>
                <a:gd name="vf" fmla="val 115470"/>
              </a:avLst>
            </a:prstGeom>
            <a:blipFill>
              <a:blip r:embed="rId4" cstate="print">
                <a:extLst>
                  <a:ext uri="{28A0092B-C50C-407E-A947-70E740481C1C}">
                    <a14:useLocalDpi xmlns:a14="http://schemas.microsoft.com/office/drawing/2010/main"/>
                  </a:ext>
                </a:extLst>
              </a:blip>
              <a:srcRect/>
              <a:stretch>
                <a:fillRect/>
              </a:stretch>
            </a:blipFill>
          </p:spPr>
          <p:style>
            <a:lnRef idx="2">
              <a:schemeClr val="accent5">
                <a:hueOff val="963031"/>
                <a:satOff val="41781"/>
                <a:lumOff val="-26569"/>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Sechseck 13"/>
            <p:cNvSpPr/>
            <p:nvPr/>
          </p:nvSpPr>
          <p:spPr>
            <a:xfrm>
              <a:off x="5141188" y="4021631"/>
              <a:ext cx="216199" cy="186336"/>
            </a:xfrm>
            <a:prstGeom prst="hexagon">
              <a:avLst>
                <a:gd name="adj" fmla="val 25000"/>
                <a:gd name="vf" fmla="val 115470"/>
              </a:avLst>
            </a:prstGeom>
          </p:spPr>
          <p:style>
            <a:lnRef idx="2">
              <a:schemeClr val="accent5">
                <a:hueOff val="1155638"/>
                <a:satOff val="50137"/>
                <a:lumOff val="-3188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Sechseck 15"/>
            <p:cNvSpPr/>
            <p:nvPr/>
          </p:nvSpPr>
          <p:spPr>
            <a:xfrm>
              <a:off x="3198679" y="1608931"/>
              <a:ext cx="216199" cy="186336"/>
            </a:xfrm>
            <a:prstGeom prst="hexagon">
              <a:avLst>
                <a:gd name="adj" fmla="val 25000"/>
                <a:gd name="vf" fmla="val 115470"/>
              </a:avLst>
            </a:prstGeom>
          </p:spPr>
          <p:style>
            <a:lnRef idx="2">
              <a:schemeClr val="accent5">
                <a:hueOff val="1540850"/>
                <a:satOff val="66850"/>
                <a:lumOff val="-4251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Sechseck 16"/>
            <p:cNvSpPr/>
            <p:nvPr/>
          </p:nvSpPr>
          <p:spPr>
            <a:xfrm>
              <a:off x="1682111" y="960114"/>
              <a:ext cx="2646860" cy="2085337"/>
            </a:xfrm>
            <a:prstGeom prst="hexagon">
              <a:avLst>
                <a:gd name="adj" fmla="val 25000"/>
                <a:gd name="vf" fmla="val 115470"/>
              </a:avLst>
            </a:prstGeom>
            <a:blipFill>
              <a:blip r:embed="rId5" cstate="print">
                <a:extLst>
                  <a:ext uri="{28A0092B-C50C-407E-A947-70E740481C1C}">
                    <a14:useLocalDpi xmlns:a14="http://schemas.microsoft.com/office/drawing/2010/main"/>
                  </a:ext>
                </a:extLst>
              </a:blip>
              <a:srcRect/>
              <a:stretch>
                <a:fillRect/>
              </a:stretch>
            </a:blipFill>
          </p:spPr>
          <p:style>
            <a:lnRef idx="2">
              <a:schemeClr val="accent5">
                <a:hueOff val="1926063"/>
                <a:satOff val="83562"/>
                <a:lumOff val="-53138"/>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de-DE" sz="1800" b="1" dirty="0"/>
                <a:t>Nationale Waldinventur</a:t>
              </a:r>
            </a:p>
            <a:p>
              <a:endParaRPr lang="de-DE" sz="1400" dirty="0"/>
            </a:p>
          </p:txBody>
        </p:sp>
        <p:sp>
          <p:nvSpPr>
            <p:cNvPr id="18" name="Sechseck 17"/>
            <p:cNvSpPr/>
            <p:nvPr/>
          </p:nvSpPr>
          <p:spPr>
            <a:xfrm>
              <a:off x="3574564" y="1403667"/>
              <a:ext cx="216199" cy="186336"/>
            </a:xfrm>
            <a:prstGeom prst="hexagon">
              <a:avLst>
                <a:gd name="adj" fmla="val 25000"/>
                <a:gd name="vf" fmla="val 115470"/>
              </a:avLst>
            </a:prstGeom>
          </p:spPr>
          <p:style>
            <a:lnRef idx="2">
              <a:schemeClr val="accent5">
                <a:hueOff val="1926063"/>
                <a:satOff val="83562"/>
                <a:lumOff val="-5313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Freihandform 4"/>
            <p:cNvSpPr/>
            <p:nvPr/>
          </p:nvSpPr>
          <p:spPr>
            <a:xfrm>
              <a:off x="1625485" y="3045451"/>
              <a:ext cx="2920152" cy="2138696"/>
            </a:xfrm>
            <a:custGeom>
              <a:avLst/>
              <a:gdLst>
                <a:gd name="connsiteX0" fmla="*/ 0 w 2863525"/>
                <a:gd name="connsiteY0" fmla="*/ 1069348 h 2138696"/>
                <a:gd name="connsiteX1" fmla="*/ 534674 w 2863525"/>
                <a:gd name="connsiteY1" fmla="*/ 0 h 2138696"/>
                <a:gd name="connsiteX2" fmla="*/ 2328851 w 2863525"/>
                <a:gd name="connsiteY2" fmla="*/ 0 h 2138696"/>
                <a:gd name="connsiteX3" fmla="*/ 2863525 w 2863525"/>
                <a:gd name="connsiteY3" fmla="*/ 1069348 h 2138696"/>
                <a:gd name="connsiteX4" fmla="*/ 2328851 w 2863525"/>
                <a:gd name="connsiteY4" fmla="*/ 2138696 h 2138696"/>
                <a:gd name="connsiteX5" fmla="*/ 534674 w 2863525"/>
                <a:gd name="connsiteY5" fmla="*/ 2138696 h 2138696"/>
                <a:gd name="connsiteX6" fmla="*/ 0 w 2863525"/>
                <a:gd name="connsiteY6" fmla="*/ 1069348 h 213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3525" h="2138696">
                  <a:moveTo>
                    <a:pt x="0" y="1069348"/>
                  </a:moveTo>
                  <a:lnTo>
                    <a:pt x="534674" y="0"/>
                  </a:lnTo>
                  <a:lnTo>
                    <a:pt x="2328851" y="0"/>
                  </a:lnTo>
                  <a:lnTo>
                    <a:pt x="2863525" y="1069348"/>
                  </a:lnTo>
                  <a:lnTo>
                    <a:pt x="2328851" y="2138696"/>
                  </a:lnTo>
                  <a:lnTo>
                    <a:pt x="534674" y="2138696"/>
                  </a:lnTo>
                  <a:lnTo>
                    <a:pt x="0" y="1069348"/>
                  </a:lnTo>
                  <a:close/>
                </a:path>
              </a:pathLst>
            </a:custGeom>
            <a:solidFill>
              <a:srgbClr val="FFC000"/>
            </a:solidFill>
            <a:ln>
              <a:solidFill>
                <a:schemeClr val="accent5"/>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16852" tIns="326576" rIns="416852" bIns="326576" numCol="1" spcCol="1270" anchor="ctr" anchorCtr="0">
              <a:noAutofit/>
            </a:bodyPr>
            <a:lstStyle/>
            <a:p>
              <a:pPr lvl="0" algn="ctr" defTabSz="533400">
                <a:lnSpc>
                  <a:spcPct val="90000"/>
                </a:lnSpc>
                <a:spcBef>
                  <a:spcPct val="0"/>
                </a:spcBef>
                <a:spcAft>
                  <a:spcPct val="35000"/>
                </a:spcAft>
              </a:pPr>
              <a:r>
                <a:rPr lang="de-DE" sz="1800" b="1" kern="1200" dirty="0" smtClean="0"/>
                <a:t>Forstliche Betriebsinventuren / Waldentwicklungs-planung</a:t>
              </a:r>
              <a:endParaRPr lang="de-DE" sz="1800" b="1" kern="1200" dirty="0"/>
            </a:p>
          </p:txBody>
        </p:sp>
      </p:grpSp>
      <p:sp>
        <p:nvSpPr>
          <p:cNvPr id="4" name="Foliennummernplatzhalter 3"/>
          <p:cNvSpPr>
            <a:spLocks noGrp="1"/>
          </p:cNvSpPr>
          <p:nvPr>
            <p:ph type="sldNum" sz="quarter" idx="10"/>
          </p:nvPr>
        </p:nvSpPr>
        <p:spPr/>
        <p:txBody>
          <a:bodyPr/>
          <a:lstStyle>
            <a:lvl1pPr eaLnBrk="0" hangingPunct="0">
              <a:defRPr sz="1200">
                <a:solidFill>
                  <a:schemeClr val="tx1"/>
                </a:solidFill>
                <a:latin typeface="Microsoft Sans Serif" panose="020B0604020202020204" pitchFamily="34" charset="0"/>
                <a:ea typeface="MS PGothic" panose="020B0600070205080204" pitchFamily="34" charset="-128"/>
              </a:defRPr>
            </a:lvl1pPr>
            <a:lvl2pPr marL="742950" indent="-285750" eaLnBrk="0" hangingPunct="0">
              <a:defRPr sz="1200">
                <a:solidFill>
                  <a:schemeClr val="tx1"/>
                </a:solidFill>
                <a:latin typeface="Microsoft Sans Serif" panose="020B0604020202020204" pitchFamily="34" charset="0"/>
                <a:ea typeface="MS PGothic" panose="020B0600070205080204" pitchFamily="34" charset="-128"/>
              </a:defRPr>
            </a:lvl2pPr>
            <a:lvl3pPr marL="1143000" indent="-228600" eaLnBrk="0" hangingPunct="0">
              <a:defRPr sz="1200">
                <a:solidFill>
                  <a:schemeClr val="tx1"/>
                </a:solidFill>
                <a:latin typeface="Microsoft Sans Serif" panose="020B0604020202020204" pitchFamily="34" charset="0"/>
                <a:ea typeface="MS PGothic" panose="020B0600070205080204" pitchFamily="34" charset="-128"/>
              </a:defRPr>
            </a:lvl3pPr>
            <a:lvl4pPr marL="1600200" indent="-228600" eaLnBrk="0" hangingPunct="0">
              <a:defRPr sz="1200">
                <a:solidFill>
                  <a:schemeClr val="tx1"/>
                </a:solidFill>
                <a:latin typeface="Microsoft Sans Serif" panose="020B0604020202020204" pitchFamily="34" charset="0"/>
                <a:ea typeface="MS PGothic" panose="020B0600070205080204" pitchFamily="34" charset="-128"/>
              </a:defRPr>
            </a:lvl4pPr>
            <a:lvl5pPr marL="2057400" indent="-228600" eaLnBrk="0" hangingPunct="0">
              <a:defRPr sz="1200">
                <a:solidFill>
                  <a:schemeClr val="tx1"/>
                </a:solidFill>
                <a:latin typeface="Microsoft Sans Serif"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Microsoft Sans Serif" panose="020B0604020202020204" pitchFamily="34" charset="0"/>
                <a:ea typeface="MS PGothic" panose="020B0600070205080204" pitchFamily="34" charset="-128"/>
              </a:defRPr>
            </a:lvl9pPr>
          </a:lstStyle>
          <a:p>
            <a:pPr eaLnBrk="1" hangingPunct="1"/>
            <a:fld id="{DB29E8DB-2F52-4033-BB66-52E05CCDDE22}" type="slidenum">
              <a:rPr lang="de-DE" altLang="de-DE" sz="1000">
                <a:solidFill>
                  <a:srgbClr val="828480"/>
                </a:solidFill>
              </a:rPr>
              <a:pPr eaLnBrk="1" hangingPunct="1"/>
              <a:t>9</a:t>
            </a:fld>
            <a:endParaRPr lang="de-DE" altLang="de-DE" sz="1000">
              <a:solidFill>
                <a:srgbClr val="828480"/>
              </a:solidFill>
            </a:endParaRPr>
          </a:p>
        </p:txBody>
      </p:sp>
      <p:sp>
        <p:nvSpPr>
          <p:cNvPr id="8" name="Datumsplatzhalter 4"/>
          <p:cNvSpPr>
            <a:spLocks noGrp="1"/>
          </p:cNvSpPr>
          <p:nvPr>
            <p:ph type="dt" sz="quarter" idx="11"/>
          </p:nvPr>
        </p:nvSpPr>
        <p:spPr>
          <a:xfrm>
            <a:off x="704056" y="5135562"/>
            <a:ext cx="2409825" cy="517525"/>
          </a:xfrm>
        </p:spPr>
        <p:txBody>
          <a:bodyPr/>
          <a:lstStyle/>
          <a:p>
            <a:pPr>
              <a:defRPr/>
            </a:pPr>
            <a:r>
              <a:rPr lang="de-DE" altLang="de-DE" dirty="0"/>
              <a:t>|   </a:t>
            </a:r>
            <a:fld id="{800C180B-4EE9-45E3-8EBA-2F5B3E372224}" type="datetime4">
              <a:rPr lang="de-DE" altLang="de-DE" smtClean="0"/>
              <a:pPr>
                <a:defRPr/>
              </a:pPr>
              <a:t>4. Juli 2023</a:t>
            </a:fld>
            <a:endParaRPr lang="de-DE" altLang="de-DE" dirty="0">
              <a:solidFill>
                <a:schemeClr val="accent1"/>
              </a:solidFill>
            </a:endParaRPr>
          </a:p>
        </p:txBody>
      </p:sp>
      <p:sp>
        <p:nvSpPr>
          <p:cNvPr id="3" name="Textfeld 2"/>
          <p:cNvSpPr txBox="1"/>
          <p:nvPr/>
        </p:nvSpPr>
        <p:spPr>
          <a:xfrm>
            <a:off x="4765953" y="2883026"/>
            <a:ext cx="1755680" cy="461665"/>
          </a:xfrm>
          <a:prstGeom prst="rect">
            <a:avLst/>
          </a:prstGeom>
          <a:noFill/>
        </p:spPr>
        <p:txBody>
          <a:bodyPr wrap="square" rtlCol="0">
            <a:spAutoFit/>
          </a:bodyPr>
          <a:lstStyle/>
          <a:p>
            <a:r>
              <a:rPr lang="de-DE" dirty="0" err="1" smtClean="0">
                <a:solidFill>
                  <a:srgbClr val="FFFF00"/>
                </a:solidFill>
              </a:rPr>
              <a:t>Waldschutzmonitoring</a:t>
            </a:r>
            <a:r>
              <a:rPr lang="de-DE" dirty="0" smtClean="0">
                <a:solidFill>
                  <a:srgbClr val="FFFF00"/>
                </a:solidFill>
              </a:rPr>
              <a:t> / Waldschutzprognose</a:t>
            </a:r>
            <a:endParaRPr lang="de-DE" dirty="0">
              <a:solidFill>
                <a:srgbClr val="FFFF00"/>
              </a:solidFill>
            </a:endParaRPr>
          </a:p>
        </p:txBody>
      </p:sp>
    </p:spTree>
    <p:extLst>
      <p:ext uri="{BB962C8B-B14F-4D97-AF65-F5344CB8AC3E}">
        <p14:creationId xmlns:p14="http://schemas.microsoft.com/office/powerpoint/2010/main" val="1353382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olienmaster">
  <a:themeElements>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fontScheme name="Folienmaster">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Folienmaster 1">
        <a:dk1>
          <a:srgbClr val="333333"/>
        </a:dk1>
        <a:lt1>
          <a:srgbClr val="FFFFFF"/>
        </a:lt1>
        <a:dk2>
          <a:srgbClr val="000000"/>
        </a:dk2>
        <a:lt2>
          <a:srgbClr val="747678"/>
        </a:lt2>
        <a:accent1>
          <a:srgbClr val="008444"/>
        </a:accent1>
        <a:accent2>
          <a:srgbClr val="006751"/>
        </a:accent2>
        <a:accent3>
          <a:srgbClr val="FFFFFF"/>
        </a:accent3>
        <a:accent4>
          <a:srgbClr val="2A2A2A"/>
        </a:accent4>
        <a:accent5>
          <a:srgbClr val="AAC2B0"/>
        </a:accent5>
        <a:accent6>
          <a:srgbClr val="005D49"/>
        </a:accent6>
        <a:hlink>
          <a:srgbClr val="FFDC00"/>
        </a:hlink>
        <a:folHlink>
          <a:srgbClr val="C9CAC8"/>
        </a:folHlink>
      </a:clrScheme>
      <a:clrMap bg1="lt1" tx1="dk1" bg2="lt2" tx2="dk2" accent1="accent1" accent2="accent2" accent3="accent3" accent4="accent4" accent5="accent5" accent6="accent6" hlink="hlink" folHlink="folHlink"/>
    </a:extraClrScheme>
    <a:extraClrScheme>
      <a:clrScheme name="Folienmaster 2">
        <a:dk1>
          <a:srgbClr val="69BE28"/>
        </a:dk1>
        <a:lt1>
          <a:srgbClr val="FFFFFF"/>
        </a:lt1>
        <a:dk2>
          <a:srgbClr val="DD4814"/>
        </a:dk2>
        <a:lt2>
          <a:srgbClr val="981E32"/>
        </a:lt2>
        <a:accent1>
          <a:srgbClr val="FF7900"/>
        </a:accent1>
        <a:accent2>
          <a:srgbClr val="F8DE6E"/>
        </a:accent2>
        <a:accent3>
          <a:srgbClr val="FFFFFF"/>
        </a:accent3>
        <a:accent4>
          <a:srgbClr val="59A221"/>
        </a:accent4>
        <a:accent5>
          <a:srgbClr val="FFBEAA"/>
        </a:accent5>
        <a:accent6>
          <a:srgbClr val="E1C963"/>
        </a:accent6>
        <a:hlink>
          <a:srgbClr val="002664"/>
        </a:hlink>
        <a:folHlink>
          <a:srgbClr val="9B9B9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2563</Words>
  <Application>Microsoft Office PowerPoint</Application>
  <PresentationFormat>Benutzerdefiniert</PresentationFormat>
  <Paragraphs>364</Paragraphs>
  <Slides>29</Slides>
  <Notes>17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ＭＳ Ｐゴシック</vt:lpstr>
      <vt:lpstr>ＭＳ Ｐゴシック</vt:lpstr>
      <vt:lpstr>Arial</vt:lpstr>
      <vt:lpstr>Arial Unicode MS</vt:lpstr>
      <vt:lpstr>Calibri</vt:lpstr>
      <vt:lpstr>Microsoft Sans Serif</vt:lpstr>
      <vt:lpstr>Wingdings</vt:lpstr>
      <vt:lpstr>Folienmaster</vt:lpstr>
      <vt:lpstr>Aufbau einer effektiven Organisation  und Struktur des Forstplanungsamtes der Ukraine nach Kriegsende  (Savchyn – Bericht, SFI / 2022, Kommentare und Hinweise) </vt:lpstr>
      <vt:lpstr>Forsteinrichtung in der Legislative: Föderation </vt:lpstr>
      <vt:lpstr>Forsteinrichtung in der Legislative: Land</vt:lpstr>
      <vt:lpstr>Forsteinrichtung in der Legislative</vt:lpstr>
      <vt:lpstr>Aktuelle und zukünftige Anforderungen  an die Waldzustandserfassung und das Waldmonitoring</vt:lpstr>
      <vt:lpstr>Aktuelle und zukünftige Anforderungen  an die Waldzustandserfassung und das Waldmonitoring</vt:lpstr>
      <vt:lpstr>Aktuelle und zukünftige Anforderungen  an die Waldzustandserfassung und das Waldmonitoring</vt:lpstr>
      <vt:lpstr>Aktuelle und zukünftige Anforderungen  an die Waldzustandserfassung und das Waldmonitoring</vt:lpstr>
      <vt:lpstr>Thematische Aufgabenkomplexe</vt:lpstr>
      <vt:lpstr>PowerPoint-Präsentation</vt:lpstr>
      <vt:lpstr>PowerPoint-Präsentation</vt:lpstr>
      <vt:lpstr>PowerPoint-Präsentation</vt:lpstr>
      <vt:lpstr>Forsteinrichtung  im interdisziplinären Kontext</vt:lpstr>
      <vt:lpstr>Organisation</vt:lpstr>
      <vt:lpstr>Waldbaugrundsätze,Waldbausystem(e), ressortpolitische Strategie</vt:lpstr>
      <vt:lpstr>PowerPoint-Präsentation</vt:lpstr>
      <vt:lpstr> Ablauf Forsteinrichtung</vt:lpstr>
      <vt:lpstr>Vollzugsdokumentation, -kontrolle</vt:lpstr>
      <vt:lpstr>Stichprobeninventur WISA</vt:lpstr>
      <vt:lpstr>WISA-Verfahren: Stichprobenraster</vt:lpstr>
      <vt:lpstr>PowerPoint-Präsentation</vt:lpstr>
      <vt:lpstr>Planung  (FESApro)</vt:lpstr>
      <vt:lpstr>Komponenten von FESApro</vt:lpstr>
      <vt:lpstr>Ablauf Planung</vt:lpstr>
      <vt:lpstr>PowerPoint-Präsentation</vt:lpstr>
      <vt:lpstr>Aktuelle Herausforderungen Datenerhebung und Planung</vt:lpstr>
      <vt:lpstr>PowerPoint-Präsentation</vt:lpstr>
      <vt:lpstr>Zusammenfassung</vt:lpstr>
      <vt:lpstr>Zusammenfassung</vt:lpstr>
    </vt:vector>
  </TitlesOfParts>
  <Company>SMUL / LfL FB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Planungsbegang mit FESA_pro</dc:title>
  <dc:creator>grabneca</dc:creator>
  <cp:lastModifiedBy>Eisenhauer, Dirk-Roger Dr. - SBS</cp:lastModifiedBy>
  <cp:revision>1631</cp:revision>
  <cp:lastPrinted>2018-06-26T08:51:00Z</cp:lastPrinted>
  <dcterms:created xsi:type="dcterms:W3CDTF">2012-01-04T10:34:53Z</dcterms:created>
  <dcterms:modified xsi:type="dcterms:W3CDTF">2023-07-05T05:16:40Z</dcterms:modified>
</cp:coreProperties>
</file>