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21"/>
  </p:notesMasterIdLst>
  <p:handoutMasterIdLst>
    <p:handoutMasterId r:id="rId22"/>
  </p:handoutMasterIdLst>
  <p:sldIdLst>
    <p:sldId id="286" r:id="rId4"/>
    <p:sldId id="284" r:id="rId5"/>
    <p:sldId id="288" r:id="rId6"/>
    <p:sldId id="289" r:id="rId7"/>
    <p:sldId id="290" r:id="rId8"/>
    <p:sldId id="292" r:id="rId9"/>
    <p:sldId id="303" r:id="rId10"/>
    <p:sldId id="301" r:id="rId11"/>
    <p:sldId id="304" r:id="rId12"/>
    <p:sldId id="305" r:id="rId13"/>
    <p:sldId id="306" r:id="rId14"/>
    <p:sldId id="307" r:id="rId15"/>
    <p:sldId id="308" r:id="rId16"/>
    <p:sldId id="296" r:id="rId17"/>
    <p:sldId id="297" r:id="rId18"/>
    <p:sldId id="309" r:id="rId19"/>
    <p:sldId id="3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614" autoAdjust="0"/>
  </p:normalViewPr>
  <p:slideViewPr>
    <p:cSldViewPr snapToGrid="0">
      <p:cViewPr varScale="1">
        <p:scale>
          <a:sx n="56" d="100"/>
          <a:sy n="56" d="100"/>
        </p:scale>
        <p:origin x="1068" y="56"/>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yna Semytska" userId="17aed0cd-5d75-4cee-bd4d-9c15afe32231" providerId="ADAL" clId="{023148DD-9C90-4A8C-8299-A783B4CFCC28}"/>
    <pc:docChg chg="modSld">
      <pc:chgData name="Halyna Semytska" userId="17aed0cd-5d75-4cee-bd4d-9c15afe32231" providerId="ADAL" clId="{023148DD-9C90-4A8C-8299-A783B4CFCC28}" dt="2023-12-01T11:16:52.636" v="15" actId="6549"/>
      <pc:docMkLst>
        <pc:docMk/>
      </pc:docMkLst>
      <pc:sldChg chg="modNotesTx">
        <pc:chgData name="Halyna Semytska" userId="17aed0cd-5d75-4cee-bd4d-9c15afe32231" providerId="ADAL" clId="{023148DD-9C90-4A8C-8299-A783B4CFCC28}" dt="2023-12-01T11:15:38.293" v="1" actId="6549"/>
        <pc:sldMkLst>
          <pc:docMk/>
          <pc:sldMk cId="2187525816" sldId="284"/>
        </pc:sldMkLst>
      </pc:sldChg>
      <pc:sldChg chg="modNotesTx">
        <pc:chgData name="Halyna Semytska" userId="17aed0cd-5d75-4cee-bd4d-9c15afe32231" providerId="ADAL" clId="{023148DD-9C90-4A8C-8299-A783B4CFCC28}" dt="2023-12-01T11:15:31.503" v="0" actId="6549"/>
        <pc:sldMkLst>
          <pc:docMk/>
          <pc:sldMk cId="2763411439" sldId="286"/>
        </pc:sldMkLst>
      </pc:sldChg>
      <pc:sldChg chg="modNotesTx">
        <pc:chgData name="Halyna Semytska" userId="17aed0cd-5d75-4cee-bd4d-9c15afe32231" providerId="ADAL" clId="{023148DD-9C90-4A8C-8299-A783B4CFCC28}" dt="2023-12-01T11:15:46.707" v="3" actId="6549"/>
        <pc:sldMkLst>
          <pc:docMk/>
          <pc:sldMk cId="1788767098" sldId="288"/>
        </pc:sldMkLst>
      </pc:sldChg>
      <pc:sldChg chg="modNotesTx">
        <pc:chgData name="Halyna Semytska" userId="17aed0cd-5d75-4cee-bd4d-9c15afe32231" providerId="ADAL" clId="{023148DD-9C90-4A8C-8299-A783B4CFCC28}" dt="2023-12-01T11:15:54.163" v="4" actId="6549"/>
        <pc:sldMkLst>
          <pc:docMk/>
          <pc:sldMk cId="2449309460" sldId="289"/>
        </pc:sldMkLst>
      </pc:sldChg>
      <pc:sldChg chg="modNotesTx">
        <pc:chgData name="Halyna Semytska" userId="17aed0cd-5d75-4cee-bd4d-9c15afe32231" providerId="ADAL" clId="{023148DD-9C90-4A8C-8299-A783B4CFCC28}" dt="2023-12-01T11:15:59.792" v="5" actId="6549"/>
        <pc:sldMkLst>
          <pc:docMk/>
          <pc:sldMk cId="1851069917" sldId="290"/>
        </pc:sldMkLst>
      </pc:sldChg>
      <pc:sldChg chg="modNotesTx">
        <pc:chgData name="Halyna Semytska" userId="17aed0cd-5d75-4cee-bd4d-9c15afe32231" providerId="ADAL" clId="{023148DD-9C90-4A8C-8299-A783B4CFCC28}" dt="2023-12-01T11:16:04.518" v="6" actId="6549"/>
        <pc:sldMkLst>
          <pc:docMk/>
          <pc:sldMk cId="339351469" sldId="292"/>
        </pc:sldMkLst>
      </pc:sldChg>
      <pc:sldChg chg="modNotesTx">
        <pc:chgData name="Halyna Semytska" userId="17aed0cd-5d75-4cee-bd4d-9c15afe32231" providerId="ADAL" clId="{023148DD-9C90-4A8C-8299-A783B4CFCC28}" dt="2023-12-01T11:16:43.558" v="13" actId="6549"/>
        <pc:sldMkLst>
          <pc:docMk/>
          <pc:sldMk cId="4120352031" sldId="296"/>
        </pc:sldMkLst>
      </pc:sldChg>
      <pc:sldChg chg="modNotesTx">
        <pc:chgData name="Halyna Semytska" userId="17aed0cd-5d75-4cee-bd4d-9c15afe32231" providerId="ADAL" clId="{023148DD-9C90-4A8C-8299-A783B4CFCC28}" dt="2023-12-01T11:16:47.366" v="14" actId="6549"/>
        <pc:sldMkLst>
          <pc:docMk/>
          <pc:sldMk cId="2199514644" sldId="297"/>
        </pc:sldMkLst>
      </pc:sldChg>
      <pc:sldChg chg="modNotesTx">
        <pc:chgData name="Halyna Semytska" userId="17aed0cd-5d75-4cee-bd4d-9c15afe32231" providerId="ADAL" clId="{023148DD-9C90-4A8C-8299-A783B4CFCC28}" dt="2023-12-01T11:16:14.740" v="8" actId="6549"/>
        <pc:sldMkLst>
          <pc:docMk/>
          <pc:sldMk cId="482793788" sldId="301"/>
        </pc:sldMkLst>
      </pc:sldChg>
      <pc:sldChg chg="modNotesTx">
        <pc:chgData name="Halyna Semytska" userId="17aed0cd-5d75-4cee-bd4d-9c15afe32231" providerId="ADAL" clId="{023148DD-9C90-4A8C-8299-A783B4CFCC28}" dt="2023-12-01T11:16:09.228" v="7" actId="6549"/>
        <pc:sldMkLst>
          <pc:docMk/>
          <pc:sldMk cId="4168837834" sldId="303"/>
        </pc:sldMkLst>
      </pc:sldChg>
      <pc:sldChg chg="modNotesTx">
        <pc:chgData name="Halyna Semytska" userId="17aed0cd-5d75-4cee-bd4d-9c15afe32231" providerId="ADAL" clId="{023148DD-9C90-4A8C-8299-A783B4CFCC28}" dt="2023-12-01T11:16:23.337" v="9" actId="6549"/>
        <pc:sldMkLst>
          <pc:docMk/>
          <pc:sldMk cId="95108104" sldId="304"/>
        </pc:sldMkLst>
      </pc:sldChg>
      <pc:sldChg chg="modNotesTx">
        <pc:chgData name="Halyna Semytska" userId="17aed0cd-5d75-4cee-bd4d-9c15afe32231" providerId="ADAL" clId="{023148DD-9C90-4A8C-8299-A783B4CFCC28}" dt="2023-12-01T11:16:29.633" v="10" actId="6549"/>
        <pc:sldMkLst>
          <pc:docMk/>
          <pc:sldMk cId="290426410" sldId="306"/>
        </pc:sldMkLst>
      </pc:sldChg>
      <pc:sldChg chg="modNotesTx">
        <pc:chgData name="Halyna Semytska" userId="17aed0cd-5d75-4cee-bd4d-9c15afe32231" providerId="ADAL" clId="{023148DD-9C90-4A8C-8299-A783B4CFCC28}" dt="2023-12-01T11:16:33.164" v="11" actId="6549"/>
        <pc:sldMkLst>
          <pc:docMk/>
          <pc:sldMk cId="1089036346" sldId="307"/>
        </pc:sldMkLst>
      </pc:sldChg>
      <pc:sldChg chg="modNotesTx">
        <pc:chgData name="Halyna Semytska" userId="17aed0cd-5d75-4cee-bd4d-9c15afe32231" providerId="ADAL" clId="{023148DD-9C90-4A8C-8299-A783B4CFCC28}" dt="2023-12-01T11:16:36.906" v="12" actId="6549"/>
        <pc:sldMkLst>
          <pc:docMk/>
          <pc:sldMk cId="2344649194" sldId="308"/>
        </pc:sldMkLst>
      </pc:sldChg>
      <pc:sldChg chg="modNotesTx">
        <pc:chgData name="Halyna Semytska" userId="17aed0cd-5d75-4cee-bd4d-9c15afe32231" providerId="ADAL" clId="{023148DD-9C90-4A8C-8299-A783B4CFCC28}" dt="2023-12-01T11:16:52.636" v="15" actId="6549"/>
        <pc:sldMkLst>
          <pc:docMk/>
          <pc:sldMk cId="3352808148" sldId="31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5C74AC-C7B3-C269-57CD-B87A8093E49D}"/>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75EEE2-FA10-6566-DA7D-A4895702F5B5}"/>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D3A87B9A-57DF-43EE-816E-9505587B5B60}" type="datetimeFigureOut">
              <a:rPr lang="en-GB" smtClean="0"/>
              <a:t>01/12/2023</a:t>
            </a:fld>
            <a:endParaRPr lang="en-GB"/>
          </a:p>
        </p:txBody>
      </p:sp>
      <p:sp>
        <p:nvSpPr>
          <p:cNvPr id="4" name="Footer Placeholder 3">
            <a:extLst>
              <a:ext uri="{FF2B5EF4-FFF2-40B4-BE49-F238E27FC236}">
                <a16:creationId xmlns:a16="http://schemas.microsoft.com/office/drawing/2014/main" id="{2C8B1DED-B660-C52C-D958-0444FE2B04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6D9538B-92A1-0963-65CA-E302E98BD8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A15FBC-67DD-4AD2-A01B-6FEBF3971CAE}" type="slidenum">
              <a:rPr lang="en-GB" smtClean="0"/>
              <a:t>‹#›</a:t>
            </a:fld>
            <a:endParaRPr lang="en-GB"/>
          </a:p>
        </p:txBody>
      </p:sp>
    </p:spTree>
    <p:extLst>
      <p:ext uri="{BB962C8B-B14F-4D97-AF65-F5344CB8AC3E}">
        <p14:creationId xmlns:p14="http://schemas.microsoft.com/office/powerpoint/2010/main" val="3441451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4ACF643-7E53-4455-95A2-010E52AE22C7}"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C36DC-5179-4CB2-A7AD-3EDF62B1C9D6}" type="slidenum">
              <a:rPr lang="en-GB" smtClean="0"/>
              <a:t>‹#›</a:t>
            </a:fld>
            <a:endParaRPr lang="en-GB"/>
          </a:p>
        </p:txBody>
      </p:sp>
    </p:spTree>
    <p:extLst>
      <p:ext uri="{BB962C8B-B14F-4D97-AF65-F5344CB8AC3E}">
        <p14:creationId xmlns:p14="http://schemas.microsoft.com/office/powerpoint/2010/main" val="5925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a:t>
            </a:fld>
            <a:endParaRPr lang="en-GB"/>
          </a:p>
        </p:txBody>
      </p:sp>
    </p:spTree>
    <p:extLst>
      <p:ext uri="{BB962C8B-B14F-4D97-AF65-F5344CB8AC3E}">
        <p14:creationId xmlns:p14="http://schemas.microsoft.com/office/powerpoint/2010/main" val="15053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10</a:t>
            </a:fld>
            <a:endParaRPr lang="en-GB"/>
          </a:p>
        </p:txBody>
      </p:sp>
    </p:spTree>
    <p:extLst>
      <p:ext uri="{BB962C8B-B14F-4D97-AF65-F5344CB8AC3E}">
        <p14:creationId xmlns:p14="http://schemas.microsoft.com/office/powerpoint/2010/main" val="107194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11</a:t>
            </a:fld>
            <a:endParaRPr lang="en-GB"/>
          </a:p>
        </p:txBody>
      </p:sp>
    </p:spTree>
    <p:extLst>
      <p:ext uri="{BB962C8B-B14F-4D97-AF65-F5344CB8AC3E}">
        <p14:creationId xmlns:p14="http://schemas.microsoft.com/office/powerpoint/2010/main" val="353188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12</a:t>
            </a:fld>
            <a:endParaRPr lang="en-GB"/>
          </a:p>
        </p:txBody>
      </p:sp>
    </p:spTree>
    <p:extLst>
      <p:ext uri="{BB962C8B-B14F-4D97-AF65-F5344CB8AC3E}">
        <p14:creationId xmlns:p14="http://schemas.microsoft.com/office/powerpoint/2010/main" val="4259735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13</a:t>
            </a:fld>
            <a:endParaRPr lang="en-GB"/>
          </a:p>
        </p:txBody>
      </p:sp>
    </p:spTree>
    <p:extLst>
      <p:ext uri="{BB962C8B-B14F-4D97-AF65-F5344CB8AC3E}">
        <p14:creationId xmlns:p14="http://schemas.microsoft.com/office/powerpoint/2010/main" val="33937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14</a:t>
            </a:fld>
            <a:endParaRPr lang="en-GB"/>
          </a:p>
        </p:txBody>
      </p:sp>
    </p:spTree>
    <p:extLst>
      <p:ext uri="{BB962C8B-B14F-4D97-AF65-F5344CB8AC3E}">
        <p14:creationId xmlns:p14="http://schemas.microsoft.com/office/powerpoint/2010/main" val="1389080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15</a:t>
            </a:fld>
            <a:endParaRPr lang="en-GB"/>
          </a:p>
        </p:txBody>
      </p:sp>
    </p:spTree>
    <p:extLst>
      <p:ext uri="{BB962C8B-B14F-4D97-AF65-F5344CB8AC3E}">
        <p14:creationId xmlns:p14="http://schemas.microsoft.com/office/powerpoint/2010/main" val="645042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16</a:t>
            </a:fld>
            <a:endParaRPr lang="en-GB"/>
          </a:p>
        </p:txBody>
      </p:sp>
    </p:spTree>
    <p:extLst>
      <p:ext uri="{BB962C8B-B14F-4D97-AF65-F5344CB8AC3E}">
        <p14:creationId xmlns:p14="http://schemas.microsoft.com/office/powerpoint/2010/main" val="83653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17</a:t>
            </a:fld>
            <a:endParaRPr lang="en-GB"/>
          </a:p>
        </p:txBody>
      </p:sp>
    </p:spTree>
    <p:extLst>
      <p:ext uri="{BB962C8B-B14F-4D97-AF65-F5344CB8AC3E}">
        <p14:creationId xmlns:p14="http://schemas.microsoft.com/office/powerpoint/2010/main" val="264522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2</a:t>
            </a:fld>
            <a:endParaRPr lang="en-GB"/>
          </a:p>
        </p:txBody>
      </p:sp>
    </p:spTree>
    <p:extLst>
      <p:ext uri="{BB962C8B-B14F-4D97-AF65-F5344CB8AC3E}">
        <p14:creationId xmlns:p14="http://schemas.microsoft.com/office/powerpoint/2010/main" val="333029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baseline="0" dirty="0"/>
              <a:t> </a:t>
            </a:r>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3</a:t>
            </a:fld>
            <a:endParaRPr lang="en-GB"/>
          </a:p>
        </p:txBody>
      </p:sp>
    </p:spTree>
    <p:extLst>
      <p:ext uri="{BB962C8B-B14F-4D97-AF65-F5344CB8AC3E}">
        <p14:creationId xmlns:p14="http://schemas.microsoft.com/office/powerpoint/2010/main" val="10012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baseline="0"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4</a:t>
            </a:fld>
            <a:endParaRPr lang="en-GB"/>
          </a:p>
        </p:txBody>
      </p:sp>
    </p:spTree>
    <p:extLst>
      <p:ext uri="{BB962C8B-B14F-4D97-AF65-F5344CB8AC3E}">
        <p14:creationId xmlns:p14="http://schemas.microsoft.com/office/powerpoint/2010/main" val="273929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5</a:t>
            </a:fld>
            <a:endParaRPr lang="en-GB"/>
          </a:p>
        </p:txBody>
      </p:sp>
    </p:spTree>
    <p:extLst>
      <p:ext uri="{BB962C8B-B14F-4D97-AF65-F5344CB8AC3E}">
        <p14:creationId xmlns:p14="http://schemas.microsoft.com/office/powerpoint/2010/main" val="389859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6</a:t>
            </a:fld>
            <a:endParaRPr lang="en-GB"/>
          </a:p>
        </p:txBody>
      </p:sp>
    </p:spTree>
    <p:extLst>
      <p:ext uri="{BB962C8B-B14F-4D97-AF65-F5344CB8AC3E}">
        <p14:creationId xmlns:p14="http://schemas.microsoft.com/office/powerpoint/2010/main" val="16988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7</a:t>
            </a:fld>
            <a:endParaRPr lang="en-GB"/>
          </a:p>
        </p:txBody>
      </p:sp>
    </p:spTree>
    <p:extLst>
      <p:ext uri="{BB962C8B-B14F-4D97-AF65-F5344CB8AC3E}">
        <p14:creationId xmlns:p14="http://schemas.microsoft.com/office/powerpoint/2010/main" val="170838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8</a:t>
            </a:fld>
            <a:endParaRPr lang="en-GB"/>
          </a:p>
        </p:txBody>
      </p:sp>
    </p:spTree>
    <p:extLst>
      <p:ext uri="{BB962C8B-B14F-4D97-AF65-F5344CB8AC3E}">
        <p14:creationId xmlns:p14="http://schemas.microsoft.com/office/powerpoint/2010/main" val="29095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E2C36DC-5179-4CB2-A7AD-3EDF62B1C9D6}" type="slidenum">
              <a:rPr lang="en-GB" smtClean="0"/>
              <a:t>9</a:t>
            </a:fld>
            <a:endParaRPr lang="en-GB"/>
          </a:p>
        </p:txBody>
      </p:sp>
    </p:spTree>
    <p:extLst>
      <p:ext uri="{BB962C8B-B14F-4D97-AF65-F5344CB8AC3E}">
        <p14:creationId xmlns:p14="http://schemas.microsoft.com/office/powerpoint/2010/main" val="131669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9310F-10F7-BCCD-CFEC-F6D89E1FC677}"/>
              </a:ext>
            </a:extLst>
          </p:cNvPr>
          <p:cNvSpPr>
            <a:spLocks noGrp="1"/>
          </p:cNvSpPr>
          <p:nvPr>
            <p:ph type="dt" sz="half" idx="10"/>
          </p:nvPr>
        </p:nvSpPr>
        <p:spPr/>
        <p:txBody>
          <a:bodyPr/>
          <a:lstStyle>
            <a:lvl1pPr>
              <a:defRPr/>
            </a:lvl1pPr>
          </a:lstStyle>
          <a:p>
            <a:r>
              <a:rPr lang="en-US"/>
              <a:t>21. July 2023</a:t>
            </a:r>
            <a:endParaRPr lang="en-GB" dirty="0"/>
          </a:p>
        </p:txBody>
      </p:sp>
      <p:sp>
        <p:nvSpPr>
          <p:cNvPr id="3" name="Footer Placeholder 2">
            <a:extLst>
              <a:ext uri="{FF2B5EF4-FFF2-40B4-BE49-F238E27FC236}">
                <a16:creationId xmlns:a16="http://schemas.microsoft.com/office/drawing/2014/main" id="{52B0815F-7837-F510-8517-FD8D344D56A7}"/>
              </a:ext>
            </a:extLst>
          </p:cNvPr>
          <p:cNvSpPr>
            <a:spLocks noGrp="1"/>
          </p:cNvSpPr>
          <p:nvPr>
            <p:ph type="ftr" sz="quarter" idx="11"/>
          </p:nvPr>
        </p:nvSpPr>
        <p:spPr>
          <a:xfrm>
            <a:off x="4038600" y="6356349"/>
            <a:ext cx="4114800" cy="365125"/>
          </a:xfrm>
        </p:spPr>
        <p:txBody>
          <a:bodyPr/>
          <a:lstStyle/>
          <a:p>
            <a:r>
              <a:rPr lang="en-GB" dirty="0"/>
              <a:t>PSG meeting, 21.07.2023, Kyiv</a:t>
            </a:r>
          </a:p>
        </p:txBody>
      </p:sp>
      <p:sp>
        <p:nvSpPr>
          <p:cNvPr id="4" name="Slide Number Placeholder 3">
            <a:extLst>
              <a:ext uri="{FF2B5EF4-FFF2-40B4-BE49-F238E27FC236}">
                <a16:creationId xmlns:a16="http://schemas.microsoft.com/office/drawing/2014/main" id="{D6FD61C8-25AB-1764-EF41-E422D216E1B3}"/>
              </a:ext>
            </a:extLst>
          </p:cNvPr>
          <p:cNvSpPr>
            <a:spLocks noGrp="1"/>
          </p:cNvSpPr>
          <p:nvPr>
            <p:ph type="sldNum" sz="quarter" idx="12"/>
          </p:nvPr>
        </p:nvSpPr>
        <p:spPr/>
        <p:txBody>
          <a:bodyPr/>
          <a:lstStyle/>
          <a:p>
            <a:fld id="{51EE7181-CA54-4834-B0AA-E251DC475F5A}" type="slidenum">
              <a:rPr lang="en-GB" smtClean="0"/>
              <a:t>‹#›</a:t>
            </a:fld>
            <a:endParaRPr lang="en-GB"/>
          </a:p>
        </p:txBody>
      </p:sp>
      <p:pic>
        <p:nvPicPr>
          <p:cNvPr id="5" name="Picture 4">
            <a:extLst>
              <a:ext uri="{FF2B5EF4-FFF2-40B4-BE49-F238E27FC236}">
                <a16:creationId xmlns:a16="http://schemas.microsoft.com/office/drawing/2014/main" id="{C1278D71-79AB-5953-F85B-35CBDD8962A6}"/>
              </a:ext>
            </a:extLst>
          </p:cNvPr>
          <p:cNvPicPr>
            <a:picLocks noChangeAspect="1"/>
          </p:cNvPicPr>
          <p:nvPr userDrawn="1"/>
        </p:nvPicPr>
        <p:blipFill>
          <a:blip r:embed="rId2"/>
          <a:stretch>
            <a:fillRect/>
          </a:stretch>
        </p:blipFill>
        <p:spPr>
          <a:xfrm>
            <a:off x="8811548" y="66447"/>
            <a:ext cx="2542252" cy="1115665"/>
          </a:xfrm>
          <a:prstGeom prst="rect">
            <a:avLst/>
          </a:prstGeom>
        </p:spPr>
      </p:pic>
      <p:pic>
        <p:nvPicPr>
          <p:cNvPr id="6" name="Picture 5">
            <a:extLst>
              <a:ext uri="{FF2B5EF4-FFF2-40B4-BE49-F238E27FC236}">
                <a16:creationId xmlns:a16="http://schemas.microsoft.com/office/drawing/2014/main" id="{11EDBFF0-F5A5-3200-621F-63BC50104C65}"/>
              </a:ext>
            </a:extLst>
          </p:cNvPr>
          <p:cNvPicPr>
            <a:picLocks noChangeAspect="1"/>
          </p:cNvPicPr>
          <p:nvPr userDrawn="1"/>
        </p:nvPicPr>
        <p:blipFill>
          <a:blip r:embed="rId3"/>
          <a:stretch>
            <a:fillRect/>
          </a:stretch>
        </p:blipFill>
        <p:spPr>
          <a:xfrm>
            <a:off x="754470" y="1168506"/>
            <a:ext cx="10594924" cy="88784"/>
          </a:xfrm>
          <a:prstGeom prst="rect">
            <a:avLst/>
          </a:prstGeom>
        </p:spPr>
      </p:pic>
      <p:pic>
        <p:nvPicPr>
          <p:cNvPr id="7" name="Picture 6">
            <a:extLst>
              <a:ext uri="{FF2B5EF4-FFF2-40B4-BE49-F238E27FC236}">
                <a16:creationId xmlns:a16="http://schemas.microsoft.com/office/drawing/2014/main" id="{3B13A69B-E049-CD4A-426C-4D736B88BEFE}"/>
              </a:ext>
            </a:extLst>
          </p:cNvPr>
          <p:cNvPicPr>
            <a:picLocks noChangeAspect="1"/>
          </p:cNvPicPr>
          <p:nvPr userDrawn="1"/>
        </p:nvPicPr>
        <p:blipFill>
          <a:blip r:embed="rId4"/>
          <a:stretch>
            <a:fillRect/>
          </a:stretch>
        </p:blipFill>
        <p:spPr>
          <a:xfrm>
            <a:off x="750063" y="1101710"/>
            <a:ext cx="10594923" cy="47351"/>
          </a:xfrm>
          <a:prstGeom prst="rect">
            <a:avLst/>
          </a:prstGeom>
        </p:spPr>
      </p:pic>
    </p:spTree>
    <p:extLst>
      <p:ext uri="{BB962C8B-B14F-4D97-AF65-F5344CB8AC3E}">
        <p14:creationId xmlns:p14="http://schemas.microsoft.com/office/powerpoint/2010/main" val="256338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9310F-10F7-BCCD-CFEC-F6D89E1FC677}"/>
              </a:ext>
            </a:extLst>
          </p:cNvPr>
          <p:cNvSpPr>
            <a:spLocks noGrp="1"/>
          </p:cNvSpPr>
          <p:nvPr>
            <p:ph type="dt" sz="half" idx="10"/>
          </p:nvPr>
        </p:nvSpPr>
        <p:spPr/>
        <p:txBody>
          <a:bodyPr/>
          <a:lstStyle>
            <a:lvl1pPr>
              <a:defRPr/>
            </a:lvl1pPr>
          </a:lstStyle>
          <a:p>
            <a:r>
              <a:rPr lang="en-US"/>
              <a:t>21. July 2023</a:t>
            </a:r>
            <a:endParaRPr lang="en-GB" dirty="0"/>
          </a:p>
        </p:txBody>
      </p:sp>
      <p:sp>
        <p:nvSpPr>
          <p:cNvPr id="3" name="Footer Placeholder 2">
            <a:extLst>
              <a:ext uri="{FF2B5EF4-FFF2-40B4-BE49-F238E27FC236}">
                <a16:creationId xmlns:a16="http://schemas.microsoft.com/office/drawing/2014/main" id="{52B0815F-7837-F510-8517-FD8D344D56A7}"/>
              </a:ext>
            </a:extLst>
          </p:cNvPr>
          <p:cNvSpPr>
            <a:spLocks noGrp="1"/>
          </p:cNvSpPr>
          <p:nvPr>
            <p:ph type="ftr" sz="quarter" idx="11"/>
          </p:nvPr>
        </p:nvSpPr>
        <p:spPr/>
        <p:txBody>
          <a:bodyPr/>
          <a:lstStyle/>
          <a:p>
            <a:r>
              <a:rPr lang="en-GB"/>
              <a:t>PSG meeting, 21.07.2023, Kyiv</a:t>
            </a:r>
            <a:endParaRPr lang="en-GB" dirty="0"/>
          </a:p>
        </p:txBody>
      </p:sp>
      <p:sp>
        <p:nvSpPr>
          <p:cNvPr id="4" name="Slide Number Placeholder 3">
            <a:extLst>
              <a:ext uri="{FF2B5EF4-FFF2-40B4-BE49-F238E27FC236}">
                <a16:creationId xmlns:a16="http://schemas.microsoft.com/office/drawing/2014/main" id="{D6FD61C8-25AB-1764-EF41-E422D216E1B3}"/>
              </a:ext>
            </a:extLst>
          </p:cNvPr>
          <p:cNvSpPr>
            <a:spLocks noGrp="1"/>
          </p:cNvSpPr>
          <p:nvPr>
            <p:ph type="sldNum" sz="quarter" idx="12"/>
          </p:nvPr>
        </p:nvSpPr>
        <p:spPr/>
        <p:txBody>
          <a:bodyPr/>
          <a:lstStyle/>
          <a:p>
            <a:fld id="{51EE7181-CA54-4834-B0AA-E251DC475F5A}" type="slidenum">
              <a:rPr lang="en-GB" smtClean="0"/>
              <a:t>‹#›</a:t>
            </a:fld>
            <a:endParaRPr lang="en-GB"/>
          </a:p>
        </p:txBody>
      </p:sp>
    </p:spTree>
    <p:extLst>
      <p:ext uri="{BB962C8B-B14F-4D97-AF65-F5344CB8AC3E}">
        <p14:creationId xmlns:p14="http://schemas.microsoft.com/office/powerpoint/2010/main" val="149506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Заголовок, текст і 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uk-UA"/>
              <a:t>Зразок заголовка</a:t>
            </a:r>
          </a:p>
        </p:txBody>
      </p:sp>
      <p:sp>
        <p:nvSpPr>
          <p:cNvPr id="3" name="Місце для тексту 2"/>
          <p:cNvSpPr>
            <a:spLocks noGrp="1"/>
          </p:cNvSpPr>
          <p:nvPr>
            <p:ph type="body" sz="half" idx="1"/>
          </p:nvPr>
        </p:nvSpPr>
        <p:spPr>
          <a:xfrm>
            <a:off x="609600" y="1600201"/>
            <a:ext cx="5384800" cy="4525963"/>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quarter" idx="2"/>
          </p:nvPr>
        </p:nvSpPr>
        <p:spPr>
          <a:xfrm>
            <a:off x="6197600" y="1600200"/>
            <a:ext cx="5384800" cy="21859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вмісту 4"/>
          <p:cNvSpPr>
            <a:spLocks noGrp="1"/>
          </p:cNvSpPr>
          <p:nvPr>
            <p:ph sz="quarter" idx="3"/>
          </p:nvPr>
        </p:nvSpPr>
        <p:spPr>
          <a:xfrm>
            <a:off x="6197600" y="3938589"/>
            <a:ext cx="5384800" cy="2187575"/>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дати 5"/>
          <p:cNvSpPr>
            <a:spLocks noGrp="1"/>
          </p:cNvSpPr>
          <p:nvPr>
            <p:ph type="dt" sz="half" idx="10"/>
          </p:nvPr>
        </p:nvSpPr>
        <p:spPr>
          <a:xfrm>
            <a:off x="609600" y="6245225"/>
            <a:ext cx="2844800" cy="476250"/>
          </a:xfrm>
        </p:spPr>
        <p:txBody>
          <a:bodyPr/>
          <a:lstStyle>
            <a:lvl1pPr>
              <a:defRPr>
                <a:latin typeface="Arial" pitchFamily="34" charset="0"/>
              </a:defRPr>
            </a:lvl1pPr>
          </a:lstStyle>
          <a:p>
            <a:pPr>
              <a:defRPr/>
            </a:pPr>
            <a:endParaRPr lang="ru-RU" altLang="uk-UA"/>
          </a:p>
        </p:txBody>
      </p:sp>
      <p:sp>
        <p:nvSpPr>
          <p:cNvPr id="7" name="Місце для нижнього колонтитула 6"/>
          <p:cNvSpPr>
            <a:spLocks noGrp="1"/>
          </p:cNvSpPr>
          <p:nvPr>
            <p:ph type="ftr" sz="quarter" idx="11"/>
          </p:nvPr>
        </p:nvSpPr>
        <p:spPr>
          <a:xfrm>
            <a:off x="4165600" y="6245225"/>
            <a:ext cx="3860800" cy="476250"/>
          </a:xfrm>
        </p:spPr>
        <p:txBody>
          <a:bodyPr/>
          <a:lstStyle>
            <a:lvl1pPr>
              <a:defRPr>
                <a:latin typeface="Arial" pitchFamily="34" charset="0"/>
              </a:defRPr>
            </a:lvl1pPr>
          </a:lstStyle>
          <a:p>
            <a:pPr>
              <a:defRPr/>
            </a:pPr>
            <a:endParaRPr lang="ru-RU" altLang="uk-UA"/>
          </a:p>
        </p:txBody>
      </p:sp>
      <p:sp>
        <p:nvSpPr>
          <p:cNvPr id="8" name="Місце для номера слайда 7"/>
          <p:cNvSpPr>
            <a:spLocks noGrp="1"/>
          </p:cNvSpPr>
          <p:nvPr>
            <p:ph type="sldNum" sz="quarter" idx="12"/>
          </p:nvPr>
        </p:nvSpPr>
        <p:spPr>
          <a:xfrm>
            <a:off x="8737600" y="6245225"/>
            <a:ext cx="2844800" cy="476250"/>
          </a:xfrm>
        </p:spPr>
        <p:txBody>
          <a:bodyPr/>
          <a:lstStyle>
            <a:lvl1pPr>
              <a:defRPr/>
            </a:lvl1pPr>
          </a:lstStyle>
          <a:p>
            <a:fld id="{39FCB11D-BCBE-443A-9C0D-639B9688F080}" type="slidenum">
              <a:rPr lang="ru-RU" altLang="uk-UA"/>
              <a:pPr/>
              <a:t>‹#›</a:t>
            </a:fld>
            <a:endParaRPr lang="ru-RU" altLang="uk-UA"/>
          </a:p>
        </p:txBody>
      </p:sp>
    </p:spTree>
    <p:extLst>
      <p:ext uri="{BB962C8B-B14F-4D97-AF65-F5344CB8AC3E}">
        <p14:creationId xmlns:p14="http://schemas.microsoft.com/office/powerpoint/2010/main" val="2880554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9898D062-73E6-4ADD-B79E-F573D2C3FBEE}" type="datetimeFigureOut">
              <a:rPr lang="uk-UA" smtClean="0"/>
              <a:t>01.12.2023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EF431974-4D7C-42FE-A378-0B7FBED84171}" type="slidenum">
              <a:rPr lang="uk-UA" smtClean="0"/>
              <a:t>‹#›</a:t>
            </a:fld>
            <a:endParaRPr lang="uk-UA"/>
          </a:p>
        </p:txBody>
      </p:sp>
    </p:spTree>
    <p:extLst>
      <p:ext uri="{BB962C8B-B14F-4D97-AF65-F5344CB8AC3E}">
        <p14:creationId xmlns:p14="http://schemas.microsoft.com/office/powerpoint/2010/main" val="29593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05F8E1-EE24-2631-BCA9-52DB8F8545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err="1"/>
              <a:t>Secnd</a:t>
            </a:r>
            <a:r>
              <a:rPr lang="en-US" dirty="0"/>
              <a:t>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37A1327-9D99-B7FF-7B27-6B388C57C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en-US"/>
              <a:t>21. July 2023</a:t>
            </a:r>
            <a:endParaRPr lang="en-GB" dirty="0"/>
          </a:p>
        </p:txBody>
      </p:sp>
      <p:sp>
        <p:nvSpPr>
          <p:cNvPr id="5" name="Footer Placeholder 4">
            <a:extLst>
              <a:ext uri="{FF2B5EF4-FFF2-40B4-BE49-F238E27FC236}">
                <a16:creationId xmlns:a16="http://schemas.microsoft.com/office/drawing/2014/main" id="{6ECF240B-4E10-4230-6A39-F2DD8AF3A268}"/>
              </a:ext>
            </a:extLst>
          </p:cNvPr>
          <p:cNvSpPr>
            <a:spLocks noGrp="1"/>
          </p:cNvSpPr>
          <p:nvPr>
            <p:ph type="ftr" sz="quarter" idx="3"/>
          </p:nvPr>
        </p:nvSpPr>
        <p:spPr>
          <a:xfrm>
            <a:off x="4038600" y="6176963"/>
            <a:ext cx="4114800" cy="544512"/>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a:t>PSG meeting, 21.07.2023, Kyiv</a:t>
            </a:r>
            <a:endParaRPr lang="en-GB" dirty="0"/>
          </a:p>
        </p:txBody>
      </p:sp>
      <p:sp>
        <p:nvSpPr>
          <p:cNvPr id="6" name="Slide Number Placeholder 5">
            <a:extLst>
              <a:ext uri="{FF2B5EF4-FFF2-40B4-BE49-F238E27FC236}">
                <a16:creationId xmlns:a16="http://schemas.microsoft.com/office/drawing/2014/main" id="{EDB832F7-4F7B-A884-86AA-0967FDE60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a:t>2</a:t>
            </a:r>
          </a:p>
        </p:txBody>
      </p:sp>
      <p:pic>
        <p:nvPicPr>
          <p:cNvPr id="2" name="Picture 1">
            <a:extLst>
              <a:ext uri="{FF2B5EF4-FFF2-40B4-BE49-F238E27FC236}">
                <a16:creationId xmlns:a16="http://schemas.microsoft.com/office/drawing/2014/main" id="{71CAD064-A0E2-34E3-0A88-046990854EE2}"/>
              </a:ext>
            </a:extLst>
          </p:cNvPr>
          <p:cNvPicPr>
            <a:picLocks noChangeAspect="1"/>
          </p:cNvPicPr>
          <p:nvPr userDrawn="1"/>
        </p:nvPicPr>
        <p:blipFill>
          <a:blip r:embed="rId6"/>
          <a:stretch>
            <a:fillRect/>
          </a:stretch>
        </p:blipFill>
        <p:spPr>
          <a:xfrm>
            <a:off x="8811548" y="66447"/>
            <a:ext cx="2542252" cy="1115665"/>
          </a:xfrm>
          <a:prstGeom prst="rect">
            <a:avLst/>
          </a:prstGeom>
        </p:spPr>
      </p:pic>
      <p:pic>
        <p:nvPicPr>
          <p:cNvPr id="7" name="Picture 6">
            <a:extLst>
              <a:ext uri="{FF2B5EF4-FFF2-40B4-BE49-F238E27FC236}">
                <a16:creationId xmlns:a16="http://schemas.microsoft.com/office/drawing/2014/main" id="{CC0E3311-0947-235B-6977-44F3CA7CA9E0}"/>
              </a:ext>
            </a:extLst>
          </p:cNvPr>
          <p:cNvPicPr>
            <a:picLocks noChangeAspect="1"/>
          </p:cNvPicPr>
          <p:nvPr userDrawn="1"/>
        </p:nvPicPr>
        <p:blipFill>
          <a:blip r:embed="rId7"/>
          <a:stretch>
            <a:fillRect/>
          </a:stretch>
        </p:blipFill>
        <p:spPr>
          <a:xfrm>
            <a:off x="754470" y="1168506"/>
            <a:ext cx="10594924" cy="88784"/>
          </a:xfrm>
          <a:prstGeom prst="rect">
            <a:avLst/>
          </a:prstGeom>
        </p:spPr>
      </p:pic>
      <p:pic>
        <p:nvPicPr>
          <p:cNvPr id="8" name="Picture 7">
            <a:extLst>
              <a:ext uri="{FF2B5EF4-FFF2-40B4-BE49-F238E27FC236}">
                <a16:creationId xmlns:a16="http://schemas.microsoft.com/office/drawing/2014/main" id="{F8753147-9CFC-FB3D-2CB5-D5295D945C07}"/>
              </a:ext>
            </a:extLst>
          </p:cNvPr>
          <p:cNvPicPr>
            <a:picLocks noChangeAspect="1"/>
          </p:cNvPicPr>
          <p:nvPr userDrawn="1"/>
        </p:nvPicPr>
        <p:blipFill>
          <a:blip r:embed="rId8"/>
          <a:stretch>
            <a:fillRect/>
          </a:stretch>
        </p:blipFill>
        <p:spPr>
          <a:xfrm>
            <a:off x="750063" y="1101710"/>
            <a:ext cx="10594923" cy="47351"/>
          </a:xfrm>
          <a:prstGeom prst="rect">
            <a:avLst/>
          </a:prstGeom>
        </p:spPr>
      </p:pic>
    </p:spTree>
    <p:extLst>
      <p:ext uri="{BB962C8B-B14F-4D97-AF65-F5344CB8AC3E}">
        <p14:creationId xmlns:p14="http://schemas.microsoft.com/office/powerpoint/2010/main" val="2111160615"/>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9" r:id="rId3"/>
    <p:sldLayoutId id="2147483660"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nfi.org.ua/en/"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fi-ukraine.org.u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7008B1-C5DE-3844-93A9-4FEC4AC7D62E}"/>
              </a:ext>
            </a:extLst>
          </p:cNvPr>
          <p:cNvSpPr txBox="1"/>
          <p:nvPr/>
        </p:nvSpPr>
        <p:spPr>
          <a:xfrm>
            <a:off x="1" y="1071490"/>
            <a:ext cx="12075458" cy="4062651"/>
          </a:xfrm>
          <a:prstGeom prst="rect">
            <a:avLst/>
          </a:prstGeom>
          <a:noFill/>
        </p:spPr>
        <p:txBody>
          <a:bodyPr wrap="square" rtlCol="0">
            <a:spAutoFit/>
          </a:bodyPr>
          <a:lstStyle/>
          <a:p>
            <a:pPr algn="ctr"/>
            <a:endParaRPr lang="uk-UA" sz="4000" b="1" dirty="0"/>
          </a:p>
          <a:p>
            <a:pPr algn="ctr"/>
            <a:r>
              <a:rPr lang="en-US" sz="4000" b="1" dirty="0"/>
              <a:t>Approach to a remote sensing based forest inventory (RS-Inventory) on all forest of Ukraine</a:t>
            </a:r>
            <a:endParaRPr lang="uk-UA" sz="4000" b="1" dirty="0"/>
          </a:p>
          <a:p>
            <a:pPr algn="ctr"/>
            <a:endParaRPr lang="uk-UA" sz="2400" b="1" dirty="0"/>
          </a:p>
          <a:p>
            <a:pPr algn="ctr"/>
            <a:r>
              <a:rPr lang="en-GB" sz="2400" i="1" dirty="0"/>
              <a:t>Vitaliy Storozhuk</a:t>
            </a:r>
            <a:r>
              <a:rPr lang="uk-UA" sz="2400" i="1" dirty="0"/>
              <a:t>, </a:t>
            </a:r>
            <a:r>
              <a:rPr lang="en-US" sz="2400" i="1" dirty="0"/>
              <a:t>SFI  Project Coordinator</a:t>
            </a:r>
            <a:r>
              <a:rPr lang="uk-UA" sz="2400" i="1" dirty="0"/>
              <a:t> </a:t>
            </a:r>
          </a:p>
          <a:p>
            <a:pPr algn="ctr"/>
            <a:r>
              <a:rPr lang="en-GB" sz="2400" i="1" dirty="0"/>
              <a:t>Viktor </a:t>
            </a:r>
            <a:r>
              <a:rPr lang="en-GB" sz="2400" i="1" dirty="0" err="1"/>
              <a:t>Myroniuk</a:t>
            </a:r>
            <a:r>
              <a:rPr lang="uk-UA" sz="2400" i="1" dirty="0"/>
              <a:t>, </a:t>
            </a:r>
            <a:r>
              <a:rPr lang="en-GB" sz="2400" i="1" dirty="0"/>
              <a:t>SFI Project Expert </a:t>
            </a:r>
            <a:endParaRPr lang="en-US" sz="2400" i="1" dirty="0"/>
          </a:p>
          <a:p>
            <a:pPr algn="ctr"/>
            <a:r>
              <a:rPr lang="en-GB" sz="2400" i="1" dirty="0"/>
              <a:t>Viktor </a:t>
            </a:r>
            <a:r>
              <a:rPr lang="en-GB" sz="2400" i="1" dirty="0" err="1"/>
              <a:t>Melnychenko</a:t>
            </a:r>
            <a:r>
              <a:rPr lang="uk-UA" sz="2400" i="1" dirty="0"/>
              <a:t>, </a:t>
            </a:r>
            <a:r>
              <a:rPr lang="en-GB" sz="2400" i="1" dirty="0"/>
              <a:t>General </a:t>
            </a:r>
            <a:r>
              <a:rPr lang="en-US" sz="2400" i="1" dirty="0"/>
              <a:t>D</a:t>
            </a:r>
            <a:r>
              <a:rPr lang="en-GB" sz="2400" i="1" dirty="0" err="1"/>
              <a:t>irector</a:t>
            </a:r>
            <a:r>
              <a:rPr lang="en-GB" sz="2400" i="1" dirty="0"/>
              <a:t> of</a:t>
            </a:r>
            <a:r>
              <a:rPr lang="uk-UA" sz="2400" i="1" dirty="0"/>
              <a:t> </a:t>
            </a:r>
            <a:r>
              <a:rPr lang="en-GB" sz="2400" i="1" dirty="0"/>
              <a:t>SE</a:t>
            </a:r>
            <a:r>
              <a:rPr lang="uk-UA" sz="2400" i="1" dirty="0"/>
              <a:t> «</a:t>
            </a:r>
            <a:r>
              <a:rPr lang="en-GB" sz="2400" i="1" dirty="0" err="1"/>
              <a:t>Ukrderzhlisproject</a:t>
            </a:r>
            <a:r>
              <a:rPr lang="uk-UA" sz="2400" i="1" dirty="0"/>
              <a:t>»</a:t>
            </a:r>
          </a:p>
          <a:p>
            <a:pPr algn="ctr"/>
            <a:r>
              <a:rPr lang="en-GB" sz="2400" i="1" dirty="0"/>
              <a:t>Andriy </a:t>
            </a:r>
            <a:r>
              <a:rPr lang="en-GB" sz="2400" i="1" dirty="0" err="1"/>
              <a:t>Shamrai</a:t>
            </a:r>
            <a:r>
              <a:rPr lang="uk-UA" sz="2400" i="1" dirty="0"/>
              <a:t>,  </a:t>
            </a:r>
            <a:r>
              <a:rPr lang="en-GB" sz="2400" i="1" dirty="0"/>
              <a:t>Head of </a:t>
            </a:r>
            <a:r>
              <a:rPr lang="en-GB" sz="2400" i="1" dirty="0" err="1"/>
              <a:t>Center</a:t>
            </a:r>
            <a:r>
              <a:rPr lang="en-GB" sz="2400" i="1" dirty="0"/>
              <a:t> of National Forest Inventory of SE «</a:t>
            </a:r>
            <a:r>
              <a:rPr lang="en-GB" sz="2400" i="1" dirty="0" err="1"/>
              <a:t>Ukrderzhlisproject</a:t>
            </a:r>
            <a:r>
              <a:rPr lang="en-GB" sz="2400" i="1" dirty="0"/>
              <a:t>»</a:t>
            </a:r>
          </a:p>
          <a:p>
            <a:pPr algn="ctr"/>
            <a:endParaRPr lang="uk-UA" dirty="0"/>
          </a:p>
        </p:txBody>
      </p:sp>
      <p:pic>
        <p:nvPicPr>
          <p:cNvPr id="7" name="Picture 4">
            <a:extLst>
              <a:ext uri="{FF2B5EF4-FFF2-40B4-BE49-F238E27FC236}">
                <a16:creationId xmlns:a16="http://schemas.microsoft.com/office/drawing/2014/main" id="{B7ACEDC8-E252-995B-CB1F-46121D8E6021}"/>
              </a:ext>
            </a:extLst>
          </p:cNvPr>
          <p:cNvPicPr>
            <a:picLocks noChangeAspect="1"/>
          </p:cNvPicPr>
          <p:nvPr/>
        </p:nvPicPr>
        <p:blipFill rotWithShape="1">
          <a:blip r:embed="rId3"/>
          <a:srcRect l="19565" t="-17458" r="68474" b="17458"/>
          <a:stretch/>
        </p:blipFill>
        <p:spPr>
          <a:xfrm>
            <a:off x="542724" y="-166424"/>
            <a:ext cx="1033069" cy="1333500"/>
          </a:xfrm>
          <a:prstGeom prst="rect">
            <a:avLst/>
          </a:prstGeom>
        </p:spPr>
      </p:pic>
      <p:sp>
        <p:nvSpPr>
          <p:cNvPr id="9" name="Прямокутник 8"/>
          <p:cNvSpPr/>
          <p:nvPr/>
        </p:nvSpPr>
        <p:spPr>
          <a:xfrm>
            <a:off x="887508" y="5918439"/>
            <a:ext cx="10775576" cy="646331"/>
          </a:xfrm>
          <a:prstGeom prst="rect">
            <a:avLst/>
          </a:prstGeom>
        </p:spPr>
        <p:txBody>
          <a:bodyPr wrap="square">
            <a:spAutoFit/>
          </a:bodyPr>
          <a:lstStyle/>
          <a:p>
            <a:pPr algn="ctr"/>
            <a:r>
              <a:rPr lang="en-US" b="1" dirty="0"/>
              <a:t>Experiences in implementing National Forest Inventories, considering war impacts</a:t>
            </a:r>
            <a:endParaRPr lang="uk-UA" b="1" dirty="0"/>
          </a:p>
          <a:p>
            <a:pPr algn="ctr"/>
            <a:r>
              <a:rPr lang="en-US" b="1" dirty="0"/>
              <a:t>31.</a:t>
            </a:r>
            <a:r>
              <a:rPr lang="uk-UA" b="1" dirty="0"/>
              <a:t>10</a:t>
            </a:r>
            <a:r>
              <a:rPr lang="en-US" b="1" dirty="0"/>
              <a:t>.2023, Kyiv-Berlin-Tbilisi</a:t>
            </a:r>
          </a:p>
        </p:txBody>
      </p:sp>
    </p:spTree>
    <p:extLst>
      <p:ext uri="{BB962C8B-B14F-4D97-AF65-F5344CB8AC3E}">
        <p14:creationId xmlns:p14="http://schemas.microsoft.com/office/powerpoint/2010/main" val="276341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10</a:t>
            </a:fld>
            <a:endParaRPr lang="en-GB"/>
          </a:p>
        </p:txBody>
      </p:sp>
      <p:sp>
        <p:nvSpPr>
          <p:cNvPr id="4" name="TextBox 3">
            <a:extLst>
              <a:ext uri="{FF2B5EF4-FFF2-40B4-BE49-F238E27FC236}">
                <a16:creationId xmlns:a16="http://schemas.microsoft.com/office/drawing/2014/main" id="{72191ABC-5EF2-5E0B-3FC2-87151A366ED1}"/>
              </a:ext>
            </a:extLst>
          </p:cNvPr>
          <p:cNvSpPr txBox="1"/>
          <p:nvPr/>
        </p:nvSpPr>
        <p:spPr>
          <a:xfrm>
            <a:off x="782013" y="1633625"/>
            <a:ext cx="8210549" cy="4324261"/>
          </a:xfrm>
          <a:prstGeom prst="rect">
            <a:avLst/>
          </a:prstGeom>
          <a:noFill/>
        </p:spPr>
        <p:txBody>
          <a:bodyPr wrap="square">
            <a:spAutoFit/>
          </a:bodyPr>
          <a:lstStyle/>
          <a:p>
            <a:pPr algn="just">
              <a:spcBef>
                <a:spcPts val="600"/>
              </a:spcBef>
              <a:spcAft>
                <a:spcPts val="300"/>
              </a:spcAft>
            </a:pPr>
            <a:r>
              <a:rPr lang="en-GB" sz="2400" b="1" dirty="0">
                <a:solidFill>
                  <a:srgbClr val="000000"/>
                </a:solidFill>
                <a:latin typeface="Calibri" panose="020F0502020204030204" pitchFamily="34" charset="0"/>
              </a:rPr>
              <a:t>NFI Data plots (mapping of taxation indicators)</a:t>
            </a:r>
            <a:endParaRPr lang="uk-UA" sz="2400" b="1" dirty="0">
              <a:solidFill>
                <a:srgbClr val="000000"/>
              </a:solidFill>
              <a:latin typeface="Calibri" panose="020F0502020204030204" pitchFamily="34" charset="0"/>
            </a:endParaRP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Attributes of NFI plots obtained in 2021-2023</a:t>
            </a:r>
          </a:p>
          <a:p>
            <a:pPr algn="just">
              <a:spcBef>
                <a:spcPts val="300"/>
              </a:spcBef>
              <a:spcAft>
                <a:spcPts val="300"/>
              </a:spcAft>
            </a:pPr>
            <a:r>
              <a:rPr lang="en-GB" sz="2400" b="1" dirty="0">
                <a:solidFill>
                  <a:srgbClr val="000000"/>
                </a:solidFill>
                <a:latin typeface="Calibri" panose="020F0502020204030204" pitchFamily="34" charset="0"/>
              </a:rPr>
              <a:t>Visually interpreted high spatial resolution imagery (forest mask creation)</a:t>
            </a:r>
            <a:endParaRPr lang="uk-UA" sz="2400" b="1" dirty="0">
              <a:solidFill>
                <a:srgbClr val="000000"/>
              </a:solidFill>
              <a:latin typeface="Calibri" panose="020F0502020204030204" pitchFamily="34" charset="0"/>
            </a:endParaRP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Classification of forest cover based on the location of NFI plots</a:t>
            </a:r>
            <a:endParaRPr lang="uk-UA" sz="2400" dirty="0">
              <a:solidFill>
                <a:srgbClr val="000000"/>
              </a:solidFill>
              <a:latin typeface="Calibri" panose="020F0502020204030204" pitchFamily="34" charset="0"/>
            </a:endParaRPr>
          </a:p>
          <a:p>
            <a:pPr algn="just">
              <a:spcBef>
                <a:spcPts val="300"/>
              </a:spcBef>
              <a:spcAft>
                <a:spcPts val="300"/>
              </a:spcAft>
            </a:pPr>
            <a:r>
              <a:rPr lang="en-GB" sz="2400" b="1" dirty="0">
                <a:solidFill>
                  <a:srgbClr val="000000"/>
                </a:solidFill>
                <a:latin typeface="Calibri" panose="020F0502020204030204" pitchFamily="34" charset="0"/>
              </a:rPr>
              <a:t>Forest management planning data (supplement to NFI data)</a:t>
            </a:r>
            <a:endParaRPr lang="uk-UA" sz="2400" b="1" dirty="0">
              <a:solidFill>
                <a:srgbClr val="000000"/>
              </a:solidFill>
              <a:latin typeface="Calibri" panose="020F0502020204030204" pitchFamily="34" charset="0"/>
            </a:endParaRP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FMP polygons that cross NFI plots</a:t>
            </a: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Forest stand indicators updated during baseline FMP</a:t>
            </a:r>
            <a:endParaRPr lang="uk-UA" sz="2400" dirty="0">
              <a:solidFill>
                <a:srgbClr val="000000"/>
              </a:solidFill>
              <a:latin typeface="Calibri" panose="020F0502020204030204" pitchFamily="34" charset="0"/>
            </a:endParaRPr>
          </a:p>
          <a:p>
            <a:pPr algn="just">
              <a:spcBef>
                <a:spcPts val="300"/>
              </a:spcBef>
              <a:spcAft>
                <a:spcPts val="300"/>
              </a:spcAft>
            </a:pPr>
            <a:endParaRPr lang="uk-UA" sz="2400" dirty="0">
              <a:solidFill>
                <a:srgbClr val="000000"/>
              </a:solidFill>
              <a:latin typeface="Calibri" panose="020F0502020204030204" pitchFamily="34" charset="0"/>
            </a:endParaRPr>
          </a:p>
        </p:txBody>
      </p:sp>
      <p:sp>
        <p:nvSpPr>
          <p:cNvPr id="5" name="TextBox 4">
            <a:extLst>
              <a:ext uri="{FF2B5EF4-FFF2-40B4-BE49-F238E27FC236}">
                <a16:creationId xmlns:a16="http://schemas.microsoft.com/office/drawing/2014/main" id="{7571BF5A-6668-BB90-3028-0E5A2829DA2F}"/>
              </a:ext>
            </a:extLst>
          </p:cNvPr>
          <p:cNvSpPr txBox="1"/>
          <p:nvPr/>
        </p:nvSpPr>
        <p:spPr>
          <a:xfrm>
            <a:off x="719569" y="539585"/>
            <a:ext cx="8033905" cy="584775"/>
          </a:xfrm>
          <a:prstGeom prst="rect">
            <a:avLst/>
          </a:prstGeom>
          <a:noFill/>
        </p:spPr>
        <p:txBody>
          <a:bodyPr wrap="square" rtlCol="0">
            <a:spAutoFit/>
          </a:bodyPr>
          <a:lstStyle/>
          <a:p>
            <a:r>
              <a:rPr lang="en-GB" sz="3200" b="1" dirty="0"/>
              <a:t>Reference data types</a:t>
            </a:r>
            <a:endParaRPr lang="en-US" sz="3200" b="1" dirty="0"/>
          </a:p>
        </p:txBody>
      </p:sp>
      <p:pic>
        <p:nvPicPr>
          <p:cNvPr id="9" name="Рисунок 8">
            <a:extLst>
              <a:ext uri="{FF2B5EF4-FFF2-40B4-BE49-F238E27FC236}">
                <a16:creationId xmlns:a16="http://schemas.microsoft.com/office/drawing/2014/main" id="{26559739-27B1-0E85-BEC9-EC7C953A7B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9176426" y="4165087"/>
            <a:ext cx="2360995" cy="2556388"/>
          </a:xfrm>
          <a:prstGeom prst="rect">
            <a:avLst/>
          </a:prstGeom>
        </p:spPr>
      </p:pic>
      <p:pic>
        <p:nvPicPr>
          <p:cNvPr id="11" name="Рисунок 10">
            <a:extLst>
              <a:ext uri="{FF2B5EF4-FFF2-40B4-BE49-F238E27FC236}">
                <a16:creationId xmlns:a16="http://schemas.microsoft.com/office/drawing/2014/main" id="{C468D7CF-3BC4-2BB5-9CDA-12E5EF12F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t="25816" b="1"/>
          <a:stretch/>
        </p:blipFill>
        <p:spPr>
          <a:xfrm>
            <a:off x="9176183" y="2228784"/>
            <a:ext cx="2361238" cy="1751637"/>
          </a:xfrm>
          <a:prstGeom prst="rect">
            <a:avLst/>
          </a:prstGeom>
        </p:spPr>
      </p:pic>
    </p:spTree>
    <p:extLst>
      <p:ext uri="{BB962C8B-B14F-4D97-AF65-F5344CB8AC3E}">
        <p14:creationId xmlns:p14="http://schemas.microsoft.com/office/powerpoint/2010/main" val="271912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11</a:t>
            </a:fld>
            <a:endParaRPr lang="en-GB"/>
          </a:p>
        </p:txBody>
      </p:sp>
      <p:sp>
        <p:nvSpPr>
          <p:cNvPr id="4" name="TextBox 3">
            <a:extLst>
              <a:ext uri="{FF2B5EF4-FFF2-40B4-BE49-F238E27FC236}">
                <a16:creationId xmlns:a16="http://schemas.microsoft.com/office/drawing/2014/main" id="{72191ABC-5EF2-5E0B-3FC2-87151A366ED1}"/>
              </a:ext>
            </a:extLst>
          </p:cNvPr>
          <p:cNvSpPr txBox="1"/>
          <p:nvPr/>
        </p:nvSpPr>
        <p:spPr>
          <a:xfrm>
            <a:off x="800100" y="1796608"/>
            <a:ext cx="7501788" cy="3354765"/>
          </a:xfrm>
          <a:prstGeom prst="rect">
            <a:avLst/>
          </a:prstGeom>
          <a:noFill/>
        </p:spPr>
        <p:txBody>
          <a:bodyPr wrap="square">
            <a:spAutoFit/>
          </a:bodyPr>
          <a:lstStyle/>
          <a:p>
            <a:pPr algn="just">
              <a:spcBef>
                <a:spcPts val="600"/>
              </a:spcBef>
              <a:spcAft>
                <a:spcPts val="300"/>
              </a:spcAft>
            </a:pPr>
            <a:r>
              <a:rPr lang="en-GB" sz="2400" b="1" dirty="0">
                <a:solidFill>
                  <a:srgbClr val="000000"/>
                </a:solidFill>
                <a:latin typeface="Calibri" panose="020F0502020204030204" pitchFamily="34" charset="0"/>
              </a:rPr>
              <a:t>Data sources</a:t>
            </a:r>
            <a:endParaRPr lang="en-US" sz="2400" b="1" dirty="0">
              <a:solidFill>
                <a:srgbClr val="000000"/>
              </a:solidFill>
              <a:latin typeface="Calibri" panose="020F0502020204030204" pitchFamily="34" charset="0"/>
            </a:endParaRPr>
          </a:p>
          <a:p>
            <a:pPr marL="342900" indent="-342900" algn="just">
              <a:buFont typeface="Arial" panose="020B0604020202020204" pitchFamily="34" charset="0"/>
              <a:buChar char="•"/>
            </a:pPr>
            <a:r>
              <a:rPr lang="en-GB" sz="2400" dirty="0">
                <a:solidFill>
                  <a:srgbClr val="000000"/>
                </a:solidFill>
                <a:latin typeface="Calibri" panose="020F0502020204030204" pitchFamily="34" charset="0"/>
              </a:rPr>
              <a:t>Sentinel time series (March 2017 – October </a:t>
            </a:r>
            <a:r>
              <a:rPr lang="ru-RU" sz="2400" dirty="0">
                <a:solidFill>
                  <a:srgbClr val="000000"/>
                </a:solidFill>
                <a:latin typeface="Calibri" panose="020F0502020204030204" pitchFamily="34" charset="0"/>
              </a:rPr>
              <a:t>2023)</a:t>
            </a:r>
            <a:endParaRPr lang="en-US" sz="2400" dirty="0">
              <a:solidFill>
                <a:srgbClr val="000000"/>
              </a:solidFill>
              <a:latin typeface="Calibri" panose="020F0502020204030204" pitchFamily="34" charset="0"/>
            </a:endParaRPr>
          </a:p>
          <a:p>
            <a:pPr marL="342900" indent="-342900" algn="just">
              <a:buFont typeface="Arial" panose="020B0604020202020204" pitchFamily="34" charset="0"/>
              <a:buChar char="•"/>
            </a:pPr>
            <a:r>
              <a:rPr lang="en-GB" sz="2400" dirty="0">
                <a:solidFill>
                  <a:srgbClr val="000000"/>
                </a:solidFill>
                <a:latin typeface="Calibri" panose="020F0502020204030204" pitchFamily="34" charset="0"/>
              </a:rPr>
              <a:t>Raster geodata sets (climate, topography</a:t>
            </a:r>
            <a:r>
              <a:rPr lang="uk-UA" sz="2400" dirty="0">
                <a:solidFill>
                  <a:srgbClr val="000000"/>
                </a:solidFill>
                <a:latin typeface="Calibri" panose="020F0502020204030204" pitchFamily="34" charset="0"/>
              </a:rPr>
              <a:t>) - </a:t>
            </a:r>
            <a:r>
              <a:rPr lang="en-US" sz="2400" dirty="0" err="1">
                <a:solidFill>
                  <a:srgbClr val="000000"/>
                </a:solidFill>
                <a:latin typeface="Calibri" panose="020F0502020204030204" pitchFamily="34" charset="0"/>
              </a:rPr>
              <a:t>Abatzoglou</a:t>
            </a:r>
            <a:r>
              <a:rPr lang="en-US" sz="2400" dirty="0">
                <a:solidFill>
                  <a:srgbClr val="000000"/>
                </a:solidFill>
                <a:latin typeface="Calibri" panose="020F0502020204030204" pitchFamily="34" charset="0"/>
              </a:rPr>
              <a:t> et al. (2018)</a:t>
            </a:r>
          </a:p>
          <a:p>
            <a:pPr algn="just">
              <a:spcBef>
                <a:spcPts val="300"/>
              </a:spcBef>
              <a:spcAft>
                <a:spcPts val="300"/>
              </a:spcAft>
            </a:pPr>
            <a:r>
              <a:rPr lang="en-GB" sz="2400" b="1" dirty="0">
                <a:solidFill>
                  <a:srgbClr val="000000"/>
                </a:solidFill>
                <a:latin typeface="Calibri" panose="020F0502020204030204" pitchFamily="34" charset="0"/>
              </a:rPr>
              <a:t>Spatial resolution (pixel size</a:t>
            </a:r>
            <a:r>
              <a:rPr lang="en-US" sz="2400" b="1" dirty="0">
                <a:solidFill>
                  <a:srgbClr val="000000"/>
                </a:solidFill>
                <a:latin typeface="Calibri" panose="020F0502020204030204" pitchFamily="34" charset="0"/>
              </a:rPr>
              <a:t>)</a:t>
            </a: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Sentinel data with a spatial resolution of 20 m</a:t>
            </a:r>
            <a:endParaRPr lang="en-US" sz="2400" dirty="0">
              <a:solidFill>
                <a:srgbClr val="000000"/>
              </a:solidFill>
              <a:latin typeface="Calibri" panose="020F0502020204030204" pitchFamily="34" charset="0"/>
            </a:endParaRPr>
          </a:p>
          <a:p>
            <a:pPr algn="just">
              <a:spcBef>
                <a:spcPts val="300"/>
              </a:spcBef>
              <a:spcAft>
                <a:spcPts val="300"/>
              </a:spcAft>
            </a:pPr>
            <a:r>
              <a:rPr lang="en-GB" sz="2400" b="1" dirty="0">
                <a:solidFill>
                  <a:srgbClr val="000000"/>
                </a:solidFill>
                <a:latin typeface="Calibri" panose="020F0502020204030204" pitchFamily="34" charset="0"/>
              </a:rPr>
              <a:t>Image processing platform</a:t>
            </a:r>
            <a:endParaRPr lang="en-US" sz="2400" b="1" dirty="0">
              <a:solidFill>
                <a:srgbClr val="000000"/>
              </a:solidFill>
              <a:latin typeface="Calibri" panose="020F0502020204030204" pitchFamily="34" charset="0"/>
            </a:endParaRP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Google Earth Engine cloud processing platform</a:t>
            </a:r>
            <a:endParaRPr lang="de-DE" sz="2400" dirty="0">
              <a:solidFill>
                <a:srgbClr val="000000"/>
              </a:solidFill>
              <a:latin typeface="Calibri" panose="020F0502020204030204" pitchFamily="34" charset="0"/>
            </a:endParaRPr>
          </a:p>
        </p:txBody>
      </p:sp>
      <p:sp>
        <p:nvSpPr>
          <p:cNvPr id="5" name="TextBox 4">
            <a:extLst>
              <a:ext uri="{FF2B5EF4-FFF2-40B4-BE49-F238E27FC236}">
                <a16:creationId xmlns:a16="http://schemas.microsoft.com/office/drawing/2014/main" id="{7571BF5A-6668-BB90-3028-0E5A2829DA2F}"/>
              </a:ext>
            </a:extLst>
          </p:cNvPr>
          <p:cNvSpPr txBox="1"/>
          <p:nvPr/>
        </p:nvSpPr>
        <p:spPr>
          <a:xfrm>
            <a:off x="719569" y="539585"/>
            <a:ext cx="8033905" cy="584775"/>
          </a:xfrm>
          <a:prstGeom prst="rect">
            <a:avLst/>
          </a:prstGeom>
          <a:noFill/>
        </p:spPr>
        <p:txBody>
          <a:bodyPr wrap="square" rtlCol="0">
            <a:spAutoFit/>
          </a:bodyPr>
          <a:lstStyle/>
          <a:p>
            <a:r>
              <a:rPr lang="en-GB" sz="3200" b="1" dirty="0"/>
              <a:t>Satellite data time series</a:t>
            </a:r>
            <a:endParaRPr lang="en-US" sz="3200" b="1" dirty="0"/>
          </a:p>
        </p:txBody>
      </p:sp>
      <p:pic>
        <p:nvPicPr>
          <p:cNvPr id="7" name="Рисунок 6">
            <a:extLst>
              <a:ext uri="{FF2B5EF4-FFF2-40B4-BE49-F238E27FC236}">
                <a16:creationId xmlns:a16="http://schemas.microsoft.com/office/drawing/2014/main" id="{4FFF0A8D-A478-1DCE-B20E-BA7FBAE2B188}"/>
              </a:ext>
            </a:extLst>
          </p:cNvPr>
          <p:cNvPicPr>
            <a:picLocks noChangeAspect="1"/>
          </p:cNvPicPr>
          <p:nvPr/>
        </p:nvPicPr>
        <p:blipFill>
          <a:blip r:embed="rId3"/>
          <a:stretch>
            <a:fillRect/>
          </a:stretch>
        </p:blipFill>
        <p:spPr>
          <a:xfrm>
            <a:off x="8301888" y="1796608"/>
            <a:ext cx="3051912" cy="4113024"/>
          </a:xfrm>
          <a:prstGeom prst="rect">
            <a:avLst/>
          </a:prstGeom>
          <a:ln>
            <a:solidFill>
              <a:schemeClr val="bg1">
                <a:lumMod val="50000"/>
              </a:schemeClr>
            </a:solidFill>
          </a:ln>
        </p:spPr>
      </p:pic>
    </p:spTree>
    <p:extLst>
      <p:ext uri="{BB962C8B-B14F-4D97-AF65-F5344CB8AC3E}">
        <p14:creationId xmlns:p14="http://schemas.microsoft.com/office/powerpoint/2010/main" val="29042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12</a:t>
            </a:fld>
            <a:endParaRPr lang="en-GB"/>
          </a:p>
        </p:txBody>
      </p:sp>
      <p:sp>
        <p:nvSpPr>
          <p:cNvPr id="5" name="TextBox 4">
            <a:extLst>
              <a:ext uri="{FF2B5EF4-FFF2-40B4-BE49-F238E27FC236}">
                <a16:creationId xmlns:a16="http://schemas.microsoft.com/office/drawing/2014/main" id="{7571BF5A-6668-BB90-3028-0E5A2829DA2F}"/>
              </a:ext>
            </a:extLst>
          </p:cNvPr>
          <p:cNvSpPr txBox="1"/>
          <p:nvPr/>
        </p:nvSpPr>
        <p:spPr>
          <a:xfrm>
            <a:off x="781050" y="589461"/>
            <a:ext cx="8033905" cy="584775"/>
          </a:xfrm>
          <a:prstGeom prst="rect">
            <a:avLst/>
          </a:prstGeom>
          <a:noFill/>
        </p:spPr>
        <p:txBody>
          <a:bodyPr wrap="square" rtlCol="0">
            <a:spAutoFit/>
          </a:bodyPr>
          <a:lstStyle/>
          <a:p>
            <a:r>
              <a:rPr lang="en-GB" sz="3200" b="1" dirty="0"/>
              <a:t>Data processing</a:t>
            </a:r>
            <a:endParaRPr lang="en-US" sz="3200" b="1" dirty="0"/>
          </a:p>
        </p:txBody>
      </p:sp>
      <p:sp>
        <p:nvSpPr>
          <p:cNvPr id="7" name="TextBox 6">
            <a:extLst>
              <a:ext uri="{FF2B5EF4-FFF2-40B4-BE49-F238E27FC236}">
                <a16:creationId xmlns:a16="http://schemas.microsoft.com/office/drawing/2014/main" id="{A618C94E-819F-C698-4086-0B5461DDF461}"/>
              </a:ext>
            </a:extLst>
          </p:cNvPr>
          <p:cNvSpPr txBox="1"/>
          <p:nvPr/>
        </p:nvSpPr>
        <p:spPr>
          <a:xfrm>
            <a:off x="781050" y="1637597"/>
            <a:ext cx="10629900" cy="4847481"/>
          </a:xfrm>
          <a:prstGeom prst="rect">
            <a:avLst/>
          </a:prstGeom>
          <a:noFill/>
        </p:spPr>
        <p:txBody>
          <a:bodyPr wrap="square">
            <a:spAutoFit/>
          </a:bodyPr>
          <a:lstStyle/>
          <a:p>
            <a:pPr algn="just">
              <a:spcBef>
                <a:spcPts val="600"/>
              </a:spcBef>
              <a:spcAft>
                <a:spcPts val="300"/>
              </a:spcAft>
            </a:pPr>
            <a:r>
              <a:rPr lang="en-US" sz="2400" b="1" dirty="0">
                <a:solidFill>
                  <a:srgbClr val="000000"/>
                </a:solidFill>
                <a:latin typeface="Calibri" panose="020F0502020204030204" pitchFamily="34" charset="0"/>
              </a:rPr>
              <a:t>Image mosaicking</a:t>
            </a:r>
          </a:p>
          <a:p>
            <a:pPr marL="342900" indent="-342900" algn="just">
              <a:spcBef>
                <a:spcPts val="300"/>
              </a:spcBef>
              <a:spcAft>
                <a:spcPts val="300"/>
              </a:spcAft>
              <a:buFont typeface="Arial" panose="020B0604020202020204" pitchFamily="34" charset="0"/>
              <a:buChar char="•"/>
            </a:pPr>
            <a:r>
              <a:rPr lang="en-US" sz="2400" dirty="0">
                <a:solidFill>
                  <a:srgbClr val="000000"/>
                </a:solidFill>
                <a:latin typeface="Calibri" panose="020F0502020204030204" pitchFamily="34" charset="0"/>
              </a:rPr>
              <a:t>CCDC temporal segmentation algorithm that incorporates seasonal variations in spectral data to extract stable time series (</a:t>
            </a:r>
            <a:r>
              <a:rPr lang="en-US" sz="2400" dirty="0" err="1">
                <a:solidFill>
                  <a:srgbClr val="000000"/>
                </a:solidFill>
                <a:latin typeface="Calibri" panose="020F0502020204030204" pitchFamily="34" charset="0"/>
              </a:rPr>
              <a:t>Zhu&amp;Woodcock</a:t>
            </a:r>
            <a:r>
              <a:rPr lang="en-US" sz="2400" dirty="0">
                <a:solidFill>
                  <a:srgbClr val="000000"/>
                </a:solidFill>
                <a:latin typeface="Calibri" panose="020F0502020204030204" pitchFamily="34" charset="0"/>
              </a:rPr>
              <a:t>, 2014)</a:t>
            </a:r>
          </a:p>
          <a:p>
            <a:pPr algn="just">
              <a:spcBef>
                <a:spcPts val="300"/>
              </a:spcBef>
              <a:spcAft>
                <a:spcPts val="300"/>
              </a:spcAft>
            </a:pPr>
            <a:r>
              <a:rPr lang="en-US" sz="2400" b="1" dirty="0">
                <a:solidFill>
                  <a:srgbClr val="000000"/>
                </a:solidFill>
                <a:latin typeface="Calibri" panose="020F0502020204030204" pitchFamily="34" charset="0"/>
              </a:rPr>
              <a:t>FNF mapping</a:t>
            </a:r>
          </a:p>
          <a:p>
            <a:pPr marL="342900" indent="-342900" algn="just">
              <a:spcBef>
                <a:spcPts val="300"/>
              </a:spcBef>
              <a:spcAft>
                <a:spcPts val="300"/>
              </a:spcAft>
              <a:buFont typeface="Arial" panose="020B0604020202020204" pitchFamily="34" charset="0"/>
              <a:buChar char="•"/>
            </a:pPr>
            <a:r>
              <a:rPr lang="en-US" sz="2400" dirty="0">
                <a:solidFill>
                  <a:srgbClr val="000000"/>
                </a:solidFill>
                <a:latin typeface="Calibri" panose="020F0502020204030204" pitchFamily="34" charset="0"/>
              </a:rPr>
              <a:t>Random Forest machine learning algorithm (</a:t>
            </a:r>
            <a:r>
              <a:rPr lang="en-US" sz="2400" dirty="0" err="1">
                <a:solidFill>
                  <a:srgbClr val="000000"/>
                </a:solidFill>
                <a:latin typeface="Calibri" panose="020F0502020204030204" pitchFamily="34" charset="0"/>
              </a:rPr>
              <a:t>Breiman</a:t>
            </a:r>
            <a:r>
              <a:rPr lang="en-US" sz="2400" dirty="0">
                <a:solidFill>
                  <a:srgbClr val="000000"/>
                </a:solidFill>
                <a:latin typeface="Calibri" panose="020F0502020204030204" pitchFamily="34" charset="0"/>
              </a:rPr>
              <a:t>, 2001)</a:t>
            </a:r>
          </a:p>
          <a:p>
            <a:pPr algn="just">
              <a:spcBef>
                <a:spcPts val="300"/>
              </a:spcBef>
              <a:spcAft>
                <a:spcPts val="300"/>
              </a:spcAft>
            </a:pPr>
            <a:r>
              <a:rPr lang="en-US" sz="2400" b="1" dirty="0">
                <a:solidFill>
                  <a:srgbClr val="000000"/>
                </a:solidFill>
                <a:latin typeface="Calibri" panose="020F0502020204030204" pitchFamily="34" charset="0"/>
              </a:rPr>
              <a:t>Forest attributes mapping</a:t>
            </a:r>
          </a:p>
          <a:p>
            <a:pPr marL="342900" indent="-342900" algn="just">
              <a:spcBef>
                <a:spcPts val="300"/>
              </a:spcBef>
              <a:spcAft>
                <a:spcPts val="300"/>
              </a:spcAft>
              <a:buFont typeface="Arial" panose="020B0604020202020204" pitchFamily="34" charset="0"/>
              <a:buChar char="•"/>
            </a:pPr>
            <a:r>
              <a:rPr lang="en-US" sz="2400" dirty="0">
                <a:solidFill>
                  <a:srgbClr val="000000"/>
                </a:solidFill>
                <a:latin typeface="Calibri" panose="020F0502020204030204" pitchFamily="34" charset="0"/>
              </a:rPr>
              <a:t>Gradient Nearest Neighbor (GNN) predicting technique (</a:t>
            </a:r>
            <a:r>
              <a:rPr lang="en-US" sz="2400" dirty="0" err="1">
                <a:solidFill>
                  <a:srgbClr val="000000"/>
                </a:solidFill>
                <a:latin typeface="Calibri" panose="020F0502020204030204" pitchFamily="34" charset="0"/>
              </a:rPr>
              <a:t>Ohmann&amp;Gregory</a:t>
            </a:r>
            <a:r>
              <a:rPr lang="en-US" sz="2400" dirty="0">
                <a:solidFill>
                  <a:srgbClr val="000000"/>
                </a:solidFill>
                <a:latin typeface="Calibri" panose="020F0502020204030204" pitchFamily="34" charset="0"/>
              </a:rPr>
              <a:t>, 2002)</a:t>
            </a:r>
          </a:p>
          <a:p>
            <a:pPr algn="just">
              <a:spcBef>
                <a:spcPts val="300"/>
              </a:spcBef>
              <a:spcAft>
                <a:spcPts val="300"/>
              </a:spcAft>
            </a:pPr>
            <a:r>
              <a:rPr lang="en-US" sz="2400" b="1" dirty="0">
                <a:solidFill>
                  <a:srgbClr val="000000"/>
                </a:solidFill>
                <a:latin typeface="Calibri" panose="020F0502020204030204" pitchFamily="34" charset="0"/>
              </a:rPr>
              <a:t>Accuracy assessment</a:t>
            </a:r>
          </a:p>
          <a:p>
            <a:pPr marL="342900" indent="-342900" algn="just">
              <a:spcBef>
                <a:spcPts val="300"/>
              </a:spcBef>
              <a:spcAft>
                <a:spcPts val="300"/>
              </a:spcAft>
              <a:buFont typeface="Arial" panose="020B0604020202020204" pitchFamily="34" charset="0"/>
              <a:buChar char="•"/>
            </a:pPr>
            <a:r>
              <a:rPr lang="en-US" sz="2400" dirty="0">
                <a:solidFill>
                  <a:srgbClr val="000000"/>
                </a:solidFill>
                <a:latin typeface="Calibri" panose="020F0502020204030204" pitchFamily="34" charset="0"/>
              </a:rPr>
              <a:t>Leave-one-out cross validation for mapping forest cover</a:t>
            </a:r>
          </a:p>
          <a:p>
            <a:pPr marL="342900" indent="-342900" algn="just">
              <a:spcBef>
                <a:spcPts val="300"/>
              </a:spcBef>
              <a:spcAft>
                <a:spcPts val="300"/>
              </a:spcAft>
              <a:buFont typeface="Arial" panose="020B0604020202020204" pitchFamily="34" charset="0"/>
              <a:buChar char="•"/>
            </a:pPr>
            <a:r>
              <a:rPr lang="en-US" sz="2400" dirty="0">
                <a:solidFill>
                  <a:srgbClr val="000000"/>
                </a:solidFill>
                <a:latin typeface="Calibri" panose="020F0502020204030204" pitchFamily="34" charset="0"/>
              </a:rPr>
              <a:t>Three first independent neighbors for GNN imputation model</a:t>
            </a:r>
          </a:p>
          <a:p>
            <a:pPr algn="just">
              <a:spcBef>
                <a:spcPts val="300"/>
              </a:spcBef>
              <a:spcAft>
                <a:spcPts val="300"/>
              </a:spcAft>
            </a:pPr>
            <a:endParaRPr lang="de-DE"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8903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E707B6-DEA4-4503-A616-5B936513E37D}"/>
              </a:ext>
            </a:extLst>
          </p:cNvPr>
          <p:cNvSpPr>
            <a:spLocks noGrp="1"/>
          </p:cNvSpPr>
          <p:nvPr>
            <p:ph type="ftr" sz="quarter" idx="11"/>
          </p:nvPr>
        </p:nvSpPr>
        <p:spPr/>
        <p:txBody>
          <a:bodyPr/>
          <a:lstStyle/>
          <a:p>
            <a:r>
              <a:rPr lang="en-GB" dirty="0"/>
              <a:t>31.10.2023, Kyiv</a:t>
            </a:r>
          </a:p>
        </p:txBody>
      </p:sp>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13</a:t>
            </a:fld>
            <a:endParaRPr lang="en-GB"/>
          </a:p>
        </p:txBody>
      </p:sp>
      <p:sp>
        <p:nvSpPr>
          <p:cNvPr id="5" name="TextBox 4">
            <a:extLst>
              <a:ext uri="{FF2B5EF4-FFF2-40B4-BE49-F238E27FC236}">
                <a16:creationId xmlns:a16="http://schemas.microsoft.com/office/drawing/2014/main" id="{7571BF5A-6668-BB90-3028-0E5A2829DA2F}"/>
              </a:ext>
            </a:extLst>
          </p:cNvPr>
          <p:cNvSpPr txBox="1"/>
          <p:nvPr/>
        </p:nvSpPr>
        <p:spPr>
          <a:xfrm>
            <a:off x="719569" y="539585"/>
            <a:ext cx="8033905" cy="584775"/>
          </a:xfrm>
          <a:prstGeom prst="rect">
            <a:avLst/>
          </a:prstGeom>
          <a:noFill/>
        </p:spPr>
        <p:txBody>
          <a:bodyPr wrap="square" rtlCol="0">
            <a:spAutoFit/>
          </a:bodyPr>
          <a:lstStyle/>
          <a:p>
            <a:r>
              <a:rPr lang="en-GB" sz="3200" b="1" dirty="0"/>
              <a:t>Forest cover time-series</a:t>
            </a:r>
          </a:p>
        </p:txBody>
      </p:sp>
      <p:sp>
        <p:nvSpPr>
          <p:cNvPr id="4" name="TextBox 3">
            <a:extLst>
              <a:ext uri="{FF2B5EF4-FFF2-40B4-BE49-F238E27FC236}">
                <a16:creationId xmlns:a16="http://schemas.microsoft.com/office/drawing/2014/main" id="{C77B1A66-F9F4-00FA-2EB8-BFE8F445F9C2}"/>
              </a:ext>
            </a:extLst>
          </p:cNvPr>
          <p:cNvSpPr txBox="1"/>
          <p:nvPr/>
        </p:nvSpPr>
        <p:spPr>
          <a:xfrm>
            <a:off x="719569" y="1790732"/>
            <a:ext cx="6772612" cy="3801041"/>
          </a:xfrm>
          <a:prstGeom prst="rect">
            <a:avLst/>
          </a:prstGeom>
          <a:noFill/>
        </p:spPr>
        <p:txBody>
          <a:bodyPr wrap="square">
            <a:spAutoFit/>
          </a:bodyPr>
          <a:lstStyle/>
          <a:p>
            <a:pPr algn="just">
              <a:spcBef>
                <a:spcPts val="600"/>
              </a:spcBef>
              <a:spcAft>
                <a:spcPts val="300"/>
              </a:spcAft>
            </a:pPr>
            <a:r>
              <a:rPr lang="en-GB" sz="2400" b="1" dirty="0">
                <a:solidFill>
                  <a:srgbClr val="000000"/>
                </a:solidFill>
                <a:latin typeface="Calibri" panose="020F0502020204030204" pitchFamily="34" charset="0"/>
              </a:rPr>
              <a:t>Spatially explicit characterization of forest cover change</a:t>
            </a:r>
          </a:p>
          <a:p>
            <a:pPr marL="342900" indent="-342900" algn="just">
              <a:spcBef>
                <a:spcPts val="300"/>
              </a:spcBef>
              <a:spcAft>
                <a:spcPts val="300"/>
              </a:spcAft>
              <a:buFont typeface="Arial" panose="020B0604020202020204" pitchFamily="34" charset="0"/>
              <a:buChar char="•"/>
            </a:pPr>
            <a:r>
              <a:rPr lang="en-GB" sz="2400" dirty="0">
                <a:latin typeface="Calibri" panose="020F0502020204030204" pitchFamily="34" charset="0"/>
              </a:rPr>
              <a:t>Wall-to-wall forest maps at fine spatial scale</a:t>
            </a:r>
          </a:p>
          <a:p>
            <a:pPr marL="342900" indent="-342900" algn="just">
              <a:spcBef>
                <a:spcPts val="300"/>
              </a:spcBef>
              <a:spcAft>
                <a:spcPts val="300"/>
              </a:spcAft>
              <a:buFont typeface="Arial" panose="020B0604020202020204" pitchFamily="34" charset="0"/>
              <a:buChar char="•"/>
            </a:pPr>
            <a:r>
              <a:rPr lang="en-GB" sz="2400" dirty="0">
                <a:latin typeface="Calibri" panose="020F0502020204030204" pitchFamily="34" charset="0"/>
              </a:rPr>
              <a:t>Estimates of forested area for small areas (i.e., administrative districts) </a:t>
            </a:r>
          </a:p>
          <a:p>
            <a:pPr marL="342900" indent="-342900" algn="just">
              <a:spcBef>
                <a:spcPts val="300"/>
              </a:spcBef>
              <a:spcAft>
                <a:spcPts val="300"/>
              </a:spcAft>
              <a:buFont typeface="Arial" panose="020B0604020202020204" pitchFamily="34" charset="0"/>
              <a:buChar char="•"/>
            </a:pPr>
            <a:r>
              <a:rPr lang="en-GB" sz="2400" dirty="0">
                <a:latin typeface="Calibri" panose="020F0502020204030204" pitchFamily="34" charset="0"/>
              </a:rPr>
              <a:t>Consistent in time estimates of forested area</a:t>
            </a:r>
          </a:p>
          <a:p>
            <a:pPr marL="342900" indent="-342900" algn="just">
              <a:spcBef>
                <a:spcPts val="300"/>
              </a:spcBef>
              <a:spcAft>
                <a:spcPts val="300"/>
              </a:spcAft>
              <a:buFont typeface="Arial" panose="020B0604020202020204" pitchFamily="34" charset="0"/>
              <a:buChar char="•"/>
            </a:pPr>
            <a:r>
              <a:rPr lang="en-GB" sz="2400" dirty="0">
                <a:latin typeface="Calibri" panose="020F0502020204030204" pitchFamily="34" charset="0"/>
              </a:rPr>
              <a:t>Support to NFI field data collection</a:t>
            </a:r>
          </a:p>
          <a:p>
            <a:pPr marL="342900" indent="-342900" algn="just">
              <a:spcBef>
                <a:spcPts val="300"/>
              </a:spcBef>
              <a:spcAft>
                <a:spcPts val="300"/>
              </a:spcAft>
              <a:buFont typeface="Arial" panose="020B0604020202020204" pitchFamily="34" charset="0"/>
              <a:buChar char="•"/>
            </a:pPr>
            <a:r>
              <a:rPr lang="en-GB" sz="2400" dirty="0">
                <a:latin typeface="Calibri" panose="020F0502020204030204" pitchFamily="34" charset="0"/>
              </a:rPr>
              <a:t>Information on forest cover change within unavailable for field data collection areas</a:t>
            </a:r>
          </a:p>
        </p:txBody>
      </p:sp>
      <p:pic>
        <p:nvPicPr>
          <p:cNvPr id="7" name="Рисунок 6" descr="Зображення, що містить текст, карта, Графіка, тканина&#10;&#10;Автоматично згенерований опис">
            <a:extLst>
              <a:ext uri="{FF2B5EF4-FFF2-40B4-BE49-F238E27FC236}">
                <a16:creationId xmlns:a16="http://schemas.microsoft.com/office/drawing/2014/main" id="{9E78EB13-F379-59A9-3115-B1C4838C8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732" y="2421680"/>
            <a:ext cx="4114800" cy="2637350"/>
          </a:xfrm>
          <a:prstGeom prst="rect">
            <a:avLst/>
          </a:prstGeom>
        </p:spPr>
      </p:pic>
    </p:spTree>
    <p:extLst>
      <p:ext uri="{BB962C8B-B14F-4D97-AF65-F5344CB8AC3E}">
        <p14:creationId xmlns:p14="http://schemas.microsoft.com/office/powerpoint/2010/main" val="234464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14</a:t>
            </a:fld>
            <a:endParaRPr lang="en-GB"/>
          </a:p>
        </p:txBody>
      </p:sp>
      <p:pic>
        <p:nvPicPr>
          <p:cNvPr id="7" name="Рисунок 6">
            <a:extLst>
              <a:ext uri="{FF2B5EF4-FFF2-40B4-BE49-F238E27FC236}">
                <a16:creationId xmlns:a16="http://schemas.microsoft.com/office/drawing/2014/main" id="{926935FA-DF3A-FBBF-789C-57B011CAE06C}"/>
              </a:ext>
            </a:extLst>
          </p:cNvPr>
          <p:cNvPicPr>
            <a:picLocks noChangeAspect="1"/>
          </p:cNvPicPr>
          <p:nvPr/>
        </p:nvPicPr>
        <p:blipFill>
          <a:blip r:embed="rId3"/>
          <a:stretch>
            <a:fillRect/>
          </a:stretch>
        </p:blipFill>
        <p:spPr>
          <a:xfrm>
            <a:off x="6975883" y="2100602"/>
            <a:ext cx="3346132" cy="4217813"/>
          </a:xfrm>
          <a:prstGeom prst="rect">
            <a:avLst/>
          </a:prstGeom>
        </p:spPr>
      </p:pic>
      <p:pic>
        <p:nvPicPr>
          <p:cNvPr id="9" name="Рисунок 8">
            <a:extLst>
              <a:ext uri="{FF2B5EF4-FFF2-40B4-BE49-F238E27FC236}">
                <a16:creationId xmlns:a16="http://schemas.microsoft.com/office/drawing/2014/main" id="{8DF31B84-3086-D391-7F36-B1E1A9622C11}"/>
              </a:ext>
            </a:extLst>
          </p:cNvPr>
          <p:cNvPicPr>
            <a:picLocks noChangeAspect="1"/>
          </p:cNvPicPr>
          <p:nvPr/>
        </p:nvPicPr>
        <p:blipFill>
          <a:blip r:embed="rId4"/>
          <a:stretch>
            <a:fillRect/>
          </a:stretch>
        </p:blipFill>
        <p:spPr>
          <a:xfrm>
            <a:off x="624319" y="3506253"/>
            <a:ext cx="2016000" cy="2520000"/>
          </a:xfrm>
          <a:prstGeom prst="rect">
            <a:avLst/>
          </a:prstGeom>
        </p:spPr>
      </p:pic>
      <p:pic>
        <p:nvPicPr>
          <p:cNvPr id="11" name="Рисунок 10">
            <a:extLst>
              <a:ext uri="{FF2B5EF4-FFF2-40B4-BE49-F238E27FC236}">
                <a16:creationId xmlns:a16="http://schemas.microsoft.com/office/drawing/2014/main" id="{10A163F4-8A16-7118-D73B-DCC45E6B6337}"/>
              </a:ext>
            </a:extLst>
          </p:cNvPr>
          <p:cNvPicPr>
            <a:picLocks noChangeAspect="1"/>
          </p:cNvPicPr>
          <p:nvPr/>
        </p:nvPicPr>
        <p:blipFill>
          <a:blip r:embed="rId5"/>
          <a:stretch>
            <a:fillRect/>
          </a:stretch>
        </p:blipFill>
        <p:spPr>
          <a:xfrm>
            <a:off x="2689036" y="3506253"/>
            <a:ext cx="1964859" cy="2520000"/>
          </a:xfrm>
          <a:prstGeom prst="rect">
            <a:avLst/>
          </a:prstGeom>
        </p:spPr>
      </p:pic>
      <p:pic>
        <p:nvPicPr>
          <p:cNvPr id="13" name="Рисунок 12">
            <a:extLst>
              <a:ext uri="{FF2B5EF4-FFF2-40B4-BE49-F238E27FC236}">
                <a16:creationId xmlns:a16="http://schemas.microsoft.com/office/drawing/2014/main" id="{8AB54AAD-758C-D690-CA21-F960FBFEBFEA}"/>
              </a:ext>
            </a:extLst>
          </p:cNvPr>
          <p:cNvPicPr>
            <a:picLocks noChangeAspect="1"/>
          </p:cNvPicPr>
          <p:nvPr/>
        </p:nvPicPr>
        <p:blipFill>
          <a:blip r:embed="rId6"/>
          <a:stretch>
            <a:fillRect/>
          </a:stretch>
        </p:blipFill>
        <p:spPr>
          <a:xfrm>
            <a:off x="4702613" y="3502998"/>
            <a:ext cx="1967398" cy="2520000"/>
          </a:xfrm>
          <a:prstGeom prst="rect">
            <a:avLst/>
          </a:prstGeom>
        </p:spPr>
      </p:pic>
      <p:sp>
        <p:nvSpPr>
          <p:cNvPr id="17" name="TextBox 16">
            <a:extLst>
              <a:ext uri="{FF2B5EF4-FFF2-40B4-BE49-F238E27FC236}">
                <a16:creationId xmlns:a16="http://schemas.microsoft.com/office/drawing/2014/main" id="{C90EC8E2-2525-1D31-7DBE-17A473DB398C}"/>
              </a:ext>
            </a:extLst>
          </p:cNvPr>
          <p:cNvSpPr txBox="1"/>
          <p:nvPr/>
        </p:nvSpPr>
        <p:spPr>
          <a:xfrm>
            <a:off x="809625" y="1619336"/>
            <a:ext cx="5665659" cy="1823576"/>
          </a:xfrm>
          <a:prstGeom prst="rect">
            <a:avLst/>
          </a:prstGeom>
          <a:noFill/>
        </p:spPr>
        <p:txBody>
          <a:bodyPr wrap="square">
            <a:spAutoFit/>
          </a:bodyPr>
          <a:lstStyle/>
          <a:p>
            <a:pPr algn="just">
              <a:spcBef>
                <a:spcPts val="600"/>
              </a:spcBef>
              <a:spcAft>
                <a:spcPts val="300"/>
              </a:spcAft>
            </a:pPr>
            <a:r>
              <a:rPr lang="en-GB" sz="1800" b="1" dirty="0">
                <a:solidFill>
                  <a:srgbClr val="000000"/>
                </a:solidFill>
                <a:latin typeface="Calibri" panose="020F0502020204030204" pitchFamily="34" charset="0"/>
              </a:rPr>
              <a:t>Species presence/absence maps</a:t>
            </a:r>
          </a:p>
          <a:p>
            <a:pPr marL="285750" indent="-285750" algn="just">
              <a:spcBef>
                <a:spcPts val="600"/>
              </a:spcBef>
              <a:spcAft>
                <a:spcPts val="300"/>
              </a:spcAft>
              <a:buFont typeface="Arial" panose="020B0604020202020204" pitchFamily="34" charset="0"/>
              <a:buChar char="•"/>
            </a:pPr>
            <a:r>
              <a:rPr lang="en-GB" sz="1800" dirty="0">
                <a:solidFill>
                  <a:srgbClr val="000000"/>
                </a:solidFill>
                <a:latin typeface="Calibri" panose="020F0502020204030204" pitchFamily="34" charset="0"/>
              </a:rPr>
              <a:t>Species distribution mapping based on their abundance (basal area threshold)</a:t>
            </a:r>
          </a:p>
          <a:p>
            <a:pPr algn="just">
              <a:spcBef>
                <a:spcPts val="600"/>
              </a:spcBef>
              <a:spcAft>
                <a:spcPts val="300"/>
              </a:spcAft>
            </a:pPr>
            <a:r>
              <a:rPr lang="en-GB" sz="1800" b="1" dirty="0">
                <a:solidFill>
                  <a:srgbClr val="000000"/>
                </a:solidFill>
                <a:latin typeface="Calibri" panose="020F0502020204030204" pitchFamily="34" charset="0"/>
              </a:rPr>
              <a:t>Dominant species map (right panel) </a:t>
            </a:r>
          </a:p>
          <a:p>
            <a:pPr algn="just">
              <a:spcBef>
                <a:spcPts val="600"/>
              </a:spcBef>
              <a:spcAft>
                <a:spcPts val="300"/>
              </a:spcAft>
            </a:pPr>
            <a:r>
              <a:rPr lang="en-US" sz="1800" dirty="0">
                <a:solidFill>
                  <a:srgbClr val="000000"/>
                </a:solidFill>
                <a:latin typeface="Calibri" panose="020F0502020204030204" pitchFamily="34" charset="0"/>
              </a:rPr>
              <a:t> </a:t>
            </a:r>
          </a:p>
        </p:txBody>
      </p:sp>
      <p:graphicFrame>
        <p:nvGraphicFramePr>
          <p:cNvPr id="18" name="Таблиця 18">
            <a:extLst>
              <a:ext uri="{FF2B5EF4-FFF2-40B4-BE49-F238E27FC236}">
                <a16:creationId xmlns:a16="http://schemas.microsoft.com/office/drawing/2014/main" id="{DC742710-1CB1-B94D-5E47-2AB1F2988932}"/>
              </a:ext>
            </a:extLst>
          </p:cNvPr>
          <p:cNvGraphicFramePr>
            <a:graphicFrameLocks noGrp="1"/>
          </p:cNvGraphicFramePr>
          <p:nvPr>
            <p:extLst>
              <p:ext uri="{D42A27DB-BD31-4B8C-83A1-F6EECF244321}">
                <p14:modId xmlns:p14="http://schemas.microsoft.com/office/powerpoint/2010/main" val="3458635295"/>
              </p:ext>
            </p:extLst>
          </p:nvPr>
        </p:nvGraphicFramePr>
        <p:xfrm>
          <a:off x="10368444" y="2157752"/>
          <a:ext cx="1318731" cy="3708400"/>
        </p:xfrm>
        <a:graphic>
          <a:graphicData uri="http://schemas.openxmlformats.org/drawingml/2006/table">
            <a:tbl>
              <a:tblPr firstRow="1" bandRow="1">
                <a:tableStyleId>{5940675A-B579-460E-94D1-54222C63F5DA}</a:tableStyleId>
              </a:tblPr>
              <a:tblGrid>
                <a:gridCol w="380756">
                  <a:extLst>
                    <a:ext uri="{9D8B030D-6E8A-4147-A177-3AD203B41FA5}">
                      <a16:colId xmlns:a16="http://schemas.microsoft.com/office/drawing/2014/main" val="3323022202"/>
                    </a:ext>
                  </a:extLst>
                </a:gridCol>
                <a:gridCol w="937975">
                  <a:extLst>
                    <a:ext uri="{9D8B030D-6E8A-4147-A177-3AD203B41FA5}">
                      <a16:colId xmlns:a16="http://schemas.microsoft.com/office/drawing/2014/main" val="3210452305"/>
                    </a:ext>
                  </a:extLst>
                </a:gridCol>
              </a:tblGrid>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3300"/>
                    </a:solidFill>
                  </a:tcPr>
                </a:tc>
                <a:tc>
                  <a:txBody>
                    <a:bodyPr/>
                    <a:lstStyle/>
                    <a:p>
                      <a:r>
                        <a:rPr lang="en-GB" dirty="0"/>
                        <a:t>Oak</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1454213"/>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4C00"/>
                    </a:solidFill>
                  </a:tcPr>
                </a:tc>
                <a:tc>
                  <a:txBody>
                    <a:bodyPr/>
                    <a:lstStyle/>
                    <a:p>
                      <a:r>
                        <a:rPr lang="en-GB" dirty="0"/>
                        <a:t>Pine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8718186"/>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7A638"/>
                    </a:solidFill>
                  </a:tcPr>
                </a:tc>
                <a:tc>
                  <a:txBody>
                    <a:bodyPr/>
                    <a:lstStyle/>
                    <a:p>
                      <a:r>
                        <a:rPr lang="en-GB" dirty="0"/>
                        <a:t>Maple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9190372"/>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800"/>
                    </a:solidFill>
                  </a:tcPr>
                </a:tc>
                <a:tc>
                  <a:txBody>
                    <a:bodyPr/>
                    <a:lstStyle/>
                    <a:p>
                      <a:r>
                        <a:rPr lang="en-GB" dirty="0"/>
                        <a:t>Linden</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2822036"/>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FF"/>
                    </a:solidFill>
                  </a:tcPr>
                </a:tc>
                <a:tc>
                  <a:txBody>
                    <a:bodyPr/>
                    <a:lstStyle/>
                    <a:p>
                      <a:r>
                        <a:rPr lang="en-GB" dirty="0"/>
                        <a:t>Birch</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9705932"/>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B7161"/>
                    </a:solidFill>
                  </a:tcPr>
                </a:tc>
                <a:tc>
                  <a:txBody>
                    <a:bodyPr/>
                    <a:lstStyle/>
                    <a:p>
                      <a:r>
                        <a:rPr lang="en-GB" dirty="0"/>
                        <a:t>Ash</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6946681"/>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D7B07"/>
                    </a:solidFill>
                  </a:tcPr>
                </a:tc>
                <a:tc>
                  <a:txBody>
                    <a:bodyPr/>
                    <a:lstStyle/>
                    <a:p>
                      <a:r>
                        <a:rPr lang="en-GB" dirty="0"/>
                        <a:t>Poplar</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1826157"/>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248A"/>
                    </a:solidFill>
                  </a:tcPr>
                </a:tc>
                <a:tc>
                  <a:txBody>
                    <a:bodyPr/>
                    <a:lstStyle/>
                    <a:p>
                      <a:r>
                        <a:rPr lang="en-GB" dirty="0"/>
                        <a:t>Alder</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3062228"/>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E6B14"/>
                    </a:solidFill>
                  </a:tcPr>
                </a:tc>
                <a:tc>
                  <a:txBody>
                    <a:bodyPr/>
                    <a:lstStyle/>
                    <a:p>
                      <a:r>
                        <a:rPr lang="en-GB" dirty="0"/>
                        <a:t>Willow</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3542433"/>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1114"/>
                    </a:solidFill>
                  </a:tcPr>
                </a:tc>
                <a:tc>
                  <a:txBody>
                    <a:bodyPr/>
                    <a:lstStyle/>
                    <a:p>
                      <a:r>
                        <a:rPr lang="en-GB" dirty="0"/>
                        <a:t>Others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6439879"/>
                  </a:ext>
                </a:extLst>
              </a:tr>
            </a:tbl>
          </a:graphicData>
        </a:graphic>
      </p:graphicFrame>
      <p:sp>
        <p:nvSpPr>
          <p:cNvPr id="20" name="TextBox 19">
            <a:extLst>
              <a:ext uri="{FF2B5EF4-FFF2-40B4-BE49-F238E27FC236}">
                <a16:creationId xmlns:a16="http://schemas.microsoft.com/office/drawing/2014/main" id="{400866A4-56B9-8D8F-500E-3A23A33DFA68}"/>
              </a:ext>
            </a:extLst>
          </p:cNvPr>
          <p:cNvSpPr txBox="1"/>
          <p:nvPr/>
        </p:nvSpPr>
        <p:spPr>
          <a:xfrm>
            <a:off x="3678140" y="3515296"/>
            <a:ext cx="638175" cy="369332"/>
          </a:xfrm>
          <a:prstGeom prst="rect">
            <a:avLst/>
          </a:prstGeom>
          <a:noFill/>
        </p:spPr>
        <p:txBody>
          <a:bodyPr wrap="square">
            <a:spAutoFit/>
          </a:bodyPr>
          <a:lstStyle/>
          <a:p>
            <a:r>
              <a:rPr lang="en-GB" dirty="0"/>
              <a:t>Oak</a:t>
            </a:r>
            <a:endParaRPr lang="en-US" dirty="0"/>
          </a:p>
        </p:txBody>
      </p:sp>
      <p:sp>
        <p:nvSpPr>
          <p:cNvPr id="21" name="TextBox 20">
            <a:extLst>
              <a:ext uri="{FF2B5EF4-FFF2-40B4-BE49-F238E27FC236}">
                <a16:creationId xmlns:a16="http://schemas.microsoft.com/office/drawing/2014/main" id="{7077D3AE-9AA0-5745-E613-3246104F1B8E}"/>
              </a:ext>
            </a:extLst>
          </p:cNvPr>
          <p:cNvSpPr txBox="1"/>
          <p:nvPr/>
        </p:nvSpPr>
        <p:spPr>
          <a:xfrm>
            <a:off x="1642106" y="3515296"/>
            <a:ext cx="877991" cy="369332"/>
          </a:xfrm>
          <a:prstGeom prst="rect">
            <a:avLst/>
          </a:prstGeom>
          <a:noFill/>
        </p:spPr>
        <p:txBody>
          <a:bodyPr wrap="square">
            <a:spAutoFit/>
          </a:bodyPr>
          <a:lstStyle/>
          <a:p>
            <a:r>
              <a:rPr lang="en-GB" dirty="0"/>
              <a:t>Pine</a:t>
            </a:r>
            <a:endParaRPr lang="en-US" dirty="0"/>
          </a:p>
        </p:txBody>
      </p:sp>
      <p:sp>
        <p:nvSpPr>
          <p:cNvPr id="22" name="TextBox 21">
            <a:extLst>
              <a:ext uri="{FF2B5EF4-FFF2-40B4-BE49-F238E27FC236}">
                <a16:creationId xmlns:a16="http://schemas.microsoft.com/office/drawing/2014/main" id="{6A41061C-83C2-9E15-6BC1-F9EE70922154}"/>
              </a:ext>
            </a:extLst>
          </p:cNvPr>
          <p:cNvSpPr txBox="1"/>
          <p:nvPr/>
        </p:nvSpPr>
        <p:spPr>
          <a:xfrm>
            <a:off x="5642999" y="3502998"/>
            <a:ext cx="735610" cy="369332"/>
          </a:xfrm>
          <a:prstGeom prst="rect">
            <a:avLst/>
          </a:prstGeom>
          <a:noFill/>
        </p:spPr>
        <p:txBody>
          <a:bodyPr wrap="square">
            <a:spAutoFit/>
          </a:bodyPr>
          <a:lstStyle/>
          <a:p>
            <a:r>
              <a:rPr lang="en-GB" dirty="0"/>
              <a:t>Ash</a:t>
            </a:r>
            <a:endParaRPr lang="en-US" dirty="0"/>
          </a:p>
        </p:txBody>
      </p:sp>
      <p:cxnSp>
        <p:nvCxnSpPr>
          <p:cNvPr id="24" name="Пряма сполучна лінія 23">
            <a:extLst>
              <a:ext uri="{FF2B5EF4-FFF2-40B4-BE49-F238E27FC236}">
                <a16:creationId xmlns:a16="http://schemas.microsoft.com/office/drawing/2014/main" id="{94E7C420-433D-8F51-0E28-CD673B54C94C}"/>
              </a:ext>
            </a:extLst>
          </p:cNvPr>
          <p:cNvCxnSpPr>
            <a:cxnSpLocks/>
          </p:cNvCxnSpPr>
          <p:nvPr/>
        </p:nvCxnSpPr>
        <p:spPr>
          <a:xfrm>
            <a:off x="6838950" y="2100602"/>
            <a:ext cx="0" cy="3717831"/>
          </a:xfrm>
          <a:prstGeom prst="line">
            <a:avLst/>
          </a:prstGeom>
        </p:spPr>
        <p:style>
          <a:lnRef idx="1">
            <a:schemeClr val="dk1"/>
          </a:lnRef>
          <a:fillRef idx="0">
            <a:schemeClr val="dk1"/>
          </a:fillRef>
          <a:effectRef idx="0">
            <a:schemeClr val="dk1"/>
          </a:effectRef>
          <a:fontRef idx="minor">
            <a:schemeClr val="tx1"/>
          </a:fontRef>
        </p:style>
      </p:cxnSp>
      <p:sp>
        <p:nvSpPr>
          <p:cNvPr id="14" name="Прямокутник 13"/>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a:extLst>
              <a:ext uri="{FF2B5EF4-FFF2-40B4-BE49-F238E27FC236}">
                <a16:creationId xmlns:a16="http://schemas.microsoft.com/office/drawing/2014/main" id="{7571BF5A-6668-BB90-3028-0E5A2829DA2F}"/>
              </a:ext>
            </a:extLst>
          </p:cNvPr>
          <p:cNvSpPr txBox="1"/>
          <p:nvPr/>
        </p:nvSpPr>
        <p:spPr>
          <a:xfrm>
            <a:off x="624319" y="329154"/>
            <a:ext cx="9514055" cy="535531"/>
          </a:xfrm>
          <a:prstGeom prst="rect">
            <a:avLst/>
          </a:prstGeom>
          <a:noFill/>
        </p:spPr>
        <p:txBody>
          <a:bodyPr wrap="square" rtlCol="0">
            <a:spAutoFit/>
          </a:bodyPr>
          <a:lstStyle/>
          <a:p>
            <a:pPr>
              <a:lnSpc>
                <a:spcPct val="90000"/>
              </a:lnSpc>
            </a:pPr>
            <a:r>
              <a:rPr lang="en-GB" sz="3200" b="1" dirty="0"/>
              <a:t>Tree species distribution</a:t>
            </a:r>
          </a:p>
        </p:txBody>
      </p:sp>
    </p:spTree>
    <p:extLst>
      <p:ext uri="{BB962C8B-B14F-4D97-AF65-F5344CB8AC3E}">
        <p14:creationId xmlns:p14="http://schemas.microsoft.com/office/powerpoint/2010/main" val="412035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15</a:t>
            </a:fld>
            <a:endParaRPr lang="en-GB"/>
          </a:p>
        </p:txBody>
      </p:sp>
      <p:sp>
        <p:nvSpPr>
          <p:cNvPr id="20" name="TextBox 19">
            <a:extLst>
              <a:ext uri="{FF2B5EF4-FFF2-40B4-BE49-F238E27FC236}">
                <a16:creationId xmlns:a16="http://schemas.microsoft.com/office/drawing/2014/main" id="{400866A4-56B9-8D8F-500E-3A23A33DFA68}"/>
              </a:ext>
            </a:extLst>
          </p:cNvPr>
          <p:cNvSpPr txBox="1"/>
          <p:nvPr/>
        </p:nvSpPr>
        <p:spPr>
          <a:xfrm>
            <a:off x="4630605" y="1502109"/>
            <a:ext cx="2955434" cy="646331"/>
          </a:xfrm>
          <a:prstGeom prst="rect">
            <a:avLst/>
          </a:prstGeom>
          <a:noFill/>
        </p:spPr>
        <p:txBody>
          <a:bodyPr wrap="square">
            <a:spAutoFit/>
          </a:bodyPr>
          <a:lstStyle/>
          <a:p>
            <a:pPr algn="ctr"/>
            <a:r>
              <a:rPr lang="en-GB" dirty="0"/>
              <a:t>Mean stand height</a:t>
            </a:r>
          </a:p>
          <a:p>
            <a:pPr algn="ctr"/>
            <a:r>
              <a:rPr lang="en-GB" dirty="0"/>
              <a:t>(m)</a:t>
            </a:r>
          </a:p>
        </p:txBody>
      </p:sp>
      <p:sp>
        <p:nvSpPr>
          <p:cNvPr id="21" name="TextBox 20">
            <a:extLst>
              <a:ext uri="{FF2B5EF4-FFF2-40B4-BE49-F238E27FC236}">
                <a16:creationId xmlns:a16="http://schemas.microsoft.com/office/drawing/2014/main" id="{7077D3AE-9AA0-5745-E613-3246104F1B8E}"/>
              </a:ext>
            </a:extLst>
          </p:cNvPr>
          <p:cNvSpPr txBox="1"/>
          <p:nvPr/>
        </p:nvSpPr>
        <p:spPr>
          <a:xfrm>
            <a:off x="852843" y="1538441"/>
            <a:ext cx="2700333" cy="646331"/>
          </a:xfrm>
          <a:prstGeom prst="rect">
            <a:avLst/>
          </a:prstGeom>
          <a:noFill/>
        </p:spPr>
        <p:txBody>
          <a:bodyPr wrap="square">
            <a:spAutoFit/>
          </a:bodyPr>
          <a:lstStyle/>
          <a:p>
            <a:pPr algn="ctr"/>
            <a:r>
              <a:rPr lang="en-GB" dirty="0"/>
              <a:t>Growing stock volume</a:t>
            </a:r>
          </a:p>
          <a:p>
            <a:pPr algn="ctr"/>
            <a:r>
              <a:rPr lang="en-GB" dirty="0"/>
              <a:t>(cub. m per ha)</a:t>
            </a:r>
          </a:p>
        </p:txBody>
      </p:sp>
      <p:sp>
        <p:nvSpPr>
          <p:cNvPr id="22" name="TextBox 21">
            <a:extLst>
              <a:ext uri="{FF2B5EF4-FFF2-40B4-BE49-F238E27FC236}">
                <a16:creationId xmlns:a16="http://schemas.microsoft.com/office/drawing/2014/main" id="{6A41061C-83C2-9E15-6BC1-F9EE70922154}"/>
              </a:ext>
            </a:extLst>
          </p:cNvPr>
          <p:cNvSpPr txBox="1"/>
          <p:nvPr/>
        </p:nvSpPr>
        <p:spPr>
          <a:xfrm>
            <a:off x="8506975" y="1538441"/>
            <a:ext cx="2955434" cy="646331"/>
          </a:xfrm>
          <a:prstGeom prst="rect">
            <a:avLst/>
          </a:prstGeom>
          <a:noFill/>
        </p:spPr>
        <p:txBody>
          <a:bodyPr wrap="square">
            <a:spAutoFit/>
          </a:bodyPr>
          <a:lstStyle/>
          <a:p>
            <a:pPr algn="ctr"/>
            <a:r>
              <a:rPr lang="en-GB" dirty="0"/>
              <a:t>Mean stand diameter</a:t>
            </a:r>
          </a:p>
          <a:p>
            <a:pPr algn="ctr"/>
            <a:r>
              <a:rPr lang="en-GB" dirty="0"/>
              <a:t>(cm)</a:t>
            </a:r>
          </a:p>
        </p:txBody>
      </p:sp>
      <p:pic>
        <p:nvPicPr>
          <p:cNvPr id="6" name="Рисунок 5">
            <a:extLst>
              <a:ext uri="{FF2B5EF4-FFF2-40B4-BE49-F238E27FC236}">
                <a16:creationId xmlns:a16="http://schemas.microsoft.com/office/drawing/2014/main" id="{D85A05A1-601B-1F0C-A740-38EF5A5CC69A}"/>
              </a:ext>
            </a:extLst>
          </p:cNvPr>
          <p:cNvPicPr>
            <a:picLocks noChangeAspect="1"/>
          </p:cNvPicPr>
          <p:nvPr/>
        </p:nvPicPr>
        <p:blipFill>
          <a:blip r:embed="rId3"/>
          <a:stretch>
            <a:fillRect/>
          </a:stretch>
        </p:blipFill>
        <p:spPr>
          <a:xfrm>
            <a:off x="947254" y="2368739"/>
            <a:ext cx="2927103" cy="3600000"/>
          </a:xfrm>
          <a:prstGeom prst="rect">
            <a:avLst/>
          </a:prstGeom>
        </p:spPr>
      </p:pic>
      <p:pic>
        <p:nvPicPr>
          <p:cNvPr id="16" name="Рисунок 15">
            <a:extLst>
              <a:ext uri="{FF2B5EF4-FFF2-40B4-BE49-F238E27FC236}">
                <a16:creationId xmlns:a16="http://schemas.microsoft.com/office/drawing/2014/main" id="{F42DF495-EDE2-23D1-56FA-A8E01D774EDF}"/>
              </a:ext>
            </a:extLst>
          </p:cNvPr>
          <p:cNvPicPr>
            <a:picLocks noChangeAspect="1"/>
          </p:cNvPicPr>
          <p:nvPr/>
        </p:nvPicPr>
        <p:blipFill>
          <a:blip r:embed="rId4"/>
          <a:stretch>
            <a:fillRect/>
          </a:stretch>
        </p:blipFill>
        <p:spPr>
          <a:xfrm>
            <a:off x="4728041" y="2368739"/>
            <a:ext cx="3004800" cy="3600000"/>
          </a:xfrm>
          <a:prstGeom prst="rect">
            <a:avLst/>
          </a:prstGeom>
        </p:spPr>
      </p:pic>
      <p:pic>
        <p:nvPicPr>
          <p:cNvPr id="23" name="Рисунок 22">
            <a:extLst>
              <a:ext uri="{FF2B5EF4-FFF2-40B4-BE49-F238E27FC236}">
                <a16:creationId xmlns:a16="http://schemas.microsoft.com/office/drawing/2014/main" id="{60E8DFB6-220D-AD5C-A231-27D6429D3A20}"/>
              </a:ext>
            </a:extLst>
          </p:cNvPr>
          <p:cNvPicPr>
            <a:picLocks noChangeAspect="1"/>
          </p:cNvPicPr>
          <p:nvPr/>
        </p:nvPicPr>
        <p:blipFill>
          <a:blip r:embed="rId5"/>
          <a:stretch>
            <a:fillRect/>
          </a:stretch>
        </p:blipFill>
        <p:spPr>
          <a:xfrm>
            <a:off x="8783037" y="2368739"/>
            <a:ext cx="2833640" cy="3600000"/>
          </a:xfrm>
          <a:prstGeom prst="rect">
            <a:avLst/>
          </a:prstGeom>
        </p:spPr>
      </p:pic>
      <p:sp>
        <p:nvSpPr>
          <p:cNvPr id="25" name="Прямокутник 24">
            <a:extLst>
              <a:ext uri="{FF2B5EF4-FFF2-40B4-BE49-F238E27FC236}">
                <a16:creationId xmlns:a16="http://schemas.microsoft.com/office/drawing/2014/main" id="{96DB4DAB-8BFC-62E7-11AE-3A2FDF821809}"/>
              </a:ext>
            </a:extLst>
          </p:cNvPr>
          <p:cNvSpPr/>
          <p:nvPr/>
        </p:nvSpPr>
        <p:spPr>
          <a:xfrm>
            <a:off x="726879" y="2781300"/>
            <a:ext cx="251928" cy="2800350"/>
          </a:xfrm>
          <a:prstGeom prst="rect">
            <a:avLst/>
          </a:prstGeom>
          <a:gradFill>
            <a:gsLst>
              <a:gs pos="25000">
                <a:srgbClr val="1B70A2"/>
              </a:gs>
              <a:gs pos="0">
                <a:srgbClr val="2C2C70"/>
              </a:gs>
              <a:gs pos="50000">
                <a:srgbClr val="37B768"/>
              </a:gs>
              <a:gs pos="75000">
                <a:srgbClr val="ACD367"/>
              </a:gs>
              <a:gs pos="100000">
                <a:srgbClr val="F8F7C2"/>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E32793-2AA3-52E6-4C78-2A0A5DB558C5}"/>
              </a:ext>
            </a:extLst>
          </p:cNvPr>
          <p:cNvSpPr txBox="1"/>
          <p:nvPr/>
        </p:nvSpPr>
        <p:spPr>
          <a:xfrm>
            <a:off x="559239" y="2329787"/>
            <a:ext cx="587208" cy="369332"/>
          </a:xfrm>
          <a:prstGeom prst="rect">
            <a:avLst/>
          </a:prstGeom>
          <a:noFill/>
        </p:spPr>
        <p:txBody>
          <a:bodyPr wrap="square">
            <a:spAutoFit/>
          </a:bodyPr>
          <a:lstStyle/>
          <a:p>
            <a:pPr algn="ctr"/>
            <a:r>
              <a:rPr lang="en-US" dirty="0"/>
              <a:t>600</a:t>
            </a:r>
          </a:p>
        </p:txBody>
      </p:sp>
      <p:sp>
        <p:nvSpPr>
          <p:cNvPr id="28" name="TextBox 27">
            <a:extLst>
              <a:ext uri="{FF2B5EF4-FFF2-40B4-BE49-F238E27FC236}">
                <a16:creationId xmlns:a16="http://schemas.microsoft.com/office/drawing/2014/main" id="{1E96CB57-228D-CD08-AEF9-092DEB0DAF35}"/>
              </a:ext>
            </a:extLst>
          </p:cNvPr>
          <p:cNvSpPr txBox="1"/>
          <p:nvPr/>
        </p:nvSpPr>
        <p:spPr>
          <a:xfrm>
            <a:off x="559239" y="5638359"/>
            <a:ext cx="587208" cy="369332"/>
          </a:xfrm>
          <a:prstGeom prst="rect">
            <a:avLst/>
          </a:prstGeom>
          <a:noFill/>
        </p:spPr>
        <p:txBody>
          <a:bodyPr wrap="square">
            <a:spAutoFit/>
          </a:bodyPr>
          <a:lstStyle/>
          <a:p>
            <a:pPr algn="ctr"/>
            <a:r>
              <a:rPr lang="en-US" dirty="0"/>
              <a:t>0</a:t>
            </a:r>
          </a:p>
        </p:txBody>
      </p:sp>
      <p:sp>
        <p:nvSpPr>
          <p:cNvPr id="29" name="Прямокутник 28">
            <a:extLst>
              <a:ext uri="{FF2B5EF4-FFF2-40B4-BE49-F238E27FC236}">
                <a16:creationId xmlns:a16="http://schemas.microsoft.com/office/drawing/2014/main" id="{BADB5E74-D337-32D6-65CF-79336C465C09}"/>
              </a:ext>
            </a:extLst>
          </p:cNvPr>
          <p:cNvSpPr/>
          <p:nvPr/>
        </p:nvSpPr>
        <p:spPr>
          <a:xfrm>
            <a:off x="4476113" y="2820252"/>
            <a:ext cx="251928" cy="2800350"/>
          </a:xfrm>
          <a:prstGeom prst="rect">
            <a:avLst/>
          </a:prstGeom>
          <a:gradFill>
            <a:gsLst>
              <a:gs pos="25000">
                <a:srgbClr val="BA55D3"/>
              </a:gs>
              <a:gs pos="0">
                <a:srgbClr val="8B008B"/>
              </a:gs>
              <a:gs pos="50000">
                <a:srgbClr val="EE82EE"/>
              </a:gs>
              <a:gs pos="75000">
                <a:srgbClr val="DDA0DD"/>
              </a:gs>
              <a:gs pos="100000">
                <a:srgbClr val="D8BFD8"/>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F2DDF54-96C0-D5CF-3EE2-3BBA3BD2F8D5}"/>
              </a:ext>
            </a:extLst>
          </p:cNvPr>
          <p:cNvSpPr txBox="1"/>
          <p:nvPr/>
        </p:nvSpPr>
        <p:spPr>
          <a:xfrm>
            <a:off x="4308473" y="2368739"/>
            <a:ext cx="587208" cy="369332"/>
          </a:xfrm>
          <a:prstGeom prst="rect">
            <a:avLst/>
          </a:prstGeom>
          <a:noFill/>
        </p:spPr>
        <p:txBody>
          <a:bodyPr wrap="square">
            <a:spAutoFit/>
          </a:bodyPr>
          <a:lstStyle/>
          <a:p>
            <a:pPr algn="ctr"/>
            <a:r>
              <a:rPr lang="en-US" dirty="0"/>
              <a:t>30</a:t>
            </a:r>
          </a:p>
        </p:txBody>
      </p:sp>
      <p:sp>
        <p:nvSpPr>
          <p:cNvPr id="31" name="TextBox 30">
            <a:extLst>
              <a:ext uri="{FF2B5EF4-FFF2-40B4-BE49-F238E27FC236}">
                <a16:creationId xmlns:a16="http://schemas.microsoft.com/office/drawing/2014/main" id="{F57CC8DE-C573-8C5F-4C29-283C49C5C827}"/>
              </a:ext>
            </a:extLst>
          </p:cNvPr>
          <p:cNvSpPr txBox="1"/>
          <p:nvPr/>
        </p:nvSpPr>
        <p:spPr>
          <a:xfrm>
            <a:off x="4308473" y="5677311"/>
            <a:ext cx="587208" cy="369332"/>
          </a:xfrm>
          <a:prstGeom prst="rect">
            <a:avLst/>
          </a:prstGeom>
          <a:noFill/>
        </p:spPr>
        <p:txBody>
          <a:bodyPr wrap="square">
            <a:spAutoFit/>
          </a:bodyPr>
          <a:lstStyle/>
          <a:p>
            <a:pPr algn="ctr"/>
            <a:r>
              <a:rPr lang="en-US" dirty="0"/>
              <a:t>0</a:t>
            </a:r>
          </a:p>
        </p:txBody>
      </p:sp>
      <p:sp>
        <p:nvSpPr>
          <p:cNvPr id="32" name="Прямокутник 31">
            <a:extLst>
              <a:ext uri="{FF2B5EF4-FFF2-40B4-BE49-F238E27FC236}">
                <a16:creationId xmlns:a16="http://schemas.microsoft.com/office/drawing/2014/main" id="{07BF5DEB-DBEA-401E-80B7-E43267B36CFA}"/>
              </a:ext>
            </a:extLst>
          </p:cNvPr>
          <p:cNvSpPr/>
          <p:nvPr/>
        </p:nvSpPr>
        <p:spPr>
          <a:xfrm>
            <a:off x="8381011" y="2781300"/>
            <a:ext cx="251928" cy="2800350"/>
          </a:xfrm>
          <a:prstGeom prst="rect">
            <a:avLst/>
          </a:prstGeom>
          <a:gradFill>
            <a:gsLst>
              <a:gs pos="25000">
                <a:srgbClr val="A52A2A"/>
              </a:gs>
              <a:gs pos="0">
                <a:srgbClr val="800000"/>
              </a:gs>
              <a:gs pos="50000">
                <a:srgbClr val="D2691E"/>
              </a:gs>
              <a:gs pos="75000">
                <a:srgbClr val="F4A460"/>
              </a:gs>
              <a:gs pos="100000">
                <a:srgbClr val="FFDEAD"/>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EB420A0-D345-2265-7E6C-3DBFF2A3723E}"/>
              </a:ext>
            </a:extLst>
          </p:cNvPr>
          <p:cNvSpPr txBox="1"/>
          <p:nvPr/>
        </p:nvSpPr>
        <p:spPr>
          <a:xfrm>
            <a:off x="8213371" y="2329787"/>
            <a:ext cx="587208" cy="369332"/>
          </a:xfrm>
          <a:prstGeom prst="rect">
            <a:avLst/>
          </a:prstGeom>
          <a:noFill/>
        </p:spPr>
        <p:txBody>
          <a:bodyPr wrap="square">
            <a:spAutoFit/>
          </a:bodyPr>
          <a:lstStyle/>
          <a:p>
            <a:pPr algn="ctr"/>
            <a:r>
              <a:rPr lang="en-US" dirty="0"/>
              <a:t>60</a:t>
            </a:r>
          </a:p>
        </p:txBody>
      </p:sp>
      <p:sp>
        <p:nvSpPr>
          <p:cNvPr id="34" name="TextBox 33">
            <a:extLst>
              <a:ext uri="{FF2B5EF4-FFF2-40B4-BE49-F238E27FC236}">
                <a16:creationId xmlns:a16="http://schemas.microsoft.com/office/drawing/2014/main" id="{8C8EB063-AE24-70FF-4200-2DE3E128CC7E}"/>
              </a:ext>
            </a:extLst>
          </p:cNvPr>
          <p:cNvSpPr txBox="1"/>
          <p:nvPr/>
        </p:nvSpPr>
        <p:spPr>
          <a:xfrm>
            <a:off x="8222483" y="5638359"/>
            <a:ext cx="587208" cy="369332"/>
          </a:xfrm>
          <a:prstGeom prst="rect">
            <a:avLst/>
          </a:prstGeom>
          <a:noFill/>
        </p:spPr>
        <p:txBody>
          <a:bodyPr wrap="square">
            <a:spAutoFit/>
          </a:bodyPr>
          <a:lstStyle/>
          <a:p>
            <a:pPr algn="ctr"/>
            <a:r>
              <a:rPr lang="en-US" dirty="0"/>
              <a:t>0</a:t>
            </a:r>
          </a:p>
        </p:txBody>
      </p:sp>
      <p:sp>
        <p:nvSpPr>
          <p:cNvPr id="19" name="Прямокутник 18"/>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a:extLst>
              <a:ext uri="{FF2B5EF4-FFF2-40B4-BE49-F238E27FC236}">
                <a16:creationId xmlns:a16="http://schemas.microsoft.com/office/drawing/2014/main" id="{7571BF5A-6668-BB90-3028-0E5A2829DA2F}"/>
              </a:ext>
            </a:extLst>
          </p:cNvPr>
          <p:cNvSpPr txBox="1"/>
          <p:nvPr/>
        </p:nvSpPr>
        <p:spPr>
          <a:xfrm>
            <a:off x="619010" y="112259"/>
            <a:ext cx="11572990" cy="1421928"/>
          </a:xfrm>
          <a:prstGeom prst="rect">
            <a:avLst/>
          </a:prstGeom>
          <a:noFill/>
        </p:spPr>
        <p:txBody>
          <a:bodyPr wrap="square" rtlCol="0">
            <a:spAutoFit/>
          </a:bodyPr>
          <a:lstStyle/>
          <a:p>
            <a:pPr>
              <a:lnSpc>
                <a:spcPct val="90000"/>
              </a:lnSpc>
            </a:pPr>
            <a:r>
              <a:rPr lang="en-GB" sz="3200" b="1" dirty="0"/>
              <a:t>RS-Inventory</a:t>
            </a:r>
            <a:r>
              <a:rPr lang="en-US" sz="3200" b="1" dirty="0"/>
              <a:t>: </a:t>
            </a:r>
            <a:br>
              <a:rPr lang="uk-UA" sz="3200" b="1" dirty="0"/>
            </a:br>
            <a:r>
              <a:rPr lang="en-GB" sz="3200" b="1" dirty="0"/>
              <a:t>Forest attribute mapping</a:t>
            </a:r>
          </a:p>
          <a:p>
            <a:pPr>
              <a:lnSpc>
                <a:spcPct val="90000"/>
              </a:lnSpc>
            </a:pPr>
            <a:endParaRPr lang="en-US" sz="3200" b="1" dirty="0"/>
          </a:p>
        </p:txBody>
      </p:sp>
    </p:spTree>
    <p:extLst>
      <p:ext uri="{BB962C8B-B14F-4D97-AF65-F5344CB8AC3E}">
        <p14:creationId xmlns:p14="http://schemas.microsoft.com/office/powerpoint/2010/main" val="219951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536788" y="431847"/>
            <a:ext cx="8730883" cy="55824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mn-lt"/>
                <a:ea typeface="+mn-ea"/>
                <a:cs typeface="+mn-cs"/>
              </a:rPr>
              <a:t>Inventory results in 2023</a:t>
            </a:r>
            <a:endParaRPr lang="uk-UA" sz="3200" b="1" dirty="0">
              <a:latin typeface="+mn-lt"/>
              <a:ea typeface="+mn-ea"/>
              <a:cs typeface="+mn-cs"/>
            </a:endParaRPr>
          </a:p>
        </p:txBody>
      </p:sp>
      <p:sp>
        <p:nvSpPr>
          <p:cNvPr id="13" name="Місце для вмісту 2"/>
          <p:cNvSpPr txBox="1">
            <a:spLocks/>
          </p:cNvSpPr>
          <p:nvPr/>
        </p:nvSpPr>
        <p:spPr>
          <a:xfrm>
            <a:off x="839788" y="1681163"/>
            <a:ext cx="5157787" cy="823912"/>
          </a:xfrm>
          <a:prstGeom prst="rect">
            <a:avLst/>
          </a:prstGeom>
        </p:spPr>
        <p:txBody>
          <a:bodyPr vert="horz" lIns="91440" tIns="45720" rIns="91440" bIns="45720" rtlCol="0" anchor="b">
            <a:noAutofit/>
          </a:bodyPr>
          <a:lstStyle>
            <a:lvl1pPr indent="0">
              <a:lnSpc>
                <a:spcPct val="100000"/>
              </a:lnSpc>
              <a:spcBef>
                <a:spcPts val="1000"/>
              </a:spcBef>
              <a:buFont typeface="Arial" panose="020B0604020202020204" pitchFamily="34" charset="0"/>
              <a:buNone/>
              <a:defRPr sz="2800" b="1"/>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GB" dirty="0"/>
              <a:t>NFI</a:t>
            </a:r>
            <a:br>
              <a:rPr lang="uk-UA" dirty="0"/>
            </a:br>
            <a:r>
              <a:rPr lang="uk-UA" sz="2400" dirty="0"/>
              <a:t>(</a:t>
            </a:r>
            <a:r>
              <a:rPr lang="en-GB" sz="2400" dirty="0"/>
              <a:t>administrative regions</a:t>
            </a:r>
            <a:r>
              <a:rPr lang="uk-UA" sz="2400" dirty="0"/>
              <a:t>)</a:t>
            </a:r>
          </a:p>
        </p:txBody>
      </p:sp>
      <p:sp>
        <p:nvSpPr>
          <p:cNvPr id="14" name="Місце для вмісту 3"/>
          <p:cNvSpPr txBox="1">
            <a:spLocks/>
          </p:cNvSpPr>
          <p:nvPr/>
        </p:nvSpPr>
        <p:spPr>
          <a:xfrm>
            <a:off x="839788" y="2505075"/>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Reporting tables for plantations and trees</a:t>
            </a:r>
            <a:endParaRPr lang="uk-UA" dirty="0"/>
          </a:p>
        </p:txBody>
      </p:sp>
      <p:sp>
        <p:nvSpPr>
          <p:cNvPr id="15" name="Місце для тексту 4"/>
          <p:cNvSpPr txBox="1">
            <a:spLocks/>
          </p:cNvSpPr>
          <p:nvPr/>
        </p:nvSpPr>
        <p:spPr>
          <a:xfrm>
            <a:off x="6172200" y="1681163"/>
            <a:ext cx="6019800" cy="777612"/>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1" dirty="0"/>
              <a:t>RS</a:t>
            </a:r>
            <a:r>
              <a:rPr lang="uk-UA" b="1" dirty="0"/>
              <a:t>-І</a:t>
            </a:r>
            <a:r>
              <a:rPr lang="en-GB" b="1" dirty="0" err="1"/>
              <a:t>nventory</a:t>
            </a:r>
            <a:r>
              <a:rPr lang="uk-UA" b="1" dirty="0"/>
              <a:t> </a:t>
            </a:r>
            <a:br>
              <a:rPr lang="uk-UA" b="1" dirty="0"/>
            </a:br>
            <a:r>
              <a:rPr lang="uk-UA" sz="2400" b="1" dirty="0"/>
              <a:t>(</a:t>
            </a:r>
            <a:r>
              <a:rPr lang="en-GB" sz="2400" b="1" dirty="0"/>
              <a:t>Ukraine, administrative regions/districts</a:t>
            </a:r>
            <a:r>
              <a:rPr lang="uk-UA" sz="2400" b="1" dirty="0"/>
              <a:t>)</a:t>
            </a:r>
          </a:p>
        </p:txBody>
      </p:sp>
      <p:sp>
        <p:nvSpPr>
          <p:cNvPr id="16" name="Місце для вмісту 5"/>
          <p:cNvSpPr txBox="1">
            <a:spLocks/>
          </p:cNvSpPr>
          <p:nvPr/>
        </p:nvSpPr>
        <p:spPr>
          <a:xfrm>
            <a:off x="6172200" y="2505075"/>
            <a:ext cx="518318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Maps</a:t>
            </a:r>
            <a:endParaRPr lang="ru-RU" dirty="0"/>
          </a:p>
          <a:p>
            <a:pPr lvl="1"/>
            <a:r>
              <a:rPr lang="en-GB" dirty="0"/>
              <a:t>Forest cover map (forest mask) and tree species distribution maps</a:t>
            </a:r>
            <a:r>
              <a:rPr lang="uk-UA" dirty="0"/>
              <a:t> </a:t>
            </a:r>
          </a:p>
          <a:p>
            <a:pPr lvl="1"/>
            <a:r>
              <a:rPr lang="en-GB" dirty="0"/>
              <a:t>Maps and tables of key indicators distribution</a:t>
            </a:r>
            <a:endParaRPr lang="uk-UA" dirty="0"/>
          </a:p>
        </p:txBody>
      </p:sp>
      <p:sp>
        <p:nvSpPr>
          <p:cNvPr id="17" name="Прямокутник 16"/>
          <p:cNvSpPr/>
          <p:nvPr/>
        </p:nvSpPr>
        <p:spPr>
          <a:xfrm>
            <a:off x="670046" y="5878680"/>
            <a:ext cx="3781805" cy="400110"/>
          </a:xfrm>
          <a:prstGeom prst="rect">
            <a:avLst/>
          </a:prstGeom>
        </p:spPr>
        <p:txBody>
          <a:bodyPr wrap="none">
            <a:spAutoFit/>
          </a:bodyPr>
          <a:lstStyle/>
          <a:p>
            <a:r>
              <a:rPr lang="en-GB" altLang="uk-UA" sz="2000" b="1" kern="0" dirty="0"/>
              <a:t>About 2200 forest inventory plots</a:t>
            </a:r>
            <a:endParaRPr lang="uk-UA" sz="2000" b="1" dirty="0"/>
          </a:p>
        </p:txBody>
      </p:sp>
      <p:sp>
        <p:nvSpPr>
          <p:cNvPr id="18" name="Прямокутник 17"/>
          <p:cNvSpPr/>
          <p:nvPr/>
        </p:nvSpPr>
        <p:spPr>
          <a:xfrm>
            <a:off x="6727149" y="5835720"/>
            <a:ext cx="4443256" cy="707886"/>
          </a:xfrm>
          <a:prstGeom prst="rect">
            <a:avLst/>
          </a:prstGeom>
        </p:spPr>
        <p:txBody>
          <a:bodyPr wrap="square">
            <a:spAutoFit/>
          </a:bodyPr>
          <a:lstStyle/>
          <a:p>
            <a:r>
              <a:rPr lang="en-GB" sz="2000" b="1" dirty="0"/>
              <a:t>Additional 660 data collection plots</a:t>
            </a:r>
            <a:br>
              <a:rPr lang="uk-UA" sz="2000" b="1" dirty="0"/>
            </a:br>
            <a:endParaRPr lang="uk-UA" sz="2000" b="1" dirty="0"/>
          </a:p>
        </p:txBody>
      </p:sp>
      <p:sp>
        <p:nvSpPr>
          <p:cNvPr id="2" name="Rectangle 1">
            <a:extLst>
              <a:ext uri="{FF2B5EF4-FFF2-40B4-BE49-F238E27FC236}">
                <a16:creationId xmlns:a16="http://schemas.microsoft.com/office/drawing/2014/main" id="{6B34B2BD-67DD-F598-9C98-ED3FD8F7C4F3}"/>
              </a:ext>
            </a:extLst>
          </p:cNvPr>
          <p:cNvSpPr/>
          <p:nvPr/>
        </p:nvSpPr>
        <p:spPr>
          <a:xfrm>
            <a:off x="536788" y="5835720"/>
            <a:ext cx="10468669" cy="590433"/>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4456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9887F2E-4C0E-87E1-6DF6-9168BBE12AE9}"/>
              </a:ext>
            </a:extLst>
          </p:cNvPr>
          <p:cNvSpPr txBox="1"/>
          <p:nvPr/>
        </p:nvSpPr>
        <p:spPr>
          <a:xfrm>
            <a:off x="748145" y="387754"/>
            <a:ext cx="8236830" cy="584775"/>
          </a:xfrm>
          <a:prstGeom prst="rect">
            <a:avLst/>
          </a:prstGeom>
          <a:noFill/>
        </p:spPr>
        <p:txBody>
          <a:bodyPr wrap="square" rtlCol="0">
            <a:spAutoFit/>
          </a:bodyPr>
          <a:lstStyle/>
          <a:p>
            <a:r>
              <a:rPr lang="en-GB" sz="3200" b="1" dirty="0"/>
              <a:t>Planned activities of the SFI project in 2024</a:t>
            </a:r>
            <a:endParaRPr lang="de-DE" sz="3200" b="1" dirty="0"/>
          </a:p>
        </p:txBody>
      </p:sp>
      <p:sp>
        <p:nvSpPr>
          <p:cNvPr id="10" name="TextBox 9">
            <a:extLst>
              <a:ext uri="{FF2B5EF4-FFF2-40B4-BE49-F238E27FC236}">
                <a16:creationId xmlns:a16="http://schemas.microsoft.com/office/drawing/2014/main" id="{9CED2922-38E3-0E6F-51C1-9161A4BA2530}"/>
              </a:ext>
            </a:extLst>
          </p:cNvPr>
          <p:cNvSpPr txBox="1"/>
          <p:nvPr/>
        </p:nvSpPr>
        <p:spPr>
          <a:xfrm>
            <a:off x="748145" y="1690894"/>
            <a:ext cx="10443316" cy="1685077"/>
          </a:xfrm>
          <a:prstGeom prst="rect">
            <a:avLst/>
          </a:prstGeom>
          <a:noFill/>
        </p:spPr>
        <p:txBody>
          <a:bodyPr wrap="square">
            <a:spAutoFit/>
          </a:bodyPr>
          <a:lstStyle/>
          <a:p>
            <a:pPr marL="800100" lvl="1" indent="-342900">
              <a:spcBef>
                <a:spcPts val="6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Elaboration of the Concept for further development of the methodology and organisation of NFI using remote sensing approaches</a:t>
            </a:r>
          </a:p>
          <a:p>
            <a:pPr marL="800100" lvl="1" indent="-342900">
              <a:spcBef>
                <a:spcPts val="6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Development of the Concept for analysing potential timber supply scenarios in Ukraine</a:t>
            </a:r>
            <a:endParaRPr lang="uk-UA"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35280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690283" y="274728"/>
            <a:ext cx="9077139"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nSpc>
                <a:spcPct val="90000"/>
              </a:lnSpc>
              <a:defRPr/>
            </a:pPr>
            <a:r>
              <a:rPr lang="en-GB" altLang="uk-UA" sz="3200" b="1" dirty="0">
                <a:latin typeface="+mn-lt"/>
                <a:ea typeface="+mn-ea"/>
                <a:cs typeface="+mn-cs"/>
              </a:rPr>
              <a:t>Regulatory and legal support of the NFI</a:t>
            </a:r>
            <a:endParaRPr lang="uk-UA" altLang="uk-UA" sz="3200" b="1" dirty="0">
              <a:latin typeface="+mn-lt"/>
              <a:ea typeface="+mn-ea"/>
              <a:cs typeface="+mn-cs"/>
            </a:endParaRPr>
          </a:p>
        </p:txBody>
      </p:sp>
      <p:sp>
        <p:nvSpPr>
          <p:cNvPr id="3" name="Прямокутник 2"/>
          <p:cNvSpPr/>
          <p:nvPr/>
        </p:nvSpPr>
        <p:spPr>
          <a:xfrm>
            <a:off x="690283" y="1340769"/>
            <a:ext cx="11161058" cy="4524315"/>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GB" sz="2400" dirty="0">
                <a:latin typeface="Calibri" panose="020F0502020204030204" pitchFamily="34" charset="0"/>
              </a:rPr>
              <a:t>LAW OF UKRAINE "On Amendments to the Forest Code of Ukraine on Conducting a National Forest Inventory" of 02.06.2020 No. 643-IX</a:t>
            </a:r>
          </a:p>
          <a:p>
            <a:pPr marL="285750" indent="-285750">
              <a:buFont typeface="Arial" panose="020B0604020202020204" pitchFamily="34" charset="0"/>
              <a:buChar char="•"/>
            </a:pPr>
            <a:r>
              <a:rPr lang="en-GB" sz="2400" dirty="0">
                <a:latin typeface="Calibri" panose="020F0502020204030204" pitchFamily="34" charset="0"/>
              </a:rPr>
              <a:t>RESOLUTION of the Cabinet of Ministers of Ukraine "On Approval of the Procedure for Conducting a National Forest Inventory and Amendments to the Annex to the Regulation on Data Sets to be Disclosed in the Form of Open Data" of 21 April 2021 No. 392</a:t>
            </a:r>
          </a:p>
          <a:p>
            <a:pPr marL="285750" indent="-285750">
              <a:buFont typeface="Arial" panose="020B0604020202020204" pitchFamily="34" charset="0"/>
              <a:buChar char="•"/>
            </a:pPr>
            <a:r>
              <a:rPr lang="en-GB" sz="2400" dirty="0">
                <a:latin typeface="Calibri" panose="020F0502020204030204" pitchFamily="34" charset="0"/>
              </a:rPr>
              <a:t>RESOLUTION of the Cabinet of Ministers of Ukraine "On Amendments to the Procedure for the Use of Funds Provided in the State Budget for Financing Measures for Forestry and Hunting, Protection and Conservation of Forests in the Forest Fund, Creation of Protective Forest Plantations and Shelterbelts" of 9 June 2021 No. 602</a:t>
            </a:r>
          </a:p>
          <a:p>
            <a:pPr marL="285750" indent="-285750">
              <a:buFont typeface="Arial" panose="020B0604020202020204" pitchFamily="34" charset="0"/>
              <a:buChar char="•"/>
            </a:pPr>
            <a:r>
              <a:rPr lang="en-GB" sz="2400" dirty="0">
                <a:latin typeface="Calibri" panose="020F0502020204030204" pitchFamily="34" charset="0"/>
              </a:rPr>
              <a:t>RESOLUTION of the Cabinet of Ministers of Ukraine "Some issues of conducting a national forest inventory during martial law" of 25 April 2023, No. 388</a:t>
            </a:r>
            <a:endParaRPr lang="uk-UA" sz="2400" dirty="0">
              <a:latin typeface="Calibri" panose="020F0502020204030204" pitchFamily="34" charset="0"/>
            </a:endParaRPr>
          </a:p>
        </p:txBody>
      </p:sp>
      <p:sp>
        <p:nvSpPr>
          <p:cNvPr id="4" name="Прямокутник 3"/>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18752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690283" y="367469"/>
            <a:ext cx="9077139"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nSpc>
                <a:spcPct val="90000"/>
              </a:lnSpc>
              <a:defRPr/>
            </a:pPr>
            <a:r>
              <a:rPr lang="en-GB" altLang="uk-UA" sz="3200" b="1" dirty="0">
                <a:latin typeface="+mn-lt"/>
                <a:ea typeface="+mn-ea"/>
                <a:cs typeface="+mn-cs"/>
              </a:rPr>
              <a:t>Developmental stages of NFI</a:t>
            </a:r>
            <a:endParaRPr lang="uk-UA" altLang="uk-UA" sz="3200" b="1" dirty="0">
              <a:latin typeface="+mn-lt"/>
              <a:ea typeface="+mn-ea"/>
              <a:cs typeface="+mn-cs"/>
            </a:endParaRPr>
          </a:p>
        </p:txBody>
      </p:sp>
      <p:sp>
        <p:nvSpPr>
          <p:cNvPr id="3" name="Прямокутник 2"/>
          <p:cNvSpPr/>
          <p:nvPr/>
        </p:nvSpPr>
        <p:spPr>
          <a:xfrm>
            <a:off x="690283" y="1609710"/>
            <a:ext cx="11161058" cy="4524315"/>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GB" sz="2400" b="1" dirty="0">
                <a:latin typeface="Calibri" panose="020F0502020204030204" pitchFamily="34" charset="0"/>
              </a:rPr>
              <a:t>Stage 1:</a:t>
            </a:r>
            <a:r>
              <a:rPr lang="en-GB" sz="2400" dirty="0">
                <a:latin typeface="Calibri" panose="020F0502020204030204" pitchFamily="34" charset="0"/>
              </a:rPr>
              <a:t> Regional inventories (2007-2015): Conducting regional inventory work in two regions of Ukraine covering an area of about 1 million hectares.</a:t>
            </a:r>
            <a:endParaRPr lang="uk-UA" sz="2400" dirty="0">
              <a:latin typeface="Calibri" panose="020F0502020204030204" pitchFamily="34" charset="0"/>
            </a:endParaRPr>
          </a:p>
          <a:p>
            <a:pPr marL="285750" indent="-285750">
              <a:buFont typeface="Arial" panose="020B0604020202020204" pitchFamily="34" charset="0"/>
              <a:buChar char="•"/>
            </a:pPr>
            <a:endParaRPr lang="uk-UA" sz="2400" dirty="0">
              <a:latin typeface="Calibri" panose="020F0502020204030204" pitchFamily="34" charset="0"/>
            </a:endParaRPr>
          </a:p>
          <a:p>
            <a:pPr marL="285750" indent="-285750">
              <a:buFont typeface="Arial" panose="020B0604020202020204" pitchFamily="34" charset="0"/>
              <a:buChar char="•"/>
            </a:pPr>
            <a:r>
              <a:rPr lang="en-GB" sz="2400" b="1" dirty="0">
                <a:latin typeface="Calibri" panose="020F0502020204030204" pitchFamily="34" charset="0"/>
              </a:rPr>
              <a:t>Stage 2: </a:t>
            </a:r>
            <a:r>
              <a:rPr lang="en-GB" sz="2400" dirty="0">
                <a:latin typeface="Calibri" panose="020F0502020204030204" pitchFamily="34" charset="0"/>
              </a:rPr>
              <a:t>Formation of national legislation (2020-2021)</a:t>
            </a:r>
          </a:p>
          <a:p>
            <a:pPr marL="285750" indent="-285750">
              <a:buFont typeface="Arial" panose="020B0604020202020204" pitchFamily="34" charset="0"/>
              <a:buChar char="•"/>
            </a:pPr>
            <a:endParaRPr lang="uk-UA" sz="2400" dirty="0">
              <a:latin typeface="Calibri" panose="020F0502020204030204" pitchFamily="34" charset="0"/>
            </a:endParaRPr>
          </a:p>
          <a:p>
            <a:pPr marL="285750" indent="-285750">
              <a:buFont typeface="Arial" panose="020B0604020202020204" pitchFamily="34" charset="0"/>
              <a:buChar char="•"/>
            </a:pPr>
            <a:r>
              <a:rPr lang="en-GB" sz="2400" b="1" dirty="0">
                <a:latin typeface="Calibri" panose="020F0502020204030204" pitchFamily="34" charset="0"/>
              </a:rPr>
              <a:t>Stage 3</a:t>
            </a:r>
            <a:r>
              <a:rPr lang="uk-UA" sz="2400" b="1" dirty="0">
                <a:latin typeface="Calibri" panose="020F0502020204030204" pitchFamily="34" charset="0"/>
              </a:rPr>
              <a:t>: </a:t>
            </a:r>
            <a:r>
              <a:rPr lang="en-GB" sz="2400" dirty="0">
                <a:latin typeface="Calibri" panose="020F0502020204030204" pitchFamily="34" charset="0"/>
              </a:rPr>
              <a:t>Present-day period (from 2021)</a:t>
            </a:r>
            <a:r>
              <a:rPr lang="uk-UA" sz="2400" dirty="0">
                <a:latin typeface="Calibri" panose="020F0502020204030204" pitchFamily="34" charset="0"/>
              </a:rPr>
              <a:t>: </a:t>
            </a:r>
            <a:br>
              <a:rPr lang="uk-UA" sz="2400" dirty="0">
                <a:latin typeface="Calibri" panose="020F0502020204030204" pitchFamily="34" charset="0"/>
              </a:rPr>
            </a:br>
            <a:r>
              <a:rPr lang="en-GB" sz="2400" dirty="0">
                <a:latin typeface="Calibri" panose="020F0502020204030204" pitchFamily="34" charset="0"/>
              </a:rPr>
              <a:t>Standardised forest inventory system is being implemented in Ukraine. Centralised database is created and unified methods of data collection and analysis are developed</a:t>
            </a:r>
            <a:r>
              <a:rPr lang="uk-UA" sz="2400" dirty="0">
                <a:latin typeface="Calibri" panose="020F0502020204030204" pitchFamily="34" charset="0"/>
              </a:rPr>
              <a:t>.</a:t>
            </a:r>
          </a:p>
          <a:p>
            <a:pPr marL="285750" indent="-285750">
              <a:buFont typeface="Arial" panose="020B0604020202020204" pitchFamily="34" charset="0"/>
              <a:buChar char="•"/>
            </a:pPr>
            <a:endParaRPr lang="uk-UA" sz="2400" dirty="0">
              <a:latin typeface="Calibri" panose="020F0502020204030204" pitchFamily="34" charset="0"/>
            </a:endParaRPr>
          </a:p>
          <a:p>
            <a:pPr marL="285750" indent="-285750">
              <a:buFont typeface="Arial" panose="020B0604020202020204" pitchFamily="34" charset="0"/>
              <a:buChar char="•"/>
            </a:pPr>
            <a:endParaRPr lang="uk-UA" sz="2400" dirty="0">
              <a:latin typeface="Calibri" panose="020F0502020204030204" pitchFamily="34" charset="0"/>
            </a:endParaRPr>
          </a:p>
          <a:p>
            <a:r>
              <a:rPr lang="en-US" sz="2400" dirty="0">
                <a:latin typeface="Calibri" panose="020F0502020204030204" pitchFamily="34" charset="0"/>
              </a:rPr>
              <a:t>NFI web-site: </a:t>
            </a:r>
            <a:r>
              <a:rPr lang="en-US" sz="2400" dirty="0">
                <a:latin typeface="Calibri" panose="020F0502020204030204" pitchFamily="34" charset="0"/>
                <a:hlinkClick r:id="rId3"/>
              </a:rPr>
              <a:t>https://nfi.org.ua/en/</a:t>
            </a:r>
            <a:r>
              <a:rPr lang="en-US" sz="2400" dirty="0">
                <a:latin typeface="Calibri" panose="020F0502020204030204" pitchFamily="34" charset="0"/>
              </a:rPr>
              <a:t>  </a:t>
            </a:r>
            <a:r>
              <a:rPr lang="uk-UA" sz="2400" dirty="0">
                <a:latin typeface="Calibri" panose="020F0502020204030204" pitchFamily="34" charset="0"/>
              </a:rPr>
              <a:t> </a:t>
            </a:r>
          </a:p>
        </p:txBody>
      </p:sp>
      <p:sp>
        <p:nvSpPr>
          <p:cNvPr id="4" name="Прямокутник 3"/>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78876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l="17732" t="15170" r="3671" b="11079"/>
          <a:stretch>
            <a:fillRect/>
          </a:stretch>
        </p:blipFill>
        <p:spPr bwMode="auto">
          <a:xfrm>
            <a:off x="1506352" y="1806315"/>
            <a:ext cx="8955087" cy="4752975"/>
          </a:xfrm>
          <a:prstGeom prst="rect">
            <a:avLst/>
          </a:prstGeom>
          <a:noFill/>
          <a:ln>
            <a:noFill/>
          </a:ln>
          <a:extLst>
            <a:ext uri="{909E8E84-426E-40DD-AFC4-6F175D3DCCD1}">
              <a14:hiddenFill xmlns:a14="http://schemas.microsoft.com/office/drawing/2010/main">
                <a:gradFill rotWithShape="1">
                  <a:gsLst>
                    <a:gs pos="0">
                      <a:srgbClr val="BBDABB"/>
                    </a:gs>
                    <a:gs pos="100000">
                      <a:schemeClr val="bg2">
                        <a:alpha val="14998"/>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4584" name="Picture 8"/>
          <p:cNvPicPr>
            <a:picLocks noChangeAspect="1" noChangeArrowheads="1"/>
          </p:cNvPicPr>
          <p:nvPr/>
        </p:nvPicPr>
        <p:blipFill>
          <a:blip r:embed="rId4">
            <a:extLst>
              <a:ext uri="{28A0092B-C50C-407E-A947-70E740481C1C}">
                <a14:useLocalDpi xmlns:a14="http://schemas.microsoft.com/office/drawing/2010/main" val="0"/>
              </a:ext>
            </a:extLst>
          </a:blip>
          <a:srcRect l="17708" t="15051" r="3696" b="10660"/>
          <a:stretch>
            <a:fillRect/>
          </a:stretch>
        </p:blipFill>
        <p:spPr bwMode="auto">
          <a:xfrm>
            <a:off x="1503177" y="1798377"/>
            <a:ext cx="8958262" cy="4760913"/>
          </a:xfrm>
          <a:prstGeom prst="rect">
            <a:avLst/>
          </a:prstGeom>
          <a:noFill/>
          <a:ln>
            <a:noFill/>
          </a:ln>
          <a:extLst>
            <a:ext uri="{909E8E84-426E-40DD-AFC4-6F175D3DCCD1}">
              <a14:hiddenFill xmlns:a14="http://schemas.microsoft.com/office/drawing/2010/main">
                <a:gradFill rotWithShape="1">
                  <a:gsLst>
                    <a:gs pos="0">
                      <a:srgbClr val="BBDABB"/>
                    </a:gs>
                    <a:gs pos="100000">
                      <a:schemeClr val="bg2">
                        <a:alpha val="14998"/>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149" name="Заголовок 1"/>
          <p:cNvSpPr>
            <a:spLocks noGrp="1"/>
          </p:cNvSpPr>
          <p:nvPr>
            <p:ph type="title"/>
          </p:nvPr>
        </p:nvSpPr>
        <p:spPr>
          <a:xfrm>
            <a:off x="711957" y="480298"/>
            <a:ext cx="8798953" cy="545165"/>
          </a:xfrm>
        </p:spPr>
        <p:txBody>
          <a:bodyPr>
            <a:noAutofit/>
          </a:bodyPr>
          <a:lstStyle/>
          <a:p>
            <a:pPr eaLnBrk="1" hangingPunct="1"/>
            <a:r>
              <a:rPr lang="en-GB" altLang="uk-UA" sz="3200" b="1" dirty="0">
                <a:latin typeface="+mn-lt"/>
                <a:ea typeface="+mn-ea"/>
                <a:cs typeface="+mn-cs"/>
              </a:rPr>
              <a:t>NFI grid: Scale </a:t>
            </a:r>
            <a:r>
              <a:rPr lang="uk-UA" altLang="uk-UA" sz="3200" b="1" dirty="0">
                <a:latin typeface="+mn-lt"/>
                <a:ea typeface="+mn-ea"/>
                <a:cs typeface="+mn-cs"/>
              </a:rPr>
              <a:t>1:10000000</a:t>
            </a:r>
          </a:p>
        </p:txBody>
      </p:sp>
      <p:sp>
        <p:nvSpPr>
          <p:cNvPr id="6" name="Місце для вмісту 1"/>
          <p:cNvSpPr txBox="1">
            <a:spLocks/>
          </p:cNvSpPr>
          <p:nvPr/>
        </p:nvSpPr>
        <p:spPr bwMode="auto">
          <a:xfrm>
            <a:off x="1783557" y="1268527"/>
            <a:ext cx="8221662" cy="379412"/>
          </a:xfrm>
          <a:prstGeom prst="rect">
            <a:avLst/>
          </a:prstGeom>
          <a:noFill/>
          <a:ln>
            <a:noFill/>
          </a:ln>
          <a:effectLst/>
        </p:spPr>
        <p:txBody>
          <a:bodyPr/>
          <a:lstStyle>
            <a:lvl1pPr marL="0" indent="0" algn="ctr" rtl="0" eaLnBrk="1" fontAlgn="base" hangingPunct="1">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buClr>
                <a:schemeClr val="accent5">
                  <a:lumMod val="50000"/>
                </a:schemeClr>
              </a:buClr>
              <a:defRPr/>
            </a:pPr>
            <a:r>
              <a:rPr lang="en-GB" altLang="uk-UA" sz="2400" dirty="0">
                <a:effectLst/>
                <a:latin typeface="Calibri" panose="020F0502020204030204" pitchFamily="34" charset="0"/>
              </a:rPr>
              <a:t>Total number of inventory plots </a:t>
            </a:r>
            <a:r>
              <a:rPr lang="uk-UA" altLang="uk-UA" sz="2400" dirty="0">
                <a:effectLst/>
                <a:latin typeface="Calibri" panose="020F0502020204030204" pitchFamily="34" charset="0"/>
              </a:rPr>
              <a:t>- 96,6 </a:t>
            </a:r>
            <a:r>
              <a:rPr lang="en-GB" altLang="uk-UA" sz="2400" dirty="0">
                <a:effectLst/>
                <a:latin typeface="Calibri" panose="020F0502020204030204" pitchFamily="34" charset="0"/>
              </a:rPr>
              <a:t>thousand</a:t>
            </a:r>
            <a:r>
              <a:rPr lang="uk-UA" altLang="uk-UA" sz="2400" dirty="0">
                <a:effectLst/>
                <a:latin typeface="Calibri" panose="020F0502020204030204" pitchFamily="34" charset="0"/>
              </a:rPr>
              <a:t>.</a:t>
            </a:r>
          </a:p>
        </p:txBody>
      </p:sp>
      <p:sp>
        <p:nvSpPr>
          <p:cNvPr id="7" name="Прямокутник 6"/>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кутник 7"/>
          <p:cNvSpPr/>
          <p:nvPr/>
        </p:nvSpPr>
        <p:spPr>
          <a:xfrm>
            <a:off x="8740815" y="2886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Рисунок 1"/>
          <p:cNvPicPr>
            <a:picLocks noChangeAspect="1"/>
          </p:cNvPicPr>
          <p:nvPr/>
        </p:nvPicPr>
        <p:blipFill>
          <a:blip r:embed="rId6"/>
          <a:stretch>
            <a:fillRect/>
          </a:stretch>
        </p:blipFill>
        <p:spPr>
          <a:xfrm>
            <a:off x="250868" y="4594539"/>
            <a:ext cx="3927593" cy="2263461"/>
          </a:xfrm>
          <a:prstGeom prst="rect">
            <a:avLst/>
          </a:prstGeom>
        </p:spPr>
      </p:pic>
    </p:spTree>
    <p:extLst>
      <p:ext uri="{BB962C8B-B14F-4D97-AF65-F5344CB8AC3E}">
        <p14:creationId xmlns:p14="http://schemas.microsoft.com/office/powerpoint/2010/main" val="244930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783335" y="1643553"/>
            <a:ext cx="8462963" cy="4915315"/>
          </a:xfrm>
          <a:prstGeom prst="rect">
            <a:avLst/>
          </a:prstGeom>
        </p:spPr>
      </p:pic>
      <p:sp>
        <p:nvSpPr>
          <p:cNvPr id="7173" name="TextBox 1"/>
          <p:cNvSpPr txBox="1">
            <a:spLocks noChangeArrowheads="1"/>
          </p:cNvSpPr>
          <p:nvPr/>
        </p:nvSpPr>
        <p:spPr bwMode="auto">
          <a:xfrm>
            <a:off x="3207310" y="5504236"/>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eaLnBrk="0" hangingPunct="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1" hangingPunct="1">
              <a:spcBef>
                <a:spcPct val="0"/>
              </a:spcBef>
              <a:buClrTx/>
              <a:buFontTx/>
              <a:buNone/>
            </a:pPr>
            <a:endParaRPr lang="uk-UA" altLang="uk-UA" sz="2400"/>
          </a:p>
        </p:txBody>
      </p:sp>
      <p:sp>
        <p:nvSpPr>
          <p:cNvPr id="8" name="Місце для вмісту 1"/>
          <p:cNvSpPr txBox="1">
            <a:spLocks/>
          </p:cNvSpPr>
          <p:nvPr/>
        </p:nvSpPr>
        <p:spPr bwMode="auto">
          <a:xfrm>
            <a:off x="2134846" y="1212116"/>
            <a:ext cx="7700309" cy="936625"/>
          </a:xfrm>
          <a:prstGeom prst="rect">
            <a:avLst/>
          </a:prstGeom>
          <a:noFill/>
          <a:ln>
            <a:noFill/>
          </a:ln>
          <a:effectLst/>
        </p:spPr>
        <p:txBody>
          <a:bodyPr/>
          <a:lstStyle>
            <a:lvl1pPr marL="0" indent="0" algn="ctr" rtl="0" eaLnBrk="1" fontAlgn="base" hangingPunct="1">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buClr>
                <a:schemeClr val="accent5">
                  <a:lumMod val="50000"/>
                </a:schemeClr>
              </a:buClr>
              <a:defRPr/>
            </a:pPr>
            <a:r>
              <a:rPr lang="en-US" altLang="uk-UA" sz="2400" dirty="0">
                <a:effectLst/>
                <a:latin typeface="Calibri" panose="020F0502020204030204" pitchFamily="34" charset="0"/>
              </a:rPr>
              <a:t>About 20 </a:t>
            </a:r>
            <a:r>
              <a:rPr lang="en-GB" altLang="uk-UA" sz="2400" dirty="0">
                <a:effectLst/>
                <a:latin typeface="Calibri" panose="020F0502020204030204" pitchFamily="34" charset="0"/>
              </a:rPr>
              <a:t>thousand forest inventory plots</a:t>
            </a:r>
            <a:endParaRPr lang="uk-UA" altLang="uk-UA" sz="2400" dirty="0">
              <a:effectLst/>
              <a:latin typeface="Calibri" panose="020F0502020204030204" pitchFamily="34" charset="0"/>
            </a:endParaRPr>
          </a:p>
        </p:txBody>
      </p:sp>
      <p:sp>
        <p:nvSpPr>
          <p:cNvPr id="7" name="Заголовок 1"/>
          <p:cNvSpPr>
            <a:spLocks noGrp="1"/>
          </p:cNvSpPr>
          <p:nvPr>
            <p:ph type="title"/>
          </p:nvPr>
        </p:nvSpPr>
        <p:spPr>
          <a:xfrm>
            <a:off x="746680" y="456546"/>
            <a:ext cx="8798953" cy="545165"/>
          </a:xfrm>
        </p:spPr>
        <p:txBody>
          <a:bodyPr>
            <a:noAutofit/>
          </a:bodyPr>
          <a:lstStyle/>
          <a:p>
            <a:pPr eaLnBrk="1" hangingPunct="1"/>
            <a:r>
              <a:rPr lang="en-GB" altLang="uk-UA" sz="3200" b="1" dirty="0">
                <a:latin typeface="+mn-lt"/>
                <a:ea typeface="+mn-ea"/>
                <a:cs typeface="+mn-cs"/>
              </a:rPr>
              <a:t>NFI grid: Scale </a:t>
            </a:r>
            <a:r>
              <a:rPr lang="uk-UA" altLang="uk-UA" sz="3200" b="1" dirty="0">
                <a:latin typeface="+mn-lt"/>
                <a:ea typeface="+mn-ea"/>
                <a:cs typeface="+mn-cs"/>
              </a:rPr>
              <a:t>1:100000</a:t>
            </a:r>
          </a:p>
        </p:txBody>
      </p:sp>
      <p:sp>
        <p:nvSpPr>
          <p:cNvPr id="9" name="Прямокутник 8"/>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p:cNvPicPr>
            <a:picLocks noChangeAspect="1"/>
          </p:cNvPicPr>
          <p:nvPr/>
        </p:nvPicPr>
        <p:blipFill rotWithShape="1">
          <a:blip r:embed="rId5"/>
          <a:srcRect l="7667" t="10106" r="5690" b="329"/>
          <a:stretch/>
        </p:blipFill>
        <p:spPr>
          <a:xfrm>
            <a:off x="2322339" y="4462670"/>
            <a:ext cx="2266448" cy="2255675"/>
          </a:xfrm>
          <a:prstGeom prst="rect">
            <a:avLst/>
          </a:prstGeom>
        </p:spPr>
      </p:pic>
      <p:pic>
        <p:nvPicPr>
          <p:cNvPr id="4" name="Рисунок 3"/>
          <p:cNvPicPr>
            <a:picLocks noChangeAspect="1"/>
          </p:cNvPicPr>
          <p:nvPr/>
        </p:nvPicPr>
        <p:blipFill>
          <a:blip r:embed="rId6"/>
          <a:stretch>
            <a:fillRect/>
          </a:stretch>
        </p:blipFill>
        <p:spPr>
          <a:xfrm>
            <a:off x="129711" y="4462670"/>
            <a:ext cx="2192628" cy="2240112"/>
          </a:xfrm>
          <a:prstGeom prst="rect">
            <a:avLst/>
          </a:prstGeom>
        </p:spPr>
      </p:pic>
      <p:pic>
        <p:nvPicPr>
          <p:cNvPr id="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9602" y="2883063"/>
            <a:ext cx="2486217" cy="1847754"/>
          </a:xfrm>
          <a:prstGeom prst="rect">
            <a:avLst/>
          </a:prstGeom>
          <a:noFill/>
          <a:ln>
            <a:noFill/>
          </a:ln>
          <a:effectLst/>
          <a:extLst>
            <a:ext uri="{909E8E84-426E-40DD-AFC4-6F175D3DCCD1}">
              <a14:hiddenFill xmlns:a14="http://schemas.microsoft.com/office/drawing/2010/main">
                <a:gradFill rotWithShape="1">
                  <a:gsLst>
                    <a:gs pos="0">
                      <a:srgbClr val="BBDABB"/>
                    </a:gs>
                    <a:gs pos="100000">
                      <a:schemeClr val="bg2">
                        <a:alpha val="14998"/>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srcRect l="-111" t="14498" r="111" b="-214"/>
          <a:stretch/>
        </p:blipFill>
        <p:spPr>
          <a:xfrm>
            <a:off x="748145" y="1560135"/>
            <a:ext cx="10385988" cy="4628719"/>
          </a:xfrm>
          <a:prstGeom prst="rect">
            <a:avLst/>
          </a:prstGeom>
        </p:spPr>
      </p:pic>
      <p:sp>
        <p:nvSpPr>
          <p:cNvPr id="10" name="TextBox 9">
            <a:extLst>
              <a:ext uri="{FF2B5EF4-FFF2-40B4-BE49-F238E27FC236}">
                <a16:creationId xmlns:a16="http://schemas.microsoft.com/office/drawing/2014/main" id="{D9887F2E-4C0E-87E1-6DF6-9168BBE12AE9}"/>
              </a:ext>
            </a:extLst>
          </p:cNvPr>
          <p:cNvSpPr txBox="1"/>
          <p:nvPr/>
        </p:nvSpPr>
        <p:spPr>
          <a:xfrm>
            <a:off x="748145" y="368135"/>
            <a:ext cx="6097978" cy="584775"/>
          </a:xfrm>
          <a:prstGeom prst="rect">
            <a:avLst/>
          </a:prstGeom>
          <a:noFill/>
        </p:spPr>
        <p:txBody>
          <a:bodyPr wrap="square" rtlCol="0">
            <a:spAutoFit/>
          </a:bodyPr>
          <a:lstStyle/>
          <a:p>
            <a:r>
              <a:rPr lang="en-GB" sz="3200" b="1" dirty="0"/>
              <a:t>NFI conducting in 2023</a:t>
            </a:r>
            <a:endParaRPr lang="de-DE" sz="3200" b="1" dirty="0"/>
          </a:p>
        </p:txBody>
      </p:sp>
      <p:pic>
        <p:nvPicPr>
          <p:cNvPr id="5" name="Рисунок 4"/>
          <p:cNvPicPr>
            <a:picLocks noChangeAspect="1"/>
          </p:cNvPicPr>
          <p:nvPr/>
        </p:nvPicPr>
        <p:blipFill>
          <a:blip r:embed="rId4"/>
          <a:stretch>
            <a:fillRect/>
          </a:stretch>
        </p:blipFill>
        <p:spPr>
          <a:xfrm>
            <a:off x="1642252" y="4340506"/>
            <a:ext cx="2823349" cy="1474883"/>
          </a:xfrm>
          <a:prstGeom prst="rect">
            <a:avLst/>
          </a:prstGeom>
        </p:spPr>
      </p:pic>
      <p:sp>
        <p:nvSpPr>
          <p:cNvPr id="11" name="Прямокутник 10"/>
          <p:cNvSpPr/>
          <p:nvPr/>
        </p:nvSpPr>
        <p:spPr>
          <a:xfrm>
            <a:off x="783507" y="6350061"/>
            <a:ext cx="3865161" cy="400110"/>
          </a:xfrm>
          <a:prstGeom prst="rect">
            <a:avLst/>
          </a:prstGeom>
        </p:spPr>
        <p:txBody>
          <a:bodyPr wrap="none">
            <a:spAutoFit/>
          </a:bodyPr>
          <a:lstStyle/>
          <a:p>
            <a:r>
              <a:rPr lang="en-GB" altLang="uk-UA" sz="2000" b="1" kern="0" dirty="0"/>
              <a:t>NFI: ≈ 2300 forest inventory plots</a:t>
            </a:r>
            <a:endParaRPr lang="uk-UA" sz="2000" b="1" dirty="0"/>
          </a:p>
        </p:txBody>
      </p:sp>
      <p:sp>
        <p:nvSpPr>
          <p:cNvPr id="12" name="Прямокутник 11"/>
          <p:cNvSpPr/>
          <p:nvPr/>
        </p:nvSpPr>
        <p:spPr>
          <a:xfrm>
            <a:off x="5712823" y="6350061"/>
            <a:ext cx="6266974" cy="707886"/>
          </a:xfrm>
          <a:prstGeom prst="rect">
            <a:avLst/>
          </a:prstGeom>
        </p:spPr>
        <p:txBody>
          <a:bodyPr wrap="square">
            <a:spAutoFit/>
          </a:bodyPr>
          <a:lstStyle/>
          <a:p>
            <a:r>
              <a:rPr lang="en-GB" sz="2000" b="1" dirty="0"/>
              <a:t>+ ≈ 660 data collection plots:  RS-Inventory</a:t>
            </a:r>
            <a:br>
              <a:rPr lang="uk-UA" sz="2000" b="1" dirty="0"/>
            </a:br>
            <a:endParaRPr lang="uk-UA" sz="2000" b="1" dirty="0"/>
          </a:p>
        </p:txBody>
      </p:sp>
      <p:sp>
        <p:nvSpPr>
          <p:cNvPr id="13" name="Прямокутник 12"/>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TextBox 3">
            <a:extLst>
              <a:ext uri="{FF2B5EF4-FFF2-40B4-BE49-F238E27FC236}">
                <a16:creationId xmlns:a16="http://schemas.microsoft.com/office/drawing/2014/main" id="{3598BD01-857F-5A0B-5C28-DA7BD19B2CF7}"/>
              </a:ext>
            </a:extLst>
          </p:cNvPr>
          <p:cNvSpPr txBox="1"/>
          <p:nvPr/>
        </p:nvSpPr>
        <p:spPr>
          <a:xfrm>
            <a:off x="2333675" y="4404792"/>
            <a:ext cx="2014207" cy="1184940"/>
          </a:xfrm>
          <a:prstGeom prst="rect">
            <a:avLst/>
          </a:prstGeom>
          <a:solidFill>
            <a:schemeClr val="bg1"/>
          </a:solidFill>
        </p:spPr>
        <p:txBody>
          <a:bodyPr wrap="square">
            <a:spAutoFit/>
          </a:bodyPr>
          <a:lstStyle/>
          <a:p>
            <a:r>
              <a:rPr lang="en-GB" sz="1400" dirty="0"/>
              <a:t>Not available</a:t>
            </a:r>
            <a:endParaRPr lang="uk-UA" sz="1400" dirty="0"/>
          </a:p>
          <a:p>
            <a:endParaRPr lang="uk-UA" sz="500" dirty="0"/>
          </a:p>
          <a:p>
            <a:r>
              <a:rPr lang="en-GB" sz="1400" dirty="0"/>
              <a:t>NFI</a:t>
            </a:r>
          </a:p>
          <a:p>
            <a:endParaRPr lang="uk-UA" sz="500" dirty="0"/>
          </a:p>
          <a:p>
            <a:r>
              <a:rPr lang="en-GB" sz="1400" dirty="0"/>
              <a:t>NFI/ RS-Inventory</a:t>
            </a:r>
          </a:p>
          <a:p>
            <a:endParaRPr lang="uk-UA" sz="500" dirty="0"/>
          </a:p>
          <a:p>
            <a:r>
              <a:rPr lang="en-GB" sz="1400" dirty="0"/>
              <a:t>Restricted access</a:t>
            </a:r>
          </a:p>
        </p:txBody>
      </p:sp>
      <p:sp>
        <p:nvSpPr>
          <p:cNvPr id="2" name="Rectangle 1">
            <a:extLst>
              <a:ext uri="{FF2B5EF4-FFF2-40B4-BE49-F238E27FC236}">
                <a16:creationId xmlns:a16="http://schemas.microsoft.com/office/drawing/2014/main" id="{A57824C1-FAA7-D35A-ADF6-4D019667F79F}"/>
              </a:ext>
            </a:extLst>
          </p:cNvPr>
          <p:cNvSpPr/>
          <p:nvPr/>
        </p:nvSpPr>
        <p:spPr>
          <a:xfrm>
            <a:off x="604157" y="6350061"/>
            <a:ext cx="10270672" cy="584775"/>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35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93035A-F168-6F98-A716-46D28FA60836}"/>
              </a:ext>
            </a:extLst>
          </p:cNvPr>
          <p:cNvSpPr>
            <a:spLocks noGrp="1"/>
          </p:cNvSpPr>
          <p:nvPr>
            <p:ph type="sldNum" sz="quarter" idx="12"/>
          </p:nvPr>
        </p:nvSpPr>
        <p:spPr/>
        <p:txBody>
          <a:bodyPr/>
          <a:lstStyle/>
          <a:p>
            <a:fld id="{51EE7181-CA54-4834-B0AA-E251DC475F5A}" type="slidenum">
              <a:rPr lang="en-GB" smtClean="0"/>
              <a:t>7</a:t>
            </a:fld>
            <a:endParaRPr lang="en-GB"/>
          </a:p>
        </p:txBody>
      </p:sp>
      <p:sp>
        <p:nvSpPr>
          <p:cNvPr id="9" name="TextBox 8">
            <a:extLst>
              <a:ext uri="{FF2B5EF4-FFF2-40B4-BE49-F238E27FC236}">
                <a16:creationId xmlns:a16="http://schemas.microsoft.com/office/drawing/2014/main" id="{9CED2922-38E3-0E6F-51C1-9161A4BA2530}"/>
              </a:ext>
            </a:extLst>
          </p:cNvPr>
          <p:cNvSpPr txBox="1"/>
          <p:nvPr/>
        </p:nvSpPr>
        <p:spPr>
          <a:xfrm>
            <a:off x="721424" y="1464990"/>
            <a:ext cx="10992155" cy="1800493"/>
          </a:xfrm>
          <a:prstGeom prst="rect">
            <a:avLst/>
          </a:prstGeom>
          <a:noFill/>
        </p:spPr>
        <p:txBody>
          <a:bodyPr wrap="square">
            <a:spAutoFit/>
          </a:bodyPr>
          <a:lstStyle/>
          <a:p>
            <a:pPr>
              <a:spcBef>
                <a:spcPts val="600"/>
              </a:spcBef>
              <a:spcAft>
                <a:spcPts val="300"/>
              </a:spcAft>
            </a:pPr>
            <a:r>
              <a:rPr lang="en-GB" sz="2400" dirty="0">
                <a:solidFill>
                  <a:srgbClr val="000000"/>
                </a:solidFill>
                <a:latin typeface="Calibri" panose="020F0502020204030204" pitchFamily="34" charset="0"/>
              </a:rPr>
              <a:t>It is impossible to complete the first cycle of the National Forest Inventory in the coming years:</a:t>
            </a:r>
            <a:r>
              <a:rPr lang="uk-UA" sz="2400" dirty="0">
                <a:solidFill>
                  <a:srgbClr val="000000"/>
                </a:solidFill>
                <a:latin typeface="Calibri" panose="020F0502020204030204" pitchFamily="34" charset="0"/>
              </a:rPr>
              <a:t> </a:t>
            </a:r>
          </a:p>
          <a:p>
            <a:pPr marL="800100" lvl="1" indent="-342900">
              <a:spcBef>
                <a:spcPts val="6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Reduced state funding for NFI</a:t>
            </a:r>
          </a:p>
          <a:p>
            <a:pPr marL="800100" lvl="1" indent="-342900">
              <a:spcBef>
                <a:spcPts val="6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Limited access to forests for field data collection</a:t>
            </a:r>
            <a:endParaRPr lang="ru-RU" sz="2400"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D9887F2E-4C0E-87E1-6DF6-9168BBE12AE9}"/>
              </a:ext>
            </a:extLst>
          </p:cNvPr>
          <p:cNvSpPr txBox="1"/>
          <p:nvPr/>
        </p:nvSpPr>
        <p:spPr>
          <a:xfrm>
            <a:off x="748145" y="368135"/>
            <a:ext cx="8087742" cy="584775"/>
          </a:xfrm>
          <a:prstGeom prst="rect">
            <a:avLst/>
          </a:prstGeom>
          <a:noFill/>
        </p:spPr>
        <p:txBody>
          <a:bodyPr wrap="square" rtlCol="0">
            <a:spAutoFit/>
          </a:bodyPr>
          <a:lstStyle/>
          <a:p>
            <a:r>
              <a:rPr lang="en-GB" sz="3200" b="1" dirty="0"/>
              <a:t>Current framework and challenges</a:t>
            </a:r>
            <a:endParaRPr lang="de-DE" sz="3200" b="1" dirty="0"/>
          </a:p>
        </p:txBody>
      </p:sp>
      <p:sp>
        <p:nvSpPr>
          <p:cNvPr id="2" name="Прямокутник 1"/>
          <p:cNvSpPr/>
          <p:nvPr/>
        </p:nvSpPr>
        <p:spPr>
          <a:xfrm>
            <a:off x="748145" y="3800646"/>
            <a:ext cx="11115906" cy="1431161"/>
          </a:xfrm>
          <a:prstGeom prst="rect">
            <a:avLst/>
          </a:prstGeom>
        </p:spPr>
        <p:txBody>
          <a:bodyPr wrap="square">
            <a:spAutoFit/>
          </a:bodyPr>
          <a:lstStyle/>
          <a:p>
            <a:pPr marL="342900" indent="-342900">
              <a:spcBef>
                <a:spcPts val="600"/>
              </a:spcBef>
              <a:spcAft>
                <a:spcPts val="300"/>
              </a:spcAft>
              <a:buFont typeface="Arial" panose="020B0604020202020204" pitchFamily="34" charset="0"/>
              <a:buChar char="•"/>
            </a:pPr>
            <a:r>
              <a:rPr lang="en-GB" sz="2400" b="1" dirty="0">
                <a:solidFill>
                  <a:srgbClr val="000000"/>
                </a:solidFill>
                <a:latin typeface="Calibri" panose="020F0502020204030204" pitchFamily="34" charset="0"/>
              </a:rPr>
              <a:t>How to achieve forest inventory results </a:t>
            </a:r>
            <a:r>
              <a:rPr lang="uk-UA" sz="2400" b="1" dirty="0">
                <a:solidFill>
                  <a:srgbClr val="000000"/>
                </a:solidFill>
                <a:latin typeface="Calibri" panose="020F0502020204030204" pitchFamily="34" charset="0"/>
              </a:rPr>
              <a:t> </a:t>
            </a:r>
            <a:endParaRPr lang="en-US" sz="2400" b="1" dirty="0">
              <a:solidFill>
                <a:srgbClr val="000000"/>
              </a:solidFill>
              <a:latin typeface="Calibri" panose="020F0502020204030204" pitchFamily="34" charset="0"/>
            </a:endParaRPr>
          </a:p>
          <a:p>
            <a:pPr marL="971550" lvl="1" indent="-514350">
              <a:spcBef>
                <a:spcPts val="600"/>
              </a:spcBef>
              <a:spcAft>
                <a:spcPts val="300"/>
              </a:spcAft>
              <a:buFont typeface="+mj-lt"/>
              <a:buAutoNum type="romanLcPeriod"/>
            </a:pPr>
            <a:r>
              <a:rPr lang="en-GB" sz="2400" b="1" dirty="0">
                <a:solidFill>
                  <a:srgbClr val="000000"/>
                </a:solidFill>
                <a:latin typeface="Calibri" panose="020F0502020204030204" pitchFamily="34" charset="0"/>
              </a:rPr>
              <a:t>for the whole Ukraine </a:t>
            </a:r>
            <a:r>
              <a:rPr lang="uk-UA" sz="2400" b="1" dirty="0">
                <a:solidFill>
                  <a:srgbClr val="000000"/>
                </a:solidFill>
                <a:latin typeface="Calibri" panose="020F0502020204030204" pitchFamily="34" charset="0"/>
              </a:rPr>
              <a:t> </a:t>
            </a:r>
            <a:endParaRPr lang="en-US" sz="2400" b="1" dirty="0">
              <a:solidFill>
                <a:srgbClr val="000000"/>
              </a:solidFill>
              <a:latin typeface="Calibri" panose="020F0502020204030204" pitchFamily="34" charset="0"/>
            </a:endParaRPr>
          </a:p>
          <a:p>
            <a:pPr marL="1428750" lvl="2" indent="-514350">
              <a:spcBef>
                <a:spcPts val="600"/>
              </a:spcBef>
              <a:spcAft>
                <a:spcPts val="300"/>
              </a:spcAft>
              <a:buFont typeface="+mj-lt"/>
              <a:buAutoNum type="romanLcPeriod" startAt="2"/>
            </a:pPr>
            <a:r>
              <a:rPr lang="en-GB" sz="2400" b="1" dirty="0">
                <a:solidFill>
                  <a:srgbClr val="000000"/>
                </a:solidFill>
                <a:latin typeface="Calibri" panose="020F0502020204030204" pitchFamily="34" charset="0"/>
              </a:rPr>
              <a:t>in a shorter timeframe</a:t>
            </a:r>
            <a:r>
              <a:rPr lang="uk-UA" sz="2400" b="1" dirty="0">
                <a:solidFill>
                  <a:srgbClr val="000000"/>
                </a:solidFill>
                <a:latin typeface="Calibri" panose="020F0502020204030204" pitchFamily="34" charset="0"/>
              </a:rPr>
              <a:t>?</a:t>
            </a:r>
          </a:p>
        </p:txBody>
      </p:sp>
      <p:sp>
        <p:nvSpPr>
          <p:cNvPr id="7" name="Прямокутник 6"/>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16883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93035A-F168-6F98-A716-46D28FA60836}"/>
              </a:ext>
            </a:extLst>
          </p:cNvPr>
          <p:cNvSpPr>
            <a:spLocks noGrp="1"/>
          </p:cNvSpPr>
          <p:nvPr>
            <p:ph type="sldNum" sz="quarter" idx="12"/>
          </p:nvPr>
        </p:nvSpPr>
        <p:spPr/>
        <p:txBody>
          <a:bodyPr/>
          <a:lstStyle/>
          <a:p>
            <a:fld id="{51EE7181-CA54-4834-B0AA-E251DC475F5A}" type="slidenum">
              <a:rPr lang="en-GB" smtClean="0"/>
              <a:t>8</a:t>
            </a:fld>
            <a:endParaRPr lang="en-GB"/>
          </a:p>
        </p:txBody>
      </p:sp>
      <p:sp>
        <p:nvSpPr>
          <p:cNvPr id="10" name="TextBox 9">
            <a:extLst>
              <a:ext uri="{FF2B5EF4-FFF2-40B4-BE49-F238E27FC236}">
                <a16:creationId xmlns:a16="http://schemas.microsoft.com/office/drawing/2014/main" id="{D9887F2E-4C0E-87E1-6DF6-9168BBE12AE9}"/>
              </a:ext>
            </a:extLst>
          </p:cNvPr>
          <p:cNvSpPr txBox="1"/>
          <p:nvPr/>
        </p:nvSpPr>
        <p:spPr>
          <a:xfrm>
            <a:off x="748145" y="368135"/>
            <a:ext cx="6097978" cy="584775"/>
          </a:xfrm>
          <a:prstGeom prst="rect">
            <a:avLst/>
          </a:prstGeom>
          <a:noFill/>
        </p:spPr>
        <p:txBody>
          <a:bodyPr wrap="square" rtlCol="0">
            <a:spAutoFit/>
          </a:bodyPr>
          <a:lstStyle/>
          <a:p>
            <a:r>
              <a:rPr lang="en-GB" sz="3200" b="1" dirty="0"/>
              <a:t>German-Ukrainian SFI project</a:t>
            </a:r>
            <a:endParaRPr lang="de-DE" sz="3200" b="1" dirty="0"/>
          </a:p>
        </p:txBody>
      </p:sp>
      <p:sp>
        <p:nvSpPr>
          <p:cNvPr id="6" name="Місце для вмісту 2"/>
          <p:cNvSpPr txBox="1">
            <a:spLocks/>
          </p:cNvSpPr>
          <p:nvPr/>
        </p:nvSpPr>
        <p:spPr>
          <a:xfrm>
            <a:off x="580009" y="1699843"/>
            <a:ext cx="5999896" cy="3751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German-Ukrainian project "Technical support to forest policy development and national forest inventory implementation"</a:t>
            </a:r>
            <a:r>
              <a:rPr lang="uk-UA" sz="2400" dirty="0"/>
              <a:t>(2021-2024)</a:t>
            </a:r>
            <a:endParaRPr lang="en-GB" sz="2400" dirty="0"/>
          </a:p>
          <a:p>
            <a:endParaRPr lang="uk-UA" sz="800" dirty="0"/>
          </a:p>
          <a:p>
            <a:pPr lvl="1"/>
            <a:r>
              <a:rPr lang="en-GB" dirty="0"/>
              <a:t>Project "Special support to the national forest inventory“ </a:t>
            </a:r>
            <a:r>
              <a:rPr lang="uk-UA" dirty="0"/>
              <a:t>(</a:t>
            </a:r>
            <a:r>
              <a:rPr lang="en-US" dirty="0"/>
              <a:t>2022-</a:t>
            </a:r>
            <a:r>
              <a:rPr lang="uk-UA" dirty="0"/>
              <a:t>2023) </a:t>
            </a:r>
            <a:endParaRPr lang="en-GB" dirty="0"/>
          </a:p>
          <a:p>
            <a:pPr lvl="1"/>
            <a:endParaRPr lang="uk-UA" sz="800" dirty="0"/>
          </a:p>
          <a:p>
            <a:pPr lvl="2"/>
            <a:r>
              <a:rPr lang="en-GB" sz="2400" dirty="0"/>
              <a:t>Conducting forest inventory using remote sensing </a:t>
            </a:r>
            <a:br>
              <a:rPr lang="en-US" sz="2400" dirty="0"/>
            </a:br>
            <a:r>
              <a:rPr lang="uk-UA" sz="2400" b="1" dirty="0"/>
              <a:t>(</a:t>
            </a:r>
            <a:r>
              <a:rPr lang="en-GB" sz="2400" b="1" dirty="0"/>
              <a:t>RS</a:t>
            </a:r>
            <a:r>
              <a:rPr lang="uk-UA" sz="2400" b="1" dirty="0"/>
              <a:t>-І</a:t>
            </a:r>
            <a:r>
              <a:rPr lang="en-GB" sz="2400" b="1" dirty="0" err="1"/>
              <a:t>nventory</a:t>
            </a:r>
            <a:r>
              <a:rPr lang="uk-UA" sz="2400" b="1" dirty="0"/>
              <a:t>)</a:t>
            </a:r>
          </a:p>
          <a:p>
            <a:pPr marL="0" indent="0">
              <a:buFont typeface="Arial" panose="020B0604020202020204" pitchFamily="34" charset="0"/>
              <a:buNone/>
            </a:pPr>
            <a:endParaRPr lang="uk-UA" sz="2400" dirty="0"/>
          </a:p>
        </p:txBody>
      </p:sp>
      <p:sp>
        <p:nvSpPr>
          <p:cNvPr id="11" name="Прямокутник 10"/>
          <p:cNvSpPr/>
          <p:nvPr/>
        </p:nvSpPr>
        <p:spPr>
          <a:xfrm>
            <a:off x="1457238" y="5894685"/>
            <a:ext cx="4422108" cy="461665"/>
          </a:xfrm>
          <a:prstGeom prst="rect">
            <a:avLst/>
          </a:prstGeom>
        </p:spPr>
        <p:txBody>
          <a:bodyPr wrap="none">
            <a:spAutoFit/>
          </a:bodyPr>
          <a:lstStyle/>
          <a:p>
            <a:r>
              <a:rPr lang="uk-UA" sz="2400" dirty="0"/>
              <a:t>(</a:t>
            </a:r>
            <a:r>
              <a:rPr lang="en-GB" sz="2400" dirty="0">
                <a:hlinkClick r:id="rId3"/>
              </a:rPr>
              <a:t>https://www.sfi-ukraine.org.ua/</a:t>
            </a:r>
            <a:r>
              <a:rPr lang="uk-UA" sz="2400" dirty="0"/>
              <a:t>) </a:t>
            </a:r>
          </a:p>
        </p:txBody>
      </p:sp>
      <p:sp>
        <p:nvSpPr>
          <p:cNvPr id="13" name="Прямокутник 12"/>
          <p:cNvSpPr/>
          <p:nvPr/>
        </p:nvSpPr>
        <p:spPr>
          <a:xfrm>
            <a:off x="8588415" y="136263"/>
            <a:ext cx="3032567"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Picture 4">
            <a:extLst>
              <a:ext uri="{FF2B5EF4-FFF2-40B4-BE49-F238E27FC236}">
                <a16:creationId xmlns:a16="http://schemas.microsoft.com/office/drawing/2014/main" id="{6FDE91F2-EB6B-7E5B-A362-3763B5D2AAA6}"/>
              </a:ext>
            </a:extLst>
          </p:cNvPr>
          <p:cNvPicPr>
            <a:picLocks noChangeAspect="1"/>
          </p:cNvPicPr>
          <p:nvPr/>
        </p:nvPicPr>
        <p:blipFill>
          <a:blip r:embed="rId4"/>
          <a:stretch>
            <a:fillRect/>
          </a:stretch>
        </p:blipFill>
        <p:spPr>
          <a:xfrm>
            <a:off x="6229972" y="1493806"/>
            <a:ext cx="5962028" cy="3295909"/>
          </a:xfrm>
          <a:prstGeom prst="rect">
            <a:avLst/>
          </a:prstGeom>
        </p:spPr>
      </p:pic>
    </p:spTree>
    <p:extLst>
      <p:ext uri="{BB962C8B-B14F-4D97-AF65-F5344CB8AC3E}">
        <p14:creationId xmlns:p14="http://schemas.microsoft.com/office/powerpoint/2010/main" val="48279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A4736-088A-B8C3-44A1-3F792883095D}"/>
              </a:ext>
            </a:extLst>
          </p:cNvPr>
          <p:cNvSpPr>
            <a:spLocks noGrp="1"/>
          </p:cNvSpPr>
          <p:nvPr>
            <p:ph type="sldNum" sz="quarter" idx="12"/>
          </p:nvPr>
        </p:nvSpPr>
        <p:spPr/>
        <p:txBody>
          <a:bodyPr/>
          <a:lstStyle/>
          <a:p>
            <a:fld id="{51EE7181-CA54-4834-B0AA-E251DC475F5A}" type="slidenum">
              <a:rPr lang="en-GB" smtClean="0"/>
              <a:t>9</a:t>
            </a:fld>
            <a:endParaRPr lang="en-GB" dirty="0"/>
          </a:p>
        </p:txBody>
      </p:sp>
      <p:sp>
        <p:nvSpPr>
          <p:cNvPr id="4" name="TextBox 3">
            <a:extLst>
              <a:ext uri="{FF2B5EF4-FFF2-40B4-BE49-F238E27FC236}">
                <a16:creationId xmlns:a16="http://schemas.microsoft.com/office/drawing/2014/main" id="{72191ABC-5EF2-5E0B-3FC2-87151A366ED1}"/>
              </a:ext>
            </a:extLst>
          </p:cNvPr>
          <p:cNvSpPr txBox="1"/>
          <p:nvPr/>
        </p:nvSpPr>
        <p:spPr>
          <a:xfrm>
            <a:off x="838200" y="1601202"/>
            <a:ext cx="8294738" cy="4385816"/>
          </a:xfrm>
          <a:prstGeom prst="rect">
            <a:avLst/>
          </a:prstGeom>
          <a:noFill/>
        </p:spPr>
        <p:txBody>
          <a:bodyPr wrap="square">
            <a:spAutoFit/>
          </a:bodyPr>
          <a:lstStyle/>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Strategy for combined use of multi-source input data in RS-Inventory (i.e., NFI plots, forest management data, visual interpretation) developed</a:t>
            </a: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Selection of remote sensing data and formation of satellite time series (data source, spatial resolution, other technical issues) were performed</a:t>
            </a: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A technological process of data processing for forest cover mapping was developed</a:t>
            </a:r>
          </a:p>
          <a:p>
            <a:pPr marL="342900" indent="-342900" algn="just">
              <a:spcBef>
                <a:spcPts val="300"/>
              </a:spcBef>
              <a:spcAft>
                <a:spcPts val="300"/>
              </a:spcAft>
              <a:buFont typeface="Arial" panose="020B0604020202020204" pitchFamily="34" charset="0"/>
              <a:buChar char="•"/>
            </a:pPr>
            <a:r>
              <a:rPr lang="en-GB" sz="2400" dirty="0">
                <a:solidFill>
                  <a:srgbClr val="000000"/>
                </a:solidFill>
                <a:latin typeface="Calibri" panose="020F0502020204030204" pitchFamily="34" charset="0"/>
              </a:rPr>
              <a:t>Methods for mapping species distribution and forecasting taxation indicators of forest plantations (stand growing volume, diameter, height, etc.) are determined</a:t>
            </a:r>
            <a:endParaRPr lang="de-DE" sz="2400" dirty="0">
              <a:solidFill>
                <a:srgbClr val="000000"/>
              </a:solidFill>
              <a:latin typeface="Calibri" panose="020F0502020204030204" pitchFamily="34" charset="0"/>
            </a:endParaRPr>
          </a:p>
        </p:txBody>
      </p:sp>
      <p:sp>
        <p:nvSpPr>
          <p:cNvPr id="5" name="TextBox 4">
            <a:extLst>
              <a:ext uri="{FF2B5EF4-FFF2-40B4-BE49-F238E27FC236}">
                <a16:creationId xmlns:a16="http://schemas.microsoft.com/office/drawing/2014/main" id="{7571BF5A-6668-BB90-3028-0E5A2829DA2F}"/>
              </a:ext>
            </a:extLst>
          </p:cNvPr>
          <p:cNvSpPr txBox="1"/>
          <p:nvPr/>
        </p:nvSpPr>
        <p:spPr>
          <a:xfrm>
            <a:off x="680227" y="154652"/>
            <a:ext cx="8033905" cy="1077218"/>
          </a:xfrm>
          <a:prstGeom prst="rect">
            <a:avLst/>
          </a:prstGeom>
          <a:noFill/>
        </p:spPr>
        <p:txBody>
          <a:bodyPr wrap="square" rtlCol="0">
            <a:spAutoFit/>
          </a:bodyPr>
          <a:lstStyle/>
          <a:p>
            <a:r>
              <a:rPr lang="en-US" sz="3200" b="1" dirty="0"/>
              <a:t>RS-Inventory approach: </a:t>
            </a:r>
            <a:br>
              <a:rPr lang="en-US" sz="3200" b="1" dirty="0"/>
            </a:br>
            <a:r>
              <a:rPr lang="en-GB" sz="3200" b="1" dirty="0"/>
              <a:t>on case study of Sumy region</a:t>
            </a:r>
            <a:endParaRPr lang="en-US" sz="3200" b="1" dirty="0"/>
          </a:p>
        </p:txBody>
      </p:sp>
      <p:pic>
        <p:nvPicPr>
          <p:cNvPr id="8" name="Рисунок 7" descr="Зображення, що містить текст, карта, атлант, схема&#10;&#10;Автоматично згенерований опис">
            <a:extLst>
              <a:ext uri="{FF2B5EF4-FFF2-40B4-BE49-F238E27FC236}">
                <a16:creationId xmlns:a16="http://schemas.microsoft.com/office/drawing/2014/main" id="{B6616C0D-8F63-69FA-7FFA-E390302F50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30196" y="1882600"/>
            <a:ext cx="2243728" cy="4104418"/>
          </a:xfrm>
          <a:prstGeom prst="rect">
            <a:avLst/>
          </a:prstGeom>
        </p:spPr>
      </p:pic>
    </p:spTree>
    <p:extLst>
      <p:ext uri="{BB962C8B-B14F-4D97-AF65-F5344CB8AC3E}">
        <p14:creationId xmlns:p14="http://schemas.microsoft.com/office/powerpoint/2010/main" val="95108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G meeting 21.07.2023" id="{2E33F7C5-FCFC-4DE6-A609-4145FD94548F}" vid="{437B869E-E669-40C6-8525-A04331E5B2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AB636C1F3EE534CAA6EFBA56B84BCC7" ma:contentTypeVersion="16" ma:contentTypeDescription="Ein neues Dokument erstellen." ma:contentTypeScope="" ma:versionID="bdb9f335a7acde2cdcdc5d37f107539c">
  <xsd:schema xmlns:xsd="http://www.w3.org/2001/XMLSchema" xmlns:xs="http://www.w3.org/2001/XMLSchema" xmlns:p="http://schemas.microsoft.com/office/2006/metadata/properties" xmlns:ns2="080b72cc-e4c4-4790-9f97-f133ee35ae8e" xmlns:ns3="b4228b6d-77f5-4e88-95df-114489aa8b8b" targetNamespace="http://schemas.microsoft.com/office/2006/metadata/properties" ma:root="true" ma:fieldsID="23164d042d628b66f98b31bffc974cf3" ns2:_="" ns3:_="">
    <xsd:import namespace="080b72cc-e4c4-4790-9f97-f133ee35ae8e"/>
    <xsd:import namespace="b4228b6d-77f5-4e88-95df-114489aa8b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0b72cc-e4c4-4790-9f97-f133ee35a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37ef5b12-004b-4d0f-a024-a4c34272299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228b6d-77f5-4e88-95df-114489aa8b8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5af778-2eb0-417e-b590-4603da4cc578}" ma:internalName="TaxCatchAll" ma:showField="CatchAllData" ma:web="b4228b6d-77f5-4e88-95df-114489aa8b8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30FDAA-31F1-4730-8109-009BB0F823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0b72cc-e4c4-4790-9f97-f133ee35ae8e"/>
    <ds:schemaRef ds:uri="b4228b6d-77f5-4e88-95df-114489aa8b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2B9466-72CD-4D2B-A10A-AAC0E409B8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PSG meeting 21.07.2023</Template>
  <TotalTime>0</TotalTime>
  <Words>1035</Words>
  <Application>Microsoft Office PowerPoint</Application>
  <PresentationFormat>Widescreen</PresentationFormat>
  <Paragraphs>160</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PowerPoint Presentation</vt:lpstr>
      <vt:lpstr>PowerPoint Presentation</vt:lpstr>
      <vt:lpstr>PowerPoint Presentation</vt:lpstr>
      <vt:lpstr>NFI grid: Scale 1:10000000</vt:lpstr>
      <vt:lpstr>NFI grid: Scale 1:100000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Halyna Semytska</dc:creator>
  <cp:lastModifiedBy>Halyna Semytska</cp:lastModifiedBy>
  <cp:revision>86</cp:revision>
  <dcterms:created xsi:type="dcterms:W3CDTF">2023-06-30T13:21:15Z</dcterms:created>
  <dcterms:modified xsi:type="dcterms:W3CDTF">2023-12-01T11:17:02Z</dcterms:modified>
</cp:coreProperties>
</file>