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84" r:id="rId3"/>
    <p:sldId id="313" r:id="rId4"/>
    <p:sldId id="314" r:id="rId5"/>
    <p:sldId id="317" r:id="rId6"/>
    <p:sldId id="320" r:id="rId7"/>
    <p:sldId id="322" r:id="rId8"/>
    <p:sldId id="316" r:id="rId9"/>
    <p:sldId id="319" r:id="rId10"/>
    <p:sldId id="318" r:id="rId11"/>
    <p:sldId id="321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2765" autoAdjust="0"/>
  </p:normalViewPr>
  <p:slideViewPr>
    <p:cSldViewPr snapToGrid="0">
      <p:cViewPr varScale="1">
        <p:scale>
          <a:sx n="61" d="100"/>
          <a:sy n="61" d="100"/>
        </p:scale>
        <p:origin x="76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645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C05F-97C6-47BC-8C6B-D1C2AA5246F3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172B-3317-43EF-898F-275352087C6C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1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5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One more word about deficits in agriculture/forestry science and education: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Lack in external financing by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State financing based on “number of staff” instead of “projects”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Internal financing from commercial activities on “scientific” agriculture forestry areas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Autocratic, untransparent decision making structures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Insufficient knowledge of English language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Shortages in efficient international cooperation  </a:t>
            </a:r>
          </a:p>
          <a:p>
            <a:endParaRPr lang="en-US" baseline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9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6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Tx/>
              <a:buNone/>
            </a:pP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9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One more word about deficits in agriculture/forestry science and education: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Lack in external financing by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State financing based on “number of staff” instead of “projects”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Internal financing from commercial activities on “scientific” agriculture forestry areas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Autocratic, </a:t>
            </a:r>
            <a:r>
              <a:rPr lang="en-US" noProof="0" dirty="0" err="1"/>
              <a:t>instransparent</a:t>
            </a:r>
            <a:r>
              <a:rPr lang="en-US" noProof="0" dirty="0"/>
              <a:t> decision making structures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Insufficient knowledge of English language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Shortages in efficient international cooperation 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66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3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alibri" panose="020F0502020204030204" pitchFamily="34" charset="0"/>
              </a:rPr>
              <a:t>4 200 analysed based on terrestrial NFI methodology: huge resource of information for scientific use   </a:t>
            </a:r>
          </a:p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9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5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8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Experts</a:t>
            </a:r>
            <a:r>
              <a:rPr lang="de-DE" dirty="0"/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</a:rPr>
              <a:t>Heino Polley: NFI (</a:t>
            </a:r>
            <a:r>
              <a:rPr lang="en-GB" sz="1200" dirty="0" err="1">
                <a:latin typeface="Calibri" panose="020F0502020204030204" pitchFamily="34" charset="0"/>
              </a:rPr>
              <a:t>Bundeswaldinventur</a:t>
            </a:r>
            <a:r>
              <a:rPr lang="en-GB" sz="1200" dirty="0">
                <a:latin typeface="Calibri" panose="020F0502020204030204" pitchFamily="34" charset="0"/>
              </a:rPr>
              <a:t>) in Germany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</a:rPr>
              <a:t>Axel Weinreich: German Expert in RS-Inventory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</a:rPr>
              <a:t>Victor </a:t>
            </a:r>
            <a:r>
              <a:rPr lang="en-GB" sz="1200" dirty="0" err="1">
                <a:latin typeface="Calibri" panose="020F0502020204030204" pitchFamily="34" charset="0"/>
              </a:rPr>
              <a:t>Mironiuk</a:t>
            </a:r>
            <a:r>
              <a:rPr lang="en-GB" sz="1200" dirty="0">
                <a:latin typeface="Calibri" panose="020F0502020204030204" pitchFamily="34" charset="0"/>
              </a:rPr>
              <a:t>: Ukrainian Expert in RS-Inventory with scientific records in USA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9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2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9F9C1-AEC4-4F56-3431-177B71B9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F7F2-96FA-4B38-A7CF-29C79C27223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8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40CEC-7F12-44DC-6100-E37EABD1A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4959-9CC9-4166-A739-E360FAB611C2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95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B7994-A6EC-5EBC-CE24-E743360DC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F7F2-96FA-4B38-A7CF-29C79C272230}" type="slidenum">
              <a:rPr lang="en-GB" smtClean="0"/>
              <a:t>‹№›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130FFC-6E6A-AB8D-D850-E78EAA0D24DD}"/>
              </a:ext>
            </a:extLst>
          </p:cNvPr>
          <p:cNvGrpSpPr/>
          <p:nvPr userDrawn="1"/>
        </p:nvGrpSpPr>
        <p:grpSpPr>
          <a:xfrm>
            <a:off x="758876" y="1395600"/>
            <a:ext cx="10594924" cy="136135"/>
            <a:chOff x="758876" y="1395600"/>
            <a:chExt cx="10594924" cy="1361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FAE56-7A54-A525-2776-78DB4CFFF2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8876" y="1442951"/>
              <a:ext cx="10594924" cy="887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E15E49-0B4C-AE53-B35F-B99945B17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8876" y="1395600"/>
              <a:ext cx="10594923" cy="47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1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fi-ukraine.org.u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008B1-C5DE-3844-93A9-4FEC4AC7D62E}"/>
              </a:ext>
            </a:extLst>
          </p:cNvPr>
          <p:cNvSpPr txBox="1"/>
          <p:nvPr/>
        </p:nvSpPr>
        <p:spPr>
          <a:xfrm>
            <a:off x="444152" y="1972246"/>
            <a:ext cx="113855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Forum on Ukraine Forest Science and Education:</a:t>
            </a:r>
          </a:p>
          <a:p>
            <a:pPr algn="ctr"/>
            <a:r>
              <a:rPr lang="en-GB" sz="2800" b="1" dirty="0"/>
              <a:t>Needs and Priorities for Collaboration</a:t>
            </a:r>
            <a:endParaRPr lang="uk-UA" sz="2800" b="1" dirty="0"/>
          </a:p>
          <a:p>
            <a:pPr algn="ctr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contribution of German-Ukrainian cooperation for implementation of the 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National Forest Inventory and supporting forest policy development in Ukraine 	</a:t>
            </a:r>
          </a:p>
          <a:p>
            <a:pPr algn="ctr"/>
            <a:endParaRPr lang="en-GB" sz="2400" i="1" dirty="0"/>
          </a:p>
          <a:p>
            <a:pPr algn="ctr"/>
            <a:r>
              <a:rPr lang="en-GB" sz="2400" i="1" dirty="0"/>
              <a:t>Volker Sasse, SFI - Project leader </a:t>
            </a:r>
          </a:p>
          <a:p>
            <a:pPr algn="ctr"/>
            <a:r>
              <a:rPr lang="en-GB" sz="2400" i="1" dirty="0"/>
              <a:t>Vitaliy Storozhuk</a:t>
            </a:r>
            <a:r>
              <a:rPr lang="uk-UA" sz="2400" i="1" dirty="0"/>
              <a:t>, </a:t>
            </a:r>
            <a:r>
              <a:rPr lang="en-US" sz="2400" i="1" dirty="0"/>
              <a:t>SFI - National Project Coordinator</a:t>
            </a:r>
            <a:endParaRPr lang="uk-U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FA407-94E4-CA4F-951D-F00622A9E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82" y="344553"/>
            <a:ext cx="11586951" cy="949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776C1-DED0-9A9D-B34F-AA6C437CA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59" y="5411130"/>
            <a:ext cx="8461681" cy="13292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7E001F-A1BC-BAA8-1ECE-5F5708BBA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1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3200" b="1" dirty="0">
                <a:latin typeface="Calibri" panose="020F0502020204030204" pitchFamily="34" charset="0"/>
              </a:rPr>
              <a:t>Making use out of international cooperation (3/3)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90282" y="1750202"/>
            <a:ext cx="11501717" cy="5216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European National Forest Inventory Network (ENFIN):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harmonization of NFI reporting and modelling timber/biomass supply scenarios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Ukraine became a member in 2023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UN Food and Agriculture Organisation (FAO): 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NFI Software - </a:t>
            </a:r>
            <a:r>
              <a:rPr lang="en-GB" sz="2400" dirty="0" err="1">
                <a:latin typeface="Calibri" panose="020F0502020204030204" pitchFamily="34" charset="0"/>
              </a:rPr>
              <a:t>OpenForis</a:t>
            </a:r>
            <a:endParaRPr lang="en-GB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International cooperation on Forest Resource Assessment (FRA) 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Georgia: SFI has established collaboration with NFI (in occupied territories)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Ireland: SFI plans to enhance collaboration on NFI (using </a:t>
            </a:r>
            <a:r>
              <a:rPr lang="en-GB" sz="2400" dirty="0" err="1">
                <a:latin typeface="Calibri" panose="020F0502020204030204" pitchFamily="34" charset="0"/>
              </a:rPr>
              <a:t>FieldMap</a:t>
            </a:r>
            <a:r>
              <a:rPr lang="en-GB" sz="2400" dirty="0">
                <a:latin typeface="Calibri" panose="020F0502020204030204" pitchFamily="34" charset="0"/>
              </a:rPr>
              <a:t> by IFER)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6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b="1" dirty="0">
                <a:latin typeface="Calibri" panose="020F0502020204030204" pitchFamily="34" charset="0"/>
              </a:rPr>
              <a:t>NFI/RS-Inventory requires international cooperation as knowledge sharing is crucial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1F974-F2BA-E64E-3444-F338D064E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60B28-9A3F-36CC-EC63-0EA9F8290163}"/>
              </a:ext>
            </a:extLst>
          </p:cNvPr>
          <p:cNvSpPr txBox="1"/>
          <p:nvPr/>
        </p:nvSpPr>
        <p:spPr>
          <a:xfrm>
            <a:off x="444862" y="1802789"/>
            <a:ext cx="10868891" cy="49186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GB" sz="6000" b="1" dirty="0">
                <a:solidFill>
                  <a:schemeClr val="accent2">
                    <a:lumMod val="50000"/>
                  </a:schemeClr>
                </a:solidFill>
              </a:rPr>
              <a:t>International cooperation requires efficient </a:t>
            </a:r>
            <a:r>
              <a:rPr lang="en-GB" sz="6000" b="1" u="sng" dirty="0">
                <a:solidFill>
                  <a:schemeClr val="accent2">
                    <a:lumMod val="50000"/>
                  </a:schemeClr>
                </a:solidFill>
              </a:rPr>
              <a:t>administration and management </a:t>
            </a:r>
            <a:r>
              <a:rPr lang="en-GB" sz="6000" b="1" dirty="0">
                <a:solidFill>
                  <a:schemeClr val="accent2">
                    <a:lumMod val="50000"/>
                  </a:schemeClr>
                </a:solidFill>
              </a:rPr>
              <a:t> of science and higher education in Ukraine</a:t>
            </a:r>
          </a:p>
        </p:txBody>
      </p:sp>
    </p:spTree>
    <p:extLst>
      <p:ext uri="{BB962C8B-B14F-4D97-AF65-F5344CB8AC3E}">
        <p14:creationId xmlns:p14="http://schemas.microsoft.com/office/powerpoint/2010/main" val="21537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1F974-F2BA-E64E-3444-F338D064E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8E8FF-CA57-ED85-DD5F-DA25639FEEA5}"/>
              </a:ext>
            </a:extLst>
          </p:cNvPr>
          <p:cNvSpPr/>
          <p:nvPr/>
        </p:nvSpPr>
        <p:spPr>
          <a:xfrm>
            <a:off x="651510" y="1234440"/>
            <a:ext cx="10927080" cy="53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group of men posing for a picture in front of a white car">
            <a:extLst>
              <a:ext uri="{FF2B5EF4-FFF2-40B4-BE49-F238E27FC236}">
                <a16:creationId xmlns:a16="http://schemas.microsoft.com/office/drawing/2014/main" id="{8E2CD581-280C-BE00-E448-337E9F181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28" y="16758"/>
            <a:ext cx="9144000" cy="6858000"/>
          </a:xfrm>
          <a:prstGeom prst="rect">
            <a:avLst/>
          </a:prstGeom>
        </p:spPr>
      </p:pic>
      <p:pic>
        <p:nvPicPr>
          <p:cNvPr id="6" name="Picture 5" descr="A shovel in the dirt">
            <a:extLst>
              <a:ext uri="{FF2B5EF4-FFF2-40B4-BE49-F238E27FC236}">
                <a16:creationId xmlns:a16="http://schemas.microsoft.com/office/drawing/2014/main" id="{DC4EC9F4-D248-7946-DD18-445FC2A95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28" y="-16758"/>
            <a:ext cx="9144000" cy="6858000"/>
          </a:xfrm>
          <a:prstGeom prst="rect">
            <a:avLst/>
          </a:prstGeom>
        </p:spPr>
      </p:pic>
      <p:pic>
        <p:nvPicPr>
          <p:cNvPr id="7" name="Picture 6" descr="A hand holding a cell phone">
            <a:extLst>
              <a:ext uri="{FF2B5EF4-FFF2-40B4-BE49-F238E27FC236}">
                <a16:creationId xmlns:a16="http://schemas.microsoft.com/office/drawing/2014/main" id="{B2340619-D0D5-818B-2485-FD0F8A974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8" name="Picture 7" descr="A tree branch in the forest&#10;&#10;Description automatically generated with medium confidence">
            <a:extLst>
              <a:ext uri="{FF2B5EF4-FFF2-40B4-BE49-F238E27FC236}">
                <a16:creationId xmlns:a16="http://schemas.microsoft.com/office/drawing/2014/main" id="{4587C26A-5281-397E-F1A3-9F4A966E1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2" y="16758"/>
            <a:ext cx="51435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9" name="Picture 8" descr="A person standing in a forest">
            <a:extLst>
              <a:ext uri="{FF2B5EF4-FFF2-40B4-BE49-F238E27FC236}">
                <a16:creationId xmlns:a16="http://schemas.microsoft.com/office/drawing/2014/main" id="{4F6718A8-860F-D27F-6BB4-D0DEF3304D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1" name="Picture 10" descr="A person measuring a tree trunk in the woods&#10;&#10;Description automatically generated">
            <a:extLst>
              <a:ext uri="{FF2B5EF4-FFF2-40B4-BE49-F238E27FC236}">
                <a16:creationId xmlns:a16="http://schemas.microsoft.com/office/drawing/2014/main" id="{68346F6D-3FE5-7DB0-98CB-328CDD52CD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2" y="0"/>
            <a:ext cx="5143500" cy="6858000"/>
          </a:xfrm>
          <a:prstGeom prst="rect">
            <a:avLst/>
          </a:prstGeom>
        </p:spPr>
      </p:pic>
      <p:pic>
        <p:nvPicPr>
          <p:cNvPr id="12" name="Picture 11" descr="A person in a raincoat in a forest">
            <a:extLst>
              <a:ext uri="{FF2B5EF4-FFF2-40B4-BE49-F238E27FC236}">
                <a16:creationId xmlns:a16="http://schemas.microsoft.com/office/drawing/2014/main" id="{987B2B0E-9EF3-0FA7-7EB6-EAE764372E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8" y="-3351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3200" b="1" dirty="0">
                <a:latin typeface="Calibri" panose="020F0502020204030204" pitchFamily="34" charset="0"/>
              </a:rPr>
              <a:t>Public needs in reliable forest policy making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90283" y="1586428"/>
            <a:ext cx="11161058" cy="5216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3200" dirty="0">
                <a:latin typeface="Calibri" panose="020F0502020204030204" pitchFamily="34" charset="0"/>
              </a:rPr>
              <a:t>Why we need a National Forest Inventory in Ukraine?</a:t>
            </a:r>
          </a:p>
          <a:p>
            <a:pPr>
              <a:spcBef>
                <a:spcPts val="600"/>
              </a:spcBef>
            </a:pPr>
            <a:endParaRPr lang="en-GB" sz="12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Forests, growing stock of timber as a part of the strategic national assets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Calibri" panose="020F0502020204030204" pitchFamily="34" charset="0"/>
              </a:rPr>
              <a:t>Sustainable, multifunctional forest land use: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Timber production as a significant part of national economy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Forests and Biodiversity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Mitigation of and adaptation to climate change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Calibri" panose="020F0502020204030204" pitchFamily="34" charset="0"/>
              </a:rPr>
              <a:t>Contributions to international cooperation (FAO)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Calibri" panose="020F0502020204030204" pitchFamily="34" charset="0"/>
              </a:rPr>
              <a:t>Last State Forest Survey (based on FMP data) is out of date (2011)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b="1" dirty="0">
                <a:latin typeface="Calibri" panose="020F0502020204030204" pitchFamily="34" charset="0"/>
              </a:rPr>
              <a:t>Robust operational data on all forests is required for state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>
                <a:latin typeface="Calibri" panose="020F0502020204030204" pitchFamily="34" charset="0"/>
              </a:rPr>
              <a:t>policy making and investment decisions by timber industry </a:t>
            </a:r>
            <a:endParaRPr lang="uk-UA" sz="3200" b="1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E2C93C-484C-CDDB-8D22-539679DE3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2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3200" b="1" dirty="0">
                <a:latin typeface="Calibri" panose="020F0502020204030204" pitchFamily="34" charset="0"/>
              </a:rPr>
              <a:t>Challenges in Ukraine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90283" y="1750202"/>
            <a:ext cx="11161058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Calibri" panose="020F0502020204030204" pitchFamily="34" charset="0"/>
              </a:rPr>
              <a:t>What is required for National Forest Inventory in Ukraine?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Scientific concepts and international collaboration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Human resource capacities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Political competency and support by the government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Normative regulations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State financing and institutional setup with sufficient inventory resources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Public and forest professionals' access to NFI outcomes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b="1" dirty="0">
                <a:latin typeface="Calibri" panose="020F0502020204030204" pitchFamily="34" charset="0"/>
              </a:rPr>
              <a:t>NFI requires trust in forestry institutions and support by broader public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95D4A-6925-36DC-7BBE-2D91B306658C}"/>
              </a:ext>
            </a:extLst>
          </p:cNvPr>
          <p:cNvSpPr txBox="1"/>
          <p:nvPr/>
        </p:nvSpPr>
        <p:spPr>
          <a:xfrm>
            <a:off x="3477904" y="3649687"/>
            <a:ext cx="459929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2">
                    <a:lumMod val="50000"/>
                  </a:schemeClr>
                </a:solidFill>
              </a:rPr>
              <a:t>No war!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191FB-F989-BB7C-E1DF-31FFFF389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altLang="uk-UA" sz="3200" b="1" dirty="0">
                <a:latin typeface="+mn-lt"/>
                <a:ea typeface="+mn-ea"/>
                <a:cs typeface="+mn-cs"/>
              </a:rPr>
              <a:t>Remote-sensing supported National Forest Inventory (RS-Inventory)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3322D6-F014-D21B-CC5F-0B85BEA1354F}"/>
              </a:ext>
            </a:extLst>
          </p:cNvPr>
          <p:cNvGraphicFramePr>
            <a:graphicFrameLocks noGrp="1"/>
          </p:cNvGraphicFramePr>
          <p:nvPr/>
        </p:nvGraphicFramePr>
        <p:xfrm>
          <a:off x="799866" y="1753016"/>
          <a:ext cx="10378050" cy="4912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9025">
                  <a:extLst>
                    <a:ext uri="{9D8B030D-6E8A-4147-A177-3AD203B41FA5}">
                      <a16:colId xmlns:a16="http://schemas.microsoft.com/office/drawing/2014/main" val="3017905165"/>
                    </a:ext>
                  </a:extLst>
                </a:gridCol>
                <a:gridCol w="5189025">
                  <a:extLst>
                    <a:ext uri="{9D8B030D-6E8A-4147-A177-3AD203B41FA5}">
                      <a16:colId xmlns:a16="http://schemas.microsoft.com/office/drawing/2014/main" val="464897364"/>
                    </a:ext>
                  </a:extLst>
                </a:gridCol>
              </a:tblGrid>
              <a:tr h="47156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National Forest Inventory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RS-Inventory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129508"/>
                  </a:ext>
                </a:extLst>
              </a:tr>
              <a:tr h="925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terrestrial data gathering from sample plots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/>
                        <a:t>Modell based assessment with fewer sample plots + satellite images + forest management planning data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351370"/>
                  </a:ext>
                </a:extLst>
              </a:tr>
              <a:tr h="925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Human-resources (field-teams), equipment, control measurements and plausibility check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Analytical concept, </a:t>
                      </a:r>
                      <a:r>
                        <a:rPr lang="en-US" sz="2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-competence, high computing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504092"/>
                  </a:ext>
                </a:extLst>
              </a:tr>
              <a:tr h="679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 spectrum of analyzable forestry attributes </a:t>
                      </a:r>
                      <a:r>
                        <a:rPr lang="en-US" sz="2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 accessible regions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Shortened spectrum of analyzable forestry attributes </a:t>
                      </a:r>
                      <a:r>
                        <a:rPr lang="en-US" sz="2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 all Ukraine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16576"/>
                  </a:ext>
                </a:extLst>
              </a:tr>
              <a:tr h="397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Relatively high 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Slightly lower 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997192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Relatively high costs, time consuming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Lower costs and faster implementation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677656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Medium-term tracking of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Short-term tracking of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990020"/>
                  </a:ext>
                </a:extLst>
              </a:tr>
              <a:tr h="5143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noProof="0" dirty="0"/>
                        <a:t>Requires access </a:t>
                      </a:r>
                      <a:r>
                        <a:rPr lang="en-US" sz="2400" b="1" noProof="0" dirty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2400" b="1" noProof="0" dirty="0"/>
                        <a:t>all forests </a:t>
                      </a:r>
                      <a:endParaRPr lang="en-US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noProof="0" dirty="0">
                          <a:solidFill>
                            <a:schemeClr val="tx1"/>
                          </a:solidFill>
                        </a:rPr>
                        <a:t>No need for access to all forests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68059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5A7C2-EE4C-276B-E299-338FAE4D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altLang="uk-UA" sz="3200" b="1" dirty="0">
                <a:latin typeface="+mn-lt"/>
                <a:ea typeface="+mn-ea"/>
                <a:cs typeface="+mn-cs"/>
              </a:rPr>
              <a:t>Remote-sensing supported National Forest Inventory </a:t>
            </a:r>
            <a:br>
              <a:rPr lang="en-GB" altLang="uk-UA" sz="3200" b="1" dirty="0">
                <a:latin typeface="+mn-lt"/>
                <a:ea typeface="+mn-ea"/>
                <a:cs typeface="+mn-cs"/>
              </a:rPr>
            </a:br>
            <a:r>
              <a:rPr lang="en-GB" altLang="uk-UA" sz="3200" b="1" dirty="0">
                <a:latin typeface="+mn-lt"/>
                <a:ea typeface="+mn-ea"/>
                <a:cs typeface="+mn-cs"/>
              </a:rPr>
              <a:t>(RS-Inventory)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0D65E9D-BECC-7EDC-37FD-11E0306A663C}"/>
              </a:ext>
            </a:extLst>
          </p:cNvPr>
          <p:cNvSpPr/>
          <p:nvPr/>
        </p:nvSpPr>
        <p:spPr>
          <a:xfrm>
            <a:off x="515470" y="1796999"/>
            <a:ext cx="11508207" cy="51090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Calibri" panose="020F0502020204030204" pitchFamily="34" charset="0"/>
              </a:rPr>
              <a:t>Field data: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Calibri" panose="020F0502020204030204" pitchFamily="34" charset="0"/>
              </a:rPr>
              <a:t>about 22 500 NFI Data Collection Points in all forests of Ukraine, out of which: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~"/>
            </a:pPr>
            <a:r>
              <a:rPr lang="en-GB" sz="2400" dirty="0">
                <a:latin typeface="Calibri" panose="020F0502020204030204" pitchFamily="34" charset="0"/>
              </a:rPr>
              <a:t>   4 200 analysed based on terrestrial data gathering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~"/>
            </a:pPr>
            <a:r>
              <a:rPr lang="en-GB" sz="2400" dirty="0">
                <a:latin typeface="Calibri" panose="020F0502020204030204" pitchFamily="34" charset="0"/>
              </a:rPr>
              <a:t>      300 derived from </a:t>
            </a:r>
            <a:r>
              <a:rPr lang="en-GB" sz="2400" b="1" dirty="0">
                <a:latin typeface="Calibri" panose="020F0502020204030204" pitchFamily="34" charset="0"/>
              </a:rPr>
              <a:t>Forest Management Planning (FMP) data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~"/>
            </a:pPr>
            <a:r>
              <a:rPr lang="en-GB" sz="2400" dirty="0">
                <a:latin typeface="Calibri" panose="020F0502020204030204" pitchFamily="34" charset="0"/>
              </a:rPr>
              <a:t> 18 000</a:t>
            </a:r>
            <a:r>
              <a:rPr lang="en-GB" sz="2400" strike="sngStrike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not accessible respectively not yet explored due to budget limitations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Calibri" panose="020F0502020204030204" pitchFamily="34" charset="0"/>
              </a:rPr>
              <a:t>Satellite data: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Copernicus Sentinel 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latin typeface="Calibri" panose="020F0502020204030204" pitchFamily="34" charset="0"/>
              </a:rPr>
              <a:t>RS-Inventory results by end 2023, Lead by Victor </a:t>
            </a:r>
            <a:r>
              <a:rPr lang="en-GB" sz="3200" b="1" dirty="0" err="1">
                <a:latin typeface="Calibri" panose="020F0502020204030204" pitchFamily="34" charset="0"/>
              </a:rPr>
              <a:t>Mironiuk</a:t>
            </a:r>
            <a:r>
              <a:rPr lang="en-GB" sz="3200" b="1" dirty="0">
                <a:latin typeface="Calibri" panose="020F0502020204030204" pitchFamily="34" charset="0"/>
              </a:rPr>
              <a:t> (</a:t>
            </a:r>
            <a:r>
              <a:rPr lang="en-GB" sz="3200" b="1" dirty="0" err="1">
                <a:latin typeface="Calibri" panose="020F0502020204030204" pitchFamily="34" charset="0"/>
              </a:rPr>
              <a:t>NUBiP</a:t>
            </a:r>
            <a:r>
              <a:rPr lang="en-GB" sz="3200" b="1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88687-BAB2-CFC6-F69D-F30DE4E6A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DFF4DD-B039-5DD8-5F48-28ACC422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altLang="uk-UA" sz="3200" b="1" dirty="0">
                <a:latin typeface="+mn-lt"/>
                <a:ea typeface="+mn-ea"/>
                <a:cs typeface="+mn-cs"/>
              </a:rPr>
              <a:t>Output tables – results of RS-Inventory (1/2)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87DB2-323D-5616-3A3C-E0A297064F63}"/>
              </a:ext>
            </a:extLst>
          </p:cNvPr>
          <p:cNvSpPr txBox="1"/>
          <p:nvPr/>
        </p:nvSpPr>
        <p:spPr>
          <a:xfrm>
            <a:off x="805217" y="6250675"/>
            <a:ext cx="6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 </a:t>
            </a:r>
            <a:r>
              <a:rPr lang="de-DE" dirty="0" err="1"/>
              <a:t>partly</a:t>
            </a:r>
            <a:r>
              <a:rPr lang="de-DE" dirty="0"/>
              <a:t>: Vincent von Dosky,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land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Gmbh</a:t>
            </a:r>
            <a:r>
              <a:rPr lang="de-DE" dirty="0"/>
              <a:t>, 2023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90AAB-D0CC-BEF7-AA88-A5E2EE072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6</a:t>
            </a:fld>
            <a:endParaRPr lang="en-GB"/>
          </a:p>
        </p:txBody>
      </p:sp>
      <p:sp>
        <p:nvSpPr>
          <p:cNvPr id="10" name="Прямокутник 2">
            <a:extLst>
              <a:ext uri="{FF2B5EF4-FFF2-40B4-BE49-F238E27FC236}">
                <a16:creationId xmlns:a16="http://schemas.microsoft.com/office/drawing/2014/main" id="{13035D7D-3505-F7CC-81B2-C97F4004AF9A}"/>
              </a:ext>
            </a:extLst>
          </p:cNvPr>
          <p:cNvSpPr/>
          <p:nvPr/>
        </p:nvSpPr>
        <p:spPr>
          <a:xfrm>
            <a:off x="690283" y="1717929"/>
            <a:ext cx="11501717" cy="39549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Target attributes from RS-Inventory: 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Area, ha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Growing stock, m</a:t>
            </a:r>
            <a:r>
              <a:rPr lang="en-GB" sz="2400" baseline="30000" dirty="0">
                <a:latin typeface="Calibri" panose="020F0502020204030204" pitchFamily="34" charset="0"/>
              </a:rPr>
              <a:t>3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endParaRPr lang="en-GB" sz="24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Derived target attributes (modelled): 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Standing Biomass, t dm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Carbon, t 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Timber assortment structure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en-GB" sz="2400" dirty="0">
                <a:latin typeface="Calibri" panose="020F0502020204030204" pitchFamily="34" charset="0"/>
              </a:rPr>
              <a:t>Economic value, € </a:t>
            </a:r>
          </a:p>
        </p:txBody>
      </p:sp>
    </p:spTree>
    <p:extLst>
      <p:ext uri="{BB962C8B-B14F-4D97-AF65-F5344CB8AC3E}">
        <p14:creationId xmlns:p14="http://schemas.microsoft.com/office/powerpoint/2010/main" val="124111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DFF4DD-B039-5DD8-5F48-28ACC422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altLang="uk-UA" sz="3200" b="1" dirty="0">
                <a:latin typeface="+mn-lt"/>
                <a:ea typeface="+mn-ea"/>
                <a:cs typeface="+mn-cs"/>
              </a:rPr>
              <a:t>Output tables – results of RS-Inventory (2/2)</a:t>
            </a:r>
          </a:p>
          <a:p>
            <a:pPr>
              <a:lnSpc>
                <a:spcPct val="90000"/>
              </a:lnSpc>
              <a:defRPr/>
            </a:pPr>
            <a:r>
              <a:rPr lang="en-GB" altLang="uk-UA" sz="3200" b="1" dirty="0">
                <a:latin typeface="+mn-lt"/>
                <a:ea typeface="+mn-ea"/>
                <a:cs typeface="+mn-cs"/>
              </a:rPr>
              <a:t>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87DB2-323D-5616-3A3C-E0A297064F63}"/>
              </a:ext>
            </a:extLst>
          </p:cNvPr>
          <p:cNvSpPr txBox="1"/>
          <p:nvPr/>
        </p:nvSpPr>
        <p:spPr>
          <a:xfrm>
            <a:off x="805218" y="6250675"/>
            <a:ext cx="560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Vincent von Dosky,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land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Gmbh</a:t>
            </a:r>
            <a:r>
              <a:rPr lang="de-DE" dirty="0"/>
              <a:t>, 2023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90AAB-D0CC-BEF7-AA88-A5E2EE072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31873-800F-8EBE-539B-54E2C99F5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08" y="1131645"/>
            <a:ext cx="11562330" cy="51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3200" b="1" dirty="0">
                <a:latin typeface="Calibri" panose="020F0502020204030204" pitchFamily="34" charset="0"/>
              </a:rPr>
              <a:t>Making use out of international cooperation (1/3)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90282" y="1750202"/>
            <a:ext cx="11501717" cy="46166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Calibri" panose="020F0502020204030204" pitchFamily="34" charset="0"/>
              </a:rPr>
              <a:t>SFI-Project: </a:t>
            </a:r>
            <a:r>
              <a:rPr lang="en-GB" sz="3200" dirty="0">
                <a:latin typeface="Calibri" panose="020F0502020204030204" pitchFamily="34" charset="0"/>
                <a:hlinkClick r:id="rId3"/>
              </a:rPr>
              <a:t>Sustainable Forestry Implementation </a:t>
            </a:r>
            <a:endParaRPr lang="en-GB" sz="32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Supported by Federal Ministry for Agriculture and Food (BMEL)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First Steps by German – Ukrainian Agriculture Policy Dialogue (APD) in 2017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SFI-Project to provide consultancy advice for NFI and related forest policy needs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Budget 830 k€  gross from  10/2021 till 09/2024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Additional budget 572 gross k€ (12/2022 till 12/2023) to overcame war related damages and losses: Procurement of cars and inventory equipment, financial support for field data gathering, consultancy advice on RS-Inventory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18219-A2A7-2A8C-95B5-7D0EB16D3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1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931"/>
            <a:ext cx="10378051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3200" b="1" dirty="0">
                <a:latin typeface="Calibri" panose="020F0502020204030204" pitchFamily="34" charset="0"/>
              </a:rPr>
              <a:t>Making use out of international cooperation (2/3)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90282" y="1750202"/>
            <a:ext cx="11501717" cy="47243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</a:rPr>
              <a:t>SFI-Project: What brings the future?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Concept for further development of the methodology and organisation of NFI using remote sensing approaches considering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GB" sz="2400" dirty="0">
                <a:latin typeface="Calibri" panose="020F0502020204030204" pitchFamily="34" charset="0"/>
              </a:rPr>
              <a:t>Limited state financing for NFI and partly inaccessible forests</a:t>
            </a:r>
          </a:p>
          <a:p>
            <a:pPr lvl="1">
              <a:spcAft>
                <a:spcPts val="600"/>
              </a:spcAft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Concept for modelling potential timber supply </a:t>
            </a:r>
            <a:r>
              <a:rPr lang="en-GB" sz="2400" u="sng" dirty="0">
                <a:latin typeface="Calibri" panose="020F0502020204030204" pitchFamily="34" charset="0"/>
              </a:rPr>
              <a:t>scenarios</a:t>
            </a:r>
            <a:r>
              <a:rPr lang="en-GB" sz="2400" dirty="0">
                <a:latin typeface="Calibri" panose="020F0502020204030204" pitchFamily="34" charset="0"/>
              </a:rPr>
              <a:t> in Ukraine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GB" sz="2400" dirty="0">
                <a:latin typeface="Calibri" panose="020F0502020204030204" pitchFamily="34" charset="0"/>
              </a:rPr>
              <a:t>way back to peace and economic recovery … support to timber industry investments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GB" sz="2400" dirty="0">
                <a:latin typeface="Calibri" panose="020F0502020204030204" pitchFamily="34" charset="0"/>
              </a:rPr>
              <a:t>promoting green economy … increasing contributions of forestry for mitigation of climate change 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5B4FF-93E7-2286-BF1F-9411A6C75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54959-9CC9-4166-A739-E360FAB611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53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B636C1F3EE534CAA6EFBA56B84BCC7" ma:contentTypeVersion="16" ma:contentTypeDescription="Ein neues Dokument erstellen." ma:contentTypeScope="" ma:versionID="bdb9f335a7acde2cdcdc5d37f107539c">
  <xsd:schema xmlns:xsd="http://www.w3.org/2001/XMLSchema" xmlns:xs="http://www.w3.org/2001/XMLSchema" xmlns:p="http://schemas.microsoft.com/office/2006/metadata/properties" xmlns:ns2="080b72cc-e4c4-4790-9f97-f133ee35ae8e" xmlns:ns3="b4228b6d-77f5-4e88-95df-114489aa8b8b" targetNamespace="http://schemas.microsoft.com/office/2006/metadata/properties" ma:root="true" ma:fieldsID="23164d042d628b66f98b31bffc974cf3" ns2:_="" ns3:_="">
    <xsd:import namespace="080b72cc-e4c4-4790-9f97-f133ee35ae8e"/>
    <xsd:import namespace="b4228b6d-77f5-4e88-95df-114489aa8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b72cc-e4c4-4790-9f97-f133ee35a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37ef5b12-004b-4d0f-a024-a4c34272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28b6d-77f5-4e88-95df-114489aa8b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5af778-2eb0-417e-b590-4603da4cc578}" ma:internalName="TaxCatchAll" ma:showField="CatchAllData" ma:web="b4228b6d-77f5-4e88-95df-114489aa8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AAEEB6-7768-41B7-927A-611D8866F268}"/>
</file>

<file path=customXml/itemProps2.xml><?xml version="1.0" encoding="utf-8"?>
<ds:datastoreItem xmlns:ds="http://schemas.openxmlformats.org/officeDocument/2006/customXml" ds:itemID="{592F5495-0CEB-46FD-920A-CB952D0DE7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Широкий екран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Volker Sasse</dc:creator>
  <cp:lastModifiedBy>Pavlo Kravets</cp:lastModifiedBy>
  <cp:revision>12</cp:revision>
  <cp:lastPrinted>2023-11-18T15:56:38Z</cp:lastPrinted>
  <dcterms:created xsi:type="dcterms:W3CDTF">2023-11-16T21:11:05Z</dcterms:created>
  <dcterms:modified xsi:type="dcterms:W3CDTF">2023-11-22T11:44:18Z</dcterms:modified>
</cp:coreProperties>
</file>