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71" r:id="rId4"/>
  </p:sldMasterIdLst>
  <p:notesMasterIdLst>
    <p:notesMasterId r:id="rId44"/>
  </p:notesMasterIdLst>
  <p:handoutMasterIdLst>
    <p:handoutMasterId r:id="rId45"/>
  </p:handoutMasterIdLst>
  <p:sldIdLst>
    <p:sldId id="316" r:id="rId5"/>
    <p:sldId id="319" r:id="rId6"/>
    <p:sldId id="394" r:id="rId7"/>
    <p:sldId id="432" r:id="rId8"/>
    <p:sldId id="370" r:id="rId9"/>
    <p:sldId id="395" r:id="rId10"/>
    <p:sldId id="332" r:id="rId11"/>
    <p:sldId id="340" r:id="rId12"/>
    <p:sldId id="422" r:id="rId13"/>
    <p:sldId id="322" r:id="rId14"/>
    <p:sldId id="386" r:id="rId15"/>
    <p:sldId id="427" r:id="rId16"/>
    <p:sldId id="379" r:id="rId17"/>
    <p:sldId id="430" r:id="rId18"/>
    <p:sldId id="433" r:id="rId19"/>
    <p:sldId id="396" r:id="rId20"/>
    <p:sldId id="328" r:id="rId21"/>
    <p:sldId id="428" r:id="rId22"/>
    <p:sldId id="329" r:id="rId23"/>
    <p:sldId id="375" r:id="rId24"/>
    <p:sldId id="270" r:id="rId25"/>
    <p:sldId id="276" r:id="rId26"/>
    <p:sldId id="271" r:id="rId27"/>
    <p:sldId id="424" r:id="rId28"/>
    <p:sldId id="414" r:id="rId29"/>
    <p:sldId id="415" r:id="rId30"/>
    <p:sldId id="397" r:id="rId31"/>
    <p:sldId id="417" r:id="rId32"/>
    <p:sldId id="418" r:id="rId33"/>
    <p:sldId id="425" r:id="rId34"/>
    <p:sldId id="419" r:id="rId35"/>
    <p:sldId id="431" r:id="rId36"/>
    <p:sldId id="390" r:id="rId37"/>
    <p:sldId id="423" r:id="rId38"/>
    <p:sldId id="366" r:id="rId39"/>
    <p:sldId id="367" r:id="rId40"/>
    <p:sldId id="429" r:id="rId41"/>
    <p:sldId id="426" r:id="rId42"/>
    <p:sldId id="371" r:id="rId43"/>
  </p:sldIdLst>
  <p:sldSz cx="24384000" cy="13716000"/>
  <p:notesSz cx="6805613" cy="9944100"/>
  <p:defaultTextStyle>
    <a:defPPr>
      <a:defRPr lang="en-US"/>
    </a:defPPr>
    <a:lvl1pPr algn="l" defTabSz="825500" rtl="0" eaLnBrk="0" fontAlgn="base" hangingPunct="0">
      <a:spcBef>
        <a:spcPct val="0"/>
      </a:spcBef>
      <a:spcAft>
        <a:spcPct val="0"/>
      </a:spcAft>
      <a:defRPr sz="5600" kern="1200">
        <a:solidFill>
          <a:srgbClr val="000000"/>
        </a:solidFill>
        <a:latin typeface="Open Sans"/>
        <a:ea typeface="Open Sans"/>
        <a:cs typeface="Open Sans"/>
        <a:sym typeface="Open Sans"/>
      </a:defRPr>
    </a:lvl1pPr>
    <a:lvl2pPr marL="457200" indent="-228600" algn="l" defTabSz="825500" rtl="0" eaLnBrk="0" fontAlgn="base" hangingPunct="0">
      <a:spcBef>
        <a:spcPct val="0"/>
      </a:spcBef>
      <a:spcAft>
        <a:spcPct val="0"/>
      </a:spcAft>
      <a:defRPr sz="5600" kern="1200">
        <a:solidFill>
          <a:srgbClr val="000000"/>
        </a:solidFill>
        <a:latin typeface="Open Sans"/>
        <a:ea typeface="Open Sans"/>
        <a:cs typeface="Open Sans"/>
        <a:sym typeface="Open Sans"/>
      </a:defRPr>
    </a:lvl2pPr>
    <a:lvl3pPr marL="914400" indent="-457200" algn="l" defTabSz="825500" rtl="0" eaLnBrk="0" fontAlgn="base" hangingPunct="0">
      <a:spcBef>
        <a:spcPct val="0"/>
      </a:spcBef>
      <a:spcAft>
        <a:spcPct val="0"/>
      </a:spcAft>
      <a:defRPr sz="5600" kern="1200">
        <a:solidFill>
          <a:srgbClr val="000000"/>
        </a:solidFill>
        <a:latin typeface="Open Sans"/>
        <a:ea typeface="Open Sans"/>
        <a:cs typeface="Open Sans"/>
        <a:sym typeface="Open Sans"/>
      </a:defRPr>
    </a:lvl3pPr>
    <a:lvl4pPr marL="1371600" indent="-685800" algn="l" defTabSz="825500" rtl="0" eaLnBrk="0" fontAlgn="base" hangingPunct="0">
      <a:spcBef>
        <a:spcPct val="0"/>
      </a:spcBef>
      <a:spcAft>
        <a:spcPct val="0"/>
      </a:spcAft>
      <a:defRPr sz="5600" kern="1200">
        <a:solidFill>
          <a:srgbClr val="000000"/>
        </a:solidFill>
        <a:latin typeface="Open Sans"/>
        <a:ea typeface="Open Sans"/>
        <a:cs typeface="Open Sans"/>
        <a:sym typeface="Open Sans"/>
      </a:defRPr>
    </a:lvl4pPr>
    <a:lvl5pPr marL="1828800" indent="-914400" algn="l" defTabSz="825500" rtl="0" eaLnBrk="0" fontAlgn="base" hangingPunct="0">
      <a:spcBef>
        <a:spcPct val="0"/>
      </a:spcBef>
      <a:spcAft>
        <a:spcPct val="0"/>
      </a:spcAft>
      <a:defRPr sz="5600" kern="1200">
        <a:solidFill>
          <a:srgbClr val="000000"/>
        </a:solidFill>
        <a:latin typeface="Open Sans"/>
        <a:ea typeface="Open Sans"/>
        <a:cs typeface="Open Sans"/>
        <a:sym typeface="Open Sans"/>
      </a:defRPr>
    </a:lvl5pPr>
    <a:lvl6pPr marL="2286000" algn="l" defTabSz="914400" rtl="0" eaLnBrk="1" latinLnBrk="0" hangingPunct="1">
      <a:defRPr sz="5600" kern="1200">
        <a:solidFill>
          <a:srgbClr val="000000"/>
        </a:solidFill>
        <a:latin typeface="Open Sans"/>
        <a:ea typeface="Open Sans"/>
        <a:cs typeface="Open Sans"/>
        <a:sym typeface="Open Sans"/>
      </a:defRPr>
    </a:lvl6pPr>
    <a:lvl7pPr marL="2743200" algn="l" defTabSz="914400" rtl="0" eaLnBrk="1" latinLnBrk="0" hangingPunct="1">
      <a:defRPr sz="5600" kern="1200">
        <a:solidFill>
          <a:srgbClr val="000000"/>
        </a:solidFill>
        <a:latin typeface="Open Sans"/>
        <a:ea typeface="Open Sans"/>
        <a:cs typeface="Open Sans"/>
        <a:sym typeface="Open Sans"/>
      </a:defRPr>
    </a:lvl7pPr>
    <a:lvl8pPr marL="3200400" algn="l" defTabSz="914400" rtl="0" eaLnBrk="1" latinLnBrk="0" hangingPunct="1">
      <a:defRPr sz="5600" kern="1200">
        <a:solidFill>
          <a:srgbClr val="000000"/>
        </a:solidFill>
        <a:latin typeface="Open Sans"/>
        <a:ea typeface="Open Sans"/>
        <a:cs typeface="Open Sans"/>
        <a:sym typeface="Open Sans"/>
      </a:defRPr>
    </a:lvl8pPr>
    <a:lvl9pPr marL="3657600" algn="l" defTabSz="914400" rtl="0" eaLnBrk="1" latinLnBrk="0" hangingPunct="1">
      <a:defRPr sz="5600" kern="1200">
        <a:solidFill>
          <a:srgbClr val="000000"/>
        </a:solidFill>
        <a:latin typeface="Open Sans"/>
        <a:ea typeface="Open Sans"/>
        <a:cs typeface="Open Sans"/>
        <a:sym typeface="Open Sans"/>
      </a:defRPr>
    </a:lvl9pPr>
  </p:defaultTextStyle>
  <p:extLst>
    <p:ext uri="{521415D9-36F7-43E2-AB2F-B90AF26B5E84}">
      <p14:sectionLst xmlns:p14="http://schemas.microsoft.com/office/powerpoint/2010/main">
        <p14:section name="Untitled Section" id="{72817765-ABD5-4143-96A8-1FCFEDF58B54}">
          <p14:sldIdLst>
            <p14:sldId id="316"/>
            <p14:sldId id="319"/>
            <p14:sldId id="394"/>
            <p14:sldId id="432"/>
            <p14:sldId id="370"/>
            <p14:sldId id="395"/>
            <p14:sldId id="332"/>
            <p14:sldId id="340"/>
            <p14:sldId id="422"/>
            <p14:sldId id="322"/>
            <p14:sldId id="386"/>
            <p14:sldId id="427"/>
            <p14:sldId id="379"/>
            <p14:sldId id="430"/>
            <p14:sldId id="433"/>
            <p14:sldId id="396"/>
            <p14:sldId id="328"/>
            <p14:sldId id="428"/>
            <p14:sldId id="329"/>
            <p14:sldId id="375"/>
            <p14:sldId id="270"/>
            <p14:sldId id="276"/>
            <p14:sldId id="271"/>
            <p14:sldId id="424"/>
            <p14:sldId id="414"/>
            <p14:sldId id="415"/>
            <p14:sldId id="397"/>
            <p14:sldId id="417"/>
            <p14:sldId id="418"/>
            <p14:sldId id="425"/>
            <p14:sldId id="419"/>
            <p14:sldId id="431"/>
            <p14:sldId id="390"/>
            <p14:sldId id="423"/>
            <p14:sldId id="366"/>
            <p14:sldId id="367"/>
            <p14:sldId id="429"/>
            <p14:sldId id="426"/>
            <p14:sldId id="371"/>
          </p14:sldIdLst>
        </p14:section>
      </p14:sectionLst>
    </p:ex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44"/>
    <a:srgbClr val="A39161"/>
    <a:srgbClr val="5E5E5E"/>
    <a:srgbClr val="B3B6A7"/>
    <a:srgbClr val="005850"/>
    <a:srgbClr val="A79563"/>
    <a:srgbClr val="005A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5" autoAdjust="0"/>
    <p:restoredTop sz="78400" autoAdjust="0"/>
  </p:normalViewPr>
  <p:slideViewPr>
    <p:cSldViewPr snapToGrid="0" snapToObjects="1">
      <p:cViewPr varScale="1">
        <p:scale>
          <a:sx n="45" d="100"/>
          <a:sy n="45" d="100"/>
        </p:scale>
        <p:origin x="1134" y="66"/>
      </p:cViewPr>
      <p:guideLst>
        <p:guide orient="horz" pos="4320"/>
        <p:guide pos="7680"/>
      </p:guideLst>
    </p:cSldViewPr>
  </p:slideViewPr>
  <p:outlineViewPr>
    <p:cViewPr>
      <p:scale>
        <a:sx n="33" d="100"/>
        <a:sy n="33" d="100"/>
      </p:scale>
      <p:origin x="0" y="-2081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5" d="100"/>
          <a:sy n="95" d="100"/>
        </p:scale>
        <p:origin x="372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Header Placeholder 1"/>
          <p:cNvSpPr>
            <a:spLocks noGrp="1"/>
          </p:cNvSpPr>
          <p:nvPr>
            <p:ph type="hdr" sz="quarter"/>
          </p:nvPr>
        </p:nvSpPr>
        <p:spPr bwMode="auto">
          <a:xfrm>
            <a:off x="0" y="1"/>
            <a:ext cx="2949099" cy="49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a:defRPr sz="1200"/>
            </a:lvl1pPr>
          </a:lstStyle>
          <a:p>
            <a:pPr>
              <a:defRPr/>
            </a:pPr>
            <a:endParaRPr lang="en-US" altLang="en-US"/>
          </a:p>
        </p:txBody>
      </p:sp>
      <p:sp>
        <p:nvSpPr>
          <p:cNvPr id="27651" name="Date Placeholder 2"/>
          <p:cNvSpPr>
            <a:spLocks noGrp="1"/>
          </p:cNvSpPr>
          <p:nvPr>
            <p:ph type="dt" sz="quarter" idx="1"/>
          </p:nvPr>
        </p:nvSpPr>
        <p:spPr bwMode="auto">
          <a:xfrm>
            <a:off x="3854939" y="1"/>
            <a:ext cx="2949099" cy="49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200"/>
            </a:lvl1pPr>
          </a:lstStyle>
          <a:p>
            <a:pPr>
              <a:defRPr/>
            </a:pPr>
            <a:fld id="{617B73A9-3897-4A00-8F5D-8634B26CE919}" type="datetimeFigureOut">
              <a:rPr lang="en-US" altLang="en-US"/>
              <a:pPr>
                <a:defRPr/>
              </a:pPr>
              <a:t>11/23/2023</a:t>
            </a:fld>
            <a:endParaRPr lang="en-US" altLang="en-US"/>
          </a:p>
        </p:txBody>
      </p:sp>
      <p:sp>
        <p:nvSpPr>
          <p:cNvPr id="27652" name="Footer Placeholder 3"/>
          <p:cNvSpPr>
            <a:spLocks noGrp="1"/>
          </p:cNvSpPr>
          <p:nvPr>
            <p:ph type="ftr" sz="quarter" idx="2"/>
          </p:nvPr>
        </p:nvSpPr>
        <p:spPr bwMode="auto">
          <a:xfrm>
            <a:off x="0" y="9445170"/>
            <a:ext cx="2949099" cy="49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a:defRPr sz="1200"/>
            </a:lvl1pPr>
          </a:lstStyle>
          <a:p>
            <a:pPr>
              <a:defRPr/>
            </a:pPr>
            <a:endParaRPr lang="en-US" altLang="en-US"/>
          </a:p>
        </p:txBody>
      </p:sp>
      <p:sp>
        <p:nvSpPr>
          <p:cNvPr id="27653" name="Slide Number Placeholder 4"/>
          <p:cNvSpPr>
            <a:spLocks noGrp="1"/>
          </p:cNvSpPr>
          <p:nvPr>
            <p:ph type="sldNum" sz="quarter" idx="3"/>
          </p:nvPr>
        </p:nvSpPr>
        <p:spPr bwMode="auto">
          <a:xfrm>
            <a:off x="3854939" y="9445170"/>
            <a:ext cx="2949099" cy="49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a:defRPr sz="1200"/>
            </a:lvl1pPr>
          </a:lstStyle>
          <a:p>
            <a:fld id="{C6B940A9-8277-4B64-B382-122FA24F5457}" type="slidenum">
              <a:rPr lang="en-US" altLang="en-US"/>
              <a:pPr/>
              <a:t>‹#›</a:t>
            </a:fld>
            <a:endParaRPr lang="en-US" altLang="en-US"/>
          </a:p>
        </p:txBody>
      </p:sp>
    </p:spTree>
    <p:extLst>
      <p:ext uri="{BB962C8B-B14F-4D97-AF65-F5344CB8AC3E}">
        <p14:creationId xmlns:p14="http://schemas.microsoft.com/office/powerpoint/2010/main" val="1426495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Shape 102"/>
          <p:cNvSpPr>
            <a:spLocks noGrp="1" noRot="1" noChangeAspect="1"/>
          </p:cNvSpPr>
          <p:nvPr>
            <p:ph type="sldImg"/>
          </p:nvPr>
        </p:nvSpPr>
        <p:spPr bwMode="auto">
          <a:xfrm>
            <a:off x="88900" y="746125"/>
            <a:ext cx="6627813" cy="3729038"/>
          </a:xfrm>
          <a:prstGeom prst="rect">
            <a:avLst/>
          </a:prstGeom>
          <a:noFill/>
          <a:ln w="9525">
            <a:noFill/>
            <a:miter lim="800000"/>
            <a:headEnd/>
            <a:tailEnd/>
          </a:ln>
        </p:spPr>
      </p:sp>
      <p:sp>
        <p:nvSpPr>
          <p:cNvPr id="26627" name="Shape 103"/>
          <p:cNvSpPr>
            <a:spLocks noGrp="1"/>
          </p:cNvSpPr>
          <p:nvPr>
            <p:ph type="body" sz="quarter" idx="1"/>
          </p:nvPr>
        </p:nvSpPr>
        <p:spPr bwMode="auto">
          <a:xfrm>
            <a:off x="907415" y="4723448"/>
            <a:ext cx="4990783" cy="44748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altLang="en-US">
              <a:sym typeface="Helvetica Neue"/>
            </a:endParaRPr>
          </a:p>
        </p:txBody>
      </p:sp>
    </p:spTree>
    <p:extLst>
      <p:ext uri="{BB962C8B-B14F-4D97-AF65-F5344CB8AC3E}">
        <p14:creationId xmlns:p14="http://schemas.microsoft.com/office/powerpoint/2010/main" val="1273268360"/>
      </p:ext>
    </p:extLst>
  </p:cSld>
  <p:clrMap bg1="lt1" tx1="dk1" bg2="lt2" tx2="dk2" accent1="accent1" accent2="accent2" accent3="accent3" accent4="accent4" accent5="accent5" accent6="accent6" hlink="hlink" folHlink="folHlink"/>
  <p:notesStyle>
    <a:lvl1pPr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1pPr>
    <a:lvl2pPr marL="742950" indent="-28575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2pPr>
    <a:lvl3pPr marL="11430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3pPr>
    <a:lvl4pPr marL="16002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4pPr>
    <a:lvl5pPr marL="2057400" indent="-228600" algn="l" defTabSz="457200" rtl="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927203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2037156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868482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711505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2773216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963433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075401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34953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18000"/>
              </a:lnSpc>
              <a:spcBef>
                <a:spcPct val="30000"/>
              </a:spcBef>
              <a:spcAft>
                <a:spcPct val="0"/>
              </a:spcAft>
              <a:buClrTx/>
              <a:buSzTx/>
              <a:buFontTx/>
              <a:buNone/>
              <a:tabLst/>
              <a:defRPr/>
            </a:pPr>
            <a:r>
              <a:rPr lang="en-IE" sz="1400" dirty="0"/>
              <a:t>Over</a:t>
            </a:r>
            <a:r>
              <a:rPr lang="en-IE" sz="1400" baseline="0" dirty="0"/>
              <a:t> 50k trees assessed. Diameter was recorded on 43k trees. Height was measured on 20k trees</a:t>
            </a:r>
            <a:endParaRPr lang="en-IE" sz="1400" dirty="0"/>
          </a:p>
          <a:p>
            <a:pPr marL="0" marR="0" indent="0" algn="l" defTabSz="457200" rtl="0" eaLnBrk="0" fontAlgn="base" latinLnBrk="0" hangingPunct="0">
              <a:lnSpc>
                <a:spcPct val="118000"/>
              </a:lnSpc>
              <a:spcBef>
                <a:spcPct val="30000"/>
              </a:spcBef>
              <a:spcAft>
                <a:spcPct val="0"/>
              </a:spcAft>
              <a:buClrTx/>
              <a:buSzTx/>
              <a:buFontTx/>
              <a:buNone/>
              <a:tabLst/>
              <a:defRPr/>
            </a:pPr>
            <a:endParaRPr lang="en-IE" sz="1200" dirty="0"/>
          </a:p>
        </p:txBody>
      </p:sp>
    </p:spTree>
    <p:extLst>
      <p:ext uri="{BB962C8B-B14F-4D97-AF65-F5344CB8AC3E}">
        <p14:creationId xmlns:p14="http://schemas.microsoft.com/office/powerpoint/2010/main" val="1524968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18000"/>
              </a:lnSpc>
              <a:spcBef>
                <a:spcPct val="30000"/>
              </a:spcBef>
              <a:spcAft>
                <a:spcPct val="0"/>
              </a:spcAft>
              <a:buClrTx/>
              <a:buSzTx/>
              <a:buFontTx/>
              <a:buNone/>
              <a:tabLst/>
              <a:defRPr/>
            </a:pPr>
            <a:endParaRPr lang="en-IE" sz="1200" dirty="0"/>
          </a:p>
        </p:txBody>
      </p:sp>
    </p:spTree>
    <p:extLst>
      <p:ext uri="{BB962C8B-B14F-4D97-AF65-F5344CB8AC3E}">
        <p14:creationId xmlns:p14="http://schemas.microsoft.com/office/powerpoint/2010/main" val="152496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18000"/>
              </a:lnSpc>
              <a:spcBef>
                <a:spcPct val="30000"/>
              </a:spcBef>
              <a:spcAft>
                <a:spcPct val="0"/>
              </a:spcAft>
              <a:buClrTx/>
              <a:buSzTx/>
              <a:buFontTx/>
              <a:buNone/>
              <a:tabLst/>
              <a:defRPr/>
            </a:pPr>
            <a:endParaRPr lang="en-IE" sz="1200" dirty="0"/>
          </a:p>
        </p:txBody>
      </p:sp>
    </p:spTree>
    <p:extLst>
      <p:ext uri="{BB962C8B-B14F-4D97-AF65-F5344CB8AC3E}">
        <p14:creationId xmlns:p14="http://schemas.microsoft.com/office/powerpoint/2010/main" val="1524968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1133115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93882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3199549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3199549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18000"/>
              </a:lnSpc>
              <a:spcBef>
                <a:spcPct val="30000"/>
              </a:spcBef>
              <a:spcAft>
                <a:spcPct val="0"/>
              </a:spcAft>
              <a:buClrTx/>
              <a:buSzTx/>
              <a:buFontTx/>
              <a:buNone/>
              <a:tabLst/>
              <a:defRPr/>
            </a:pPr>
            <a:endParaRPr lang="en-IE" sz="1200" dirty="0"/>
          </a:p>
        </p:txBody>
      </p:sp>
    </p:spTree>
    <p:extLst>
      <p:ext uri="{BB962C8B-B14F-4D97-AF65-F5344CB8AC3E}">
        <p14:creationId xmlns:p14="http://schemas.microsoft.com/office/powerpoint/2010/main" val="2618731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3199549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363040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978691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1729941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sz="1200" dirty="0"/>
          </a:p>
        </p:txBody>
      </p:sp>
    </p:spTree>
    <p:extLst>
      <p:ext uri="{BB962C8B-B14F-4D97-AF65-F5344CB8AC3E}">
        <p14:creationId xmlns:p14="http://schemas.microsoft.com/office/powerpoint/2010/main" val="2761576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325621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535800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339681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18000"/>
              </a:lnSpc>
              <a:spcBef>
                <a:spcPct val="30000"/>
              </a:spcBef>
              <a:spcAft>
                <a:spcPct val="0"/>
              </a:spcAft>
              <a:buClrTx/>
              <a:buSzTx/>
              <a:buFontTx/>
              <a:buNone/>
              <a:tabLst/>
              <a:defRPr/>
            </a:pPr>
            <a:endParaRPr lang="en-IE" sz="1200" dirty="0"/>
          </a:p>
        </p:txBody>
      </p:sp>
    </p:spTree>
    <p:extLst>
      <p:ext uri="{BB962C8B-B14F-4D97-AF65-F5344CB8AC3E}">
        <p14:creationId xmlns:p14="http://schemas.microsoft.com/office/powerpoint/2010/main" val="1987919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101042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1767600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1767600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186105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812471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18000"/>
              </a:lnSpc>
              <a:spcBef>
                <a:spcPct val="30000"/>
              </a:spcBef>
              <a:spcAft>
                <a:spcPct val="0"/>
              </a:spcAft>
              <a:buClrTx/>
              <a:buSzTx/>
              <a:buFontTx/>
              <a:buNone/>
              <a:tabLst/>
              <a:defRPr/>
            </a:pPr>
            <a:endParaRPr lang="en-IE" sz="2400" dirty="0">
              <a:effectLst/>
            </a:endParaRPr>
          </a:p>
        </p:txBody>
      </p:sp>
    </p:spTree>
    <p:extLst>
      <p:ext uri="{BB962C8B-B14F-4D97-AF65-F5344CB8AC3E}">
        <p14:creationId xmlns:p14="http://schemas.microsoft.com/office/powerpoint/2010/main" val="3747742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17676005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amp; Subtitle - Green">
    <p:bg>
      <p:bgPr>
        <a:gradFill rotWithShape="0">
          <a:gsLst>
            <a:gs pos="0">
              <a:srgbClr val="004039"/>
            </a:gs>
            <a:gs pos="100000">
              <a:srgbClr val="005A52"/>
            </a:gs>
          </a:gsLst>
          <a:lin ang="17040000"/>
        </a:grad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srcRect/>
          <a:stretch>
            <a:fillRect/>
          </a:stretch>
        </p:blipFill>
        <p:spPr bwMode="auto">
          <a:xfrm>
            <a:off x="3403600" y="8089900"/>
            <a:ext cx="20980400" cy="5626100"/>
          </a:xfrm>
          <a:prstGeom prst="rect">
            <a:avLst/>
          </a:prstGeom>
          <a:noFill/>
          <a:ln w="9525">
            <a:noFill/>
            <a:miter lim="800000"/>
            <a:headEnd/>
            <a:tailEnd/>
          </a:ln>
        </p:spPr>
      </p:pic>
      <p:pic>
        <p:nvPicPr>
          <p:cNvPr id="5" name="Picture 7"/>
          <p:cNvPicPr>
            <a:picLocks noChangeAspect="1"/>
          </p:cNvPicPr>
          <p:nvPr userDrawn="1"/>
        </p:nvPicPr>
        <p:blipFill>
          <a:blip r:embed="rId3" cstate="print"/>
          <a:srcRect/>
          <a:stretch>
            <a:fillRect/>
          </a:stretch>
        </p:blipFill>
        <p:spPr bwMode="auto">
          <a:xfrm>
            <a:off x="0" y="10236200"/>
            <a:ext cx="13004800" cy="3479800"/>
          </a:xfrm>
          <a:prstGeom prst="rect">
            <a:avLst/>
          </a:prstGeom>
          <a:noFill/>
          <a:ln w="9525">
            <a:noFill/>
            <a:miter lim="800000"/>
            <a:headEnd/>
            <a:tailEnd/>
          </a:ln>
        </p:spPr>
      </p:pic>
      <p:pic>
        <p:nvPicPr>
          <p:cNvPr id="6" name="Picture 9"/>
          <p:cNvPicPr>
            <a:picLocks noChangeAspect="1"/>
          </p:cNvPicPr>
          <p:nvPr userDrawn="1"/>
        </p:nvPicPr>
        <p:blipFill>
          <a:blip r:embed="rId4"/>
          <a:srcRect/>
          <a:stretch>
            <a:fillRect/>
          </a:stretch>
        </p:blipFill>
        <p:spPr bwMode="auto">
          <a:xfrm>
            <a:off x="10668000" y="6235700"/>
            <a:ext cx="0" cy="0"/>
          </a:xfrm>
          <a:prstGeom prst="rect">
            <a:avLst/>
          </a:prstGeom>
          <a:noFill/>
          <a:ln w="9525">
            <a:noFill/>
            <a:miter lim="800000"/>
            <a:headEnd/>
            <a:tailEnd/>
          </a:ln>
        </p:spPr>
      </p:pic>
      <p:pic>
        <p:nvPicPr>
          <p:cNvPr id="7" name="Picture 10"/>
          <p:cNvPicPr>
            <a:picLocks noChangeAspect="1"/>
          </p:cNvPicPr>
          <p:nvPr userDrawn="1"/>
        </p:nvPicPr>
        <p:blipFill>
          <a:blip r:embed="rId5" cstate="print"/>
          <a:srcRect/>
          <a:stretch>
            <a:fillRect/>
          </a:stretch>
        </p:blipFill>
        <p:spPr bwMode="auto">
          <a:xfrm>
            <a:off x="1154113" y="1062038"/>
            <a:ext cx="8566150" cy="3100387"/>
          </a:xfrm>
          <a:prstGeom prst="rect">
            <a:avLst/>
          </a:prstGeom>
          <a:noFill/>
          <a:ln w="9525">
            <a:noFill/>
            <a:miter lim="800000"/>
            <a:headEnd/>
            <a:tailEnd/>
          </a:ln>
        </p:spPr>
      </p:pic>
      <p:sp>
        <p:nvSpPr>
          <p:cNvPr id="13" name="Title Text"/>
          <p:cNvSpPr txBox="1">
            <a:spLocks noGrp="1"/>
          </p:cNvSpPr>
          <p:nvPr>
            <p:ph type="title"/>
          </p:nvPr>
        </p:nvSpPr>
        <p:spPr>
          <a:xfrm>
            <a:off x="3708970" y="3814011"/>
            <a:ext cx="18897030" cy="5239142"/>
          </a:xfrm>
          <a:prstGeom prst="rect">
            <a:avLst/>
          </a:prstGeom>
        </p:spPr>
        <p:txBody>
          <a:bodyPr anchor="b"/>
          <a:lstStyle>
            <a:lvl1pPr algn="l">
              <a:lnSpc>
                <a:spcPct val="80000"/>
              </a:lnSpc>
              <a:defRPr sz="16000" b="0" i="0" cap="none" spc="-272">
                <a:solidFill>
                  <a:srgbClr val="FFFFFF"/>
                </a:solidFill>
                <a:latin typeface="+mn-lt"/>
                <a:ea typeface="Calibri Light" charset="0"/>
                <a:cs typeface="Calibri Light" charset="0"/>
                <a:sym typeface="Open Sans Light"/>
              </a:defRPr>
            </a:lvl1pPr>
          </a:lstStyle>
          <a:p>
            <a:r>
              <a:rPr lang="en-US"/>
              <a:t>Click to edit Master title style</a:t>
            </a:r>
            <a:endParaRPr dirty="0"/>
          </a:p>
        </p:txBody>
      </p:sp>
      <p:sp>
        <p:nvSpPr>
          <p:cNvPr id="14" name="Body Level One…"/>
          <p:cNvSpPr txBox="1">
            <a:spLocks noGrp="1"/>
          </p:cNvSpPr>
          <p:nvPr>
            <p:ph type="body" sz="quarter" idx="1"/>
          </p:nvPr>
        </p:nvSpPr>
        <p:spPr>
          <a:xfrm>
            <a:off x="3708970" y="9482323"/>
            <a:ext cx="18897030" cy="3006800"/>
          </a:xfrm>
          <a:prstGeom prst="rect">
            <a:avLst/>
          </a:prstGeom>
        </p:spPr>
        <p:txBody>
          <a:bodyPr/>
          <a:lstStyle>
            <a:lvl1pPr algn="l">
              <a:lnSpc>
                <a:spcPct val="120000"/>
              </a:lnSpc>
              <a:buClr>
                <a:srgbClr val="A39161"/>
              </a:buClr>
              <a:defRPr sz="3200" b="0" i="0" spc="0">
                <a:solidFill>
                  <a:srgbClr val="A39161"/>
                </a:solidFill>
                <a:latin typeface="+mn-lt"/>
                <a:ea typeface="Calibri Light" charset="0"/>
                <a:cs typeface="Calibri Light" charset="0"/>
              </a:defRPr>
            </a:lvl1pPr>
            <a:lvl2pPr indent="0" algn="l">
              <a:lnSpc>
                <a:spcPct val="120000"/>
              </a:lnSpc>
              <a:buClr>
                <a:srgbClr val="A39161"/>
              </a:buClr>
              <a:defRPr sz="3200" b="0" spc="0">
                <a:solidFill>
                  <a:srgbClr val="A39161"/>
                </a:solidFill>
                <a:latin typeface="+mn-lt"/>
                <a:ea typeface="Calibri" charset="0"/>
                <a:cs typeface="Calibri" charset="0"/>
                <a:sym typeface="Georgia"/>
              </a:defRPr>
            </a:lvl2pPr>
            <a:lvl3pPr algn="l">
              <a:lnSpc>
                <a:spcPct val="120000"/>
              </a:lnSpc>
              <a:buClr>
                <a:srgbClr val="A39161"/>
              </a:buClr>
              <a:defRPr sz="2400" b="0" i="1" spc="0">
                <a:solidFill>
                  <a:srgbClr val="A39161"/>
                </a:solidFill>
                <a:latin typeface="+mn-lt"/>
                <a:ea typeface="Calibri Light" charset="0"/>
                <a:cs typeface="Calibri Light" charset="0"/>
              </a:defRPr>
            </a:lvl3pPr>
            <a:lvl4pPr algn="l">
              <a:lnSpc>
                <a:spcPct val="120000"/>
              </a:lnSpc>
              <a:buClr>
                <a:srgbClr val="A39161"/>
              </a:buClr>
              <a:defRPr sz="2400" spc="0">
                <a:solidFill>
                  <a:srgbClr val="A39161"/>
                </a:solidFill>
                <a:latin typeface="+mn-lt"/>
                <a:ea typeface="Georgia"/>
                <a:cs typeface="Georgia"/>
                <a:sym typeface="Georgia"/>
              </a:defRPr>
            </a:lvl4pPr>
            <a:lvl5pPr algn="l">
              <a:lnSpc>
                <a:spcPct val="120000"/>
              </a:lnSpc>
              <a:buClr>
                <a:srgbClr val="A39161"/>
              </a:buClr>
              <a:defRPr sz="2400" b="0" i="1" spc="0">
                <a:solidFill>
                  <a:srgbClr val="A3916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amp; Multiple Imag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rcRect/>
          <a:stretch>
            <a:fillRect/>
          </a:stretch>
        </p:blipFill>
        <p:spPr bwMode="auto">
          <a:xfrm>
            <a:off x="21704300" y="950913"/>
            <a:ext cx="1474788" cy="2008187"/>
          </a:xfrm>
          <a:prstGeom prst="rect">
            <a:avLst/>
          </a:prstGeom>
          <a:noFill/>
          <a:ln w="9525">
            <a:noFill/>
            <a:miter lim="800000"/>
            <a:headEnd/>
            <a:tailEnd/>
          </a:ln>
        </p:spPr>
      </p:pic>
      <p:sp>
        <p:nvSpPr>
          <p:cNvPr id="11" name="Rialtas na hÉireann | Government of Ireland"/>
          <p:cNvSpPr txBox="1">
            <a:spLocks noChangeArrowheads="1"/>
          </p:cNvSpPr>
          <p:nvPr userDrawn="1"/>
        </p:nvSpPr>
        <p:spPr bwMode="auto">
          <a:xfrm>
            <a:off x="1441450" y="12611100"/>
            <a:ext cx="98567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eaLnBrk="1"/>
            <a:fld id="{3DDD7643-CFAA-41DF-867C-9C5E542529B4}" type="slidenum">
              <a:rPr lang="uk-UA" altLang="en-US" sz="1800" b="1">
                <a:solidFill>
                  <a:srgbClr val="929292"/>
                </a:solidFill>
                <a:latin typeface="Arial" pitchFamily="34" charset="0"/>
              </a:rPr>
              <a:pPr eaLnBrk="1"/>
              <a:t>‹#›</a:t>
            </a:fld>
            <a:r>
              <a:rPr lang="en-GB" altLang="en-US" sz="1800" b="1">
                <a:solidFill>
                  <a:srgbClr val="929292"/>
                </a:solidFill>
                <a:latin typeface="Arial" pitchFamily="34" charset="0"/>
              </a:rPr>
              <a:t>  An Roinn Talmhaíochta, Bia agus Mara </a:t>
            </a:r>
            <a:r>
              <a:rPr lang="en-US" altLang="en-US" sz="1800">
                <a:solidFill>
                  <a:srgbClr val="929292"/>
                </a:solidFill>
                <a:latin typeface="Arial" pitchFamily="34" charset="0"/>
              </a:rPr>
              <a:t>| Department of Agriculture, Food and the Marine</a:t>
            </a:r>
          </a:p>
        </p:txBody>
      </p:sp>
      <p:sp>
        <p:nvSpPr>
          <p:cNvPr id="42" name="Title Text"/>
          <p:cNvSpPr txBox="1">
            <a:spLocks noGrp="1"/>
          </p:cNvSpPr>
          <p:nvPr>
            <p:ph type="title"/>
          </p:nvPr>
        </p:nvSpPr>
        <p:spPr>
          <a:xfrm>
            <a:off x="1441450" y="946150"/>
            <a:ext cx="19325056" cy="2286000"/>
          </a:xfrm>
          <a:prstGeom prst="rect">
            <a:avLst/>
          </a:prstGeom>
        </p:spPr>
        <p:txBody>
          <a:bodyPr/>
          <a:lstStyle>
            <a:lvl1pPr algn="l">
              <a:lnSpc>
                <a:spcPct val="80000"/>
              </a:lnSpc>
              <a:defRPr sz="9600" b="1" cap="none" spc="-180" baseline="0">
                <a:solidFill>
                  <a:srgbClr val="004E46"/>
                </a:solidFill>
                <a:latin typeface="+mn-lt"/>
                <a:ea typeface="Calibri" charset="0"/>
                <a:cs typeface="Calibri" charset="0"/>
              </a:defRPr>
            </a:lvl1pPr>
          </a:lstStyle>
          <a:p>
            <a:r>
              <a:rPr lang="en-US"/>
              <a:t>Click to edit Master title style</a:t>
            </a:r>
            <a:endParaRPr dirty="0"/>
          </a:p>
        </p:txBody>
      </p:sp>
      <p:sp>
        <p:nvSpPr>
          <p:cNvPr id="6" name="Picture Placeholder 5"/>
          <p:cNvSpPr>
            <a:spLocks noGrp="1"/>
          </p:cNvSpPr>
          <p:nvPr>
            <p:ph type="pic" sz="quarter" idx="10"/>
          </p:nvPr>
        </p:nvSpPr>
        <p:spPr>
          <a:xfrm>
            <a:off x="12007850" y="3555998"/>
            <a:ext cx="11233150" cy="4231643"/>
          </a:xfrm>
          <a:prstGeom prst="rect">
            <a:avLst/>
          </a:prstGeom>
        </p:spPr>
        <p:txBody>
          <a:bodyPr/>
          <a:lstStyle>
            <a:lvl1pPr>
              <a:defRPr sz="6000">
                <a:latin typeface="+mn-lt"/>
              </a:defRPr>
            </a:lvl1pPr>
          </a:lstStyle>
          <a:p>
            <a:pPr lvl="0"/>
            <a:r>
              <a:rPr lang="en-US" noProof="0">
                <a:sym typeface="Open Sans"/>
              </a:rPr>
              <a:t>Click icon to add picture</a:t>
            </a:r>
            <a:endParaRPr lang="en-US" noProof="0" dirty="0">
              <a:sym typeface="Open Sans"/>
            </a:endParaRPr>
          </a:p>
        </p:txBody>
      </p:sp>
      <p:sp>
        <p:nvSpPr>
          <p:cNvPr id="8" name="Picture Placeholder 5"/>
          <p:cNvSpPr>
            <a:spLocks noGrp="1"/>
          </p:cNvSpPr>
          <p:nvPr>
            <p:ph type="pic" sz="quarter" idx="11"/>
          </p:nvPr>
        </p:nvSpPr>
        <p:spPr>
          <a:xfrm>
            <a:off x="12007849" y="8060021"/>
            <a:ext cx="5472000" cy="4140000"/>
          </a:xfrm>
          <a:prstGeom prst="rect">
            <a:avLst/>
          </a:prstGeom>
        </p:spPr>
        <p:txBody>
          <a:bodyPr/>
          <a:lstStyle>
            <a:lvl1pPr>
              <a:defRPr sz="6000">
                <a:latin typeface="+mn-lt"/>
              </a:defRPr>
            </a:lvl1pPr>
          </a:lstStyle>
          <a:p>
            <a:pPr lvl="0"/>
            <a:r>
              <a:rPr lang="en-US" noProof="0">
                <a:sym typeface="Open Sans"/>
              </a:rPr>
              <a:t>Click icon to add picture</a:t>
            </a:r>
            <a:endParaRPr lang="en-US" noProof="0" dirty="0">
              <a:sym typeface="Open Sans"/>
            </a:endParaRPr>
          </a:p>
        </p:txBody>
      </p:sp>
      <p:sp>
        <p:nvSpPr>
          <p:cNvPr id="9" name="Picture Placeholder 5"/>
          <p:cNvSpPr>
            <a:spLocks noGrp="1"/>
          </p:cNvSpPr>
          <p:nvPr>
            <p:ph type="pic" sz="quarter" idx="12"/>
          </p:nvPr>
        </p:nvSpPr>
        <p:spPr>
          <a:xfrm>
            <a:off x="17769000" y="8060021"/>
            <a:ext cx="5472000" cy="4140000"/>
          </a:xfrm>
          <a:prstGeom prst="rect">
            <a:avLst/>
          </a:prstGeom>
        </p:spPr>
        <p:txBody>
          <a:bodyPr/>
          <a:lstStyle>
            <a:lvl1pPr>
              <a:defRPr sz="6000">
                <a:latin typeface="+mn-lt"/>
              </a:defRPr>
            </a:lvl1pPr>
          </a:lstStyle>
          <a:p>
            <a:pPr lvl="0"/>
            <a:r>
              <a:rPr lang="en-US" noProof="0">
                <a:sym typeface="Open Sans"/>
              </a:rPr>
              <a:t>Click icon to add picture</a:t>
            </a:r>
            <a:endParaRPr lang="en-US" noProof="0" dirty="0">
              <a:sym typeface="Open Sans"/>
            </a:endParaRPr>
          </a:p>
        </p:txBody>
      </p:sp>
      <p:sp>
        <p:nvSpPr>
          <p:cNvPr id="10" name="Text Placeholder 4"/>
          <p:cNvSpPr>
            <a:spLocks noGrp="1"/>
          </p:cNvSpPr>
          <p:nvPr>
            <p:ph type="body" sz="quarter" idx="13"/>
          </p:nvPr>
        </p:nvSpPr>
        <p:spPr>
          <a:xfrm>
            <a:off x="1441450" y="3555997"/>
            <a:ext cx="9856787" cy="8644023"/>
          </a:xfrm>
          <a:prstGeom prst="rect">
            <a:avLst/>
          </a:prstGeom>
        </p:spPr>
        <p:txBody>
          <a:bodyPr/>
          <a:lstStyle>
            <a:lvl1pPr algn="l">
              <a:defRPr sz="6000" spc="-160" baseline="0">
                <a:solidFill>
                  <a:srgbClr val="5E5E5E"/>
                </a:solidFill>
                <a:latin typeface="+mn-lt"/>
              </a:defRPr>
            </a:lvl1pPr>
            <a:lvl2pPr marL="0" indent="-857250" algn="l">
              <a:buClr>
                <a:srgbClr val="83BE41"/>
              </a:buClr>
              <a:buFont typeface=".AppleSystemUIFont" charset="-120"/>
              <a:buChar char="—"/>
              <a:defRPr sz="6000" spc="-160" baseline="0">
                <a:solidFill>
                  <a:srgbClr val="5E5E5E"/>
                </a:solidFill>
                <a:latin typeface="+mn-lt"/>
              </a:defRPr>
            </a:lvl2pPr>
            <a:lvl3pPr marL="1440000" indent="-857250" algn="l">
              <a:buClr>
                <a:srgbClr val="83BE41"/>
              </a:buClr>
              <a:buFont typeface=".AppleSystemUIFont" charset="-120"/>
              <a:buChar char="—"/>
              <a:defRPr sz="6000" i="1" spc="-160" baseline="0">
                <a:solidFill>
                  <a:srgbClr val="5E5E5E"/>
                </a:solidFill>
                <a:latin typeface="+mn-lt"/>
              </a:defRPr>
            </a:lvl3pPr>
            <a:lvl4pPr marL="2160000" indent="-685800" algn="l">
              <a:buClr>
                <a:srgbClr val="83BE41"/>
              </a:buClr>
              <a:buFont typeface=".AppleSystemUIFont" charset="-120"/>
              <a:buChar char="—"/>
              <a:defRPr sz="4800" spc="-160" baseline="0">
                <a:solidFill>
                  <a:srgbClr val="5E5E5E"/>
                </a:solidFill>
                <a:latin typeface="+mn-lt"/>
              </a:defRPr>
            </a:lvl4pPr>
            <a:lvl5pPr marL="3060000" indent="-685800" algn="l">
              <a:buClr>
                <a:srgbClr val="83BE41"/>
              </a:buClr>
              <a:buFont typeface=".AppleSystemUIFont" charset="-120"/>
              <a:buChar char="–"/>
              <a:defRPr sz="4800" i="1" spc="-16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reserve="1">
  <p:cSld name="Blank – Green">
    <p:bg>
      <p:bgPr>
        <a:gradFill rotWithShape="0">
          <a:gsLst>
            <a:gs pos="0">
              <a:srgbClr val="004039"/>
            </a:gs>
            <a:gs pos="100000">
              <a:srgbClr val="005A52"/>
            </a:gs>
          </a:gsLst>
          <a:lin ang="17040000"/>
        </a:gra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 White">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535574E6-3BE9-44DF-B019-1E215ACF61C1}" type="datetimeFigureOut">
              <a:rPr lang="en-IE" altLang="en-US"/>
              <a:pPr>
                <a:defRPr/>
              </a:pPr>
              <a:t>23/11/2023</a:t>
            </a:fld>
            <a:endParaRPr lang="en-IE" altLang="en-US"/>
          </a:p>
        </p:txBody>
      </p:sp>
      <p:sp>
        <p:nvSpPr>
          <p:cNvPr id="5"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6" name="Slide Number Placehold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5500">
              <a:defRPr/>
            </a:lvl1pPr>
          </a:lstStyle>
          <a:p>
            <a:fld id="{E4B480E7-C817-40BE-B1F5-1841B8367552}" type="slidenum">
              <a:rPr lang="en-IE" altLang="en-US"/>
              <a:pPr/>
              <a:t>‹#›</a:t>
            </a:fld>
            <a:endParaRPr lang="en-IE"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56C63D03-347C-4EBE-B3F7-36A83D74825E}" type="datetimeFigureOut">
              <a:rPr lang="en-IE" altLang="en-US"/>
              <a:pPr>
                <a:defRPr/>
              </a:pPr>
              <a:t>23/11/2023</a:t>
            </a:fld>
            <a:endParaRPr lang="en-IE" altLang="en-US"/>
          </a:p>
        </p:txBody>
      </p:sp>
      <p:sp>
        <p:nvSpPr>
          <p:cNvPr id="5"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6" name="Slide Number Placehold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5500">
              <a:defRPr/>
            </a:lvl1pPr>
          </a:lstStyle>
          <a:p>
            <a:fld id="{53BB32C3-8FEF-4B68-A6C6-36751BB55EBA}" type="slidenum">
              <a:rPr lang="en-IE" altLang="en-US"/>
              <a:pPr/>
              <a:t>‹#›</a:t>
            </a:fld>
            <a:endParaRPr lang="en-IE"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510A46CF-691C-480C-BE80-ECD522B53D97}" type="datetimeFigureOut">
              <a:rPr lang="en-IE" altLang="en-US"/>
              <a:pPr>
                <a:defRPr/>
              </a:pPr>
              <a:t>23/11/2023</a:t>
            </a:fld>
            <a:endParaRPr lang="en-IE" altLang="en-US"/>
          </a:p>
        </p:txBody>
      </p:sp>
      <p:sp>
        <p:nvSpPr>
          <p:cNvPr id="5"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6" name="Slide Number Placehold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5500">
              <a:defRPr/>
            </a:lvl1pPr>
          </a:lstStyle>
          <a:p>
            <a:fld id="{5C6F1F64-BB8C-49ED-827C-FBD9544EB2AE}" type="slidenum">
              <a:rPr lang="en-IE" altLang="en-US"/>
              <a:pPr/>
              <a:t>‹#›</a:t>
            </a:fld>
            <a:endParaRPr lang="en-IE"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61E37027-8D3D-4D8D-BA7F-6B57313E55A5}" type="datetimeFigureOut">
              <a:rPr lang="en-IE" altLang="en-US"/>
              <a:pPr>
                <a:defRPr/>
              </a:pPr>
              <a:t>23/11/2023</a:t>
            </a:fld>
            <a:endParaRPr lang="en-IE" altLang="en-US"/>
          </a:p>
        </p:txBody>
      </p:sp>
      <p:sp>
        <p:nvSpPr>
          <p:cNvPr id="6"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7" name="Slide Number Placehold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5500">
              <a:defRPr/>
            </a:lvl1pPr>
          </a:lstStyle>
          <a:p>
            <a:fld id="{04760893-0837-4AA9-8662-F3B3856FB895}" type="slidenum">
              <a:rPr lang="en-IE" altLang="en-US"/>
              <a:pPr/>
              <a:t>‹#›</a:t>
            </a:fld>
            <a:endParaRPr lang="en-IE"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CDAB8791-2E54-4408-A7BB-E5178ADEA690}" type="datetimeFigureOut">
              <a:rPr lang="en-IE" altLang="en-US"/>
              <a:pPr>
                <a:defRPr/>
              </a:pPr>
              <a:t>23/11/2023</a:t>
            </a:fld>
            <a:endParaRPr lang="en-IE" altLang="en-US"/>
          </a:p>
        </p:txBody>
      </p:sp>
      <p:sp>
        <p:nvSpPr>
          <p:cNvPr id="8"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9" name="Slide Number Placehold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5500">
              <a:defRPr/>
            </a:lvl1pPr>
          </a:lstStyle>
          <a:p>
            <a:fld id="{34219835-46D7-445D-BA3B-514A869E426A}" type="slidenum">
              <a:rPr lang="en-IE" altLang="en-US"/>
              <a:pPr/>
              <a:t>‹#›</a:t>
            </a:fld>
            <a:endParaRPr lang="en-IE"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6FA69ABC-CE26-48EA-A919-BBCF2B0F71F2}" type="datetimeFigureOut">
              <a:rPr lang="en-IE" altLang="en-US"/>
              <a:pPr>
                <a:defRPr/>
              </a:pPr>
              <a:t>23/11/2023</a:t>
            </a:fld>
            <a:endParaRPr lang="en-IE" altLang="en-US"/>
          </a:p>
        </p:txBody>
      </p:sp>
      <p:sp>
        <p:nvSpPr>
          <p:cNvPr id="4"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5" name="Slide Number Placehold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5500">
              <a:defRPr/>
            </a:lvl1pPr>
          </a:lstStyle>
          <a:p>
            <a:fld id="{BC90C668-07A1-4458-AE03-EED67E248D64}" type="slidenum">
              <a:rPr lang="en-IE" altLang="en-US"/>
              <a:pPr/>
              <a:t>‹#›</a:t>
            </a:fld>
            <a:endParaRPr lang="en-IE"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C831B7B9-B8C2-4D25-8402-4F21A169DFFC}" type="datetimeFigureOut">
              <a:rPr lang="en-IE" altLang="en-US"/>
              <a:pPr>
                <a:defRPr/>
              </a:pPr>
              <a:t>23/11/2023</a:t>
            </a:fld>
            <a:endParaRPr lang="en-IE" altLang="en-US"/>
          </a:p>
        </p:txBody>
      </p:sp>
      <p:sp>
        <p:nvSpPr>
          <p:cNvPr id="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4" name="Slide Number Placehold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5500">
              <a:defRPr/>
            </a:lvl1pPr>
          </a:lstStyle>
          <a:p>
            <a:fld id="{ABEA3781-9938-4759-A801-135CA7C0C141}" type="slidenum">
              <a:rPr lang="en-IE" altLang="en-US"/>
              <a:pPr/>
              <a:t>‹#›</a:t>
            </a:fld>
            <a:endParaRPr lang="en-IE"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mp; Subtitle - Whit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srcRect/>
          <a:stretch>
            <a:fillRect/>
          </a:stretch>
        </p:blipFill>
        <p:spPr bwMode="auto">
          <a:xfrm>
            <a:off x="1154113" y="1062038"/>
            <a:ext cx="8562975" cy="3100387"/>
          </a:xfrm>
          <a:prstGeom prst="rect">
            <a:avLst/>
          </a:prstGeom>
          <a:noFill/>
          <a:ln w="9525">
            <a:noFill/>
            <a:miter lim="800000"/>
            <a:headEnd/>
            <a:tailEnd/>
          </a:ln>
        </p:spPr>
      </p:pic>
      <p:pic>
        <p:nvPicPr>
          <p:cNvPr id="6" name="Picture 7"/>
          <p:cNvPicPr>
            <a:picLocks noChangeAspect="1"/>
          </p:cNvPicPr>
          <p:nvPr userDrawn="1"/>
        </p:nvPicPr>
        <p:blipFill>
          <a:blip r:embed="rId3" cstate="print"/>
          <a:srcRect/>
          <a:stretch>
            <a:fillRect/>
          </a:stretch>
        </p:blipFill>
        <p:spPr bwMode="auto">
          <a:xfrm>
            <a:off x="3403600" y="8089900"/>
            <a:ext cx="20980400" cy="5626100"/>
          </a:xfrm>
          <a:prstGeom prst="rect">
            <a:avLst/>
          </a:prstGeom>
          <a:noFill/>
          <a:ln w="9525">
            <a:noFill/>
            <a:miter lim="800000"/>
            <a:headEnd/>
            <a:tailEnd/>
          </a:ln>
        </p:spPr>
      </p:pic>
      <p:pic>
        <p:nvPicPr>
          <p:cNvPr id="7" name="Picture 9"/>
          <p:cNvPicPr>
            <a:picLocks noChangeAspect="1"/>
          </p:cNvPicPr>
          <p:nvPr userDrawn="1"/>
        </p:nvPicPr>
        <p:blipFill>
          <a:blip r:embed="rId4" cstate="print"/>
          <a:srcRect/>
          <a:stretch>
            <a:fillRect/>
          </a:stretch>
        </p:blipFill>
        <p:spPr bwMode="auto">
          <a:xfrm>
            <a:off x="0" y="10236200"/>
            <a:ext cx="13004800" cy="3479800"/>
          </a:xfrm>
          <a:prstGeom prst="rect">
            <a:avLst/>
          </a:prstGeom>
          <a:noFill/>
          <a:ln w="9525">
            <a:noFill/>
            <a:miter lim="800000"/>
            <a:headEnd/>
            <a:tailEnd/>
          </a:ln>
        </p:spPr>
      </p:pic>
      <p:sp>
        <p:nvSpPr>
          <p:cNvPr id="3" name="Title Text"/>
          <p:cNvSpPr txBox="1">
            <a:spLocks noGrp="1"/>
          </p:cNvSpPr>
          <p:nvPr>
            <p:ph type="title"/>
          </p:nvPr>
        </p:nvSpPr>
        <p:spPr>
          <a:xfrm>
            <a:off x="3708970" y="3814011"/>
            <a:ext cx="18897030" cy="5239142"/>
          </a:xfrm>
          <a:prstGeom prst="rect">
            <a:avLst/>
          </a:prstGeom>
        </p:spPr>
        <p:txBody>
          <a:bodyPr anchor="b"/>
          <a:lstStyle>
            <a:lvl1pPr algn="l">
              <a:lnSpc>
                <a:spcPct val="80000"/>
              </a:lnSpc>
              <a:defRPr sz="16000" b="0" i="0" cap="none" spc="-272">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sp>
        <p:nvSpPr>
          <p:cNvPr id="4" name="Body Level One…"/>
          <p:cNvSpPr txBox="1">
            <a:spLocks noGrp="1"/>
          </p:cNvSpPr>
          <p:nvPr>
            <p:ph type="body" sz="quarter" idx="1"/>
          </p:nvPr>
        </p:nvSpPr>
        <p:spPr>
          <a:xfrm>
            <a:off x="3708970" y="9482323"/>
            <a:ext cx="18897030" cy="3006800"/>
          </a:xfrm>
          <a:prstGeom prst="rect">
            <a:avLst/>
          </a:prstGeom>
        </p:spPr>
        <p:txBody>
          <a:bodyPr/>
          <a:lstStyle>
            <a:lvl1pPr algn="l">
              <a:lnSpc>
                <a:spcPct val="120000"/>
              </a:lnSpc>
              <a:buClr>
                <a:srgbClr val="A39161"/>
              </a:buClr>
              <a:defRPr sz="3200" b="0" i="0" spc="0">
                <a:solidFill>
                  <a:srgbClr val="A39161"/>
                </a:solidFill>
                <a:latin typeface="+mn-lt"/>
                <a:ea typeface="Calibri Light" charset="0"/>
                <a:cs typeface="Calibri Light" charset="0"/>
              </a:defRPr>
            </a:lvl1pPr>
            <a:lvl2pPr indent="0" algn="l">
              <a:lnSpc>
                <a:spcPct val="120000"/>
              </a:lnSpc>
              <a:buClr>
                <a:srgbClr val="A39161"/>
              </a:buClr>
              <a:defRPr sz="3200" b="0" spc="0">
                <a:solidFill>
                  <a:srgbClr val="A39161"/>
                </a:solidFill>
                <a:latin typeface="+mn-lt"/>
                <a:ea typeface="Calibri" charset="0"/>
                <a:cs typeface="Calibri" charset="0"/>
                <a:sym typeface="Georgia"/>
              </a:defRPr>
            </a:lvl2pPr>
            <a:lvl3pPr algn="l">
              <a:lnSpc>
                <a:spcPct val="120000"/>
              </a:lnSpc>
              <a:buClr>
                <a:srgbClr val="A39161"/>
              </a:buClr>
              <a:defRPr sz="2400" b="0" i="1" spc="0">
                <a:solidFill>
                  <a:srgbClr val="A39161"/>
                </a:solidFill>
                <a:latin typeface="+mn-lt"/>
                <a:ea typeface="Calibri Light" charset="0"/>
                <a:cs typeface="Calibri Light" charset="0"/>
              </a:defRPr>
            </a:lvl3pPr>
            <a:lvl4pPr algn="l">
              <a:lnSpc>
                <a:spcPct val="120000"/>
              </a:lnSpc>
              <a:buClr>
                <a:srgbClr val="A39161"/>
              </a:buClr>
              <a:defRPr sz="2400" spc="0">
                <a:solidFill>
                  <a:srgbClr val="A39161"/>
                </a:solidFill>
                <a:latin typeface="+mn-lt"/>
                <a:ea typeface="Georgia"/>
                <a:cs typeface="Georgia"/>
                <a:sym typeface="Georgia"/>
              </a:defRPr>
            </a:lvl4pPr>
            <a:lvl5pPr algn="l">
              <a:lnSpc>
                <a:spcPct val="120000"/>
              </a:lnSpc>
              <a:buClr>
                <a:srgbClr val="A39161"/>
              </a:buClr>
              <a:defRPr sz="2400" b="0" i="1" spc="0">
                <a:solidFill>
                  <a:srgbClr val="A3916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E71A2D06-A1C7-48D6-A4AD-E75FDF39154A}" type="datetimeFigureOut">
              <a:rPr lang="en-IE" altLang="en-US"/>
              <a:pPr>
                <a:defRPr/>
              </a:pPr>
              <a:t>23/11/2023</a:t>
            </a:fld>
            <a:endParaRPr lang="en-IE" altLang="en-US"/>
          </a:p>
        </p:txBody>
      </p:sp>
      <p:sp>
        <p:nvSpPr>
          <p:cNvPr id="6"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7" name="Slide Number Placehold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5500">
              <a:defRPr/>
            </a:lvl1pPr>
          </a:lstStyle>
          <a:p>
            <a:fld id="{6862059C-F4AB-4728-BA05-225F7B79B324}" type="slidenum">
              <a:rPr lang="en-IE" altLang="en-US"/>
              <a:pPr/>
              <a:t>‹#›</a:t>
            </a:fld>
            <a:endParaRPr lang="en-IE"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rtlCol="0">
            <a:normAutofit/>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D4BE0E03-8A97-4497-A1FE-8E291A06308D}" type="datetimeFigureOut">
              <a:rPr lang="en-IE" altLang="en-US"/>
              <a:pPr>
                <a:defRPr/>
              </a:pPr>
              <a:t>23/11/2023</a:t>
            </a:fld>
            <a:endParaRPr lang="en-IE" altLang="en-US"/>
          </a:p>
        </p:txBody>
      </p:sp>
      <p:sp>
        <p:nvSpPr>
          <p:cNvPr id="6"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7" name="Slide Number Placehold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5500">
              <a:defRPr/>
            </a:lvl1pPr>
          </a:lstStyle>
          <a:p>
            <a:fld id="{07236D42-C87E-4EB0-808A-96777A6F2776}" type="slidenum">
              <a:rPr lang="en-IE" altLang="en-US"/>
              <a:pPr/>
              <a:t>‹#›</a:t>
            </a:fld>
            <a:endParaRPr lang="en-IE"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09574C0A-48B7-4746-B526-FC0190AEF182}" type="datetimeFigureOut">
              <a:rPr lang="en-IE" altLang="en-US"/>
              <a:pPr>
                <a:defRPr/>
              </a:pPr>
              <a:t>23/11/2023</a:t>
            </a:fld>
            <a:endParaRPr lang="en-IE" altLang="en-US"/>
          </a:p>
        </p:txBody>
      </p:sp>
      <p:sp>
        <p:nvSpPr>
          <p:cNvPr id="5"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6" name="Slide Number Placehold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5500">
              <a:defRPr/>
            </a:lvl1pPr>
          </a:lstStyle>
          <a:p>
            <a:fld id="{9CFD51BF-5590-4C85-A46E-FAD86188053B}" type="slidenum">
              <a:rPr lang="en-IE" altLang="en-US"/>
              <a:pPr/>
              <a:t>‹#›</a:t>
            </a:fld>
            <a:endParaRPr lang="en-IE"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fld id="{442F4A30-3EE0-4DF1-8FB9-38C8908B9AA8}" type="datetimeFigureOut">
              <a:rPr lang="en-IE" altLang="en-US"/>
              <a:pPr>
                <a:defRPr/>
              </a:pPr>
              <a:t>23/11/2023</a:t>
            </a:fld>
            <a:endParaRPr lang="en-IE" altLang="en-US"/>
          </a:p>
        </p:txBody>
      </p:sp>
      <p:sp>
        <p:nvSpPr>
          <p:cNvPr id="5"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25500" fontAlgn="base">
              <a:spcBef>
                <a:spcPct val="0"/>
              </a:spcBef>
              <a:spcAft>
                <a:spcPct val="0"/>
              </a:spcAft>
              <a:defRPr>
                <a:solidFill>
                  <a:srgbClr val="898989"/>
                </a:solidFill>
                <a:ea typeface="Open Sans"/>
                <a:cs typeface="Open Sans"/>
              </a:defRPr>
            </a:lvl1pPr>
          </a:lstStyle>
          <a:p>
            <a:pPr>
              <a:defRPr/>
            </a:pPr>
            <a:endParaRPr lang="en-IE" altLang="en-US"/>
          </a:p>
        </p:txBody>
      </p:sp>
      <p:sp>
        <p:nvSpPr>
          <p:cNvPr id="6" name="Slide Number Placehold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5500">
              <a:defRPr/>
            </a:lvl1pPr>
          </a:lstStyle>
          <a:p>
            <a:fld id="{17E28CE8-F6C8-4897-8115-3A00A04FED19}" type="slidenum">
              <a:rPr lang="en-IE" altLang="en-US"/>
              <a:pPr/>
              <a:t>‹#›</a:t>
            </a:fld>
            <a:endParaRPr lang="en-IE"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Title &amp; Subtitle - Whit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srcRect/>
          <a:stretch>
            <a:fillRect/>
          </a:stretch>
        </p:blipFill>
        <p:spPr bwMode="auto">
          <a:xfrm>
            <a:off x="1154113" y="1062038"/>
            <a:ext cx="8562975" cy="3100387"/>
          </a:xfrm>
          <a:prstGeom prst="rect">
            <a:avLst/>
          </a:prstGeom>
          <a:noFill/>
          <a:ln w="9525">
            <a:noFill/>
            <a:miter lim="800000"/>
            <a:headEnd/>
            <a:tailEnd/>
          </a:ln>
        </p:spPr>
      </p:pic>
      <p:pic>
        <p:nvPicPr>
          <p:cNvPr id="6" name="Picture 7"/>
          <p:cNvPicPr>
            <a:picLocks noChangeAspect="1"/>
          </p:cNvPicPr>
          <p:nvPr userDrawn="1"/>
        </p:nvPicPr>
        <p:blipFill>
          <a:blip r:embed="rId3" cstate="print"/>
          <a:srcRect/>
          <a:stretch>
            <a:fillRect/>
          </a:stretch>
        </p:blipFill>
        <p:spPr bwMode="auto">
          <a:xfrm>
            <a:off x="3403600" y="8089900"/>
            <a:ext cx="20980400" cy="5626100"/>
          </a:xfrm>
          <a:prstGeom prst="rect">
            <a:avLst/>
          </a:prstGeom>
          <a:noFill/>
          <a:ln w="9525">
            <a:noFill/>
            <a:miter lim="800000"/>
            <a:headEnd/>
            <a:tailEnd/>
          </a:ln>
        </p:spPr>
      </p:pic>
      <p:pic>
        <p:nvPicPr>
          <p:cNvPr id="7" name="Picture 9"/>
          <p:cNvPicPr>
            <a:picLocks noChangeAspect="1"/>
          </p:cNvPicPr>
          <p:nvPr userDrawn="1"/>
        </p:nvPicPr>
        <p:blipFill>
          <a:blip r:embed="rId4" cstate="print"/>
          <a:srcRect/>
          <a:stretch>
            <a:fillRect/>
          </a:stretch>
        </p:blipFill>
        <p:spPr bwMode="auto">
          <a:xfrm>
            <a:off x="0" y="10236200"/>
            <a:ext cx="13004800" cy="3479800"/>
          </a:xfrm>
          <a:prstGeom prst="rect">
            <a:avLst/>
          </a:prstGeom>
          <a:noFill/>
          <a:ln w="9525">
            <a:noFill/>
            <a:miter lim="800000"/>
            <a:headEnd/>
            <a:tailEnd/>
          </a:ln>
        </p:spPr>
      </p:pic>
      <p:sp>
        <p:nvSpPr>
          <p:cNvPr id="3" name="Title Text"/>
          <p:cNvSpPr txBox="1">
            <a:spLocks noGrp="1"/>
          </p:cNvSpPr>
          <p:nvPr>
            <p:ph type="title"/>
          </p:nvPr>
        </p:nvSpPr>
        <p:spPr>
          <a:xfrm>
            <a:off x="3708970" y="3814011"/>
            <a:ext cx="18897030" cy="5239142"/>
          </a:xfrm>
          <a:prstGeom prst="rect">
            <a:avLst/>
          </a:prstGeom>
        </p:spPr>
        <p:txBody>
          <a:bodyPr anchor="b"/>
          <a:lstStyle>
            <a:lvl1pPr algn="l">
              <a:lnSpc>
                <a:spcPct val="80000"/>
              </a:lnSpc>
              <a:defRPr sz="16000" b="0" i="0" cap="none" spc="-272">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sp>
        <p:nvSpPr>
          <p:cNvPr id="4" name="Body Level One…"/>
          <p:cNvSpPr txBox="1">
            <a:spLocks noGrp="1"/>
          </p:cNvSpPr>
          <p:nvPr>
            <p:ph type="body" sz="quarter" idx="1"/>
          </p:nvPr>
        </p:nvSpPr>
        <p:spPr>
          <a:xfrm>
            <a:off x="3708970" y="9482323"/>
            <a:ext cx="18897030" cy="3006800"/>
          </a:xfrm>
          <a:prstGeom prst="rect">
            <a:avLst/>
          </a:prstGeom>
        </p:spPr>
        <p:txBody>
          <a:bodyPr/>
          <a:lstStyle>
            <a:lvl1pPr algn="l">
              <a:lnSpc>
                <a:spcPct val="120000"/>
              </a:lnSpc>
              <a:buClr>
                <a:srgbClr val="A39161"/>
              </a:buClr>
              <a:defRPr sz="3200" b="0" i="0" spc="0">
                <a:solidFill>
                  <a:srgbClr val="A39161"/>
                </a:solidFill>
                <a:latin typeface="+mn-lt"/>
                <a:ea typeface="Calibri Light" charset="0"/>
                <a:cs typeface="Calibri Light" charset="0"/>
              </a:defRPr>
            </a:lvl1pPr>
            <a:lvl2pPr indent="0" algn="l">
              <a:lnSpc>
                <a:spcPct val="120000"/>
              </a:lnSpc>
              <a:buClr>
                <a:srgbClr val="A39161"/>
              </a:buClr>
              <a:defRPr sz="3200" b="0" spc="0">
                <a:solidFill>
                  <a:srgbClr val="A39161"/>
                </a:solidFill>
                <a:latin typeface="+mn-lt"/>
                <a:ea typeface="Calibri" charset="0"/>
                <a:cs typeface="Calibri" charset="0"/>
                <a:sym typeface="Georgia"/>
              </a:defRPr>
            </a:lvl2pPr>
            <a:lvl3pPr algn="l">
              <a:lnSpc>
                <a:spcPct val="120000"/>
              </a:lnSpc>
              <a:buClr>
                <a:srgbClr val="A39161"/>
              </a:buClr>
              <a:defRPr sz="2400" b="0" i="1" spc="0">
                <a:solidFill>
                  <a:srgbClr val="A39161"/>
                </a:solidFill>
                <a:latin typeface="+mn-lt"/>
                <a:ea typeface="Calibri Light" charset="0"/>
                <a:cs typeface="Calibri Light" charset="0"/>
              </a:defRPr>
            </a:lvl3pPr>
            <a:lvl4pPr algn="l">
              <a:lnSpc>
                <a:spcPct val="120000"/>
              </a:lnSpc>
              <a:buClr>
                <a:srgbClr val="A39161"/>
              </a:buClr>
              <a:defRPr sz="2400" spc="0">
                <a:solidFill>
                  <a:srgbClr val="A39161"/>
                </a:solidFill>
                <a:latin typeface="+mn-lt"/>
                <a:ea typeface="Georgia"/>
                <a:cs typeface="Georgia"/>
                <a:sym typeface="Georgia"/>
              </a:defRPr>
            </a:lvl4pPr>
            <a:lvl5pPr algn="l">
              <a:lnSpc>
                <a:spcPct val="120000"/>
              </a:lnSpc>
              <a:buClr>
                <a:srgbClr val="A39161"/>
              </a:buClr>
              <a:defRPr sz="2400" b="0" i="1" spc="0">
                <a:solidFill>
                  <a:srgbClr val="A3916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5034858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Slide - Green">
    <p:bg>
      <p:bgPr>
        <a:gradFill rotWithShape="0">
          <a:gsLst>
            <a:gs pos="0">
              <a:srgbClr val="004039"/>
            </a:gs>
            <a:gs pos="100000">
              <a:srgbClr val="005A52"/>
            </a:gs>
          </a:gsLst>
          <a:lin ang="17040000"/>
        </a:gradFill>
        <a:effectLst/>
      </p:bgPr>
    </p:bg>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srcRect/>
          <a:stretch>
            <a:fillRect/>
          </a:stretch>
        </p:blipFill>
        <p:spPr bwMode="auto">
          <a:xfrm>
            <a:off x="21704300" y="950913"/>
            <a:ext cx="1474788" cy="2008187"/>
          </a:xfrm>
          <a:prstGeom prst="rect">
            <a:avLst/>
          </a:prstGeom>
          <a:noFill/>
          <a:ln w="9525">
            <a:noFill/>
            <a:miter lim="800000"/>
            <a:headEnd/>
            <a:tailEnd/>
          </a:ln>
        </p:spPr>
      </p:pic>
      <p:pic>
        <p:nvPicPr>
          <p:cNvPr id="6" name="Picture 7"/>
          <p:cNvPicPr>
            <a:picLocks noChangeAspect="1"/>
          </p:cNvPicPr>
          <p:nvPr userDrawn="1"/>
        </p:nvPicPr>
        <p:blipFill>
          <a:blip r:embed="rId3" cstate="print"/>
          <a:srcRect/>
          <a:stretch>
            <a:fillRect/>
          </a:stretch>
        </p:blipFill>
        <p:spPr bwMode="auto">
          <a:xfrm>
            <a:off x="3403600" y="8089900"/>
            <a:ext cx="20980400" cy="5626100"/>
          </a:xfrm>
          <a:prstGeom prst="rect">
            <a:avLst/>
          </a:prstGeom>
          <a:noFill/>
          <a:ln w="9525">
            <a:noFill/>
            <a:miter lim="800000"/>
            <a:headEnd/>
            <a:tailEnd/>
          </a:ln>
        </p:spPr>
      </p:pic>
      <p:pic>
        <p:nvPicPr>
          <p:cNvPr id="7" name="Picture 9"/>
          <p:cNvPicPr>
            <a:picLocks noChangeAspect="1"/>
          </p:cNvPicPr>
          <p:nvPr userDrawn="1"/>
        </p:nvPicPr>
        <p:blipFill>
          <a:blip r:embed="rId4" cstate="print"/>
          <a:srcRect/>
          <a:stretch>
            <a:fillRect/>
          </a:stretch>
        </p:blipFill>
        <p:spPr bwMode="auto">
          <a:xfrm>
            <a:off x="0" y="10236200"/>
            <a:ext cx="13004800" cy="3479800"/>
          </a:xfrm>
          <a:prstGeom prst="rect">
            <a:avLst/>
          </a:prstGeom>
          <a:noFill/>
          <a:ln w="9525">
            <a:noFill/>
            <a:miter lim="800000"/>
            <a:headEnd/>
            <a:tailEnd/>
          </a:ln>
        </p:spPr>
      </p:pic>
      <p:sp>
        <p:nvSpPr>
          <p:cNvPr id="8" name="Rialtas na hÉireann | Government of Ireland"/>
          <p:cNvSpPr txBox="1"/>
          <p:nvPr userDrawn="1"/>
        </p:nvSpPr>
        <p:spPr>
          <a:xfrm>
            <a:off x="5923850" y="12611805"/>
            <a:ext cx="9446497" cy="379591"/>
          </a:xfrm>
          <a:prstGeom prst="rect">
            <a:avLst/>
          </a:prstGeom>
          <a:ln w="12700">
            <a:miter lim="400000"/>
          </a:ln>
          <a:extLst>
            <a:ext uri="{C572A759-6A51-4108-AA02-DFA0A04FC94B}"/>
          </a:extLst>
        </p:spPr>
        <p:txBody>
          <a:bodyPr wrap="none" lIns="50800" tIns="50800" rIns="50800" bIns="50800" anchor="ctr">
            <a:spAutoFit/>
          </a:bodyPr>
          <a:lstStyle>
            <a:lvl1pPr algn="l">
              <a:defRPr sz="1800">
                <a:solidFill>
                  <a:srgbClr val="929292"/>
                </a:solidFill>
              </a:defRPr>
            </a:lvl1pPr>
          </a:lstStyle>
          <a:p>
            <a:pPr eaLnBrk="1" fontAlgn="auto">
              <a:spcBef>
                <a:spcPts val="0"/>
              </a:spcBef>
              <a:spcAft>
                <a:spcPts val="0"/>
              </a:spcAft>
              <a:defRPr/>
            </a:pPr>
            <a:r>
              <a:rPr lang="en-GB" b="1" kern="0" dirty="0">
                <a:solidFill>
                  <a:schemeClr val="bg1">
                    <a:alpha val="45000"/>
                  </a:schemeClr>
                </a:solidFill>
                <a:latin typeface="+mn-lt"/>
              </a:rPr>
              <a:t>An </a:t>
            </a:r>
            <a:r>
              <a:rPr lang="en-GB" b="1" kern="0" dirty="0" err="1">
                <a:solidFill>
                  <a:schemeClr val="bg1">
                    <a:alpha val="45000"/>
                  </a:schemeClr>
                </a:solidFill>
                <a:latin typeface="+mn-lt"/>
              </a:rPr>
              <a:t>Roinn</a:t>
            </a:r>
            <a:r>
              <a:rPr lang="en-GB" b="1" kern="0" dirty="0">
                <a:solidFill>
                  <a:schemeClr val="bg1">
                    <a:alpha val="45000"/>
                  </a:schemeClr>
                </a:solidFill>
                <a:latin typeface="+mn-lt"/>
              </a:rPr>
              <a:t> </a:t>
            </a:r>
            <a:r>
              <a:rPr lang="en-GB" b="1" kern="0" dirty="0" err="1">
                <a:solidFill>
                  <a:schemeClr val="bg1">
                    <a:alpha val="45000"/>
                  </a:schemeClr>
                </a:solidFill>
                <a:latin typeface="+mn-lt"/>
              </a:rPr>
              <a:t>Talmhaíochta</a:t>
            </a:r>
            <a:r>
              <a:rPr lang="en-GB" b="1" kern="0" dirty="0">
                <a:solidFill>
                  <a:schemeClr val="bg1">
                    <a:alpha val="45000"/>
                  </a:schemeClr>
                </a:solidFill>
                <a:latin typeface="+mn-lt"/>
              </a:rPr>
              <a:t>, Bia </a:t>
            </a:r>
            <a:r>
              <a:rPr lang="en-GB" b="1" kern="0" dirty="0" err="1">
                <a:solidFill>
                  <a:schemeClr val="bg1">
                    <a:alpha val="45000"/>
                  </a:schemeClr>
                </a:solidFill>
                <a:latin typeface="+mn-lt"/>
              </a:rPr>
              <a:t>agus</a:t>
            </a:r>
            <a:r>
              <a:rPr lang="en-GB" b="1" kern="0" dirty="0">
                <a:solidFill>
                  <a:schemeClr val="bg1">
                    <a:alpha val="45000"/>
                  </a:schemeClr>
                </a:solidFill>
                <a:latin typeface="+mn-lt"/>
              </a:rPr>
              <a:t> Mara </a:t>
            </a:r>
            <a:r>
              <a:rPr kern="0" dirty="0">
                <a:solidFill>
                  <a:schemeClr val="bg1">
                    <a:alpha val="45000"/>
                  </a:schemeClr>
                </a:solidFill>
                <a:latin typeface="+mn-lt"/>
              </a:rPr>
              <a:t>| </a:t>
            </a:r>
            <a:r>
              <a:rPr lang="en-US" kern="0" dirty="0">
                <a:solidFill>
                  <a:schemeClr val="bg1">
                    <a:alpha val="45000"/>
                  </a:schemeClr>
                </a:solidFill>
                <a:latin typeface="+mn-lt"/>
              </a:rPr>
              <a:t>Department of Agriculture, Food and the Marine</a:t>
            </a:r>
            <a:endParaRPr kern="0" dirty="0">
              <a:solidFill>
                <a:schemeClr val="bg1">
                  <a:alpha val="45000"/>
                </a:schemeClr>
              </a:solidFill>
              <a:latin typeface="+mn-lt"/>
            </a:endParaRPr>
          </a:p>
        </p:txBody>
      </p:sp>
      <p:sp>
        <p:nvSpPr>
          <p:cNvPr id="13" name="Title Text"/>
          <p:cNvSpPr txBox="1">
            <a:spLocks noGrp="1"/>
          </p:cNvSpPr>
          <p:nvPr>
            <p:ph type="title"/>
          </p:nvPr>
        </p:nvSpPr>
        <p:spPr>
          <a:xfrm>
            <a:off x="5849708" y="4006515"/>
            <a:ext cx="16773590" cy="8145380"/>
          </a:xfrm>
          <a:prstGeom prst="rect">
            <a:avLst/>
          </a:prstGeom>
        </p:spPr>
        <p:txBody>
          <a:bodyPr anchorCtr="0"/>
          <a:lstStyle>
            <a:lvl1pPr algn="l">
              <a:lnSpc>
                <a:spcPct val="80000"/>
              </a:lnSpc>
              <a:defRPr sz="18000" b="0" i="0" cap="none" spc="-300">
                <a:solidFill>
                  <a:srgbClr val="FFFFFF"/>
                </a:solidFill>
                <a:latin typeface="+mn-lt"/>
                <a:ea typeface="Calibri Light" charset="0"/>
                <a:cs typeface="Calibri Light" charset="0"/>
                <a:sym typeface="Open Sans Light"/>
              </a:defRPr>
            </a:lvl1pPr>
          </a:lstStyle>
          <a:p>
            <a:r>
              <a:rPr lang="en-US"/>
              <a:t>Click to edit Master title style</a:t>
            </a:r>
            <a:endParaRPr dirty="0"/>
          </a:p>
        </p:txBody>
      </p:sp>
      <p:sp>
        <p:nvSpPr>
          <p:cNvPr id="10" name="Text Placeholder 9"/>
          <p:cNvSpPr>
            <a:spLocks noGrp="1"/>
          </p:cNvSpPr>
          <p:nvPr>
            <p:ph type="body" sz="quarter" idx="11"/>
          </p:nvPr>
        </p:nvSpPr>
        <p:spPr>
          <a:xfrm>
            <a:off x="5923850" y="1608755"/>
            <a:ext cx="15208950" cy="748365"/>
          </a:xfrm>
          <a:prstGeom prst="rect">
            <a:avLst/>
          </a:prstGeom>
        </p:spPr>
        <p:txBody>
          <a:bodyPr/>
          <a:lstStyle>
            <a:lvl1pPr algn="l">
              <a:defRPr sz="2800" b="0" i="0" spc="-10" baseline="0">
                <a:solidFill>
                  <a:schemeClr val="bg1"/>
                </a:solidFill>
                <a:latin typeface="+mn-lt"/>
                <a:ea typeface="Calibri Light" charset="0"/>
                <a:cs typeface="Calibri Light" charset="0"/>
              </a:defRPr>
            </a:lvl1pPr>
          </a:lstStyle>
          <a:p>
            <a:pPr lvl="0"/>
            <a:r>
              <a:rPr lang="en-US"/>
              <a:t>Click to edit Master text styles</a:t>
            </a:r>
          </a:p>
        </p:txBody>
      </p:sp>
      <p:sp>
        <p:nvSpPr>
          <p:cNvPr id="3" name="Text Placeholder 2"/>
          <p:cNvSpPr>
            <a:spLocks noGrp="1"/>
          </p:cNvSpPr>
          <p:nvPr>
            <p:ph type="body" sz="quarter" idx="12"/>
          </p:nvPr>
        </p:nvSpPr>
        <p:spPr>
          <a:xfrm>
            <a:off x="1155700" y="2706371"/>
            <a:ext cx="3708400" cy="9140724"/>
          </a:xfrm>
          <a:prstGeom prst="rect">
            <a:avLst/>
          </a:prstGeom>
        </p:spPr>
        <p:txBody>
          <a:bodyPr anchor="t"/>
          <a:lstStyle>
            <a:lvl1pPr>
              <a:defRPr sz="41000">
                <a:solidFill>
                  <a:srgbClr val="A39161"/>
                </a:solidFill>
                <a:latin typeface="+mn-lt"/>
              </a:defRPr>
            </a:lvl1pPr>
          </a:lstStyle>
          <a:p>
            <a:pPr lvl="0"/>
            <a:r>
              <a:rPr lang="en-US"/>
              <a:t>Click to edit Master text styles</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Slide - White">
    <p:bg>
      <p:bgPr>
        <a:solidFill>
          <a:schemeClr val="bg1"/>
        </a:solidFill>
        <a:effectLst/>
      </p:bgPr>
    </p:bg>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srcRect/>
          <a:stretch>
            <a:fillRect/>
          </a:stretch>
        </p:blipFill>
        <p:spPr bwMode="auto">
          <a:xfrm>
            <a:off x="3403600" y="8089900"/>
            <a:ext cx="20980400" cy="5626100"/>
          </a:xfrm>
          <a:prstGeom prst="rect">
            <a:avLst/>
          </a:prstGeom>
          <a:noFill/>
          <a:ln w="9525">
            <a:noFill/>
            <a:miter lim="800000"/>
            <a:headEnd/>
            <a:tailEnd/>
          </a:ln>
        </p:spPr>
      </p:pic>
      <p:pic>
        <p:nvPicPr>
          <p:cNvPr id="6" name="Picture 7"/>
          <p:cNvPicPr>
            <a:picLocks noChangeAspect="1"/>
          </p:cNvPicPr>
          <p:nvPr userDrawn="1"/>
        </p:nvPicPr>
        <p:blipFill>
          <a:blip r:embed="rId3" cstate="print"/>
          <a:srcRect/>
          <a:stretch>
            <a:fillRect/>
          </a:stretch>
        </p:blipFill>
        <p:spPr bwMode="auto">
          <a:xfrm>
            <a:off x="0" y="10236200"/>
            <a:ext cx="13004800" cy="3479800"/>
          </a:xfrm>
          <a:prstGeom prst="rect">
            <a:avLst/>
          </a:prstGeom>
          <a:noFill/>
          <a:ln w="9525">
            <a:noFill/>
            <a:miter lim="800000"/>
            <a:headEnd/>
            <a:tailEnd/>
          </a:ln>
        </p:spPr>
      </p:pic>
      <p:pic>
        <p:nvPicPr>
          <p:cNvPr id="7" name="Picture 9"/>
          <p:cNvPicPr>
            <a:picLocks noChangeAspect="1"/>
          </p:cNvPicPr>
          <p:nvPr userDrawn="1"/>
        </p:nvPicPr>
        <p:blipFill>
          <a:blip r:embed="rId4" cstate="print"/>
          <a:srcRect/>
          <a:stretch>
            <a:fillRect/>
          </a:stretch>
        </p:blipFill>
        <p:spPr bwMode="auto">
          <a:xfrm>
            <a:off x="21704300" y="950913"/>
            <a:ext cx="1474788" cy="2008187"/>
          </a:xfrm>
          <a:prstGeom prst="rect">
            <a:avLst/>
          </a:prstGeom>
          <a:noFill/>
          <a:ln w="9525">
            <a:noFill/>
            <a:miter lim="800000"/>
            <a:headEnd/>
            <a:tailEnd/>
          </a:ln>
        </p:spPr>
      </p:pic>
      <p:sp>
        <p:nvSpPr>
          <p:cNvPr id="8" name="Rialtas na hÉireann | Government of Ireland"/>
          <p:cNvSpPr txBox="1">
            <a:spLocks noChangeArrowheads="1"/>
          </p:cNvSpPr>
          <p:nvPr userDrawn="1"/>
        </p:nvSpPr>
        <p:spPr bwMode="auto">
          <a:xfrm>
            <a:off x="5924550" y="12611100"/>
            <a:ext cx="9445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5600">
                <a:solidFill>
                  <a:srgbClr val="000000"/>
                </a:solidFill>
                <a:latin typeface="Open Sans"/>
                <a:ea typeface="Open Sans"/>
                <a:cs typeface="Open Sans"/>
                <a:sym typeface="Open Sans"/>
              </a:defRPr>
            </a:lvl1pPr>
            <a:lvl2pPr marL="742950" indent="-285750">
              <a:defRPr sz="5600">
                <a:solidFill>
                  <a:srgbClr val="000000"/>
                </a:solidFill>
                <a:latin typeface="Open Sans"/>
                <a:ea typeface="Open Sans"/>
                <a:cs typeface="Open Sans"/>
                <a:sym typeface="Open Sans"/>
              </a:defRPr>
            </a:lvl2pPr>
            <a:lvl3pPr marL="1143000" indent="-228600">
              <a:defRPr sz="5600">
                <a:solidFill>
                  <a:srgbClr val="000000"/>
                </a:solidFill>
                <a:latin typeface="Open Sans"/>
                <a:ea typeface="Open Sans"/>
                <a:cs typeface="Open Sans"/>
                <a:sym typeface="Open Sans"/>
              </a:defRPr>
            </a:lvl3pPr>
            <a:lvl4pPr marL="1600200" indent="-228600">
              <a:defRPr sz="5600">
                <a:solidFill>
                  <a:srgbClr val="000000"/>
                </a:solidFill>
                <a:latin typeface="Open Sans"/>
                <a:ea typeface="Open Sans"/>
                <a:cs typeface="Open Sans"/>
                <a:sym typeface="Open Sans"/>
              </a:defRPr>
            </a:lvl4pPr>
            <a:lvl5pPr marL="2057400" indent="-228600">
              <a:defRPr sz="5600">
                <a:solidFill>
                  <a:srgbClr val="000000"/>
                </a:solidFill>
                <a:latin typeface="Open Sans"/>
                <a:ea typeface="Open Sans"/>
                <a:cs typeface="Open Sans"/>
                <a:sym typeface="Open Sans"/>
              </a:defRPr>
            </a:lvl5pPr>
            <a:lvl6pPr marL="2514600" indent="-228600" defTabSz="825500" eaLnBrk="0" fontAlgn="base" hangingPunct="0">
              <a:spcBef>
                <a:spcPct val="0"/>
              </a:spcBef>
              <a:spcAft>
                <a:spcPct val="0"/>
              </a:spcAft>
              <a:defRPr sz="5600">
                <a:solidFill>
                  <a:srgbClr val="000000"/>
                </a:solidFill>
                <a:latin typeface="Open Sans"/>
                <a:ea typeface="Open Sans"/>
                <a:cs typeface="Open Sans"/>
                <a:sym typeface="Open Sans"/>
              </a:defRPr>
            </a:lvl6pPr>
            <a:lvl7pPr marL="2971800" indent="-228600" defTabSz="825500" eaLnBrk="0" fontAlgn="base" hangingPunct="0">
              <a:spcBef>
                <a:spcPct val="0"/>
              </a:spcBef>
              <a:spcAft>
                <a:spcPct val="0"/>
              </a:spcAft>
              <a:defRPr sz="5600">
                <a:solidFill>
                  <a:srgbClr val="000000"/>
                </a:solidFill>
                <a:latin typeface="Open Sans"/>
                <a:ea typeface="Open Sans"/>
                <a:cs typeface="Open Sans"/>
                <a:sym typeface="Open Sans"/>
              </a:defRPr>
            </a:lvl7pPr>
            <a:lvl8pPr marL="3429000" indent="-228600" defTabSz="825500" eaLnBrk="0" fontAlgn="base" hangingPunct="0">
              <a:spcBef>
                <a:spcPct val="0"/>
              </a:spcBef>
              <a:spcAft>
                <a:spcPct val="0"/>
              </a:spcAft>
              <a:defRPr sz="5600">
                <a:solidFill>
                  <a:srgbClr val="000000"/>
                </a:solidFill>
                <a:latin typeface="Open Sans"/>
                <a:ea typeface="Open Sans"/>
                <a:cs typeface="Open Sans"/>
                <a:sym typeface="Open Sans"/>
              </a:defRPr>
            </a:lvl8pPr>
            <a:lvl9pPr marL="3886200" indent="-228600" defTabSz="825500" eaLnBrk="0" fontAlgn="base" hangingPunct="0">
              <a:spcBef>
                <a:spcPct val="0"/>
              </a:spcBef>
              <a:spcAft>
                <a:spcPct val="0"/>
              </a:spcAft>
              <a:defRPr sz="5600">
                <a:solidFill>
                  <a:srgbClr val="000000"/>
                </a:solidFill>
                <a:latin typeface="Open Sans"/>
                <a:ea typeface="Open Sans"/>
                <a:cs typeface="Open Sans"/>
                <a:sym typeface="Open Sans"/>
              </a:defRPr>
            </a:lvl9pPr>
          </a:lstStyle>
          <a:p>
            <a:pPr eaLnBrk="1">
              <a:defRPr/>
            </a:pPr>
            <a:r>
              <a:rPr lang="en-GB" altLang="en-US" sz="1800" b="1">
                <a:solidFill>
                  <a:srgbClr val="929292"/>
                </a:solidFill>
                <a:latin typeface="Arial" panose="020B0604020202020204" pitchFamily="34" charset="0"/>
              </a:rPr>
              <a:t>An Roinn Talmhaíochta, Bia agus Mara </a:t>
            </a:r>
            <a:r>
              <a:rPr lang="en-US" altLang="en-US" sz="1800">
                <a:solidFill>
                  <a:srgbClr val="929292"/>
                </a:solidFill>
                <a:latin typeface="Arial" panose="020B0604020202020204" pitchFamily="34" charset="0"/>
              </a:rPr>
              <a:t>| Department of Agriculture, Food and the Marine</a:t>
            </a:r>
          </a:p>
        </p:txBody>
      </p:sp>
      <p:sp>
        <p:nvSpPr>
          <p:cNvPr id="13" name="Title Text"/>
          <p:cNvSpPr txBox="1">
            <a:spLocks noGrp="1"/>
          </p:cNvSpPr>
          <p:nvPr>
            <p:ph type="title"/>
          </p:nvPr>
        </p:nvSpPr>
        <p:spPr>
          <a:xfrm>
            <a:off x="5849708" y="4006515"/>
            <a:ext cx="16773590" cy="8145380"/>
          </a:xfrm>
          <a:prstGeom prst="rect">
            <a:avLst/>
          </a:prstGeom>
        </p:spPr>
        <p:txBody>
          <a:bodyPr anchorCtr="0"/>
          <a:lstStyle>
            <a:lvl1pPr algn="l">
              <a:lnSpc>
                <a:spcPct val="80000"/>
              </a:lnSpc>
              <a:defRPr sz="18000" b="0" i="0" cap="none" spc="-300">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sp>
        <p:nvSpPr>
          <p:cNvPr id="10" name="Text Placeholder 9"/>
          <p:cNvSpPr>
            <a:spLocks noGrp="1"/>
          </p:cNvSpPr>
          <p:nvPr>
            <p:ph type="body" sz="quarter" idx="11"/>
          </p:nvPr>
        </p:nvSpPr>
        <p:spPr>
          <a:xfrm>
            <a:off x="5923850" y="1608755"/>
            <a:ext cx="15208950" cy="748365"/>
          </a:xfrm>
          <a:prstGeom prst="rect">
            <a:avLst/>
          </a:prstGeom>
        </p:spPr>
        <p:txBody>
          <a:bodyPr/>
          <a:lstStyle>
            <a:lvl1pPr algn="l">
              <a:defRPr sz="2800" b="0" i="0" spc="-10" baseline="0">
                <a:solidFill>
                  <a:srgbClr val="004D44"/>
                </a:solidFill>
                <a:latin typeface="+mn-lt"/>
                <a:ea typeface="Calibri Light" charset="0"/>
                <a:cs typeface="Calibri Light" charset="0"/>
              </a:defRPr>
            </a:lvl1pPr>
          </a:lstStyle>
          <a:p>
            <a:pPr lvl="0"/>
            <a:r>
              <a:rPr lang="en-US"/>
              <a:t>Click to edit Master text styles</a:t>
            </a:r>
          </a:p>
        </p:txBody>
      </p:sp>
      <p:sp>
        <p:nvSpPr>
          <p:cNvPr id="3" name="Text Placeholder 2"/>
          <p:cNvSpPr>
            <a:spLocks noGrp="1"/>
          </p:cNvSpPr>
          <p:nvPr>
            <p:ph type="body" sz="quarter" idx="12"/>
          </p:nvPr>
        </p:nvSpPr>
        <p:spPr>
          <a:xfrm>
            <a:off x="1155700" y="2706371"/>
            <a:ext cx="3708400" cy="9140724"/>
          </a:xfrm>
          <a:prstGeom prst="rect">
            <a:avLst/>
          </a:prstGeom>
        </p:spPr>
        <p:txBody>
          <a:bodyPr anchor="t"/>
          <a:lstStyle>
            <a:lvl1pPr>
              <a:defRPr sz="41000">
                <a:solidFill>
                  <a:srgbClr val="A39161"/>
                </a:solidFill>
                <a:latin typeface="+mn-lt"/>
              </a:defRPr>
            </a:lvl1pPr>
          </a:lstStyle>
          <a:p>
            <a:pPr lvl="0"/>
            <a:r>
              <a:rPr lang="en-US"/>
              <a:t>Click to edit Master text styles</a:t>
            </a:r>
          </a:p>
        </p:txBody>
      </p:sp>
    </p:spTree>
  </p:cSld>
  <p:clrMapOvr>
    <a:overrideClrMapping bg1="lt1" tx1="dk1" bg2="lt2" tx2="dk2" accent1="accent1" accent2="accent2" accent3="accent3" accent4="accent4" accent5="accent5" accent6="accent6" hlink="hlink" folHlink="folHlink"/>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with Harp) - Green">
    <p:bg>
      <p:bgPr>
        <a:gradFill rotWithShape="0">
          <a:gsLst>
            <a:gs pos="0">
              <a:srgbClr val="004039"/>
            </a:gs>
            <a:gs pos="100000">
              <a:srgbClr val="005A52"/>
            </a:gs>
          </a:gsLst>
          <a:lin ang="17040000"/>
        </a:gradFill>
        <a:effectLst/>
      </p:bgPr>
    </p:bg>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srcRect/>
          <a:stretch>
            <a:fillRect/>
          </a:stretch>
        </p:blipFill>
        <p:spPr bwMode="auto">
          <a:xfrm>
            <a:off x="3403600" y="8089900"/>
            <a:ext cx="20980400" cy="5626100"/>
          </a:xfrm>
          <a:prstGeom prst="rect">
            <a:avLst/>
          </a:prstGeom>
          <a:noFill/>
          <a:ln w="9525">
            <a:noFill/>
            <a:miter lim="800000"/>
            <a:headEnd/>
            <a:tailEnd/>
          </a:ln>
        </p:spPr>
      </p:pic>
      <p:pic>
        <p:nvPicPr>
          <p:cNvPr id="4" name="Picture 7"/>
          <p:cNvPicPr>
            <a:picLocks noChangeAspect="1"/>
          </p:cNvPicPr>
          <p:nvPr userDrawn="1"/>
        </p:nvPicPr>
        <p:blipFill>
          <a:blip r:embed="rId3" cstate="print"/>
          <a:srcRect/>
          <a:stretch>
            <a:fillRect/>
          </a:stretch>
        </p:blipFill>
        <p:spPr bwMode="auto">
          <a:xfrm>
            <a:off x="0" y="10236200"/>
            <a:ext cx="13004800" cy="3479800"/>
          </a:xfrm>
          <a:prstGeom prst="rect">
            <a:avLst/>
          </a:prstGeom>
          <a:noFill/>
          <a:ln w="9525">
            <a:noFill/>
            <a:miter lim="800000"/>
            <a:headEnd/>
            <a:tailEnd/>
          </a:ln>
        </p:spPr>
      </p:pic>
      <p:pic>
        <p:nvPicPr>
          <p:cNvPr id="5" name="Picture 9"/>
          <p:cNvPicPr>
            <a:picLocks noChangeAspect="1"/>
          </p:cNvPicPr>
          <p:nvPr userDrawn="1"/>
        </p:nvPicPr>
        <p:blipFill>
          <a:blip r:embed="rId4" cstate="print"/>
          <a:srcRect/>
          <a:stretch>
            <a:fillRect/>
          </a:stretch>
        </p:blipFill>
        <p:spPr bwMode="auto">
          <a:xfrm>
            <a:off x="21704300" y="950913"/>
            <a:ext cx="1474788" cy="2008187"/>
          </a:xfrm>
          <a:prstGeom prst="rect">
            <a:avLst/>
          </a:prstGeom>
          <a:noFill/>
          <a:ln w="9525">
            <a:noFill/>
            <a:miter lim="800000"/>
            <a:headEnd/>
            <a:tailEnd/>
          </a:ln>
        </p:spPr>
      </p:pic>
      <p:sp>
        <p:nvSpPr>
          <p:cNvPr id="6" name="Rialtas na hÉireann | Government of Ireland"/>
          <p:cNvSpPr txBox="1"/>
          <p:nvPr userDrawn="1"/>
        </p:nvSpPr>
        <p:spPr>
          <a:xfrm>
            <a:off x="1441449" y="12611805"/>
            <a:ext cx="9856866" cy="379591"/>
          </a:xfrm>
          <a:prstGeom prst="rect">
            <a:avLst/>
          </a:prstGeom>
          <a:ln w="12700">
            <a:miter lim="400000"/>
          </a:ln>
          <a:extLst>
            <a:ext uri="{C572A759-6A51-4108-AA02-DFA0A04FC94B}"/>
          </a:extLst>
        </p:spPr>
        <p:txBody>
          <a:bodyPr wrap="none" lIns="50800" tIns="50800" rIns="50800" bIns="50800" anchor="ctr">
            <a:spAutoFit/>
          </a:bodyPr>
          <a:lstStyle>
            <a:lvl1pPr algn="l">
              <a:defRPr sz="1800">
                <a:solidFill>
                  <a:srgbClr val="929292"/>
                </a:solidFill>
              </a:defRPr>
            </a:lvl1pPr>
          </a:lstStyle>
          <a:p>
            <a:pPr eaLnBrk="1" fontAlgn="auto">
              <a:spcBef>
                <a:spcPts val="0"/>
              </a:spcBef>
              <a:spcAft>
                <a:spcPts val="0"/>
              </a:spcAft>
              <a:defRPr/>
            </a:pPr>
            <a:fld id="{AD8DD506-6BC7-4230-958A-2AFA9932C4E5}" type="slidenum">
              <a:rPr lang="uk-UA" b="1" kern="0" smtClean="0">
                <a:solidFill>
                  <a:schemeClr val="bg1">
                    <a:alpha val="45000"/>
                  </a:schemeClr>
                </a:solidFill>
                <a:latin typeface="+mn-lt"/>
              </a:rPr>
              <a:pPr eaLnBrk="1" fontAlgn="auto">
                <a:spcBef>
                  <a:spcPts val="0"/>
                </a:spcBef>
                <a:spcAft>
                  <a:spcPts val="0"/>
                </a:spcAft>
                <a:defRPr/>
              </a:pPr>
              <a:t>‹#›</a:t>
            </a:fld>
            <a:r>
              <a:rPr lang="en-GB" b="1" kern="0" dirty="0">
                <a:solidFill>
                  <a:schemeClr val="bg1">
                    <a:alpha val="45000"/>
                  </a:schemeClr>
                </a:solidFill>
                <a:latin typeface="+mn-lt"/>
              </a:rPr>
              <a:t>  An </a:t>
            </a:r>
            <a:r>
              <a:rPr lang="en-GB" b="1" kern="0" dirty="0" err="1">
                <a:solidFill>
                  <a:schemeClr val="bg1">
                    <a:alpha val="45000"/>
                  </a:schemeClr>
                </a:solidFill>
                <a:latin typeface="+mn-lt"/>
              </a:rPr>
              <a:t>Roinn</a:t>
            </a:r>
            <a:r>
              <a:rPr lang="en-GB" b="1" kern="0" dirty="0">
                <a:solidFill>
                  <a:schemeClr val="bg1">
                    <a:alpha val="45000"/>
                  </a:schemeClr>
                </a:solidFill>
                <a:latin typeface="+mn-lt"/>
              </a:rPr>
              <a:t> </a:t>
            </a:r>
            <a:r>
              <a:rPr lang="en-GB" b="1" kern="0" dirty="0" err="1">
                <a:solidFill>
                  <a:schemeClr val="bg1">
                    <a:alpha val="45000"/>
                  </a:schemeClr>
                </a:solidFill>
                <a:latin typeface="+mn-lt"/>
              </a:rPr>
              <a:t>Talmhaíochta</a:t>
            </a:r>
            <a:r>
              <a:rPr lang="en-GB" b="1" kern="0" dirty="0">
                <a:solidFill>
                  <a:schemeClr val="bg1">
                    <a:alpha val="45000"/>
                  </a:schemeClr>
                </a:solidFill>
                <a:latin typeface="+mn-lt"/>
              </a:rPr>
              <a:t>, Bia </a:t>
            </a:r>
            <a:r>
              <a:rPr lang="en-GB" b="1" kern="0" dirty="0" err="1">
                <a:solidFill>
                  <a:schemeClr val="bg1">
                    <a:alpha val="45000"/>
                  </a:schemeClr>
                </a:solidFill>
                <a:latin typeface="+mn-lt"/>
              </a:rPr>
              <a:t>agus</a:t>
            </a:r>
            <a:r>
              <a:rPr lang="en-GB" b="1" kern="0" dirty="0">
                <a:solidFill>
                  <a:schemeClr val="bg1">
                    <a:alpha val="45000"/>
                  </a:schemeClr>
                </a:solidFill>
                <a:latin typeface="+mn-lt"/>
              </a:rPr>
              <a:t> Mara </a:t>
            </a:r>
            <a:r>
              <a:rPr kern="0" dirty="0">
                <a:solidFill>
                  <a:schemeClr val="bg1">
                    <a:alpha val="45000"/>
                  </a:schemeClr>
                </a:solidFill>
                <a:latin typeface="+mn-lt"/>
              </a:rPr>
              <a:t>| </a:t>
            </a:r>
            <a:r>
              <a:rPr lang="en-US" kern="0" dirty="0">
                <a:solidFill>
                  <a:schemeClr val="bg1">
                    <a:alpha val="45000"/>
                  </a:schemeClr>
                </a:solidFill>
                <a:latin typeface="+mn-lt"/>
              </a:rPr>
              <a:t>Department of Agriculture, Food and the Marine</a:t>
            </a:r>
            <a:endParaRPr kern="0" dirty="0">
              <a:solidFill>
                <a:schemeClr val="bg1">
                  <a:alpha val="45000"/>
                </a:schemeClr>
              </a:solidFill>
              <a:latin typeface="+mn-lt"/>
            </a:endParaRPr>
          </a:p>
        </p:txBody>
      </p:sp>
      <p:sp>
        <p:nvSpPr>
          <p:cNvPr id="9" name="Body Level One…"/>
          <p:cNvSpPr txBox="1">
            <a:spLocks noGrp="1"/>
          </p:cNvSpPr>
          <p:nvPr>
            <p:ph type="body" idx="1"/>
          </p:nvPr>
        </p:nvSpPr>
        <p:spPr>
          <a:xfrm>
            <a:off x="1441451" y="3556000"/>
            <a:ext cx="19770224" cy="8752305"/>
          </a:xfrm>
          <a:prstGeom prst="rect">
            <a:avLst/>
          </a:prstGeom>
        </p:spPr>
        <p:txBody>
          <a:bodyPr numCol="1" spcCol="1039079"/>
          <a:lstStyle>
            <a:lvl1pPr algn="l">
              <a:defRPr sz="18000" b="0" i="0" spc="-85">
                <a:solidFill>
                  <a:schemeClr val="bg1"/>
                </a:solidFill>
                <a:latin typeface="+mn-lt"/>
                <a:ea typeface="Calibri" charset="0"/>
                <a:cs typeface="Calibri" charset="0"/>
              </a:defRPr>
            </a:lvl1pPr>
            <a:lvl2pPr marL="0" indent="0" algn="l">
              <a:buClr>
                <a:schemeClr val="accent2">
                  <a:lumMod val="50000"/>
                </a:schemeClr>
              </a:buClr>
              <a:buFont typeface="Arial" charset="0"/>
              <a:buNone/>
              <a:defRPr sz="4400" b="0" i="0" spc="-85">
                <a:solidFill>
                  <a:srgbClr val="5E5E5E"/>
                </a:solidFill>
                <a:latin typeface="+mn-lt"/>
                <a:ea typeface="Calibri Light" charset="0"/>
                <a:cs typeface="Calibri Light" charset="0"/>
              </a:defRPr>
            </a:lvl2pPr>
            <a:lvl3pPr marL="1219200" indent="-609600" algn="l">
              <a:buClr>
                <a:schemeClr val="accent4">
                  <a:hueOff val="-1081314"/>
                  <a:satOff val="4338"/>
                  <a:lumOff val="-8931"/>
                </a:schemeClr>
              </a:buClr>
              <a:buSzPct val="100000"/>
              <a:buChar char="—"/>
              <a:defRPr sz="4400" b="0" i="1">
                <a:solidFill>
                  <a:srgbClr val="5E5E5E"/>
                </a:solidFill>
                <a:latin typeface="+mn-lt"/>
                <a:ea typeface="Calibri Light" charset="0"/>
                <a:cs typeface="Calibri Light" charset="0"/>
              </a:defRPr>
            </a:lvl3pPr>
            <a:lvl4pPr marL="1828800" indent="-609600" algn="l">
              <a:buClr>
                <a:srgbClr val="83BE41"/>
              </a:buClr>
              <a:buSzPct val="100000"/>
              <a:buFont typeface=".AppleSystemUIFont" charset="-120"/>
              <a:buChar char="—"/>
              <a:defRPr sz="4400" b="0" i="0">
                <a:solidFill>
                  <a:srgbClr val="5E5E5E"/>
                </a:solidFill>
                <a:latin typeface="+mn-lt"/>
                <a:ea typeface="Calibri Light" charset="0"/>
                <a:cs typeface="Calibri Light" charset="0"/>
              </a:defRPr>
            </a:lvl4pPr>
            <a:lvl5pPr marL="2413000" indent="-609600" algn="l">
              <a:buClr>
                <a:srgbClr val="929292"/>
              </a:buClr>
              <a:buSzPct val="100000"/>
              <a:buChar char="–"/>
              <a:defRPr sz="4400" b="0" i="1">
                <a:solidFill>
                  <a:srgbClr val="5E5E5E"/>
                </a:solidFill>
                <a:latin typeface="+mn-lt"/>
                <a:ea typeface="Calibri Light" charset="0"/>
                <a:cs typeface="Calibri Light" charset="0"/>
              </a:defRPr>
            </a:lvl5pPr>
          </a:lstStyle>
          <a:p>
            <a:pPr lvl="0"/>
            <a:r>
              <a:rPr lang="en-US"/>
              <a:t>Click to edit Master text styles</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with Harp) - White">
    <p:spTree>
      <p:nvGrpSpPr>
        <p:cNvPr id="1" name=""/>
        <p:cNvGrpSpPr/>
        <p:nvPr/>
      </p:nvGrpSpPr>
      <p:grpSpPr>
        <a:xfrm>
          <a:off x="0" y="0"/>
          <a:ext cx="0" cy="0"/>
          <a:chOff x="0" y="0"/>
          <a:chExt cx="0" cy="0"/>
        </a:xfrm>
      </p:grpSpPr>
      <p:sp>
        <p:nvSpPr>
          <p:cNvPr id="3" name="Rialtas na hÉireann | Government of Ireland"/>
          <p:cNvSpPr txBox="1">
            <a:spLocks noChangeArrowheads="1"/>
          </p:cNvSpPr>
          <p:nvPr userDrawn="1"/>
        </p:nvSpPr>
        <p:spPr bwMode="auto">
          <a:xfrm>
            <a:off x="1441450" y="12611100"/>
            <a:ext cx="98567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eaLnBrk="1"/>
            <a:fld id="{688C61A2-927F-430E-B271-4D56EC7BCD3A}" type="slidenum">
              <a:rPr lang="uk-UA" altLang="en-US" sz="1800" b="1">
                <a:solidFill>
                  <a:srgbClr val="929292"/>
                </a:solidFill>
                <a:latin typeface="Arial" pitchFamily="34" charset="0"/>
              </a:rPr>
              <a:pPr eaLnBrk="1"/>
              <a:t>‹#›</a:t>
            </a:fld>
            <a:r>
              <a:rPr lang="en-GB" altLang="en-US" sz="1800" b="1">
                <a:solidFill>
                  <a:srgbClr val="929292"/>
                </a:solidFill>
                <a:latin typeface="Arial" pitchFamily="34" charset="0"/>
              </a:rPr>
              <a:t>  An Roinn Talmhaíochta, Bia agus Mara </a:t>
            </a:r>
            <a:r>
              <a:rPr lang="en-US" altLang="en-US" sz="1800">
                <a:solidFill>
                  <a:srgbClr val="929292"/>
                </a:solidFill>
                <a:latin typeface="Arial" pitchFamily="34" charset="0"/>
              </a:rPr>
              <a:t>| Department of Agriculture, Food and the Marine</a:t>
            </a:r>
          </a:p>
        </p:txBody>
      </p:sp>
      <p:pic>
        <p:nvPicPr>
          <p:cNvPr id="4" name="Picture 7"/>
          <p:cNvPicPr>
            <a:picLocks noChangeAspect="1"/>
          </p:cNvPicPr>
          <p:nvPr userDrawn="1"/>
        </p:nvPicPr>
        <p:blipFill>
          <a:blip r:embed="rId2" cstate="print"/>
          <a:srcRect/>
          <a:stretch>
            <a:fillRect/>
          </a:stretch>
        </p:blipFill>
        <p:spPr bwMode="auto">
          <a:xfrm>
            <a:off x="3403600" y="8089900"/>
            <a:ext cx="20980400" cy="5626100"/>
          </a:xfrm>
          <a:prstGeom prst="rect">
            <a:avLst/>
          </a:prstGeom>
          <a:noFill/>
          <a:ln w="9525">
            <a:noFill/>
            <a:miter lim="800000"/>
            <a:headEnd/>
            <a:tailEnd/>
          </a:ln>
        </p:spPr>
      </p:pic>
      <p:pic>
        <p:nvPicPr>
          <p:cNvPr id="5" name="Picture 9"/>
          <p:cNvPicPr>
            <a:picLocks noChangeAspect="1"/>
          </p:cNvPicPr>
          <p:nvPr userDrawn="1"/>
        </p:nvPicPr>
        <p:blipFill>
          <a:blip r:embed="rId3" cstate="print"/>
          <a:srcRect/>
          <a:stretch>
            <a:fillRect/>
          </a:stretch>
        </p:blipFill>
        <p:spPr bwMode="auto">
          <a:xfrm>
            <a:off x="0" y="10236200"/>
            <a:ext cx="13004800" cy="3479800"/>
          </a:xfrm>
          <a:prstGeom prst="rect">
            <a:avLst/>
          </a:prstGeom>
          <a:noFill/>
          <a:ln w="9525">
            <a:noFill/>
            <a:miter lim="800000"/>
            <a:headEnd/>
            <a:tailEnd/>
          </a:ln>
        </p:spPr>
      </p:pic>
      <p:pic>
        <p:nvPicPr>
          <p:cNvPr id="6" name="Picture 10"/>
          <p:cNvPicPr>
            <a:picLocks noChangeAspect="1"/>
          </p:cNvPicPr>
          <p:nvPr userDrawn="1"/>
        </p:nvPicPr>
        <p:blipFill>
          <a:blip r:embed="rId4" cstate="print"/>
          <a:srcRect/>
          <a:stretch>
            <a:fillRect/>
          </a:stretch>
        </p:blipFill>
        <p:spPr bwMode="auto">
          <a:xfrm>
            <a:off x="21704300" y="950913"/>
            <a:ext cx="1474788" cy="2008187"/>
          </a:xfrm>
          <a:prstGeom prst="rect">
            <a:avLst/>
          </a:prstGeom>
          <a:noFill/>
          <a:ln w="9525">
            <a:noFill/>
            <a:miter lim="800000"/>
            <a:headEnd/>
            <a:tailEnd/>
          </a:ln>
        </p:spPr>
      </p:pic>
      <p:sp>
        <p:nvSpPr>
          <p:cNvPr id="43" name="Body Level One…"/>
          <p:cNvSpPr txBox="1">
            <a:spLocks noGrp="1"/>
          </p:cNvSpPr>
          <p:nvPr>
            <p:ph type="body" idx="1"/>
          </p:nvPr>
        </p:nvSpPr>
        <p:spPr>
          <a:xfrm>
            <a:off x="1441451" y="3556000"/>
            <a:ext cx="19770224" cy="8752305"/>
          </a:xfrm>
          <a:prstGeom prst="rect">
            <a:avLst/>
          </a:prstGeom>
        </p:spPr>
        <p:txBody>
          <a:bodyPr numCol="1" spcCol="1039079"/>
          <a:lstStyle>
            <a:lvl1pPr algn="l">
              <a:defRPr sz="18000" b="0" i="0" spc="-85">
                <a:solidFill>
                  <a:srgbClr val="004D44"/>
                </a:solidFill>
                <a:latin typeface="+mn-lt"/>
                <a:ea typeface="Calibri" charset="0"/>
                <a:cs typeface="Calibri" charset="0"/>
              </a:defRPr>
            </a:lvl1pPr>
            <a:lvl2pPr marL="0" indent="0" algn="l">
              <a:buClr>
                <a:schemeClr val="accent2">
                  <a:lumMod val="50000"/>
                </a:schemeClr>
              </a:buClr>
              <a:buFont typeface="Arial" charset="0"/>
              <a:buNone/>
              <a:defRPr sz="4400" b="0" i="0" spc="-85">
                <a:solidFill>
                  <a:srgbClr val="5E5E5E"/>
                </a:solidFill>
                <a:latin typeface="+mn-lt"/>
                <a:ea typeface="Calibri Light" charset="0"/>
                <a:cs typeface="Calibri Light" charset="0"/>
              </a:defRPr>
            </a:lvl2pPr>
            <a:lvl3pPr marL="1219200" indent="-609600" algn="l">
              <a:buClr>
                <a:schemeClr val="accent4">
                  <a:hueOff val="-1081314"/>
                  <a:satOff val="4338"/>
                  <a:lumOff val="-8931"/>
                </a:schemeClr>
              </a:buClr>
              <a:buSzPct val="100000"/>
              <a:buChar char="—"/>
              <a:defRPr sz="4400" b="0" i="1">
                <a:solidFill>
                  <a:srgbClr val="5E5E5E"/>
                </a:solidFill>
                <a:latin typeface="+mn-lt"/>
                <a:ea typeface="Calibri Light" charset="0"/>
                <a:cs typeface="Calibri Light" charset="0"/>
              </a:defRPr>
            </a:lvl3pPr>
            <a:lvl4pPr marL="1828800" indent="-609600" algn="l">
              <a:buClr>
                <a:srgbClr val="83BE41"/>
              </a:buClr>
              <a:buSzPct val="100000"/>
              <a:buFont typeface=".AppleSystemUIFont" charset="-120"/>
              <a:buChar char="—"/>
              <a:defRPr sz="4400" b="0" i="0">
                <a:solidFill>
                  <a:srgbClr val="5E5E5E"/>
                </a:solidFill>
                <a:latin typeface="+mn-lt"/>
                <a:ea typeface="Calibri Light" charset="0"/>
                <a:cs typeface="Calibri Light" charset="0"/>
              </a:defRPr>
            </a:lvl4pPr>
            <a:lvl5pPr marL="2413000" indent="-609600" algn="l">
              <a:buClr>
                <a:srgbClr val="929292"/>
              </a:buClr>
              <a:buSzPct val="100000"/>
              <a:buChar char="–"/>
              <a:defRPr sz="4400" b="0" i="1">
                <a:solidFill>
                  <a:srgbClr val="5E5E5E"/>
                </a:solidFill>
                <a:latin typeface="+mn-lt"/>
                <a:ea typeface="Calibri Light" charset="0"/>
                <a:cs typeface="Calibri Light" charset="0"/>
              </a:defRPr>
            </a:lvl5pPr>
          </a:lstStyle>
          <a:p>
            <a:pPr lvl="0"/>
            <a:r>
              <a:rPr lang="en-US"/>
              <a:t>Click to edit Master text styles</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with Harp)">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srcRect/>
          <a:stretch>
            <a:fillRect/>
          </a:stretch>
        </p:blipFill>
        <p:spPr bwMode="auto">
          <a:xfrm>
            <a:off x="21704300" y="950913"/>
            <a:ext cx="1474788" cy="2008187"/>
          </a:xfrm>
          <a:prstGeom prst="rect">
            <a:avLst/>
          </a:prstGeom>
          <a:noFill/>
          <a:ln w="9525">
            <a:noFill/>
            <a:miter lim="800000"/>
            <a:headEnd/>
            <a:tailEnd/>
          </a:ln>
        </p:spPr>
      </p:pic>
      <p:sp>
        <p:nvSpPr>
          <p:cNvPr id="4" name="Rialtas na hÉireann | Government of Ireland"/>
          <p:cNvSpPr txBox="1">
            <a:spLocks noChangeArrowheads="1"/>
          </p:cNvSpPr>
          <p:nvPr userDrawn="1"/>
        </p:nvSpPr>
        <p:spPr bwMode="auto">
          <a:xfrm>
            <a:off x="1441450" y="12611100"/>
            <a:ext cx="98567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eaLnBrk="1"/>
            <a:fld id="{09BD03A8-895F-45CC-8335-4D71ADC4A127}" type="slidenum">
              <a:rPr lang="uk-UA" altLang="en-US" sz="1800" b="1">
                <a:solidFill>
                  <a:srgbClr val="929292"/>
                </a:solidFill>
                <a:latin typeface="Arial" pitchFamily="34" charset="0"/>
              </a:rPr>
              <a:pPr eaLnBrk="1"/>
              <a:t>‹#›</a:t>
            </a:fld>
            <a:r>
              <a:rPr lang="en-GB" altLang="en-US" sz="1800" b="1">
                <a:solidFill>
                  <a:srgbClr val="929292"/>
                </a:solidFill>
                <a:latin typeface="Arial" pitchFamily="34" charset="0"/>
              </a:rPr>
              <a:t>  An Roinn Talmhaíochta, Bia agus Mara </a:t>
            </a:r>
            <a:r>
              <a:rPr lang="en-US" altLang="en-US" sz="1800">
                <a:solidFill>
                  <a:srgbClr val="929292"/>
                </a:solidFill>
                <a:latin typeface="Arial" pitchFamily="34" charset="0"/>
              </a:rPr>
              <a:t>| Department of Agriculture, Food and the Marine</a:t>
            </a:r>
          </a:p>
        </p:txBody>
      </p:sp>
      <p:sp>
        <p:nvSpPr>
          <p:cNvPr id="43" name="Body Level One…"/>
          <p:cNvSpPr txBox="1">
            <a:spLocks noGrp="1"/>
          </p:cNvSpPr>
          <p:nvPr>
            <p:ph type="body" idx="1"/>
          </p:nvPr>
        </p:nvSpPr>
        <p:spPr>
          <a:xfrm>
            <a:off x="1441451" y="3556000"/>
            <a:ext cx="19770224" cy="8752305"/>
          </a:xfrm>
          <a:prstGeom prst="rect">
            <a:avLst/>
          </a:prstGeom>
        </p:spPr>
        <p:txBody>
          <a:bodyPr numCol="1" spcCol="1039079"/>
          <a:lstStyle>
            <a:lvl1pPr algn="l">
              <a:defRPr sz="18000" b="0" i="0" spc="-85">
                <a:solidFill>
                  <a:srgbClr val="004D44"/>
                </a:solidFill>
                <a:latin typeface="+mn-lt"/>
                <a:ea typeface="Calibri" charset="0"/>
                <a:cs typeface="Calibri" charset="0"/>
              </a:defRPr>
            </a:lvl1pPr>
            <a:lvl2pPr marL="0" indent="0" algn="l">
              <a:buClr>
                <a:schemeClr val="accent2">
                  <a:lumMod val="50000"/>
                </a:schemeClr>
              </a:buClr>
              <a:buFont typeface="Arial" charset="0"/>
              <a:buNone/>
              <a:defRPr sz="4400" b="0" i="0" spc="-85">
                <a:solidFill>
                  <a:srgbClr val="5E5E5E"/>
                </a:solidFill>
                <a:latin typeface="+mn-lt"/>
                <a:ea typeface="Calibri Light" charset="0"/>
                <a:cs typeface="Calibri Light" charset="0"/>
              </a:defRPr>
            </a:lvl2pPr>
            <a:lvl3pPr marL="1219200" indent="-609600" algn="l">
              <a:buClr>
                <a:schemeClr val="accent4">
                  <a:hueOff val="-1081314"/>
                  <a:satOff val="4338"/>
                  <a:lumOff val="-8931"/>
                </a:schemeClr>
              </a:buClr>
              <a:buSzPct val="100000"/>
              <a:buChar char="—"/>
              <a:defRPr sz="4400" b="0" i="1">
                <a:solidFill>
                  <a:srgbClr val="5E5E5E"/>
                </a:solidFill>
                <a:latin typeface="+mn-lt"/>
                <a:ea typeface="Calibri Light" charset="0"/>
                <a:cs typeface="Calibri Light" charset="0"/>
              </a:defRPr>
            </a:lvl3pPr>
            <a:lvl4pPr marL="1828800" indent="-609600" algn="l">
              <a:buClr>
                <a:srgbClr val="83BE41"/>
              </a:buClr>
              <a:buSzPct val="100000"/>
              <a:buFont typeface=".AppleSystemUIFont" charset="-120"/>
              <a:buChar char="—"/>
              <a:defRPr sz="4400" b="0" i="0">
                <a:solidFill>
                  <a:srgbClr val="5E5E5E"/>
                </a:solidFill>
                <a:latin typeface="+mn-lt"/>
                <a:ea typeface="Calibri Light" charset="0"/>
                <a:cs typeface="Calibri Light" charset="0"/>
              </a:defRPr>
            </a:lvl4pPr>
            <a:lvl5pPr marL="2413000" indent="-609600" algn="l">
              <a:buClr>
                <a:srgbClr val="929292"/>
              </a:buClr>
              <a:buSzPct val="100000"/>
              <a:buChar char="–"/>
              <a:defRPr sz="4400" b="0" i="1">
                <a:solidFill>
                  <a:srgbClr val="5E5E5E"/>
                </a:solidFill>
                <a:latin typeface="+mn-lt"/>
                <a:ea typeface="Calibri Light" charset="0"/>
                <a:cs typeface="Calibri Light" charset="0"/>
              </a:defRPr>
            </a:lvl5pPr>
          </a:lstStyle>
          <a:p>
            <a:pPr lvl="0"/>
            <a:r>
              <a:rPr lang="en-US"/>
              <a:t>Click to edit Master text styles</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amp; Imag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srcRect/>
          <a:stretch>
            <a:fillRect/>
          </a:stretch>
        </p:blipFill>
        <p:spPr bwMode="auto">
          <a:xfrm>
            <a:off x="21704300" y="950913"/>
            <a:ext cx="1474788" cy="2008187"/>
          </a:xfrm>
          <a:prstGeom prst="rect">
            <a:avLst/>
          </a:prstGeom>
          <a:noFill/>
          <a:ln w="9525">
            <a:noFill/>
            <a:miter lim="800000"/>
            <a:headEnd/>
            <a:tailEnd/>
          </a:ln>
        </p:spPr>
      </p:pic>
      <p:sp>
        <p:nvSpPr>
          <p:cNvPr id="7" name="Rialtas na hÉireann | Government of Ireland"/>
          <p:cNvSpPr txBox="1">
            <a:spLocks noChangeArrowheads="1"/>
          </p:cNvSpPr>
          <p:nvPr userDrawn="1"/>
        </p:nvSpPr>
        <p:spPr bwMode="auto">
          <a:xfrm>
            <a:off x="1441450" y="12611100"/>
            <a:ext cx="98567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eaLnBrk="1"/>
            <a:fld id="{7846E4A4-24F7-4A5F-AF2F-6D063F4B158C}" type="slidenum">
              <a:rPr lang="uk-UA" altLang="en-US" sz="1800" b="1">
                <a:solidFill>
                  <a:srgbClr val="929292"/>
                </a:solidFill>
                <a:latin typeface="Arial" pitchFamily="34" charset="0"/>
              </a:rPr>
              <a:pPr eaLnBrk="1"/>
              <a:t>‹#›</a:t>
            </a:fld>
            <a:r>
              <a:rPr lang="en-GB" altLang="en-US" sz="1800" b="1">
                <a:solidFill>
                  <a:srgbClr val="929292"/>
                </a:solidFill>
                <a:latin typeface="Arial" pitchFamily="34" charset="0"/>
              </a:rPr>
              <a:t>  An Roinn Talmhaíochta, Bia agus Mara </a:t>
            </a:r>
            <a:r>
              <a:rPr lang="en-US" altLang="en-US" sz="1800">
                <a:solidFill>
                  <a:srgbClr val="929292"/>
                </a:solidFill>
                <a:latin typeface="Arial" pitchFamily="34" charset="0"/>
              </a:rPr>
              <a:t>| Department of Agriculture, Food and the Marine</a:t>
            </a:r>
          </a:p>
        </p:txBody>
      </p:sp>
      <p:sp>
        <p:nvSpPr>
          <p:cNvPr id="42" name="Title Text"/>
          <p:cNvSpPr txBox="1">
            <a:spLocks noGrp="1"/>
          </p:cNvSpPr>
          <p:nvPr>
            <p:ph type="title"/>
          </p:nvPr>
        </p:nvSpPr>
        <p:spPr>
          <a:xfrm>
            <a:off x="1441450" y="946150"/>
            <a:ext cx="19325056" cy="2286000"/>
          </a:xfrm>
          <a:prstGeom prst="rect">
            <a:avLst/>
          </a:prstGeom>
        </p:spPr>
        <p:txBody>
          <a:bodyPr/>
          <a:lstStyle>
            <a:lvl1pPr algn="l">
              <a:lnSpc>
                <a:spcPct val="80000"/>
              </a:lnSpc>
              <a:defRPr sz="9600" b="1" cap="none" spc="-180" baseline="0">
                <a:solidFill>
                  <a:srgbClr val="004E46"/>
                </a:solidFill>
                <a:latin typeface="+mn-lt"/>
                <a:ea typeface="Calibri" charset="0"/>
                <a:cs typeface="Calibri" charset="0"/>
              </a:defRPr>
            </a:lvl1pPr>
          </a:lstStyle>
          <a:p>
            <a:r>
              <a:rPr lang="en-US"/>
              <a:t>Click to edit Master title style</a:t>
            </a:r>
            <a:endParaRPr dirty="0"/>
          </a:p>
        </p:txBody>
      </p:sp>
      <p:sp>
        <p:nvSpPr>
          <p:cNvPr id="6" name="Picture Placeholder 5"/>
          <p:cNvSpPr>
            <a:spLocks noGrp="1"/>
          </p:cNvSpPr>
          <p:nvPr>
            <p:ph type="pic" sz="quarter" idx="10"/>
          </p:nvPr>
        </p:nvSpPr>
        <p:spPr>
          <a:xfrm>
            <a:off x="12007850" y="3556000"/>
            <a:ext cx="11233150" cy="8644021"/>
          </a:xfrm>
          <a:prstGeom prst="rect">
            <a:avLst/>
          </a:prstGeom>
        </p:spPr>
        <p:txBody>
          <a:bodyPr/>
          <a:lstStyle>
            <a:lvl1pPr>
              <a:defRPr sz="6000">
                <a:latin typeface="+mn-lt"/>
              </a:defRPr>
            </a:lvl1pPr>
          </a:lstStyle>
          <a:p>
            <a:pPr lvl="0"/>
            <a:r>
              <a:rPr lang="en-US" noProof="0">
                <a:sym typeface="Open Sans"/>
              </a:rPr>
              <a:t>Click icon to add picture</a:t>
            </a:r>
            <a:endParaRPr lang="en-US" noProof="0" dirty="0">
              <a:sym typeface="Open Sans"/>
            </a:endParaRPr>
          </a:p>
        </p:txBody>
      </p:sp>
      <p:sp>
        <p:nvSpPr>
          <p:cNvPr id="8" name="Text Placeholder 4"/>
          <p:cNvSpPr>
            <a:spLocks noGrp="1"/>
          </p:cNvSpPr>
          <p:nvPr>
            <p:ph type="body" sz="quarter" idx="12"/>
          </p:nvPr>
        </p:nvSpPr>
        <p:spPr>
          <a:xfrm>
            <a:off x="1462298" y="3555999"/>
            <a:ext cx="9856787" cy="8644021"/>
          </a:xfrm>
          <a:prstGeom prst="rect">
            <a:avLst/>
          </a:prstGeom>
        </p:spPr>
        <p:txBody>
          <a:bodyPr/>
          <a:lstStyle>
            <a:lvl1pPr algn="l">
              <a:defRPr sz="6000" spc="-160" baseline="0">
                <a:solidFill>
                  <a:srgbClr val="5E5E5E"/>
                </a:solidFill>
                <a:latin typeface="+mn-lt"/>
              </a:defRPr>
            </a:lvl1pPr>
            <a:lvl2pPr marL="0" indent="-857250" algn="l">
              <a:buClr>
                <a:srgbClr val="83BE41"/>
              </a:buClr>
              <a:buFont typeface=".AppleSystemUIFont" charset="-120"/>
              <a:buChar char="—"/>
              <a:defRPr sz="6000" spc="-160" baseline="0">
                <a:solidFill>
                  <a:srgbClr val="5E5E5E"/>
                </a:solidFill>
                <a:latin typeface="+mn-lt"/>
              </a:defRPr>
            </a:lvl2pPr>
            <a:lvl3pPr marL="1440000" indent="-857250" algn="l">
              <a:buClr>
                <a:srgbClr val="83BE41"/>
              </a:buClr>
              <a:buFont typeface=".AppleSystemUIFont" charset="-120"/>
              <a:buChar char="—"/>
              <a:defRPr sz="6000" i="1" spc="-160" baseline="0">
                <a:solidFill>
                  <a:srgbClr val="5E5E5E"/>
                </a:solidFill>
                <a:latin typeface="+mn-lt"/>
              </a:defRPr>
            </a:lvl3pPr>
            <a:lvl4pPr marL="2160000" indent="-685800" algn="l">
              <a:buClr>
                <a:srgbClr val="83BE41"/>
              </a:buClr>
              <a:buFont typeface=".AppleSystemUIFont" charset="-120"/>
              <a:buChar char="—"/>
              <a:defRPr sz="4800" spc="-160" baseline="0">
                <a:solidFill>
                  <a:srgbClr val="5E5E5E"/>
                </a:solidFill>
                <a:latin typeface="+mn-lt"/>
              </a:defRPr>
            </a:lvl4pPr>
            <a:lvl5pPr marL="3060000" indent="-685800" algn="l">
              <a:buClr>
                <a:srgbClr val="83BE41"/>
              </a:buClr>
              <a:buFont typeface=".AppleSystemUIFont" charset="-120"/>
              <a:buChar char="–"/>
              <a:defRPr sz="4800" i="1" spc="-16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amp; Image (Alt)">
    <p:spTree>
      <p:nvGrpSpPr>
        <p:cNvPr id="1" name=""/>
        <p:cNvGrpSpPr/>
        <p:nvPr/>
      </p:nvGrpSpPr>
      <p:grpSpPr>
        <a:xfrm>
          <a:off x="0" y="0"/>
          <a:ext cx="0" cy="0"/>
          <a:chOff x="0" y="0"/>
          <a:chExt cx="0" cy="0"/>
        </a:xfrm>
      </p:grpSpPr>
      <p:sp>
        <p:nvSpPr>
          <p:cNvPr id="7" name="Rialtas na hÉireann | Government of Ireland"/>
          <p:cNvSpPr txBox="1">
            <a:spLocks noChangeArrowheads="1"/>
          </p:cNvSpPr>
          <p:nvPr userDrawn="1"/>
        </p:nvSpPr>
        <p:spPr bwMode="auto">
          <a:xfrm>
            <a:off x="1441450" y="12611100"/>
            <a:ext cx="98567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eaLnBrk="1"/>
            <a:fld id="{A4359186-1B78-4FC0-8185-FBD6AAF64050}" type="slidenum">
              <a:rPr lang="uk-UA" altLang="en-US" sz="1800" b="1">
                <a:solidFill>
                  <a:srgbClr val="929292"/>
                </a:solidFill>
                <a:latin typeface="Arial" pitchFamily="34" charset="0"/>
              </a:rPr>
              <a:pPr eaLnBrk="1"/>
              <a:t>‹#›</a:t>
            </a:fld>
            <a:r>
              <a:rPr lang="en-GB" altLang="en-US" sz="1800" b="1">
                <a:solidFill>
                  <a:srgbClr val="929292"/>
                </a:solidFill>
                <a:latin typeface="Arial" pitchFamily="34" charset="0"/>
              </a:rPr>
              <a:t>  An Roinn Talmhaíochta, Bia agus Mara </a:t>
            </a:r>
            <a:r>
              <a:rPr lang="en-US" altLang="en-US" sz="1800">
                <a:solidFill>
                  <a:srgbClr val="929292"/>
                </a:solidFill>
                <a:latin typeface="Arial" pitchFamily="34" charset="0"/>
              </a:rPr>
              <a:t>| Department of Agriculture, Food and the Marine</a:t>
            </a:r>
          </a:p>
        </p:txBody>
      </p:sp>
      <p:sp>
        <p:nvSpPr>
          <p:cNvPr id="42" name="Title Text"/>
          <p:cNvSpPr txBox="1">
            <a:spLocks noGrp="1"/>
          </p:cNvSpPr>
          <p:nvPr>
            <p:ph type="title"/>
          </p:nvPr>
        </p:nvSpPr>
        <p:spPr>
          <a:xfrm>
            <a:off x="1441450" y="2157112"/>
            <a:ext cx="9877339" cy="2901242"/>
          </a:xfrm>
          <a:prstGeom prst="rect">
            <a:avLst/>
          </a:prstGeom>
        </p:spPr>
        <p:txBody>
          <a:bodyPr/>
          <a:lstStyle>
            <a:lvl1pPr algn="l">
              <a:lnSpc>
                <a:spcPct val="80000"/>
              </a:lnSpc>
              <a:defRPr sz="7000" b="1" cap="none" spc="0">
                <a:solidFill>
                  <a:srgbClr val="004E46"/>
                </a:solidFill>
                <a:latin typeface="+mn-lt"/>
                <a:ea typeface="Calibri" charset="0"/>
                <a:cs typeface="Calibri" charset="0"/>
              </a:defRPr>
            </a:lvl1pPr>
          </a:lstStyle>
          <a:p>
            <a:r>
              <a:rPr lang="en-US"/>
              <a:t>Click to edit Master title style</a:t>
            </a:r>
            <a:endParaRPr dirty="0"/>
          </a:p>
        </p:txBody>
      </p:sp>
      <p:sp>
        <p:nvSpPr>
          <p:cNvPr id="6" name="Picture Placeholder 5"/>
          <p:cNvSpPr>
            <a:spLocks noGrp="1"/>
          </p:cNvSpPr>
          <p:nvPr>
            <p:ph type="pic" sz="quarter" idx="10"/>
          </p:nvPr>
        </p:nvSpPr>
        <p:spPr>
          <a:xfrm>
            <a:off x="12007850" y="835377"/>
            <a:ext cx="11642982" cy="11397898"/>
          </a:xfrm>
          <a:prstGeom prst="rect">
            <a:avLst/>
          </a:prstGeom>
        </p:spPr>
        <p:txBody>
          <a:bodyPr/>
          <a:lstStyle>
            <a:lvl1pPr>
              <a:defRPr sz="6000">
                <a:latin typeface="+mn-lt"/>
              </a:defRPr>
            </a:lvl1pPr>
          </a:lstStyle>
          <a:p>
            <a:pPr lvl="0"/>
            <a:r>
              <a:rPr lang="en-US" noProof="0">
                <a:sym typeface="Open Sans"/>
              </a:rPr>
              <a:t>Click icon to add picture</a:t>
            </a:r>
            <a:endParaRPr lang="en-US" noProof="0" dirty="0">
              <a:sym typeface="Open Sans"/>
            </a:endParaRPr>
          </a:p>
        </p:txBody>
      </p:sp>
      <p:sp>
        <p:nvSpPr>
          <p:cNvPr id="3" name="Text Placeholder 2"/>
          <p:cNvSpPr>
            <a:spLocks noGrp="1"/>
          </p:cNvSpPr>
          <p:nvPr>
            <p:ph type="body" sz="quarter" idx="11"/>
          </p:nvPr>
        </p:nvSpPr>
        <p:spPr>
          <a:xfrm>
            <a:off x="1441450" y="946150"/>
            <a:ext cx="9877258" cy="808509"/>
          </a:xfrm>
          <a:prstGeom prst="rect">
            <a:avLst/>
          </a:prstGeom>
        </p:spPr>
        <p:txBody>
          <a:bodyPr/>
          <a:lstStyle>
            <a:lvl1pPr algn="l">
              <a:defRPr sz="3500" b="1">
                <a:solidFill>
                  <a:srgbClr val="B3B6A7"/>
                </a:solidFill>
                <a:latin typeface="+mn-lt"/>
              </a:defRPr>
            </a:lvl1pPr>
            <a:lvl2pPr algn="l">
              <a:defRPr sz="3500" b="1">
                <a:latin typeface="+mn-lt"/>
              </a:defRPr>
            </a:lvl2pPr>
            <a:lvl3pPr algn="l">
              <a:defRPr sz="3500" b="1">
                <a:latin typeface="+mn-lt"/>
              </a:defRPr>
            </a:lvl3pPr>
            <a:lvl4pPr algn="l">
              <a:defRPr sz="3500" b="1">
                <a:latin typeface="+mn-lt"/>
              </a:defRPr>
            </a:lvl4pPr>
            <a:lvl5pPr algn="l">
              <a:defRPr sz="3500" b="1">
                <a:latin typeface="+mn-lt"/>
              </a:defRPr>
            </a:lvl5pPr>
          </a:lstStyle>
          <a:p>
            <a:pPr lvl="0"/>
            <a:r>
              <a:rPr lang="en-US"/>
              <a:t>Click to edit Master text styles</a:t>
            </a:r>
          </a:p>
        </p:txBody>
      </p:sp>
      <p:sp>
        <p:nvSpPr>
          <p:cNvPr id="5" name="Text Placeholder 4"/>
          <p:cNvSpPr>
            <a:spLocks noGrp="1"/>
          </p:cNvSpPr>
          <p:nvPr>
            <p:ph type="body" sz="quarter" idx="12"/>
          </p:nvPr>
        </p:nvSpPr>
        <p:spPr>
          <a:xfrm>
            <a:off x="1462088" y="5362575"/>
            <a:ext cx="9856787" cy="6870700"/>
          </a:xfrm>
          <a:prstGeom prst="rect">
            <a:avLst/>
          </a:prstGeom>
        </p:spPr>
        <p:txBody>
          <a:bodyPr/>
          <a:lstStyle>
            <a:lvl1pPr algn="l">
              <a:defRPr sz="6000" spc="-160" baseline="0">
                <a:solidFill>
                  <a:srgbClr val="5E5E5E"/>
                </a:solidFill>
                <a:latin typeface="+mn-lt"/>
              </a:defRPr>
            </a:lvl1pPr>
            <a:lvl2pPr marL="0" indent="-857250" algn="l">
              <a:buClr>
                <a:srgbClr val="83BE41"/>
              </a:buClr>
              <a:buFont typeface=".AppleSystemUIFont" charset="-120"/>
              <a:buChar char="—"/>
              <a:defRPr sz="6000" spc="-160" baseline="0">
                <a:solidFill>
                  <a:srgbClr val="5E5E5E"/>
                </a:solidFill>
                <a:latin typeface="+mn-lt"/>
              </a:defRPr>
            </a:lvl2pPr>
            <a:lvl3pPr marL="1440000" indent="-857250" algn="l">
              <a:buClr>
                <a:srgbClr val="83BE41"/>
              </a:buClr>
              <a:buFont typeface=".AppleSystemUIFont" charset="-120"/>
              <a:buChar char="—"/>
              <a:defRPr sz="6000" i="1" spc="-160" baseline="0">
                <a:solidFill>
                  <a:srgbClr val="5E5E5E"/>
                </a:solidFill>
                <a:latin typeface="+mn-lt"/>
              </a:defRPr>
            </a:lvl3pPr>
            <a:lvl4pPr marL="2160000" indent="-685800" algn="l">
              <a:buClr>
                <a:srgbClr val="83BE41"/>
              </a:buClr>
              <a:buFont typeface=".AppleSystemUIFont" charset="-120"/>
              <a:buChar char="—"/>
              <a:defRPr sz="4800" spc="-160" baseline="0">
                <a:solidFill>
                  <a:srgbClr val="5E5E5E"/>
                </a:solidFill>
                <a:latin typeface="+mn-lt"/>
              </a:defRPr>
            </a:lvl4pPr>
            <a:lvl5pPr marL="3060000" indent="-685800" algn="l">
              <a:buClr>
                <a:srgbClr val="83BE41"/>
              </a:buClr>
              <a:buFont typeface=".AppleSystemUIFont" charset="-120"/>
              <a:buChar char="–"/>
              <a:defRPr sz="4800" i="1" spc="-16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p:nvPr/>
        </p:nvSpPr>
        <p:spPr>
          <a:xfrm>
            <a:off x="3708400" y="9482138"/>
            <a:ext cx="18897600" cy="3006725"/>
          </a:xfrm>
          <a:prstGeom prst="rect">
            <a:avLst/>
          </a:prstGeom>
          <a:ln w="12700">
            <a:miter lim="400000"/>
          </a:ln>
          <a:extLst>
            <a:ext uri="{C572A759-6A51-4108-AA02-DFA0A04FC94B}"/>
          </a:extLst>
        </p:spPr>
        <p:txBody>
          <a:bodyPr lIns="50800" tIns="50800" rIns="50800" bIns="50800">
            <a:normAutofit/>
          </a:bodyPr>
          <a:lstStyle>
            <a:lvl1pPr algn="l" defTabSz="800735">
              <a:lnSpc>
                <a:spcPct val="120000"/>
              </a:lnSpc>
              <a:defRPr sz="3104">
                <a:solidFill>
                  <a:srgbClr val="FFFFFF"/>
                </a:solidFill>
              </a:defRPr>
            </a:lvl1pPr>
            <a:lvl2pPr indent="0" algn="l" defTabSz="800735">
              <a:lnSpc>
                <a:spcPct val="120000"/>
              </a:lnSpc>
              <a:buClr>
                <a:srgbClr val="FFFFFF"/>
              </a:buClr>
              <a:defRPr sz="3104">
                <a:solidFill>
                  <a:srgbClr val="FFFFFF"/>
                </a:solidFill>
                <a:latin typeface="Georgia"/>
                <a:ea typeface="Georgia"/>
                <a:cs typeface="Georgia"/>
                <a:sym typeface="Georgia"/>
              </a:defRPr>
            </a:lvl2pPr>
            <a:lvl3pPr indent="443484" algn="l" defTabSz="800735">
              <a:lnSpc>
                <a:spcPct val="120000"/>
              </a:lnSpc>
              <a:defRPr sz="3104" i="1">
                <a:solidFill>
                  <a:srgbClr val="FFFFFF"/>
                </a:solidFill>
              </a:defRPr>
            </a:lvl3pPr>
            <a:lvl4pPr indent="665226" algn="l" defTabSz="800735">
              <a:lnSpc>
                <a:spcPct val="120000"/>
              </a:lnSpc>
              <a:defRPr sz="3104" i="1">
                <a:solidFill>
                  <a:srgbClr val="FFFFFF"/>
                </a:solidFill>
                <a:latin typeface="Georgia"/>
                <a:ea typeface="Georgia"/>
                <a:cs typeface="Georgia"/>
                <a:sym typeface="Georgia"/>
              </a:defRPr>
            </a:lvl4pPr>
            <a:lvl5pPr indent="886968" algn="l" defTabSz="800735">
              <a:lnSpc>
                <a:spcPct val="120000"/>
              </a:lnSpc>
              <a:defRPr sz="3104" i="1">
                <a:solidFill>
                  <a:srgbClr val="FFFFFF"/>
                </a:solidFill>
              </a:defRPr>
            </a:lvl5pPr>
          </a:lstStyle>
          <a:p>
            <a:pPr eaLnBrk="1" fontAlgn="auto">
              <a:spcBef>
                <a:spcPts val="0"/>
              </a:spcBef>
              <a:spcAft>
                <a:spcPts val="0"/>
              </a:spcAft>
              <a:defRPr/>
            </a:pPr>
            <a:r>
              <a:rPr kern="0"/>
              <a:t>Body Level One</a:t>
            </a:r>
          </a:p>
          <a:p>
            <a:pPr marL="0" lvl="1" eaLnBrk="1" fontAlgn="auto">
              <a:spcBef>
                <a:spcPts val="0"/>
              </a:spcBef>
              <a:spcAft>
                <a:spcPts val="0"/>
              </a:spcAft>
              <a:defRPr/>
            </a:pPr>
            <a:r>
              <a:rPr kern="0"/>
              <a:t>Body Level Two</a:t>
            </a:r>
          </a:p>
          <a:p>
            <a:pPr marL="0" lvl="2" eaLnBrk="1" fontAlgn="auto">
              <a:spcBef>
                <a:spcPts val="0"/>
              </a:spcBef>
              <a:spcAft>
                <a:spcPts val="0"/>
              </a:spcAft>
              <a:defRPr/>
            </a:pPr>
            <a:r>
              <a:rPr kern="0"/>
              <a:t>Body Level Three</a:t>
            </a:r>
          </a:p>
          <a:p>
            <a:pPr marL="0" lvl="3" eaLnBrk="1" fontAlgn="auto">
              <a:spcBef>
                <a:spcPts val="0"/>
              </a:spcBef>
              <a:spcAft>
                <a:spcPts val="0"/>
              </a:spcAft>
              <a:defRPr/>
            </a:pPr>
            <a:r>
              <a:rPr kern="0"/>
              <a:t>Body Level Four</a:t>
            </a:r>
          </a:p>
          <a:p>
            <a:pPr marL="0" lvl="4" eaLnBrk="1" fontAlgn="auto">
              <a:spcBef>
                <a:spcPts val="0"/>
              </a:spcBef>
              <a:spcAft>
                <a:spcPts val="0"/>
              </a:spcAft>
              <a:defRPr/>
            </a:pPr>
            <a:r>
              <a:rPr kern="0"/>
              <a:t>Body Level Five</a:t>
            </a:r>
          </a:p>
        </p:txBody>
      </p:sp>
      <p:sp>
        <p:nvSpPr>
          <p:cNvPr id="1027" name="Rialtas na hÉireann | Government of Ireland"/>
          <p:cNvSpPr txBox="1">
            <a:spLocks noChangeArrowheads="1"/>
          </p:cNvSpPr>
          <p:nvPr/>
        </p:nvSpPr>
        <p:spPr bwMode="auto">
          <a:xfrm>
            <a:off x="1441450" y="12611100"/>
            <a:ext cx="98567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eaLnBrk="1"/>
            <a:fld id="{E9C2C2F1-0D71-4EC8-BDD7-5DB8E68253F5}" type="slidenum">
              <a:rPr lang="uk-UA" altLang="en-US" sz="1800" b="1">
                <a:solidFill>
                  <a:srgbClr val="929292"/>
                </a:solidFill>
                <a:latin typeface="Arial" pitchFamily="34" charset="0"/>
              </a:rPr>
              <a:pPr eaLnBrk="1"/>
              <a:t>‹#›</a:t>
            </a:fld>
            <a:r>
              <a:rPr lang="en-GB" altLang="en-US" sz="1800" b="1">
                <a:solidFill>
                  <a:srgbClr val="929292"/>
                </a:solidFill>
                <a:latin typeface="Arial" pitchFamily="34" charset="0"/>
              </a:rPr>
              <a:t>  An Roinn Talmhaíochta, Bia agus Mara </a:t>
            </a:r>
            <a:r>
              <a:rPr lang="en-US" altLang="en-US" sz="1800">
                <a:solidFill>
                  <a:srgbClr val="929292"/>
                </a:solidFill>
                <a:latin typeface="Arial" pitchFamily="34" charset="0"/>
              </a:rPr>
              <a:t>| Department of Agriculture, Food and the Marine</a:t>
            </a:r>
          </a:p>
        </p:txBody>
      </p:sp>
      <p:pic>
        <p:nvPicPr>
          <p:cNvPr id="1028" name="Picture 8"/>
          <p:cNvPicPr>
            <a:picLocks noChangeAspect="1"/>
          </p:cNvPicPr>
          <p:nvPr userDrawn="1"/>
        </p:nvPicPr>
        <p:blipFill>
          <a:blip r:embed="rId14" cstate="print"/>
          <a:srcRect/>
          <a:stretch>
            <a:fillRect/>
          </a:stretch>
        </p:blipFill>
        <p:spPr bwMode="auto">
          <a:xfrm>
            <a:off x="21704300" y="950913"/>
            <a:ext cx="1474788" cy="2008187"/>
          </a:xfrm>
          <a:prstGeom prst="rect">
            <a:avLst/>
          </a:prstGeom>
          <a:noFill/>
          <a:ln w="9525">
            <a:noFill/>
            <a:miter lim="800000"/>
            <a:headEnd/>
            <a:tailEnd/>
          </a:ln>
        </p:spPr>
      </p:pic>
      <p:sp>
        <p:nvSpPr>
          <p:cNvPr id="3" name="Text Placeholder 2"/>
          <p:cNvSpPr>
            <a:spLocks noGrp="1"/>
          </p:cNvSpPr>
          <p:nvPr>
            <p:ph type="body" idx="1"/>
          </p:nvPr>
        </p:nvSpPr>
        <p:spPr>
          <a:xfrm>
            <a:off x="1441450" y="3651250"/>
            <a:ext cx="19253200" cy="87026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 Third level</a:t>
            </a:r>
          </a:p>
          <a:p>
            <a:pPr lvl="3"/>
            <a:r>
              <a:rPr lang="en-US" dirty="0"/>
              <a:t>  Fourth level</a:t>
            </a:r>
          </a:p>
          <a:p>
            <a:pPr lvl="4"/>
            <a:r>
              <a:rPr lang="en-US" dirty="0"/>
              <a:t> Fifth level</a:t>
            </a:r>
          </a:p>
        </p:txBody>
      </p:sp>
      <p:sp>
        <p:nvSpPr>
          <p:cNvPr id="4" name="Title Placeholder 3"/>
          <p:cNvSpPr>
            <a:spLocks noGrp="1"/>
          </p:cNvSpPr>
          <p:nvPr>
            <p:ph type="title"/>
          </p:nvPr>
        </p:nvSpPr>
        <p:spPr>
          <a:xfrm>
            <a:off x="1411288" y="742950"/>
            <a:ext cx="19283362" cy="2286000"/>
          </a:xfrm>
          <a:prstGeom prst="rect">
            <a:avLst/>
          </a:prstGeom>
        </p:spPr>
        <p:txBody>
          <a:bodyPr vert="horz" lIns="91440" tIns="45720" rIns="91440" bIns="45720" rtlCol="0" anchor="t">
            <a:normAutofit/>
          </a:bodyPr>
          <a:lstStyle/>
          <a:p>
            <a:r>
              <a:rPr lang="en-US" dirty="0"/>
              <a:t>Title Text</a:t>
            </a: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ransition spd="med"/>
  <p:txStyles>
    <p:titleStyle>
      <a:lvl1pPr algn="l" defTabSz="825500" rtl="0" eaLnBrk="0" fontAlgn="base" hangingPunct="0">
        <a:spcBef>
          <a:spcPct val="0"/>
        </a:spcBef>
        <a:spcAft>
          <a:spcPct val="0"/>
        </a:spcAft>
        <a:defRPr sz="9600" b="1" spc="-180">
          <a:solidFill>
            <a:srgbClr val="004D44"/>
          </a:solidFill>
          <a:latin typeface="+mn-lt"/>
          <a:ea typeface="Open Sans"/>
          <a:cs typeface="Open Sans"/>
          <a:sym typeface="Open Sans"/>
        </a:defRPr>
      </a:lvl1pPr>
      <a:lvl2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a:defRPr>
      </a:lvl2pPr>
      <a:lvl3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a:defRPr>
      </a:lvl3pPr>
      <a:lvl4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a:defRPr>
      </a:lvl4pPr>
      <a:lvl5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a:defRPr>
      </a:lvl5pPr>
      <a:lvl6pPr marL="0" marR="0" indent="11430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6pPr>
      <a:lvl7pPr marL="0" marR="0" indent="13716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7pPr>
      <a:lvl8pPr marL="0" marR="0" indent="16002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8pPr>
      <a:lvl9pPr marL="0" marR="0" indent="18288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9pPr>
    </p:titleStyle>
    <p:bodyStyle>
      <a:lvl1pPr algn="l" defTabSz="825500" rtl="0" eaLnBrk="0" fontAlgn="base" hangingPunct="0">
        <a:lnSpc>
          <a:spcPct val="110000"/>
        </a:lnSpc>
        <a:spcBef>
          <a:spcPct val="0"/>
        </a:spcBef>
        <a:spcAft>
          <a:spcPct val="0"/>
        </a:spcAft>
        <a:defRPr sz="8800" spc="-150">
          <a:solidFill>
            <a:srgbClr val="5E5E5E"/>
          </a:solidFill>
          <a:latin typeface="+mn-lt"/>
          <a:ea typeface="Open Sans"/>
          <a:cs typeface="Open Sans"/>
          <a:sym typeface="Open Sans"/>
        </a:defRPr>
      </a:lvl1pPr>
      <a:lvl2pPr indent="228600" algn="l" defTabSz="825500" rtl="0" eaLnBrk="0" fontAlgn="base" hangingPunct="0">
        <a:lnSpc>
          <a:spcPct val="110000"/>
        </a:lnSpc>
        <a:spcBef>
          <a:spcPct val="0"/>
        </a:spcBef>
        <a:spcAft>
          <a:spcPct val="0"/>
        </a:spcAft>
        <a:defRPr sz="6000" spc="-150">
          <a:solidFill>
            <a:srgbClr val="5E5E5E"/>
          </a:solidFill>
          <a:latin typeface="+mn-lt"/>
          <a:ea typeface="Open Sans"/>
          <a:cs typeface="Open Sans"/>
          <a:sym typeface="Open Sans"/>
        </a:defRPr>
      </a:lvl2pPr>
      <a:lvl3pPr marL="1439863" indent="-857250" algn="l" defTabSz="825500" rtl="0" eaLnBrk="0" fontAlgn="base" hangingPunct="0">
        <a:lnSpc>
          <a:spcPct val="110000"/>
        </a:lnSpc>
        <a:spcBef>
          <a:spcPct val="0"/>
        </a:spcBef>
        <a:spcAft>
          <a:spcPct val="0"/>
        </a:spcAft>
        <a:buClr>
          <a:srgbClr val="83BE41"/>
        </a:buClr>
        <a:buFont typeface=".AppleSystemUIFont"/>
        <a:buChar char="—"/>
        <a:defRPr sz="6000" i="1" spc="-150">
          <a:solidFill>
            <a:srgbClr val="5E5E5E"/>
          </a:solidFill>
          <a:latin typeface="+mn-lt"/>
          <a:ea typeface="Open Sans"/>
          <a:cs typeface="Open Sans"/>
          <a:sym typeface="Open Sans"/>
        </a:defRPr>
      </a:lvl3pPr>
      <a:lvl4pPr marL="2159000" indent="-685800" algn="l" defTabSz="825500" rtl="0" eaLnBrk="0" fontAlgn="base" hangingPunct="0">
        <a:lnSpc>
          <a:spcPct val="110000"/>
        </a:lnSpc>
        <a:spcBef>
          <a:spcPct val="0"/>
        </a:spcBef>
        <a:spcAft>
          <a:spcPct val="0"/>
        </a:spcAft>
        <a:buClr>
          <a:srgbClr val="83BE41"/>
        </a:buClr>
        <a:buFont typeface=".AppleSystemUIFont"/>
        <a:buChar char="—"/>
        <a:defRPr sz="4800" spc="-150">
          <a:solidFill>
            <a:srgbClr val="5E5E5E"/>
          </a:solidFill>
          <a:latin typeface="+mn-lt"/>
          <a:ea typeface="Open Sans"/>
          <a:cs typeface="Open Sans"/>
          <a:sym typeface="Open Sans"/>
        </a:defRPr>
      </a:lvl4pPr>
      <a:lvl5pPr marL="2879725" indent="-685800" algn="l" defTabSz="825500" rtl="0" eaLnBrk="0" fontAlgn="base" hangingPunct="0">
        <a:lnSpc>
          <a:spcPct val="110000"/>
        </a:lnSpc>
        <a:spcBef>
          <a:spcPct val="0"/>
        </a:spcBef>
        <a:spcAft>
          <a:spcPct val="0"/>
        </a:spcAft>
        <a:buClr>
          <a:srgbClr val="83BE41"/>
        </a:buClr>
        <a:buFont typeface=".AppleSystemUIFont"/>
        <a:buChar char="–"/>
        <a:defRPr sz="4800" i="1" spc="-150">
          <a:solidFill>
            <a:srgbClr val="5E5E5E"/>
          </a:solidFill>
          <a:latin typeface="+mn-lt"/>
          <a:ea typeface="Open Sans"/>
          <a:cs typeface="Open Sans"/>
          <a:sym typeface="Open Sans"/>
        </a:defRPr>
      </a:lvl5pPr>
      <a:lvl6pPr marL="0" marR="0" indent="11430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6pPr>
      <a:lvl7pPr marL="0" marR="0" indent="13716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7pPr>
      <a:lvl8pPr marL="0" marR="0" indent="16002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8pPr>
      <a:lvl9pPr marL="0" marR="0" indent="18288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9pPr>
    </p:bodyStyle>
    <p:otherStyle>
      <a:lvl1pPr marL="0" marR="0" indent="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1pPr>
      <a:lvl2pPr marL="0" marR="0" indent="2286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2pPr>
      <a:lvl3pPr marL="0" marR="0" indent="4572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3pPr>
      <a:lvl4pPr marL="0" marR="0" indent="6858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4pPr>
      <a:lvl5pPr marL="0" marR="0" indent="9144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5pPr>
      <a:lvl6pPr marL="0" marR="0" indent="11430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6pPr>
      <a:lvl7pPr marL="0" marR="0" indent="13716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7pPr>
      <a:lvl8pPr marL="0" marR="0" indent="16002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8pPr>
      <a:lvl9pPr marL="0" marR="0" indent="18288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676400" y="730250"/>
            <a:ext cx="21031200" cy="2651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1676400" y="3651250"/>
            <a:ext cx="21031200" cy="870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defTabSz="1828800" eaLnBrk="1" fontAlgn="auto" hangingPunct="1">
              <a:spcBef>
                <a:spcPts val="0"/>
              </a:spcBef>
              <a:spcAft>
                <a:spcPts val="0"/>
              </a:spcAft>
              <a:defRPr sz="2400">
                <a:solidFill>
                  <a:prstClr val="black">
                    <a:tint val="75000"/>
                  </a:prstClr>
                </a:solidFill>
                <a:latin typeface="+mn-lt"/>
                <a:ea typeface="+mn-ea"/>
                <a:cs typeface="+mn-cs"/>
              </a:defRPr>
            </a:lvl1pPr>
          </a:lstStyle>
          <a:p>
            <a:pPr>
              <a:defRPr/>
            </a:pPr>
            <a:fld id="{87962D29-9DC3-4C47-8F03-2ED40215D79D}" type="datetimeFigureOut">
              <a:rPr lang="en-IE"/>
              <a:pPr>
                <a:defRPr/>
              </a:pPr>
              <a:t>23/11/2023</a:t>
            </a:fld>
            <a:endParaRPr lang="en-IE"/>
          </a:p>
        </p:txBody>
      </p:sp>
      <p:sp>
        <p:nvSpPr>
          <p:cNvPr id="5" name="Footer Placeholder 4"/>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defTabSz="1828800" eaLnBrk="1" fontAlgn="auto" hangingPunct="1">
              <a:spcBef>
                <a:spcPts val="0"/>
              </a:spcBef>
              <a:spcAft>
                <a:spcPts val="0"/>
              </a:spcAft>
              <a:defRPr sz="2400">
                <a:solidFill>
                  <a:prstClr val="black">
                    <a:tint val="75000"/>
                  </a:prstClr>
                </a:solidFill>
                <a:latin typeface="+mn-lt"/>
                <a:ea typeface="+mn-ea"/>
                <a:cs typeface="+mn-cs"/>
              </a:defRPr>
            </a:lvl1pPr>
          </a:lstStyle>
          <a:p>
            <a:pPr>
              <a:defRPr/>
            </a:pPr>
            <a:endParaRPr lang="en-IE"/>
          </a:p>
        </p:txBody>
      </p:sp>
      <p:sp>
        <p:nvSpPr>
          <p:cNvPr id="6" name="Slide Number Placeholder 5"/>
          <p:cNvSpPr>
            <a:spLocks noGrp="1"/>
          </p:cNvSpPr>
          <p:nvPr>
            <p:ph type="sldNum" sz="quarter" idx="4"/>
          </p:nvPr>
        </p:nvSpPr>
        <p:spPr>
          <a:xfrm>
            <a:off x="17221200" y="12712700"/>
            <a:ext cx="5486400" cy="730250"/>
          </a:xfrm>
          <a:prstGeom prst="rect">
            <a:avLst/>
          </a:prstGeom>
        </p:spPr>
        <p:txBody>
          <a:bodyPr vert="horz" wrap="square" lIns="91440" tIns="45720" rIns="91440" bIns="45720" numCol="1" anchor="ctr" anchorCtr="0" compatLnSpc="1">
            <a:prstTxWarp prst="textNoShape">
              <a:avLst/>
            </a:prstTxWarp>
          </a:bodyPr>
          <a:lstStyle>
            <a:lvl1pPr algn="r" defTabSz="1828800" eaLnBrk="1" hangingPunct="1">
              <a:defRPr sz="2400">
                <a:solidFill>
                  <a:srgbClr val="898989"/>
                </a:solidFill>
                <a:latin typeface="Calibri" pitchFamily="34" charset="0"/>
              </a:defRPr>
            </a:lvl1pPr>
          </a:lstStyle>
          <a:p>
            <a:fld id="{763A2164-1140-450C-83D5-AE1E29F19032}" type="slidenum">
              <a:rPr lang="en-IE"/>
              <a:pPr/>
              <a:t>‹#›</a:t>
            </a:fld>
            <a:endParaRPr lang="en-IE"/>
          </a:p>
        </p:txBody>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p:txStyles>
    <p:titleStyle>
      <a:lvl1pPr algn="l" rtl="0" eaLnBrk="0" fontAlgn="base" hangingPunct="0">
        <a:lnSpc>
          <a:spcPct val="90000"/>
        </a:lnSpc>
        <a:spcBef>
          <a:spcPct val="0"/>
        </a:spcBef>
        <a:spcAft>
          <a:spcPct val="0"/>
        </a:spcAft>
        <a:defRPr sz="8800" kern="1200">
          <a:solidFill>
            <a:schemeClr val="tx1"/>
          </a:solidFill>
          <a:latin typeface="+mj-lt"/>
          <a:ea typeface="+mj-ea"/>
          <a:cs typeface="+mj-cs"/>
        </a:defRPr>
      </a:lvl1pPr>
      <a:lvl2pPr algn="l" rtl="0" eaLnBrk="0" fontAlgn="base" hangingPunct="0">
        <a:lnSpc>
          <a:spcPct val="90000"/>
        </a:lnSpc>
        <a:spcBef>
          <a:spcPct val="0"/>
        </a:spcBef>
        <a:spcAft>
          <a:spcPct val="0"/>
        </a:spcAft>
        <a:defRPr sz="88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88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88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8800">
          <a:solidFill>
            <a:schemeClr val="tx1"/>
          </a:solidFill>
          <a:latin typeface="Calibri Light" panose="020F0302020204030204" pitchFamily="34" charset="0"/>
        </a:defRPr>
      </a:lvl5pPr>
      <a:lvl6pPr marL="914400" algn="l" rtl="0" fontAlgn="base">
        <a:lnSpc>
          <a:spcPct val="90000"/>
        </a:lnSpc>
        <a:spcBef>
          <a:spcPct val="0"/>
        </a:spcBef>
        <a:spcAft>
          <a:spcPct val="0"/>
        </a:spcAft>
        <a:defRPr sz="8800">
          <a:solidFill>
            <a:schemeClr val="tx1"/>
          </a:solidFill>
          <a:latin typeface="Calibri Light" panose="020F0302020204030204" pitchFamily="34" charset="0"/>
        </a:defRPr>
      </a:lvl6pPr>
      <a:lvl7pPr marL="1828800" algn="l" rtl="0" fontAlgn="base">
        <a:lnSpc>
          <a:spcPct val="90000"/>
        </a:lnSpc>
        <a:spcBef>
          <a:spcPct val="0"/>
        </a:spcBef>
        <a:spcAft>
          <a:spcPct val="0"/>
        </a:spcAft>
        <a:defRPr sz="8800">
          <a:solidFill>
            <a:schemeClr val="tx1"/>
          </a:solidFill>
          <a:latin typeface="Calibri Light" panose="020F0302020204030204" pitchFamily="34" charset="0"/>
        </a:defRPr>
      </a:lvl7pPr>
      <a:lvl8pPr marL="2743200" algn="l" rtl="0" fontAlgn="base">
        <a:lnSpc>
          <a:spcPct val="90000"/>
        </a:lnSpc>
        <a:spcBef>
          <a:spcPct val="0"/>
        </a:spcBef>
        <a:spcAft>
          <a:spcPct val="0"/>
        </a:spcAft>
        <a:defRPr sz="8800">
          <a:solidFill>
            <a:schemeClr val="tx1"/>
          </a:solidFill>
          <a:latin typeface="Calibri Light" panose="020F0302020204030204" pitchFamily="34" charset="0"/>
        </a:defRPr>
      </a:lvl8pPr>
      <a:lvl9pPr marL="3657600" algn="l" rtl="0" fontAlgn="base">
        <a:lnSpc>
          <a:spcPct val="90000"/>
        </a:lnSpc>
        <a:spcBef>
          <a:spcPct val="0"/>
        </a:spcBef>
        <a:spcAft>
          <a:spcPct val="0"/>
        </a:spcAft>
        <a:defRPr sz="8800">
          <a:solidFill>
            <a:schemeClr val="tx1"/>
          </a:solidFill>
          <a:latin typeface="Calibri Light" panose="020F0302020204030204" pitchFamily="34" charset="0"/>
        </a:defRPr>
      </a:lvl9pPr>
    </p:titleStyle>
    <p:bodyStyle>
      <a:lvl1pPr marL="457200" indent="-457200" algn="l" rtl="0" eaLnBrk="0" fontAlgn="base" hangingPunct="0">
        <a:lnSpc>
          <a:spcPct val="90000"/>
        </a:lnSpc>
        <a:spcBef>
          <a:spcPts val="2000"/>
        </a:spcBef>
        <a:spcAft>
          <a:spcPct val="0"/>
        </a:spcAft>
        <a:buFont typeface="Arial" pitchFamily="34" charset="0"/>
        <a:buChar char="•"/>
        <a:defRPr sz="5600" kern="1200">
          <a:solidFill>
            <a:schemeClr val="tx1"/>
          </a:solidFill>
          <a:latin typeface="+mn-lt"/>
          <a:ea typeface="+mn-ea"/>
          <a:cs typeface="+mn-cs"/>
        </a:defRPr>
      </a:lvl1pPr>
      <a:lvl2pPr marL="1371600" indent="-457200" algn="l" rtl="0" eaLnBrk="0" fontAlgn="base" hangingPunct="0">
        <a:lnSpc>
          <a:spcPct val="90000"/>
        </a:lnSpc>
        <a:spcBef>
          <a:spcPts val="1000"/>
        </a:spcBef>
        <a:spcAft>
          <a:spcPct val="0"/>
        </a:spcAft>
        <a:buFont typeface="Arial" pitchFamily="34" charset="0"/>
        <a:buChar char="•"/>
        <a:defRPr sz="4800" kern="1200">
          <a:solidFill>
            <a:schemeClr val="tx1"/>
          </a:solidFill>
          <a:latin typeface="+mn-lt"/>
          <a:ea typeface="+mn-ea"/>
          <a:cs typeface="+mn-cs"/>
        </a:defRPr>
      </a:lvl2pPr>
      <a:lvl3pPr marL="2286000" indent="-457200" algn="l" rtl="0" eaLnBrk="0" fontAlgn="base" hangingPunct="0">
        <a:lnSpc>
          <a:spcPct val="90000"/>
        </a:lnSpc>
        <a:spcBef>
          <a:spcPts val="1000"/>
        </a:spcBef>
        <a:spcAft>
          <a:spcPct val="0"/>
        </a:spcAft>
        <a:buFont typeface="Arial" pitchFamily="34" charset="0"/>
        <a:buChar char="•"/>
        <a:defRPr sz="4000" kern="1200">
          <a:solidFill>
            <a:schemeClr val="tx1"/>
          </a:solidFill>
          <a:latin typeface="+mn-lt"/>
          <a:ea typeface="+mn-ea"/>
          <a:cs typeface="+mn-cs"/>
        </a:defRPr>
      </a:lvl3pPr>
      <a:lvl4pPr marL="3200400" indent="-457200" algn="l" rtl="0" eaLnBrk="0" fontAlgn="base" hangingPunct="0">
        <a:lnSpc>
          <a:spcPct val="90000"/>
        </a:lnSpc>
        <a:spcBef>
          <a:spcPts val="1000"/>
        </a:spcBef>
        <a:spcAft>
          <a:spcPct val="0"/>
        </a:spcAft>
        <a:buFont typeface="Arial" pitchFamily="34" charset="0"/>
        <a:buChar char="•"/>
        <a:defRPr kern="1200">
          <a:solidFill>
            <a:schemeClr val="tx1"/>
          </a:solidFill>
          <a:latin typeface="+mn-lt"/>
          <a:ea typeface="+mn-ea"/>
          <a:cs typeface="+mn-cs"/>
        </a:defRPr>
      </a:lvl4pPr>
      <a:lvl5pPr marL="4114800" indent="-457200" algn="l" rtl="0" eaLnBrk="0" fontAlgn="base" hangingPunct="0">
        <a:lnSpc>
          <a:spcPct val="90000"/>
        </a:lnSpc>
        <a:spcBef>
          <a:spcPts val="1000"/>
        </a:spcBef>
        <a:spcAft>
          <a:spcPct val="0"/>
        </a:spcAft>
        <a:buFont typeface="Arial" pitchFamily="34" charset="0"/>
        <a:buChar char="•"/>
        <a:defRPr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739uq.w4yserver.at/" TargetMode="External"/><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29.jpeg"/><Relationship Id="rId5" Type="http://schemas.openxmlformats.org/officeDocument/2006/relationships/image" Target="../media/image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jpeg"/><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6.png"/><Relationship Id="rId7" Type="http://schemas.openxmlformats.org/officeDocument/2006/relationships/image" Target="../media/image50.emf"/><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mailto:johnj.redmond@agriculture.gov.ie" TargetMode="External"/><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hyperlink" Target="https://www.gov.ie/en/publication/823b8-irelands-national-forest-inventor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473" y="4349084"/>
            <a:ext cx="22359170" cy="4256689"/>
          </a:xfrm>
        </p:spPr>
        <p:txBody>
          <a:bodyPr>
            <a:normAutofit fontScale="90000"/>
          </a:bodyPr>
          <a:lstStyle/>
          <a:p>
            <a:pPr eaLnBrk="1" fontAlgn="auto" hangingPunct="1">
              <a:spcBef>
                <a:spcPts val="0"/>
              </a:spcBef>
              <a:spcAft>
                <a:spcPts val="0"/>
              </a:spcAft>
              <a:defRPr/>
            </a:pPr>
            <a:r>
              <a:rPr lang="en-IE" sz="13300" dirty="0"/>
              <a:t>Ireland’s National Forest Inventory</a:t>
            </a:r>
            <a:br>
              <a:rPr lang="en-IE" sz="13300" dirty="0"/>
            </a:br>
            <a:r>
              <a:rPr lang="en-IE" sz="13300" dirty="0"/>
              <a:t> </a:t>
            </a:r>
            <a:endParaRPr lang="en-US" dirty="0"/>
          </a:p>
        </p:txBody>
      </p:sp>
      <p:sp>
        <p:nvSpPr>
          <p:cNvPr id="29699" name="Text Placeholder 2"/>
          <p:cNvSpPr>
            <a:spLocks noGrp="1"/>
          </p:cNvSpPr>
          <p:nvPr>
            <p:ph type="body" sz="quarter" idx="1"/>
          </p:nvPr>
        </p:nvSpPr>
        <p:spPr bwMode="auto">
          <a:xfrm>
            <a:off x="3708399" y="9086850"/>
            <a:ext cx="12846051" cy="2390447"/>
          </a:xfrm>
        </p:spPr>
        <p:txBody>
          <a:bodyPr wrap="square" numCol="1" anchor="t" anchorCtr="0" compatLnSpc="1">
            <a:prstTxWarp prst="textNoShape">
              <a:avLst/>
            </a:prstTxWarp>
            <a:normAutofit lnSpcReduction="10000"/>
          </a:bodyPr>
          <a:lstStyle/>
          <a:p>
            <a:pPr eaLnBrk="1" hangingPunct="1"/>
            <a:r>
              <a:rPr lang="en-US" altLang="en-US" sz="4400" b="1" dirty="0">
                <a:ea typeface="Open Sans"/>
                <a:cs typeface="Open Sans"/>
              </a:rPr>
              <a:t>John Redmond</a:t>
            </a:r>
          </a:p>
          <a:p>
            <a:pPr eaLnBrk="1" hangingPunct="1"/>
            <a:endParaRPr lang="en-US" altLang="en-US" sz="4400" b="1" dirty="0">
              <a:ea typeface="Open Sans"/>
              <a:cs typeface="Open Sans"/>
            </a:endParaRPr>
          </a:p>
          <a:p>
            <a:pPr eaLnBrk="1" hangingPunct="1"/>
            <a:r>
              <a:rPr lang="en-US" altLang="en-US" sz="4400" b="1" dirty="0">
                <a:ea typeface="Open Sans"/>
                <a:cs typeface="Open Sans"/>
              </a:rPr>
              <a:t>29</a:t>
            </a:r>
            <a:r>
              <a:rPr lang="en-US" altLang="en-US" sz="4400" b="1" baseline="30000" dirty="0">
                <a:ea typeface="Open Sans"/>
                <a:cs typeface="Open Sans"/>
              </a:rPr>
              <a:t>th</a:t>
            </a:r>
            <a:r>
              <a:rPr lang="en-US" altLang="en-US" sz="4400" b="1" dirty="0">
                <a:ea typeface="Open Sans"/>
                <a:cs typeface="Open Sans"/>
              </a:rPr>
              <a:t> November 2023</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dirty="0" err="1">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9247" y="1619250"/>
            <a:ext cx="16333800" cy="1147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Grp="1" noChangeArrowheads="1"/>
          </p:cNvSpPr>
          <p:nvPr>
            <p:ph type="title"/>
          </p:nvPr>
        </p:nvSpPr>
        <p:spPr>
          <a:xfrm>
            <a:off x="2678112" y="604455"/>
            <a:ext cx="18619788" cy="1002698"/>
          </a:xfrm>
        </p:spPr>
        <p:txBody>
          <a:bodyPr/>
          <a:lstStyle/>
          <a:p>
            <a:pPr algn="ctr" eaLnBrk="1" hangingPunct="1"/>
            <a:r>
              <a:rPr lang="en-IE" altLang="en-US" b="1" dirty="0"/>
              <a:t>Land-use type assessment </a:t>
            </a:r>
            <a:endParaRPr lang="en-GB" altLang="en-US" b="1" dirty="0"/>
          </a:p>
        </p:txBody>
      </p:sp>
      <p:pic>
        <p:nvPicPr>
          <p:cNvPr id="102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1" y="2338388"/>
            <a:ext cx="7248917" cy="9853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9C6370F7-390C-ADBE-FDE1-E1044B7C9138}"/>
              </a:ext>
            </a:extLst>
          </p:cNvPr>
          <p:cNvPicPr>
            <a:picLocks noChangeAspect="1"/>
          </p:cNvPicPr>
          <p:nvPr/>
        </p:nvPicPr>
        <p:blipFill rotWithShape="1">
          <a:blip r:embed="rId5"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3567305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5"/>
          <p:cNvSpPr txBox="1">
            <a:spLocks noChangeArrowheads="1"/>
          </p:cNvSpPr>
          <p:nvPr/>
        </p:nvSpPr>
        <p:spPr bwMode="auto">
          <a:xfrm>
            <a:off x="542925" y="12645531"/>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
        <p:nvSpPr>
          <p:cNvPr id="4" name="Rectangle 4"/>
          <p:cNvSpPr>
            <a:spLocks noChangeArrowheads="1"/>
          </p:cNvSpPr>
          <p:nvPr/>
        </p:nvSpPr>
        <p:spPr bwMode="auto">
          <a:xfrm>
            <a:off x="882869" y="523926"/>
            <a:ext cx="22923062" cy="141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algn="ctr"/>
            <a:r>
              <a:rPr lang="en-IE"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International Co-operation</a:t>
            </a:r>
            <a:endParaRPr lang="en-GB" sz="8000" b="1" dirty="0">
              <a:solidFill>
                <a:srgbClr val="004D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a:spLocks noChangeArrowheads="1"/>
          </p:cNvSpPr>
          <p:nvPr/>
        </p:nvSpPr>
        <p:spPr bwMode="auto">
          <a:xfrm>
            <a:off x="283780" y="2863516"/>
            <a:ext cx="23776370" cy="952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lstStyle/>
          <a:p>
            <a:pPr marL="342900" indent="-342900" algn="just">
              <a:spcBef>
                <a:spcPct val="20000"/>
              </a:spcBef>
              <a:buFontTx/>
              <a:buChar char="•"/>
            </a:pPr>
            <a:r>
              <a:rPr lang="en-IE" sz="6000" dirty="0">
                <a:latin typeface="+mn-lt"/>
              </a:rPr>
              <a:t>The European National Forest Inventory Network (ENFIN) serves as a European network to promote NFIs, harmonise forest information and support decision makers in a broad range of forest related policies. The ENFIN group was established in 2003 with a core group of 17 members.</a:t>
            </a:r>
          </a:p>
          <a:p>
            <a:pPr marL="857250" indent="-857250" algn="just">
              <a:spcBef>
                <a:spcPct val="20000"/>
              </a:spcBef>
            </a:pPr>
            <a:endParaRPr lang="en-IE" sz="4800" dirty="0">
              <a:latin typeface="+mn-lt"/>
            </a:endParaRPr>
          </a:p>
        </p:txBody>
      </p:sp>
      <p:pic>
        <p:nvPicPr>
          <p:cNvPr id="2" name="Picture 2" descr="http://739uq.w4yserver.at/images/home/enfin_logo.png">
            <a:hlinkClick r:id="rId3"/>
            <a:extLst>
              <a:ext uri="{FF2B5EF4-FFF2-40B4-BE49-F238E27FC236}">
                <a16:creationId xmlns:a16="http://schemas.microsoft.com/office/drawing/2014/main" id="{FBD1A5C2-40C0-8F0B-DA37-A63B36F98D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869" y="7991704"/>
            <a:ext cx="2208403" cy="22084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johnj.redmond\Desktop\logo_cost.png">
            <a:extLst>
              <a:ext uri="{FF2B5EF4-FFF2-40B4-BE49-F238E27FC236}">
                <a16:creationId xmlns:a16="http://schemas.microsoft.com/office/drawing/2014/main" id="{079E6B11-8556-B175-6216-3D1A078EEB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2788" y="8380832"/>
            <a:ext cx="4569760" cy="166173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F9C5182-E30C-284B-0376-8A47092D7700}"/>
              </a:ext>
            </a:extLst>
          </p:cNvPr>
          <p:cNvGrpSpPr/>
          <p:nvPr/>
        </p:nvGrpSpPr>
        <p:grpSpPr>
          <a:xfrm>
            <a:off x="11389173" y="7996121"/>
            <a:ext cx="3705179" cy="2064123"/>
            <a:chOff x="10889644" y="10570788"/>
            <a:chExt cx="4943512" cy="2466135"/>
          </a:xfrm>
        </p:grpSpPr>
        <p:pic>
          <p:nvPicPr>
            <p:cNvPr id="9" name="Picture 6" descr="REMIND Project">
              <a:extLst>
                <a:ext uri="{FF2B5EF4-FFF2-40B4-BE49-F238E27FC236}">
                  <a16:creationId xmlns:a16="http://schemas.microsoft.com/office/drawing/2014/main" id="{6FB278FC-5C33-1433-AB14-1A373EB939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2929"/>
            <a:stretch/>
          </p:blipFill>
          <p:spPr bwMode="auto">
            <a:xfrm>
              <a:off x="10948010" y="10570788"/>
              <a:ext cx="4885146" cy="13238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EMIND Project">
              <a:extLst>
                <a:ext uri="{FF2B5EF4-FFF2-40B4-BE49-F238E27FC236}">
                  <a16:creationId xmlns:a16="http://schemas.microsoft.com/office/drawing/2014/main" id="{D7E81BE1-76B2-D640-F4F3-06FC77637D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798" t="30545" r="1"/>
            <a:stretch/>
          </p:blipFill>
          <p:spPr bwMode="auto">
            <a:xfrm>
              <a:off x="10889644" y="11900675"/>
              <a:ext cx="4569761" cy="1136248"/>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descr="A close-up of a logo&#10;&#10;Description automatically generated">
            <a:extLst>
              <a:ext uri="{FF2B5EF4-FFF2-40B4-BE49-F238E27FC236}">
                <a16:creationId xmlns:a16="http://schemas.microsoft.com/office/drawing/2014/main" id="{7F4E359B-C8B6-54C6-78A1-AC3DE376E8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00459" y="8380832"/>
            <a:ext cx="7315200" cy="1819275"/>
          </a:xfrm>
          <a:prstGeom prst="rect">
            <a:avLst/>
          </a:prstGeom>
        </p:spPr>
      </p:pic>
      <p:pic>
        <p:nvPicPr>
          <p:cNvPr id="8" name="Picture 1">
            <a:extLst>
              <a:ext uri="{FF2B5EF4-FFF2-40B4-BE49-F238E27FC236}">
                <a16:creationId xmlns:a16="http://schemas.microsoft.com/office/drawing/2014/main" id="{3FD2C821-4212-B35B-4041-E1A48545172A}"/>
              </a:ext>
            </a:extLst>
          </p:cNvPr>
          <p:cNvPicPr>
            <a:picLocks noChangeAspect="1"/>
          </p:cNvPicPr>
          <p:nvPr/>
        </p:nvPicPr>
        <p:blipFill rotWithShape="1">
          <a:blip r:embed="rId8"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1169207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5"/>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
        <p:nvSpPr>
          <p:cNvPr id="4" name="Rectangle 4"/>
          <p:cNvSpPr>
            <a:spLocks noChangeArrowheads="1"/>
          </p:cNvSpPr>
          <p:nvPr/>
        </p:nvSpPr>
        <p:spPr bwMode="auto">
          <a:xfrm>
            <a:off x="4686300" y="5191176"/>
            <a:ext cx="14363700" cy="141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algn="ctr"/>
            <a:r>
              <a:rPr lang="en-IE" sz="8000" b="1" dirty="0">
                <a:solidFill>
                  <a:srgbClr val="004D44"/>
                </a:solidFill>
              </a:rPr>
              <a:t>Software &amp; Hardware</a:t>
            </a:r>
          </a:p>
        </p:txBody>
      </p:sp>
      <p:pic>
        <p:nvPicPr>
          <p:cNvPr id="2" name="Picture 1">
            <a:extLst>
              <a:ext uri="{FF2B5EF4-FFF2-40B4-BE49-F238E27FC236}">
                <a16:creationId xmlns:a16="http://schemas.microsoft.com/office/drawing/2014/main" id="{804D0458-3C6F-6BBF-FB03-956048D2A583}"/>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2946401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E" dirty="0"/>
          </a:p>
        </p:txBody>
      </p:sp>
      <p:pic>
        <p:nvPicPr>
          <p:cNvPr id="4" name="Picture 3" descr="FM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445" y="2144110"/>
            <a:ext cx="12220451" cy="917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M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4582" y="3651250"/>
            <a:ext cx="11283262" cy="849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M0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6620" y="4634229"/>
            <a:ext cx="11745692" cy="881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p:cNvSpPr>
            <a:spLocks noGrp="1" noChangeArrowheads="1"/>
          </p:cNvSpPr>
          <p:nvPr>
            <p:ph type="title"/>
          </p:nvPr>
        </p:nvSpPr>
        <p:spPr>
          <a:xfrm>
            <a:off x="670720" y="89248"/>
            <a:ext cx="22977556" cy="2054862"/>
          </a:xfrm>
          <a:noFill/>
        </p:spPr>
        <p:txBody>
          <a:bodyPr/>
          <a:lstStyle/>
          <a:p>
            <a:pPr algn="ctr" eaLnBrk="1" hangingPunct="1"/>
            <a:r>
              <a:rPr lang="en-IE"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NFI Software: Field-Map</a:t>
            </a:r>
            <a:endParaRPr lang="en-GB"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5"/>
          <p:cNvSpPr txBox="1">
            <a:spLocks noChangeArrowheads="1"/>
          </p:cNvSpPr>
          <p:nvPr/>
        </p:nvSpPr>
        <p:spPr bwMode="auto">
          <a:xfrm>
            <a:off x="542925" y="1263459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dirty="0" err="1">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pic>
        <p:nvPicPr>
          <p:cNvPr id="9" name="Picture 1">
            <a:extLst>
              <a:ext uri="{FF2B5EF4-FFF2-40B4-BE49-F238E27FC236}">
                <a16:creationId xmlns:a16="http://schemas.microsoft.com/office/drawing/2014/main" id="{F00C050E-11D3-622B-8C54-7E301A6106A4}"/>
              </a:ext>
            </a:extLst>
          </p:cNvPr>
          <p:cNvPicPr>
            <a:picLocks noChangeAspect="1"/>
          </p:cNvPicPr>
          <p:nvPr/>
        </p:nvPicPr>
        <p:blipFill rotWithShape="1">
          <a:blip r:embed="rId5"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208276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E4BB26-2733-FB2E-BE4D-91E9EB52B9CF}"/>
              </a:ext>
            </a:extLst>
          </p:cNvPr>
          <p:cNvSpPr>
            <a:spLocks noChangeArrowheads="1"/>
          </p:cNvSpPr>
          <p:nvPr/>
        </p:nvSpPr>
        <p:spPr bwMode="auto">
          <a:xfrm>
            <a:off x="283780" y="1962150"/>
            <a:ext cx="23813544" cy="1108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lstStyle/>
          <a:p>
            <a:pPr>
              <a:spcBef>
                <a:spcPct val="20000"/>
              </a:spcBef>
            </a:pPr>
            <a:endParaRPr lang="en-IE" sz="1900" dirty="0">
              <a:latin typeface="+mn-lt"/>
            </a:endParaRPr>
          </a:p>
          <a:p>
            <a:pPr marL="816411" indent="-816411">
              <a:spcBef>
                <a:spcPct val="20000"/>
              </a:spcBef>
              <a:buFontTx/>
              <a:buChar char="•"/>
            </a:pPr>
            <a:r>
              <a:rPr lang="en-IE" sz="5400" b="1" dirty="0">
                <a:latin typeface="+mn-lt"/>
              </a:rPr>
              <a:t>Laser Tech </a:t>
            </a:r>
            <a:r>
              <a:rPr lang="en-IE" sz="5400" b="1" dirty="0" err="1">
                <a:latin typeface="+mn-lt"/>
              </a:rPr>
              <a:t>TruPulse</a:t>
            </a:r>
            <a:r>
              <a:rPr lang="en-IE" sz="5400" b="1" dirty="0">
                <a:latin typeface="+mn-lt"/>
              </a:rPr>
              <a:t> 360R</a:t>
            </a:r>
          </a:p>
          <a:p>
            <a:pPr marL="816411" indent="-816411">
              <a:spcBef>
                <a:spcPct val="20000"/>
              </a:spcBef>
              <a:buFontTx/>
              <a:buChar char="•"/>
            </a:pPr>
            <a:endParaRPr lang="en-IE" sz="5400" b="1" dirty="0">
              <a:latin typeface="+mn-lt"/>
            </a:endParaRPr>
          </a:p>
          <a:p>
            <a:pPr marL="816411" indent="-816411" algn="r">
              <a:spcBef>
                <a:spcPct val="20000"/>
              </a:spcBef>
              <a:buFontTx/>
              <a:buChar char="•"/>
            </a:pPr>
            <a:r>
              <a:rPr lang="en-IE" sz="5400" b="1" dirty="0">
                <a:latin typeface="+mn-lt"/>
              </a:rPr>
              <a:t>Getac UX10 Rugged Tablet</a:t>
            </a:r>
          </a:p>
          <a:p>
            <a:pPr marL="816411" indent="-816411">
              <a:spcBef>
                <a:spcPct val="20000"/>
              </a:spcBef>
              <a:buFontTx/>
              <a:buChar char="•"/>
            </a:pPr>
            <a:endParaRPr lang="en-IE" sz="4400" dirty="0">
              <a:latin typeface="+mn-lt"/>
            </a:endParaRPr>
          </a:p>
          <a:p>
            <a:pPr marL="816411" indent="-816411">
              <a:spcBef>
                <a:spcPct val="20000"/>
              </a:spcBef>
              <a:buFontTx/>
              <a:buChar char="•"/>
            </a:pPr>
            <a:endParaRPr lang="en-IE" sz="4400" dirty="0">
              <a:latin typeface="+mn-lt"/>
            </a:endParaRPr>
          </a:p>
          <a:p>
            <a:pPr marL="816411" indent="-816411">
              <a:spcBef>
                <a:spcPct val="20000"/>
              </a:spcBef>
              <a:buFontTx/>
              <a:buChar char="•"/>
            </a:pPr>
            <a:endParaRPr lang="en-IE" sz="4400" dirty="0">
              <a:latin typeface="+mn-lt"/>
            </a:endParaRPr>
          </a:p>
          <a:p>
            <a:pPr marL="816411" indent="-816411">
              <a:spcBef>
                <a:spcPct val="20000"/>
              </a:spcBef>
              <a:buFontTx/>
              <a:buChar char="•"/>
            </a:pPr>
            <a:endParaRPr lang="en-IE" sz="4400" dirty="0">
              <a:latin typeface="+mn-lt"/>
            </a:endParaRPr>
          </a:p>
          <a:p>
            <a:pPr marL="816411" indent="-816411">
              <a:spcBef>
                <a:spcPct val="20000"/>
              </a:spcBef>
              <a:buFontTx/>
              <a:buChar char="•"/>
            </a:pPr>
            <a:r>
              <a:rPr lang="en-IE" sz="5400" b="1" dirty="0" err="1">
                <a:latin typeface="+mn-lt"/>
              </a:rPr>
              <a:t>iSXBlue</a:t>
            </a:r>
            <a:r>
              <a:rPr lang="en-IE" sz="5400" b="1" dirty="0">
                <a:latin typeface="+mn-lt"/>
              </a:rPr>
              <a:t> II GNSS </a:t>
            </a:r>
          </a:p>
        </p:txBody>
      </p:sp>
      <p:sp>
        <p:nvSpPr>
          <p:cNvPr id="7" name="Rectangle 15"/>
          <p:cNvSpPr>
            <a:spLocks noGrp="1" noChangeArrowheads="1"/>
          </p:cNvSpPr>
          <p:nvPr>
            <p:ph type="title"/>
          </p:nvPr>
        </p:nvSpPr>
        <p:spPr>
          <a:xfrm>
            <a:off x="670720" y="89248"/>
            <a:ext cx="22977556" cy="2054862"/>
          </a:xfrm>
          <a:noFill/>
        </p:spPr>
        <p:txBody>
          <a:bodyPr/>
          <a:lstStyle/>
          <a:p>
            <a:pPr algn="ctr" eaLnBrk="1" hangingPunct="1"/>
            <a:r>
              <a:rPr lang="en-IE"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NFI Hardware</a:t>
            </a:r>
            <a:endParaRPr lang="en-GB"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5"/>
          <p:cNvSpPr txBox="1">
            <a:spLocks noChangeArrowheads="1"/>
          </p:cNvSpPr>
          <p:nvPr/>
        </p:nvSpPr>
        <p:spPr bwMode="auto">
          <a:xfrm>
            <a:off x="542925" y="1263459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dirty="0" err="1">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pic>
        <p:nvPicPr>
          <p:cNvPr id="2" name="Picture 1">
            <a:extLst>
              <a:ext uri="{FF2B5EF4-FFF2-40B4-BE49-F238E27FC236}">
                <a16:creationId xmlns:a16="http://schemas.microsoft.com/office/drawing/2014/main" id="{ED087157-F6F9-2D94-B8F0-28989B28840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545265" y="3352609"/>
            <a:ext cx="4968807" cy="4186831"/>
          </a:xfrm>
          <a:prstGeom prst="rect">
            <a:avLst/>
          </a:prstGeom>
          <a:noFill/>
        </p:spPr>
      </p:pic>
      <p:pic>
        <p:nvPicPr>
          <p:cNvPr id="14" name="Picture 13">
            <a:extLst>
              <a:ext uri="{FF2B5EF4-FFF2-40B4-BE49-F238E27FC236}">
                <a16:creationId xmlns:a16="http://schemas.microsoft.com/office/drawing/2014/main" id="{9C785E15-04B4-1B84-D964-3144DED182E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0455" y="8378458"/>
            <a:ext cx="5339153" cy="5192011"/>
          </a:xfrm>
          <a:prstGeom prst="rect">
            <a:avLst/>
          </a:prstGeom>
          <a:noFill/>
        </p:spPr>
      </p:pic>
      <p:pic>
        <p:nvPicPr>
          <p:cNvPr id="4" name="Picture 1">
            <a:extLst>
              <a:ext uri="{FF2B5EF4-FFF2-40B4-BE49-F238E27FC236}">
                <a16:creationId xmlns:a16="http://schemas.microsoft.com/office/drawing/2014/main" id="{815BFEBE-A860-AA75-0E10-D79B3D793193}"/>
              </a:ext>
            </a:extLst>
          </p:cNvPr>
          <p:cNvPicPr>
            <a:picLocks noChangeAspect="1"/>
          </p:cNvPicPr>
          <p:nvPr/>
        </p:nvPicPr>
        <p:blipFill rotWithShape="1">
          <a:blip r:embed="rId5" cstate="print"/>
          <a:srcRect l="18658" t="13115" r="21550" b="13429"/>
          <a:stretch/>
        </p:blipFill>
        <p:spPr bwMode="auto">
          <a:xfrm>
            <a:off x="23161280" y="11815445"/>
            <a:ext cx="1097808" cy="1783822"/>
          </a:xfrm>
          <a:prstGeom prst="rect">
            <a:avLst/>
          </a:prstGeom>
          <a:noFill/>
          <a:ln w="9525">
            <a:noFill/>
            <a:miter lim="800000"/>
            <a:headEnd/>
            <a:tailEnd/>
          </a:ln>
        </p:spPr>
      </p:pic>
      <p:pic>
        <p:nvPicPr>
          <p:cNvPr id="6" name="Picture 5">
            <a:extLst>
              <a:ext uri="{FF2B5EF4-FFF2-40B4-BE49-F238E27FC236}">
                <a16:creationId xmlns:a16="http://schemas.microsoft.com/office/drawing/2014/main" id="{347E6EBD-6EA0-8C5F-B4FA-74E717A6D00D}"/>
              </a:ext>
            </a:extLst>
          </p:cNvPr>
          <p:cNvPicPr>
            <a:picLocks noChangeAspect="1"/>
          </p:cNvPicPr>
          <p:nvPr/>
        </p:nvPicPr>
        <p:blipFill>
          <a:blip r:embed="rId6"/>
          <a:stretch>
            <a:fillRect/>
          </a:stretch>
        </p:blipFill>
        <p:spPr>
          <a:xfrm>
            <a:off x="16135178" y="5446024"/>
            <a:ext cx="7010400" cy="7018020"/>
          </a:xfrm>
          <a:prstGeom prst="rect">
            <a:avLst/>
          </a:prstGeom>
        </p:spPr>
      </p:pic>
    </p:spTree>
    <p:extLst>
      <p:ext uri="{BB962C8B-B14F-4D97-AF65-F5344CB8AC3E}">
        <p14:creationId xmlns:p14="http://schemas.microsoft.com/office/powerpoint/2010/main" val="2351852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286677" y="2041452"/>
            <a:ext cx="23806700" cy="10289158"/>
          </a:xfrm>
        </p:spPr>
        <p:txBody>
          <a:bodyPr>
            <a:noAutofit/>
          </a:bodyPr>
          <a:lstStyle/>
          <a:p>
            <a:pPr marL="1143000" indent="-1143000" eaLnBrk="1" hangingPunct="1">
              <a:buFont typeface="Arial" panose="020B0604020202020204" pitchFamily="34" charset="0"/>
              <a:buChar char="•"/>
            </a:pPr>
            <a:r>
              <a:rPr lang="en-US" altLang="en-US" sz="6600" dirty="0">
                <a:solidFill>
                  <a:schemeClr val="tx1"/>
                </a:solidFill>
                <a:latin typeface="Calibri" panose="020F0502020204030204" pitchFamily="34" charset="0"/>
                <a:cs typeface="Calibri" panose="020F0502020204030204" pitchFamily="34" charset="0"/>
              </a:rPr>
              <a:t>Development of NFI design and methodology</a:t>
            </a:r>
            <a:endParaRPr lang="en-GB" altLang="en-US" sz="6600" dirty="0">
              <a:solidFill>
                <a:schemeClr val="tx1"/>
              </a:solidFill>
              <a:latin typeface="Calibri" panose="020F0502020204030204" pitchFamily="34" charset="0"/>
              <a:cs typeface="Calibri" panose="020F0502020204030204" pitchFamily="34" charset="0"/>
            </a:endParaRPr>
          </a:p>
          <a:p>
            <a:pPr marL="1143000" indent="-1143000" eaLnBrk="1" hangingPunct="1">
              <a:buFont typeface="Arial" panose="020B0604020202020204" pitchFamily="34" charset="0"/>
              <a:buChar char="•"/>
            </a:pPr>
            <a:endParaRPr lang="en-GB" altLang="en-US" sz="6600" dirty="0">
              <a:solidFill>
                <a:schemeClr val="tx1"/>
              </a:solidFill>
              <a:latin typeface="Calibri" panose="020F0502020204030204" pitchFamily="34" charset="0"/>
              <a:cs typeface="Calibri" panose="020F0502020204030204" pitchFamily="34" charset="0"/>
            </a:endParaRPr>
          </a:p>
          <a:p>
            <a:pPr marL="1143000" indent="-1143000" eaLnBrk="1" hangingPunct="1">
              <a:buFont typeface="Arial" panose="020B0604020202020204" pitchFamily="34" charset="0"/>
              <a:buChar char="•"/>
            </a:pPr>
            <a:r>
              <a:rPr lang="en-GB" altLang="en-US" sz="6600" dirty="0">
                <a:solidFill>
                  <a:schemeClr val="tx1"/>
                </a:solidFill>
                <a:latin typeface="Calibri" panose="020F0502020204030204" pitchFamily="34" charset="0"/>
                <a:cs typeface="Calibri" panose="020F0502020204030204" pitchFamily="34" charset="0"/>
              </a:rPr>
              <a:t>Provision of hardware and software</a:t>
            </a:r>
          </a:p>
          <a:p>
            <a:pPr marL="571500" indent="-571500" eaLnBrk="1" hangingPunct="1">
              <a:buFont typeface="Arial" panose="020B0604020202020204" pitchFamily="34" charset="0"/>
              <a:buChar char="•"/>
            </a:pPr>
            <a:endParaRPr lang="en-IE" altLang="en-US" sz="6600" dirty="0">
              <a:solidFill>
                <a:schemeClr val="tx1"/>
              </a:solidFill>
              <a:latin typeface="Calibri" panose="020F0502020204030204" pitchFamily="34" charset="0"/>
              <a:cs typeface="Calibri" panose="020F0502020204030204" pitchFamily="34" charset="0"/>
            </a:endParaRPr>
          </a:p>
          <a:p>
            <a:pPr marL="1143000" indent="-1143000" eaLnBrk="1" hangingPunct="1">
              <a:buFont typeface="Arial" panose="020B0604020202020204" pitchFamily="34" charset="0"/>
              <a:buChar char="•"/>
            </a:pPr>
            <a:r>
              <a:rPr lang="en-IE" altLang="en-US" sz="6600" dirty="0">
                <a:solidFill>
                  <a:schemeClr val="tx1"/>
                </a:solidFill>
                <a:latin typeface="Calibri" panose="020F0502020204030204" pitchFamily="34" charset="0"/>
                <a:cs typeface="Calibri" panose="020F0502020204030204" pitchFamily="34" charset="0"/>
              </a:rPr>
              <a:t>Data verification scripts for use in field data checking</a:t>
            </a:r>
          </a:p>
          <a:p>
            <a:pPr marL="1143000" indent="-1143000" eaLnBrk="1" hangingPunct="1">
              <a:buFont typeface="Arial" panose="020B0604020202020204" pitchFamily="34" charset="0"/>
              <a:buChar char="•"/>
            </a:pPr>
            <a:endParaRPr lang="en-IE" altLang="en-US" sz="6600" dirty="0">
              <a:solidFill>
                <a:schemeClr val="tx1"/>
              </a:solidFill>
              <a:latin typeface="Calibri" panose="020F0502020204030204" pitchFamily="34" charset="0"/>
              <a:cs typeface="Calibri" panose="020F0502020204030204" pitchFamily="34" charset="0"/>
            </a:endParaRPr>
          </a:p>
          <a:p>
            <a:pPr marL="1143000" indent="-1143000" eaLnBrk="1" hangingPunct="1">
              <a:buFont typeface="Arial" panose="020B0604020202020204" pitchFamily="34" charset="0"/>
              <a:buChar char="•"/>
            </a:pPr>
            <a:r>
              <a:rPr lang="en-IE" altLang="en-US" sz="6600" dirty="0">
                <a:solidFill>
                  <a:schemeClr val="tx1"/>
                </a:solidFill>
                <a:latin typeface="Calibri" panose="020F0502020204030204" pitchFamily="34" charset="0"/>
                <a:cs typeface="Calibri" panose="020F0502020204030204" pitchFamily="34" charset="0"/>
              </a:rPr>
              <a:t>Training and validation</a:t>
            </a:r>
          </a:p>
          <a:p>
            <a:pPr marL="1143000" indent="-1143000" eaLnBrk="1" hangingPunct="1">
              <a:buFont typeface="Arial" panose="020B0604020202020204" pitchFamily="34" charset="0"/>
              <a:buChar char="•"/>
            </a:pPr>
            <a:endParaRPr lang="en-IE" altLang="en-US" sz="6600" dirty="0">
              <a:solidFill>
                <a:schemeClr val="tx1"/>
              </a:solidFill>
              <a:latin typeface="Calibri" panose="020F0502020204030204" pitchFamily="34" charset="0"/>
              <a:cs typeface="Calibri" panose="020F0502020204030204" pitchFamily="34" charset="0"/>
            </a:endParaRPr>
          </a:p>
          <a:p>
            <a:pPr marL="1143000" indent="-1143000" eaLnBrk="1" hangingPunct="1">
              <a:buFont typeface="Arial" panose="020B0604020202020204" pitchFamily="34" charset="0"/>
              <a:buChar char="•"/>
            </a:pPr>
            <a:r>
              <a:rPr lang="en-IE" sz="6600" dirty="0">
                <a:latin typeface="Calibri" panose="020F0502020204030204" pitchFamily="34" charset="0"/>
                <a:cs typeface="Calibri" pitchFamily="34" charset="0"/>
              </a:rPr>
              <a:t>Data Analysis and Modelling</a:t>
            </a:r>
            <a:endParaRPr lang="en-IE" sz="6600" dirty="0">
              <a:solidFill>
                <a:schemeClr val="tx1"/>
              </a:solidFill>
              <a:latin typeface="Calibri" panose="020F0502020204030204" pitchFamily="34" charset="0"/>
              <a:cs typeface="Calibri" pitchFamily="34" charset="0"/>
            </a:endParaRPr>
          </a:p>
          <a:p>
            <a:pPr eaLnBrk="1" hangingPunct="1"/>
            <a:endParaRPr lang="en-IE" altLang="en-US" sz="6600" dirty="0">
              <a:solidFill>
                <a:schemeClr val="tx1"/>
              </a:solidFill>
              <a:latin typeface="Calibri" panose="020F0502020204030204" pitchFamily="34" charset="0"/>
              <a:cs typeface="Calibri" panose="020F0502020204030204" pitchFamily="34" charset="0"/>
            </a:endParaRPr>
          </a:p>
        </p:txBody>
      </p:sp>
      <p:sp>
        <p:nvSpPr>
          <p:cNvPr id="22532" name="Rectangle 15"/>
          <p:cNvSpPr>
            <a:spLocks noGrp="1" noChangeArrowheads="1"/>
          </p:cNvSpPr>
          <p:nvPr>
            <p:ph type="title"/>
          </p:nvPr>
        </p:nvSpPr>
        <p:spPr>
          <a:xfrm>
            <a:off x="670720" y="89248"/>
            <a:ext cx="23061150" cy="1952203"/>
          </a:xfrm>
          <a:noFill/>
        </p:spPr>
        <p:txBody>
          <a:bodyPr/>
          <a:lstStyle/>
          <a:p>
            <a:pPr algn="ctr" eaLnBrk="1" hangingPunct="1"/>
            <a:r>
              <a:rPr lang="en-IE"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Role of </a:t>
            </a:r>
            <a:r>
              <a:rPr lang="en-IE" altLang="en-US" sz="8000" b="1" dirty="0" err="1">
                <a:solidFill>
                  <a:srgbClr val="004D44"/>
                </a:solidFill>
                <a:latin typeface="Open Sans" panose="020B0606030504020204" pitchFamily="34" charset="0"/>
                <a:ea typeface="Open Sans" panose="020B0606030504020204" pitchFamily="34" charset="0"/>
                <a:cs typeface="Open Sans" panose="020B0606030504020204" pitchFamily="34" charset="0"/>
              </a:rPr>
              <a:t>Ifer</a:t>
            </a:r>
            <a:r>
              <a:rPr lang="en-IE"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 in Ireland’s Forest Inventory </a:t>
            </a:r>
            <a:endParaRPr lang="en-GB"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1">
            <a:extLst>
              <a:ext uri="{FF2B5EF4-FFF2-40B4-BE49-F238E27FC236}">
                <a16:creationId xmlns:a16="http://schemas.microsoft.com/office/drawing/2014/main" id="{8A97C5C5-D4B6-7CE7-27BF-F12EB751FE8C}"/>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sp>
        <p:nvSpPr>
          <p:cNvPr id="5" name="TextBox 5">
            <a:extLst>
              <a:ext uri="{FF2B5EF4-FFF2-40B4-BE49-F238E27FC236}">
                <a16:creationId xmlns:a16="http://schemas.microsoft.com/office/drawing/2014/main" id="{447F2F5A-6A7E-523B-99E1-CEF4D7B16622}"/>
              </a:ext>
            </a:extLst>
          </p:cNvPr>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Tree>
    <p:extLst>
      <p:ext uri="{BB962C8B-B14F-4D97-AF65-F5344CB8AC3E}">
        <p14:creationId xmlns:p14="http://schemas.microsoft.com/office/powerpoint/2010/main" val="163526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5"/>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
        <p:nvSpPr>
          <p:cNvPr id="4" name="Rectangle 4"/>
          <p:cNvSpPr>
            <a:spLocks noChangeArrowheads="1"/>
          </p:cNvSpPr>
          <p:nvPr/>
        </p:nvSpPr>
        <p:spPr bwMode="auto">
          <a:xfrm>
            <a:off x="5867400" y="5191176"/>
            <a:ext cx="12839700" cy="250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algn="ctr"/>
            <a:r>
              <a:rPr lang="en-IE" sz="8000" b="1" dirty="0">
                <a:solidFill>
                  <a:srgbClr val="004D44"/>
                </a:solidFill>
              </a:rPr>
              <a:t>NFI Field Data Collection</a:t>
            </a:r>
          </a:p>
        </p:txBody>
      </p:sp>
      <p:pic>
        <p:nvPicPr>
          <p:cNvPr id="2" name="Picture 1">
            <a:extLst>
              <a:ext uri="{FF2B5EF4-FFF2-40B4-BE49-F238E27FC236}">
                <a16:creationId xmlns:a16="http://schemas.microsoft.com/office/drawing/2014/main" id="{AB1E6B0C-B529-63BB-BC0C-0A50E5262223}"/>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1108846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286678" y="2490952"/>
            <a:ext cx="15239072" cy="10425609"/>
          </a:xfrm>
        </p:spPr>
        <p:txBody>
          <a:bodyPr/>
          <a:lstStyle/>
          <a:p>
            <a:pPr eaLnBrk="1" hangingPunct="1">
              <a:buFontTx/>
              <a:buChar char="•"/>
            </a:pPr>
            <a:r>
              <a:rPr lang="en-GB" altLang="en-US" sz="6600" dirty="0"/>
              <a:t>Operates on 5 year cycle.</a:t>
            </a:r>
          </a:p>
          <a:p>
            <a:pPr eaLnBrk="1" hangingPunct="1">
              <a:buFontTx/>
              <a:buChar char="•"/>
            </a:pPr>
            <a:endParaRPr lang="en-GB" altLang="en-US" sz="1000" dirty="0"/>
          </a:p>
          <a:p>
            <a:pPr eaLnBrk="1" hangingPunct="1">
              <a:buFontTx/>
              <a:buChar char="•"/>
            </a:pPr>
            <a:r>
              <a:rPr lang="en-GB" altLang="en-US" sz="6600" dirty="0"/>
              <a:t>Six field staff are recruited for field-work, who work in two person teams.</a:t>
            </a:r>
          </a:p>
          <a:p>
            <a:pPr eaLnBrk="1" hangingPunct="1">
              <a:buFontTx/>
              <a:buChar char="•"/>
            </a:pPr>
            <a:endParaRPr lang="en-GB" altLang="en-US" sz="1000" dirty="0"/>
          </a:p>
          <a:p>
            <a:pPr eaLnBrk="1" hangingPunct="1">
              <a:buFontTx/>
              <a:buChar char="•"/>
            </a:pPr>
            <a:r>
              <a:rPr lang="en-GB" altLang="en-US" sz="6600" dirty="0"/>
              <a:t>Permanent sample plots </a:t>
            </a:r>
          </a:p>
          <a:p>
            <a:pPr lvl="1" eaLnBrk="1" hangingPunct="1">
              <a:buFontTx/>
              <a:buChar char="•"/>
            </a:pPr>
            <a:r>
              <a:rPr lang="en-GB" altLang="en-US" sz="6600" dirty="0"/>
              <a:t>NFI 1 (2004 – 2006) - </a:t>
            </a:r>
            <a:r>
              <a:rPr lang="en-GB" altLang="en-US" sz="6600" b="1" dirty="0"/>
              <a:t>1,742</a:t>
            </a:r>
            <a:r>
              <a:rPr lang="en-GB" altLang="en-US" sz="6600" dirty="0"/>
              <a:t> forest plots</a:t>
            </a:r>
          </a:p>
          <a:p>
            <a:pPr lvl="1" eaLnBrk="1" hangingPunct="1">
              <a:buFontTx/>
              <a:buChar char="•"/>
            </a:pPr>
            <a:r>
              <a:rPr lang="en-GB" altLang="en-US" sz="6600" dirty="0"/>
              <a:t>NFI 2 (2009 – 2012) - </a:t>
            </a:r>
            <a:r>
              <a:rPr lang="en-GB" altLang="en-US" sz="6600" b="1" dirty="0"/>
              <a:t>1,827</a:t>
            </a:r>
            <a:r>
              <a:rPr lang="en-GB" altLang="en-US" sz="6600" dirty="0"/>
              <a:t> forest plots</a:t>
            </a:r>
          </a:p>
          <a:p>
            <a:pPr lvl="1" eaLnBrk="1" hangingPunct="1">
              <a:buFontTx/>
              <a:buChar char="•"/>
            </a:pPr>
            <a:r>
              <a:rPr lang="en-GB" altLang="en-US" sz="6600" dirty="0"/>
              <a:t>NFI 3 (2015 – 2017) – </a:t>
            </a:r>
            <a:r>
              <a:rPr lang="en-GB" altLang="en-US" sz="6600" b="1" dirty="0"/>
              <a:t>1,923</a:t>
            </a:r>
            <a:r>
              <a:rPr lang="en-GB" altLang="en-US" sz="6600" dirty="0"/>
              <a:t> forest plots</a:t>
            </a:r>
          </a:p>
          <a:p>
            <a:pPr lvl="1" eaLnBrk="1" hangingPunct="1">
              <a:buFontTx/>
              <a:buChar char="•"/>
            </a:pPr>
            <a:r>
              <a:rPr lang="en-GB" altLang="en-US" sz="6600" dirty="0"/>
              <a:t>NFI 4 (2020 – 2022) – </a:t>
            </a:r>
            <a:r>
              <a:rPr lang="en-GB" altLang="en-US" sz="6600" b="1" dirty="0"/>
              <a:t>2,020</a:t>
            </a:r>
            <a:r>
              <a:rPr lang="en-GB" altLang="en-US" sz="6600" dirty="0"/>
              <a:t> forest plots</a:t>
            </a:r>
          </a:p>
        </p:txBody>
      </p:sp>
      <p:sp>
        <p:nvSpPr>
          <p:cNvPr id="22532" name="Rectangle 15"/>
          <p:cNvSpPr>
            <a:spLocks noGrp="1" noChangeArrowheads="1"/>
          </p:cNvSpPr>
          <p:nvPr>
            <p:ph type="title"/>
          </p:nvPr>
        </p:nvSpPr>
        <p:spPr>
          <a:xfrm>
            <a:off x="248666" y="89248"/>
            <a:ext cx="16383903" cy="2401704"/>
          </a:xfrm>
          <a:noFill/>
        </p:spPr>
        <p:txBody>
          <a:bodyPr/>
          <a:lstStyle/>
          <a:p>
            <a:pPr eaLnBrk="1" hangingPunct="1"/>
            <a:r>
              <a:rPr lang="en-IE"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Field Data Collection Process</a:t>
            </a:r>
            <a:endParaRPr lang="en-GB"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5"/>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dirty="0" err="1">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pic>
        <p:nvPicPr>
          <p:cNvPr id="8" name="Picture 1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2014" b="720"/>
          <a:stretch/>
        </p:blipFill>
        <p:spPr>
          <a:xfrm>
            <a:off x="15087600" y="62227"/>
            <a:ext cx="9090264" cy="13392924"/>
          </a:xfrm>
          <a:prstGeom prst="rect">
            <a:avLst/>
          </a:prstGeom>
          <a:noFill/>
          <a:ln/>
        </p:spPr>
      </p:pic>
      <p:pic>
        <p:nvPicPr>
          <p:cNvPr id="2" name="Picture 1">
            <a:extLst>
              <a:ext uri="{FF2B5EF4-FFF2-40B4-BE49-F238E27FC236}">
                <a16:creationId xmlns:a16="http://schemas.microsoft.com/office/drawing/2014/main" id="{36D596C3-1481-4606-6245-721D9FE061EF}"/>
              </a:ext>
            </a:extLst>
          </p:cNvPr>
          <p:cNvPicPr>
            <a:picLocks noChangeAspect="1"/>
          </p:cNvPicPr>
          <p:nvPr/>
        </p:nvPicPr>
        <p:blipFill rotWithShape="1">
          <a:blip r:embed="rId4"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708758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286678" y="2147778"/>
            <a:ext cx="23870494" cy="10768784"/>
          </a:xfrm>
        </p:spPr>
        <p:txBody>
          <a:bodyPr/>
          <a:lstStyle/>
          <a:p>
            <a:pPr eaLnBrk="1" hangingPunct="1">
              <a:buFontTx/>
              <a:buChar char="•"/>
            </a:pPr>
            <a:r>
              <a:rPr lang="en-GB" altLang="en-US" sz="6600" dirty="0"/>
              <a:t>Four weeks of intensive training.</a:t>
            </a:r>
          </a:p>
          <a:p>
            <a:pPr eaLnBrk="1" hangingPunct="1">
              <a:buFontTx/>
              <a:buChar char="•"/>
            </a:pPr>
            <a:endParaRPr lang="en-GB" altLang="en-US" sz="6600" dirty="0"/>
          </a:p>
          <a:p>
            <a:pPr eaLnBrk="1" hangingPunct="1">
              <a:buFontTx/>
              <a:buChar char="•"/>
            </a:pPr>
            <a:r>
              <a:rPr lang="en-GB" altLang="en-US" sz="6600" dirty="0"/>
              <a:t>Two weeks of training with the software and hardware (</a:t>
            </a:r>
            <a:r>
              <a:rPr lang="en-GB" altLang="en-US" sz="6600" dirty="0" err="1"/>
              <a:t>Ifer</a:t>
            </a:r>
            <a:r>
              <a:rPr lang="en-GB" altLang="en-US" sz="6600" dirty="0"/>
              <a:t>)</a:t>
            </a:r>
          </a:p>
          <a:p>
            <a:pPr eaLnBrk="1" hangingPunct="1">
              <a:buFontTx/>
              <a:buChar char="•"/>
            </a:pPr>
            <a:endParaRPr lang="en-GB" altLang="en-US" sz="6600" dirty="0"/>
          </a:p>
          <a:p>
            <a:pPr eaLnBrk="1" hangingPunct="1">
              <a:buFontTx/>
              <a:buChar char="•"/>
            </a:pPr>
            <a:r>
              <a:rPr lang="en-GB" altLang="en-US" sz="6600" dirty="0"/>
              <a:t>Followed by specialist modules on aspects such as soil, vegetation identification and forest health.</a:t>
            </a:r>
          </a:p>
          <a:p>
            <a:pPr eaLnBrk="1" hangingPunct="1">
              <a:buFontTx/>
              <a:buChar char="•"/>
            </a:pPr>
            <a:endParaRPr lang="en-GB" altLang="en-US" sz="6600" dirty="0"/>
          </a:p>
          <a:p>
            <a:pPr eaLnBrk="1" hangingPunct="1">
              <a:buFontTx/>
              <a:buChar char="•"/>
            </a:pPr>
            <a:r>
              <a:rPr lang="en-GB" altLang="en-US" sz="6600" dirty="0"/>
              <a:t>Close supervision to support staff in the early days of actual plot measurement.</a:t>
            </a:r>
          </a:p>
        </p:txBody>
      </p:sp>
      <p:sp>
        <p:nvSpPr>
          <p:cNvPr id="22532" name="Rectangle 15"/>
          <p:cNvSpPr>
            <a:spLocks noGrp="1" noChangeArrowheads="1"/>
          </p:cNvSpPr>
          <p:nvPr>
            <p:ph type="title"/>
          </p:nvPr>
        </p:nvSpPr>
        <p:spPr>
          <a:xfrm>
            <a:off x="670720" y="89248"/>
            <a:ext cx="23188740" cy="1675757"/>
          </a:xfrm>
          <a:noFill/>
        </p:spPr>
        <p:txBody>
          <a:bodyPr/>
          <a:lstStyle/>
          <a:p>
            <a:pPr algn="ctr" eaLnBrk="1" hangingPunct="1"/>
            <a:r>
              <a:rPr lang="en-IE"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Training Staff for Field Data Collection</a:t>
            </a:r>
            <a:endParaRPr lang="en-GB"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5"/>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dirty="0" err="1">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pic>
        <p:nvPicPr>
          <p:cNvPr id="3" name="Picture 1">
            <a:extLst>
              <a:ext uri="{FF2B5EF4-FFF2-40B4-BE49-F238E27FC236}">
                <a16:creationId xmlns:a16="http://schemas.microsoft.com/office/drawing/2014/main" id="{DE705A3A-4A42-6E83-D96E-14DBE5A86D59}"/>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170419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5"/>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
        <p:nvSpPr>
          <p:cNvPr id="4" name="Rectangle 4"/>
          <p:cNvSpPr>
            <a:spLocks noChangeArrowheads="1"/>
          </p:cNvSpPr>
          <p:nvPr/>
        </p:nvSpPr>
        <p:spPr bwMode="auto">
          <a:xfrm>
            <a:off x="1219200" y="464069"/>
            <a:ext cx="21945600" cy="141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algn="ctr"/>
            <a:r>
              <a:rPr lang="en-IE" sz="8000" b="1" dirty="0">
                <a:solidFill>
                  <a:srgbClr val="004D44"/>
                </a:solidFill>
              </a:rPr>
              <a:t>Information Collected</a:t>
            </a:r>
          </a:p>
        </p:txBody>
      </p:sp>
      <p:sp>
        <p:nvSpPr>
          <p:cNvPr id="5" name="Rectangle 4"/>
          <p:cNvSpPr>
            <a:spLocks noChangeArrowheads="1"/>
          </p:cNvSpPr>
          <p:nvPr/>
        </p:nvSpPr>
        <p:spPr bwMode="auto">
          <a:xfrm>
            <a:off x="283780" y="1907780"/>
            <a:ext cx="23813544" cy="1108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lstStyle/>
          <a:p>
            <a:pPr>
              <a:spcBef>
                <a:spcPct val="20000"/>
              </a:spcBef>
            </a:pPr>
            <a:endParaRPr lang="en-IE" sz="1900" dirty="0"/>
          </a:p>
          <a:p>
            <a:pPr marL="816411" indent="-816411">
              <a:spcBef>
                <a:spcPct val="20000"/>
              </a:spcBef>
              <a:buFontTx/>
              <a:buChar char="•"/>
            </a:pPr>
            <a:r>
              <a:rPr lang="en-IE" sz="7600" dirty="0"/>
              <a:t>Tree level – </a:t>
            </a:r>
            <a:r>
              <a:rPr lang="en-IE" sz="6000" dirty="0"/>
              <a:t>Diameter, height, damage, defoliation ...</a:t>
            </a:r>
          </a:p>
          <a:p>
            <a:pPr marL="816411" indent="-816411">
              <a:spcBef>
                <a:spcPct val="20000"/>
              </a:spcBef>
              <a:buFontTx/>
              <a:buChar char="•"/>
            </a:pPr>
            <a:endParaRPr lang="en-IE" sz="3600" dirty="0"/>
          </a:p>
          <a:p>
            <a:pPr marL="816411" indent="-816411">
              <a:spcBef>
                <a:spcPct val="20000"/>
              </a:spcBef>
              <a:buFontTx/>
              <a:buChar char="•"/>
            </a:pPr>
            <a:endParaRPr lang="en-IE" sz="1000" dirty="0"/>
          </a:p>
          <a:p>
            <a:pPr marL="816411" indent="-816411">
              <a:spcBef>
                <a:spcPct val="20000"/>
              </a:spcBef>
              <a:buFontTx/>
              <a:buChar char="•"/>
            </a:pPr>
            <a:r>
              <a:rPr lang="en-IE" sz="7600" dirty="0"/>
              <a:t>Site – </a:t>
            </a:r>
            <a:r>
              <a:rPr lang="en-IE" sz="6000" dirty="0"/>
              <a:t>Soil, elevation, cultivation ...  </a:t>
            </a:r>
          </a:p>
          <a:p>
            <a:pPr marL="816411" indent="-816411">
              <a:spcBef>
                <a:spcPct val="20000"/>
              </a:spcBef>
              <a:buFontTx/>
              <a:buChar char="•"/>
            </a:pPr>
            <a:endParaRPr lang="en-IE" sz="3600" dirty="0"/>
          </a:p>
          <a:p>
            <a:pPr marL="816411" indent="-816411">
              <a:spcBef>
                <a:spcPct val="20000"/>
              </a:spcBef>
              <a:buFontTx/>
              <a:buChar char="•"/>
            </a:pPr>
            <a:endParaRPr lang="en-IE" sz="1000" dirty="0"/>
          </a:p>
          <a:p>
            <a:pPr marL="816411" indent="-816411">
              <a:spcBef>
                <a:spcPct val="20000"/>
              </a:spcBef>
              <a:buFontTx/>
              <a:buChar char="•"/>
            </a:pPr>
            <a:r>
              <a:rPr lang="en-IE" sz="7100" dirty="0"/>
              <a:t>Deadwood – </a:t>
            </a:r>
            <a:r>
              <a:rPr lang="en-IE" sz="6000" dirty="0"/>
              <a:t>stumps, logs &amp; standing trees .….</a:t>
            </a:r>
            <a:endParaRPr lang="en-IE" sz="7100" dirty="0"/>
          </a:p>
          <a:p>
            <a:pPr marL="816411" indent="-816411">
              <a:spcBef>
                <a:spcPct val="20000"/>
              </a:spcBef>
              <a:buFontTx/>
              <a:buChar char="•"/>
            </a:pPr>
            <a:endParaRPr lang="en-IE" sz="1000" dirty="0"/>
          </a:p>
          <a:p>
            <a:pPr marL="816411" indent="-816411">
              <a:spcBef>
                <a:spcPct val="20000"/>
              </a:spcBef>
              <a:buFontTx/>
              <a:buChar char="•"/>
            </a:pPr>
            <a:endParaRPr lang="en-IE" sz="3600" dirty="0"/>
          </a:p>
          <a:p>
            <a:pPr marL="816411" indent="-816411">
              <a:spcBef>
                <a:spcPct val="20000"/>
              </a:spcBef>
              <a:buFontTx/>
              <a:buChar char="•"/>
            </a:pPr>
            <a:r>
              <a:rPr lang="en-IE" sz="7100" dirty="0"/>
              <a:t>Vegetation – </a:t>
            </a:r>
            <a:r>
              <a:rPr lang="en-IE" sz="6000" dirty="0"/>
              <a:t>Plant coverage, species …</a:t>
            </a:r>
          </a:p>
          <a:p>
            <a:pPr marL="816411" indent="-816411">
              <a:spcBef>
                <a:spcPct val="20000"/>
              </a:spcBef>
              <a:buFontTx/>
              <a:buChar char="•"/>
            </a:pPr>
            <a:endParaRPr lang="en-IE" sz="1000" dirty="0"/>
          </a:p>
          <a:p>
            <a:pPr marL="816411" indent="-816411">
              <a:spcBef>
                <a:spcPct val="20000"/>
              </a:spcBef>
              <a:buFontTx/>
              <a:buChar char="•"/>
            </a:pPr>
            <a:endParaRPr lang="en-IE" sz="3600" dirty="0"/>
          </a:p>
          <a:p>
            <a:pPr marL="816411" indent="-816411">
              <a:spcBef>
                <a:spcPct val="20000"/>
              </a:spcBef>
              <a:buFontTx/>
              <a:buChar char="•"/>
            </a:pPr>
            <a:r>
              <a:rPr lang="en-IE" sz="7100" dirty="0"/>
              <a:t>Forest Health – </a:t>
            </a:r>
            <a:r>
              <a:rPr lang="en-IE" sz="6000" dirty="0"/>
              <a:t>Abiotic and biotic damage …</a:t>
            </a:r>
          </a:p>
        </p:txBody>
      </p:sp>
      <p:pic>
        <p:nvPicPr>
          <p:cNvPr id="3" name="Picture 2">
            <a:extLst>
              <a:ext uri="{FF2B5EF4-FFF2-40B4-BE49-F238E27FC236}">
                <a16:creationId xmlns:a16="http://schemas.microsoft.com/office/drawing/2014/main" id="{414B0CDC-95A0-1674-068B-B7E141C56F59}"/>
              </a:ext>
            </a:extLst>
          </p:cNvPr>
          <p:cNvPicPr>
            <a:picLocks noChangeAspect="1"/>
          </p:cNvPicPr>
          <p:nvPr/>
        </p:nvPicPr>
        <p:blipFill>
          <a:blip r:embed="rId3"/>
          <a:stretch>
            <a:fillRect/>
          </a:stretch>
        </p:blipFill>
        <p:spPr>
          <a:xfrm>
            <a:off x="17571869" y="4177453"/>
            <a:ext cx="6589250" cy="9303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3367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5"/>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
        <p:nvSpPr>
          <p:cNvPr id="4" name="Rectangle 4"/>
          <p:cNvSpPr>
            <a:spLocks noChangeArrowheads="1"/>
          </p:cNvSpPr>
          <p:nvPr/>
        </p:nvSpPr>
        <p:spPr bwMode="auto">
          <a:xfrm>
            <a:off x="1219200" y="414938"/>
            <a:ext cx="21945600" cy="141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algn="ctr"/>
            <a:r>
              <a:rPr lang="en-IE" sz="8000" b="1" dirty="0">
                <a:solidFill>
                  <a:srgbClr val="004D44"/>
                </a:solidFill>
              </a:rPr>
              <a:t>Presentation Overview</a:t>
            </a:r>
          </a:p>
        </p:txBody>
      </p:sp>
      <p:sp>
        <p:nvSpPr>
          <p:cNvPr id="5" name="Rectangle 4"/>
          <p:cNvSpPr>
            <a:spLocks noChangeArrowheads="1"/>
          </p:cNvSpPr>
          <p:nvPr/>
        </p:nvSpPr>
        <p:spPr bwMode="auto">
          <a:xfrm>
            <a:off x="542924" y="2186328"/>
            <a:ext cx="16213987" cy="982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lstStyle/>
          <a:p>
            <a:pPr marL="816411" indent="-816411">
              <a:spcBef>
                <a:spcPct val="20000"/>
              </a:spcBef>
              <a:buFontTx/>
              <a:buChar char="•"/>
            </a:pPr>
            <a:r>
              <a:rPr lang="en-IE" sz="6600" dirty="0"/>
              <a:t>Forestry in Ireland</a:t>
            </a:r>
          </a:p>
          <a:p>
            <a:pPr marL="816411" indent="-816411">
              <a:spcBef>
                <a:spcPct val="20000"/>
              </a:spcBef>
              <a:buFontTx/>
              <a:buChar char="•"/>
            </a:pPr>
            <a:endParaRPr lang="en-IE" sz="2000" dirty="0"/>
          </a:p>
          <a:p>
            <a:pPr marL="816411" indent="-816411">
              <a:spcBef>
                <a:spcPct val="20000"/>
              </a:spcBef>
              <a:buFontTx/>
              <a:buChar char="•"/>
            </a:pPr>
            <a:r>
              <a:rPr lang="en-IE" sz="6600" dirty="0"/>
              <a:t>NFI Design</a:t>
            </a:r>
          </a:p>
          <a:p>
            <a:pPr marL="816411" indent="-816411">
              <a:spcBef>
                <a:spcPct val="20000"/>
              </a:spcBef>
              <a:buFontTx/>
              <a:buChar char="•"/>
            </a:pPr>
            <a:endParaRPr lang="en-IE" sz="2000" dirty="0"/>
          </a:p>
          <a:p>
            <a:pPr marL="816411" indent="-816411">
              <a:spcBef>
                <a:spcPct val="20000"/>
              </a:spcBef>
              <a:buFontTx/>
              <a:buChar char="•"/>
            </a:pPr>
            <a:r>
              <a:rPr lang="en-IE" sz="6600" dirty="0"/>
              <a:t>Software &amp; Hardware</a:t>
            </a:r>
          </a:p>
          <a:p>
            <a:pPr marL="816411" indent="-816411">
              <a:spcBef>
                <a:spcPct val="20000"/>
              </a:spcBef>
              <a:buFontTx/>
              <a:buChar char="•"/>
            </a:pPr>
            <a:endParaRPr lang="en-IE" sz="2000" dirty="0"/>
          </a:p>
          <a:p>
            <a:pPr marL="816411" indent="-816411">
              <a:spcBef>
                <a:spcPct val="20000"/>
              </a:spcBef>
              <a:buFontTx/>
              <a:buChar char="•"/>
            </a:pPr>
            <a:r>
              <a:rPr lang="en-IE" sz="6600" dirty="0"/>
              <a:t>Field Data Collection</a:t>
            </a:r>
          </a:p>
          <a:p>
            <a:pPr marL="816411" indent="-816411">
              <a:spcBef>
                <a:spcPct val="20000"/>
              </a:spcBef>
              <a:buFontTx/>
              <a:buChar char="•"/>
            </a:pPr>
            <a:endParaRPr lang="en-IE" sz="2000" dirty="0"/>
          </a:p>
          <a:p>
            <a:pPr marL="816411" indent="-816411">
              <a:spcBef>
                <a:spcPct val="20000"/>
              </a:spcBef>
              <a:buFontTx/>
              <a:buChar char="•"/>
            </a:pPr>
            <a:r>
              <a:rPr lang="en-IE" sz="6600" dirty="0"/>
              <a:t>Data Analysis</a:t>
            </a:r>
          </a:p>
          <a:p>
            <a:pPr marL="816411" indent="-816411">
              <a:spcBef>
                <a:spcPct val="20000"/>
              </a:spcBef>
              <a:buFontTx/>
              <a:buChar char="•"/>
            </a:pPr>
            <a:endParaRPr lang="en-IE" sz="2000" dirty="0"/>
          </a:p>
          <a:p>
            <a:pPr marL="816411" indent="-816411">
              <a:spcBef>
                <a:spcPct val="20000"/>
              </a:spcBef>
              <a:buFontTx/>
              <a:buChar char="•"/>
            </a:pPr>
            <a:r>
              <a:rPr lang="en-IE" sz="6600" dirty="0"/>
              <a:t>Results</a:t>
            </a:r>
          </a:p>
          <a:p>
            <a:pPr marL="816411" indent="-816411">
              <a:spcBef>
                <a:spcPct val="20000"/>
              </a:spcBef>
              <a:buFontTx/>
              <a:buChar char="•"/>
            </a:pPr>
            <a:endParaRPr lang="en-IE" sz="2000" dirty="0"/>
          </a:p>
          <a:p>
            <a:pPr marL="816411" indent="-816411">
              <a:spcBef>
                <a:spcPct val="20000"/>
              </a:spcBef>
              <a:buFontTx/>
              <a:buChar char="•"/>
            </a:pPr>
            <a:r>
              <a:rPr lang="en-IE" sz="6600" dirty="0"/>
              <a:t>Summary</a:t>
            </a:r>
          </a:p>
          <a:p>
            <a:pPr marL="816411" indent="-816411">
              <a:spcBef>
                <a:spcPct val="20000"/>
              </a:spcBef>
              <a:buFontTx/>
              <a:buChar char="•"/>
            </a:pPr>
            <a:endParaRPr lang="en-IE" sz="6600" dirty="0"/>
          </a:p>
        </p:txBody>
      </p:sp>
      <p:pic>
        <p:nvPicPr>
          <p:cNvPr id="8" name="Picture 1">
            <a:extLst>
              <a:ext uri="{FF2B5EF4-FFF2-40B4-BE49-F238E27FC236}">
                <a16:creationId xmlns:a16="http://schemas.microsoft.com/office/drawing/2014/main" id="{B7887C90-8C07-7482-D8B6-5B7636764793}"/>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pic>
        <p:nvPicPr>
          <p:cNvPr id="2" name="Picture 1">
            <a:extLst>
              <a:ext uri="{FF2B5EF4-FFF2-40B4-BE49-F238E27FC236}">
                <a16:creationId xmlns:a16="http://schemas.microsoft.com/office/drawing/2014/main" id="{239013FF-CFE8-D3CD-8012-F43994AF06BC}"/>
              </a:ext>
            </a:extLst>
          </p:cNvPr>
          <p:cNvPicPr>
            <a:picLocks noChangeAspect="1"/>
          </p:cNvPicPr>
          <p:nvPr/>
        </p:nvPicPr>
        <p:blipFill>
          <a:blip r:embed="rId4"/>
          <a:stretch>
            <a:fillRect/>
          </a:stretch>
        </p:blipFill>
        <p:spPr>
          <a:xfrm>
            <a:off x="11425555" y="3037205"/>
            <a:ext cx="11704320" cy="877824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ubcirclesPrinciple"/>
          <p:cNvPicPr>
            <a:picLocks noChangeAspect="1" noChangeArrowheads="1"/>
          </p:cNvPicPr>
          <p:nvPr/>
        </p:nvPicPr>
        <p:blipFill rotWithShape="1">
          <a:blip r:embed="rId2">
            <a:extLst>
              <a:ext uri="{28A0092B-C50C-407E-A947-70E740481C1C}">
                <a14:useLocalDpi xmlns:a14="http://schemas.microsoft.com/office/drawing/2010/main" val="0"/>
              </a:ext>
            </a:extLst>
          </a:blip>
          <a:srcRect l="11543" r="11015" b="33985"/>
          <a:stretch/>
        </p:blipFill>
        <p:spPr bwMode="auto">
          <a:xfrm>
            <a:off x="9665950" y="235094"/>
            <a:ext cx="13039444" cy="910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p:cNvSpPr>
            <a:spLocks noGrp="1" noChangeArrowheads="1"/>
          </p:cNvSpPr>
          <p:nvPr>
            <p:ph type="title"/>
          </p:nvPr>
        </p:nvSpPr>
        <p:spPr>
          <a:xfrm>
            <a:off x="328191" y="166377"/>
            <a:ext cx="8262916" cy="1938872"/>
          </a:xfrm>
          <a:noFill/>
        </p:spPr>
        <p:txBody>
          <a:bodyPr/>
          <a:lstStyle/>
          <a:p>
            <a:pPr eaLnBrk="1" hangingPunct="1"/>
            <a:r>
              <a:rPr lang="en-IE"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NFI Plot Design</a:t>
            </a:r>
            <a:endParaRPr lang="en-GB"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3771" r="9830"/>
          <a:stretch/>
        </p:blipFill>
        <p:spPr bwMode="auto">
          <a:xfrm>
            <a:off x="8855078" y="9410843"/>
            <a:ext cx="14590841" cy="3197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
            <a:extLst>
              <a:ext uri="{FF2B5EF4-FFF2-40B4-BE49-F238E27FC236}">
                <a16:creationId xmlns:a16="http://schemas.microsoft.com/office/drawing/2014/main" id="{BE00389B-3C68-DCFD-EF44-CCA0514A9138}"/>
              </a:ext>
            </a:extLst>
          </p:cNvPr>
          <p:cNvPicPr>
            <a:picLocks noChangeAspect="1"/>
          </p:cNvPicPr>
          <p:nvPr/>
        </p:nvPicPr>
        <p:blipFill rotWithShape="1">
          <a:blip r:embed="rId4" cstate="print"/>
          <a:srcRect l="18658" t="13115" r="21550" b="13429"/>
          <a:stretch/>
        </p:blipFill>
        <p:spPr bwMode="auto">
          <a:xfrm>
            <a:off x="23161280" y="11815445"/>
            <a:ext cx="1097808" cy="1783822"/>
          </a:xfrm>
          <a:prstGeom prst="rect">
            <a:avLst/>
          </a:prstGeom>
          <a:noFill/>
          <a:ln w="9525">
            <a:noFill/>
            <a:miter lim="800000"/>
            <a:headEnd/>
            <a:tailEnd/>
          </a:ln>
        </p:spPr>
      </p:pic>
      <p:sp>
        <p:nvSpPr>
          <p:cNvPr id="4" name="TextBox 5">
            <a:extLst>
              <a:ext uri="{FF2B5EF4-FFF2-40B4-BE49-F238E27FC236}">
                <a16:creationId xmlns:a16="http://schemas.microsoft.com/office/drawing/2014/main" id="{71FF1ECD-84B5-78F0-AB78-4478E58CCA1F}"/>
              </a:ext>
            </a:extLst>
          </p:cNvPr>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
        <p:nvSpPr>
          <p:cNvPr id="2" name="Rectangle 1">
            <a:extLst>
              <a:ext uri="{FF2B5EF4-FFF2-40B4-BE49-F238E27FC236}">
                <a16:creationId xmlns:a16="http://schemas.microsoft.com/office/drawing/2014/main" id="{CBBBC8A0-A9CD-4F1C-1C29-F5A6D508B543}"/>
              </a:ext>
            </a:extLst>
          </p:cNvPr>
          <p:cNvSpPr>
            <a:spLocks noChangeArrowheads="1"/>
          </p:cNvSpPr>
          <p:nvPr/>
        </p:nvSpPr>
        <p:spPr bwMode="auto">
          <a:xfrm>
            <a:off x="242264" y="2460676"/>
            <a:ext cx="9816135" cy="910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lstStyle/>
          <a:p>
            <a:pPr marL="816411" indent="-816411">
              <a:spcBef>
                <a:spcPct val="20000"/>
              </a:spcBef>
              <a:buFontTx/>
              <a:buChar char="•"/>
            </a:pPr>
            <a:r>
              <a:rPr lang="en-IE" sz="6600" dirty="0"/>
              <a:t>Concentric circles</a:t>
            </a:r>
          </a:p>
          <a:p>
            <a:pPr marL="816411" indent="-816411">
              <a:spcBef>
                <a:spcPct val="20000"/>
              </a:spcBef>
              <a:buFontTx/>
              <a:buChar char="•"/>
            </a:pPr>
            <a:endParaRPr lang="en-IE" sz="6600" dirty="0"/>
          </a:p>
          <a:p>
            <a:pPr marL="816411" indent="-816411">
              <a:spcBef>
                <a:spcPct val="20000"/>
              </a:spcBef>
              <a:buFontTx/>
              <a:buChar char="•"/>
            </a:pPr>
            <a:r>
              <a:rPr lang="en-IE" sz="6600" dirty="0"/>
              <a:t>No plot segmentation</a:t>
            </a:r>
          </a:p>
          <a:p>
            <a:pPr marL="816411" indent="-816411">
              <a:spcBef>
                <a:spcPct val="20000"/>
              </a:spcBef>
              <a:buFontTx/>
              <a:buChar char="•"/>
            </a:pPr>
            <a:endParaRPr lang="en-IE" sz="6600" dirty="0"/>
          </a:p>
          <a:p>
            <a:pPr marL="816411" indent="-816411">
              <a:spcBef>
                <a:spcPct val="20000"/>
              </a:spcBef>
              <a:buFontTx/>
              <a:buChar char="•"/>
            </a:pPr>
            <a:r>
              <a:rPr lang="en-IE" sz="6600" dirty="0"/>
              <a:t>Permanent plots</a:t>
            </a:r>
          </a:p>
          <a:p>
            <a:pPr marL="816411" indent="-816411">
              <a:spcBef>
                <a:spcPct val="20000"/>
              </a:spcBef>
              <a:buFontTx/>
              <a:buChar char="•"/>
            </a:pPr>
            <a:endParaRPr lang="en-IE" sz="6600" dirty="0"/>
          </a:p>
          <a:p>
            <a:pPr marL="816411" indent="-816411">
              <a:spcBef>
                <a:spcPct val="20000"/>
              </a:spcBef>
              <a:buFontTx/>
              <a:buChar char="•"/>
            </a:pPr>
            <a:r>
              <a:rPr lang="en-IE" sz="6600" dirty="0"/>
              <a:t>High precision to monitor change</a:t>
            </a:r>
          </a:p>
          <a:p>
            <a:pPr marL="816411" indent="-816411">
              <a:spcBef>
                <a:spcPct val="20000"/>
              </a:spcBef>
              <a:buFontTx/>
              <a:buChar char="•"/>
            </a:pPr>
            <a:endParaRPr lang="en-IE" sz="6600" dirty="0"/>
          </a:p>
          <a:p>
            <a:pPr marL="816411" indent="-816411">
              <a:spcBef>
                <a:spcPct val="20000"/>
              </a:spcBef>
              <a:buFontTx/>
              <a:buChar char="•"/>
            </a:pPr>
            <a:endParaRPr lang="en-IE" sz="6600" dirty="0"/>
          </a:p>
        </p:txBody>
      </p:sp>
    </p:spTree>
    <p:extLst>
      <p:ext uri="{BB962C8B-B14F-4D97-AF65-F5344CB8AC3E}">
        <p14:creationId xmlns:p14="http://schemas.microsoft.com/office/powerpoint/2010/main" val="1147030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707D6415-1C38-46E1-E13B-BBE00D179F6F}"/>
              </a:ext>
            </a:extLst>
          </p:cNvPr>
          <p:cNvSpPr>
            <a:spLocks noGrp="1" noChangeArrowheads="1"/>
          </p:cNvSpPr>
          <p:nvPr>
            <p:ph type="title"/>
          </p:nvPr>
        </p:nvSpPr>
        <p:spPr>
          <a:xfrm>
            <a:off x="1411288" y="392756"/>
            <a:ext cx="19283362" cy="1358224"/>
          </a:xfrm>
        </p:spPr>
        <p:txBody>
          <a:bodyPr>
            <a:noAutofit/>
          </a:bodyPr>
          <a:lstStyle/>
          <a:p>
            <a:pPr algn="ctr"/>
            <a:r>
              <a:rPr lang="en-GB"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Tree measurement</a:t>
            </a:r>
            <a:endParaRPr lang="cs-CZ"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4580" name="Picture 4">
            <a:extLst>
              <a:ext uri="{FF2B5EF4-FFF2-40B4-BE49-F238E27FC236}">
                <a16:creationId xmlns:a16="http://schemas.microsoft.com/office/drawing/2014/main" id="{1948D8C0-441B-7CAE-BC2A-F1BCE600C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5881" y="2389765"/>
            <a:ext cx="8326876" cy="10088854"/>
          </a:xfrm>
          <a:prstGeom prst="rect">
            <a:avLst/>
          </a:prstGeom>
          <a:noFill/>
          <a:extLst>
            <a:ext uri="{909E8E84-426E-40DD-AFC4-6F175D3DCCD1}">
              <a14:hiddenFill xmlns:a14="http://schemas.microsoft.com/office/drawing/2010/main">
                <a:solidFill>
                  <a:srgbClr val="FFFFFF"/>
                </a:solidFill>
              </a14:hiddenFill>
            </a:ext>
          </a:extLst>
        </p:spPr>
      </p:pic>
      <p:sp>
        <p:nvSpPr>
          <p:cNvPr id="24581" name="Text Box 5">
            <a:extLst>
              <a:ext uri="{FF2B5EF4-FFF2-40B4-BE49-F238E27FC236}">
                <a16:creationId xmlns:a16="http://schemas.microsoft.com/office/drawing/2014/main" id="{CACA366B-6CA1-E513-17C4-4F99707635C2}"/>
              </a:ext>
            </a:extLst>
          </p:cNvPr>
          <p:cNvSpPr txBox="1">
            <a:spLocks noChangeArrowheads="1"/>
          </p:cNvSpPr>
          <p:nvPr/>
        </p:nvSpPr>
        <p:spPr bwMode="auto">
          <a:xfrm>
            <a:off x="11734799" y="2506496"/>
            <a:ext cx="10580451" cy="969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Font typeface="Wingdings" panose="05000000000000000000" pitchFamily="2" charset="2"/>
              <a:buNone/>
            </a:pPr>
            <a:r>
              <a:rPr lang="en-GB" altLang="en-US" sz="3200" b="1" dirty="0"/>
              <a:t>Tree measurement:</a:t>
            </a:r>
          </a:p>
          <a:p>
            <a:pPr algn="just">
              <a:buFont typeface="Wingdings" panose="05000000000000000000" pitchFamily="2" charset="2"/>
              <a:buNone/>
            </a:pPr>
            <a:endParaRPr lang="en-GB" altLang="en-US" sz="3200" b="1" dirty="0"/>
          </a:p>
          <a:p>
            <a:pPr algn="just">
              <a:buFont typeface="Wingdings" panose="05000000000000000000" pitchFamily="2" charset="2"/>
              <a:buNone/>
            </a:pPr>
            <a:endParaRPr lang="en-GB" altLang="en-US" sz="2000" b="1" dirty="0"/>
          </a:p>
          <a:p>
            <a:pPr algn="just">
              <a:buFont typeface="Wingdings" panose="05000000000000000000" pitchFamily="2" charset="2"/>
              <a:buChar char="Ø"/>
            </a:pPr>
            <a:r>
              <a:rPr lang="en-GB" altLang="en-US" sz="3200" b="1" dirty="0"/>
              <a:t>qualified tree</a:t>
            </a:r>
            <a:r>
              <a:rPr lang="en-GB" altLang="en-US" sz="3200" dirty="0"/>
              <a:t> … all trees which fulfil  DBH threshold of particular sub-circle to which tree belongs</a:t>
            </a:r>
          </a:p>
          <a:p>
            <a:pPr algn="just">
              <a:buFont typeface="Wingdings" panose="05000000000000000000" pitchFamily="2" charset="2"/>
              <a:buChar char="Ø"/>
            </a:pPr>
            <a:endParaRPr lang="en-GB" altLang="en-US" sz="3200" dirty="0"/>
          </a:p>
          <a:p>
            <a:pPr algn="just">
              <a:buFont typeface="Wingdings" panose="05000000000000000000" pitchFamily="2" charset="2"/>
              <a:buChar char="Ø"/>
            </a:pPr>
            <a:endParaRPr lang="en-GB" altLang="en-US" sz="2000" dirty="0"/>
          </a:p>
          <a:p>
            <a:pPr algn="just">
              <a:buFont typeface="Wingdings" panose="05000000000000000000" pitchFamily="2" charset="2"/>
              <a:buChar char="Ø"/>
            </a:pPr>
            <a:r>
              <a:rPr lang="en-GB" altLang="en-US" sz="3200" dirty="0"/>
              <a:t> </a:t>
            </a:r>
            <a:r>
              <a:rPr lang="en-GB" altLang="en-US" sz="3200" b="1" dirty="0"/>
              <a:t>crown sample tree</a:t>
            </a:r>
            <a:r>
              <a:rPr lang="en-GB" altLang="en-US" sz="3200" dirty="0"/>
              <a:t> … total height, crown base &amp; dead crown base (excluded are dead, broken or forked trees) is measured for 7 trees per species distributed across DBH range.</a:t>
            </a:r>
          </a:p>
          <a:p>
            <a:pPr algn="just">
              <a:buFont typeface="Wingdings" panose="05000000000000000000" pitchFamily="2" charset="2"/>
              <a:buChar char="Ø"/>
            </a:pPr>
            <a:endParaRPr lang="en-GB" altLang="en-US" sz="3200" dirty="0"/>
          </a:p>
          <a:p>
            <a:pPr algn="just">
              <a:buFont typeface="Wingdings" panose="05000000000000000000" pitchFamily="2" charset="2"/>
              <a:buChar char="Ø"/>
            </a:pPr>
            <a:endParaRPr lang="en-GB" altLang="en-US" sz="2000" dirty="0"/>
          </a:p>
          <a:p>
            <a:pPr algn="just">
              <a:buFont typeface="Wingdings" panose="05000000000000000000" pitchFamily="2" charset="2"/>
              <a:buChar char="Ø"/>
            </a:pPr>
            <a:r>
              <a:rPr lang="en-GB" altLang="en-US" sz="3200" dirty="0"/>
              <a:t> </a:t>
            </a:r>
            <a:r>
              <a:rPr lang="en-GB" altLang="en-US" sz="3200" b="1" dirty="0"/>
              <a:t>stem sample tree</a:t>
            </a:r>
            <a:r>
              <a:rPr lang="en-GB" altLang="en-US" sz="3200" dirty="0"/>
              <a:t> … upper diameter and base diameter are measured for 5 height sample trees of each species</a:t>
            </a:r>
          </a:p>
          <a:p>
            <a:pPr algn="just">
              <a:buFont typeface="Wingdings" panose="05000000000000000000" pitchFamily="2" charset="2"/>
              <a:buChar char="Ø"/>
            </a:pPr>
            <a:endParaRPr lang="en-GB" altLang="en-US" sz="3200" dirty="0"/>
          </a:p>
          <a:p>
            <a:pPr algn="just">
              <a:buFont typeface="Wingdings" panose="05000000000000000000" pitchFamily="2" charset="2"/>
              <a:buChar char="Ø"/>
            </a:pPr>
            <a:endParaRPr lang="en-GB" altLang="en-US" sz="2000" dirty="0"/>
          </a:p>
          <a:p>
            <a:pPr algn="just">
              <a:buFont typeface="Wingdings" panose="05000000000000000000" pitchFamily="2" charset="2"/>
              <a:buChar char="Ø"/>
            </a:pPr>
            <a:r>
              <a:rPr lang="en-GB" altLang="en-US" sz="3200" dirty="0"/>
              <a:t> </a:t>
            </a:r>
            <a:r>
              <a:rPr lang="en-GB" altLang="en-US" sz="3200" b="1" dirty="0"/>
              <a:t>vitality sample tree</a:t>
            </a:r>
            <a:r>
              <a:rPr lang="en-GB" altLang="en-US" sz="3200" dirty="0"/>
              <a:t> … vitality is measured for all Crown sample tree, which belongs to selected species (spruce, pine, beech and oak).</a:t>
            </a:r>
          </a:p>
        </p:txBody>
      </p:sp>
      <p:pic>
        <p:nvPicPr>
          <p:cNvPr id="3" name="Picture 1">
            <a:extLst>
              <a:ext uri="{FF2B5EF4-FFF2-40B4-BE49-F238E27FC236}">
                <a16:creationId xmlns:a16="http://schemas.microsoft.com/office/drawing/2014/main" id="{E23B0DC9-E8DB-A6E8-66FB-CE7839DAFDC0}"/>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sp>
        <p:nvSpPr>
          <p:cNvPr id="4" name="TextBox 5">
            <a:extLst>
              <a:ext uri="{FF2B5EF4-FFF2-40B4-BE49-F238E27FC236}">
                <a16:creationId xmlns:a16="http://schemas.microsoft.com/office/drawing/2014/main" id="{24289636-F98B-04E4-F8AA-A33493BA1914}"/>
              </a:ext>
            </a:extLst>
          </p:cNvPr>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Tree>
    <p:extLst>
      <p:ext uri="{BB962C8B-B14F-4D97-AF65-F5344CB8AC3E}">
        <p14:creationId xmlns:p14="http://schemas.microsoft.com/office/powerpoint/2010/main" val="4185915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4">
            <a:extLst>
              <a:ext uri="{FF2B5EF4-FFF2-40B4-BE49-F238E27FC236}">
                <a16:creationId xmlns:a16="http://schemas.microsoft.com/office/drawing/2014/main" id="{773CEDAF-E8CA-2BC6-0132-53EB4ADD31F3}"/>
              </a:ext>
            </a:extLst>
          </p:cNvPr>
          <p:cNvSpPr txBox="1">
            <a:spLocks noChangeArrowheads="1"/>
          </p:cNvSpPr>
          <p:nvPr/>
        </p:nvSpPr>
        <p:spPr bwMode="auto">
          <a:xfrm>
            <a:off x="7628021" y="2093496"/>
            <a:ext cx="15496674" cy="846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Font typeface="Wingdings" panose="05000000000000000000" pitchFamily="2" charset="2"/>
              <a:buNone/>
            </a:pPr>
            <a:r>
              <a:rPr lang="en-GB" altLang="en-US" sz="3200" dirty="0"/>
              <a:t>Deadwood components:</a:t>
            </a:r>
          </a:p>
          <a:p>
            <a:pPr algn="just">
              <a:buFont typeface="Wingdings" panose="05000000000000000000" pitchFamily="2" charset="2"/>
              <a:buNone/>
            </a:pPr>
            <a:endParaRPr lang="en-GB" altLang="en-US" sz="3200" dirty="0"/>
          </a:p>
          <a:p>
            <a:pPr algn="just">
              <a:buFont typeface="Wingdings" panose="05000000000000000000" pitchFamily="2" charset="2"/>
              <a:buChar char="Ø"/>
            </a:pPr>
            <a:r>
              <a:rPr lang="en-GB" altLang="en-US" sz="3200" dirty="0"/>
              <a:t> </a:t>
            </a:r>
            <a:r>
              <a:rPr lang="en-GB" altLang="en-US" sz="3200" b="1" dirty="0"/>
              <a:t>standing dead trees</a:t>
            </a:r>
            <a:r>
              <a:rPr lang="en-GB" altLang="en-US" sz="3200" dirty="0"/>
              <a:t> … measured and described if qualified for position, DBH, species, stand layer, age, stem rot, fork and other damage</a:t>
            </a:r>
          </a:p>
          <a:p>
            <a:pPr algn="just">
              <a:buFont typeface="Wingdings" panose="05000000000000000000" pitchFamily="2" charset="2"/>
              <a:buChar char="Ø"/>
            </a:pPr>
            <a:endParaRPr lang="en-GB" altLang="en-US" sz="3200" dirty="0"/>
          </a:p>
          <a:p>
            <a:pPr algn="just">
              <a:buFont typeface="Wingdings" panose="05000000000000000000" pitchFamily="2" charset="2"/>
              <a:buChar char="Ø"/>
            </a:pPr>
            <a:r>
              <a:rPr lang="en-GB" altLang="en-US" sz="3200" dirty="0"/>
              <a:t> </a:t>
            </a:r>
            <a:r>
              <a:rPr lang="en-GB" altLang="en-US" sz="3200" b="1" dirty="0"/>
              <a:t>lying dead logs</a:t>
            </a:r>
            <a:r>
              <a:rPr lang="en-GB" altLang="en-US" sz="3200" dirty="0"/>
              <a:t> … all dead lying timber to the top of 7 cm  measured for length and mid diameter plus description of decay stage</a:t>
            </a:r>
          </a:p>
          <a:p>
            <a:pPr algn="just">
              <a:buFont typeface="Wingdings" panose="05000000000000000000" pitchFamily="2" charset="2"/>
              <a:buChar char="Ø"/>
            </a:pPr>
            <a:endParaRPr lang="en-GB" altLang="en-US" sz="3200" dirty="0"/>
          </a:p>
          <a:p>
            <a:pPr algn="just">
              <a:buFont typeface="Wingdings" panose="05000000000000000000" pitchFamily="2" charset="2"/>
              <a:buChar char="Ø"/>
            </a:pPr>
            <a:endParaRPr lang="en-GB" altLang="en-US" sz="3200" dirty="0"/>
          </a:p>
          <a:p>
            <a:pPr algn="just">
              <a:buFont typeface="Wingdings" panose="05000000000000000000" pitchFamily="2" charset="2"/>
              <a:buChar char="Ø"/>
            </a:pPr>
            <a:endParaRPr lang="en-GB" altLang="en-US" sz="3200" dirty="0"/>
          </a:p>
          <a:p>
            <a:pPr algn="just">
              <a:buFont typeface="Wingdings" panose="05000000000000000000" pitchFamily="2" charset="2"/>
              <a:buChar char="Ø"/>
            </a:pPr>
            <a:r>
              <a:rPr lang="en-GB" altLang="en-US" sz="3200" dirty="0"/>
              <a:t> </a:t>
            </a:r>
            <a:r>
              <a:rPr lang="en-GB" altLang="en-US" sz="3200" b="1" dirty="0"/>
              <a:t>stumps</a:t>
            </a:r>
            <a:r>
              <a:rPr lang="en-GB" altLang="en-US" sz="3200" dirty="0"/>
              <a:t> … all stumps with top </a:t>
            </a:r>
          </a:p>
          <a:p>
            <a:pPr algn="just"/>
            <a:r>
              <a:rPr lang="en-GB" altLang="en-US" sz="3200" dirty="0"/>
              <a:t>diameter bigger than 20 cm and </a:t>
            </a:r>
          </a:p>
          <a:p>
            <a:pPr algn="just"/>
            <a:r>
              <a:rPr lang="en-GB" altLang="en-US" sz="3200" dirty="0"/>
              <a:t>height less than 130 cm are </a:t>
            </a:r>
          </a:p>
          <a:p>
            <a:pPr algn="just"/>
            <a:r>
              <a:rPr lang="en-GB" altLang="en-US" sz="3200" dirty="0"/>
              <a:t>measured for top diameter and </a:t>
            </a:r>
          </a:p>
          <a:p>
            <a:pPr algn="just"/>
            <a:r>
              <a:rPr lang="en-GB" altLang="en-US" sz="3200" dirty="0"/>
              <a:t>height plus description of decay </a:t>
            </a:r>
          </a:p>
          <a:p>
            <a:pPr algn="just"/>
            <a:r>
              <a:rPr lang="en-GB" altLang="en-US" sz="3200" dirty="0"/>
              <a:t>stage</a:t>
            </a:r>
          </a:p>
          <a:p>
            <a:pPr algn="just"/>
            <a:endParaRPr lang="en-GB" altLang="en-US" sz="3200" dirty="0"/>
          </a:p>
        </p:txBody>
      </p:sp>
      <p:sp>
        <p:nvSpPr>
          <p:cNvPr id="4" name="Rectangle 2">
            <a:extLst>
              <a:ext uri="{FF2B5EF4-FFF2-40B4-BE49-F238E27FC236}">
                <a16:creationId xmlns:a16="http://schemas.microsoft.com/office/drawing/2014/main" id="{6E7744CD-EF1E-2867-E837-65AB4020448A}"/>
              </a:ext>
            </a:extLst>
          </p:cNvPr>
          <p:cNvSpPr txBox="1">
            <a:spLocks noChangeArrowheads="1"/>
          </p:cNvSpPr>
          <p:nvPr/>
        </p:nvSpPr>
        <p:spPr>
          <a:xfrm>
            <a:off x="1411288" y="222636"/>
            <a:ext cx="19283362" cy="1358224"/>
          </a:xfrm>
          <a:prstGeom prst="rect">
            <a:avLst/>
          </a:prstGeom>
        </p:spPr>
        <p:txBody>
          <a:bodyPr vert="horz" lIns="91440" tIns="45720" rIns="91440" bIns="45720" rtlCol="0" anchor="t">
            <a:noAutofit/>
          </a:bodyPr>
          <a:lstStyle>
            <a:lvl1pPr algn="l" defTabSz="825500" rtl="0" eaLnBrk="0" fontAlgn="base" hangingPunct="0">
              <a:spcBef>
                <a:spcPct val="0"/>
              </a:spcBef>
              <a:spcAft>
                <a:spcPct val="0"/>
              </a:spcAft>
              <a:defRPr sz="9600" b="1" spc="-180">
                <a:solidFill>
                  <a:srgbClr val="004D44"/>
                </a:solidFill>
                <a:latin typeface="+mn-lt"/>
                <a:ea typeface="Open Sans"/>
                <a:cs typeface="Open Sans"/>
                <a:sym typeface="Open Sans"/>
              </a:defRPr>
            </a:lvl1pPr>
            <a:lvl2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a:defRPr>
            </a:lvl2pPr>
            <a:lvl3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a:defRPr>
            </a:lvl3pPr>
            <a:lvl4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a:defRPr>
            </a:lvl4pPr>
            <a:lvl5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a:defRPr>
            </a:lvl5pPr>
            <a:lvl6pPr marL="0" marR="0" indent="11430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6pPr>
            <a:lvl7pPr marL="0" marR="0" indent="13716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7pPr>
            <a:lvl8pPr marL="0" marR="0" indent="16002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8pPr>
            <a:lvl9pPr marL="0" marR="0" indent="18288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9pPr>
          </a:lstStyle>
          <a:p>
            <a:pPr algn="ctr"/>
            <a:r>
              <a:rPr lang="en-GB" altLang="en-US" sz="8000" kern="0" dirty="0">
                <a:latin typeface="Open Sans" panose="020B0606030504020204" pitchFamily="34" charset="0"/>
                <a:ea typeface="Open Sans" panose="020B0606030504020204" pitchFamily="34" charset="0"/>
                <a:cs typeface="Open Sans" panose="020B0606030504020204" pitchFamily="34" charset="0"/>
              </a:rPr>
              <a:t>Deadwood measurement</a:t>
            </a:r>
            <a:endParaRPr lang="cs-CZ" altLang="en-US" sz="8000" kern="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AFC6EFEF-84CF-C01D-DF4E-CE34AFB25666}"/>
              </a:ext>
            </a:extLst>
          </p:cNvPr>
          <p:cNvPicPr>
            <a:picLocks noChangeAspect="1"/>
          </p:cNvPicPr>
          <p:nvPr/>
        </p:nvPicPr>
        <p:blipFill>
          <a:blip r:embed="rId2"/>
          <a:stretch>
            <a:fillRect/>
          </a:stretch>
        </p:blipFill>
        <p:spPr>
          <a:xfrm>
            <a:off x="405022" y="1567990"/>
            <a:ext cx="7086600" cy="11803380"/>
          </a:xfrm>
          <a:prstGeom prst="rect">
            <a:avLst/>
          </a:prstGeom>
        </p:spPr>
      </p:pic>
      <p:pic>
        <p:nvPicPr>
          <p:cNvPr id="15" name="Picture 14">
            <a:extLst>
              <a:ext uri="{FF2B5EF4-FFF2-40B4-BE49-F238E27FC236}">
                <a16:creationId xmlns:a16="http://schemas.microsoft.com/office/drawing/2014/main" id="{861555BD-037B-7FCE-7576-9895DFF211BD}"/>
              </a:ext>
            </a:extLst>
          </p:cNvPr>
          <p:cNvPicPr>
            <a:picLocks noChangeAspect="1"/>
          </p:cNvPicPr>
          <p:nvPr/>
        </p:nvPicPr>
        <p:blipFill>
          <a:blip r:embed="rId3"/>
          <a:stretch>
            <a:fillRect/>
          </a:stretch>
        </p:blipFill>
        <p:spPr>
          <a:xfrm>
            <a:off x="14080598" y="5893744"/>
            <a:ext cx="9898380" cy="7429500"/>
          </a:xfrm>
          <a:prstGeom prst="rect">
            <a:avLst/>
          </a:prstGeom>
        </p:spPr>
      </p:pic>
      <p:pic>
        <p:nvPicPr>
          <p:cNvPr id="3" name="Picture 1">
            <a:extLst>
              <a:ext uri="{FF2B5EF4-FFF2-40B4-BE49-F238E27FC236}">
                <a16:creationId xmlns:a16="http://schemas.microsoft.com/office/drawing/2014/main" id="{49ED0328-8B85-F5AB-715C-AECD0FCB04E2}"/>
              </a:ext>
            </a:extLst>
          </p:cNvPr>
          <p:cNvPicPr>
            <a:picLocks noChangeAspect="1"/>
          </p:cNvPicPr>
          <p:nvPr/>
        </p:nvPicPr>
        <p:blipFill rotWithShape="1">
          <a:blip r:embed="rId4"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3672787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a:extLst>
              <a:ext uri="{FF2B5EF4-FFF2-40B4-BE49-F238E27FC236}">
                <a16:creationId xmlns:a16="http://schemas.microsoft.com/office/drawing/2014/main" id="{7A5E0D5B-6134-2AE2-B2A0-7AACDD912EDD}"/>
              </a:ext>
            </a:extLst>
          </p:cNvPr>
          <p:cNvSpPr txBox="1">
            <a:spLocks noChangeArrowheads="1"/>
          </p:cNvSpPr>
          <p:nvPr/>
        </p:nvSpPr>
        <p:spPr bwMode="auto">
          <a:xfrm>
            <a:off x="401053" y="1750981"/>
            <a:ext cx="9683474" cy="1117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Font typeface="Wingdings" panose="05000000000000000000" pitchFamily="2" charset="2"/>
              <a:buChar char="Ø"/>
            </a:pPr>
            <a:r>
              <a:rPr lang="en-GB" altLang="en-US" sz="4800" dirty="0">
                <a:latin typeface="Calibri" panose="020F0502020204030204" pitchFamily="34" charset="0"/>
                <a:cs typeface="Calibri" panose="020F0502020204030204" pitchFamily="34" charset="0"/>
              </a:rPr>
              <a:t> planted trees and natural regeneration is assessed on 4 m sub-circle starting from 20 cm of height up to 7 cm of DBH</a:t>
            </a:r>
          </a:p>
          <a:p>
            <a:pPr algn="just">
              <a:buFont typeface="Wingdings" panose="05000000000000000000" pitchFamily="2" charset="2"/>
              <a:buChar char="Ø"/>
            </a:pPr>
            <a:endParaRPr lang="en-GB" altLang="en-US" sz="4800" dirty="0">
              <a:latin typeface="Calibri" panose="020F0502020204030204" pitchFamily="34" charset="0"/>
              <a:cs typeface="Calibri" panose="020F0502020204030204" pitchFamily="34" charset="0"/>
            </a:endParaRPr>
          </a:p>
          <a:p>
            <a:pPr algn="just">
              <a:buFont typeface="Wingdings" panose="05000000000000000000" pitchFamily="2" charset="2"/>
              <a:buChar char="Ø"/>
            </a:pPr>
            <a:endParaRPr lang="en-GB" altLang="en-US" sz="4800" dirty="0">
              <a:latin typeface="Calibri" panose="020F0502020204030204" pitchFamily="34" charset="0"/>
              <a:cs typeface="Calibri" panose="020F0502020204030204" pitchFamily="34" charset="0"/>
            </a:endParaRPr>
          </a:p>
          <a:p>
            <a:pPr algn="just">
              <a:buFont typeface="Wingdings" panose="05000000000000000000" pitchFamily="2" charset="2"/>
              <a:buChar char="Ø"/>
            </a:pPr>
            <a:r>
              <a:rPr lang="en-GB" altLang="en-US" sz="4800" dirty="0">
                <a:latin typeface="Calibri" panose="020F0502020204030204" pitchFamily="34" charset="0"/>
                <a:cs typeface="Calibri" panose="020F0502020204030204" pitchFamily="34" charset="0"/>
              </a:rPr>
              <a:t> Details Recorded:</a:t>
            </a:r>
          </a:p>
          <a:p>
            <a:pPr lvl="4" algn="just">
              <a:buFont typeface="Courier New" panose="02070309020205020404" pitchFamily="49" charset="0"/>
              <a:buChar char="o"/>
            </a:pPr>
            <a:r>
              <a:rPr lang="en-GB" altLang="en-US" sz="4800" dirty="0">
                <a:latin typeface="Calibri" panose="020F0502020204030204" pitchFamily="34" charset="0"/>
                <a:cs typeface="Calibri" panose="020F0502020204030204" pitchFamily="34" charset="0"/>
              </a:rPr>
              <a:t>origin</a:t>
            </a:r>
          </a:p>
          <a:p>
            <a:pPr lvl="4" algn="just">
              <a:buFont typeface="Courier New" panose="02070309020205020404" pitchFamily="49" charset="0"/>
              <a:buChar char="o"/>
            </a:pPr>
            <a:r>
              <a:rPr lang="en-GB" altLang="en-US" sz="4800" dirty="0">
                <a:latin typeface="Calibri" panose="020F0502020204030204" pitchFamily="34" charset="0"/>
                <a:cs typeface="Calibri" panose="020F0502020204030204" pitchFamily="34" charset="0"/>
              </a:rPr>
              <a:t>species, </a:t>
            </a:r>
          </a:p>
          <a:p>
            <a:pPr lvl="4" algn="just">
              <a:buFont typeface="Courier New" panose="02070309020205020404" pitchFamily="49" charset="0"/>
              <a:buChar char="o"/>
            </a:pPr>
            <a:r>
              <a:rPr lang="en-GB" altLang="en-US" sz="4800" dirty="0">
                <a:latin typeface="Calibri" panose="020F0502020204030204" pitchFamily="34" charset="0"/>
                <a:cs typeface="Calibri" panose="020F0502020204030204" pitchFamily="34" charset="0"/>
              </a:rPr>
              <a:t>height, </a:t>
            </a:r>
          </a:p>
          <a:p>
            <a:pPr lvl="4" algn="just">
              <a:buFont typeface="Courier New" panose="02070309020205020404" pitchFamily="49" charset="0"/>
              <a:buChar char="o"/>
            </a:pPr>
            <a:r>
              <a:rPr lang="en-GB" altLang="en-US" sz="4800" dirty="0">
                <a:latin typeface="Calibri" panose="020F0502020204030204" pitchFamily="34" charset="0"/>
                <a:cs typeface="Calibri" panose="020F0502020204030204" pitchFamily="34" charset="0"/>
              </a:rPr>
              <a:t>diameter, </a:t>
            </a:r>
          </a:p>
          <a:p>
            <a:pPr lvl="4" algn="just">
              <a:buFont typeface="Courier New" panose="02070309020205020404" pitchFamily="49" charset="0"/>
              <a:buChar char="o"/>
            </a:pPr>
            <a:r>
              <a:rPr lang="en-GB" altLang="en-US" sz="4800" dirty="0">
                <a:latin typeface="Calibri" panose="020F0502020204030204" pitchFamily="34" charset="0"/>
                <a:cs typeface="Calibri" panose="020F0502020204030204" pitchFamily="34" charset="0"/>
              </a:rPr>
              <a:t>age, </a:t>
            </a:r>
          </a:p>
          <a:p>
            <a:pPr lvl="4" algn="just">
              <a:buFont typeface="Courier New" panose="02070309020205020404" pitchFamily="49" charset="0"/>
              <a:buChar char="o"/>
            </a:pPr>
            <a:r>
              <a:rPr lang="en-GB" altLang="en-US" sz="4800" dirty="0">
                <a:latin typeface="Calibri" panose="020F0502020204030204" pitchFamily="34" charset="0"/>
                <a:cs typeface="Calibri" panose="020F0502020204030204" pitchFamily="34" charset="0"/>
              </a:rPr>
              <a:t>damage type and </a:t>
            </a:r>
          </a:p>
          <a:p>
            <a:pPr lvl="4" algn="just">
              <a:buFont typeface="Courier New" panose="02070309020205020404" pitchFamily="49" charset="0"/>
              <a:buChar char="o"/>
            </a:pPr>
            <a:r>
              <a:rPr lang="en-GB" altLang="en-US" sz="4800" dirty="0">
                <a:latin typeface="Calibri" panose="020F0502020204030204" pitchFamily="34" charset="0"/>
                <a:cs typeface="Calibri" panose="020F0502020204030204" pitchFamily="34" charset="0"/>
              </a:rPr>
              <a:t>age of damage</a:t>
            </a:r>
          </a:p>
          <a:p>
            <a:pPr algn="just">
              <a:buFont typeface="Wingdings" panose="05000000000000000000" pitchFamily="2" charset="2"/>
              <a:buChar char="Ø"/>
            </a:pPr>
            <a:endParaRPr lang="en-GB" altLang="en-US" sz="4800" dirty="0">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08E3FDBF-4CC5-909D-0664-D139479F6975}"/>
              </a:ext>
            </a:extLst>
          </p:cNvPr>
          <p:cNvSpPr txBox="1">
            <a:spLocks noChangeArrowheads="1"/>
          </p:cNvSpPr>
          <p:nvPr/>
        </p:nvSpPr>
        <p:spPr>
          <a:xfrm>
            <a:off x="1411288" y="392756"/>
            <a:ext cx="19283362" cy="1358224"/>
          </a:xfrm>
          <a:prstGeom prst="rect">
            <a:avLst/>
          </a:prstGeom>
        </p:spPr>
        <p:txBody>
          <a:bodyPr vert="horz" lIns="91440" tIns="45720" rIns="91440" bIns="45720" rtlCol="0" anchor="t">
            <a:noAutofit/>
          </a:bodyPr>
          <a:lstStyle>
            <a:lvl1pPr algn="l" defTabSz="825500" rtl="0" eaLnBrk="0" fontAlgn="base" hangingPunct="0">
              <a:spcBef>
                <a:spcPct val="0"/>
              </a:spcBef>
              <a:spcAft>
                <a:spcPct val="0"/>
              </a:spcAft>
              <a:defRPr sz="9600" b="1" spc="-180">
                <a:solidFill>
                  <a:srgbClr val="004D44"/>
                </a:solidFill>
                <a:latin typeface="+mn-lt"/>
                <a:ea typeface="Open Sans"/>
                <a:cs typeface="Open Sans"/>
                <a:sym typeface="Open Sans"/>
              </a:defRPr>
            </a:lvl1pPr>
            <a:lvl2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a:defRPr>
            </a:lvl2pPr>
            <a:lvl3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a:defRPr>
            </a:lvl3pPr>
            <a:lvl4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a:defRPr>
            </a:lvl4pPr>
            <a:lvl5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a:defRPr>
            </a:lvl5pPr>
            <a:lvl6pPr marL="0" marR="0" indent="11430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6pPr>
            <a:lvl7pPr marL="0" marR="0" indent="13716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7pPr>
            <a:lvl8pPr marL="0" marR="0" indent="16002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8pPr>
            <a:lvl9pPr marL="0" marR="0" indent="18288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9pPr>
          </a:lstStyle>
          <a:p>
            <a:pPr algn="ctr"/>
            <a:r>
              <a:rPr lang="en-GB" altLang="en-US" sz="8000" kern="0" dirty="0">
                <a:latin typeface="Open Sans" panose="020B0606030504020204" pitchFamily="34" charset="0"/>
                <a:ea typeface="Open Sans" panose="020B0606030504020204" pitchFamily="34" charset="0"/>
                <a:cs typeface="Open Sans" panose="020B0606030504020204" pitchFamily="34" charset="0"/>
              </a:rPr>
              <a:t>Small tree measurement</a:t>
            </a:r>
            <a:endParaRPr lang="cs-CZ" altLang="en-US" sz="8000" kern="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1">
            <a:extLst>
              <a:ext uri="{FF2B5EF4-FFF2-40B4-BE49-F238E27FC236}">
                <a16:creationId xmlns:a16="http://schemas.microsoft.com/office/drawing/2014/main" id="{A25D5C7B-B844-928F-DE7C-2400D9235473}"/>
              </a:ext>
            </a:extLst>
          </p:cNvPr>
          <p:cNvPicPr>
            <a:picLocks noChangeAspect="1"/>
          </p:cNvPicPr>
          <p:nvPr/>
        </p:nvPicPr>
        <p:blipFill rotWithShape="1">
          <a:blip r:embed="rId2" cstate="print"/>
          <a:srcRect l="18658" t="13115" r="21550" b="13429"/>
          <a:stretch/>
        </p:blipFill>
        <p:spPr bwMode="auto">
          <a:xfrm>
            <a:off x="23161280" y="11815445"/>
            <a:ext cx="1097808" cy="1783822"/>
          </a:xfrm>
          <a:prstGeom prst="rect">
            <a:avLst/>
          </a:prstGeom>
          <a:noFill/>
          <a:ln w="9525">
            <a:noFill/>
            <a:miter lim="800000"/>
            <a:headEnd/>
            <a:tailEnd/>
          </a:ln>
        </p:spPr>
      </p:pic>
      <p:sp>
        <p:nvSpPr>
          <p:cNvPr id="5" name="TextBox 5">
            <a:extLst>
              <a:ext uri="{FF2B5EF4-FFF2-40B4-BE49-F238E27FC236}">
                <a16:creationId xmlns:a16="http://schemas.microsoft.com/office/drawing/2014/main" id="{159AE6B5-2C84-9CEF-E019-BF045AF51350}"/>
              </a:ext>
            </a:extLst>
          </p:cNvPr>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pic>
        <p:nvPicPr>
          <p:cNvPr id="2" name="Picture 1">
            <a:extLst>
              <a:ext uri="{FF2B5EF4-FFF2-40B4-BE49-F238E27FC236}">
                <a16:creationId xmlns:a16="http://schemas.microsoft.com/office/drawing/2014/main" id="{B782E13B-8E5E-5FC5-0323-CDFF4CFFF707}"/>
              </a:ext>
            </a:extLst>
          </p:cNvPr>
          <p:cNvPicPr>
            <a:picLocks noChangeAspect="1"/>
          </p:cNvPicPr>
          <p:nvPr/>
        </p:nvPicPr>
        <p:blipFill>
          <a:blip r:embed="rId3"/>
          <a:stretch>
            <a:fillRect/>
          </a:stretch>
        </p:blipFill>
        <p:spPr>
          <a:xfrm>
            <a:off x="10847364" y="2040733"/>
            <a:ext cx="13032949" cy="9774712"/>
          </a:xfrm>
          <a:prstGeom prst="rect">
            <a:avLst/>
          </a:prstGeom>
        </p:spPr>
      </p:pic>
    </p:spTree>
    <p:extLst>
      <p:ext uri="{BB962C8B-B14F-4D97-AF65-F5344CB8AC3E}">
        <p14:creationId xmlns:p14="http://schemas.microsoft.com/office/powerpoint/2010/main" val="3778734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a:extLst>
              <a:ext uri="{FF2B5EF4-FFF2-40B4-BE49-F238E27FC236}">
                <a16:creationId xmlns:a16="http://schemas.microsoft.com/office/drawing/2014/main" id="{7A5E0D5B-6134-2AE2-B2A0-7AACDD912EDD}"/>
              </a:ext>
            </a:extLst>
          </p:cNvPr>
          <p:cNvSpPr txBox="1">
            <a:spLocks noChangeArrowheads="1"/>
          </p:cNvSpPr>
          <p:nvPr/>
        </p:nvSpPr>
        <p:spPr bwMode="auto">
          <a:xfrm>
            <a:off x="1264596" y="1750981"/>
            <a:ext cx="12302548" cy="104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 typeface="Wingdings" panose="05000000000000000000" pitchFamily="2" charset="2"/>
              <a:buChar char="Ø"/>
            </a:pPr>
            <a:endParaRPr lang="en-GB" altLang="en-US" sz="4800" dirty="0">
              <a:latin typeface="Calibri" panose="020F0502020204030204" pitchFamily="34" charset="0"/>
              <a:cs typeface="Calibri" panose="020F0502020204030204" pitchFamily="34" charset="0"/>
            </a:endParaRPr>
          </a:p>
          <a:p>
            <a:pPr>
              <a:buFont typeface="Wingdings" panose="05000000000000000000" pitchFamily="2" charset="2"/>
              <a:buChar char="Ø"/>
            </a:pPr>
            <a:r>
              <a:rPr lang="en-GB" altLang="en-US" sz="4800" dirty="0">
                <a:latin typeface="Calibri" panose="020F0502020204030204" pitchFamily="34" charset="0"/>
                <a:cs typeface="Calibri" panose="020F0502020204030204" pitchFamily="34" charset="0"/>
              </a:rPr>
              <a:t>Forest type</a:t>
            </a:r>
          </a:p>
          <a:p>
            <a:pPr>
              <a:buFont typeface="Wingdings" panose="05000000000000000000" pitchFamily="2" charset="2"/>
              <a:buChar char="Ø"/>
            </a:pPr>
            <a:endParaRPr lang="en-GB" altLang="en-US" sz="4800" dirty="0">
              <a:latin typeface="Calibri" panose="020F0502020204030204" pitchFamily="34" charset="0"/>
              <a:cs typeface="Calibri" panose="020F0502020204030204" pitchFamily="34" charset="0"/>
            </a:endParaRPr>
          </a:p>
          <a:p>
            <a:pPr>
              <a:buFont typeface="Wingdings" panose="05000000000000000000" pitchFamily="2" charset="2"/>
              <a:buChar char="Ø"/>
            </a:pPr>
            <a:r>
              <a:rPr lang="en-GB" altLang="en-US" sz="4800" dirty="0">
                <a:latin typeface="Calibri" panose="020F0502020204030204" pitchFamily="34" charset="0"/>
                <a:cs typeface="Calibri" panose="020F0502020204030204" pitchFamily="34" charset="0"/>
              </a:rPr>
              <a:t>Management intervention</a:t>
            </a:r>
          </a:p>
          <a:p>
            <a:pPr>
              <a:buFont typeface="Wingdings" panose="05000000000000000000" pitchFamily="2" charset="2"/>
              <a:buChar char="Ø"/>
            </a:pPr>
            <a:endParaRPr lang="en-GB" altLang="en-US" sz="4800" dirty="0">
              <a:latin typeface="Calibri" panose="020F0502020204030204" pitchFamily="34" charset="0"/>
              <a:cs typeface="Calibri" panose="020F0502020204030204" pitchFamily="34" charset="0"/>
            </a:endParaRPr>
          </a:p>
          <a:p>
            <a:pPr>
              <a:buFont typeface="Wingdings" panose="05000000000000000000" pitchFamily="2" charset="2"/>
              <a:buChar char="Ø"/>
            </a:pPr>
            <a:r>
              <a:rPr lang="en-GB" altLang="en-US" sz="4800" dirty="0">
                <a:latin typeface="Calibri" panose="020F0502020204030204" pitchFamily="34" charset="0"/>
                <a:cs typeface="Calibri" panose="020F0502020204030204" pitchFamily="34" charset="0"/>
              </a:rPr>
              <a:t>Group Soil Classification (Depth, texture, ..)</a:t>
            </a:r>
          </a:p>
          <a:p>
            <a:pPr>
              <a:buFont typeface="Wingdings" panose="05000000000000000000" pitchFamily="2" charset="2"/>
              <a:buChar char="Ø"/>
            </a:pPr>
            <a:endParaRPr lang="en-GB" altLang="en-US" sz="4800" dirty="0">
              <a:latin typeface="Calibri" panose="020F0502020204030204" pitchFamily="34" charset="0"/>
              <a:cs typeface="Calibri" panose="020F0502020204030204" pitchFamily="34" charset="0"/>
            </a:endParaRPr>
          </a:p>
          <a:p>
            <a:pPr>
              <a:buFont typeface="Wingdings" panose="05000000000000000000" pitchFamily="2" charset="2"/>
              <a:buChar char="Ø"/>
            </a:pPr>
            <a:r>
              <a:rPr lang="en-GB" altLang="en-US" sz="4800" dirty="0">
                <a:latin typeface="Calibri" panose="020F0502020204030204" pitchFamily="34" charset="0"/>
                <a:cs typeface="Calibri" panose="020F0502020204030204" pitchFamily="34" charset="0"/>
              </a:rPr>
              <a:t>Litter layer (Depth, Composition, …)</a:t>
            </a:r>
          </a:p>
          <a:p>
            <a:pPr>
              <a:buFont typeface="Wingdings" panose="05000000000000000000" pitchFamily="2" charset="2"/>
              <a:buChar char="Ø"/>
            </a:pPr>
            <a:endParaRPr lang="en-GB" altLang="en-US" sz="4800" dirty="0">
              <a:latin typeface="Calibri" panose="020F0502020204030204" pitchFamily="34" charset="0"/>
              <a:cs typeface="Calibri" panose="020F0502020204030204" pitchFamily="34" charset="0"/>
            </a:endParaRPr>
          </a:p>
          <a:p>
            <a:pPr>
              <a:buFont typeface="Wingdings" panose="05000000000000000000" pitchFamily="2" charset="2"/>
              <a:buChar char="Ø"/>
            </a:pPr>
            <a:r>
              <a:rPr lang="en-GB" altLang="en-US" sz="4800" dirty="0">
                <a:latin typeface="Calibri" panose="020F0502020204030204" pitchFamily="34" charset="0"/>
                <a:cs typeface="Calibri" panose="020F0502020204030204" pitchFamily="34" charset="0"/>
              </a:rPr>
              <a:t>Vegetation (Type, coverage, …)</a:t>
            </a:r>
          </a:p>
          <a:p>
            <a:pPr>
              <a:buFont typeface="Wingdings" panose="05000000000000000000" pitchFamily="2" charset="2"/>
              <a:buChar char="Ø"/>
            </a:pPr>
            <a:endParaRPr lang="en-GB" altLang="en-US" sz="4800" dirty="0">
              <a:latin typeface="Calibri" panose="020F0502020204030204" pitchFamily="34" charset="0"/>
              <a:cs typeface="Calibri" panose="020F0502020204030204" pitchFamily="34" charset="0"/>
            </a:endParaRPr>
          </a:p>
          <a:p>
            <a:pPr>
              <a:buFont typeface="Wingdings" panose="05000000000000000000" pitchFamily="2" charset="2"/>
              <a:buChar char="Ø"/>
            </a:pPr>
            <a:r>
              <a:rPr lang="en-GB" altLang="en-US" sz="4800" dirty="0">
                <a:latin typeface="Calibri" panose="020F0502020204030204" pitchFamily="34" charset="0"/>
                <a:cs typeface="Calibri" panose="020F0502020204030204" pitchFamily="34" charset="0"/>
              </a:rPr>
              <a:t>Ground Conditions (Drainage, slope, …)</a:t>
            </a:r>
          </a:p>
          <a:p>
            <a:pPr>
              <a:buFont typeface="Wingdings" panose="05000000000000000000" pitchFamily="2" charset="2"/>
              <a:buChar char="Ø"/>
            </a:pPr>
            <a:endParaRPr lang="en-GB" altLang="en-US" sz="4800" dirty="0">
              <a:latin typeface="Calibri" panose="020F0502020204030204" pitchFamily="34" charset="0"/>
              <a:cs typeface="Calibri" panose="020F0502020204030204" pitchFamily="34" charset="0"/>
            </a:endParaRPr>
          </a:p>
          <a:p>
            <a:pPr>
              <a:buFont typeface="Wingdings" panose="05000000000000000000" pitchFamily="2" charset="2"/>
              <a:buChar char="Ø"/>
            </a:pPr>
            <a:r>
              <a:rPr lang="en-GB" altLang="en-US" sz="4800" dirty="0">
                <a:latin typeface="Calibri" panose="020F0502020204030204" pitchFamily="34" charset="0"/>
                <a:cs typeface="Calibri" panose="020F0502020204030204" pitchFamily="34" charset="0"/>
              </a:rPr>
              <a:t>Availability for wood supply</a:t>
            </a:r>
          </a:p>
        </p:txBody>
      </p:sp>
      <p:sp>
        <p:nvSpPr>
          <p:cNvPr id="4" name="Rectangle 2">
            <a:extLst>
              <a:ext uri="{FF2B5EF4-FFF2-40B4-BE49-F238E27FC236}">
                <a16:creationId xmlns:a16="http://schemas.microsoft.com/office/drawing/2014/main" id="{08E3FDBF-4CC5-909D-0664-D139479F6975}"/>
              </a:ext>
            </a:extLst>
          </p:cNvPr>
          <p:cNvSpPr txBox="1">
            <a:spLocks noChangeArrowheads="1"/>
          </p:cNvSpPr>
          <p:nvPr/>
        </p:nvSpPr>
        <p:spPr>
          <a:xfrm>
            <a:off x="260734" y="392756"/>
            <a:ext cx="13986894" cy="1358224"/>
          </a:xfrm>
          <a:prstGeom prst="rect">
            <a:avLst/>
          </a:prstGeom>
        </p:spPr>
        <p:txBody>
          <a:bodyPr vert="horz" lIns="91440" tIns="45720" rIns="91440" bIns="45720" rtlCol="0" anchor="t">
            <a:noAutofit/>
          </a:bodyPr>
          <a:lstStyle>
            <a:lvl1pPr algn="l" defTabSz="825500" rtl="0" eaLnBrk="0" fontAlgn="base" hangingPunct="0">
              <a:spcBef>
                <a:spcPct val="0"/>
              </a:spcBef>
              <a:spcAft>
                <a:spcPct val="0"/>
              </a:spcAft>
              <a:defRPr sz="9600" b="1" spc="-180">
                <a:solidFill>
                  <a:srgbClr val="004D44"/>
                </a:solidFill>
                <a:latin typeface="+mn-lt"/>
                <a:ea typeface="Open Sans"/>
                <a:cs typeface="Open Sans"/>
                <a:sym typeface="Open Sans"/>
              </a:defRPr>
            </a:lvl1pPr>
            <a:lvl2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a:defRPr>
            </a:lvl2pPr>
            <a:lvl3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a:defRPr>
            </a:lvl3pPr>
            <a:lvl4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a:defRPr>
            </a:lvl4pPr>
            <a:lvl5pPr algn="l" defTabSz="825500" rtl="0" eaLnBrk="0" fontAlgn="base" hangingPunct="0">
              <a:spcBef>
                <a:spcPct val="0"/>
              </a:spcBef>
              <a:spcAft>
                <a:spcPct val="0"/>
              </a:spcAft>
              <a:defRPr sz="9600" b="1" cap="all" spc="513">
                <a:solidFill>
                  <a:srgbClr val="004D44"/>
                </a:solidFill>
                <a:latin typeface="Arial" panose="020B0604020202020204" pitchFamily="34" charset="0"/>
                <a:ea typeface="Open Sans"/>
                <a:cs typeface="Open Sans"/>
                <a:sym typeface="Open Sans"/>
              </a:defRPr>
            </a:lvl5pPr>
            <a:lvl6pPr marL="0" marR="0" indent="11430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6pPr>
            <a:lvl7pPr marL="0" marR="0" indent="13716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7pPr>
            <a:lvl8pPr marL="0" marR="0" indent="16002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8pPr>
            <a:lvl9pPr marL="0" marR="0" indent="18288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9pPr>
          </a:lstStyle>
          <a:p>
            <a:pPr algn="ctr"/>
            <a:r>
              <a:rPr lang="en-GB" altLang="en-US" sz="8000" kern="0" dirty="0">
                <a:latin typeface="Open Sans" panose="020B0606030504020204" pitchFamily="34" charset="0"/>
                <a:ea typeface="Open Sans" panose="020B0606030504020204" pitchFamily="34" charset="0"/>
                <a:cs typeface="Open Sans" panose="020B0606030504020204" pitchFamily="34" charset="0"/>
              </a:rPr>
              <a:t>Site &amp; Forest measurement</a:t>
            </a:r>
            <a:endParaRPr lang="cs-CZ" altLang="en-US" sz="8000" kern="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FAB0973A-2045-1E6F-DCB9-7B1AF84FE672}"/>
              </a:ext>
            </a:extLst>
          </p:cNvPr>
          <p:cNvPicPr>
            <a:picLocks noChangeAspect="1"/>
          </p:cNvPicPr>
          <p:nvPr/>
        </p:nvPicPr>
        <p:blipFill>
          <a:blip r:embed="rId2"/>
          <a:stretch>
            <a:fillRect/>
          </a:stretch>
        </p:blipFill>
        <p:spPr>
          <a:xfrm>
            <a:off x="14510084" y="386623"/>
            <a:ext cx="8640000" cy="6485875"/>
          </a:xfrm>
          <a:prstGeom prst="rect">
            <a:avLst/>
          </a:prstGeom>
        </p:spPr>
      </p:pic>
      <p:pic>
        <p:nvPicPr>
          <p:cNvPr id="2" name="Picture 1">
            <a:extLst>
              <a:ext uri="{FF2B5EF4-FFF2-40B4-BE49-F238E27FC236}">
                <a16:creationId xmlns:a16="http://schemas.microsoft.com/office/drawing/2014/main" id="{3DD3AB07-559C-0ABA-E96C-F471762DC9F4}"/>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sp>
        <p:nvSpPr>
          <p:cNvPr id="3" name="TextBox 5">
            <a:extLst>
              <a:ext uri="{FF2B5EF4-FFF2-40B4-BE49-F238E27FC236}">
                <a16:creationId xmlns:a16="http://schemas.microsoft.com/office/drawing/2014/main" id="{BD2335E0-4521-3D2A-49A1-0BDEACD8FD44}"/>
              </a:ext>
            </a:extLst>
          </p:cNvPr>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pic>
        <p:nvPicPr>
          <p:cNvPr id="9" name="Picture 8">
            <a:extLst>
              <a:ext uri="{FF2B5EF4-FFF2-40B4-BE49-F238E27FC236}">
                <a16:creationId xmlns:a16="http://schemas.microsoft.com/office/drawing/2014/main" id="{78A73EB5-18D0-91BD-9A0B-EDFF4C2329DF}"/>
              </a:ext>
            </a:extLst>
          </p:cNvPr>
          <p:cNvPicPr>
            <a:picLocks noChangeAspect="1"/>
          </p:cNvPicPr>
          <p:nvPr/>
        </p:nvPicPr>
        <p:blipFill>
          <a:blip r:embed="rId4"/>
          <a:stretch>
            <a:fillRect/>
          </a:stretch>
        </p:blipFill>
        <p:spPr>
          <a:xfrm>
            <a:off x="14527820" y="7111886"/>
            <a:ext cx="8633460" cy="6484620"/>
          </a:xfrm>
          <a:prstGeom prst="rect">
            <a:avLst/>
          </a:prstGeom>
        </p:spPr>
      </p:pic>
    </p:spTree>
    <p:extLst>
      <p:ext uri="{BB962C8B-B14F-4D97-AF65-F5344CB8AC3E}">
        <p14:creationId xmlns:p14="http://schemas.microsoft.com/office/powerpoint/2010/main" val="1905914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5"/>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
        <p:nvSpPr>
          <p:cNvPr id="4" name="Rectangle 4"/>
          <p:cNvSpPr>
            <a:spLocks noChangeArrowheads="1"/>
          </p:cNvSpPr>
          <p:nvPr/>
        </p:nvSpPr>
        <p:spPr bwMode="auto">
          <a:xfrm>
            <a:off x="1219200" y="464069"/>
            <a:ext cx="13672457" cy="141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algn="ctr"/>
            <a:r>
              <a:rPr lang="en-IE" altLang="en-US" sz="8800" b="1" dirty="0">
                <a:latin typeface="+mn-lt"/>
              </a:rPr>
              <a:t>Data</a:t>
            </a:r>
            <a:r>
              <a:rPr lang="en-IE" altLang="en-US" sz="8800" dirty="0">
                <a:latin typeface="+mn-lt"/>
              </a:rPr>
              <a:t> </a:t>
            </a:r>
            <a:r>
              <a:rPr lang="en-IE" altLang="en-US" sz="8800" b="1" dirty="0">
                <a:latin typeface="+mn-lt"/>
              </a:rPr>
              <a:t>checking in the field </a:t>
            </a:r>
            <a:endParaRPr lang="en-IE" sz="8600" b="1" dirty="0">
              <a:latin typeface="+mn-lt"/>
            </a:endParaRPr>
          </a:p>
        </p:txBody>
      </p:sp>
      <p:sp>
        <p:nvSpPr>
          <p:cNvPr id="5" name="Rectangle 4"/>
          <p:cNvSpPr>
            <a:spLocks noChangeArrowheads="1"/>
          </p:cNvSpPr>
          <p:nvPr/>
        </p:nvSpPr>
        <p:spPr bwMode="auto">
          <a:xfrm>
            <a:off x="283779" y="1497877"/>
            <a:ext cx="14945710" cy="1001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lstStyle/>
          <a:p>
            <a:pPr>
              <a:spcBef>
                <a:spcPct val="20000"/>
              </a:spcBef>
            </a:pPr>
            <a:endParaRPr lang="en-IE" sz="1900" dirty="0"/>
          </a:p>
          <a:p>
            <a:pPr eaLnBrk="1" hangingPunct="1">
              <a:buFont typeface="Wingdings" pitchFamily="2" charset="2"/>
              <a:buNone/>
            </a:pPr>
            <a:r>
              <a:rPr lang="en-GB" altLang="en-US" sz="4000" b="1" dirty="0">
                <a:latin typeface="Tahoma" pitchFamily="34" charset="0"/>
              </a:rPr>
              <a:t>Data check:</a:t>
            </a:r>
          </a:p>
          <a:p>
            <a:pPr eaLnBrk="1" hangingPunct="1">
              <a:buFont typeface="Wingdings" pitchFamily="2" charset="2"/>
              <a:buNone/>
            </a:pPr>
            <a:r>
              <a:rPr lang="en-GB" altLang="en-US" sz="4000" dirty="0">
                <a:latin typeface="Tahoma" pitchFamily="34" charset="0"/>
              </a:rPr>
              <a:t>Prior leaving the inventory plot, the operator performs a comprehensive data checks, including:</a:t>
            </a:r>
          </a:p>
          <a:p>
            <a:pPr eaLnBrk="1" hangingPunct="1">
              <a:buFont typeface="Wingdings" pitchFamily="2" charset="2"/>
              <a:buChar char="Ø"/>
            </a:pPr>
            <a:endParaRPr lang="en-GB" altLang="en-US" sz="4000" dirty="0">
              <a:latin typeface="Tahoma" pitchFamily="34" charset="0"/>
            </a:endParaRPr>
          </a:p>
          <a:p>
            <a:pPr marL="571500" indent="-571500" eaLnBrk="1" hangingPunct="1">
              <a:buFont typeface="Arial" panose="020B0604020202020204" pitchFamily="34" charset="0"/>
              <a:buChar char="•"/>
            </a:pPr>
            <a:r>
              <a:rPr lang="en-GB" altLang="en-US" sz="4000" b="1" dirty="0">
                <a:latin typeface="Tahoma" pitchFamily="34" charset="0"/>
              </a:rPr>
              <a:t> missing data check</a:t>
            </a:r>
            <a:r>
              <a:rPr lang="en-GB" altLang="en-US" sz="4000" dirty="0">
                <a:latin typeface="Tahoma" pitchFamily="34" charset="0"/>
              </a:rPr>
              <a:t> … Field-Map searches for all missing information which are required and list missing items in “Check data” output file</a:t>
            </a:r>
          </a:p>
          <a:p>
            <a:pPr marL="571500" indent="-571500" eaLnBrk="1" hangingPunct="1">
              <a:buFont typeface="Arial" panose="020B0604020202020204" pitchFamily="34" charset="0"/>
              <a:buChar char="•"/>
            </a:pPr>
            <a:endParaRPr lang="en-GB" altLang="en-US" sz="4000" dirty="0">
              <a:latin typeface="Tahoma" pitchFamily="34" charset="0"/>
            </a:endParaRPr>
          </a:p>
          <a:p>
            <a:pPr marL="571500" indent="-571500" eaLnBrk="1" hangingPunct="1">
              <a:buFont typeface="Arial" panose="020B0604020202020204" pitchFamily="34" charset="0"/>
              <a:buChar char="•"/>
            </a:pPr>
            <a:r>
              <a:rPr lang="en-GB" altLang="en-US" sz="4000" b="1" dirty="0">
                <a:latin typeface="Tahoma" pitchFamily="34" charset="0"/>
              </a:rPr>
              <a:t> data verification script</a:t>
            </a:r>
            <a:r>
              <a:rPr lang="en-GB" altLang="en-US" sz="4000" dirty="0">
                <a:latin typeface="Tahoma" pitchFamily="34" charset="0"/>
              </a:rPr>
              <a:t> … Field-Map checks defined logical relations and list errors or “possible errors” in “Data verification” output file</a:t>
            </a:r>
          </a:p>
          <a:p>
            <a:pPr marL="571500" indent="-571500" eaLnBrk="1" hangingPunct="1">
              <a:buFont typeface="Arial" panose="020B0604020202020204" pitchFamily="34" charset="0"/>
              <a:buChar char="•"/>
            </a:pPr>
            <a:endParaRPr lang="en-GB" altLang="en-US" sz="4000" dirty="0">
              <a:latin typeface="Tahoma" pitchFamily="34" charset="0"/>
            </a:endParaRPr>
          </a:p>
          <a:p>
            <a:pPr marL="571500" indent="-571500" eaLnBrk="1" hangingPunct="1">
              <a:buFont typeface="Arial" panose="020B0604020202020204" pitchFamily="34" charset="0"/>
              <a:buChar char="•"/>
            </a:pPr>
            <a:r>
              <a:rPr lang="en-GB" altLang="en-US" sz="4000" dirty="0">
                <a:latin typeface="Tahoma" pitchFamily="34" charset="0"/>
              </a:rPr>
              <a:t> </a:t>
            </a:r>
            <a:r>
              <a:rPr lang="en-GB" altLang="en-US" sz="4000" b="1" dirty="0">
                <a:latin typeface="Tahoma" pitchFamily="34" charset="0"/>
              </a:rPr>
              <a:t>visual check</a:t>
            </a:r>
            <a:r>
              <a:rPr lang="en-GB" altLang="en-US" sz="4000" dirty="0">
                <a:latin typeface="Tahoma" pitchFamily="34" charset="0"/>
              </a:rPr>
              <a:t> … visual check of DBH distribution and Height x DBH graphs</a:t>
            </a:r>
          </a:p>
          <a:p>
            <a:pPr marL="571500" indent="-571500" eaLnBrk="1" hangingPunct="1">
              <a:buFont typeface="Arial" panose="020B0604020202020204" pitchFamily="34" charset="0"/>
              <a:buChar char="•"/>
            </a:pPr>
            <a:endParaRPr lang="en-GB" altLang="en-US" sz="4000" dirty="0">
              <a:latin typeface="Tahoma" pitchFamily="34" charset="0"/>
            </a:endParaRPr>
          </a:p>
          <a:p>
            <a:pPr eaLnBrk="1" hangingPunct="1"/>
            <a:r>
              <a:rPr lang="en-GB" altLang="en-US" sz="4000" dirty="0">
                <a:latin typeface="Tahoma" pitchFamily="34" charset="0"/>
              </a:rPr>
              <a:t>Operator inputs missing or corrects wrong information identified during data check procedure </a:t>
            </a:r>
          </a:p>
          <a:p>
            <a:pPr marL="816411" indent="-816411">
              <a:spcBef>
                <a:spcPct val="20000"/>
              </a:spcBef>
              <a:buFontTx/>
              <a:buChar char="•"/>
            </a:pPr>
            <a:endParaRPr lang="en-IE" sz="7100" dirty="0"/>
          </a:p>
        </p:txBody>
      </p:sp>
      <p:pic>
        <p:nvPicPr>
          <p:cNvPr id="8" name="Picture 3" descr="FM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84750" y="426145"/>
            <a:ext cx="6416072" cy="480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FM0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51933" y="2537523"/>
            <a:ext cx="6839083" cy="538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FM0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92461" y="6077911"/>
            <a:ext cx="6392671" cy="75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a:extLst>
              <a:ext uri="{FF2B5EF4-FFF2-40B4-BE49-F238E27FC236}">
                <a16:creationId xmlns:a16="http://schemas.microsoft.com/office/drawing/2014/main" id="{406F446A-8E9D-456A-5DDB-4E7E0F519BB6}"/>
              </a:ext>
            </a:extLst>
          </p:cNvPr>
          <p:cNvPicPr>
            <a:picLocks noChangeAspect="1"/>
          </p:cNvPicPr>
          <p:nvPr/>
        </p:nvPicPr>
        <p:blipFill rotWithShape="1">
          <a:blip r:embed="rId6"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3293191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5920B5-9DFA-585F-E14D-2B88D9997F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34" t="11482" r="4906" b="9390"/>
          <a:stretch/>
        </p:blipFill>
        <p:spPr bwMode="auto">
          <a:xfrm>
            <a:off x="13703885" y="303566"/>
            <a:ext cx="10444841" cy="13106877"/>
          </a:xfrm>
          <a:prstGeom prst="rect">
            <a:avLst/>
          </a:prstGeom>
          <a:noFill/>
          <a:ln>
            <a:noFill/>
          </a:ln>
          <a:extLst>
            <a:ext uri="{53640926-AAD7-44D8-BBD7-CCE9431645EC}">
              <a14:shadowObscured xmlns:a14="http://schemas.microsoft.com/office/drawing/2010/main"/>
            </a:ext>
          </a:extLst>
        </p:spPr>
      </p:pic>
      <p:sp>
        <p:nvSpPr>
          <p:cNvPr id="3075" name="TextBox 5"/>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
        <p:nvSpPr>
          <p:cNvPr id="4" name="Rectangle 4"/>
          <p:cNvSpPr>
            <a:spLocks noChangeArrowheads="1"/>
          </p:cNvSpPr>
          <p:nvPr/>
        </p:nvSpPr>
        <p:spPr bwMode="auto">
          <a:xfrm>
            <a:off x="1219200" y="464069"/>
            <a:ext cx="10444841" cy="141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algn="ctr"/>
            <a:r>
              <a:rPr lang="en-IE" altLang="en-US" sz="8000" b="1" dirty="0">
                <a:solidFill>
                  <a:srgbClr val="004D44"/>
                </a:solidFill>
                <a:latin typeface="+mn-lt"/>
              </a:rPr>
              <a:t>Data validation</a:t>
            </a:r>
            <a:endParaRPr lang="en-IE" sz="8000" b="1" dirty="0">
              <a:solidFill>
                <a:srgbClr val="004D44"/>
              </a:solidFill>
              <a:latin typeface="+mn-lt"/>
            </a:endParaRPr>
          </a:p>
        </p:txBody>
      </p:sp>
      <p:sp>
        <p:nvSpPr>
          <p:cNvPr id="5" name="Rectangle 4"/>
          <p:cNvSpPr>
            <a:spLocks noChangeArrowheads="1"/>
          </p:cNvSpPr>
          <p:nvPr/>
        </p:nvSpPr>
        <p:spPr bwMode="auto">
          <a:xfrm>
            <a:off x="283779" y="1876249"/>
            <a:ext cx="11908221" cy="963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lstStyle/>
          <a:p>
            <a:pPr>
              <a:spcBef>
                <a:spcPct val="20000"/>
              </a:spcBef>
            </a:pPr>
            <a:endParaRPr lang="en-IE" sz="6000" dirty="0">
              <a:latin typeface="+mn-lt"/>
            </a:endParaRPr>
          </a:p>
          <a:p>
            <a:pPr marL="571500" indent="-571500" eaLnBrk="1" hangingPunct="1">
              <a:buFont typeface="Arial" panose="020B0604020202020204" pitchFamily="34" charset="0"/>
              <a:buChar char="•"/>
            </a:pPr>
            <a:r>
              <a:rPr lang="en-GB" altLang="en-US" sz="6000" dirty="0">
                <a:latin typeface="+mn-lt"/>
              </a:rPr>
              <a:t>5% of plots randomly selected and completely remeasured</a:t>
            </a:r>
          </a:p>
          <a:p>
            <a:pPr marL="571500" indent="-571500" eaLnBrk="1" hangingPunct="1">
              <a:buFont typeface="Arial" panose="020B0604020202020204" pitchFamily="34" charset="0"/>
              <a:buChar char="•"/>
            </a:pPr>
            <a:endParaRPr lang="en-GB" altLang="en-US" sz="6000" dirty="0">
              <a:latin typeface="+mn-lt"/>
            </a:endParaRPr>
          </a:p>
          <a:p>
            <a:pPr marL="571500" indent="-571500" eaLnBrk="1" hangingPunct="1">
              <a:buFont typeface="Arial" panose="020B0604020202020204" pitchFamily="34" charset="0"/>
              <a:buChar char="•"/>
            </a:pPr>
            <a:r>
              <a:rPr lang="en-GB" altLang="en-US" sz="6000" dirty="0">
                <a:latin typeface="+mn-lt"/>
              </a:rPr>
              <a:t>Results are published</a:t>
            </a:r>
          </a:p>
          <a:p>
            <a:pPr eaLnBrk="1" hangingPunct="1">
              <a:buFont typeface="Wingdings" pitchFamily="2" charset="2"/>
              <a:buChar char="Ø"/>
            </a:pPr>
            <a:endParaRPr lang="en-GB" altLang="en-US" sz="6000" dirty="0">
              <a:latin typeface="+mn-lt"/>
            </a:endParaRPr>
          </a:p>
          <a:p>
            <a:pPr marL="571500" indent="-571500" eaLnBrk="1" hangingPunct="1">
              <a:buFont typeface="Arial" panose="020B0604020202020204" pitchFamily="34" charset="0"/>
              <a:buChar char="•"/>
            </a:pPr>
            <a:r>
              <a:rPr lang="en-GB" altLang="en-US" sz="6000" dirty="0">
                <a:latin typeface="+mn-lt"/>
              </a:rPr>
              <a:t>Field team update </a:t>
            </a:r>
          </a:p>
          <a:p>
            <a:pPr marL="571500" indent="-571500" eaLnBrk="1" hangingPunct="1">
              <a:buFont typeface="Arial" panose="020B0604020202020204" pitchFamily="34" charset="0"/>
              <a:buChar char="•"/>
            </a:pPr>
            <a:endParaRPr lang="en-GB" altLang="en-US" sz="6000" dirty="0">
              <a:latin typeface="+mn-lt"/>
            </a:endParaRPr>
          </a:p>
          <a:p>
            <a:pPr marL="571500" indent="-571500" eaLnBrk="1" hangingPunct="1">
              <a:buFont typeface="Arial" panose="020B0604020202020204" pitchFamily="34" charset="0"/>
              <a:buChar char="•"/>
            </a:pPr>
            <a:r>
              <a:rPr lang="en-GB" altLang="en-US" sz="6000" dirty="0">
                <a:latin typeface="+mn-lt"/>
              </a:rPr>
              <a:t>Project management changes</a:t>
            </a:r>
          </a:p>
          <a:p>
            <a:pPr marL="857250" indent="-857250">
              <a:spcBef>
                <a:spcPct val="20000"/>
              </a:spcBef>
              <a:buFont typeface="Arial" panose="020B0604020202020204" pitchFamily="34" charset="0"/>
              <a:buChar char="•"/>
            </a:pPr>
            <a:endParaRPr lang="en-IE" sz="7100" dirty="0">
              <a:latin typeface="+mn-lt"/>
            </a:endParaRPr>
          </a:p>
        </p:txBody>
      </p:sp>
      <p:pic>
        <p:nvPicPr>
          <p:cNvPr id="3" name="Picture 1">
            <a:extLst>
              <a:ext uri="{FF2B5EF4-FFF2-40B4-BE49-F238E27FC236}">
                <a16:creationId xmlns:a16="http://schemas.microsoft.com/office/drawing/2014/main" id="{5939EB47-BC8D-7680-474E-A94192C9807A}"/>
              </a:ext>
            </a:extLst>
          </p:cNvPr>
          <p:cNvPicPr>
            <a:picLocks noChangeAspect="1"/>
          </p:cNvPicPr>
          <p:nvPr/>
        </p:nvPicPr>
        <p:blipFill rotWithShape="1">
          <a:blip r:embed="rId4"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1018209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5"/>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
        <p:nvSpPr>
          <p:cNvPr id="4" name="Rectangle 4"/>
          <p:cNvSpPr>
            <a:spLocks noChangeArrowheads="1"/>
          </p:cNvSpPr>
          <p:nvPr/>
        </p:nvSpPr>
        <p:spPr bwMode="auto">
          <a:xfrm>
            <a:off x="5867400" y="5191176"/>
            <a:ext cx="12839700" cy="250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algn="ctr"/>
            <a:r>
              <a:rPr lang="en-IE" sz="8000" b="1" dirty="0">
                <a:solidFill>
                  <a:srgbClr val="004D44"/>
                </a:solidFill>
              </a:rPr>
              <a:t>NFI Data Processing</a:t>
            </a:r>
          </a:p>
        </p:txBody>
      </p:sp>
      <p:pic>
        <p:nvPicPr>
          <p:cNvPr id="2" name="Picture 1">
            <a:extLst>
              <a:ext uri="{FF2B5EF4-FFF2-40B4-BE49-F238E27FC236}">
                <a16:creationId xmlns:a16="http://schemas.microsoft.com/office/drawing/2014/main" id="{CD2BBD99-F9B3-2E8E-F481-FAA96B134983}"/>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1335287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219200" y="464069"/>
            <a:ext cx="21945600" cy="141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algn="ctr"/>
            <a:r>
              <a:rPr lang="en-IE"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Data Pre-processing Methods</a:t>
            </a:r>
          </a:p>
        </p:txBody>
      </p:sp>
      <p:sp>
        <p:nvSpPr>
          <p:cNvPr id="10" name="Rectangle 9"/>
          <p:cNvSpPr>
            <a:spLocks noChangeArrowheads="1"/>
          </p:cNvSpPr>
          <p:nvPr/>
        </p:nvSpPr>
        <p:spPr bwMode="auto">
          <a:xfrm>
            <a:off x="283780" y="1962150"/>
            <a:ext cx="23813544" cy="1108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lstStyle/>
          <a:p>
            <a:pPr>
              <a:spcBef>
                <a:spcPct val="20000"/>
              </a:spcBef>
            </a:pPr>
            <a:endParaRPr lang="en-IE" sz="1900" dirty="0">
              <a:latin typeface="+mn-lt"/>
            </a:endParaRPr>
          </a:p>
          <a:p>
            <a:pPr marL="816411" indent="-816411">
              <a:spcBef>
                <a:spcPct val="20000"/>
              </a:spcBef>
              <a:buFontTx/>
              <a:buChar char="•"/>
            </a:pPr>
            <a:r>
              <a:rPr lang="en-IE" sz="8800" dirty="0">
                <a:latin typeface="+mn-lt"/>
              </a:rPr>
              <a:t>Data cleaning</a:t>
            </a:r>
          </a:p>
          <a:p>
            <a:pPr marL="816411" indent="-816411">
              <a:spcBef>
                <a:spcPct val="20000"/>
              </a:spcBef>
              <a:buFontTx/>
              <a:buChar char="•"/>
            </a:pPr>
            <a:r>
              <a:rPr lang="en-IE" sz="8800" dirty="0">
                <a:latin typeface="+mn-lt"/>
              </a:rPr>
              <a:t>Modelling (e.g. tree volume)</a:t>
            </a:r>
          </a:p>
          <a:p>
            <a:pPr marL="816411" indent="-816411">
              <a:spcBef>
                <a:spcPct val="20000"/>
              </a:spcBef>
              <a:buFontTx/>
              <a:buChar char="•"/>
            </a:pPr>
            <a:r>
              <a:rPr lang="en-IE" sz="8800" dirty="0">
                <a:latin typeface="+mn-lt"/>
              </a:rPr>
              <a:t>Classification (e.g. diameter classes)</a:t>
            </a:r>
          </a:p>
          <a:p>
            <a:pPr marL="816411" indent="-816411">
              <a:spcBef>
                <a:spcPct val="20000"/>
              </a:spcBef>
              <a:buFontTx/>
              <a:buChar char="•"/>
            </a:pPr>
            <a:r>
              <a:rPr lang="en-IE" sz="8800" dirty="0">
                <a:latin typeface="+mn-lt"/>
              </a:rPr>
              <a:t>Aggregation (e.g. number of species per plot)</a:t>
            </a:r>
          </a:p>
          <a:p>
            <a:pPr marL="816411" indent="-816411">
              <a:spcBef>
                <a:spcPct val="20000"/>
              </a:spcBef>
              <a:buFontTx/>
              <a:buChar char="•"/>
            </a:pPr>
            <a:r>
              <a:rPr lang="en-IE" sz="8800" dirty="0">
                <a:latin typeface="+mn-lt"/>
              </a:rPr>
              <a:t>Re-classification (e.g. species groups) </a:t>
            </a:r>
          </a:p>
          <a:p>
            <a:pPr marL="816411" indent="-816411">
              <a:spcBef>
                <a:spcPct val="20000"/>
              </a:spcBef>
              <a:buFontTx/>
              <a:buChar char="•"/>
            </a:pPr>
            <a:r>
              <a:rPr lang="en-IE" sz="8800" dirty="0">
                <a:latin typeface="+mn-lt"/>
              </a:rPr>
              <a:t>Post-stratification (e.g. by counties)</a:t>
            </a:r>
          </a:p>
          <a:p>
            <a:pPr marL="816411" indent="-816411">
              <a:spcBef>
                <a:spcPct val="20000"/>
              </a:spcBef>
              <a:buFontTx/>
              <a:buChar char="•"/>
            </a:pPr>
            <a:endParaRPr lang="en-IE" sz="4400" dirty="0">
              <a:latin typeface="+mn-lt"/>
            </a:endParaRPr>
          </a:p>
        </p:txBody>
      </p:sp>
      <p:pic>
        <p:nvPicPr>
          <p:cNvPr id="3" name="Picture 1">
            <a:extLst>
              <a:ext uri="{FF2B5EF4-FFF2-40B4-BE49-F238E27FC236}">
                <a16:creationId xmlns:a16="http://schemas.microsoft.com/office/drawing/2014/main" id="{244C1829-EB2B-8A7E-24AC-859E4C3CFF6F}"/>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sp>
        <p:nvSpPr>
          <p:cNvPr id="5" name="TextBox 5">
            <a:extLst>
              <a:ext uri="{FF2B5EF4-FFF2-40B4-BE49-F238E27FC236}">
                <a16:creationId xmlns:a16="http://schemas.microsoft.com/office/drawing/2014/main" id="{09CFA316-DF4F-8E4B-A2EA-BBBE5BB9265C}"/>
              </a:ext>
            </a:extLst>
          </p:cNvPr>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Tree>
    <p:extLst>
      <p:ext uri="{BB962C8B-B14F-4D97-AF65-F5344CB8AC3E}">
        <p14:creationId xmlns:p14="http://schemas.microsoft.com/office/powerpoint/2010/main" val="1605624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descr="10195_1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779" y="2064602"/>
            <a:ext cx="15337617" cy="11251123"/>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1219200" y="208889"/>
            <a:ext cx="21945600" cy="141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algn="ctr"/>
            <a:r>
              <a:rPr lang="en-IE"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Calculation of Secondary Variables</a:t>
            </a:r>
          </a:p>
        </p:txBody>
      </p:sp>
      <p:pic>
        <p:nvPicPr>
          <p:cNvPr id="2" name="Picture 1">
            <a:extLst>
              <a:ext uri="{FF2B5EF4-FFF2-40B4-BE49-F238E27FC236}">
                <a16:creationId xmlns:a16="http://schemas.microsoft.com/office/drawing/2014/main" id="{BFD523E2-B289-3D0A-76F7-16BC211E91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20048" y="2055421"/>
            <a:ext cx="7588268" cy="11382402"/>
          </a:xfrm>
          <a:prstGeom prst="rect">
            <a:avLst/>
          </a:prstGeom>
          <a:noFill/>
          <a:ln>
            <a:noFill/>
          </a:ln>
        </p:spPr>
      </p:pic>
      <p:pic>
        <p:nvPicPr>
          <p:cNvPr id="5" name="Picture 1">
            <a:extLst>
              <a:ext uri="{FF2B5EF4-FFF2-40B4-BE49-F238E27FC236}">
                <a16:creationId xmlns:a16="http://schemas.microsoft.com/office/drawing/2014/main" id="{3915CF2E-13FB-7120-9919-B1C323D9967D}"/>
              </a:ext>
            </a:extLst>
          </p:cNvPr>
          <p:cNvPicPr>
            <a:picLocks noChangeAspect="1"/>
          </p:cNvPicPr>
          <p:nvPr/>
        </p:nvPicPr>
        <p:blipFill rotWithShape="1">
          <a:blip r:embed="rId5"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617199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5"/>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
        <p:nvSpPr>
          <p:cNvPr id="4" name="Rectangle 4"/>
          <p:cNvSpPr>
            <a:spLocks noChangeArrowheads="1"/>
          </p:cNvSpPr>
          <p:nvPr/>
        </p:nvSpPr>
        <p:spPr bwMode="auto">
          <a:xfrm>
            <a:off x="5867400" y="5191176"/>
            <a:ext cx="12839700" cy="250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algn="ctr"/>
            <a:r>
              <a:rPr lang="en-IE" sz="8000" b="1" dirty="0">
                <a:solidFill>
                  <a:srgbClr val="004D44"/>
                </a:solidFill>
              </a:rPr>
              <a:t>Brief overview of Forestry in Ireland</a:t>
            </a:r>
          </a:p>
        </p:txBody>
      </p:sp>
      <p:pic>
        <p:nvPicPr>
          <p:cNvPr id="2" name="Picture 1">
            <a:extLst>
              <a:ext uri="{FF2B5EF4-FFF2-40B4-BE49-F238E27FC236}">
                <a16:creationId xmlns:a16="http://schemas.microsoft.com/office/drawing/2014/main" id="{A8019871-93CD-B9C1-A85F-DFBB81F263AB}"/>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3614207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5">
            <a:extLst>
              <a:ext uri="{FF2B5EF4-FFF2-40B4-BE49-F238E27FC236}">
                <a16:creationId xmlns:a16="http://schemas.microsoft.com/office/drawing/2014/main" id="{4F32BCA6-A2DC-7441-872C-C6497282B5C7}"/>
              </a:ext>
            </a:extLst>
          </p:cNvPr>
          <p:cNvSpPr>
            <a:spLocks noGrp="1" noChangeArrowheads="1"/>
          </p:cNvSpPr>
          <p:nvPr>
            <p:ph type="title"/>
          </p:nvPr>
        </p:nvSpPr>
        <p:spPr>
          <a:xfrm>
            <a:off x="670720" y="89248"/>
            <a:ext cx="22977556" cy="2054862"/>
          </a:xfrm>
          <a:noFill/>
        </p:spPr>
        <p:txBody>
          <a:bodyPr/>
          <a:lstStyle/>
          <a:p>
            <a:pPr algn="ctr" eaLnBrk="1" hangingPunct="1"/>
            <a:r>
              <a:rPr lang="en-IE" altLang="en-US" sz="8000" b="1" dirty="0">
                <a:solidFill>
                  <a:srgbClr val="004D44"/>
                </a:solidFill>
                <a:latin typeface="Open Sans"/>
              </a:rPr>
              <a:t>Modelling Increment</a:t>
            </a:r>
            <a:endParaRPr lang="en-GB" altLang="en-US" sz="8000" b="1" dirty="0">
              <a:solidFill>
                <a:srgbClr val="004D44"/>
              </a:solidFill>
              <a:latin typeface="Open Sans"/>
            </a:endParaRPr>
          </a:p>
        </p:txBody>
      </p:sp>
      <p:sp>
        <p:nvSpPr>
          <p:cNvPr id="6" name="Rectangle 5">
            <a:extLst>
              <a:ext uri="{FF2B5EF4-FFF2-40B4-BE49-F238E27FC236}">
                <a16:creationId xmlns:a16="http://schemas.microsoft.com/office/drawing/2014/main" id="{75330AED-85FB-FF01-A8A5-A2222470EDB0}"/>
              </a:ext>
            </a:extLst>
          </p:cNvPr>
          <p:cNvSpPr>
            <a:spLocks noChangeArrowheads="1"/>
          </p:cNvSpPr>
          <p:nvPr/>
        </p:nvSpPr>
        <p:spPr bwMode="auto">
          <a:xfrm>
            <a:off x="283780" y="1499224"/>
            <a:ext cx="23825900" cy="1132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lstStyle/>
          <a:p>
            <a:pPr algn="just">
              <a:spcBef>
                <a:spcPct val="20000"/>
              </a:spcBef>
            </a:pPr>
            <a:endParaRPr lang="en-IE" sz="1200" dirty="0"/>
          </a:p>
          <a:p>
            <a:pPr marL="857250" indent="-857250" algn="just">
              <a:spcBef>
                <a:spcPts val="0"/>
              </a:spcBef>
              <a:buFont typeface="Arial" panose="020B0604020202020204" pitchFamily="34" charset="0"/>
              <a:buChar char="•"/>
            </a:pPr>
            <a:r>
              <a:rPr lang="en-IE" sz="6000" dirty="0"/>
              <a:t>Missing information:</a:t>
            </a:r>
          </a:p>
          <a:p>
            <a:pPr marL="2686050" lvl="4" indent="-857250" algn="just">
              <a:spcBef>
                <a:spcPts val="0"/>
              </a:spcBef>
              <a:buFont typeface="Arial" panose="020B0604020202020204" pitchFamily="34" charset="0"/>
              <a:buChar char="•"/>
            </a:pPr>
            <a:r>
              <a:rPr lang="en-IE" sz="6000" dirty="0"/>
              <a:t>Previous cycle </a:t>
            </a:r>
            <a:r>
              <a:rPr lang="en-IE" sz="6000" dirty="0" err="1"/>
              <a:t>Dbh</a:t>
            </a:r>
            <a:r>
              <a:rPr lang="en-IE" sz="6000" dirty="0"/>
              <a:t> &amp; </a:t>
            </a:r>
            <a:r>
              <a:rPr lang="en-IE" sz="6000" dirty="0" err="1"/>
              <a:t>Ht</a:t>
            </a:r>
            <a:r>
              <a:rPr lang="en-IE" sz="6000" dirty="0"/>
              <a:t> unknown e.g. ingrowth trees.</a:t>
            </a:r>
          </a:p>
          <a:p>
            <a:pPr marL="2686050" lvl="4" indent="-857250" algn="just">
              <a:spcBef>
                <a:spcPts val="0"/>
              </a:spcBef>
              <a:buFont typeface="Arial" panose="020B0604020202020204" pitchFamily="34" charset="0"/>
              <a:buChar char="•"/>
            </a:pPr>
            <a:r>
              <a:rPr lang="en-IE" sz="6000" dirty="0"/>
              <a:t>Current cycle </a:t>
            </a:r>
            <a:r>
              <a:rPr lang="en-IE" sz="6000" dirty="0" err="1"/>
              <a:t>Dbh</a:t>
            </a:r>
            <a:r>
              <a:rPr lang="en-IE" sz="6000" dirty="0"/>
              <a:t> &amp; </a:t>
            </a:r>
            <a:r>
              <a:rPr lang="en-IE" sz="6000" dirty="0" err="1"/>
              <a:t>Ht</a:t>
            </a:r>
            <a:r>
              <a:rPr lang="en-IE" sz="6000" dirty="0"/>
              <a:t> unknown e.g. harvested trees.</a:t>
            </a:r>
          </a:p>
          <a:p>
            <a:pPr marL="2686050" lvl="4" indent="-857250" algn="just">
              <a:spcBef>
                <a:spcPts val="0"/>
              </a:spcBef>
              <a:buFont typeface="Arial" panose="020B0604020202020204" pitchFamily="34" charset="0"/>
              <a:buChar char="•"/>
            </a:pPr>
            <a:r>
              <a:rPr lang="en-IE" sz="6000" dirty="0" err="1"/>
              <a:t>Dbh</a:t>
            </a:r>
            <a:r>
              <a:rPr lang="en-IE" sz="6000" dirty="0"/>
              <a:t> data is present for both cycles </a:t>
            </a:r>
          </a:p>
          <a:p>
            <a:pPr marL="857250" indent="-857250" algn="just">
              <a:spcBef>
                <a:spcPts val="0"/>
              </a:spcBef>
              <a:buFont typeface="Arial" panose="020B0604020202020204" pitchFamily="34" charset="0"/>
              <a:buChar char="•"/>
            </a:pPr>
            <a:endParaRPr lang="en-IE" sz="6000" dirty="0"/>
          </a:p>
          <a:p>
            <a:pPr marL="857250" indent="-857250" algn="just">
              <a:spcBef>
                <a:spcPts val="0"/>
              </a:spcBef>
              <a:buFont typeface="Arial" panose="020B0604020202020204" pitchFamily="34" charset="0"/>
              <a:buChar char="•"/>
            </a:pPr>
            <a:r>
              <a:rPr lang="en-IE" sz="6000" dirty="0"/>
              <a:t>Field-map module allows K nearest neighbour (</a:t>
            </a:r>
            <a:r>
              <a:rPr lang="en-IE" sz="6000" dirty="0" err="1"/>
              <a:t>kNN</a:t>
            </a:r>
            <a:r>
              <a:rPr lang="en-IE" sz="6000" dirty="0"/>
              <a:t>) non-parametric modelling to estimate the missing </a:t>
            </a:r>
            <a:r>
              <a:rPr lang="en-IE" sz="6000" dirty="0" err="1"/>
              <a:t>Dbh</a:t>
            </a:r>
            <a:r>
              <a:rPr lang="en-IE" sz="6000" dirty="0"/>
              <a:t> values. </a:t>
            </a:r>
          </a:p>
          <a:p>
            <a:pPr marL="857250" indent="-857250" algn="just">
              <a:spcBef>
                <a:spcPts val="0"/>
              </a:spcBef>
              <a:buFont typeface="Arial" panose="020B0604020202020204" pitchFamily="34" charset="0"/>
              <a:buChar char="•"/>
            </a:pPr>
            <a:endParaRPr lang="en-IE" sz="6000" dirty="0"/>
          </a:p>
          <a:p>
            <a:pPr marL="857250" indent="-857250" algn="just">
              <a:spcBef>
                <a:spcPts val="0"/>
              </a:spcBef>
              <a:buFont typeface="Arial" panose="020B0604020202020204" pitchFamily="34" charset="0"/>
              <a:buChar char="•"/>
            </a:pPr>
            <a:r>
              <a:rPr lang="en-IE" sz="6000" dirty="0"/>
              <a:t>The model compares each tree which has no </a:t>
            </a:r>
            <a:r>
              <a:rPr lang="en-IE" sz="6000" dirty="0" err="1"/>
              <a:t>Dbh</a:t>
            </a:r>
            <a:r>
              <a:rPr lang="en-IE" sz="6000" dirty="0"/>
              <a:t> with all other trees that have a </a:t>
            </a:r>
            <a:r>
              <a:rPr lang="en-IE" sz="6000" dirty="0" err="1"/>
              <a:t>Dbh</a:t>
            </a:r>
            <a:r>
              <a:rPr lang="en-IE" sz="6000" dirty="0"/>
              <a:t> value, and uses predefined attribute information to find a tree that will be most similar in terms of the attribute data supplied.</a:t>
            </a:r>
          </a:p>
        </p:txBody>
      </p:sp>
      <p:pic>
        <p:nvPicPr>
          <p:cNvPr id="4" name="Picture 1">
            <a:extLst>
              <a:ext uri="{FF2B5EF4-FFF2-40B4-BE49-F238E27FC236}">
                <a16:creationId xmlns:a16="http://schemas.microsoft.com/office/drawing/2014/main" id="{35A870E7-D3B7-A2F0-ACDB-0C19D3EBF351}"/>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609407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219200" y="464069"/>
            <a:ext cx="21945600" cy="141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algn="ctr"/>
            <a:r>
              <a:rPr lang="en-GB"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Statistical data processing</a:t>
            </a:r>
          </a:p>
        </p:txBody>
      </p:sp>
      <p:sp>
        <p:nvSpPr>
          <p:cNvPr id="10" name="Rectangle 9"/>
          <p:cNvSpPr>
            <a:spLocks noChangeArrowheads="1"/>
          </p:cNvSpPr>
          <p:nvPr/>
        </p:nvSpPr>
        <p:spPr bwMode="auto">
          <a:xfrm>
            <a:off x="283780" y="1962150"/>
            <a:ext cx="23813544" cy="1108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lstStyle/>
          <a:p>
            <a:pPr>
              <a:spcBef>
                <a:spcPct val="20000"/>
              </a:spcBef>
            </a:pPr>
            <a:endParaRPr lang="en-IE" sz="1900" dirty="0">
              <a:latin typeface="+mn-lt"/>
            </a:endParaRPr>
          </a:p>
          <a:p>
            <a:pPr marL="816411" indent="-816411">
              <a:spcBef>
                <a:spcPct val="20000"/>
              </a:spcBef>
              <a:buFontTx/>
              <a:buChar char="•"/>
            </a:pPr>
            <a:r>
              <a:rPr lang="en-IE" sz="8800" dirty="0">
                <a:latin typeface="+mn-lt"/>
              </a:rPr>
              <a:t>Evaluated variable</a:t>
            </a:r>
          </a:p>
          <a:p>
            <a:pPr marL="1730811" lvl="2" indent="-816411">
              <a:spcBef>
                <a:spcPct val="20000"/>
              </a:spcBef>
              <a:buFontTx/>
              <a:buChar char="•"/>
            </a:pPr>
            <a:r>
              <a:rPr lang="en-IE" sz="4800" dirty="0">
                <a:latin typeface="+mn-lt"/>
              </a:rPr>
              <a:t>Totals - (total area, total volume, etc.) Mean values - (mean volume, mean height, etc.)</a:t>
            </a:r>
          </a:p>
          <a:p>
            <a:pPr marL="1730811" lvl="2" indent="-816411">
              <a:spcBef>
                <a:spcPct val="20000"/>
              </a:spcBef>
              <a:buFontTx/>
              <a:buChar char="•"/>
            </a:pPr>
            <a:r>
              <a:rPr lang="en-IE" sz="4800" dirty="0">
                <a:latin typeface="+mn-lt"/>
              </a:rPr>
              <a:t>Confidence interval (</a:t>
            </a:r>
            <a:r>
              <a:rPr lang="el-GR" sz="4800" dirty="0">
                <a:latin typeface="+mn-lt"/>
              </a:rPr>
              <a:t>α</a:t>
            </a:r>
            <a:r>
              <a:rPr lang="en-IE" sz="4800" dirty="0">
                <a:latin typeface="+mn-lt"/>
              </a:rPr>
              <a:t>=0.05)</a:t>
            </a:r>
          </a:p>
          <a:p>
            <a:pPr marL="1730811" lvl="2" indent="-816411">
              <a:spcBef>
                <a:spcPct val="20000"/>
              </a:spcBef>
              <a:buFontTx/>
              <a:buChar char="•"/>
            </a:pPr>
            <a:endParaRPr lang="en-IE" sz="4800" dirty="0">
              <a:latin typeface="+mn-lt"/>
            </a:endParaRPr>
          </a:p>
          <a:p>
            <a:pPr marL="816411" indent="-816411">
              <a:spcBef>
                <a:spcPct val="20000"/>
              </a:spcBef>
              <a:buFontTx/>
              <a:buChar char="•"/>
            </a:pPr>
            <a:r>
              <a:rPr lang="en-IE" sz="8800" dirty="0" err="1">
                <a:latin typeface="+mn-lt"/>
              </a:rPr>
              <a:t>Stratifier</a:t>
            </a:r>
            <a:r>
              <a:rPr lang="en-IE" sz="8800" dirty="0">
                <a:latin typeface="+mn-lt"/>
              </a:rPr>
              <a:t> </a:t>
            </a:r>
            <a:r>
              <a:rPr lang="en-IE" sz="8000" dirty="0">
                <a:latin typeface="+mn-lt"/>
              </a:rPr>
              <a:t>(post-stratification decreasing variance)</a:t>
            </a:r>
          </a:p>
          <a:p>
            <a:pPr marL="816411" indent="-816411">
              <a:spcBef>
                <a:spcPct val="20000"/>
              </a:spcBef>
              <a:buFontTx/>
              <a:buChar char="•"/>
            </a:pPr>
            <a:endParaRPr lang="en-IE" sz="4800" dirty="0">
              <a:latin typeface="+mn-lt"/>
            </a:endParaRPr>
          </a:p>
          <a:p>
            <a:pPr marL="816411" indent="-816411">
              <a:spcBef>
                <a:spcPct val="20000"/>
              </a:spcBef>
              <a:buFontTx/>
              <a:buChar char="•"/>
            </a:pPr>
            <a:r>
              <a:rPr lang="en-IE" sz="8800" dirty="0">
                <a:latin typeface="+mn-lt"/>
              </a:rPr>
              <a:t>Classifier </a:t>
            </a:r>
            <a:r>
              <a:rPr lang="en-IE" sz="8000" dirty="0">
                <a:latin typeface="+mn-lt"/>
              </a:rPr>
              <a:t>(species, diameter classes, soil groups, etc.)</a:t>
            </a:r>
          </a:p>
          <a:p>
            <a:pPr marL="816411" indent="-816411">
              <a:spcBef>
                <a:spcPct val="20000"/>
              </a:spcBef>
              <a:buFontTx/>
              <a:buChar char="•"/>
            </a:pPr>
            <a:endParaRPr lang="en-IE" sz="4400" dirty="0">
              <a:latin typeface="+mn-lt"/>
            </a:endParaRPr>
          </a:p>
        </p:txBody>
      </p:sp>
      <p:pic>
        <p:nvPicPr>
          <p:cNvPr id="3" name="Picture 1">
            <a:extLst>
              <a:ext uri="{FF2B5EF4-FFF2-40B4-BE49-F238E27FC236}">
                <a16:creationId xmlns:a16="http://schemas.microsoft.com/office/drawing/2014/main" id="{CB61E3AC-0306-7D07-C7A1-6EA0FA60AED8}"/>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sp>
        <p:nvSpPr>
          <p:cNvPr id="5" name="TextBox 5">
            <a:extLst>
              <a:ext uri="{FF2B5EF4-FFF2-40B4-BE49-F238E27FC236}">
                <a16:creationId xmlns:a16="http://schemas.microsoft.com/office/drawing/2014/main" id="{F033D079-ED48-1BBF-9D32-7B78A40FDD3F}"/>
              </a:ext>
            </a:extLst>
          </p:cNvPr>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Tree>
    <p:extLst>
      <p:ext uri="{BB962C8B-B14F-4D97-AF65-F5344CB8AC3E}">
        <p14:creationId xmlns:p14="http://schemas.microsoft.com/office/powerpoint/2010/main" val="4243678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219200" y="187624"/>
            <a:ext cx="21945600" cy="141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algn="ctr"/>
            <a:r>
              <a:rPr lang="en-GB"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Standardised Outputs</a:t>
            </a:r>
          </a:p>
        </p:txBody>
      </p:sp>
      <p:pic>
        <p:nvPicPr>
          <p:cNvPr id="3" name="Picture 2">
            <a:extLst>
              <a:ext uri="{FF2B5EF4-FFF2-40B4-BE49-F238E27FC236}">
                <a16:creationId xmlns:a16="http://schemas.microsoft.com/office/drawing/2014/main" id="{CCAAC49C-1A39-27F3-1568-B382FB7BE1BE}"/>
              </a:ext>
            </a:extLst>
          </p:cNvPr>
          <p:cNvPicPr>
            <a:picLocks noChangeAspect="1"/>
          </p:cNvPicPr>
          <p:nvPr/>
        </p:nvPicPr>
        <p:blipFill>
          <a:blip r:embed="rId3"/>
          <a:stretch>
            <a:fillRect/>
          </a:stretch>
        </p:blipFill>
        <p:spPr>
          <a:xfrm>
            <a:off x="602757" y="1943224"/>
            <a:ext cx="14780632" cy="5903603"/>
          </a:xfrm>
          <a:prstGeom prst="rect">
            <a:avLst/>
          </a:prstGeom>
        </p:spPr>
      </p:pic>
      <p:pic>
        <p:nvPicPr>
          <p:cNvPr id="4104" name="Picture 8">
            <a:extLst>
              <a:ext uri="{FF2B5EF4-FFF2-40B4-BE49-F238E27FC236}">
                <a16:creationId xmlns:a16="http://schemas.microsoft.com/office/drawing/2014/main" id="{8B797009-91E6-F12E-4B7D-8A0CA4075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2000" y="8294733"/>
            <a:ext cx="7920000" cy="496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a:extLst>
              <a:ext uri="{FF2B5EF4-FFF2-40B4-BE49-F238E27FC236}">
                <a16:creationId xmlns:a16="http://schemas.microsoft.com/office/drawing/2014/main" id="{CAA01AED-6FDA-C8D9-D9C7-DB595AE7A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52000" y="2182457"/>
            <a:ext cx="7920000" cy="496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a:extLst>
              <a:ext uri="{FF2B5EF4-FFF2-40B4-BE49-F238E27FC236}">
                <a16:creationId xmlns:a16="http://schemas.microsoft.com/office/drawing/2014/main" id="{CA43147F-5430-EB80-ED32-26B275DD3D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26305" y="8295366"/>
            <a:ext cx="7920000" cy="496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a:extLst>
              <a:ext uri="{FF2B5EF4-FFF2-40B4-BE49-F238E27FC236}">
                <a16:creationId xmlns:a16="http://schemas.microsoft.com/office/drawing/2014/main" id="{A5E854E5-FA37-A708-7891-6327C9BC3C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21" y="8269861"/>
            <a:ext cx="7920000" cy="496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DFA6A4AE-A1E1-6033-82DD-8963E671CC5C}"/>
              </a:ext>
            </a:extLst>
          </p:cNvPr>
          <p:cNvPicPr>
            <a:picLocks noChangeAspect="1"/>
          </p:cNvPicPr>
          <p:nvPr/>
        </p:nvPicPr>
        <p:blipFill rotWithShape="1">
          <a:blip r:embed="rId8"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4166230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5"/>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
        <p:nvSpPr>
          <p:cNvPr id="4" name="Rectangle 4"/>
          <p:cNvSpPr>
            <a:spLocks noChangeArrowheads="1"/>
          </p:cNvSpPr>
          <p:nvPr/>
        </p:nvSpPr>
        <p:spPr bwMode="auto">
          <a:xfrm>
            <a:off x="7289652" y="4676160"/>
            <a:ext cx="9093495" cy="218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algn="ctr"/>
            <a:r>
              <a:rPr lang="en-IE" sz="8000" b="1" dirty="0">
                <a:solidFill>
                  <a:srgbClr val="004D44"/>
                </a:solidFill>
              </a:rPr>
              <a:t>Results from Ireland’s NFI</a:t>
            </a:r>
          </a:p>
        </p:txBody>
      </p:sp>
      <p:pic>
        <p:nvPicPr>
          <p:cNvPr id="2" name="Picture 1">
            <a:extLst>
              <a:ext uri="{FF2B5EF4-FFF2-40B4-BE49-F238E27FC236}">
                <a16:creationId xmlns:a16="http://schemas.microsoft.com/office/drawing/2014/main" id="{E9543F64-CFED-174F-B116-9FC253349514}"/>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pic>
        <p:nvPicPr>
          <p:cNvPr id="5" name="Picture 4">
            <a:extLst>
              <a:ext uri="{FF2B5EF4-FFF2-40B4-BE49-F238E27FC236}">
                <a16:creationId xmlns:a16="http://schemas.microsoft.com/office/drawing/2014/main" id="{35CE69AF-59CA-D751-3527-33A0274F8FAE}"/>
              </a:ext>
            </a:extLst>
          </p:cNvPr>
          <p:cNvPicPr>
            <a:picLocks noChangeAspect="1"/>
          </p:cNvPicPr>
          <p:nvPr/>
        </p:nvPicPr>
        <p:blipFill>
          <a:blip r:embed="rId4"/>
          <a:stretch>
            <a:fillRect/>
          </a:stretch>
        </p:blipFill>
        <p:spPr>
          <a:xfrm>
            <a:off x="1113969" y="1490489"/>
            <a:ext cx="6842369" cy="9720000"/>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1F0BDF02-DB5A-F5CF-0BE0-291B5241B82A}"/>
              </a:ext>
            </a:extLst>
          </p:cNvPr>
          <p:cNvPicPr>
            <a:picLocks noChangeAspect="1"/>
          </p:cNvPicPr>
          <p:nvPr/>
        </p:nvPicPr>
        <p:blipFill>
          <a:blip r:embed="rId5"/>
          <a:stretch>
            <a:fillRect/>
          </a:stretch>
        </p:blipFill>
        <p:spPr>
          <a:xfrm>
            <a:off x="16258657" y="1490489"/>
            <a:ext cx="6871218" cy="9720000"/>
          </a:xfrm>
          <a:prstGeom prst="rect">
            <a:avLst/>
          </a:prstGeom>
          <a:ln>
            <a:solidFill>
              <a:schemeClr val="bg1">
                <a:lumMod val="50000"/>
              </a:schemeClr>
            </a:solidFill>
          </a:ln>
        </p:spPr>
      </p:pic>
    </p:spTree>
    <p:extLst>
      <p:ext uri="{BB962C8B-B14F-4D97-AF65-F5344CB8AC3E}">
        <p14:creationId xmlns:p14="http://schemas.microsoft.com/office/powerpoint/2010/main" val="982719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15"/>
          <p:cNvSpPr>
            <a:spLocks noGrp="1" noChangeArrowheads="1"/>
          </p:cNvSpPr>
          <p:nvPr>
            <p:ph type="title"/>
          </p:nvPr>
        </p:nvSpPr>
        <p:spPr>
          <a:xfrm>
            <a:off x="359434" y="988207"/>
            <a:ext cx="23009087" cy="1797918"/>
          </a:xfrm>
          <a:noFill/>
        </p:spPr>
        <p:txBody>
          <a:bodyPr>
            <a:normAutofit/>
          </a:bodyPr>
          <a:lstStyle/>
          <a:p>
            <a:pPr algn="ctr" eaLnBrk="1" hangingPunct="1"/>
            <a:r>
              <a:rPr lang="en-IE"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Overview of NFI Results 2006-2022</a:t>
            </a:r>
          </a:p>
        </p:txBody>
      </p:sp>
      <p:pic>
        <p:nvPicPr>
          <p:cNvPr id="3" name="Picture 2">
            <a:extLst>
              <a:ext uri="{FF2B5EF4-FFF2-40B4-BE49-F238E27FC236}">
                <a16:creationId xmlns:a16="http://schemas.microsoft.com/office/drawing/2014/main" id="{D00B23D2-8DB8-483A-A426-B7B938AC0903}"/>
              </a:ext>
            </a:extLst>
          </p:cNvPr>
          <p:cNvPicPr>
            <a:picLocks noChangeAspect="1"/>
          </p:cNvPicPr>
          <p:nvPr/>
        </p:nvPicPr>
        <p:blipFill>
          <a:blip r:embed="rId3"/>
          <a:stretch>
            <a:fillRect/>
          </a:stretch>
        </p:blipFill>
        <p:spPr>
          <a:xfrm>
            <a:off x="670719" y="3560318"/>
            <a:ext cx="23157053" cy="5797690"/>
          </a:xfrm>
          <a:prstGeom prst="rect">
            <a:avLst/>
          </a:prstGeom>
        </p:spPr>
      </p:pic>
      <p:pic>
        <p:nvPicPr>
          <p:cNvPr id="4" name="Picture 1">
            <a:extLst>
              <a:ext uri="{FF2B5EF4-FFF2-40B4-BE49-F238E27FC236}">
                <a16:creationId xmlns:a16="http://schemas.microsoft.com/office/drawing/2014/main" id="{C532CE04-054E-E657-B02E-64D5D693FB1A}"/>
              </a:ext>
            </a:extLst>
          </p:cNvPr>
          <p:cNvPicPr>
            <a:picLocks noChangeAspect="1"/>
          </p:cNvPicPr>
          <p:nvPr/>
        </p:nvPicPr>
        <p:blipFill rotWithShape="1">
          <a:blip r:embed="rId4" cstate="print"/>
          <a:srcRect l="18658" t="13115" r="21550" b="13429"/>
          <a:stretch/>
        </p:blipFill>
        <p:spPr bwMode="auto">
          <a:xfrm>
            <a:off x="23161280" y="11815445"/>
            <a:ext cx="1097808" cy="1783822"/>
          </a:xfrm>
          <a:prstGeom prst="rect">
            <a:avLst/>
          </a:prstGeom>
          <a:noFill/>
          <a:ln w="9525">
            <a:noFill/>
            <a:miter lim="800000"/>
            <a:headEnd/>
            <a:tailEnd/>
          </a:ln>
        </p:spPr>
      </p:pic>
      <p:sp>
        <p:nvSpPr>
          <p:cNvPr id="5" name="TextBox 5">
            <a:extLst>
              <a:ext uri="{FF2B5EF4-FFF2-40B4-BE49-F238E27FC236}">
                <a16:creationId xmlns:a16="http://schemas.microsoft.com/office/drawing/2014/main" id="{98E05BB0-DC7B-91A9-0E85-A3108FEA9E67}"/>
              </a:ext>
            </a:extLst>
          </p:cNvPr>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Tree>
    <p:extLst>
      <p:ext uri="{BB962C8B-B14F-4D97-AF65-F5344CB8AC3E}">
        <p14:creationId xmlns:p14="http://schemas.microsoft.com/office/powerpoint/2010/main" val="3399748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5"/>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
        <p:nvSpPr>
          <p:cNvPr id="4" name="Rectangle 4"/>
          <p:cNvSpPr>
            <a:spLocks noChangeArrowheads="1"/>
          </p:cNvSpPr>
          <p:nvPr/>
        </p:nvSpPr>
        <p:spPr bwMode="auto">
          <a:xfrm>
            <a:off x="1219200" y="178319"/>
            <a:ext cx="21945600" cy="141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algn="ctr"/>
            <a:r>
              <a:rPr lang="en-GB" sz="8000" b="1" dirty="0">
                <a:solidFill>
                  <a:srgbClr val="004D44"/>
                </a:solidFill>
              </a:rPr>
              <a:t>Key Findings of Ireland’s NFI 2022</a:t>
            </a:r>
            <a:endParaRPr lang="en-IE" sz="8000" b="1" dirty="0">
              <a:solidFill>
                <a:srgbClr val="004D44"/>
              </a:solidFill>
            </a:endParaRPr>
          </a:p>
        </p:txBody>
      </p:sp>
      <p:sp>
        <p:nvSpPr>
          <p:cNvPr id="5" name="Rectangle 4"/>
          <p:cNvSpPr>
            <a:spLocks noChangeArrowheads="1"/>
          </p:cNvSpPr>
          <p:nvPr/>
        </p:nvSpPr>
        <p:spPr bwMode="auto">
          <a:xfrm>
            <a:off x="283780" y="1412480"/>
            <a:ext cx="23813544" cy="1108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lstStyle/>
          <a:p>
            <a:pPr marL="171450" indent="-171450">
              <a:spcBef>
                <a:spcPct val="20000"/>
              </a:spcBef>
              <a:buFont typeface="Arial" panose="020B0604020202020204" pitchFamily="34" charset="0"/>
              <a:buChar char="•"/>
            </a:pPr>
            <a:endParaRPr lang="en-IE" sz="1050" dirty="0"/>
          </a:p>
          <a:p>
            <a:pPr marL="342900" lvl="0" indent="-342900" algn="just">
              <a:lnSpc>
                <a:spcPct val="114000"/>
              </a:lnSpc>
              <a:spcAft>
                <a:spcPts val="3600"/>
              </a:spcAft>
              <a:buFont typeface="+mj-lt"/>
              <a:buAutoNum type="arabicPeriod"/>
              <a:tabLst>
                <a:tab pos="180340" algn="l"/>
              </a:tabLst>
            </a:pPr>
            <a:r>
              <a:rPr lang="en-IE" sz="4400" dirty="0">
                <a:effectLst/>
                <a:latin typeface="+mn-lt"/>
                <a:ea typeface="Times New Roman" panose="02020603050405020304" pitchFamily="18" charset="0"/>
                <a:cs typeface="Times New Roman" panose="02020603050405020304" pitchFamily="18" charset="0"/>
              </a:rPr>
              <a:t> 	The national forest estate is still expanding and has now reached 11.6% of the total land area, The 	total forest area has increased from 697,842 hectares (ha) in 2006 to 808,848 ha in 2022.</a:t>
            </a:r>
          </a:p>
          <a:p>
            <a:pPr marL="742950" lvl="0" indent="-742950" algn="just">
              <a:lnSpc>
                <a:spcPct val="114000"/>
              </a:lnSpc>
              <a:spcAft>
                <a:spcPts val="3600"/>
              </a:spcAft>
              <a:buFont typeface="+mj-lt"/>
              <a:buAutoNum type="arabicPeriod"/>
              <a:tabLst>
                <a:tab pos="180340" algn="l"/>
              </a:tabLst>
            </a:pPr>
            <a:r>
              <a:rPr lang="en-IE" sz="4400" dirty="0">
                <a:effectLst/>
                <a:latin typeface="+mn-lt"/>
                <a:ea typeface="Times New Roman" panose="02020603050405020304" pitchFamily="18" charset="0"/>
                <a:cs typeface="Times New Roman" panose="02020603050405020304" pitchFamily="18" charset="0"/>
              </a:rPr>
              <a:t>For the first time </a:t>
            </a:r>
            <a:r>
              <a:rPr lang="en-IE" sz="4400" dirty="0">
                <a:solidFill>
                  <a:srgbClr val="000000"/>
                </a:solidFill>
                <a:effectLst/>
                <a:latin typeface="+mn-lt"/>
                <a:ea typeface="Times New Roman" panose="02020603050405020304" pitchFamily="18" charset="0"/>
                <a:cs typeface="Times New Roman" panose="02020603050405020304" pitchFamily="18" charset="0"/>
              </a:rPr>
              <a:t>over half (411,484 ha or 50.9%) of forests are in private ownership and 397,364 ha (49.1%) in public ownership</a:t>
            </a:r>
            <a:r>
              <a:rPr lang="en-IE" sz="4400" dirty="0">
                <a:effectLst/>
                <a:latin typeface="+mn-lt"/>
                <a:ea typeface="Times New Roman" panose="02020603050405020304" pitchFamily="18" charset="0"/>
                <a:cs typeface="Times New Roman" panose="02020603050405020304" pitchFamily="18" charset="0"/>
              </a:rPr>
              <a:t>. The share of private forests has increased by over 7.9% since 2006. </a:t>
            </a:r>
          </a:p>
          <a:p>
            <a:pPr marL="742950" lvl="0" indent="-742950" algn="just">
              <a:lnSpc>
                <a:spcPct val="114000"/>
              </a:lnSpc>
              <a:spcAft>
                <a:spcPts val="3600"/>
              </a:spcAft>
              <a:buFont typeface="+mj-lt"/>
              <a:buAutoNum type="arabicPeriod"/>
              <a:tabLst>
                <a:tab pos="180340" algn="l"/>
              </a:tabLst>
            </a:pPr>
            <a:r>
              <a:rPr lang="en-IE" sz="4400" dirty="0">
                <a:effectLst/>
                <a:latin typeface="+mn-lt"/>
                <a:ea typeface="Times New Roman" panose="02020603050405020304" pitchFamily="18" charset="0"/>
                <a:cs typeface="Times New Roman" panose="02020603050405020304" pitchFamily="18" charset="0"/>
              </a:rPr>
              <a:t>Leitrim is the county with the highest percentage of forest cover (20.1%), while Cork has the largest forest area (92,471 ha). </a:t>
            </a:r>
          </a:p>
          <a:p>
            <a:pPr marL="742950" lvl="0" indent="-742950" algn="just">
              <a:lnSpc>
                <a:spcPct val="114000"/>
              </a:lnSpc>
              <a:spcAft>
                <a:spcPts val="3600"/>
              </a:spcAft>
              <a:buFont typeface="+mj-lt"/>
              <a:buAutoNum type="arabicPeriod"/>
              <a:tabLst>
                <a:tab pos="180340" algn="l"/>
              </a:tabLst>
            </a:pPr>
            <a:r>
              <a:rPr lang="en-IE" sz="4400" dirty="0">
                <a:effectLst/>
                <a:latin typeface="+mn-lt"/>
                <a:ea typeface="Times New Roman" panose="02020603050405020304" pitchFamily="18" charset="0"/>
                <a:cs typeface="Times New Roman" panose="02020603050405020304" pitchFamily="18" charset="0"/>
              </a:rPr>
              <a:t>Conifer species are the dominant species present, representing 69.4% of the stocked forest area 		while broadleaved species accounted for 30.6% of the area. The share of broadleaf species in the 		national forest estate has increased by 5.9% between 2006 and 2022.  </a:t>
            </a:r>
          </a:p>
          <a:p>
            <a:pPr marL="742950" indent="-742950">
              <a:lnSpc>
                <a:spcPct val="114000"/>
              </a:lnSpc>
              <a:buFont typeface="+mj-lt"/>
              <a:buAutoNum type="arabicPeriod"/>
            </a:pPr>
            <a:r>
              <a:rPr lang="en-IE" sz="4400" dirty="0">
                <a:effectLst/>
                <a:latin typeface="+mn-lt"/>
                <a:ea typeface="Times New Roman" panose="02020603050405020304" pitchFamily="18" charset="0"/>
                <a:cs typeface="Times New Roman" panose="02020603050405020304" pitchFamily="18" charset="0"/>
              </a:rPr>
              <a:t>The age-profile of the forest estate is increasing with 39.6% of the stocked forest estate being less 	than 20 years of age and 30.4% between the ages of 21 and 30 years.</a:t>
            </a:r>
            <a:endParaRPr lang="en-IE" sz="4400" dirty="0">
              <a:latin typeface="+mn-lt"/>
            </a:endParaRPr>
          </a:p>
        </p:txBody>
      </p:sp>
      <p:pic>
        <p:nvPicPr>
          <p:cNvPr id="6" name="Picture 1">
            <a:extLst>
              <a:ext uri="{FF2B5EF4-FFF2-40B4-BE49-F238E27FC236}">
                <a16:creationId xmlns:a16="http://schemas.microsoft.com/office/drawing/2014/main" id="{240885B8-14D1-4D12-9632-BC3920551EF4}"/>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2574708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5"/>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
        <p:nvSpPr>
          <p:cNvPr id="4" name="Rectangle 4"/>
          <p:cNvSpPr>
            <a:spLocks noChangeArrowheads="1"/>
          </p:cNvSpPr>
          <p:nvPr/>
        </p:nvSpPr>
        <p:spPr bwMode="auto">
          <a:xfrm>
            <a:off x="1219200" y="178319"/>
            <a:ext cx="21945600" cy="141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algn="ctr"/>
            <a:r>
              <a:rPr lang="en-GB" sz="8000" b="1" dirty="0">
                <a:solidFill>
                  <a:srgbClr val="004D44"/>
                </a:solidFill>
              </a:rPr>
              <a:t>Key Findings of Ireland’s NFI 2022 </a:t>
            </a:r>
            <a:r>
              <a:rPr lang="en-GB" sz="5400" b="1" dirty="0">
                <a:solidFill>
                  <a:srgbClr val="004D44"/>
                </a:solidFill>
              </a:rPr>
              <a:t>cont.</a:t>
            </a:r>
            <a:endParaRPr lang="en-IE" sz="8800" b="1" dirty="0">
              <a:solidFill>
                <a:srgbClr val="004D44"/>
              </a:solidFill>
            </a:endParaRPr>
          </a:p>
        </p:txBody>
      </p:sp>
      <p:sp>
        <p:nvSpPr>
          <p:cNvPr id="5" name="Rectangle 4"/>
          <p:cNvSpPr>
            <a:spLocks noChangeArrowheads="1"/>
          </p:cNvSpPr>
          <p:nvPr/>
        </p:nvSpPr>
        <p:spPr bwMode="auto">
          <a:xfrm>
            <a:off x="283780" y="1412480"/>
            <a:ext cx="23813544" cy="1108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lstStyle/>
          <a:p>
            <a:pPr marL="171450" indent="-171450">
              <a:spcBef>
                <a:spcPct val="20000"/>
              </a:spcBef>
              <a:buFont typeface="Arial" panose="020B0604020202020204" pitchFamily="34" charset="0"/>
              <a:buChar char="•"/>
            </a:pPr>
            <a:endParaRPr lang="en-IE" sz="1050" dirty="0"/>
          </a:p>
          <a:p>
            <a:pPr marL="742950" lvl="0" indent="-742950" algn="just">
              <a:buFont typeface="+mj-lt"/>
              <a:buAutoNum type="arabicPeriod" startAt="6"/>
            </a:pPr>
            <a:r>
              <a:rPr lang="en-IE" sz="4400" dirty="0">
                <a:latin typeface="+mn-lt"/>
              </a:rPr>
              <a:t>The total volume of forests is estimated to be over 142 million m³. Gross annual volume increment between 2017 and 2022 was 10 million m³ per year, while the mean annual standing volume felled within this period was 4.1 million m³ per year. </a:t>
            </a:r>
          </a:p>
          <a:p>
            <a:pPr marL="742950" lvl="0" indent="-742950" algn="just">
              <a:buFont typeface="+mj-lt"/>
              <a:buAutoNum type="arabicPeriod" startAt="6"/>
            </a:pPr>
            <a:endParaRPr lang="en-IE" sz="3600" dirty="0">
              <a:latin typeface="+mn-lt"/>
            </a:endParaRPr>
          </a:p>
          <a:p>
            <a:pPr marL="742950" lvl="0" indent="-742950" algn="just">
              <a:buFont typeface="+mj-lt"/>
              <a:buAutoNum type="arabicPeriod" startAt="7"/>
            </a:pPr>
            <a:r>
              <a:rPr lang="en-IE" sz="4400" dirty="0">
                <a:latin typeface="+mn-lt"/>
              </a:rPr>
              <a:t>Since 2017, 39,640 ha of forests were thinned for the first time, which is a positive for wood mobilisation.</a:t>
            </a:r>
          </a:p>
          <a:p>
            <a:pPr lvl="0" algn="just"/>
            <a:endParaRPr lang="en-IE" sz="3600" dirty="0">
              <a:latin typeface="+mn-lt"/>
            </a:endParaRPr>
          </a:p>
          <a:p>
            <a:pPr marL="742950" lvl="0" indent="-742950" algn="just">
              <a:buFont typeface="+mj-lt"/>
              <a:buAutoNum type="arabicPeriod" startAt="8"/>
            </a:pPr>
            <a:r>
              <a:rPr lang="en-IE" sz="4400" dirty="0">
                <a:latin typeface="+mn-lt"/>
              </a:rPr>
              <a:t>Forests play an important role in mitigating climate change by sequestering and storing atmospheric carbon dioxide. The results indicate that the national forest estate is an important sink for carbon, at 323.5 million tonnes of carbon.</a:t>
            </a:r>
          </a:p>
          <a:p>
            <a:pPr lvl="0" algn="just"/>
            <a:endParaRPr lang="en-IE" sz="3600" dirty="0">
              <a:latin typeface="+mn-lt"/>
            </a:endParaRPr>
          </a:p>
          <a:p>
            <a:pPr marL="742950" lvl="0" indent="-742950" algn="just">
              <a:buFont typeface="+mj-lt"/>
              <a:buAutoNum type="arabicPeriod" startAt="9"/>
            </a:pPr>
            <a:r>
              <a:rPr lang="en-IE" sz="4400" dirty="0">
                <a:latin typeface="+mn-lt"/>
              </a:rPr>
              <a:t>Irish forests are a rich resource of biodiversity providing important and abundant habitats for many non-tree plant species and lichens frequent across the forest estate. Nearly one-third of Ireland’s forests have four or more tree species present. Also, large quantities of deadwood are present within the forest, with 10.2 million m³ of deadwood present.</a:t>
            </a:r>
          </a:p>
          <a:p>
            <a:pPr lvl="0" algn="just"/>
            <a:endParaRPr lang="en-IE" sz="3600" dirty="0">
              <a:latin typeface="+mn-lt"/>
            </a:endParaRPr>
          </a:p>
          <a:p>
            <a:pPr marL="742950" lvl="0" indent="-742950" algn="just">
              <a:buFont typeface="+mj-lt"/>
              <a:buAutoNum type="arabicPeriod" startAt="10"/>
            </a:pPr>
            <a:r>
              <a:rPr lang="en-IE" sz="4400" dirty="0">
                <a:latin typeface="+mn-lt"/>
              </a:rPr>
              <a:t>Overall, the forest estate appears healthy with no or low severity of damage recorded.  </a:t>
            </a:r>
          </a:p>
        </p:txBody>
      </p:sp>
      <p:pic>
        <p:nvPicPr>
          <p:cNvPr id="3" name="Picture 1">
            <a:extLst>
              <a:ext uri="{FF2B5EF4-FFF2-40B4-BE49-F238E27FC236}">
                <a16:creationId xmlns:a16="http://schemas.microsoft.com/office/drawing/2014/main" id="{758952E3-BC2B-21B7-E91D-9930B5BF244C}"/>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676165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5"/>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
        <p:nvSpPr>
          <p:cNvPr id="4" name="Rectangle 4"/>
          <p:cNvSpPr>
            <a:spLocks noChangeArrowheads="1"/>
          </p:cNvSpPr>
          <p:nvPr/>
        </p:nvSpPr>
        <p:spPr bwMode="auto">
          <a:xfrm>
            <a:off x="4686300" y="5191176"/>
            <a:ext cx="14363700" cy="141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marL="0" marR="0" lvl="0" indent="0" algn="ctr" defTabSz="825500" rtl="0" eaLnBrk="0" fontAlgn="base" latinLnBrk="0" hangingPunct="0">
              <a:lnSpc>
                <a:spcPct val="100000"/>
              </a:lnSpc>
              <a:spcBef>
                <a:spcPct val="0"/>
              </a:spcBef>
              <a:spcAft>
                <a:spcPct val="0"/>
              </a:spcAft>
              <a:buClrTx/>
              <a:buSzTx/>
              <a:buFontTx/>
              <a:buNone/>
              <a:tabLst/>
              <a:defRPr/>
            </a:pPr>
            <a:r>
              <a:rPr kumimoji="0" lang="en-IE" sz="8000" b="1" i="0" u="none" strike="noStrike" kern="1200" cap="none" spc="0" normalizeH="0" baseline="0" noProof="0" dirty="0">
                <a:ln>
                  <a:noFill/>
                </a:ln>
                <a:solidFill>
                  <a:srgbClr val="004D44"/>
                </a:solidFill>
                <a:effectLst/>
                <a:uLnTx/>
                <a:uFillTx/>
                <a:latin typeface="Open Sans"/>
                <a:ea typeface="Open Sans"/>
                <a:cs typeface="Open Sans"/>
                <a:sym typeface="Open Sans"/>
              </a:rPr>
              <a:t>Summary</a:t>
            </a:r>
          </a:p>
        </p:txBody>
      </p:sp>
      <p:pic>
        <p:nvPicPr>
          <p:cNvPr id="2" name="Picture 1">
            <a:extLst>
              <a:ext uri="{FF2B5EF4-FFF2-40B4-BE49-F238E27FC236}">
                <a16:creationId xmlns:a16="http://schemas.microsoft.com/office/drawing/2014/main" id="{E9E340D5-07D1-DDA4-B687-5455E8486CC9}"/>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33220837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954024-3B69-E1B5-D78C-A19D1C61176C}"/>
              </a:ext>
            </a:extLst>
          </p:cNvPr>
          <p:cNvSpPr>
            <a:spLocks noChangeArrowheads="1"/>
          </p:cNvSpPr>
          <p:nvPr/>
        </p:nvSpPr>
        <p:spPr bwMode="auto">
          <a:xfrm>
            <a:off x="6495391" y="76458"/>
            <a:ext cx="10121461" cy="141218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217709" tIns="108855" rIns="217709" bIns="108855" anchor="ctr"/>
          <a:lstStyle/>
          <a:p>
            <a:pPr algn="ctr"/>
            <a:r>
              <a:rPr lang="en-IE" sz="8000" b="1" dirty="0">
                <a:solidFill>
                  <a:srgbClr val="004D44"/>
                </a:solidFill>
              </a:rPr>
              <a:t>In summary</a:t>
            </a:r>
          </a:p>
        </p:txBody>
      </p:sp>
      <p:sp>
        <p:nvSpPr>
          <p:cNvPr id="7" name="Rectangle 6">
            <a:extLst>
              <a:ext uri="{FF2B5EF4-FFF2-40B4-BE49-F238E27FC236}">
                <a16:creationId xmlns:a16="http://schemas.microsoft.com/office/drawing/2014/main" id="{D8A2C4FF-9197-9DB5-AE5A-DC3BC57AA764}"/>
              </a:ext>
            </a:extLst>
          </p:cNvPr>
          <p:cNvSpPr>
            <a:spLocks noChangeArrowheads="1"/>
          </p:cNvSpPr>
          <p:nvPr/>
        </p:nvSpPr>
        <p:spPr bwMode="auto">
          <a:xfrm>
            <a:off x="283780" y="1322971"/>
            <a:ext cx="23776370" cy="11342104"/>
          </a:xfrm>
          <a:prstGeom prst="rect">
            <a:avLst/>
          </a:prstGeom>
          <a:solidFill>
            <a:schemeClr val="bg1"/>
          </a:solidFill>
          <a:ln>
            <a:noFill/>
          </a:ln>
        </p:spPr>
        <p:txBody>
          <a:bodyPr lIns="217709" tIns="108855" rIns="217709" bIns="108855"/>
          <a:lstStyle/>
          <a:p>
            <a:pPr marL="857250" indent="-857250" algn="just">
              <a:spcBef>
                <a:spcPct val="20000"/>
              </a:spcBef>
              <a:buFont typeface="Arial" panose="020B0604020202020204" pitchFamily="34" charset="0"/>
              <a:buChar char="•"/>
            </a:pPr>
            <a:r>
              <a:rPr lang="en-IE" sz="5400" dirty="0"/>
              <a:t>Ireland’s NFI records a diverse range of information on Ireland’s forests to monitor changes overtime and is becoming more valuable over time as additional cycles are completed.</a:t>
            </a:r>
            <a:r>
              <a:rPr lang="en-IE" sz="6000" dirty="0"/>
              <a:t> </a:t>
            </a:r>
          </a:p>
          <a:p>
            <a:pPr marL="857250" indent="-857250" algn="just">
              <a:spcBef>
                <a:spcPct val="20000"/>
              </a:spcBef>
              <a:buFont typeface="Arial" panose="020B0604020202020204" pitchFamily="34" charset="0"/>
              <a:buChar char="•"/>
            </a:pPr>
            <a:endParaRPr lang="en-IE" sz="2400" dirty="0"/>
          </a:p>
          <a:p>
            <a:pPr marL="857250" indent="-857250" algn="just">
              <a:spcBef>
                <a:spcPct val="20000"/>
              </a:spcBef>
              <a:buFont typeface="Arial" panose="020B0604020202020204" pitchFamily="34" charset="0"/>
              <a:buChar char="•"/>
            </a:pPr>
            <a:r>
              <a:rPr lang="en-IE" sz="5400" dirty="0"/>
              <a:t>Results are accompanied with information on the sampling error.</a:t>
            </a:r>
          </a:p>
          <a:p>
            <a:pPr marL="857250" indent="-857250" algn="just">
              <a:spcBef>
                <a:spcPct val="20000"/>
              </a:spcBef>
              <a:buFont typeface="Arial" panose="020B0604020202020204" pitchFamily="34" charset="0"/>
              <a:buChar char="•"/>
            </a:pPr>
            <a:endParaRPr lang="en-IE" sz="2400" dirty="0"/>
          </a:p>
          <a:p>
            <a:pPr marL="857250" indent="-857250" algn="just">
              <a:spcBef>
                <a:spcPct val="20000"/>
              </a:spcBef>
              <a:buFont typeface="Arial" panose="020B0604020202020204" pitchFamily="34" charset="0"/>
              <a:buChar char="•"/>
            </a:pPr>
            <a:r>
              <a:rPr lang="en-IE" sz="5400" dirty="0"/>
              <a:t>The information facilitates a wide range of activities:</a:t>
            </a:r>
          </a:p>
          <a:p>
            <a:pPr marL="2686050" lvl="4" indent="-857250" algn="just">
              <a:spcBef>
                <a:spcPct val="20000"/>
              </a:spcBef>
              <a:buFont typeface="Arial" panose="020B0604020202020204" pitchFamily="34" charset="0"/>
              <a:buChar char="•"/>
            </a:pPr>
            <a:r>
              <a:rPr lang="en-IE" sz="4800" dirty="0"/>
              <a:t>National and international reporting.</a:t>
            </a:r>
          </a:p>
          <a:p>
            <a:pPr marL="2686050" lvl="4" indent="-857250" algn="just">
              <a:spcBef>
                <a:spcPct val="20000"/>
              </a:spcBef>
              <a:buFont typeface="Arial" panose="020B0604020202020204" pitchFamily="34" charset="0"/>
              <a:buChar char="•"/>
            </a:pPr>
            <a:r>
              <a:rPr lang="en-IE" sz="4800" dirty="0"/>
              <a:t>Valuable and accurate information for the forest sector.</a:t>
            </a:r>
          </a:p>
          <a:p>
            <a:pPr marL="2686050" lvl="4" indent="-857250" algn="just">
              <a:spcBef>
                <a:spcPct val="20000"/>
              </a:spcBef>
              <a:buFont typeface="Arial" panose="020B0604020202020204" pitchFamily="34" charset="0"/>
              <a:buChar char="•"/>
            </a:pPr>
            <a:r>
              <a:rPr lang="en-IE" sz="4800" dirty="0"/>
              <a:t>Inform the development of forest policy.</a:t>
            </a:r>
          </a:p>
          <a:p>
            <a:pPr marL="2686050" lvl="4" indent="-857250" algn="just">
              <a:spcBef>
                <a:spcPct val="20000"/>
              </a:spcBef>
              <a:buFont typeface="Arial" panose="020B0604020202020204" pitchFamily="34" charset="0"/>
              <a:buChar char="•"/>
            </a:pPr>
            <a:r>
              <a:rPr lang="en-IE" sz="4800" dirty="0"/>
              <a:t>Data source for forest research projects.</a:t>
            </a:r>
          </a:p>
          <a:p>
            <a:pPr marL="857250" indent="-857250" algn="just">
              <a:spcBef>
                <a:spcPct val="20000"/>
              </a:spcBef>
              <a:buFont typeface="Arial" panose="020B0604020202020204" pitchFamily="34" charset="0"/>
              <a:buChar char="•"/>
            </a:pPr>
            <a:endParaRPr lang="en-IE" sz="2400" dirty="0"/>
          </a:p>
          <a:p>
            <a:pPr marL="857250" indent="-857250" algn="just">
              <a:spcBef>
                <a:spcPct val="20000"/>
              </a:spcBef>
              <a:buFont typeface="Arial" panose="020B0604020202020204" pitchFamily="34" charset="0"/>
              <a:buChar char="•"/>
            </a:pPr>
            <a:r>
              <a:rPr lang="en-IE" sz="4800" dirty="0"/>
              <a:t>Field-Map software and expertise provided by </a:t>
            </a:r>
            <a:r>
              <a:rPr lang="en-IE" sz="4800" dirty="0" err="1"/>
              <a:t>Ifer</a:t>
            </a:r>
            <a:r>
              <a:rPr lang="en-IE" sz="4800" dirty="0"/>
              <a:t> has contributed significantly to the success of Ireland’s NFI.  </a:t>
            </a:r>
          </a:p>
        </p:txBody>
      </p:sp>
      <p:pic>
        <p:nvPicPr>
          <p:cNvPr id="2" name="Picture 1">
            <a:extLst>
              <a:ext uri="{FF2B5EF4-FFF2-40B4-BE49-F238E27FC236}">
                <a16:creationId xmlns:a16="http://schemas.microsoft.com/office/drawing/2014/main" id="{BE5B3224-239D-D1F7-8F95-820B68A6083C}"/>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sp>
        <p:nvSpPr>
          <p:cNvPr id="3" name="TextBox 5">
            <a:extLst>
              <a:ext uri="{FF2B5EF4-FFF2-40B4-BE49-F238E27FC236}">
                <a16:creationId xmlns:a16="http://schemas.microsoft.com/office/drawing/2014/main" id="{FEDFC8F9-0993-739A-0A4D-157A30FF2EE6}"/>
              </a:ext>
            </a:extLst>
          </p:cNvPr>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Tree>
    <p:extLst>
      <p:ext uri="{BB962C8B-B14F-4D97-AF65-F5344CB8AC3E}">
        <p14:creationId xmlns:p14="http://schemas.microsoft.com/office/powerpoint/2010/main" val="4047292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540470"/>
            <a:ext cx="18897600" cy="3850892"/>
          </a:xfrm>
        </p:spPr>
        <p:txBody>
          <a:bodyPr>
            <a:normAutofit/>
          </a:bodyPr>
          <a:lstStyle/>
          <a:p>
            <a:pPr eaLnBrk="1" fontAlgn="auto" hangingPunct="1">
              <a:spcBef>
                <a:spcPts val="0"/>
              </a:spcBef>
              <a:spcAft>
                <a:spcPts val="0"/>
              </a:spcAft>
              <a:defRPr/>
            </a:pPr>
            <a:r>
              <a:rPr lang="en-IE" sz="13300" dirty="0"/>
              <a:t>Thank you </a:t>
            </a:r>
            <a:br>
              <a:rPr lang="en-IE" sz="13300" dirty="0"/>
            </a:br>
            <a:r>
              <a:rPr lang="en-IE" sz="13300" dirty="0"/>
              <a:t>&amp; Any questions?</a:t>
            </a:r>
            <a:endParaRPr lang="en-US" dirty="0"/>
          </a:p>
        </p:txBody>
      </p:sp>
      <p:sp>
        <p:nvSpPr>
          <p:cNvPr id="29699" name="Text Placeholder 2"/>
          <p:cNvSpPr>
            <a:spLocks noGrp="1"/>
          </p:cNvSpPr>
          <p:nvPr>
            <p:ph type="body" sz="quarter" idx="1"/>
          </p:nvPr>
        </p:nvSpPr>
        <p:spPr bwMode="auto">
          <a:xfrm>
            <a:off x="3708400" y="9482138"/>
            <a:ext cx="18897600" cy="3680969"/>
          </a:xfrm>
        </p:spPr>
        <p:txBody>
          <a:bodyPr wrap="square" numCol="1" anchor="t" anchorCtr="0" compatLnSpc="1">
            <a:prstTxWarp prst="textNoShape">
              <a:avLst/>
            </a:prstTxWarp>
          </a:bodyPr>
          <a:lstStyle/>
          <a:p>
            <a:pPr marL="0" indent="0" eaLnBrk="1" hangingPunct="1">
              <a:buNone/>
            </a:pPr>
            <a:r>
              <a:rPr lang="en-US" altLang="en-US" sz="6000" b="1" dirty="0">
                <a:ea typeface="Open Sans"/>
                <a:cs typeface="Open Sans"/>
              </a:rPr>
              <a:t>Email: </a:t>
            </a:r>
            <a:r>
              <a:rPr lang="en-US" altLang="en-US" sz="6000" b="1" dirty="0">
                <a:ea typeface="Open Sans"/>
                <a:cs typeface="Open Sans"/>
                <a:hlinkClick r:id="rId3"/>
              </a:rPr>
              <a:t>johnj.redmond@agriculture.gov.ie</a:t>
            </a:r>
            <a:endParaRPr lang="en-US" altLang="en-US" sz="6000" b="1" dirty="0">
              <a:ea typeface="Open Sans"/>
              <a:cs typeface="Open Sans"/>
            </a:endParaRPr>
          </a:p>
          <a:p>
            <a:pPr marL="0" indent="0" eaLnBrk="1" hangingPunct="1">
              <a:buNone/>
            </a:pPr>
            <a:endParaRPr lang="en-US" altLang="en-US" sz="1200" b="1" dirty="0">
              <a:ea typeface="Open Sans"/>
              <a:cs typeface="Open Sans"/>
            </a:endParaRPr>
          </a:p>
          <a:p>
            <a:pPr marL="0" indent="0" eaLnBrk="1" hangingPunct="1">
              <a:buNone/>
            </a:pPr>
            <a:r>
              <a:rPr lang="en-US" altLang="en-US" sz="6000" b="1" dirty="0">
                <a:ea typeface="Open Sans"/>
                <a:cs typeface="Open Sans"/>
              </a:rPr>
              <a:t> Website: </a:t>
            </a:r>
            <a:r>
              <a:rPr lang="en-US" altLang="en-US" sz="6000" b="1" dirty="0">
                <a:ea typeface="Open Sans"/>
                <a:cs typeface="Open Sans"/>
                <a:hlinkClick r:id="rId4"/>
              </a:rPr>
              <a:t>Ireland’s National Forest Inventory</a:t>
            </a:r>
            <a:endParaRPr lang="en-US" altLang="en-US" sz="6000" b="1" dirty="0">
              <a:ea typeface="Open Sans"/>
              <a:cs typeface="Open Sans"/>
            </a:endParaRPr>
          </a:p>
        </p:txBody>
      </p:sp>
    </p:spTree>
    <p:extLst>
      <p:ext uri="{BB962C8B-B14F-4D97-AF65-F5344CB8AC3E}">
        <p14:creationId xmlns:p14="http://schemas.microsoft.com/office/powerpoint/2010/main" val="3131128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286677" y="2490952"/>
            <a:ext cx="16677019" cy="9839657"/>
          </a:xfrm>
        </p:spPr>
        <p:txBody>
          <a:bodyPr>
            <a:noAutofit/>
          </a:bodyPr>
          <a:lstStyle/>
          <a:p>
            <a:pPr marL="1143000" indent="-1143000" eaLnBrk="1" hangingPunct="1">
              <a:buFont typeface="Arial" panose="020B0604020202020204" pitchFamily="34" charset="0"/>
              <a:buChar char="•"/>
            </a:pPr>
            <a:r>
              <a:rPr lang="en-GB" altLang="en-US" sz="6600" dirty="0">
                <a:solidFill>
                  <a:schemeClr val="tx1"/>
                </a:solidFill>
                <a:latin typeface="Calibri" panose="020F0502020204030204" pitchFamily="34" charset="0"/>
                <a:cs typeface="Calibri" panose="020F0502020204030204" pitchFamily="34" charset="0"/>
              </a:rPr>
              <a:t>11.6 % forest cover (</a:t>
            </a:r>
            <a:r>
              <a:rPr lang="en-IE" sz="6600" dirty="0">
                <a:solidFill>
                  <a:schemeClr val="tx1"/>
                </a:solidFill>
                <a:latin typeface="Calibri" panose="020F0502020204030204" pitchFamily="34" charset="0"/>
                <a:cs typeface="Calibri" pitchFamily="34" charset="0"/>
              </a:rPr>
              <a:t>808,848 ha)</a:t>
            </a:r>
            <a:r>
              <a:rPr lang="en-GB" altLang="en-US" sz="6600" dirty="0">
                <a:solidFill>
                  <a:schemeClr val="tx1"/>
                </a:solidFill>
                <a:latin typeface="Calibri" panose="020F0502020204030204" pitchFamily="34" charset="0"/>
                <a:cs typeface="Calibri" panose="020F0502020204030204" pitchFamily="34" charset="0"/>
              </a:rPr>
              <a:t> </a:t>
            </a:r>
          </a:p>
          <a:p>
            <a:pPr marL="1143000" indent="-1143000" eaLnBrk="1" hangingPunct="1">
              <a:buFont typeface="Arial" panose="020B0604020202020204" pitchFamily="34" charset="0"/>
              <a:buChar char="•"/>
            </a:pPr>
            <a:endParaRPr lang="en-GB" altLang="en-US" sz="6600" dirty="0">
              <a:solidFill>
                <a:schemeClr val="tx1"/>
              </a:solidFill>
              <a:latin typeface="Calibri" panose="020F0502020204030204" pitchFamily="34" charset="0"/>
              <a:cs typeface="Calibri" panose="020F0502020204030204" pitchFamily="34" charset="0"/>
            </a:endParaRPr>
          </a:p>
          <a:p>
            <a:pPr marL="1143000" indent="-1143000" eaLnBrk="1" hangingPunct="1">
              <a:buFont typeface="Arial" panose="020B0604020202020204" pitchFamily="34" charset="0"/>
              <a:buChar char="•"/>
            </a:pPr>
            <a:r>
              <a:rPr lang="en-GB" altLang="en-US" sz="6600" dirty="0">
                <a:solidFill>
                  <a:schemeClr val="tx1"/>
                </a:solidFill>
                <a:latin typeface="Calibri" panose="020F0502020204030204" pitchFamily="34" charset="0"/>
                <a:cs typeface="Calibri" panose="020F0502020204030204" pitchFamily="34" charset="0"/>
              </a:rPr>
              <a:t>51% Private &amp; 49% Public</a:t>
            </a:r>
          </a:p>
          <a:p>
            <a:pPr marL="571500" indent="-571500" eaLnBrk="1" hangingPunct="1">
              <a:buFont typeface="Arial" panose="020B0604020202020204" pitchFamily="34" charset="0"/>
              <a:buChar char="•"/>
            </a:pPr>
            <a:endParaRPr lang="en-IE" altLang="en-US" sz="6600" dirty="0">
              <a:solidFill>
                <a:schemeClr val="tx1"/>
              </a:solidFill>
              <a:latin typeface="Calibri" panose="020F0502020204030204" pitchFamily="34" charset="0"/>
              <a:cs typeface="Calibri" panose="020F0502020204030204" pitchFamily="34" charset="0"/>
            </a:endParaRPr>
          </a:p>
          <a:p>
            <a:pPr marL="1143000" indent="-1143000" eaLnBrk="1" hangingPunct="1">
              <a:buFont typeface="Arial" panose="020B0604020202020204" pitchFamily="34" charset="0"/>
              <a:buChar char="•"/>
            </a:pPr>
            <a:r>
              <a:rPr lang="en-IE" altLang="en-US" sz="6600" dirty="0">
                <a:solidFill>
                  <a:schemeClr val="tx1"/>
                </a:solidFill>
                <a:latin typeface="Calibri" panose="020F0502020204030204" pitchFamily="34" charset="0"/>
                <a:cs typeface="Calibri" panose="020F0502020204030204" pitchFamily="34" charset="0"/>
              </a:rPr>
              <a:t>Nearly 24,000 owners (85% farmers)</a:t>
            </a:r>
          </a:p>
          <a:p>
            <a:pPr marL="1143000" indent="-1143000" eaLnBrk="1" hangingPunct="1">
              <a:buFont typeface="Arial" panose="020B0604020202020204" pitchFamily="34" charset="0"/>
              <a:buChar char="•"/>
            </a:pPr>
            <a:endParaRPr lang="en-IE" altLang="en-US" sz="6600" dirty="0">
              <a:solidFill>
                <a:schemeClr val="tx1"/>
              </a:solidFill>
              <a:latin typeface="Calibri" panose="020F0502020204030204" pitchFamily="34" charset="0"/>
              <a:cs typeface="Calibri" panose="020F0502020204030204" pitchFamily="34" charset="0"/>
            </a:endParaRPr>
          </a:p>
          <a:p>
            <a:pPr marL="1143000" indent="-1143000" eaLnBrk="1" hangingPunct="1">
              <a:buFont typeface="Arial" panose="020B0604020202020204" pitchFamily="34" charset="0"/>
              <a:buChar char="•"/>
            </a:pPr>
            <a:r>
              <a:rPr lang="en-IE" altLang="en-US" sz="6600" dirty="0">
                <a:solidFill>
                  <a:schemeClr val="tx1"/>
                </a:solidFill>
                <a:latin typeface="Calibri" panose="020F0502020204030204" pitchFamily="34" charset="0"/>
                <a:cs typeface="Calibri" panose="020F0502020204030204" pitchFamily="34" charset="0"/>
              </a:rPr>
              <a:t>9,400 jobs (mainly rural)</a:t>
            </a:r>
          </a:p>
          <a:p>
            <a:pPr marL="1143000" indent="-1143000" eaLnBrk="1" hangingPunct="1">
              <a:buFont typeface="Arial" panose="020B0604020202020204" pitchFamily="34" charset="0"/>
              <a:buChar char="•"/>
            </a:pPr>
            <a:endParaRPr lang="en-IE" altLang="en-US" sz="6600" dirty="0">
              <a:solidFill>
                <a:schemeClr val="tx1"/>
              </a:solidFill>
              <a:latin typeface="Calibri" panose="020F0502020204030204" pitchFamily="34" charset="0"/>
              <a:cs typeface="Calibri" panose="020F0502020204030204" pitchFamily="34" charset="0"/>
            </a:endParaRPr>
          </a:p>
          <a:p>
            <a:pPr marL="1143000" indent="-1143000" eaLnBrk="1" hangingPunct="1">
              <a:buFont typeface="Arial" panose="020B0604020202020204" pitchFamily="34" charset="0"/>
              <a:buChar char="•"/>
            </a:pPr>
            <a:r>
              <a:rPr lang="en-IE" sz="6600" dirty="0">
                <a:solidFill>
                  <a:schemeClr val="tx1"/>
                </a:solidFill>
                <a:latin typeface="Calibri" panose="020F0502020204030204" pitchFamily="34" charset="0"/>
                <a:cs typeface="Calibri" pitchFamily="34" charset="0"/>
              </a:rPr>
              <a:t>Forestry sector worth over €2 billion</a:t>
            </a:r>
          </a:p>
          <a:p>
            <a:pPr eaLnBrk="1" hangingPunct="1"/>
            <a:endParaRPr lang="en-IE" altLang="en-US" sz="6600" dirty="0">
              <a:solidFill>
                <a:schemeClr val="tx1"/>
              </a:solidFill>
              <a:latin typeface="Calibri" panose="020F0502020204030204" pitchFamily="34" charset="0"/>
              <a:cs typeface="Calibri" panose="020F0502020204030204" pitchFamily="34" charset="0"/>
            </a:endParaRPr>
          </a:p>
        </p:txBody>
      </p:sp>
      <p:sp>
        <p:nvSpPr>
          <p:cNvPr id="22532" name="Rectangle 15"/>
          <p:cNvSpPr>
            <a:spLocks noGrp="1" noChangeArrowheads="1"/>
          </p:cNvSpPr>
          <p:nvPr>
            <p:ph type="title"/>
          </p:nvPr>
        </p:nvSpPr>
        <p:spPr>
          <a:xfrm>
            <a:off x="670720" y="89248"/>
            <a:ext cx="13518246" cy="2401704"/>
          </a:xfrm>
          <a:noFill/>
        </p:spPr>
        <p:txBody>
          <a:bodyPr/>
          <a:lstStyle/>
          <a:p>
            <a:pPr algn="l" eaLnBrk="1" hangingPunct="1"/>
            <a:r>
              <a:rPr lang="en-IE"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Forestry In Ireland</a:t>
            </a:r>
            <a:endParaRPr lang="en-GB"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09370BBC-E757-B8AD-F149-8534FC2AB75B}"/>
              </a:ext>
            </a:extLst>
          </p:cNvPr>
          <p:cNvPicPr>
            <a:picLocks noChangeAspect="1"/>
          </p:cNvPicPr>
          <p:nvPr/>
        </p:nvPicPr>
        <p:blipFill>
          <a:blip r:embed="rId3"/>
          <a:stretch>
            <a:fillRect/>
          </a:stretch>
        </p:blipFill>
        <p:spPr>
          <a:xfrm>
            <a:off x="14016063" y="506730"/>
            <a:ext cx="10081260" cy="12702540"/>
          </a:xfrm>
          <a:prstGeom prst="rect">
            <a:avLst/>
          </a:prstGeom>
        </p:spPr>
      </p:pic>
      <p:pic>
        <p:nvPicPr>
          <p:cNvPr id="3" name="Picture 1">
            <a:extLst>
              <a:ext uri="{FF2B5EF4-FFF2-40B4-BE49-F238E27FC236}">
                <a16:creationId xmlns:a16="http://schemas.microsoft.com/office/drawing/2014/main" id="{5CB31349-6B25-6965-0B10-7F27A8DCD7F0}"/>
              </a:ext>
            </a:extLst>
          </p:cNvPr>
          <p:cNvPicPr>
            <a:picLocks noChangeAspect="1"/>
          </p:cNvPicPr>
          <p:nvPr/>
        </p:nvPicPr>
        <p:blipFill rotWithShape="1">
          <a:blip r:embed="rId4" cstate="print"/>
          <a:srcRect l="18658" t="13115" r="21550" b="13429"/>
          <a:stretch/>
        </p:blipFill>
        <p:spPr bwMode="auto">
          <a:xfrm>
            <a:off x="23161280" y="11815445"/>
            <a:ext cx="1097808" cy="1783822"/>
          </a:xfrm>
          <a:prstGeom prst="rect">
            <a:avLst/>
          </a:prstGeom>
          <a:noFill/>
          <a:ln w="9525">
            <a:noFill/>
            <a:miter lim="800000"/>
            <a:headEnd/>
            <a:tailEnd/>
          </a:ln>
        </p:spPr>
      </p:pic>
      <p:sp>
        <p:nvSpPr>
          <p:cNvPr id="4" name="TextBox 5">
            <a:extLst>
              <a:ext uri="{FF2B5EF4-FFF2-40B4-BE49-F238E27FC236}">
                <a16:creationId xmlns:a16="http://schemas.microsoft.com/office/drawing/2014/main" id="{241F5100-25E7-3058-59B0-41419823447F}"/>
              </a:ext>
            </a:extLst>
          </p:cNvPr>
          <p:cNvSpPr txBox="1">
            <a:spLocks noChangeArrowheads="1"/>
          </p:cNvSpPr>
          <p:nvPr/>
        </p:nvSpPr>
        <p:spPr bwMode="auto">
          <a:xfrm>
            <a:off x="542925" y="12691201"/>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Tree>
    <p:extLst>
      <p:ext uri="{BB962C8B-B14F-4D97-AF65-F5344CB8AC3E}">
        <p14:creationId xmlns:p14="http://schemas.microsoft.com/office/powerpoint/2010/main" val="2455890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15"/>
          <p:cNvSpPr>
            <a:spLocks noGrp="1" noChangeArrowheads="1"/>
          </p:cNvSpPr>
          <p:nvPr>
            <p:ph type="title"/>
          </p:nvPr>
        </p:nvSpPr>
        <p:spPr>
          <a:xfrm>
            <a:off x="4604938" y="74147"/>
            <a:ext cx="15174124" cy="1536476"/>
          </a:xfrm>
          <a:noFill/>
        </p:spPr>
        <p:txBody>
          <a:bodyPr/>
          <a:lstStyle/>
          <a:p>
            <a:pPr algn="l" eaLnBrk="1" hangingPunct="1"/>
            <a:r>
              <a:rPr lang="en-IE"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Development of Forest Cover</a:t>
            </a:r>
            <a:endParaRPr lang="en-GB"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517" y="1679575"/>
            <a:ext cx="16907541" cy="1104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9178DC88-A440-9855-4801-0DA2C624ED75}"/>
              </a:ext>
            </a:extLst>
          </p:cNvPr>
          <p:cNvPicPr>
            <a:picLocks noChangeAspect="1"/>
          </p:cNvPicPr>
          <p:nvPr/>
        </p:nvPicPr>
        <p:blipFill rotWithShape="1">
          <a:blip r:embed="rId4" cstate="print"/>
          <a:srcRect l="18658" t="13115" r="21550" b="13429"/>
          <a:stretch/>
        </p:blipFill>
        <p:spPr bwMode="auto">
          <a:xfrm>
            <a:off x="23161280" y="11815445"/>
            <a:ext cx="1097808" cy="1783822"/>
          </a:xfrm>
          <a:prstGeom prst="rect">
            <a:avLst/>
          </a:prstGeom>
          <a:noFill/>
          <a:ln w="9525">
            <a:noFill/>
            <a:miter lim="800000"/>
            <a:headEnd/>
            <a:tailEnd/>
          </a:ln>
        </p:spPr>
      </p:pic>
      <p:sp>
        <p:nvSpPr>
          <p:cNvPr id="3" name="TextBox 5">
            <a:extLst>
              <a:ext uri="{FF2B5EF4-FFF2-40B4-BE49-F238E27FC236}">
                <a16:creationId xmlns:a16="http://schemas.microsoft.com/office/drawing/2014/main" id="{C939DDB6-A484-8826-F607-26E5CBE4B45B}"/>
              </a:ext>
            </a:extLst>
          </p:cNvPr>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Tree>
    <p:extLst>
      <p:ext uri="{BB962C8B-B14F-4D97-AF65-F5344CB8AC3E}">
        <p14:creationId xmlns:p14="http://schemas.microsoft.com/office/powerpoint/2010/main" val="2825236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5"/>
          <p:cNvSpPr txBox="1">
            <a:spLocks noChangeArrowheads="1"/>
          </p:cNvSpPr>
          <p:nvPr/>
        </p:nvSpPr>
        <p:spPr bwMode="auto">
          <a:xfrm>
            <a:off x="542925" y="1266507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
        <p:nvSpPr>
          <p:cNvPr id="4" name="Rectangle 4"/>
          <p:cNvSpPr>
            <a:spLocks noChangeArrowheads="1"/>
          </p:cNvSpPr>
          <p:nvPr/>
        </p:nvSpPr>
        <p:spPr bwMode="auto">
          <a:xfrm>
            <a:off x="5867400" y="5191176"/>
            <a:ext cx="12839700" cy="250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7709" tIns="108855" rIns="217709" bIns="108855" anchor="ctr"/>
          <a:lstStyle/>
          <a:p>
            <a:pPr algn="ctr"/>
            <a:r>
              <a:rPr lang="en-IE" sz="8800" b="1" dirty="0">
                <a:solidFill>
                  <a:srgbClr val="004D44"/>
                </a:solidFill>
              </a:rPr>
              <a:t>Ireland’s NFI Design </a:t>
            </a:r>
          </a:p>
        </p:txBody>
      </p:sp>
      <p:pic>
        <p:nvPicPr>
          <p:cNvPr id="2" name="Picture 1">
            <a:extLst>
              <a:ext uri="{FF2B5EF4-FFF2-40B4-BE49-F238E27FC236}">
                <a16:creationId xmlns:a16="http://schemas.microsoft.com/office/drawing/2014/main" id="{9A1DE18E-52EA-B4D6-007F-3FD24EDCB376}"/>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3200808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286678" y="1439694"/>
            <a:ext cx="23849672" cy="10890915"/>
          </a:xfrm>
        </p:spPr>
        <p:txBody>
          <a:bodyPr/>
          <a:lstStyle/>
          <a:p>
            <a:pPr marL="0" indent="0" algn="just">
              <a:buNone/>
            </a:pPr>
            <a:r>
              <a:rPr lang="en-GB" altLang="en-US" sz="6000" dirty="0"/>
              <a:t>The NFI is a survey to monitor all forests within a state. </a:t>
            </a:r>
          </a:p>
          <a:p>
            <a:endParaRPr lang="en-GB" altLang="en-US" sz="2000" dirty="0"/>
          </a:p>
          <a:p>
            <a:pPr>
              <a:buNone/>
            </a:pPr>
            <a:r>
              <a:rPr lang="en-GB" altLang="en-US" sz="6000" b="1" dirty="0"/>
              <a:t>Objective: </a:t>
            </a:r>
            <a:r>
              <a:rPr lang="en-GB" altLang="en-US" sz="6000" dirty="0"/>
              <a:t>To assess the current extent, state, composition of the forests in a timely, accurate &amp; reproducible manner over time.</a:t>
            </a:r>
          </a:p>
          <a:p>
            <a:pPr marL="0" indent="0" algn="just">
              <a:buNone/>
            </a:pPr>
            <a:endParaRPr lang="en-IE" sz="2000" dirty="0"/>
          </a:p>
          <a:p>
            <a:pPr marL="0" indent="0" algn="just">
              <a:buNone/>
            </a:pPr>
            <a:r>
              <a:rPr lang="en-IE" altLang="en-US" sz="6000" b="1" dirty="0"/>
              <a:t>Information Collected: </a:t>
            </a:r>
            <a:r>
              <a:rPr lang="en-IE" sz="6000" dirty="0"/>
              <a:t>The NFI provides a wide range of information describing the national forest estate, specifically in relation to:</a:t>
            </a:r>
          </a:p>
          <a:p>
            <a:pPr marL="0" lvl="0" indent="0">
              <a:buNone/>
            </a:pPr>
            <a:r>
              <a:rPr lang="en-IE" sz="6000" dirty="0"/>
              <a:t>	- Forest area	- Tree species 	 	- Timber Volume		- Harvesting			- Increment		- Carbon stocks	- Forest biodiversity	- Forest health</a:t>
            </a:r>
          </a:p>
          <a:p>
            <a:pPr marL="0" indent="0" algn="just">
              <a:buNone/>
            </a:pPr>
            <a:endParaRPr lang="en-IE" sz="3200" dirty="0"/>
          </a:p>
          <a:p>
            <a:pPr marL="0" indent="0" algn="just">
              <a:buNone/>
            </a:pPr>
            <a:r>
              <a:rPr lang="en-IE" altLang="en-US" sz="6000" b="1" dirty="0"/>
              <a:t>What is the information used for: </a:t>
            </a:r>
            <a:r>
              <a:rPr lang="en-IE" sz="6000" dirty="0"/>
              <a:t>National &amp; international reporting processes. Inform the development of forest policy. </a:t>
            </a:r>
            <a:endParaRPr lang="en-IE" altLang="en-US" sz="6000" dirty="0"/>
          </a:p>
        </p:txBody>
      </p:sp>
      <p:sp>
        <p:nvSpPr>
          <p:cNvPr id="22532" name="Rectangle 15"/>
          <p:cNvSpPr>
            <a:spLocks noGrp="1" noChangeArrowheads="1"/>
          </p:cNvSpPr>
          <p:nvPr>
            <p:ph type="title"/>
          </p:nvPr>
        </p:nvSpPr>
        <p:spPr>
          <a:xfrm>
            <a:off x="670719" y="89248"/>
            <a:ext cx="23009087" cy="1525543"/>
          </a:xfrm>
          <a:noFill/>
        </p:spPr>
        <p:txBody>
          <a:bodyPr/>
          <a:lstStyle/>
          <a:p>
            <a:pPr algn="ctr" eaLnBrk="1" hangingPunct="1"/>
            <a:r>
              <a:rPr lang="en-IE"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What is the NFI?</a:t>
            </a:r>
            <a:endParaRPr lang="en-GB"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5"/>
          <p:cNvSpPr txBox="1">
            <a:spLocks noChangeArrowheads="1"/>
          </p:cNvSpPr>
          <p:nvPr/>
        </p:nvSpPr>
        <p:spPr bwMode="auto">
          <a:xfrm>
            <a:off x="542925" y="12950825"/>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dirty="0" err="1">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pic>
        <p:nvPicPr>
          <p:cNvPr id="3" name="Picture 1">
            <a:extLst>
              <a:ext uri="{FF2B5EF4-FFF2-40B4-BE49-F238E27FC236}">
                <a16:creationId xmlns:a16="http://schemas.microsoft.com/office/drawing/2014/main" id="{F0570830-D523-1C72-6D62-1ECB659C3472}"/>
              </a:ext>
            </a:extLst>
          </p:cNvPr>
          <p:cNvPicPr>
            <a:picLocks noChangeAspect="1"/>
          </p:cNvPicPr>
          <p:nvPr/>
        </p:nvPicPr>
        <p:blipFill rotWithShape="1">
          <a:blip r:embed="rId3" cstate="print"/>
          <a:srcRect l="18658" t="13115" r="21550" b="13429"/>
          <a:stretch/>
        </p:blipFill>
        <p:spPr bwMode="auto">
          <a:xfrm>
            <a:off x="23161280" y="11815445"/>
            <a:ext cx="1097808" cy="1783822"/>
          </a:xfrm>
          <a:prstGeom prst="rect">
            <a:avLst/>
          </a:prstGeom>
          <a:noFill/>
          <a:ln w="9525">
            <a:noFill/>
            <a:miter lim="800000"/>
            <a:headEnd/>
            <a:tailEnd/>
          </a:ln>
        </p:spPr>
      </p:pic>
    </p:spTree>
    <p:extLst>
      <p:ext uri="{BB962C8B-B14F-4D97-AF65-F5344CB8AC3E}">
        <p14:creationId xmlns:p14="http://schemas.microsoft.com/office/powerpoint/2010/main" val="3489289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15"/>
          <p:cNvSpPr>
            <a:spLocks noGrp="1" noChangeArrowheads="1"/>
          </p:cNvSpPr>
          <p:nvPr>
            <p:ph type="title"/>
          </p:nvPr>
        </p:nvSpPr>
        <p:spPr>
          <a:xfrm>
            <a:off x="670720" y="89248"/>
            <a:ext cx="22977556" cy="2054862"/>
          </a:xfrm>
          <a:noFill/>
        </p:spPr>
        <p:txBody>
          <a:bodyPr/>
          <a:lstStyle/>
          <a:p>
            <a:pPr algn="ctr" eaLnBrk="1" hangingPunct="1"/>
            <a:r>
              <a:rPr lang="en-IE"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International Reporting Obligations</a:t>
            </a:r>
            <a:endParaRPr lang="en-GB"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64AF255C-8B68-B6B2-C714-25F10C028037}"/>
              </a:ext>
            </a:extLst>
          </p:cNvPr>
          <p:cNvPicPr>
            <a:picLocks noChangeAspect="1"/>
          </p:cNvPicPr>
          <p:nvPr/>
        </p:nvPicPr>
        <p:blipFill>
          <a:blip r:embed="rId3"/>
          <a:stretch>
            <a:fillRect/>
          </a:stretch>
        </p:blipFill>
        <p:spPr>
          <a:xfrm>
            <a:off x="275004" y="2250435"/>
            <a:ext cx="7648998" cy="10800000"/>
          </a:xfrm>
          <a:prstGeom prst="rect">
            <a:avLst/>
          </a:prstGeom>
          <a:ln>
            <a:solidFill>
              <a:schemeClr val="tx1"/>
            </a:solidFill>
          </a:ln>
        </p:spPr>
      </p:pic>
      <p:pic>
        <p:nvPicPr>
          <p:cNvPr id="6" name="Picture 5">
            <a:extLst>
              <a:ext uri="{FF2B5EF4-FFF2-40B4-BE49-F238E27FC236}">
                <a16:creationId xmlns:a16="http://schemas.microsoft.com/office/drawing/2014/main" id="{03664756-307A-5EFB-9F43-2FB77C4B28F8}"/>
              </a:ext>
            </a:extLst>
          </p:cNvPr>
          <p:cNvPicPr>
            <a:picLocks noChangeAspect="1"/>
          </p:cNvPicPr>
          <p:nvPr/>
        </p:nvPicPr>
        <p:blipFill>
          <a:blip r:embed="rId4"/>
          <a:stretch>
            <a:fillRect/>
          </a:stretch>
        </p:blipFill>
        <p:spPr>
          <a:xfrm>
            <a:off x="8407032" y="2250435"/>
            <a:ext cx="7641964" cy="10800000"/>
          </a:xfrm>
          <a:prstGeom prst="rect">
            <a:avLst/>
          </a:prstGeom>
          <a:ln>
            <a:solidFill>
              <a:schemeClr val="tx1"/>
            </a:solidFill>
          </a:ln>
        </p:spPr>
      </p:pic>
      <p:pic>
        <p:nvPicPr>
          <p:cNvPr id="11" name="Picture 10">
            <a:extLst>
              <a:ext uri="{FF2B5EF4-FFF2-40B4-BE49-F238E27FC236}">
                <a16:creationId xmlns:a16="http://schemas.microsoft.com/office/drawing/2014/main" id="{A4EF5FCB-FF6F-0269-9703-D55B4B7D4AAC}"/>
              </a:ext>
            </a:extLst>
          </p:cNvPr>
          <p:cNvPicPr>
            <a:picLocks noChangeAspect="1"/>
          </p:cNvPicPr>
          <p:nvPr/>
        </p:nvPicPr>
        <p:blipFill>
          <a:blip r:embed="rId5"/>
          <a:stretch>
            <a:fillRect/>
          </a:stretch>
        </p:blipFill>
        <p:spPr>
          <a:xfrm>
            <a:off x="16425700" y="2261068"/>
            <a:ext cx="7537123" cy="10800000"/>
          </a:xfrm>
          <a:prstGeom prst="rect">
            <a:avLst/>
          </a:prstGeom>
          <a:ln>
            <a:solidFill>
              <a:schemeClr val="tx1"/>
            </a:solidFill>
          </a:ln>
        </p:spPr>
      </p:pic>
    </p:spTree>
    <p:extLst>
      <p:ext uri="{BB962C8B-B14F-4D97-AF65-F5344CB8AC3E}">
        <p14:creationId xmlns:p14="http://schemas.microsoft.com/office/powerpoint/2010/main" val="3264954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6" descr="grid"/>
          <p:cNvPicPr>
            <a:picLocks noChangeAspect="1" noChangeArrowheads="1"/>
          </p:cNvPicPr>
          <p:nvPr/>
        </p:nvPicPr>
        <p:blipFill>
          <a:blip r:embed="rId3" cstate="print">
            <a:extLst>
              <a:ext uri="{28A0092B-C50C-407E-A947-70E740481C1C}">
                <a14:useLocalDpi xmlns:a14="http://schemas.microsoft.com/office/drawing/2010/main" val="0"/>
              </a:ext>
            </a:extLst>
          </a:blip>
          <a:srcRect l="5372" t="3307" b="5185"/>
          <a:stretch>
            <a:fillRect/>
          </a:stretch>
        </p:blipFill>
        <p:spPr bwMode="auto">
          <a:xfrm>
            <a:off x="15101311" y="894944"/>
            <a:ext cx="9124667" cy="1173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3"/>
          <p:cNvSpPr>
            <a:spLocks noGrp="1" noChangeArrowheads="1"/>
          </p:cNvSpPr>
          <p:nvPr>
            <p:ph type="body" idx="1"/>
          </p:nvPr>
        </p:nvSpPr>
        <p:spPr>
          <a:xfrm>
            <a:off x="286677" y="2082392"/>
            <a:ext cx="16677019" cy="2859259"/>
          </a:xfrm>
        </p:spPr>
        <p:txBody>
          <a:bodyPr>
            <a:normAutofit/>
          </a:bodyPr>
          <a:lstStyle/>
          <a:p>
            <a:pPr marL="1143000" indent="-1143000" eaLnBrk="1" hangingPunct="1">
              <a:buFont typeface="Arial" panose="020B0604020202020204" pitchFamily="34" charset="0"/>
              <a:buChar char="•"/>
            </a:pPr>
            <a:r>
              <a:rPr lang="en-GB" altLang="en-US" sz="6000" dirty="0">
                <a:solidFill>
                  <a:schemeClr val="tx1"/>
                </a:solidFill>
              </a:rPr>
              <a:t>statistical sample survey, </a:t>
            </a:r>
            <a:r>
              <a:rPr lang="en-IE" altLang="en-US" sz="6000" dirty="0">
                <a:solidFill>
                  <a:schemeClr val="tx1"/>
                </a:solidFill>
              </a:rPr>
              <a:t>2 km grid </a:t>
            </a:r>
            <a:endParaRPr lang="en-GB" altLang="en-US" sz="6000" dirty="0">
              <a:solidFill>
                <a:schemeClr val="tx1"/>
              </a:solidFill>
            </a:endParaRPr>
          </a:p>
          <a:p>
            <a:pPr marL="571500" indent="-571500" eaLnBrk="1" hangingPunct="1">
              <a:buFont typeface="Arial" panose="020B0604020202020204" pitchFamily="34" charset="0"/>
              <a:buChar char="•"/>
            </a:pPr>
            <a:endParaRPr lang="en-IE" altLang="en-US" sz="3200" dirty="0">
              <a:solidFill>
                <a:schemeClr val="tx1"/>
              </a:solidFill>
            </a:endParaRPr>
          </a:p>
          <a:p>
            <a:pPr marL="1143000" indent="-1143000" eaLnBrk="1" hangingPunct="1">
              <a:buFont typeface="Arial" panose="020B0604020202020204" pitchFamily="34" charset="0"/>
              <a:buChar char="•"/>
            </a:pPr>
            <a:r>
              <a:rPr lang="en-IE" altLang="en-US" sz="6000" dirty="0">
                <a:solidFill>
                  <a:schemeClr val="tx1"/>
                </a:solidFill>
              </a:rPr>
              <a:t>17,423 points, each representing 400 ha. </a:t>
            </a:r>
          </a:p>
        </p:txBody>
      </p:sp>
      <p:sp>
        <p:nvSpPr>
          <p:cNvPr id="22532" name="Rectangle 15"/>
          <p:cNvSpPr>
            <a:spLocks noGrp="1" noChangeArrowheads="1"/>
          </p:cNvSpPr>
          <p:nvPr>
            <p:ph type="title"/>
          </p:nvPr>
        </p:nvSpPr>
        <p:spPr>
          <a:xfrm>
            <a:off x="670720" y="89248"/>
            <a:ext cx="13518246" cy="1828782"/>
          </a:xfrm>
          <a:noFill/>
        </p:spPr>
        <p:txBody>
          <a:bodyPr/>
          <a:lstStyle/>
          <a:p>
            <a:pPr algn="l" eaLnBrk="1" hangingPunct="1"/>
            <a:r>
              <a:rPr lang="en-IE"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rPr>
              <a:t>NFI Sampling Frame</a:t>
            </a:r>
            <a:endParaRPr lang="en-GB" altLang="en-US" sz="8000" b="1" dirty="0">
              <a:solidFill>
                <a:srgbClr val="004D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3">
            <a:extLst>
              <a:ext uri="{FF2B5EF4-FFF2-40B4-BE49-F238E27FC236}">
                <a16:creationId xmlns:a16="http://schemas.microsoft.com/office/drawing/2014/main" id="{B7F218EB-3F2B-A54C-7F6B-9DA16C450DAD}"/>
              </a:ext>
            </a:extLst>
          </p:cNvPr>
          <p:cNvSpPr txBox="1">
            <a:spLocks noChangeArrowheads="1"/>
          </p:cNvSpPr>
          <p:nvPr/>
        </p:nvSpPr>
        <p:spPr>
          <a:xfrm>
            <a:off x="1420238" y="5131195"/>
            <a:ext cx="11861259" cy="7645940"/>
          </a:xfrm>
          <a:prstGeom prst="rect">
            <a:avLst/>
          </a:prstGeom>
          <a:solidFill>
            <a:schemeClr val="bg1"/>
          </a:solidFill>
          <a:ln>
            <a:solidFill>
              <a:schemeClr val="tx1"/>
            </a:solidFill>
          </a:ln>
        </p:spPr>
        <p:txBody>
          <a:bodyPr vert="horz" lIns="91440" tIns="45720" rIns="91440" bIns="45720" rtlCol="0">
            <a:normAutofit/>
          </a:bodyPr>
          <a:lstStyle>
            <a:lvl1pPr algn="l" defTabSz="825500" rtl="0" eaLnBrk="0" fontAlgn="base" hangingPunct="0">
              <a:lnSpc>
                <a:spcPct val="110000"/>
              </a:lnSpc>
              <a:spcBef>
                <a:spcPct val="0"/>
              </a:spcBef>
              <a:spcAft>
                <a:spcPct val="0"/>
              </a:spcAft>
              <a:defRPr sz="8800" spc="-150">
                <a:solidFill>
                  <a:srgbClr val="5E5E5E"/>
                </a:solidFill>
                <a:latin typeface="+mn-lt"/>
                <a:ea typeface="Open Sans"/>
                <a:cs typeface="Open Sans"/>
                <a:sym typeface="Open Sans"/>
              </a:defRPr>
            </a:lvl1pPr>
            <a:lvl2pPr indent="228600" algn="l" defTabSz="825500" rtl="0" eaLnBrk="0" fontAlgn="base" hangingPunct="0">
              <a:lnSpc>
                <a:spcPct val="110000"/>
              </a:lnSpc>
              <a:spcBef>
                <a:spcPct val="0"/>
              </a:spcBef>
              <a:spcAft>
                <a:spcPct val="0"/>
              </a:spcAft>
              <a:defRPr sz="6000" spc="-150">
                <a:solidFill>
                  <a:srgbClr val="5E5E5E"/>
                </a:solidFill>
                <a:latin typeface="+mn-lt"/>
                <a:ea typeface="Open Sans"/>
                <a:cs typeface="Open Sans"/>
                <a:sym typeface="Open Sans"/>
              </a:defRPr>
            </a:lvl2pPr>
            <a:lvl3pPr marL="1439863" indent="-857250" algn="l" defTabSz="825500" rtl="0" eaLnBrk="0" fontAlgn="base" hangingPunct="0">
              <a:lnSpc>
                <a:spcPct val="110000"/>
              </a:lnSpc>
              <a:spcBef>
                <a:spcPct val="0"/>
              </a:spcBef>
              <a:spcAft>
                <a:spcPct val="0"/>
              </a:spcAft>
              <a:buClr>
                <a:srgbClr val="83BE41"/>
              </a:buClr>
              <a:buFont typeface=".AppleSystemUIFont"/>
              <a:buChar char="—"/>
              <a:defRPr sz="6000" i="1" spc="-150">
                <a:solidFill>
                  <a:srgbClr val="5E5E5E"/>
                </a:solidFill>
                <a:latin typeface="+mn-lt"/>
                <a:ea typeface="Open Sans"/>
                <a:cs typeface="Open Sans"/>
                <a:sym typeface="Open Sans"/>
              </a:defRPr>
            </a:lvl3pPr>
            <a:lvl4pPr marL="2159000" indent="-685800" algn="l" defTabSz="825500" rtl="0" eaLnBrk="0" fontAlgn="base" hangingPunct="0">
              <a:lnSpc>
                <a:spcPct val="110000"/>
              </a:lnSpc>
              <a:spcBef>
                <a:spcPct val="0"/>
              </a:spcBef>
              <a:spcAft>
                <a:spcPct val="0"/>
              </a:spcAft>
              <a:buClr>
                <a:srgbClr val="83BE41"/>
              </a:buClr>
              <a:buFont typeface=".AppleSystemUIFont"/>
              <a:buChar char="—"/>
              <a:defRPr sz="4800" spc="-150">
                <a:solidFill>
                  <a:srgbClr val="5E5E5E"/>
                </a:solidFill>
                <a:latin typeface="+mn-lt"/>
                <a:ea typeface="Open Sans"/>
                <a:cs typeface="Open Sans"/>
                <a:sym typeface="Open Sans"/>
              </a:defRPr>
            </a:lvl4pPr>
            <a:lvl5pPr marL="2879725" indent="-685800" algn="l" defTabSz="825500" rtl="0" eaLnBrk="0" fontAlgn="base" hangingPunct="0">
              <a:lnSpc>
                <a:spcPct val="110000"/>
              </a:lnSpc>
              <a:spcBef>
                <a:spcPct val="0"/>
              </a:spcBef>
              <a:spcAft>
                <a:spcPct val="0"/>
              </a:spcAft>
              <a:buClr>
                <a:srgbClr val="83BE41"/>
              </a:buClr>
              <a:buFont typeface=".AppleSystemUIFont"/>
              <a:buChar char="–"/>
              <a:defRPr sz="4800" i="1" spc="-150">
                <a:solidFill>
                  <a:srgbClr val="5E5E5E"/>
                </a:solidFill>
                <a:latin typeface="+mn-lt"/>
                <a:ea typeface="Open Sans"/>
                <a:cs typeface="Open Sans"/>
                <a:sym typeface="Open Sans"/>
              </a:defRPr>
            </a:lvl5pPr>
            <a:lvl6pPr marL="0" marR="0" indent="11430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6pPr>
            <a:lvl7pPr marL="0" marR="0" indent="13716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7pPr>
            <a:lvl8pPr marL="0" marR="0" indent="16002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8pPr>
            <a:lvl9pPr marL="0" marR="0" indent="18288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9pPr>
          </a:lstStyle>
          <a:p>
            <a:pPr algn="ctr" eaLnBrk="1" hangingPunct="1"/>
            <a:r>
              <a:rPr lang="en-IE" altLang="en-US" sz="6000" kern="0" dirty="0">
                <a:solidFill>
                  <a:schemeClr val="tx1"/>
                </a:solidFill>
              </a:rPr>
              <a:t>Randomised displacement</a:t>
            </a:r>
          </a:p>
          <a:p>
            <a:pPr eaLnBrk="1" hangingPunct="1"/>
            <a:endParaRPr lang="ga-IE" altLang="en-US" sz="6000" kern="0" dirty="0">
              <a:solidFill>
                <a:schemeClr val="tx1"/>
              </a:solidFill>
            </a:endParaRPr>
          </a:p>
          <a:p>
            <a:pPr marL="571500" indent="-571500" eaLnBrk="1" hangingPunct="1">
              <a:buFont typeface="Arial" panose="020B0604020202020204" pitchFamily="34" charset="0"/>
              <a:buChar char="•"/>
            </a:pPr>
            <a:endParaRPr lang="en-IE" altLang="en-US" sz="3200" kern="0" dirty="0">
              <a:solidFill>
                <a:schemeClr val="tx1"/>
              </a:solidFill>
            </a:endParaRPr>
          </a:p>
        </p:txBody>
      </p:sp>
      <p:pic>
        <p:nvPicPr>
          <p:cNvPr id="2" name="Picture 5">
            <a:extLst>
              <a:ext uri="{FF2B5EF4-FFF2-40B4-BE49-F238E27FC236}">
                <a16:creationId xmlns:a16="http://schemas.microsoft.com/office/drawing/2014/main" id="{8CC219EC-C5B2-3C62-70E5-B1CA51190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845" y="6316959"/>
            <a:ext cx="8605317" cy="62958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id="{004A44B5-2725-A083-7E9D-E73A7ED24EB6}"/>
              </a:ext>
            </a:extLst>
          </p:cNvPr>
          <p:cNvPicPr>
            <a:picLocks noChangeAspect="1"/>
          </p:cNvPicPr>
          <p:nvPr/>
        </p:nvPicPr>
        <p:blipFill rotWithShape="1">
          <a:blip r:embed="rId5" cstate="print"/>
          <a:srcRect l="18658" t="13115" r="21550" b="13429"/>
          <a:stretch/>
        </p:blipFill>
        <p:spPr bwMode="auto">
          <a:xfrm>
            <a:off x="23161280" y="11815445"/>
            <a:ext cx="1097808" cy="1783822"/>
          </a:xfrm>
          <a:prstGeom prst="rect">
            <a:avLst/>
          </a:prstGeom>
          <a:noFill/>
          <a:ln w="9525">
            <a:noFill/>
            <a:miter lim="800000"/>
            <a:headEnd/>
            <a:tailEnd/>
          </a:ln>
        </p:spPr>
      </p:pic>
      <p:sp>
        <p:nvSpPr>
          <p:cNvPr id="5" name="TextBox 5">
            <a:extLst>
              <a:ext uri="{FF2B5EF4-FFF2-40B4-BE49-F238E27FC236}">
                <a16:creationId xmlns:a16="http://schemas.microsoft.com/office/drawing/2014/main" id="{5D3DC197-7E2B-D759-397D-2233638C868A}"/>
              </a:ext>
            </a:extLst>
          </p:cNvPr>
          <p:cNvSpPr txBox="1">
            <a:spLocks noChangeArrowheads="1"/>
          </p:cNvSpPr>
          <p:nvPr/>
        </p:nvSpPr>
        <p:spPr bwMode="auto">
          <a:xfrm>
            <a:off x="542925" y="12847957"/>
            <a:ext cx="2258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8800" eaLnBrk="1" hangingPunct="1">
              <a:lnSpc>
                <a:spcPct val="100000"/>
              </a:lnSpc>
              <a:spcBef>
                <a:spcPct val="0"/>
              </a:spcBef>
              <a:buFont typeface="Arial" panose="020B0604020202020204" pitchFamily="34" charset="0"/>
              <a:buNone/>
              <a:defRPr/>
            </a:pPr>
            <a:r>
              <a:rPr lang="en-IE" altLang="en-US" sz="2200" dirty="0">
                <a:solidFill>
                  <a:srgbClr val="A39161"/>
                </a:solidFill>
                <a:latin typeface="Arial" panose="020B0604020202020204" pitchFamily="34" charset="0"/>
                <a:ea typeface="+mn-ea"/>
                <a:cs typeface="Arial" panose="020B0604020202020204" pitchFamily="34" charset="0"/>
              </a:rPr>
              <a:t>An </a:t>
            </a:r>
            <a:r>
              <a:rPr lang="en-IE" altLang="en-US" sz="2200" dirty="0" err="1">
                <a:solidFill>
                  <a:srgbClr val="A39161"/>
                </a:solidFill>
                <a:latin typeface="Arial" panose="020B0604020202020204" pitchFamily="34" charset="0"/>
                <a:ea typeface="+mn-ea"/>
                <a:cs typeface="Arial" panose="020B0604020202020204" pitchFamily="34" charset="0"/>
              </a:rPr>
              <a:t>Roinn</a:t>
            </a:r>
            <a:r>
              <a:rPr lang="en-IE" altLang="en-US" sz="2200" dirty="0">
                <a:solidFill>
                  <a:srgbClr val="A39161"/>
                </a:solidFill>
                <a:latin typeface="Arial" panose="020B0604020202020204" pitchFamily="34" charset="0"/>
                <a:ea typeface="+mn-ea"/>
                <a:cs typeface="Arial" panose="020B0604020202020204" pitchFamily="34" charset="0"/>
              </a:rPr>
              <a:t> </a:t>
            </a:r>
            <a:r>
              <a:rPr lang="en-IE" altLang="en-US" sz="2200" dirty="0" err="1">
                <a:solidFill>
                  <a:srgbClr val="A39161"/>
                </a:solidFill>
                <a:latin typeface="Arial" panose="020B0604020202020204" pitchFamily="34" charset="0"/>
                <a:ea typeface="+mn-ea"/>
                <a:cs typeface="Arial" panose="020B0604020202020204" pitchFamily="34" charset="0"/>
              </a:rPr>
              <a:t>Talmhaíochta</a:t>
            </a:r>
            <a:r>
              <a:rPr lang="en-IE" altLang="en-US" sz="2200" dirty="0">
                <a:solidFill>
                  <a:srgbClr val="A39161"/>
                </a:solidFill>
                <a:latin typeface="Arial" panose="020B0604020202020204" pitchFamily="34" charset="0"/>
                <a:ea typeface="+mn-ea"/>
                <a:cs typeface="Arial" panose="020B0604020202020204" pitchFamily="34" charset="0"/>
              </a:rPr>
              <a:t>, Bia agus Mara │ Department of Agriculture, Food and the Marine</a:t>
            </a:r>
          </a:p>
        </p:txBody>
      </p:sp>
    </p:spTree>
    <p:extLst>
      <p:ext uri="{BB962C8B-B14F-4D97-AF65-F5344CB8AC3E}">
        <p14:creationId xmlns:p14="http://schemas.microsoft.com/office/powerpoint/2010/main" val="4228625860"/>
      </p:ext>
    </p:extLst>
  </p:cSld>
  <p:clrMapOvr>
    <a:masterClrMapping/>
  </p:clrMapOvr>
</p:sld>
</file>

<file path=ppt/theme/theme1.xml><?xml version="1.0" encoding="utf-8"?>
<a:theme xmlns:a="http://schemas.openxmlformats.org/drawingml/2006/main" name="Standard">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griculture_Dept_PPT-Template" id="{51CCF448-E046-4E2A-BED9-B15A3F082F60}" vid="{0FFA82E3-691E-4102-8FD1-F9932DCD2427}"/>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Hive Document" ma:contentTypeID="0x01010069E366FF22784FC59E3CD917E37BB45200AFFAD850CE343F4491FB79E630156CB9" ma:contentTypeVersion="7" ma:contentTypeDescription="" ma:contentTypeScope="" ma:versionID="d3586f46ccfe5d3e549d40a28bff5d2c">
  <xsd:schema xmlns:xsd="http://www.w3.org/2001/XMLSchema" xmlns:xs="http://www.w3.org/2001/XMLSchema" xmlns:p="http://schemas.microsoft.com/office/2006/metadata/properties" xmlns:ns2="e6c03ef2-ea7d-433c-b7d1-fcb6936a398e" targetNamespace="http://schemas.microsoft.com/office/2006/metadata/properties" ma:root="true" ma:fieldsID="3c41e66e79ec8767d1b54b03269accde" ns2:_="">
    <xsd:import namespace="e6c03ef2-ea7d-433c-b7d1-fcb6936a398e"/>
    <xsd:element name="properties">
      <xsd:complexType>
        <xsd:sequence>
          <xsd:element name="documentManagement">
            <xsd:complexType>
              <xsd:all>
                <xsd:element ref="ns2:Hive_PinnedDo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c03ef2-ea7d-433c-b7d1-fcb6936a398e" elementFormDefault="qualified">
    <xsd:import namespace="http://schemas.microsoft.com/office/2006/documentManagement/types"/>
    <xsd:import namespace="http://schemas.microsoft.com/office/infopath/2007/PartnerControls"/>
    <xsd:element name="Hive_PinnedDoc" ma:index="8" nillable="true" ma:displayName="Pinned Document" ma:default="false" ma:internalName="Hive_PinnedDoc">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Hive_PinnedDoc xmlns="e6c03ef2-ea7d-433c-b7d1-fcb6936a398e">false</Hive_PinnedDoc>
  </documentManagement>
</p:properties>
</file>

<file path=customXml/itemProps1.xml><?xml version="1.0" encoding="utf-8"?>
<ds:datastoreItem xmlns:ds="http://schemas.openxmlformats.org/officeDocument/2006/customXml" ds:itemID="{EC91CC14-FCC1-4EBE-BBC2-401DB261BE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c03ef2-ea7d-433c-b7d1-fcb6936a39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80F2FB-2DB4-4EF1-B7A8-6F53C4C92CC7}">
  <ds:schemaRefs>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e6c03ef2-ea7d-433c-b7d1-fcb6936a398e"/>
    <ds:schemaRef ds:uri="http://purl.org/dc/dcmitype/"/>
    <ds:schemaRef ds:uri="http://purl.org/dc/term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Agriculture_Dept_PPT-Template</Template>
  <TotalTime>2632</TotalTime>
  <Words>2190</Words>
  <Application>Microsoft Office PowerPoint</Application>
  <PresentationFormat>Custom</PresentationFormat>
  <Paragraphs>290</Paragraphs>
  <Slides>39</Slides>
  <Notes>32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.AppleSystemUIFont</vt:lpstr>
      <vt:lpstr>Arial</vt:lpstr>
      <vt:lpstr>Calibri</vt:lpstr>
      <vt:lpstr>Calibri Light</vt:lpstr>
      <vt:lpstr>Courier New</vt:lpstr>
      <vt:lpstr>Georgia</vt:lpstr>
      <vt:lpstr>Helvetica Neue</vt:lpstr>
      <vt:lpstr>Open Sans</vt:lpstr>
      <vt:lpstr>Tahoma</vt:lpstr>
      <vt:lpstr>Wingdings</vt:lpstr>
      <vt:lpstr>Standard</vt:lpstr>
      <vt:lpstr>Office Theme</vt:lpstr>
      <vt:lpstr>Ireland’s National Forest Inventory  </vt:lpstr>
      <vt:lpstr>PowerPoint Presentation</vt:lpstr>
      <vt:lpstr>PowerPoint Presentation</vt:lpstr>
      <vt:lpstr>Forestry In Ireland</vt:lpstr>
      <vt:lpstr>Development of Forest Cover</vt:lpstr>
      <vt:lpstr>PowerPoint Presentation</vt:lpstr>
      <vt:lpstr>What is the NFI?</vt:lpstr>
      <vt:lpstr>International Reporting Obligations</vt:lpstr>
      <vt:lpstr>NFI Sampling Frame</vt:lpstr>
      <vt:lpstr>Land-use type assessment </vt:lpstr>
      <vt:lpstr>PowerPoint Presentation</vt:lpstr>
      <vt:lpstr>PowerPoint Presentation</vt:lpstr>
      <vt:lpstr>NFI Software: Field-Map</vt:lpstr>
      <vt:lpstr>NFI Hardware</vt:lpstr>
      <vt:lpstr>Role of Ifer in Ireland’s Forest Inventory </vt:lpstr>
      <vt:lpstr>PowerPoint Presentation</vt:lpstr>
      <vt:lpstr>Field Data Collection Process</vt:lpstr>
      <vt:lpstr>Training Staff for Field Data Collection</vt:lpstr>
      <vt:lpstr>PowerPoint Presentation</vt:lpstr>
      <vt:lpstr>NFI Plot Design</vt:lpstr>
      <vt:lpstr>Tree measurement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Modelling Increment</vt:lpstr>
      <vt:lpstr>PowerPoint Presentation</vt:lpstr>
      <vt:lpstr>PowerPoint Presentation</vt:lpstr>
      <vt:lpstr>PowerPoint Presentation</vt:lpstr>
      <vt:lpstr>Overview of NFI Results 2006-2022</vt:lpstr>
      <vt:lpstr>PowerPoint Presentation</vt:lpstr>
      <vt:lpstr>PowerPoint Presentation</vt:lpstr>
      <vt:lpstr>PowerPoint Presentation</vt:lpstr>
      <vt:lpstr>PowerPoint Presentation</vt:lpstr>
      <vt:lpstr>Thank you  &amp;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Slide</dc:title>
  <dc:creator>Reilly, Alison</dc:creator>
  <cp:lastModifiedBy>Redmond, JohnJ (Forest Service)</cp:lastModifiedBy>
  <cp:revision>136</cp:revision>
  <cp:lastPrinted>2019-11-22T08:39:56Z</cp:lastPrinted>
  <dcterms:created xsi:type="dcterms:W3CDTF">2018-03-12T16:54:03Z</dcterms:created>
  <dcterms:modified xsi:type="dcterms:W3CDTF">2023-11-23T16:54:02Z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0x01010069E366FF22784FC59E3CD917E37BB45200AFFAD850CE343F4491FB79E630156CB9</vt:lpwstr>
  </property>
</Properties>
</file>