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288" r:id="rId3"/>
    <p:sldId id="295" r:id="rId4"/>
    <p:sldId id="294" r:id="rId5"/>
    <p:sldId id="302" r:id="rId6"/>
    <p:sldId id="293" r:id="rId7"/>
    <p:sldId id="303" r:id="rId8"/>
    <p:sldId id="292" r:id="rId9"/>
    <p:sldId id="296" r:id="rId10"/>
    <p:sldId id="298" r:id="rId11"/>
    <p:sldId id="299" r:id="rId12"/>
    <p:sldId id="297" r:id="rId13"/>
    <p:sldId id="300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799" autoAdjust="0"/>
  </p:normalViewPr>
  <p:slideViewPr>
    <p:cSldViewPr snapToGrid="0">
      <p:cViewPr varScale="1">
        <p:scale>
          <a:sx n="67" d="100"/>
          <a:sy n="67" d="100"/>
        </p:scale>
        <p:origin x="480" y="53"/>
      </p:cViewPr>
      <p:guideLst/>
    </p:cSldViewPr>
  </p:slideViewPr>
  <p:notesTextViewPr>
    <p:cViewPr>
      <p:scale>
        <a:sx n="125" d="100"/>
        <a:sy n="125" d="100"/>
      </p:scale>
      <p:origin x="0" y="-6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Шамрай" userId="e9229b640092764a" providerId="LiveId" clId="{3BE3FF02-3A05-4129-9BF6-3E3AFFECA91D}"/>
    <pc:docChg chg="undo custSel modSld">
      <pc:chgData name="Андрей Шамрай" userId="e9229b640092764a" providerId="LiveId" clId="{3BE3FF02-3A05-4129-9BF6-3E3AFFECA91D}" dt="2023-11-23T18:42:31.473" v="137" actId="20577"/>
      <pc:docMkLst>
        <pc:docMk/>
      </pc:docMkLst>
      <pc:sldChg chg="modSp mod">
        <pc:chgData name="Андрей Шамрай" userId="e9229b640092764a" providerId="LiveId" clId="{3BE3FF02-3A05-4129-9BF6-3E3AFFECA91D}" dt="2023-11-23T18:42:31.473" v="137" actId="20577"/>
        <pc:sldMkLst>
          <pc:docMk/>
          <pc:sldMk cId="2763411439" sldId="286"/>
        </pc:sldMkLst>
        <pc:spChg chg="mod">
          <ac:chgData name="Андрей Шамрай" userId="e9229b640092764a" providerId="LiveId" clId="{3BE3FF02-3A05-4129-9BF6-3E3AFFECA91D}" dt="2023-11-23T18:42:31.473" v="137" actId="20577"/>
          <ac:spMkLst>
            <pc:docMk/>
            <pc:sldMk cId="2763411439" sldId="286"/>
            <ac:spMk id="6" creationId="{147008B1-C5DE-3844-93A9-4FEC4AC7D62E}"/>
          </ac:spMkLst>
        </pc:spChg>
      </pc:sldChg>
      <pc:sldChg chg="modSp">
        <pc:chgData name="Андрей Шамрай" userId="e9229b640092764a" providerId="LiveId" clId="{3BE3FF02-3A05-4129-9BF6-3E3AFFECA91D}" dt="2023-11-23T17:56:21.754" v="91" actId="1076"/>
        <pc:sldMkLst>
          <pc:docMk/>
          <pc:sldMk cId="1788767098" sldId="288"/>
        </pc:sldMkLst>
        <pc:spChg chg="mod">
          <ac:chgData name="Андрей Шамрай" userId="e9229b640092764a" providerId="LiveId" clId="{3BE3FF02-3A05-4129-9BF6-3E3AFFECA91D}" dt="2023-11-23T17:56:21.754" v="91" actId="1076"/>
          <ac:spMkLst>
            <pc:docMk/>
            <pc:sldMk cId="1788767098" sldId="288"/>
            <ac:spMk id="10" creationId="{00000000-0000-0000-0000-000000000000}"/>
          </ac:spMkLst>
        </pc:spChg>
      </pc:sldChg>
      <pc:sldChg chg="modSp mod">
        <pc:chgData name="Андрей Шамрай" userId="e9229b640092764a" providerId="LiveId" clId="{3BE3FF02-3A05-4129-9BF6-3E3AFFECA91D}" dt="2023-11-23T17:57:12.054" v="93" actId="14734"/>
        <pc:sldMkLst>
          <pc:docMk/>
          <pc:sldMk cId="2627911801" sldId="292"/>
        </pc:sldMkLst>
        <pc:graphicFrameChg chg="modGraphic">
          <ac:chgData name="Андрей Шамрай" userId="e9229b640092764a" providerId="LiveId" clId="{3BE3FF02-3A05-4129-9BF6-3E3AFFECA91D}" dt="2023-11-23T17:57:12.054" v="93" actId="14734"/>
          <ac:graphicFrameMkLst>
            <pc:docMk/>
            <pc:sldMk cId="2627911801" sldId="292"/>
            <ac:graphicFrameMk id="2" creationId="{00000000-0000-0000-0000-000000000000}"/>
          </ac:graphicFrameMkLst>
        </pc:graphicFrameChg>
      </pc:sldChg>
      <pc:sldChg chg="modSp mod modAnim">
        <pc:chgData name="Андрей Шамрай" userId="e9229b640092764a" providerId="LiveId" clId="{3BE3FF02-3A05-4129-9BF6-3E3AFFECA91D}" dt="2023-11-23T17:50:45.276" v="89" actId="1076"/>
        <pc:sldMkLst>
          <pc:docMk/>
          <pc:sldMk cId="1667711971" sldId="296"/>
        </pc:sldMkLst>
        <pc:spChg chg="mod">
          <ac:chgData name="Андрей Шамрай" userId="e9229b640092764a" providerId="LiveId" clId="{3BE3FF02-3A05-4129-9BF6-3E3AFFECA91D}" dt="2023-11-23T17:50:45.276" v="89" actId="1076"/>
          <ac:spMkLst>
            <pc:docMk/>
            <pc:sldMk cId="1667711971" sldId="296"/>
            <ac:spMk id="5" creationId="{00000000-0000-0000-0000-000000000000}"/>
          </ac:spMkLst>
        </pc:spChg>
      </pc:sldChg>
      <pc:sldChg chg="modSp mod">
        <pc:chgData name="Андрей Шамрай" userId="e9229b640092764a" providerId="LiveId" clId="{3BE3FF02-3A05-4129-9BF6-3E3AFFECA91D}" dt="2023-11-23T18:42:15.526" v="135" actId="20577"/>
        <pc:sldMkLst>
          <pc:docMk/>
          <pc:sldMk cId="1905265026" sldId="299"/>
        </pc:sldMkLst>
        <pc:spChg chg="mod">
          <ac:chgData name="Андрей Шамрай" userId="e9229b640092764a" providerId="LiveId" clId="{3BE3FF02-3A05-4129-9BF6-3E3AFFECA91D}" dt="2023-11-23T18:42:15.526" v="135" actId="20577"/>
          <ac:spMkLst>
            <pc:docMk/>
            <pc:sldMk cId="1905265026" sldId="29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C74AC-C7B3-C269-57CD-B87A8093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5EEE2-FA10-6566-DA7D-A4895702F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7B9A-57DF-43EE-816E-9505587B5B60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B1DED-B660-C52C-D958-0444FE2B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9538B-92A1-0963-65CA-E302E98BD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5FBC-67DD-4AD2-A01B-6FEBF3971CAE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5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F643-7E53-4455-95A2-010E52AE22C7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36DC-5179-4CB2-A7AD-3EDF62B1C9D6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5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(</a:t>
            </a:r>
            <a:r>
              <a:rPr lang="uk-UA" dirty="0" smtClean="0"/>
              <a:t>клік)</a:t>
            </a:r>
            <a:r>
              <a:rPr lang="uk-UA" baseline="0" dirty="0" smtClean="0"/>
              <a:t> </a:t>
            </a:r>
            <a:r>
              <a:rPr lang="uk-UA" dirty="0" smtClean="0"/>
              <a:t>При</a:t>
            </a:r>
            <a:r>
              <a:rPr lang="uk-UA" baseline="0" dirty="0" smtClean="0"/>
              <a:t> </a:t>
            </a:r>
            <a:r>
              <a:rPr lang="uk-UA" baseline="0" dirty="0" smtClean="0"/>
              <a:t>проведенні контрольних перевірок важливо виявити всі дерева обміряні польовою групою, але оскільки можуть бути пропущені або помилкові вибрані дерева, то контрольна група повинна примусово застосувати нову нумерацію дерев. </a:t>
            </a:r>
          </a:p>
          <a:p>
            <a:r>
              <a:rPr lang="uk-UA" i="1" baseline="0" dirty="0" smtClean="0"/>
              <a:t>В комплексі, питання нумерації також пов'язане і з повторними обмірами ділянок. </a:t>
            </a:r>
          </a:p>
          <a:p>
            <a:r>
              <a:rPr lang="uk-UA" i="0" baseline="0" dirty="0" smtClean="0"/>
              <a:t>(клік) При </a:t>
            </a:r>
            <a:r>
              <a:rPr lang="uk-UA" i="0" baseline="0" dirty="0" smtClean="0"/>
              <a:t>контрольних обмірах ми застосовуємо порівняння зібраних показників із контрольними в межах допустимих відхилень. За результатами порівнянь всіх показників формується порівняльна відомість, на основі якої дається комплексна оцінка якості виконаних польовою групою робіт. Наразі форма цієї відомості доопрацьовується. </a:t>
            </a:r>
          </a:p>
          <a:p>
            <a:pPr rtl="0"/>
            <a:r>
              <a:rPr lang="uk-UA" i="0" baseline="0" dirty="0" smtClean="0"/>
              <a:t>(клік) Щодо </a:t>
            </a:r>
            <a:r>
              <a:rPr lang="uk-UA" i="0" baseline="0" dirty="0" smtClean="0"/>
              <a:t>філософії контрольного проекту то слід сказати, що розробники використовують підхід, максимально наближений до </a:t>
            </a:r>
            <a:r>
              <a:rPr lang="en-US" i="0" baseline="0" dirty="0" smtClean="0"/>
              <a:t>Blind Checks</a:t>
            </a:r>
            <a:r>
              <a:rPr lang="uk-UA" i="0" baseline="0" dirty="0" smtClean="0"/>
              <a:t>, в той час як ми користуємося підходом, коли контрольна група знає всю зібрану </a:t>
            </a:r>
            <a:r>
              <a:rPr lang="uk-UA" i="0" baseline="0" dirty="0" smtClean="0"/>
              <a:t>інформацію (</a:t>
            </a:r>
            <a:r>
              <a:rPr lang="en-US" i="0" baseline="0" smtClean="0"/>
              <a:t>Cold Check)</a:t>
            </a:r>
            <a:r>
              <a:rPr lang="uk-UA" i="0" baseline="0" smtClean="0"/>
              <a:t>. </a:t>
            </a:r>
            <a:r>
              <a:rPr lang="uk-UA" i="0" baseline="0" dirty="0" smtClean="0"/>
              <a:t>Тому наразі триває налаштування системи контролю для підвищення його якості із поєднанням цих підходів. </a:t>
            </a:r>
            <a:endParaRPr lang="uk-UA" i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63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 smtClean="0"/>
              <a:t>При зборі</a:t>
            </a:r>
            <a:r>
              <a:rPr lang="uk-UA" baseline="0" dirty="0" smtClean="0"/>
              <a:t> даних з використанням </a:t>
            </a:r>
            <a:r>
              <a:rPr lang="en-US" baseline="0" dirty="0" smtClean="0"/>
              <a:t>Field-Map </a:t>
            </a:r>
            <a:r>
              <a:rPr lang="uk-UA" baseline="0" dirty="0" smtClean="0"/>
              <a:t>польові групи стикнулися з необхідністю виконання, надмірної, на їх думку кількості операцій, </a:t>
            </a:r>
            <a:r>
              <a:rPr lang="uk-UA" dirty="0" smtClean="0"/>
              <a:t>і вважають,</a:t>
            </a:r>
            <a:r>
              <a:rPr lang="uk-UA" baseline="0" dirty="0" smtClean="0"/>
              <a:t> шо польовий проект повинен і надалі поліпшуватися з точки зору його ергономіки. При цьому збільшення швидкості роботи також буде досягатися завдяки подальшому тренуванню персоналу, розробці методичних та навчальних матеріалів..  </a:t>
            </a:r>
          </a:p>
          <a:p>
            <a:pPr rtl="0"/>
            <a:r>
              <a:rPr lang="uk-UA" baseline="0" dirty="0" smtClean="0"/>
              <a:t>При польових та контрольних вимірах, ми зіштовхнулися із цікавою проблемою. Звичайно дерева можуть обстежуватися не завжди послідовно, тому ми працюємо над питанням примусової </a:t>
            </a:r>
            <a:r>
              <a:rPr lang="uk-UA" baseline="0" dirty="0" err="1" smtClean="0"/>
              <a:t>перенумерації</a:t>
            </a:r>
            <a:r>
              <a:rPr lang="uk-UA" baseline="0" dirty="0" smtClean="0"/>
              <a:t> дерев після обстеження ділянки і перевірки повноти інформації. Така функція (</a:t>
            </a:r>
            <a:r>
              <a:rPr lang="uk-UA" baseline="0" dirty="0" err="1" smtClean="0"/>
              <a:t>скрипт</a:t>
            </a:r>
            <a:r>
              <a:rPr lang="uk-UA" baseline="0" dirty="0" smtClean="0"/>
              <a:t>) розробляється.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11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 smtClean="0"/>
              <a:t>На нашу думку, система</a:t>
            </a:r>
            <a:r>
              <a:rPr lang="uk-UA" baseline="0" dirty="0" smtClean="0"/>
              <a:t> адміністрування </a:t>
            </a:r>
            <a:r>
              <a:rPr lang="en-US" baseline="0" dirty="0" smtClean="0"/>
              <a:t>Field-Map </a:t>
            </a:r>
            <a:r>
              <a:rPr lang="uk-UA" baseline="0" dirty="0" smtClean="0"/>
              <a:t>сьогодні недостатньо документована (попри навчальні відео від розробників). </a:t>
            </a:r>
          </a:p>
          <a:p>
            <a:pPr rtl="0"/>
            <a:r>
              <a:rPr lang="uk-UA" baseline="0" dirty="0" smtClean="0"/>
              <a:t>Потрібно підготовка детального керівництва щодо синхронізації даних, що включало б опис ролей учасників, їх взаємодію в контексті циклу збереження інформації про ділянку.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40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 smtClean="0"/>
              <a:t>Врешті</a:t>
            </a:r>
            <a:r>
              <a:rPr lang="uk-UA" baseline="0" dirty="0" smtClean="0"/>
              <a:t> застосування різних програмних продуктів, як це наразі відбувається в Україні, можливе якщо створити обмінний формат даних, наприклад у форматі </a:t>
            </a:r>
            <a:r>
              <a:rPr lang="en-US" baseline="0" dirty="0" smtClean="0"/>
              <a:t>xml.</a:t>
            </a:r>
          </a:p>
          <a:p>
            <a:pPr rtl="0"/>
            <a:r>
              <a:rPr lang="uk-UA" baseline="0" dirty="0" smtClean="0"/>
              <a:t>З одного боку це дозволить зберігати дані незалежно від програмного забезпечення, а з іншого розвивати власне програмне забезпечення як для збору так і для обробки даних.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20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Розвиток</a:t>
            </a:r>
            <a:r>
              <a:rPr lang="uk-UA" baseline="0" dirty="0" smtClean="0"/>
              <a:t> НІЛ почався з проведення регіональних інвентаризацій в двох адміністративних регіонах, двома польовими групами, з двома комплектами </a:t>
            </a:r>
            <a:r>
              <a:rPr lang="en-US" baseline="0" dirty="0" smtClean="0"/>
              <a:t>Field-Map.</a:t>
            </a:r>
            <a:endParaRPr lang="uk-U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smtClean="0"/>
              <a:t>Пізніше було сформоване національне законодавство. Порядок проведення НІЛ визначає основні елементи дизайну НІЛ, організацію робіт та їх контроль, встановлює перелік показників, які збираються, а також набір звітних таблиць.  </a:t>
            </a:r>
            <a:endParaRPr lang="uk-U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Перший цикл</a:t>
            </a:r>
            <a:r>
              <a:rPr lang="uk-UA" baseline="0" dirty="0" smtClean="0"/>
              <a:t> </a:t>
            </a:r>
            <a:r>
              <a:rPr lang="uk-UA" dirty="0" smtClean="0"/>
              <a:t>НІЛ, який мав тривати </a:t>
            </a:r>
            <a:r>
              <a:rPr lang="uk-UA" dirty="0" err="1" smtClean="0"/>
              <a:t>пять</a:t>
            </a:r>
            <a:r>
              <a:rPr lang="uk-UA" dirty="0" smtClean="0"/>
              <a:t> років, 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розпочалався</a:t>
            </a:r>
            <a:r>
              <a:rPr lang="uk-UA" baseline="0" dirty="0" smtClean="0"/>
              <a:t> в 2021 році. Проте рамкові умови значно змінилися через збройну агресію Росії в 2022 році.. НІЛ неможливо завершити в заплановані терміни і для всієї території України.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smtClean="0"/>
              <a:t>В 2023 році уряд прийняв рішення, що НІЛ буде продовжуватися і в період дії </a:t>
            </a:r>
            <a:r>
              <a:rPr lang="uk-UA" baseline="0" dirty="0" err="1" smtClean="0"/>
              <a:t>війського</a:t>
            </a:r>
            <a:r>
              <a:rPr lang="uk-UA" baseline="0" dirty="0" smtClean="0"/>
              <a:t> стану, загалом у формі «регіональних» інвентаризацій. Разом з тим, в рамках українсько-німецького проекту розпочалася інвентаризація лісів з використанням дистанційного зондування землі</a:t>
            </a:r>
            <a:r>
              <a:rPr lang="en-US" baseline="0" dirty="0" smtClean="0"/>
              <a:t> (</a:t>
            </a:r>
            <a:r>
              <a:rPr lang="en-GB" sz="1200" dirty="0" smtClean="0">
                <a:latin typeface="Calibri" panose="020F0502020204030204" pitchFamily="34" charset="0"/>
              </a:rPr>
              <a:t>RS-Inventory</a:t>
            </a:r>
            <a:r>
              <a:rPr lang="en-US" baseline="0" dirty="0" smtClean="0"/>
              <a:t>)</a:t>
            </a:r>
            <a:r>
              <a:rPr lang="uk-UA" baseline="0" dirty="0" smtClean="0"/>
              <a:t>, щоб отримати оцінки для всієї території країни.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baseline="0" dirty="0" smtClean="0"/>
              <a:t>Що </a:t>
            </a:r>
            <a:r>
              <a:rPr lang="uk-UA" baseline="0" dirty="0"/>
              <a:t>ж таке </a:t>
            </a:r>
            <a:r>
              <a:rPr lang="en-US" baseline="0" dirty="0"/>
              <a:t>NFI</a:t>
            </a:r>
            <a:r>
              <a:rPr lang="uk-UA" baseline="0" dirty="0"/>
              <a:t> як вибірково-статистичне обстеження?</a:t>
            </a:r>
          </a:p>
          <a:p>
            <a:pPr rtl="0"/>
            <a:r>
              <a:rPr lang="uk-UA" baseline="0" dirty="0"/>
              <a:t>Це маска лісів України в масштабі 1 до 10 млн.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/>
              <a:t>На території країни, в мережі квадратів 5х5 км запроектовано близько 100 тис. інвентаризаційних ділянок, згрупованих у тракти (кластери) по 4 ділянки в кожному. В межах окремого квадрату розміщення інвентаризаційного тракту випадкове. </a:t>
            </a:r>
            <a:endParaRPr lang="uk-UA" dirty="0"/>
          </a:p>
          <a:p>
            <a:pPr rtl="0"/>
            <a:r>
              <a:rPr lang="uk-UA" baseline="0" dirty="0"/>
              <a:t>Щорічно планувалося обстежувати 1/5 частину ділянок. Дизайн вибірки передбачає, що набір ділянок окремого року формував свою регулярну мережу, і таким чином за результатами окремого року також можна було отримати оцінки показників для всіх лісів країни.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Загальна площа</a:t>
            </a:r>
            <a:r>
              <a:rPr lang="uk-UA" baseline="0" dirty="0" smtClean="0"/>
              <a:t> лісів, за останніми офіційним державним обліком лісів 2011 року, -  9.6 млн. га.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smtClean="0"/>
              <a:t>Планується обстежити понад 20 тис. лісових ділянок. </a:t>
            </a:r>
          </a:p>
          <a:p>
            <a:pPr rtl="0"/>
            <a:endParaRPr lang="uk-UA" baseline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04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 smtClean="0"/>
              <a:t>В</a:t>
            </a:r>
            <a:r>
              <a:rPr lang="uk-UA" baseline="0" dirty="0" smtClean="0"/>
              <a:t> 2023 році Центр національної інвентаризації лісів ВО «</a:t>
            </a:r>
            <a:r>
              <a:rPr lang="uk-UA" baseline="0" dirty="0" err="1" smtClean="0"/>
              <a:t>Укдержліспроет</a:t>
            </a:r>
            <a:r>
              <a:rPr lang="uk-UA" baseline="0" dirty="0" smtClean="0"/>
              <a:t>», яке  є організацією уповноваженою до проведення НІЛ, обстежив близько 3000 лісових інвентаризаційних ділянок на території 17 </a:t>
            </a:r>
            <a:r>
              <a:rPr lang="uk-UA" baseline="0" dirty="0" err="1" smtClean="0"/>
              <a:t>адмінстративних</a:t>
            </a:r>
            <a:r>
              <a:rPr lang="uk-UA" baseline="0" dirty="0" smtClean="0"/>
              <a:t> областей. Це </a:t>
            </a:r>
            <a:r>
              <a:rPr lang="uk-UA" baseline="0" dirty="0" err="1" smtClean="0"/>
              <a:t>наймасштабніше</a:t>
            </a:r>
            <a:r>
              <a:rPr lang="uk-UA" baseline="0" dirty="0" smtClean="0"/>
              <a:t> щорічне обстеження, яке виконувалося на території України. Загалом роботи виконували 11(?) польових груп, плюс одна група з контролю робіт. </a:t>
            </a:r>
          </a:p>
          <a:p>
            <a:pPr rtl="0"/>
            <a:r>
              <a:rPr lang="uk-UA" baseline="0" dirty="0" smtClean="0"/>
              <a:t>Логістичні складнощі, </a:t>
            </a:r>
            <a:r>
              <a:rPr lang="uk-UA" baseline="0" dirty="0" err="1" smtClean="0"/>
              <a:t>повязані</a:t>
            </a:r>
            <a:r>
              <a:rPr lang="uk-UA" baseline="0" dirty="0" smtClean="0"/>
              <a:t> із </a:t>
            </a:r>
            <a:r>
              <a:rPr lang="uk-UA" baseline="0" dirty="0" err="1" smtClean="0"/>
              <a:t>безпековими</a:t>
            </a:r>
            <a:r>
              <a:rPr lang="uk-UA" baseline="0" dirty="0" smtClean="0"/>
              <a:t> питаннями, із транспортним забезпеченням (лише 3 автомобілі), значне територіальна протяжність – 1000 км із заходу на схід та 700 з півночі на південь. </a:t>
            </a:r>
          </a:p>
          <a:p>
            <a:pPr rtl="0"/>
            <a:r>
              <a:rPr lang="uk-UA" baseline="0" dirty="0" smtClean="0"/>
              <a:t>Зрозуміло це вимагало, максимально ефективної організації робіт зі збору даних (планування </a:t>
            </a:r>
            <a:r>
              <a:rPr lang="uk-UA" baseline="0" dirty="0" err="1" smtClean="0"/>
              <a:t>маршутрутів</a:t>
            </a:r>
            <a:r>
              <a:rPr lang="uk-UA" baseline="0" dirty="0" smtClean="0"/>
              <a:t>, процедури збору даних на інвентаризаційних ділянках, використання обладнання та програмного забезпечення)</a:t>
            </a:r>
            <a:r>
              <a:rPr lang="en-US" baseline="0" dirty="0" smtClean="0"/>
              <a:t>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smtClean="0"/>
              <a:t>З 2021 року Центр національної інвентаризації використовує власне програмне забезпечення, що має назву </a:t>
            </a:r>
            <a:r>
              <a:rPr lang="en-US" baseline="0" dirty="0" err="1" smtClean="0"/>
              <a:t>SmallForest</a:t>
            </a:r>
            <a:r>
              <a:rPr lang="uk-UA" baseline="0" dirty="0" smtClean="0"/>
              <a:t>, встановлене на мобільних телефонах.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smtClean="0"/>
              <a:t>В 2023 році для цілей </a:t>
            </a:r>
            <a:r>
              <a:rPr lang="en-US" baseline="0" dirty="0" smtClean="0"/>
              <a:t>RS-Inventory </a:t>
            </a:r>
            <a:r>
              <a:rPr lang="uk-UA" baseline="0" dirty="0" smtClean="0"/>
              <a:t>було розпочато впровадження програмного забезпечення </a:t>
            </a:r>
            <a:r>
              <a:rPr lang="en-US" baseline="0" dirty="0" smtClean="0"/>
              <a:t>Field-Map.</a:t>
            </a:r>
            <a:r>
              <a:rPr lang="uk-UA" baseline="0" dirty="0" smtClean="0"/>
              <a:t> За сприяння українсько-німецьких проектів було закуплено повний набір програмного забезпечення </a:t>
            </a:r>
            <a:r>
              <a:rPr lang="en-US" baseline="0" dirty="0" smtClean="0"/>
              <a:t>Project Designer</a:t>
            </a:r>
            <a:r>
              <a:rPr lang="uk-UA" baseline="0" dirty="0" smtClean="0"/>
              <a:t>, а також додатково 5 </a:t>
            </a:r>
            <a:r>
              <a:rPr lang="uk-UA" baseline="0" dirty="0" err="1" smtClean="0"/>
              <a:t>комлпектів</a:t>
            </a:r>
            <a:r>
              <a:rPr lang="uk-UA" baseline="0" dirty="0" smtClean="0"/>
              <a:t> </a:t>
            </a:r>
            <a:r>
              <a:rPr lang="en-US" baseline="0" dirty="0" smtClean="0"/>
              <a:t>Data Collector </a:t>
            </a:r>
            <a:r>
              <a:rPr lang="uk-UA" baseline="0" dirty="0" smtClean="0"/>
              <a:t>та захищених планшетів.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smtClean="0"/>
              <a:t>При цьому комплект обладнання не включає лазерного далекоміра. Вимірювання відстаней та висот виконуються з використанням </a:t>
            </a:r>
            <a:r>
              <a:rPr lang="uk-UA" baseline="0" dirty="0" err="1" smtClean="0"/>
              <a:t>ультразвокового</a:t>
            </a:r>
            <a:r>
              <a:rPr lang="uk-UA" baseline="0" dirty="0" smtClean="0"/>
              <a:t> приладу </a:t>
            </a:r>
            <a:r>
              <a:rPr lang="en-US" dirty="0" err="1" smtClean="0"/>
              <a:t>Haglof</a:t>
            </a:r>
            <a:r>
              <a:rPr lang="en-US" dirty="0" smtClean="0"/>
              <a:t> Vertex 5</a:t>
            </a:r>
            <a:r>
              <a:rPr lang="uk-UA" dirty="0" smtClean="0"/>
              <a:t>.</a:t>
            </a:r>
            <a:r>
              <a:rPr lang="uk-UA" baseline="0" dirty="0" smtClean="0"/>
              <a:t>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69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Інвентаризаційна</a:t>
            </a:r>
            <a:r>
              <a:rPr lang="uk-UA" baseline="0" dirty="0" smtClean="0"/>
              <a:t> ділянка складається із 4 концентричних кіл (</a:t>
            </a:r>
            <a:r>
              <a:rPr lang="uk-UA" baseline="0" dirty="0" err="1" smtClean="0"/>
              <a:t>підділянок</a:t>
            </a:r>
            <a:r>
              <a:rPr lang="uk-UA" baseline="0" dirty="0" smtClean="0"/>
              <a:t>), що мають різні граничні діаметри для вимірювання. Додатково, є дві </a:t>
            </a:r>
            <a:r>
              <a:rPr lang="uk-UA" baseline="0" dirty="0" err="1" smtClean="0"/>
              <a:t>мікроділянки</a:t>
            </a:r>
            <a:r>
              <a:rPr lang="uk-UA" baseline="0" dirty="0" smtClean="0"/>
              <a:t> для вимірів дрібних дерев. </a:t>
            </a:r>
          </a:p>
          <a:p>
            <a:pPr rtl="0"/>
            <a:r>
              <a:rPr lang="uk-UA" baseline="0" dirty="0" smtClean="0"/>
              <a:t>Структура польової </a:t>
            </a:r>
            <a:r>
              <a:rPr lang="uk-UA" baseline="0" dirty="0" err="1" smtClean="0"/>
              <a:t>геобази</a:t>
            </a:r>
            <a:r>
              <a:rPr lang="uk-UA" baseline="0" dirty="0" smtClean="0"/>
              <a:t> даних включає таблиці та </a:t>
            </a:r>
            <a:r>
              <a:rPr lang="uk-UA" baseline="0" dirty="0" err="1" smtClean="0"/>
              <a:t>шейп</a:t>
            </a:r>
            <a:r>
              <a:rPr lang="uk-UA" baseline="0" dirty="0" smtClean="0"/>
              <a:t>-файли для виміру дерев, пнів, </a:t>
            </a:r>
            <a:r>
              <a:rPr lang="uk-UA" baseline="0" dirty="0" err="1" smtClean="0"/>
              <a:t>мертової</a:t>
            </a:r>
            <a:r>
              <a:rPr lang="uk-UA" baseline="0" dirty="0" smtClean="0"/>
              <a:t> поваленої деревини, </a:t>
            </a:r>
          </a:p>
          <a:p>
            <a:pPr rtl="0"/>
            <a:r>
              <a:rPr lang="uk-UA" baseline="0" dirty="0" smtClean="0"/>
              <a:t>Особливістю є проведення картографування в межах ділянки різних категорій земель чи лісових насаджень.  Для кожної виділеної частини (</a:t>
            </a:r>
            <a:r>
              <a:rPr lang="en-US" baseline="0" dirty="0" smtClean="0"/>
              <a:t>sub-plot) </a:t>
            </a:r>
            <a:r>
              <a:rPr lang="uk-UA" baseline="0" dirty="0" smtClean="0"/>
              <a:t>проводиться опис виділеного насадження, також для кожної частини окремо описують </a:t>
            </a:r>
            <a:r>
              <a:rPr lang="uk-UA" baseline="0" dirty="0" err="1" smtClean="0"/>
              <a:t>грунт</a:t>
            </a:r>
            <a:r>
              <a:rPr lang="uk-UA" baseline="0" dirty="0" smtClean="0"/>
              <a:t>, надґрунтову </a:t>
            </a:r>
            <a:r>
              <a:rPr lang="uk-UA" baseline="0" dirty="0" err="1" smtClean="0"/>
              <a:t>травяну</a:t>
            </a:r>
            <a:r>
              <a:rPr lang="uk-UA" baseline="0" dirty="0" smtClean="0"/>
              <a:t> та підліскову рослинність. </a:t>
            </a:r>
          </a:p>
          <a:p>
            <a:pPr rtl="0"/>
            <a:r>
              <a:rPr lang="uk-UA" baseline="0" dirty="0" smtClean="0"/>
              <a:t>Всього на інвентаризаційній ділянці збирається понад 100 показників.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95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 smtClean="0"/>
              <a:t>Результатом обробки</a:t>
            </a:r>
            <a:r>
              <a:rPr lang="uk-UA" baseline="0" dirty="0" smtClean="0"/>
              <a:t> зібраних показників мають стати близько 80 звітних таблиць, що будуть </a:t>
            </a:r>
            <a:r>
              <a:rPr lang="uk-UA" baseline="0" dirty="0" err="1" smtClean="0"/>
              <a:t>предсталяти</a:t>
            </a:r>
            <a:r>
              <a:rPr lang="uk-UA" baseline="0" dirty="0" smtClean="0"/>
              <a:t> інформації щодо площі та запасів лісів, </a:t>
            </a:r>
            <a:r>
              <a:rPr lang="uk-UA" baseline="0" dirty="0" err="1" smtClean="0"/>
              <a:t>обєму</a:t>
            </a:r>
            <a:r>
              <a:rPr lang="uk-UA" baseline="0" dirty="0" smtClean="0"/>
              <a:t> та кількості дерев, </a:t>
            </a:r>
            <a:r>
              <a:rPr lang="uk-UA" baseline="0" dirty="0" err="1" smtClean="0"/>
              <a:t>показинків</a:t>
            </a:r>
            <a:r>
              <a:rPr lang="uk-UA" baseline="0" dirty="0" smtClean="0"/>
              <a:t> приросту рубок та відпаду (після 2 циклу НІЛ), середніх таксаційних показників насаджень, індикаторів </a:t>
            </a:r>
            <a:r>
              <a:rPr lang="uk-UA" baseline="0" dirty="0" err="1" smtClean="0"/>
              <a:t>біорізноманіття</a:t>
            </a:r>
            <a:r>
              <a:rPr lang="uk-UA" baseline="0" dirty="0" smtClean="0"/>
              <a:t>, санітарного стану, поновлення лісів. </a:t>
            </a:r>
          </a:p>
          <a:p>
            <a:pPr rtl="0"/>
            <a:r>
              <a:rPr lang="uk-UA" baseline="0" dirty="0" smtClean="0"/>
              <a:t>Інформація має бути представлена по країні в цілому, та в розрізі адміністративних областей.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4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 smtClean="0"/>
              <a:t>Для</a:t>
            </a:r>
            <a:r>
              <a:rPr lang="uk-UA" baseline="0" dirty="0" smtClean="0"/>
              <a:t> проведення масштабної інвентаризації</a:t>
            </a:r>
            <a:r>
              <a:rPr lang="en-US" baseline="0" dirty="0" smtClean="0"/>
              <a:t> </a:t>
            </a:r>
            <a:r>
              <a:rPr lang="uk-UA" baseline="0" dirty="0" smtClean="0"/>
              <a:t>необхідна розробка польової бази даних (</a:t>
            </a:r>
            <a:r>
              <a:rPr lang="en-US" dirty="0" smtClean="0"/>
              <a:t>Field-Map</a:t>
            </a:r>
            <a:r>
              <a:rPr lang="en-US" baseline="0" dirty="0" smtClean="0"/>
              <a:t> Project</a:t>
            </a:r>
            <a:r>
              <a:rPr lang="uk-UA" baseline="0" dirty="0" smtClean="0"/>
              <a:t>), створення центральної серверної бази даних, налагодження взаємодії цих баз (</a:t>
            </a:r>
            <a:r>
              <a:rPr lang="uk-UA" baseline="0" dirty="0" err="1" smtClean="0"/>
              <a:t>т.з</a:t>
            </a:r>
            <a:r>
              <a:rPr lang="uk-UA" baseline="0" dirty="0" smtClean="0"/>
              <a:t>. синхронізація у </a:t>
            </a:r>
            <a:r>
              <a:rPr lang="en-US" baseline="0" dirty="0" smtClean="0"/>
              <a:t>Field-Map)</a:t>
            </a:r>
            <a:r>
              <a:rPr lang="uk-UA" baseline="0" dirty="0" smtClean="0"/>
              <a:t>, створення окремої бази даних для проведення контролю, і врешті програмування обробки даних.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smtClean="0"/>
              <a:t>Виявилося на всіх цих етапах потрібно залучення розробників.</a:t>
            </a:r>
          </a:p>
          <a:p>
            <a:pPr rtl="0"/>
            <a:r>
              <a:rPr lang="uk-UA" baseline="0" dirty="0" smtClean="0"/>
              <a:t>При регіональних інвентаризаціях, використовувався лише проект для збору даних. </a:t>
            </a:r>
          </a:p>
          <a:p>
            <a:pPr rtl="0"/>
            <a:r>
              <a:rPr lang="uk-UA" baseline="0" dirty="0" smtClean="0"/>
              <a:t>Тут кольори показують ступінь вирішення проблеми. Наприклад, критичним для обробки даних є картографування частин ділянки. Без залучення розробників цю частини таблиць неможливо отримати. </a:t>
            </a:r>
          </a:p>
          <a:p>
            <a:pPr rtl="0"/>
            <a:r>
              <a:rPr lang="uk-UA" baseline="0" dirty="0" smtClean="0"/>
              <a:t>Детальніше на наступному слайді.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76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baseline="0" dirty="0" smtClean="0"/>
              <a:t>Наразі, підготовлений та можливий для використання польовий проект.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aseline="0" dirty="0" smtClean="0"/>
              <a:t>Проте, на нашу думку, </a:t>
            </a:r>
            <a:r>
              <a:rPr lang="en-US" dirty="0" smtClean="0"/>
              <a:t>Data Check Protocol </a:t>
            </a:r>
            <a:r>
              <a:rPr lang="uk-UA" dirty="0" smtClean="0"/>
              <a:t>містить</a:t>
            </a:r>
            <a:r>
              <a:rPr lang="uk-UA" baseline="0" dirty="0" smtClean="0"/>
              <a:t> надмірну кількість інформації, - він повинен включати лише ті показники які не визначені. </a:t>
            </a:r>
          </a:p>
          <a:p>
            <a:pPr rtl="0"/>
            <a:r>
              <a:rPr lang="uk-UA" baseline="0" dirty="0" smtClean="0"/>
              <a:t>Також після обміну з сервером, розробники чому передбачили незрозумілу пере-нумерацію дерев. Поява цієї помилки і її виправлення залежить від розробників. </a:t>
            </a:r>
          </a:p>
          <a:p>
            <a:pPr rtl="0"/>
            <a:r>
              <a:rPr lang="uk-UA" baseline="0" dirty="0" smtClean="0"/>
              <a:t>Контрольний проект базується на подвійній базі даних – коли до польової копіюються аналогічні таблиці для введення даних контрольною бригадою. Поки що не вирішено питання щодо повернення контрольних даних у оригінальну польову базу – адже ми вважаємо, що контрольні виміри більш мають замінити польові. </a:t>
            </a:r>
          </a:p>
          <a:p>
            <a:pPr rtl="0"/>
            <a:r>
              <a:rPr lang="uk-UA" baseline="0" dirty="0" smtClean="0"/>
              <a:t>Без розробників неможливо доопрацювати </a:t>
            </a:r>
            <a:r>
              <a:rPr lang="en-US" baseline="0" dirty="0" smtClean="0"/>
              <a:t>Field-Map Inventory Analyst </a:t>
            </a:r>
            <a:r>
              <a:rPr lang="uk-UA" baseline="0" dirty="0" smtClean="0"/>
              <a:t>щоб включити у розрахунки інформацію про частини ділянок, які картографувалися.</a:t>
            </a:r>
          </a:p>
          <a:p>
            <a:pPr rtl="0"/>
            <a:r>
              <a:rPr lang="uk-UA" baseline="0" dirty="0" smtClean="0"/>
              <a:t>Загалом, це свідчить що налаштування програмного продукту під вимоги користувачів, тим більше якщо вони комплексні, і вимагає відповідного відгуку від розробників.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C36DC-5179-4CB2-A7AD-3EDF62B1C9D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30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GB" dirty="0"/>
              <a:t>PSG meeting, 21.07.2023,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‹№›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8D71-79AB-5953-F85B-35CBDD896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1548" y="66447"/>
            <a:ext cx="2542252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DBFF0-F5A5-3200-621F-63BC50104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470" y="1168506"/>
            <a:ext cx="10594924" cy="88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3A69B-E049-CD4A-426C-4D736B88BE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63" y="1101710"/>
            <a:ext cx="10594923" cy="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PSG meeting, 21.07.2023, Kyiv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‹№›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06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uk-UA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uk-UA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FCB11D-BCBE-443A-9C0D-639B9688F080}" type="slidenum">
              <a:rPr lang="ru-RU" altLang="uk-UA"/>
              <a:pPr/>
              <a:t>‹№›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288055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062-73E6-4ADD-B79E-F573D2C3FBEE}" type="datetimeFigureOut">
              <a:rPr lang="uk-UA" smtClean="0"/>
              <a:t>29.11.2023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1974-4D7C-42FE-A378-0B7FBED84171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93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76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F8E1-EE24-2631-BCA9-52DB8F85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Secnd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327-9D99-B7FF-7B27-6B388C57C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240B-4E10-4230-6A39-F2DD8AF3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PSG meeting, 21.07.2023, Kyiv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32F7-4F7B-A884-86AA-0967FDE60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AD064-A0E2-34E3-0A88-046990854E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11548" y="66447"/>
            <a:ext cx="2542252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E3311-0947-235B-6977-44F3CA7CA9E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4470" y="1168506"/>
            <a:ext cx="10594924" cy="8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53147-9CFC-FB3D-2CB5-D5295D945C0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0063" y="1101710"/>
            <a:ext cx="10594923" cy="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9" r:id="rId3"/>
    <p:sldLayoutId id="2147483660" r:id="rId4"/>
    <p:sldLayoutId id="214748366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fi.org.ua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fi.org.ua/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7008B1-C5DE-3844-93A9-4FEC4AC7D62E}"/>
              </a:ext>
            </a:extLst>
          </p:cNvPr>
          <p:cNvSpPr txBox="1"/>
          <p:nvPr/>
        </p:nvSpPr>
        <p:spPr>
          <a:xfrm>
            <a:off x="0" y="1314559"/>
            <a:ext cx="120754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b="1" dirty="0"/>
          </a:p>
          <a:p>
            <a:pPr algn="ctr"/>
            <a:r>
              <a:rPr lang="en-US" sz="4000" b="1" dirty="0"/>
              <a:t>Short overview of NFI in Ukraine </a:t>
            </a:r>
            <a:br>
              <a:rPr lang="en-US" sz="4000" b="1" dirty="0"/>
            </a:br>
            <a:r>
              <a:rPr lang="en-US" sz="4000" b="1" dirty="0"/>
              <a:t>and experiences with Field</a:t>
            </a:r>
            <a:r>
              <a:rPr lang="uk-UA" sz="4000" b="1" dirty="0"/>
              <a:t>-</a:t>
            </a:r>
            <a:r>
              <a:rPr lang="en-US" sz="4000" b="1" dirty="0"/>
              <a:t>Map</a:t>
            </a:r>
            <a:r>
              <a:rPr lang="uk-UA" sz="4000" b="1" dirty="0"/>
              <a:t> </a:t>
            </a:r>
            <a:endParaRPr lang="uk-UA" sz="2400" b="1" dirty="0"/>
          </a:p>
          <a:p>
            <a:pPr algn="ctr"/>
            <a:endParaRPr lang="uk-UA" sz="2400" b="1" dirty="0"/>
          </a:p>
          <a:p>
            <a:pPr algn="ctr"/>
            <a:r>
              <a:rPr lang="en-GB" sz="2400" i="1" dirty="0"/>
              <a:t>Andrii </a:t>
            </a:r>
            <a:r>
              <a:rPr lang="en-GB" sz="2400" i="1" dirty="0" err="1"/>
              <a:t>Shamrai</a:t>
            </a:r>
            <a:r>
              <a:rPr lang="uk-UA" sz="2400" i="1" dirty="0"/>
              <a:t>,  </a:t>
            </a:r>
            <a:endParaRPr lang="en-US" sz="2400" i="1" dirty="0"/>
          </a:p>
          <a:p>
            <a:pPr algn="ctr"/>
            <a:r>
              <a:rPr lang="en-GB" sz="2400" i="1" dirty="0"/>
              <a:t>Head of </a:t>
            </a:r>
            <a:r>
              <a:rPr lang="en-GB" sz="2400" i="1" dirty="0" err="1"/>
              <a:t>Center</a:t>
            </a:r>
            <a:r>
              <a:rPr lang="en-GB" sz="2400" i="1" dirty="0"/>
              <a:t> of National Forest Inventory of  </a:t>
            </a:r>
            <a:br>
              <a:rPr lang="en-GB" sz="2400" i="1" dirty="0"/>
            </a:br>
            <a:r>
              <a:rPr lang="en-GB" sz="2400" i="1" dirty="0"/>
              <a:t>Ukrainian State Forest Management Planning Association </a:t>
            </a:r>
            <a:endParaRPr lang="uk-UA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7ACEDC8-E252-995B-CB1F-46121D8E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5" t="-17458" r="68474" b="17458"/>
          <a:stretch/>
        </p:blipFill>
        <p:spPr>
          <a:xfrm>
            <a:off x="542724" y="-166424"/>
            <a:ext cx="1033069" cy="13335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42724" y="6002723"/>
            <a:ext cx="11376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Using Field-Map for National Forest Inventories - experiences in Ireland for a successful implementation in Ukraine</a:t>
            </a:r>
            <a:endParaRPr lang="uk-UA" b="1" dirty="0"/>
          </a:p>
          <a:p>
            <a:pPr algn="ctr"/>
            <a:r>
              <a:rPr lang="en-US" b="1" dirty="0"/>
              <a:t>2</a:t>
            </a:r>
            <a:r>
              <a:rPr lang="uk-UA" b="1" dirty="0"/>
              <a:t>9</a:t>
            </a:r>
            <a:r>
              <a:rPr lang="en-US" b="1" dirty="0"/>
              <a:t>.</a:t>
            </a:r>
            <a:r>
              <a:rPr lang="uk-UA" b="1" dirty="0"/>
              <a:t>11</a:t>
            </a:r>
            <a:r>
              <a:rPr lang="en-US" b="1" dirty="0"/>
              <a:t>.2023, Kyiv-Berlin-Dublin</a:t>
            </a:r>
          </a:p>
        </p:txBody>
      </p:sp>
    </p:spTree>
    <p:extLst>
      <p:ext uri="{BB962C8B-B14F-4D97-AF65-F5344CB8AC3E}">
        <p14:creationId xmlns:p14="http://schemas.microsoft.com/office/powerpoint/2010/main" val="27634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07310" y="5504236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6680" y="456546"/>
            <a:ext cx="11130360" cy="545165"/>
          </a:xfrm>
        </p:spPr>
        <p:txBody>
          <a:bodyPr>
            <a:noAutofit/>
          </a:bodyPr>
          <a:lstStyle/>
          <a:p>
            <a:r>
              <a:rPr lang="en-US" altLang="uk-UA" sz="3200" b="1" dirty="0" smtClean="0">
                <a:latin typeface="+mn-lt"/>
                <a:ea typeface="+mn-ea"/>
                <a:cs typeface="+mn-cs"/>
              </a:rPr>
              <a:t>Field-Map: Data </a:t>
            </a:r>
            <a:r>
              <a:rPr lang="en-US" altLang="uk-UA" sz="3200" b="1" dirty="0">
                <a:latin typeface="+mn-lt"/>
                <a:ea typeface="+mn-ea"/>
                <a:cs typeface="+mn-cs"/>
              </a:rPr>
              <a:t>Controlling problems to be resolved by Users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680" y="1484127"/>
            <a:ext cx="4469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Re-numeration </a:t>
            </a:r>
            <a:r>
              <a:rPr lang="en-US" sz="2000" dirty="0"/>
              <a:t>of trees </a:t>
            </a:r>
            <a:r>
              <a:rPr lang="en-US" sz="2000" dirty="0" smtClean="0"/>
              <a:t>after </a:t>
            </a:r>
            <a:r>
              <a:rPr lang="en-US" sz="2000" dirty="0"/>
              <a:t>control re-measurement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Customization of </a:t>
            </a:r>
            <a:r>
              <a:rPr lang="en-US" sz="2000" dirty="0" smtClean="0"/>
              <a:t>Comparative </a:t>
            </a:r>
            <a:r>
              <a:rPr lang="en-US" sz="2000" dirty="0"/>
              <a:t>Statement </a:t>
            </a:r>
            <a:r>
              <a:rPr lang="en-US" sz="2000" dirty="0" smtClean="0"/>
              <a:t>for </a:t>
            </a:r>
            <a:r>
              <a:rPr lang="en-US" sz="2000" dirty="0"/>
              <a:t>comparison of ‘field’ and ‘control’ data </a:t>
            </a:r>
            <a:endParaRPr lang="uk-U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Improvement (setting up) of the data control </a:t>
            </a:r>
            <a:r>
              <a:rPr lang="en-US" sz="2000" dirty="0" smtClean="0"/>
              <a:t>system </a:t>
            </a:r>
            <a:endParaRPr lang="uk-UA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574" y="1484127"/>
            <a:ext cx="4313679" cy="3823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602" y="2252461"/>
            <a:ext cx="6491647" cy="22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07310" y="5504236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6680" y="456546"/>
            <a:ext cx="11445320" cy="545165"/>
          </a:xfrm>
        </p:spPr>
        <p:txBody>
          <a:bodyPr>
            <a:noAutofit/>
          </a:bodyPr>
          <a:lstStyle/>
          <a:p>
            <a:r>
              <a:rPr lang="en-US" altLang="uk-UA" sz="3200" b="1" dirty="0">
                <a:latin typeface="+mn-lt"/>
                <a:ea typeface="+mn-ea"/>
                <a:cs typeface="+mn-cs"/>
              </a:rPr>
              <a:t>Field-Map: Data Collection problems to be resolved by Users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06129" y="1600023"/>
            <a:ext cx="102393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Improvement of ergonomics (requires </a:t>
            </a:r>
            <a:r>
              <a:rPr lang="en-US" sz="2000" dirty="0"/>
              <a:t>a significant number of additional operations to input </a:t>
            </a:r>
            <a:r>
              <a:rPr lang="en-US" sz="2000" dirty="0" smtClean="0"/>
              <a:t>data)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F0F0F"/>
                </a:solidFill>
              </a:rPr>
              <a:t>Active </a:t>
            </a:r>
            <a:r>
              <a:rPr lang="en-US" sz="2000" dirty="0">
                <a:solidFill>
                  <a:srgbClr val="0F0F0F"/>
                </a:solidFill>
              </a:rPr>
              <a:t>involvement in testing updates</a:t>
            </a:r>
            <a:endParaRPr lang="uk-UA" sz="2000" dirty="0">
              <a:solidFill>
                <a:srgbClr val="0F0F0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0F0F0F"/>
                </a:solidFill>
                <a:effectLst/>
              </a:rPr>
              <a:t>Development </a:t>
            </a:r>
            <a:r>
              <a:rPr lang="en-US" sz="2000" b="0" i="0" dirty="0">
                <a:solidFill>
                  <a:srgbClr val="0F0F0F"/>
                </a:solidFill>
                <a:effectLst/>
              </a:rPr>
              <a:t>of </a:t>
            </a:r>
            <a:r>
              <a:rPr lang="en-US" sz="2000" dirty="0">
                <a:solidFill>
                  <a:srgbClr val="0F0F0F"/>
                </a:solidFill>
              </a:rPr>
              <a:t>i</a:t>
            </a:r>
            <a:r>
              <a:rPr lang="en-US" sz="2000" b="0" i="0" dirty="0">
                <a:solidFill>
                  <a:srgbClr val="0F0F0F"/>
                </a:solidFill>
                <a:effectLst/>
              </a:rPr>
              <a:t>nstructions and </a:t>
            </a:r>
            <a:r>
              <a:rPr lang="en-US" sz="2000" dirty="0">
                <a:solidFill>
                  <a:srgbClr val="0F0F0F"/>
                </a:solidFill>
              </a:rPr>
              <a:t>e</a:t>
            </a:r>
            <a:r>
              <a:rPr lang="en-US" sz="2000" b="0" i="0" dirty="0">
                <a:solidFill>
                  <a:srgbClr val="0F0F0F"/>
                </a:solidFill>
                <a:effectLst/>
              </a:rPr>
              <a:t>ducational </a:t>
            </a:r>
            <a:r>
              <a:rPr lang="en-US" sz="2000" dirty="0" smtClean="0">
                <a:solidFill>
                  <a:srgbClr val="0F0F0F"/>
                </a:solidFill>
              </a:rPr>
              <a:t>m</a:t>
            </a:r>
            <a:r>
              <a:rPr lang="en-US" sz="2000" b="0" i="0" dirty="0" smtClean="0">
                <a:solidFill>
                  <a:srgbClr val="0F0F0F"/>
                </a:solidFill>
                <a:effectLst/>
              </a:rPr>
              <a:t>aterials</a:t>
            </a:r>
            <a:endParaRPr lang="uk-UA" sz="2000" b="0" i="0" dirty="0" smtClean="0">
              <a:solidFill>
                <a:srgbClr val="0F0F0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Re-numeration of trees after field </a:t>
            </a:r>
            <a:r>
              <a:rPr lang="en-US" sz="2000" dirty="0" smtClean="0"/>
              <a:t>measurement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052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07310" y="5504236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7520" y="456546"/>
            <a:ext cx="11541760" cy="545165"/>
          </a:xfrm>
        </p:spPr>
        <p:txBody>
          <a:bodyPr>
            <a:noAutofit/>
          </a:bodyPr>
          <a:lstStyle/>
          <a:p>
            <a:r>
              <a:rPr lang="en-US" altLang="uk-UA" sz="3200" b="1" dirty="0">
                <a:latin typeface="+mn-lt"/>
                <a:ea typeface="+mn-ea"/>
                <a:cs typeface="+mn-cs"/>
              </a:rPr>
              <a:t>Field-Map: Data administering problems to be resolved by Users 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845" y="1639403"/>
            <a:ext cx="5559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Preparation of Manual for D</a:t>
            </a:r>
            <a:r>
              <a:rPr lang="uk-UA" sz="2000" dirty="0" err="1"/>
              <a:t>ata</a:t>
            </a:r>
            <a:r>
              <a:rPr lang="uk-UA" sz="2000" dirty="0"/>
              <a:t> </a:t>
            </a:r>
            <a:r>
              <a:rPr lang="en-US" sz="2000" dirty="0"/>
              <a:t>Synchronization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Roles of Participants (Coordinator, Administrator, Analytic, F</a:t>
            </a:r>
            <a:r>
              <a:rPr lang="en-US" sz="2000" dirty="0" smtClean="0"/>
              <a:t>ield Teams)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Interrelations of Participants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Life-circle of Data Plots information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377" y="1663155"/>
            <a:ext cx="5702865" cy="35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07310" y="5504236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8900" y="456546"/>
            <a:ext cx="11930380" cy="545165"/>
          </a:xfrm>
        </p:spPr>
        <p:txBody>
          <a:bodyPr>
            <a:noAutofit/>
          </a:bodyPr>
          <a:lstStyle/>
          <a:p>
            <a:r>
              <a:rPr lang="en-US" altLang="uk-UA" sz="3200" b="1" dirty="0">
                <a:latin typeface="+mn-lt"/>
                <a:ea typeface="+mn-ea"/>
                <a:cs typeface="+mn-cs"/>
              </a:rPr>
              <a:t>Field-Map: Data Conversion task to be resolved by </a:t>
            </a:r>
            <a:r>
              <a:rPr lang="en-US" altLang="uk-UA" sz="3200" b="1" dirty="0" smtClean="0">
                <a:latin typeface="+mn-lt"/>
                <a:ea typeface="+mn-ea"/>
                <a:cs typeface="+mn-cs"/>
              </a:rPr>
              <a:t>Users</a:t>
            </a:r>
            <a:r>
              <a:rPr lang="uk-UA" altLang="uk-UA" sz="32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altLang="uk-UA" sz="3200" b="1" dirty="0" smtClean="0">
                <a:latin typeface="+mn-lt"/>
                <a:ea typeface="+mn-ea"/>
                <a:cs typeface="+mn-cs"/>
              </a:rPr>
              <a:t>and Provider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845" y="1639403"/>
            <a:ext cx="5559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Preparation of Data Exchange format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032" y="1434953"/>
            <a:ext cx="5954561" cy="51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07310" y="5504236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7ACEDC8-E252-995B-CB1F-46121D8E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5" t="-17458" r="68474" b="17458"/>
          <a:stretch/>
        </p:blipFill>
        <p:spPr>
          <a:xfrm>
            <a:off x="625033" y="-185927"/>
            <a:ext cx="1033069" cy="133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433" y="1692054"/>
            <a:ext cx="3949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Thanks 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for your attention!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568" y="247488"/>
            <a:ext cx="2105025" cy="666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456" y="3309072"/>
            <a:ext cx="4275510" cy="32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283" y="367469"/>
            <a:ext cx="1077019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altLang="uk-UA" sz="3200" b="1" dirty="0">
                <a:latin typeface="+mn-lt"/>
                <a:ea typeface="+mn-ea"/>
                <a:cs typeface="+mn-cs"/>
              </a:rPr>
              <a:t>Developmental Stages and Regulatory Framework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90283" y="1477630"/>
            <a:ext cx="11161058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Stage 1:</a:t>
            </a:r>
            <a:r>
              <a:rPr lang="en-GB" sz="2400" dirty="0">
                <a:latin typeface="Calibri" panose="020F0502020204030204" pitchFamily="34" charset="0"/>
              </a:rPr>
              <a:t> Regional Forest Inventories (2007-2015): Conducting regional inventory work in two regions of Ukraine covering an area of about 1 million hectares.</a:t>
            </a:r>
            <a:endParaRPr lang="uk-UA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Stage 2: </a:t>
            </a:r>
            <a:r>
              <a:rPr lang="en-GB" sz="2400" dirty="0">
                <a:latin typeface="Calibri" panose="020F0502020204030204" pitchFamily="34" charset="0"/>
              </a:rPr>
              <a:t>Formation of national legislation (2020-2021)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Law “On amendments to the Forest Code of Ukraine” (2020)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CMU Resolution “On approval of the Procedure for NFI Conducting”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Stage 3</a:t>
            </a:r>
            <a:r>
              <a:rPr lang="uk-UA" sz="2400" b="1" dirty="0">
                <a:latin typeface="Calibri" panose="020F0502020204030204" pitchFamily="34" charset="0"/>
              </a:rPr>
              <a:t>: </a:t>
            </a:r>
            <a:r>
              <a:rPr lang="en-GB" sz="2400" dirty="0">
                <a:latin typeface="Calibri" panose="020F0502020204030204" pitchFamily="34" charset="0"/>
              </a:rPr>
              <a:t>Present-day period (from 2021)</a:t>
            </a:r>
            <a:r>
              <a:rPr lang="uk-UA" sz="2400" dirty="0">
                <a:latin typeface="Calibri" panose="020F0502020204030204" pitchFamily="34" charset="0"/>
              </a:rPr>
              <a:t>: </a:t>
            </a:r>
            <a:br>
              <a:rPr lang="uk-UA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First circle of NFI started.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CMU Regulation “</a:t>
            </a:r>
            <a:r>
              <a:rPr lang="en-GB" sz="2400" dirty="0">
                <a:latin typeface="Calibri" panose="020F0502020204030204" pitchFamily="34" charset="0"/>
              </a:rPr>
              <a:t>Some issues of conducting NFI during martial law” (2023)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Remote sensing based forest inventory started (RS-Inventory,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uk-UA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NFI web-site: </a:t>
            </a:r>
            <a:r>
              <a:rPr lang="en-US" sz="2400" dirty="0">
                <a:latin typeface="Calibri" panose="020F0502020204030204" pitchFamily="34" charset="0"/>
                <a:hlinkClick r:id="rId3"/>
              </a:rPr>
              <a:t>https://nfi.org.ua/en/</a:t>
            </a:r>
            <a:r>
              <a:rPr lang="en-US" sz="2400" dirty="0">
                <a:latin typeface="Calibri" panose="020F0502020204030204" pitchFamily="34" charset="0"/>
              </a:rPr>
              <a:t>  </a:t>
            </a:r>
            <a:r>
              <a:rPr lang="uk-UA" sz="24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7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15170" r="10375" b="11079"/>
          <a:stretch/>
        </p:blipFill>
        <p:spPr bwMode="auto">
          <a:xfrm>
            <a:off x="696717" y="1842092"/>
            <a:ext cx="5547360" cy="37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BDA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15051" r="10220" b="10660"/>
          <a:stretch/>
        </p:blipFill>
        <p:spPr bwMode="auto">
          <a:xfrm>
            <a:off x="711957" y="1835856"/>
            <a:ext cx="5547360" cy="374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BDA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711957" y="480298"/>
            <a:ext cx="8798953" cy="54516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uk-UA" sz="3200" b="1" dirty="0" smtClean="0">
                <a:latin typeface="+mn-lt"/>
                <a:ea typeface="+mn-ea"/>
                <a:cs typeface="+mn-cs"/>
              </a:rPr>
              <a:t>NFI Grid</a:t>
            </a:r>
            <a:r>
              <a:rPr lang="uk-UA" altLang="uk-UA" sz="32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altLang="uk-UA" sz="3200" b="1" dirty="0" smtClean="0">
                <a:latin typeface="+mn-lt"/>
                <a:ea typeface="+mn-ea"/>
                <a:cs typeface="+mn-cs"/>
              </a:rPr>
              <a:t>Design</a:t>
            </a:r>
            <a:r>
              <a:rPr lang="uk-UA" altLang="uk-UA" sz="3200" b="1" dirty="0" smtClean="0">
                <a:latin typeface="+mn-lt"/>
                <a:ea typeface="+mn-ea"/>
                <a:cs typeface="+mn-cs"/>
              </a:rPr>
              <a:t>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Місце для вмісту 1"/>
          <p:cNvSpPr txBox="1">
            <a:spLocks/>
          </p:cNvSpPr>
          <p:nvPr/>
        </p:nvSpPr>
        <p:spPr bwMode="auto">
          <a:xfrm>
            <a:off x="686069" y="1256973"/>
            <a:ext cx="11054686" cy="5298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accent5">
                  <a:lumMod val="50000"/>
                </a:schemeClr>
              </a:buClr>
              <a:defRPr/>
            </a:pPr>
            <a:r>
              <a:rPr lang="en-US" altLang="uk-UA" sz="2400" dirty="0" smtClean="0">
                <a:effectLst/>
                <a:latin typeface="Calibri" panose="020F0502020204030204" pitchFamily="34" charset="0"/>
              </a:rPr>
              <a:t>Country area 60.3 million ha. </a:t>
            </a:r>
            <a:r>
              <a:rPr lang="en-GB" altLang="uk-UA" sz="2400" dirty="0" smtClean="0">
                <a:effectLst/>
                <a:latin typeface="Calibri" panose="020F0502020204030204" pitchFamily="34" charset="0"/>
              </a:rPr>
              <a:t>Total </a:t>
            </a:r>
            <a:r>
              <a:rPr lang="en-GB" altLang="uk-UA" sz="2400" dirty="0">
                <a:effectLst/>
                <a:latin typeface="Calibri" panose="020F0502020204030204" pitchFamily="34" charset="0"/>
              </a:rPr>
              <a:t>number of </a:t>
            </a:r>
            <a:r>
              <a:rPr lang="en-GB" altLang="uk-UA" sz="2400" dirty="0" smtClean="0">
                <a:effectLst/>
                <a:latin typeface="Calibri" panose="020F0502020204030204" pitchFamily="34" charset="0"/>
              </a:rPr>
              <a:t>NFI inventory </a:t>
            </a:r>
            <a:r>
              <a:rPr lang="en-GB" altLang="uk-UA" sz="2400" dirty="0">
                <a:effectLst/>
                <a:latin typeface="Calibri" panose="020F0502020204030204" pitchFamily="34" charset="0"/>
              </a:rPr>
              <a:t>plots </a:t>
            </a:r>
            <a:r>
              <a:rPr lang="uk-UA" altLang="uk-UA" sz="2400" dirty="0" smtClean="0">
                <a:effectLst/>
                <a:latin typeface="Calibri" panose="020F0502020204030204" pitchFamily="34" charset="0"/>
              </a:rPr>
              <a:t>– 96</a:t>
            </a:r>
            <a:r>
              <a:rPr lang="en-US" altLang="uk-UA" sz="2400" dirty="0" smtClean="0">
                <a:effectLst/>
                <a:latin typeface="Calibri" panose="020F0502020204030204" pitchFamily="34" charset="0"/>
              </a:rPr>
              <a:t>.</a:t>
            </a:r>
            <a:r>
              <a:rPr lang="uk-UA" altLang="uk-UA" sz="2400" dirty="0" smtClean="0">
                <a:effectLst/>
                <a:latin typeface="Calibri" panose="020F0502020204030204" pitchFamily="34" charset="0"/>
              </a:rPr>
              <a:t>6 </a:t>
            </a:r>
            <a:r>
              <a:rPr lang="en-GB" altLang="uk-UA" sz="2400" dirty="0">
                <a:effectLst/>
                <a:latin typeface="Calibri" panose="020F0502020204030204" pitchFamily="34" charset="0"/>
              </a:rPr>
              <a:t>thousand</a:t>
            </a:r>
            <a:r>
              <a:rPr lang="uk-UA" altLang="uk-UA" sz="2400" dirty="0" smtClean="0">
                <a:effectLst/>
                <a:latin typeface="Calibri" panose="020F0502020204030204" pitchFamily="34" charset="0"/>
              </a:rPr>
              <a:t>.</a:t>
            </a:r>
            <a:endParaRPr lang="uk-UA" altLang="uk-UA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8740815" y="2886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515" y="2074052"/>
            <a:ext cx="5278697" cy="3042098"/>
          </a:xfrm>
          <a:prstGeom prst="rect">
            <a:avLst/>
          </a:prstGeom>
        </p:spPr>
      </p:pic>
      <p:sp>
        <p:nvSpPr>
          <p:cNvPr id="11" name="Місце для вмісту 1"/>
          <p:cNvSpPr txBox="1">
            <a:spLocks/>
          </p:cNvSpPr>
          <p:nvPr/>
        </p:nvSpPr>
        <p:spPr bwMode="auto">
          <a:xfrm>
            <a:off x="686069" y="6012339"/>
            <a:ext cx="11116015" cy="60418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chemeClr val="accent5">
                  <a:lumMod val="50000"/>
                </a:schemeClr>
              </a:buClr>
              <a:defRPr/>
            </a:pPr>
            <a:r>
              <a:rPr lang="en-GB" altLang="uk-UA" sz="2400" dirty="0" smtClean="0">
                <a:effectLst/>
                <a:latin typeface="Calibri" panose="020F0502020204030204" pitchFamily="34" charset="0"/>
              </a:rPr>
              <a:t>Forest area – 9.6 million ha. More </a:t>
            </a:r>
            <a:r>
              <a:rPr lang="en-GB" altLang="uk-UA" sz="2400" dirty="0">
                <a:effectLst/>
                <a:latin typeface="Calibri" panose="020F0502020204030204" pitchFamily="34" charset="0"/>
              </a:rPr>
              <a:t>than 20 thousand forest inventory </a:t>
            </a:r>
            <a:r>
              <a:rPr lang="en-GB" altLang="uk-UA" sz="2400" dirty="0" smtClean="0">
                <a:effectLst/>
                <a:latin typeface="Calibri" panose="020F0502020204030204" pitchFamily="34" charset="0"/>
              </a:rPr>
              <a:t>plots.</a:t>
            </a:r>
          </a:p>
        </p:txBody>
      </p:sp>
    </p:spTree>
    <p:extLst>
      <p:ext uri="{BB962C8B-B14F-4D97-AF65-F5344CB8AC3E}">
        <p14:creationId xmlns:p14="http://schemas.microsoft.com/office/powerpoint/2010/main" val="7620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887F2E-4C0E-87E1-6DF6-9168BBE12AE9}"/>
              </a:ext>
            </a:extLst>
          </p:cNvPr>
          <p:cNvSpPr txBox="1"/>
          <p:nvPr/>
        </p:nvSpPr>
        <p:spPr>
          <a:xfrm>
            <a:off x="748145" y="368135"/>
            <a:ext cx="609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NFI 2023</a:t>
            </a:r>
            <a:endParaRPr lang="de-DE" sz="3200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2409949" y="6243785"/>
            <a:ext cx="801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uk-UA" sz="2400" b="1" kern="0" dirty="0"/>
              <a:t> </a:t>
            </a:r>
            <a:r>
              <a:rPr lang="en-GB" altLang="uk-UA" sz="2400" kern="0" dirty="0" smtClean="0"/>
              <a:t>2023 year: ≈ </a:t>
            </a:r>
            <a:r>
              <a:rPr lang="en-GB" altLang="uk-UA" sz="2400" kern="0" dirty="0"/>
              <a:t>2900 forest inventory plots in accessible </a:t>
            </a:r>
            <a:r>
              <a:rPr lang="en-GB" altLang="uk-UA" sz="2400" kern="0" dirty="0" smtClean="0"/>
              <a:t>regions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4" name="Групувати 23"/>
          <p:cNvGrpSpPr/>
          <p:nvPr/>
        </p:nvGrpSpPr>
        <p:grpSpPr>
          <a:xfrm>
            <a:off x="1164705" y="1416371"/>
            <a:ext cx="9035935" cy="4827414"/>
            <a:chOff x="47465" y="1624420"/>
            <a:chExt cx="10385988" cy="462871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/>
            <a:srcRect l="-111" t="14498" r="111" b="-214"/>
            <a:stretch/>
          </p:blipFill>
          <p:spPr>
            <a:xfrm>
              <a:off x="47465" y="1624420"/>
              <a:ext cx="10385988" cy="462871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457" y="4311202"/>
              <a:ext cx="2823349" cy="125469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98BD01-857F-5A0B-5C28-DA7BD19B2CF7}"/>
                </a:ext>
              </a:extLst>
            </p:cNvPr>
            <p:cNvSpPr txBox="1"/>
            <p:nvPr/>
          </p:nvSpPr>
          <p:spPr>
            <a:xfrm>
              <a:off x="842817" y="4077028"/>
              <a:ext cx="2085609" cy="1549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uk-UA" sz="1400" dirty="0" smtClean="0"/>
            </a:p>
            <a:p>
              <a:r>
                <a:rPr lang="en-GB" sz="1400" dirty="0" smtClean="0"/>
                <a:t>Not available</a:t>
              </a:r>
              <a:endParaRPr lang="uk-UA" sz="1400" dirty="0"/>
            </a:p>
            <a:p>
              <a:endParaRPr lang="uk-UA" sz="500" dirty="0"/>
            </a:p>
            <a:p>
              <a:r>
                <a:rPr lang="en-GB" sz="1400" dirty="0"/>
                <a:t>NFI</a:t>
              </a:r>
            </a:p>
            <a:p>
              <a:endParaRPr lang="uk-UA" sz="500" dirty="0"/>
            </a:p>
            <a:p>
              <a:r>
                <a:rPr lang="en-GB" sz="1400" dirty="0"/>
                <a:t>NFI/ RS-Inventory</a:t>
              </a:r>
            </a:p>
            <a:p>
              <a:endParaRPr lang="uk-UA" sz="500" dirty="0"/>
            </a:p>
            <a:p>
              <a:r>
                <a:rPr lang="en-GB" sz="1400" dirty="0"/>
                <a:t>Restricted </a:t>
              </a:r>
              <a:r>
                <a:rPr lang="en-GB" sz="1400" dirty="0" smtClean="0"/>
                <a:t>access</a:t>
              </a:r>
            </a:p>
            <a:p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9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07310" y="5703304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6680" y="456546"/>
            <a:ext cx="11445320" cy="545165"/>
          </a:xfrm>
        </p:spPr>
        <p:txBody>
          <a:bodyPr>
            <a:noAutofit/>
          </a:bodyPr>
          <a:lstStyle/>
          <a:p>
            <a:r>
              <a:rPr lang="en-US" altLang="uk-UA" sz="3200" b="1" dirty="0" smtClean="0">
                <a:latin typeface="+mn-lt"/>
                <a:ea typeface="+mn-ea"/>
                <a:cs typeface="+mn-cs"/>
              </a:rPr>
              <a:t>Teams and Timing, Equipment and Software sets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57527" y="2777961"/>
            <a:ext cx="100352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Rugged mobile phone (</a:t>
            </a:r>
            <a:r>
              <a:rPr lang="en-US" dirty="0" err="1" smtClean="0"/>
              <a:t>SmallForet</a:t>
            </a:r>
            <a:r>
              <a:rPr lang="en-US" dirty="0" smtClean="0"/>
              <a:t>)/ Rugged </a:t>
            </a:r>
            <a:r>
              <a:rPr lang="en-US" dirty="0"/>
              <a:t>tablet PC (</a:t>
            </a:r>
            <a:r>
              <a:rPr lang="en-US" dirty="0" smtClean="0"/>
              <a:t>Field-Map)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GPS Garmin </a:t>
            </a:r>
            <a:r>
              <a:rPr lang="en-US" dirty="0" err="1" smtClean="0"/>
              <a:t>Etrex</a:t>
            </a:r>
            <a:r>
              <a:rPr lang="en-US" dirty="0" smtClean="0"/>
              <a:t> Touch 35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Haglof</a:t>
            </a:r>
            <a:r>
              <a:rPr lang="en-US" dirty="0" smtClean="0"/>
              <a:t> Vertex 5 rangefinder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Tree Diameter Tape Measure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Forest Compass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Increment Borer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Factor </a:t>
            </a:r>
            <a:r>
              <a:rPr lang="en-US" dirty="0"/>
              <a:t>Gauge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Bartax</a:t>
            </a:r>
            <a:r>
              <a:rPr lang="en-US" dirty="0" smtClean="0"/>
              <a:t> Factor Gauge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544" y="5526298"/>
            <a:ext cx="1733718" cy="1135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675" y="5510931"/>
            <a:ext cx="1815420" cy="1188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454" y="5496371"/>
            <a:ext cx="1123202" cy="1169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59" y="5524928"/>
            <a:ext cx="1137914" cy="11379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80" y="2831238"/>
            <a:ext cx="1497420" cy="1796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027908" y="2637127"/>
            <a:ext cx="2593074" cy="2262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6" y="5516229"/>
            <a:ext cx="1221462" cy="122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808" y="1396852"/>
            <a:ext cx="559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Team: 2 forestry specialists</a:t>
            </a:r>
          </a:p>
          <a:p>
            <a:r>
              <a:rPr lang="en-US" dirty="0" smtClean="0"/>
              <a:t>2 forest plots</a:t>
            </a:r>
            <a:r>
              <a:rPr lang="uk-UA" dirty="0" smtClean="0"/>
              <a:t>/</a:t>
            </a:r>
            <a:r>
              <a:rPr lang="en-US" dirty="0" smtClean="0"/>
              <a:t>per team/per day in plain conditions </a:t>
            </a:r>
          </a:p>
          <a:p>
            <a:r>
              <a:rPr lang="en-US" dirty="0" smtClean="0"/>
              <a:t>1</a:t>
            </a:r>
            <a:r>
              <a:rPr lang="uk-UA" dirty="0" smtClean="0"/>
              <a:t>.5 </a:t>
            </a:r>
            <a:r>
              <a:rPr lang="en-US" dirty="0"/>
              <a:t>forest plots</a:t>
            </a:r>
            <a:r>
              <a:rPr lang="uk-UA" dirty="0"/>
              <a:t>/</a:t>
            </a:r>
            <a:r>
              <a:rPr lang="en-US" dirty="0"/>
              <a:t>per team/per day in </a:t>
            </a:r>
            <a:r>
              <a:rPr lang="en-US" dirty="0" smtClean="0"/>
              <a:t>mountain </a:t>
            </a:r>
            <a:r>
              <a:rPr lang="en-US" dirty="0"/>
              <a:t>conditions 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84" y="1355453"/>
            <a:ext cx="1714951" cy="1274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BDABB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t="9326"/>
          <a:stretch/>
        </p:blipFill>
        <p:spPr>
          <a:xfrm>
            <a:off x="4500808" y="5480902"/>
            <a:ext cx="1319079" cy="12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497083" y="489364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113" y="1321994"/>
            <a:ext cx="8878127" cy="552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1143" b="1"/>
          <a:stretch/>
        </p:blipFill>
        <p:spPr>
          <a:xfrm>
            <a:off x="2879863" y="1353467"/>
            <a:ext cx="8866367" cy="5463893"/>
          </a:xfrm>
          <a:prstGeom prst="rect">
            <a:avLst/>
          </a:prstGeom>
        </p:spPr>
      </p:pic>
      <p:grpSp>
        <p:nvGrpSpPr>
          <p:cNvPr id="10" name="Групувати 9"/>
          <p:cNvGrpSpPr/>
          <p:nvPr/>
        </p:nvGrpSpPr>
        <p:grpSpPr>
          <a:xfrm>
            <a:off x="8765455" y="4487567"/>
            <a:ext cx="3253825" cy="1736075"/>
            <a:chOff x="287185" y="1752146"/>
            <a:chExt cx="3167216" cy="178353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/>
            <a:srcRect r="29252" b="34983"/>
            <a:stretch/>
          </p:blipFill>
          <p:spPr>
            <a:xfrm>
              <a:off x="287185" y="1752146"/>
              <a:ext cx="3167216" cy="178353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/>
            <a:srcRect l="2" t="-6469" r="35088" b="35745"/>
            <a:stretch/>
          </p:blipFill>
          <p:spPr>
            <a:xfrm>
              <a:off x="380667" y="2895600"/>
              <a:ext cx="2992453" cy="619760"/>
            </a:xfrm>
            <a:prstGeom prst="rect">
              <a:avLst/>
            </a:prstGeom>
            <a:ln w="3175">
              <a:noFill/>
            </a:ln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r="24658" b="7454"/>
          <a:stretch/>
        </p:blipFill>
        <p:spPr>
          <a:xfrm>
            <a:off x="135036" y="1500449"/>
            <a:ext cx="3898484" cy="47257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6680" y="456546"/>
            <a:ext cx="8798953" cy="54516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uk-UA" sz="3200" b="1" dirty="0">
                <a:latin typeface="+mn-lt"/>
                <a:ea typeface="+mn-ea"/>
                <a:cs typeface="+mn-cs"/>
              </a:rPr>
              <a:t>Sample Plot Design and Field Database Structure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7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-1819335" y="437990"/>
            <a:ext cx="8229600" cy="433388"/>
          </a:xfrm>
        </p:spPr>
        <p:txBody>
          <a:bodyPr/>
          <a:lstStyle/>
          <a:p>
            <a:pPr algn="ctr" eaLnBrk="1" hangingPunct="1"/>
            <a:r>
              <a:rPr lang="en-US" altLang="uk-UA" sz="3200" b="1" dirty="0">
                <a:latin typeface="+mn-lt"/>
                <a:ea typeface="+mn-ea"/>
                <a:cs typeface="+mn-cs"/>
              </a:rPr>
              <a:t>Reporting tables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37236" y="1765552"/>
            <a:ext cx="7496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whole country and administrative oblasts (regions):</a:t>
            </a:r>
            <a:endParaRPr lang="uk-U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Forest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Total stand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 stock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Volume </a:t>
            </a:r>
            <a:r>
              <a:rPr lang="en-US" sz="2400" dirty="0"/>
              <a:t>and number of </a:t>
            </a:r>
            <a:r>
              <a:rPr lang="en-US" sz="2400" dirty="0" smtClean="0"/>
              <a:t>trees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Growth, mortality and cutting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Average taxation stand indicators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Indicators </a:t>
            </a:r>
            <a:r>
              <a:rPr lang="en-US" sz="2400" dirty="0"/>
              <a:t>of biodiversity and structure of </a:t>
            </a:r>
            <a:r>
              <a:rPr lang="en-US" sz="2400" dirty="0" smtClean="0"/>
              <a:t>stands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Indicators </a:t>
            </a:r>
            <a:r>
              <a:rPr lang="en-US" sz="2400" dirty="0"/>
              <a:t>of the sanitary condition of </a:t>
            </a:r>
            <a:r>
              <a:rPr lang="en-US" sz="2400" dirty="0" smtClean="0"/>
              <a:t>stands </a:t>
            </a:r>
            <a:r>
              <a:rPr lang="en-US" sz="2400" dirty="0"/>
              <a:t>and </a:t>
            </a:r>
            <a:r>
              <a:rPr lang="en-US" sz="2400" dirty="0" smtClean="0"/>
              <a:t>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Forest </a:t>
            </a:r>
            <a:r>
              <a:rPr lang="en-US" sz="2400" dirty="0"/>
              <a:t>regeneration</a:t>
            </a:r>
            <a:endParaRPr lang="uk-UA" sz="24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837236" y="5706714"/>
            <a:ext cx="366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NFI web-site: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https://nfi.org.ua/en/</a:t>
            </a:r>
            <a:r>
              <a:rPr lang="en-US" dirty="0">
                <a:latin typeface="Calibri" panose="020F0502020204030204" pitchFamily="34" charset="0"/>
              </a:rPr>
              <a:t>  </a:t>
            </a:r>
            <a:r>
              <a:rPr lang="uk-UA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8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07310" y="5504236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05145"/>
              </p:ext>
            </p:extLst>
          </p:nvPr>
        </p:nvGraphicFramePr>
        <p:xfrm>
          <a:off x="594360" y="1025463"/>
          <a:ext cx="11155681" cy="568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860">
                  <a:extLst>
                    <a:ext uri="{9D8B030D-6E8A-4147-A177-3AD203B41FA5}">
                      <a16:colId xmlns:a16="http://schemas.microsoft.com/office/drawing/2014/main" val="4019123625"/>
                    </a:ext>
                  </a:extLst>
                </a:gridCol>
                <a:gridCol w="2787620">
                  <a:extLst>
                    <a:ext uri="{9D8B030D-6E8A-4147-A177-3AD203B41FA5}">
                      <a16:colId xmlns:a16="http://schemas.microsoft.com/office/drawing/2014/main" val="2782626848"/>
                    </a:ext>
                  </a:extLst>
                </a:gridCol>
                <a:gridCol w="119618">
                  <a:extLst>
                    <a:ext uri="{9D8B030D-6E8A-4147-A177-3AD203B41FA5}">
                      <a16:colId xmlns:a16="http://schemas.microsoft.com/office/drawing/2014/main" val="331495117"/>
                    </a:ext>
                  </a:extLst>
                </a:gridCol>
                <a:gridCol w="2980049">
                  <a:extLst>
                    <a:ext uri="{9D8B030D-6E8A-4147-A177-3AD203B41FA5}">
                      <a16:colId xmlns:a16="http://schemas.microsoft.com/office/drawing/2014/main" val="662966311"/>
                    </a:ext>
                  </a:extLst>
                </a:gridCol>
                <a:gridCol w="2215534">
                  <a:extLst>
                    <a:ext uri="{9D8B030D-6E8A-4147-A177-3AD203B41FA5}">
                      <a16:colId xmlns:a16="http://schemas.microsoft.com/office/drawing/2014/main" val="1043742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Collection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Control</a:t>
                      </a:r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Data administering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Processing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49291"/>
                  </a:ext>
                </a:extLst>
              </a:tr>
              <a:tr h="1284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Field-Map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Data Collector 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Field-Map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Data Collector</a:t>
                      </a:r>
                      <a:endParaRPr lang="uk-UA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Field-Map</a:t>
                      </a:r>
                      <a:r>
                        <a:rPr lang="en-US" baseline="0" dirty="0" smtClean="0"/>
                        <a:t> Project Manager,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Field-Map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Data Collector: </a:t>
                      </a:r>
                      <a:r>
                        <a:rPr lang="en-US" dirty="0"/>
                        <a:t>Synchronization</a:t>
                      </a:r>
                      <a:r>
                        <a:rPr lang="en-US" baseline="0" dirty="0"/>
                        <a:t> Tool for client-server data exchange  </a:t>
                      </a:r>
                      <a:endParaRPr lang="uk-U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Field-Map</a:t>
                      </a:r>
                      <a:r>
                        <a:rPr lang="en-US" baseline="0" dirty="0"/>
                        <a:t> Inventory Analyst</a:t>
                      </a:r>
                      <a:endParaRPr lang="uk-UA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2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Field-Map</a:t>
                      </a:r>
                      <a:r>
                        <a:rPr lang="en-US" baseline="0" dirty="0"/>
                        <a:t> Project 1 for measurement of sample plots</a:t>
                      </a:r>
                    </a:p>
                    <a:p>
                      <a:r>
                        <a:rPr lang="en-US" dirty="0"/>
                        <a:t>(Firebirds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Database #1</a:t>
                      </a:r>
                      <a:r>
                        <a:rPr lang="en-US" baseline="0" dirty="0"/>
                        <a:t>)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Microsoft SQL Server Express Server </a:t>
                      </a:r>
                      <a:r>
                        <a:rPr lang="en-US" b="1" dirty="0"/>
                        <a:t>Database #1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23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Field-Map</a:t>
                      </a:r>
                      <a:r>
                        <a:rPr lang="en-US" baseline="0" dirty="0"/>
                        <a:t> Project 2 for (control) re-measurement of sample plots  </a:t>
                      </a:r>
                      <a:r>
                        <a:rPr lang="en-US" dirty="0"/>
                        <a:t>(Firebirds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Database #2</a:t>
                      </a:r>
                      <a:r>
                        <a:rPr lang="en-US" baseline="0" dirty="0"/>
                        <a:t>)</a:t>
                      </a:r>
                      <a:endParaRPr lang="uk-UA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Firebird Database</a:t>
                      </a:r>
                      <a:r>
                        <a:rPr lang="en-US" b="1" baseline="0" dirty="0" smtClean="0"/>
                        <a:t> #2</a:t>
                      </a:r>
                      <a:endParaRPr lang="uk-UA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6473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NOT</a:t>
                      </a:r>
                      <a:r>
                        <a:rPr lang="en-US" b="1" baseline="0" dirty="0"/>
                        <a:t> solved data management problems by </a:t>
                      </a:r>
                      <a:r>
                        <a:rPr lang="en-US" b="1" baseline="0" dirty="0" err="1"/>
                        <a:t>Fied</a:t>
                      </a:r>
                      <a:r>
                        <a:rPr lang="en-US" b="1" baseline="0" dirty="0"/>
                        <a:t>-Map software Developer’s side (IFER)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94124"/>
                  </a:ext>
                </a:extLst>
              </a:tr>
              <a:tr h="1131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Change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of Data Check Protocol content </a:t>
                      </a: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Strange numeration of trees after synchronization</a:t>
                      </a: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Using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‘segments’ (mapped parts of sample plot) in calculations </a:t>
                      </a: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2304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Transfer of data from ‘control’ database #2 to common ‘field’ databases #1 </a:t>
                      </a: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31408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6680" y="456546"/>
            <a:ext cx="9382840" cy="545165"/>
          </a:xfrm>
        </p:spPr>
        <p:txBody>
          <a:bodyPr>
            <a:noAutofit/>
          </a:bodyPr>
          <a:lstStyle/>
          <a:p>
            <a:r>
              <a:rPr lang="en-US" altLang="uk-UA" sz="3200" b="1" dirty="0" smtClean="0">
                <a:latin typeface="+mn-lt"/>
                <a:ea typeface="+mn-ea"/>
                <a:cs typeface="+mn-cs"/>
              </a:rPr>
              <a:t>Field-Map: IT-System </a:t>
            </a:r>
            <a:r>
              <a:rPr lang="en-US" altLang="uk-UA" sz="3200" b="1" dirty="0">
                <a:latin typeface="+mn-lt"/>
                <a:ea typeface="+mn-ea"/>
                <a:cs typeface="+mn-cs"/>
              </a:rPr>
              <a:t>Architecture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9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07310" y="5504236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uk-UA" sz="2400"/>
          </a:p>
        </p:txBody>
      </p:sp>
      <p:sp>
        <p:nvSpPr>
          <p:cNvPr id="9" name="Прямокутник 8"/>
          <p:cNvSpPr/>
          <p:nvPr/>
        </p:nvSpPr>
        <p:spPr>
          <a:xfrm>
            <a:off x="8588415" y="136263"/>
            <a:ext cx="3032567" cy="8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5900" y="456546"/>
            <a:ext cx="11976100" cy="545165"/>
          </a:xfrm>
        </p:spPr>
        <p:txBody>
          <a:bodyPr>
            <a:noAutofit/>
          </a:bodyPr>
          <a:lstStyle/>
          <a:p>
            <a:r>
              <a:rPr lang="en-US" altLang="uk-UA" sz="3200" b="1" dirty="0" smtClean="0">
                <a:latin typeface="+mn-lt"/>
                <a:ea typeface="+mn-ea"/>
                <a:cs typeface="+mn-cs"/>
              </a:rPr>
              <a:t>Field-Map: Data </a:t>
            </a:r>
            <a:r>
              <a:rPr lang="en-US" altLang="uk-UA" sz="3200" b="1" dirty="0">
                <a:latin typeface="+mn-lt"/>
                <a:ea typeface="+mn-ea"/>
                <a:cs typeface="+mn-cs"/>
              </a:rPr>
              <a:t>Management problems to be resolved by </a:t>
            </a:r>
            <a:r>
              <a:rPr lang="en-US" altLang="uk-UA" sz="3200" b="1" dirty="0" smtClean="0">
                <a:latin typeface="+mn-lt"/>
                <a:ea typeface="+mn-ea"/>
                <a:cs typeface="+mn-cs"/>
              </a:rPr>
              <a:t>Provider </a:t>
            </a:r>
            <a:endParaRPr lang="uk-UA" altLang="uk-UA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81487" y="1321994"/>
            <a:ext cx="36566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Change of Data Check Protocol  content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Strange numeration of trees after synchronization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Transfer of data from ‘control’ database #2 to common ‘field’ databases #1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Using ‘segments’ (mapped parts of sample plot) </a:t>
            </a:r>
            <a:r>
              <a:rPr lang="en-US" sz="2000" dirty="0" smtClean="0"/>
              <a:t>in</a:t>
            </a:r>
            <a:r>
              <a:rPr lang="uk-UA" sz="2000" dirty="0" smtClean="0"/>
              <a:t> </a:t>
            </a:r>
            <a:r>
              <a:rPr lang="en-US" sz="2000" dirty="0" smtClean="0"/>
              <a:t>statistical calculations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Proper response to user requests - active participation in the forest inventory community (should have the ability to actively participate in the Field-Map community) </a:t>
            </a:r>
            <a:endParaRPr lang="uk-UA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742" y="1476066"/>
            <a:ext cx="6363087" cy="4634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962" y="1345746"/>
            <a:ext cx="5330534" cy="4944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492" y="1400104"/>
            <a:ext cx="4055845" cy="53225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23" y="1741023"/>
            <a:ext cx="7128123" cy="45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G meeting 21.07.2023" id="{2E33F7C5-FCFC-4DE6-A609-4145FD94548F}" vid="{437B869E-E669-40C6-8525-A04331E5B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1892</Words>
  <Application>Microsoft Office PowerPoint</Application>
  <PresentationFormat>Широкий екран</PresentationFormat>
  <Paragraphs>157</Paragraphs>
  <Slides>14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Презентація PowerPoint</vt:lpstr>
      <vt:lpstr>Презентація PowerPoint</vt:lpstr>
      <vt:lpstr>NFI Grid Design </vt:lpstr>
      <vt:lpstr>Презентація PowerPoint</vt:lpstr>
      <vt:lpstr>Teams and Timing, Equipment and Software sets</vt:lpstr>
      <vt:lpstr>Sample Plot Design and Field Database Structure</vt:lpstr>
      <vt:lpstr>Reporting tables </vt:lpstr>
      <vt:lpstr>Field-Map: IT-System Architecture </vt:lpstr>
      <vt:lpstr>Field-Map: Data Management problems to be resolved by Provider </vt:lpstr>
      <vt:lpstr>Field-Map: Data Controlling problems to be resolved by Users </vt:lpstr>
      <vt:lpstr>Field-Map: Data Collection problems to be resolved by Users </vt:lpstr>
      <vt:lpstr>Field-Map: Data administering problems to be resolved by Users  </vt:lpstr>
      <vt:lpstr>Field-Map: Data Conversion task to be resolved by Users and Provider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VS</dc:creator>
  <cp:lastModifiedBy>VS</cp:lastModifiedBy>
  <cp:revision>79</cp:revision>
  <dcterms:modified xsi:type="dcterms:W3CDTF">2023-11-29T11:05:50Z</dcterms:modified>
</cp:coreProperties>
</file>