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403" r:id="rId3"/>
    <p:sldId id="409" r:id="rId4"/>
    <p:sldId id="333" r:id="rId5"/>
    <p:sldId id="282" r:id="rId6"/>
    <p:sldId id="320" r:id="rId7"/>
    <p:sldId id="417" r:id="rId8"/>
    <p:sldId id="410" r:id="rId9"/>
    <p:sldId id="302" r:id="rId10"/>
    <p:sldId id="420" r:id="rId11"/>
    <p:sldId id="328" r:id="rId12"/>
    <p:sldId id="327" r:id="rId13"/>
  </p:sldIdLst>
  <p:sldSz cx="9144000" cy="5143500" type="screen16x9"/>
  <p:notesSz cx="986631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6633"/>
    <a:srgbClr val="8080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9D140-D98E-4415-B4E0-AD640833D75D}" v="4" dt="2024-02-15T14:27:53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28" autoAdjust="0"/>
    <p:restoredTop sz="94659" autoAdjust="0"/>
  </p:normalViewPr>
  <p:slideViewPr>
    <p:cSldViewPr>
      <p:cViewPr varScale="1">
        <p:scale>
          <a:sx n="86" d="100"/>
          <a:sy n="86" d="100"/>
        </p:scale>
        <p:origin x="72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52" y="-102"/>
      </p:cViewPr>
      <p:guideLst>
        <p:guide orient="horz" pos="214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17aed0cd-5d75-4cee-bd4d-9c15afe32231" providerId="ADAL" clId="{F8A9D140-D98E-4415-B4E0-AD640833D75D}"/>
    <pc:docChg chg="undo custSel modSld">
      <pc:chgData name="Halyna Semytska" userId="17aed0cd-5d75-4cee-bd4d-9c15afe32231" providerId="ADAL" clId="{F8A9D140-D98E-4415-B4E0-AD640833D75D}" dt="2024-02-19T10:58:19.662" v="942" actId="14100"/>
      <pc:docMkLst>
        <pc:docMk/>
      </pc:docMkLst>
      <pc:sldChg chg="modSp mod">
        <pc:chgData name="Halyna Semytska" userId="17aed0cd-5d75-4cee-bd4d-9c15afe32231" providerId="ADAL" clId="{F8A9D140-D98E-4415-B4E0-AD640833D75D}" dt="2024-02-15T09:24:55.816" v="102" actId="1076"/>
        <pc:sldMkLst>
          <pc:docMk/>
          <pc:sldMk cId="0" sldId="258"/>
        </pc:sldMkLst>
        <pc:spChg chg="mod">
          <ac:chgData name="Halyna Semytska" userId="17aed0cd-5d75-4cee-bd4d-9c15afe32231" providerId="ADAL" clId="{F8A9D140-D98E-4415-B4E0-AD640833D75D}" dt="2024-02-15T09:24:12.270" v="100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Halyna Semytska" userId="17aed0cd-5d75-4cee-bd4d-9c15afe32231" providerId="ADAL" clId="{F8A9D140-D98E-4415-B4E0-AD640833D75D}" dt="2024-02-15T09:23:41.941" v="58" actId="2057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Halyna Semytska" userId="17aed0cd-5d75-4cee-bd4d-9c15afe32231" providerId="ADAL" clId="{F8A9D140-D98E-4415-B4E0-AD640833D75D}" dt="2024-02-15T09:23:52.248" v="72" actId="2057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Halyna Semytska" userId="17aed0cd-5d75-4cee-bd4d-9c15afe32231" providerId="ADAL" clId="{F8A9D140-D98E-4415-B4E0-AD640833D75D}" dt="2024-02-15T09:24:55.816" v="102" actId="1076"/>
          <ac:spMkLst>
            <pc:docMk/>
            <pc:sldMk cId="0" sldId="258"/>
            <ac:spMk id="21" creationId="{00000000-0000-0000-0000-000000000000}"/>
          </ac:spMkLst>
        </pc:spChg>
      </pc:sldChg>
      <pc:sldChg chg="modSp mod">
        <pc:chgData name="Halyna Semytska" userId="17aed0cd-5d75-4cee-bd4d-9c15afe32231" providerId="ADAL" clId="{F8A9D140-D98E-4415-B4E0-AD640833D75D}" dt="2024-02-15T09:30:18.956" v="305" actId="1076"/>
        <pc:sldMkLst>
          <pc:docMk/>
          <pc:sldMk cId="1246419161" sldId="282"/>
        </pc:sldMkLst>
        <pc:spChg chg="mod">
          <ac:chgData name="Halyna Semytska" userId="17aed0cd-5d75-4cee-bd4d-9c15afe32231" providerId="ADAL" clId="{F8A9D140-D98E-4415-B4E0-AD640833D75D}" dt="2024-02-15T09:29:54.450" v="302" actId="14100"/>
          <ac:spMkLst>
            <pc:docMk/>
            <pc:sldMk cId="1246419161" sldId="282"/>
            <ac:spMk id="2" creationId="{00000000-0000-0000-0000-000000000000}"/>
          </ac:spMkLst>
        </pc:spChg>
        <pc:picChg chg="mod ord">
          <ac:chgData name="Halyna Semytska" userId="17aed0cd-5d75-4cee-bd4d-9c15afe32231" providerId="ADAL" clId="{F8A9D140-D98E-4415-B4E0-AD640833D75D}" dt="2024-02-15T09:30:18.956" v="305" actId="1076"/>
          <ac:picMkLst>
            <pc:docMk/>
            <pc:sldMk cId="1246419161" sldId="282"/>
            <ac:picMk id="4" creationId="{4C2572C6-F3FE-2B48-0A38-7A26794C37A8}"/>
          </ac:picMkLst>
        </pc:picChg>
      </pc:sldChg>
      <pc:sldChg chg="modSp mod">
        <pc:chgData name="Halyna Semytska" userId="17aed0cd-5d75-4cee-bd4d-9c15afe32231" providerId="ADAL" clId="{F8A9D140-D98E-4415-B4E0-AD640833D75D}" dt="2024-02-15T14:45:39.592" v="705"/>
        <pc:sldMkLst>
          <pc:docMk/>
          <pc:sldMk cId="3906544163" sldId="302"/>
        </pc:sldMkLst>
        <pc:spChg chg="mod">
          <ac:chgData name="Halyna Semytska" userId="17aed0cd-5d75-4cee-bd4d-9c15afe32231" providerId="ADAL" clId="{F8A9D140-D98E-4415-B4E0-AD640833D75D}" dt="2024-02-15T14:38:42.791" v="647" actId="20577"/>
          <ac:spMkLst>
            <pc:docMk/>
            <pc:sldMk cId="3906544163" sldId="302"/>
            <ac:spMk id="2" creationId="{7E9FE26B-6D8A-8A5C-03B5-861B23E05714}"/>
          </ac:spMkLst>
        </pc:spChg>
        <pc:spChg chg="mod">
          <ac:chgData name="Halyna Semytska" userId="17aed0cd-5d75-4cee-bd4d-9c15afe32231" providerId="ADAL" clId="{F8A9D140-D98E-4415-B4E0-AD640833D75D}" dt="2024-02-15T14:45:39.592" v="705"/>
          <ac:spMkLst>
            <pc:docMk/>
            <pc:sldMk cId="3906544163" sldId="302"/>
            <ac:spMk id="3" creationId="{A8BF345E-7ABF-288E-D8DA-664DD54D71C0}"/>
          </ac:spMkLst>
        </pc:spChg>
        <pc:picChg chg="mod">
          <ac:chgData name="Halyna Semytska" userId="17aed0cd-5d75-4cee-bd4d-9c15afe32231" providerId="ADAL" clId="{F8A9D140-D98E-4415-B4E0-AD640833D75D}" dt="2024-02-15T14:41:25.201" v="697" actId="1076"/>
          <ac:picMkLst>
            <pc:docMk/>
            <pc:sldMk cId="3906544163" sldId="302"/>
            <ac:picMk id="5" creationId="{719416C3-B95F-0274-5556-D317A6B058CB}"/>
          </ac:picMkLst>
        </pc:picChg>
      </pc:sldChg>
      <pc:sldChg chg="modSp mod">
        <pc:chgData name="Halyna Semytska" userId="17aed0cd-5d75-4cee-bd4d-9c15afe32231" providerId="ADAL" clId="{F8A9D140-D98E-4415-B4E0-AD640833D75D}" dt="2024-02-19T10:57:24.077" v="938" actId="207"/>
        <pc:sldMkLst>
          <pc:docMk/>
          <pc:sldMk cId="513189787" sldId="320"/>
        </pc:sldMkLst>
        <pc:spChg chg="mod">
          <ac:chgData name="Halyna Semytska" userId="17aed0cd-5d75-4cee-bd4d-9c15afe32231" providerId="ADAL" clId="{F8A9D140-D98E-4415-B4E0-AD640833D75D}" dt="2024-02-15T11:08:05.094" v="373" actId="20577"/>
          <ac:spMkLst>
            <pc:docMk/>
            <pc:sldMk cId="513189787" sldId="320"/>
            <ac:spMk id="2" creationId="{4CFDE5F7-AD5F-1C24-CCF1-61D31AFF4F32}"/>
          </ac:spMkLst>
        </pc:spChg>
        <pc:spChg chg="mod">
          <ac:chgData name="Halyna Semytska" userId="17aed0cd-5d75-4cee-bd4d-9c15afe32231" providerId="ADAL" clId="{F8A9D140-D98E-4415-B4E0-AD640833D75D}" dt="2024-02-19T10:57:24.077" v="938" actId="207"/>
          <ac:spMkLst>
            <pc:docMk/>
            <pc:sldMk cId="513189787" sldId="320"/>
            <ac:spMk id="3" creationId="{1D5090FB-5221-A051-F847-3AEE390C655F}"/>
          </ac:spMkLst>
        </pc:spChg>
        <pc:picChg chg="mod">
          <ac:chgData name="Halyna Semytska" userId="17aed0cd-5d75-4cee-bd4d-9c15afe32231" providerId="ADAL" clId="{F8A9D140-D98E-4415-B4E0-AD640833D75D}" dt="2024-02-19T10:57:15.651" v="937" actId="1076"/>
          <ac:picMkLst>
            <pc:docMk/>
            <pc:sldMk cId="513189787" sldId="320"/>
            <ac:picMk id="18434" creationId="{4B5A2DC6-3046-E48C-A5F7-3C66CE53FFD3}"/>
          </ac:picMkLst>
        </pc:picChg>
        <pc:picChg chg="mod">
          <ac:chgData name="Halyna Semytska" userId="17aed0cd-5d75-4cee-bd4d-9c15afe32231" providerId="ADAL" clId="{F8A9D140-D98E-4415-B4E0-AD640833D75D}" dt="2024-02-15T11:13:34.033" v="410" actId="1076"/>
          <ac:picMkLst>
            <pc:docMk/>
            <pc:sldMk cId="513189787" sldId="320"/>
            <ac:picMk id="18435" creationId="{72E684A5-2155-D88E-DECD-FF9FD7CA1DDD}"/>
          </ac:picMkLst>
        </pc:picChg>
      </pc:sldChg>
      <pc:sldChg chg="modSp mod">
        <pc:chgData name="Halyna Semytska" userId="17aed0cd-5d75-4cee-bd4d-9c15afe32231" providerId="ADAL" clId="{F8A9D140-D98E-4415-B4E0-AD640833D75D}" dt="2024-02-15T09:22:41.470" v="14" actId="20577"/>
        <pc:sldMkLst>
          <pc:docMk/>
          <pc:sldMk cId="1162803467" sldId="327"/>
        </pc:sldMkLst>
        <pc:spChg chg="mod">
          <ac:chgData name="Halyna Semytska" userId="17aed0cd-5d75-4cee-bd4d-9c15afe32231" providerId="ADAL" clId="{F8A9D140-D98E-4415-B4E0-AD640833D75D}" dt="2024-02-15T09:22:41.470" v="14" actId="20577"/>
          <ac:spMkLst>
            <pc:docMk/>
            <pc:sldMk cId="1162803467" sldId="327"/>
            <ac:spMk id="2" creationId="{181DB873-13C8-A46D-E757-AC6E029E72A3}"/>
          </ac:spMkLst>
        </pc:spChg>
      </pc:sldChg>
      <pc:sldChg chg="modSp mod">
        <pc:chgData name="Halyna Semytska" userId="17aed0cd-5d75-4cee-bd4d-9c15afe32231" providerId="ADAL" clId="{F8A9D140-D98E-4415-B4E0-AD640833D75D}" dt="2024-02-15T15:12:32.795" v="901" actId="20577"/>
        <pc:sldMkLst>
          <pc:docMk/>
          <pc:sldMk cId="2904112621" sldId="328"/>
        </pc:sldMkLst>
        <pc:spChg chg="mod">
          <ac:chgData name="Halyna Semytska" userId="17aed0cd-5d75-4cee-bd4d-9c15afe32231" providerId="ADAL" clId="{F8A9D140-D98E-4415-B4E0-AD640833D75D}" dt="2024-02-15T14:39:47.414" v="692" actId="20577"/>
          <ac:spMkLst>
            <pc:docMk/>
            <pc:sldMk cId="2904112621" sldId="328"/>
            <ac:spMk id="2" creationId="{1B65A933-2C6F-D5EE-CC8D-84E593186E00}"/>
          </ac:spMkLst>
        </pc:spChg>
        <pc:spChg chg="mod">
          <ac:chgData name="Halyna Semytska" userId="17aed0cd-5d75-4cee-bd4d-9c15afe32231" providerId="ADAL" clId="{F8A9D140-D98E-4415-B4E0-AD640833D75D}" dt="2024-02-15T15:12:32.795" v="901" actId="20577"/>
          <ac:spMkLst>
            <pc:docMk/>
            <pc:sldMk cId="2904112621" sldId="328"/>
            <ac:spMk id="3" creationId="{9F86A5E5-C1EE-B4C3-D3F4-25BEDDCCF5E3}"/>
          </ac:spMkLst>
        </pc:spChg>
      </pc:sldChg>
      <pc:sldChg chg="modSp mod">
        <pc:chgData name="Halyna Semytska" userId="17aed0cd-5d75-4cee-bd4d-9c15afe32231" providerId="ADAL" clId="{F8A9D140-D98E-4415-B4E0-AD640833D75D}" dt="2024-02-15T10:44:17.730" v="354"/>
        <pc:sldMkLst>
          <pc:docMk/>
          <pc:sldMk cId="1497517037" sldId="333"/>
        </pc:sldMkLst>
        <pc:spChg chg="mod">
          <ac:chgData name="Halyna Semytska" userId="17aed0cd-5d75-4cee-bd4d-9c15afe32231" providerId="ADAL" clId="{F8A9D140-D98E-4415-B4E0-AD640833D75D}" dt="2024-02-15T10:35:47.624" v="348" actId="255"/>
          <ac:spMkLst>
            <pc:docMk/>
            <pc:sldMk cId="1497517037" sldId="333"/>
            <ac:spMk id="2" creationId="{9DAE5CEE-96A9-5601-8A72-1A069F5B144A}"/>
          </ac:spMkLst>
        </pc:spChg>
        <pc:spChg chg="mod">
          <ac:chgData name="Halyna Semytska" userId="17aed0cd-5d75-4cee-bd4d-9c15afe32231" providerId="ADAL" clId="{F8A9D140-D98E-4415-B4E0-AD640833D75D}" dt="2024-02-15T10:44:17.730" v="354"/>
          <ac:spMkLst>
            <pc:docMk/>
            <pc:sldMk cId="1497517037" sldId="333"/>
            <ac:spMk id="3" creationId="{1FF84414-0019-7726-2A80-90CB7D5A84F2}"/>
          </ac:spMkLst>
        </pc:spChg>
      </pc:sldChg>
      <pc:sldChg chg="modSp mod">
        <pc:chgData name="Halyna Semytska" userId="17aed0cd-5d75-4cee-bd4d-9c15afe32231" providerId="ADAL" clId="{F8A9D140-D98E-4415-B4E0-AD640833D75D}" dt="2024-02-15T09:26:46.124" v="214" actId="20577"/>
        <pc:sldMkLst>
          <pc:docMk/>
          <pc:sldMk cId="2633836320" sldId="403"/>
        </pc:sldMkLst>
        <pc:spChg chg="mod">
          <ac:chgData name="Halyna Semytska" userId="17aed0cd-5d75-4cee-bd4d-9c15afe32231" providerId="ADAL" clId="{F8A9D140-D98E-4415-B4E0-AD640833D75D}" dt="2024-02-15T09:25:22.947" v="123" actId="20577"/>
          <ac:spMkLst>
            <pc:docMk/>
            <pc:sldMk cId="2633836320" sldId="403"/>
            <ac:spMk id="4" creationId="{00000000-0000-0000-0000-000000000000}"/>
          </ac:spMkLst>
        </pc:spChg>
        <pc:spChg chg="mod">
          <ac:chgData name="Halyna Semytska" userId="17aed0cd-5d75-4cee-bd4d-9c15afe32231" providerId="ADAL" clId="{F8A9D140-D98E-4415-B4E0-AD640833D75D}" dt="2024-02-15T09:26:46.124" v="214" actId="20577"/>
          <ac:spMkLst>
            <pc:docMk/>
            <pc:sldMk cId="2633836320" sldId="403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F8A9D140-D98E-4415-B4E0-AD640833D75D}" dt="2024-02-19T10:56:27.596" v="906" actId="207"/>
        <pc:sldMkLst>
          <pc:docMk/>
          <pc:sldMk cId="4091937841" sldId="409"/>
        </pc:sldMkLst>
        <pc:spChg chg="mod">
          <ac:chgData name="Halyna Semytska" userId="17aed0cd-5d75-4cee-bd4d-9c15afe32231" providerId="ADAL" clId="{F8A9D140-D98E-4415-B4E0-AD640833D75D}" dt="2024-02-15T09:27:31.097" v="266" actId="20577"/>
          <ac:spMkLst>
            <pc:docMk/>
            <pc:sldMk cId="4091937841" sldId="409"/>
            <ac:spMk id="6" creationId="{00000000-0000-0000-0000-000000000000}"/>
          </ac:spMkLst>
        </pc:spChg>
        <pc:spChg chg="mod">
          <ac:chgData name="Halyna Semytska" userId="17aed0cd-5d75-4cee-bd4d-9c15afe32231" providerId="ADAL" clId="{F8A9D140-D98E-4415-B4E0-AD640833D75D}" dt="2024-02-19T10:56:27.596" v="906" actId="207"/>
          <ac:spMkLst>
            <pc:docMk/>
            <pc:sldMk cId="4091937841" sldId="409"/>
            <ac:spMk id="8" creationId="{00000000-0000-0000-0000-000000000000}"/>
          </ac:spMkLst>
        </pc:spChg>
      </pc:sldChg>
      <pc:sldChg chg="modSp mod">
        <pc:chgData name="Halyna Semytska" userId="17aed0cd-5d75-4cee-bd4d-9c15afe32231" providerId="ADAL" clId="{F8A9D140-D98E-4415-B4E0-AD640833D75D}" dt="2024-02-15T14:37:45.939" v="625"/>
        <pc:sldMkLst>
          <pc:docMk/>
          <pc:sldMk cId="1968281796" sldId="410"/>
        </pc:sldMkLst>
        <pc:spChg chg="mod">
          <ac:chgData name="Halyna Semytska" userId="17aed0cd-5d75-4cee-bd4d-9c15afe32231" providerId="ADAL" clId="{F8A9D140-D98E-4415-B4E0-AD640833D75D}" dt="2024-02-15T14:35:22.117" v="620" actId="122"/>
          <ac:spMkLst>
            <pc:docMk/>
            <pc:sldMk cId="1968281796" sldId="410"/>
            <ac:spMk id="2" creationId="{4E9F67F1-15E4-EF3B-D1EC-8211D86BE7E1}"/>
          </ac:spMkLst>
        </pc:spChg>
        <pc:spChg chg="mod">
          <ac:chgData name="Halyna Semytska" userId="17aed0cd-5d75-4cee-bd4d-9c15afe32231" providerId="ADAL" clId="{F8A9D140-D98E-4415-B4E0-AD640833D75D}" dt="2024-02-15T14:35:51.292" v="621"/>
          <ac:spMkLst>
            <pc:docMk/>
            <pc:sldMk cId="1968281796" sldId="410"/>
            <ac:spMk id="21" creationId="{2026FA85-29CD-1B89-1072-A9D0ECD3BDE3}"/>
          </ac:spMkLst>
        </pc:spChg>
        <pc:spChg chg="mod">
          <ac:chgData name="Halyna Semytska" userId="17aed0cd-5d75-4cee-bd4d-9c15afe32231" providerId="ADAL" clId="{F8A9D140-D98E-4415-B4E0-AD640833D75D}" dt="2024-02-15T14:36:30.699" v="622"/>
          <ac:spMkLst>
            <pc:docMk/>
            <pc:sldMk cId="1968281796" sldId="410"/>
            <ac:spMk id="22" creationId="{789925DB-A2C8-0527-B00C-2E16EAE9DE2C}"/>
          </ac:spMkLst>
        </pc:spChg>
        <pc:spChg chg="mod">
          <ac:chgData name="Halyna Semytska" userId="17aed0cd-5d75-4cee-bd4d-9c15afe32231" providerId="ADAL" clId="{F8A9D140-D98E-4415-B4E0-AD640833D75D}" dt="2024-02-15T14:36:51.004" v="623"/>
          <ac:spMkLst>
            <pc:docMk/>
            <pc:sldMk cId="1968281796" sldId="410"/>
            <ac:spMk id="24" creationId="{5D2EE41A-AF70-2C6D-DC57-F81D7FC10E9F}"/>
          </ac:spMkLst>
        </pc:spChg>
        <pc:spChg chg="mod">
          <ac:chgData name="Halyna Semytska" userId="17aed0cd-5d75-4cee-bd4d-9c15afe32231" providerId="ADAL" clId="{F8A9D140-D98E-4415-B4E0-AD640833D75D}" dt="2024-02-15T14:37:16.256" v="624"/>
          <ac:spMkLst>
            <pc:docMk/>
            <pc:sldMk cId="1968281796" sldId="410"/>
            <ac:spMk id="26" creationId="{438F394D-27C7-1C91-66E7-B97A152632BB}"/>
          </ac:spMkLst>
        </pc:spChg>
        <pc:spChg chg="mod">
          <ac:chgData name="Halyna Semytska" userId="17aed0cd-5d75-4cee-bd4d-9c15afe32231" providerId="ADAL" clId="{F8A9D140-D98E-4415-B4E0-AD640833D75D}" dt="2024-02-15T14:37:45.939" v="625"/>
          <ac:spMkLst>
            <pc:docMk/>
            <pc:sldMk cId="1968281796" sldId="410"/>
            <ac:spMk id="27" creationId="{BE5D3250-A6F4-1DCE-0ABA-54DE442CDEA0}"/>
          </ac:spMkLst>
        </pc:spChg>
      </pc:sldChg>
      <pc:sldChg chg="addSp delSp modSp mod">
        <pc:chgData name="Halyna Semytska" userId="17aed0cd-5d75-4cee-bd4d-9c15afe32231" providerId="ADAL" clId="{F8A9D140-D98E-4415-B4E0-AD640833D75D}" dt="2024-02-15T14:32:44.041" v="608" actId="14734"/>
        <pc:sldMkLst>
          <pc:docMk/>
          <pc:sldMk cId="1996642211" sldId="417"/>
        </pc:sldMkLst>
        <pc:spChg chg="mod">
          <ac:chgData name="Halyna Semytska" userId="17aed0cd-5d75-4cee-bd4d-9c15afe32231" providerId="ADAL" clId="{F8A9D140-D98E-4415-B4E0-AD640833D75D}" dt="2024-02-15T11:25:36.578" v="576" actId="6549"/>
          <ac:spMkLst>
            <pc:docMk/>
            <pc:sldMk cId="1996642211" sldId="417"/>
            <ac:spMk id="3" creationId="{CE456CE0-6510-3A43-E770-6B47DE7CF60F}"/>
          </ac:spMkLst>
        </pc:spChg>
        <pc:spChg chg="mod">
          <ac:chgData name="Halyna Semytska" userId="17aed0cd-5d75-4cee-bd4d-9c15afe32231" providerId="ADAL" clId="{F8A9D140-D98E-4415-B4E0-AD640833D75D}" dt="2024-02-15T14:26:38.611" v="587" actId="255"/>
          <ac:spMkLst>
            <pc:docMk/>
            <pc:sldMk cId="1996642211" sldId="417"/>
            <ac:spMk id="10" creationId="{C3562E5F-7F0B-89AC-D359-ED0C77918DBF}"/>
          </ac:spMkLst>
        </pc:spChg>
        <pc:spChg chg="mod">
          <ac:chgData name="Halyna Semytska" userId="17aed0cd-5d75-4cee-bd4d-9c15afe32231" providerId="ADAL" clId="{F8A9D140-D98E-4415-B4E0-AD640833D75D}" dt="2024-02-15T11:24:25.781" v="568" actId="1076"/>
          <ac:spMkLst>
            <pc:docMk/>
            <pc:sldMk cId="1996642211" sldId="417"/>
            <ac:spMk id="12" creationId="{1F929B07-EBA7-369A-AF2F-7F22616C0B4D}"/>
          </ac:spMkLst>
        </pc:spChg>
        <pc:graphicFrameChg chg="add mod modGraphic">
          <ac:chgData name="Halyna Semytska" userId="17aed0cd-5d75-4cee-bd4d-9c15afe32231" providerId="ADAL" clId="{F8A9D140-D98E-4415-B4E0-AD640833D75D}" dt="2024-02-15T14:32:44.041" v="608" actId="14734"/>
          <ac:graphicFrameMkLst>
            <pc:docMk/>
            <pc:sldMk cId="1996642211" sldId="417"/>
            <ac:graphicFrameMk id="4" creationId="{DFA66F18-520A-B07B-2FA5-070E6B9A5B02}"/>
          </ac:graphicFrameMkLst>
        </pc:graphicFrameChg>
        <pc:picChg chg="del mod">
          <ac:chgData name="Halyna Semytska" userId="17aed0cd-5d75-4cee-bd4d-9c15afe32231" providerId="ADAL" clId="{F8A9D140-D98E-4415-B4E0-AD640833D75D}" dt="2024-02-15T14:24:47.672" v="577" actId="478"/>
          <ac:picMkLst>
            <pc:docMk/>
            <pc:sldMk cId="1996642211" sldId="417"/>
            <ac:picMk id="2" creationId="{160BD538-02E2-BD2E-F53F-E0CF67276AC9}"/>
          </ac:picMkLst>
        </pc:picChg>
      </pc:sldChg>
      <pc:sldChg chg="modSp mod">
        <pc:chgData name="Halyna Semytska" userId="17aed0cd-5d75-4cee-bd4d-9c15afe32231" providerId="ADAL" clId="{F8A9D140-D98E-4415-B4E0-AD640833D75D}" dt="2024-02-19T10:58:19.662" v="942" actId="14100"/>
        <pc:sldMkLst>
          <pc:docMk/>
          <pc:sldMk cId="1921489750" sldId="420"/>
        </pc:sldMkLst>
        <pc:spChg chg="mod">
          <ac:chgData name="Halyna Semytska" userId="17aed0cd-5d75-4cee-bd4d-9c15afe32231" providerId="ADAL" clId="{F8A9D140-D98E-4415-B4E0-AD640833D75D}" dt="2024-02-15T15:01:43.384" v="837" actId="1076"/>
          <ac:spMkLst>
            <pc:docMk/>
            <pc:sldMk cId="1921489750" sldId="420"/>
            <ac:spMk id="2" creationId="{00000000-0000-0000-0000-000000000000}"/>
          </ac:spMkLst>
        </pc:spChg>
        <pc:spChg chg="mod">
          <ac:chgData name="Halyna Semytska" userId="17aed0cd-5d75-4cee-bd4d-9c15afe32231" providerId="ADAL" clId="{F8A9D140-D98E-4415-B4E0-AD640833D75D}" dt="2024-02-19T10:58:19.662" v="942" actId="14100"/>
          <ac:spMkLst>
            <pc:docMk/>
            <pc:sldMk cId="1921489750" sldId="420"/>
            <ac:spMk id="3" creationId="{00000000-0000-0000-0000-000000000000}"/>
          </ac:spMkLst>
        </pc:spChg>
        <pc:picChg chg="mod">
          <ac:chgData name="Halyna Semytska" userId="17aed0cd-5d75-4cee-bd4d-9c15afe32231" providerId="ADAL" clId="{F8A9D140-D98E-4415-B4E0-AD640833D75D}" dt="2024-02-15T14:50:48.293" v="718" actId="1076"/>
          <ac:picMkLst>
            <pc:docMk/>
            <pc:sldMk cId="1921489750" sldId="420"/>
            <ac:picMk id="8" creationId="{C251B455-C1F5-70AD-1C5F-1033883CFE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4CA1E-4467-4830-9477-270F6F2A03DF}" type="datetimeFigureOut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8627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24BE-C42C-4DF7-9A16-DA645E037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AB30-F33C-4D9F-8E13-562B23C56D47}" type="datetimeFigureOut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519113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632" y="5271046"/>
            <a:ext cx="7893050" cy="101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9198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9A1C-A797-4132-9087-1C5ADD3E8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4725" y="230188"/>
            <a:ext cx="7916863" cy="445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6632" y="5055021"/>
            <a:ext cx="7893050" cy="12328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A9D8C-D28C-1BE9-0497-8870E869A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D4DA4F-0594-14D1-90A1-2E9CE7D95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8AED6E-F82D-68E6-6A90-2136ECDF9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81C9E-DE9A-14BB-1985-2DF540AEB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11B32-2536-6A55-E062-7637A5C9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E823124-124B-11B8-3DAC-F2E9ADE58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4913CF-85FD-8992-BDC8-E2EC6F153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47BE6F-65C8-6F6E-CC43-A5579DB90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6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B2EF-6889-399F-485C-9A5F18961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62EA5DD-7B0E-9306-A55F-F207AB788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A9EFBAD-5673-FEAC-515C-1D6DE545F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5343BB-8A88-6480-FCF2-B39E53B31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4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B5A0-BE0B-0957-DF0A-5CE3FB4D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E1567B-CED1-F075-FF76-2B691931C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10281C-C77E-353A-FFC8-CA88A1878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706AAA-A49A-6CC1-4DE8-BE7B21F0B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519113"/>
            <a:ext cx="7935913" cy="4464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3867-1A6C-FE9B-FE03-EAFD9628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BD63CA-426A-2E93-0F66-69816E225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DF3E02-C609-5F49-290C-2DA3F6404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88265D-C159-249B-D342-B5D1AF308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42FE-78E2-E06B-B86E-779DDB91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617245-2591-EB9C-8EA2-1290B4F2F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4725" y="519113"/>
            <a:ext cx="7934325" cy="44640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11CF7E-D68C-501A-EA3F-F9D6053E6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74A7B-B3F1-97C0-9F17-A9A3B8DD6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FW_PPt_Bild_gross_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770485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338437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1"/>
          </p:nvPr>
        </p:nvSpPr>
        <p:spPr>
          <a:xfrm>
            <a:off x="4716463" y="1419225"/>
            <a:ext cx="4176712" cy="3240088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7" name="Grafik 6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nde_gr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 bwMode="auto">
          <a:xfrm>
            <a:off x="819964" y="3320693"/>
            <a:ext cx="33199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tx1"/>
                </a:solidFill>
                <a:latin typeface="+mn-lt"/>
              </a:rPr>
              <a:t>Federal Research and Training Centre  for Forests, Natural Hazards and Landscape 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endParaRPr lang="en-US" sz="1200" b="0" baseline="0" noProof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Austria, 1131 Wien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Seckendorff-Gudent-Weg 8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Tel.: +43 1 878 38-0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direktion@bfw.gv.at</a:t>
            </a:r>
            <a:b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http://www.bfw.ac.at</a:t>
            </a:r>
          </a:p>
        </p:txBody>
      </p:sp>
      <p:pic>
        <p:nvPicPr>
          <p:cNvPr id="4" name="Bild 3" descr="BFW_PPt_Bild_gross_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68" b="11168"/>
          <a:stretch/>
        </p:blipFill>
        <p:spPr>
          <a:xfrm>
            <a:off x="0" y="-28800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FW_PPt_Bild_gross_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7584" y="357803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Name of presenter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Department of …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Venue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77860" y="4758651"/>
            <a:ext cx="1676400" cy="2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Date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7584" y="4354791"/>
            <a:ext cx="6324600" cy="2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accent1"/>
                </a:solidFill>
                <a:latin typeface="+mn-lt"/>
              </a:rPr>
              <a:t>Event series ..............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584" y="2376783"/>
            <a:ext cx="7632848" cy="8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noProof="0" dirty="0">
                <a:solidFill>
                  <a:schemeClr val="tx2"/>
                </a:solidFill>
                <a:latin typeface="+mj-lt"/>
              </a:rPr>
              <a:t>Title of presentation </a:t>
            </a:r>
            <a:br>
              <a:rPr lang="en-US" sz="3200" b="1" noProof="0" dirty="0">
                <a:solidFill>
                  <a:schemeClr val="tx2"/>
                </a:solidFill>
                <a:latin typeface="+mj-lt"/>
              </a:rPr>
            </a:br>
            <a:r>
              <a:rPr lang="en-US" sz="3200" b="1" noProof="0" dirty="0">
                <a:solidFill>
                  <a:schemeClr val="tx2"/>
                </a:solidFill>
              </a:rPr>
              <a:t>Title of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orpol.2019.10203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3595-019-0800-8" TargetMode="External"/><Relationship Id="rId5" Type="http://schemas.openxmlformats.org/officeDocument/2006/relationships/hyperlink" Target="https://doi.org/10.1016/j.foreco.2021.119868" TargetMode="External"/><Relationship Id="rId4" Type="http://schemas.openxmlformats.org/officeDocument/2006/relationships/hyperlink" Target="http://dx.doi.org/10.2760/31187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3595-016-0554-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7584" y="404859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To</a:t>
            </a:r>
            <a:r>
              <a:rPr lang="uk-UA" sz="1600" dirty="0">
                <a:solidFill>
                  <a:schemeClr val="accent1"/>
                </a:solidFill>
              </a:rPr>
              <a:t>м</a:t>
            </a:r>
            <a:r>
              <a:rPr lang="en-US" sz="1600" dirty="0">
                <a:solidFill>
                  <a:schemeClr val="accent1"/>
                </a:solidFill>
              </a:rPr>
              <a:t>a</a:t>
            </a:r>
            <a:r>
              <a:rPr lang="uk-UA" sz="1600" dirty="0">
                <a:solidFill>
                  <a:schemeClr val="accent1"/>
                </a:solidFill>
              </a:rPr>
              <a:t>с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uk-UA" sz="1600" dirty="0">
                <a:solidFill>
                  <a:schemeClr val="accent1"/>
                </a:solidFill>
              </a:rPr>
              <a:t>Гшвантнер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1600" b="0" dirty="0">
                <a:solidFill>
                  <a:schemeClr val="accent1"/>
                </a:solidFill>
                <a:latin typeface="+mn-lt"/>
              </a:rPr>
              <a:t>Відділ інвентаризації лісів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Zoom</a:t>
            </a:r>
            <a:r>
              <a:rPr lang="uk-UA" sz="1600" dirty="0">
                <a:solidFill>
                  <a:schemeClr val="accent1"/>
                </a:solidFill>
              </a:rPr>
              <a:t> зустріч проєкту </a:t>
            </a:r>
            <a:r>
              <a:rPr lang="en-US" sz="1600" dirty="0">
                <a:solidFill>
                  <a:schemeClr val="accent1"/>
                </a:solidFill>
              </a:rPr>
              <a:t>SFI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948264" y="4758651"/>
            <a:ext cx="206654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21 </a:t>
            </a:r>
            <a:r>
              <a:rPr lang="uk-UA" sz="1600" dirty="0">
                <a:solidFill>
                  <a:schemeClr val="accent1"/>
                </a:solidFill>
              </a:rPr>
              <a:t>лютого</a:t>
            </a:r>
            <a:r>
              <a:rPr lang="en-US" sz="1600" dirty="0">
                <a:solidFill>
                  <a:schemeClr val="accent1"/>
                </a:solidFill>
              </a:rPr>
              <a:t> 2024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61728" y="2520897"/>
            <a:ext cx="8208912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Використання даних національних лісових інвентаризацій для гармонізації та покращення поточних знань про приріст лісів у Європі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6" name="Grafik 5" descr="Logo_enfin_2016_web_l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84" y="4011982"/>
            <a:ext cx="648000" cy="648000"/>
          </a:xfrm>
          <a:prstGeom prst="rect">
            <a:avLst/>
          </a:prstGeom>
        </p:spPr>
      </p:pic>
      <p:pic>
        <p:nvPicPr>
          <p:cNvPr id="7" name="Picture 2" descr="eitrawmaterials.eu/wp-content/uploads/2019/07/J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93990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788" y="-8003"/>
            <a:ext cx="7702684" cy="565175"/>
          </a:xfrm>
        </p:spPr>
        <p:txBody>
          <a:bodyPr/>
          <a:lstStyle/>
          <a:p>
            <a:r>
              <a:rPr lang="uk-UA" dirty="0"/>
              <a:t>Гармонізація приросту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79104" y="483518"/>
            <a:ext cx="8064896" cy="4286280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ru-RU" sz="2400" dirty="0"/>
              <a:t>Метод "кінцевого значення" - момент часу </a:t>
            </a:r>
            <a:r>
              <a:rPr lang="en-GB" sz="2400" dirty="0"/>
              <a:t>t2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ru-RU" sz="1800" dirty="0"/>
              <a:t>Лісові ділянки в момент часу </a:t>
            </a:r>
            <a:r>
              <a:rPr lang="en-GB" sz="1800" dirty="0"/>
              <a:t>t2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ru-RU" sz="1800" dirty="0"/>
              <a:t>представлення дерев на гектарі вибірки</a:t>
            </a:r>
            <a:r>
              <a:rPr lang="en-GB" sz="1800" dirty="0"/>
              <a:t>:</a:t>
            </a:r>
          </a:p>
          <a:p>
            <a:pPr marL="715963"/>
            <a:r>
              <a:rPr lang="en-GB" dirty="0"/>
              <a:t>t2: </a:t>
            </a:r>
            <a:r>
              <a:rPr lang="ru-RU" dirty="0"/>
              <a:t>Уцілілі дерева, нові зразки дерев</a:t>
            </a:r>
            <a:endParaRPr lang="en-GB" dirty="0"/>
          </a:p>
          <a:p>
            <a:pPr marL="715963"/>
            <a:r>
              <a:rPr lang="en-GB" dirty="0"/>
              <a:t>t1: </a:t>
            </a:r>
            <a:r>
              <a:rPr lang="ru-RU" dirty="0"/>
              <a:t>Зрубані дерева, Загиблі дерева (останнє вимірювання як живого дерева)</a:t>
            </a:r>
            <a:endParaRPr lang="en-GB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uk-UA" sz="2400" dirty="0"/>
              <a:t>Порогові значення діаметру на висоті грудей</a:t>
            </a:r>
            <a:endParaRPr lang="en-US" sz="2400" dirty="0"/>
          </a:p>
          <a:p>
            <a:r>
              <a:rPr lang="en-GB" sz="2400" dirty="0"/>
              <a:t>= 7.5 </a:t>
            </a:r>
            <a:r>
              <a:rPr lang="uk-UA" sz="2400" dirty="0"/>
              <a:t>см</a:t>
            </a:r>
            <a:endParaRPr lang="en-GB" sz="24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uk-UA" sz="2400" dirty="0"/>
              <a:t>Частини дерев</a:t>
            </a:r>
          </a:p>
          <a:p>
            <a:r>
              <a:rPr lang="uk-UA" sz="2400" dirty="0"/>
              <a:t>  - </a:t>
            </a:r>
            <a:r>
              <a:rPr lang="uk-UA" sz="1800" dirty="0"/>
              <a:t>Приріст об'єму</a:t>
            </a:r>
            <a:r>
              <a:rPr lang="en-GB" sz="1800" dirty="0"/>
              <a:t>:</a:t>
            </a:r>
            <a:endParaRPr lang="uk-UA" sz="1800" dirty="0"/>
          </a:p>
          <a:p>
            <a:r>
              <a:rPr lang="uk-UA" dirty="0"/>
              <a:t>    Хвойні</a:t>
            </a:r>
            <a:r>
              <a:rPr lang="en-GB" dirty="0"/>
              <a:t>: </a:t>
            </a:r>
            <a:r>
              <a:rPr lang="uk-UA" dirty="0"/>
              <a:t>              </a:t>
            </a:r>
            <a:r>
              <a:rPr lang="ru-RU" dirty="0"/>
              <a:t>Об'єм стовбура від висоти пня до діаметра верхівки = 7 см</a:t>
            </a:r>
            <a:r>
              <a:rPr lang="en-GB" dirty="0"/>
              <a:t>.</a:t>
            </a:r>
            <a:endParaRPr lang="uk-UA" dirty="0"/>
          </a:p>
          <a:p>
            <a:r>
              <a:rPr lang="uk-UA" dirty="0"/>
              <a:t>    Широколистяні</a:t>
            </a:r>
            <a:r>
              <a:rPr lang="en-GB" dirty="0"/>
              <a:t>: </a:t>
            </a:r>
            <a:r>
              <a:rPr lang="ru-RU" dirty="0"/>
              <a:t>Об'єм стовбура від висоти пня до діаметра верхівки = 7 см</a:t>
            </a:r>
          </a:p>
          <a:p>
            <a:r>
              <a:rPr lang="ru-RU" dirty="0"/>
              <a:t>                            та великі гілки діаметром ≥ 7 см</a:t>
            </a:r>
            <a:r>
              <a:rPr lang="en-GB" dirty="0"/>
              <a:t>.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uk-UA" sz="1800" dirty="0"/>
              <a:t>Приріст </a:t>
            </a:r>
            <a:r>
              <a:rPr lang="en-GB" sz="1800" dirty="0"/>
              <a:t>AGB:</a:t>
            </a:r>
            <a:endParaRPr lang="uk-UA" sz="1800" dirty="0"/>
          </a:p>
          <a:p>
            <a:pPr marL="179388"/>
            <a:r>
              <a:rPr lang="uk-UA" dirty="0"/>
              <a:t>Хвойні та широколистяні породи</a:t>
            </a:r>
            <a:r>
              <a:rPr lang="en-GB" dirty="0"/>
              <a:t>:</a:t>
            </a:r>
            <a:r>
              <a:rPr lang="uk-UA" dirty="0"/>
              <a:t>  </a:t>
            </a:r>
            <a:r>
              <a:rPr lang="ru-RU" dirty="0"/>
              <a:t>Біомаса стовбура від землі до кінчика стовбура, а також великі та малі гілки та багаторічне листя (хвоя)</a:t>
            </a:r>
            <a:r>
              <a:rPr lang="en-GB" dirty="0"/>
              <a:t>.</a:t>
            </a:r>
          </a:p>
          <a:p>
            <a:pPr marL="179388" indent="-179388"/>
            <a:endParaRPr lang="en-GB" sz="1800" dirty="0"/>
          </a:p>
          <a:p>
            <a:pPr marL="179388" indent="-179388"/>
            <a:r>
              <a:rPr lang="en-GB" sz="180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51B455-C1F5-70AD-1C5F-1033883C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742" y="0"/>
            <a:ext cx="137903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6205-45BA-F41A-0D0F-A1369458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5A933-2C6F-D5EE-CC8D-84E59318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72000"/>
            <a:ext cx="7848496" cy="565175"/>
          </a:xfrm>
        </p:spPr>
        <p:txBody>
          <a:bodyPr/>
          <a:lstStyle/>
          <a:p>
            <a:r>
              <a:rPr lang="uk-UA" sz="3000" dirty="0"/>
              <a:t>Гармонізація результатів</a:t>
            </a:r>
            <a:endParaRPr lang="en-US" sz="3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6A5E5-C1EE-B4C3-D3F4-25BEDDCCF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3376" y="637175"/>
            <a:ext cx="7957548" cy="4286280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ru-RU" sz="2400" dirty="0"/>
              <a:t>Різниця між гармонізованими та національними оцінками</a:t>
            </a:r>
            <a:endParaRPr lang="en-GB" sz="2400" dirty="0"/>
          </a:p>
          <a:p>
            <a:pPr marL="357188" indent="-177800">
              <a:buFont typeface="Symbol" pitchFamily="18" charset="2"/>
              <a:buChar char="-"/>
            </a:pPr>
            <a:r>
              <a:rPr lang="uk-UA" sz="1800" dirty="0"/>
              <a:t>Діапазон від ~-10% до</a:t>
            </a:r>
            <a:r>
              <a:rPr lang="en-GB" sz="1800" dirty="0"/>
              <a:t>~+25%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uk-UA" sz="2400" dirty="0"/>
              <a:t>Структура приросту в Європі</a:t>
            </a:r>
            <a:endParaRPr lang="en-GB" sz="2400" dirty="0"/>
          </a:p>
          <a:p>
            <a:pPr marL="357188" indent="-177800">
              <a:buFont typeface="Symbol" pitchFamily="18" charset="2"/>
              <a:buChar char="-"/>
            </a:pPr>
            <a:r>
              <a:rPr lang="ru-RU" sz="1800" dirty="0"/>
              <a:t>Найвищі прирости в Центральній Європі</a:t>
            </a:r>
            <a:endParaRPr lang="en-GB" sz="1800" dirty="0"/>
          </a:p>
          <a:p>
            <a:pPr marL="357188" indent="-177800">
              <a:buFont typeface="Symbol" pitchFamily="18" charset="2"/>
              <a:buChar char="-"/>
            </a:pPr>
            <a:r>
              <a:rPr lang="ru-RU" sz="1800" dirty="0"/>
              <a:t>Менший приріст на півночі, півдні, заході та сході</a:t>
            </a:r>
            <a:endParaRPr lang="en-GB" sz="1800" dirty="0"/>
          </a:p>
          <a:p>
            <a:pPr marL="357188" indent="-177800">
              <a:buFont typeface="Symbol" pitchFamily="18" charset="2"/>
              <a:buChar char="-"/>
            </a:pPr>
            <a:r>
              <a:rPr lang="uk-UA" sz="1800" dirty="0"/>
              <a:t>Діапазон ~1-12 м³/га/рік або ~1-6 </a:t>
            </a:r>
            <a:r>
              <a:rPr lang="en-GB" sz="1800" dirty="0"/>
              <a:t>t/</a:t>
            </a:r>
            <a:r>
              <a:rPr lang="uk-UA" sz="1800" dirty="0"/>
              <a:t>га/рік</a:t>
            </a:r>
            <a:endParaRPr lang="en-GB" sz="1800" dirty="0"/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/>
              <a:t>Різниця у прирості між типами лісу</a:t>
            </a:r>
            <a:endParaRPr lang="en-GB" sz="2400" dirty="0"/>
          </a:p>
          <a:p>
            <a:pPr marL="357188" indent="-177800">
              <a:buFont typeface="Symbol" pitchFamily="18" charset="2"/>
              <a:buChar char="-"/>
            </a:pPr>
            <a:r>
              <a:rPr lang="ru-RU" sz="1800" dirty="0"/>
              <a:t>Вищі прирости часто у хвойних лісах</a:t>
            </a:r>
            <a:endParaRPr lang="en-GB" sz="1800" dirty="0"/>
          </a:p>
          <a:p>
            <a:pPr marL="357188" indent="-177800">
              <a:buFont typeface="Symbol" pitchFamily="18" charset="2"/>
              <a:buChar char="-"/>
            </a:pPr>
            <a:r>
              <a:rPr lang="uk-UA" sz="1800" dirty="0"/>
              <a:t>Винятки у мішаних лісах</a:t>
            </a:r>
            <a:endParaRPr lang="en-GB" sz="1800" dirty="0"/>
          </a:p>
          <a:p>
            <a:pPr marL="179388" indent="-179388">
              <a:buFont typeface="Arial" pitchFamily="34" charset="0"/>
              <a:buChar char="•"/>
            </a:pPr>
            <a:r>
              <a:rPr lang="ru-RU" sz="2400" dirty="0"/>
              <a:t>Важливі види дерев на досліджуваній території</a:t>
            </a:r>
            <a:endParaRPr lang="en-GB" sz="2400" dirty="0"/>
          </a:p>
          <a:p>
            <a:pPr marL="357188" indent="-177800">
              <a:buFont typeface="Symbol" pitchFamily="18" charset="2"/>
              <a:buChar char="-"/>
            </a:pPr>
            <a:r>
              <a:rPr lang="ru-RU" sz="1800" dirty="0"/>
              <a:t>Хвойні: Сосна та ялиця ~ 55% від </a:t>
            </a:r>
            <a:r>
              <a:rPr lang="en-GB" sz="1800" dirty="0"/>
              <a:t>GAI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uk-UA" sz="1800" dirty="0"/>
              <a:t>Широколисті</a:t>
            </a:r>
            <a:r>
              <a:rPr lang="en-GB" sz="1800" dirty="0"/>
              <a:t>: </a:t>
            </a:r>
            <a:r>
              <a:rPr lang="uk-UA" sz="1800" dirty="0"/>
              <a:t>бук</a:t>
            </a:r>
            <a:r>
              <a:rPr lang="en-GB" sz="1800" dirty="0"/>
              <a:t>, </a:t>
            </a:r>
            <a:r>
              <a:rPr lang="uk-UA" sz="1800" dirty="0"/>
              <a:t>дуб та береза</a:t>
            </a:r>
            <a:r>
              <a:rPr lang="en-GB" sz="1800" dirty="0"/>
              <a:t> ~ 20% of GAI </a:t>
            </a:r>
          </a:p>
        </p:txBody>
      </p:sp>
    </p:spTree>
    <p:extLst>
      <p:ext uri="{BB962C8B-B14F-4D97-AF65-F5344CB8AC3E}">
        <p14:creationId xmlns:p14="http://schemas.microsoft.com/office/powerpoint/2010/main" val="290411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DF72-CEB6-A79C-7381-CDC531D7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DB873-13C8-A46D-E757-AC6E029E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268" y="1563638"/>
            <a:ext cx="3598228" cy="1944216"/>
          </a:xfrm>
        </p:spPr>
        <p:txBody>
          <a:bodyPr/>
          <a:lstStyle/>
          <a:p>
            <a:r>
              <a:rPr lang="uk-UA" sz="2400" dirty="0"/>
              <a:t>Дякую за увагу</a:t>
            </a:r>
            <a:r>
              <a:rPr lang="en-US" sz="2400" dirty="0"/>
              <a:t>!</a:t>
            </a:r>
            <a:br>
              <a:rPr lang="en-US" sz="2400" dirty="0"/>
            </a:br>
            <a:br>
              <a:rPr lang="en-US" sz="2400" dirty="0"/>
            </a:br>
            <a:endParaRPr lang="en-US" sz="2000" dirty="0"/>
          </a:p>
        </p:txBody>
      </p:sp>
      <p:pic>
        <p:nvPicPr>
          <p:cNvPr id="5" name="Grafik 4" descr="Logo_enfin_2016_web_links.jpg">
            <a:extLst>
              <a:ext uri="{FF2B5EF4-FFF2-40B4-BE49-F238E27FC236}">
                <a16:creationId xmlns:a16="http://schemas.microsoft.com/office/drawing/2014/main" id="{57EF927B-0D04-7264-2B9F-C64B5BE4F7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155926"/>
            <a:ext cx="648000" cy="6480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D64FA86-8F3B-5BB4-2EE1-E96FC3A22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7040"/>
          <a:stretch/>
        </p:blipFill>
        <p:spPr bwMode="auto">
          <a:xfrm>
            <a:off x="1368000" y="339502"/>
            <a:ext cx="3852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itrawmaterials.eu/wp-content/uploads/2019/07/J...">
            <a:extLst>
              <a:ext uri="{FF2B5EF4-FFF2-40B4-BE49-F238E27FC236}">
                <a16:creationId xmlns:a16="http://schemas.microsoft.com/office/drawing/2014/main" id="{2345E6DF-FEDA-D840-B5C6-33990CF9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155926"/>
            <a:ext cx="64807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230" y="987574"/>
            <a:ext cx="3744000" cy="293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ENFIN – </a:t>
            </a:r>
            <a:r>
              <a:rPr lang="uk-UA" dirty="0"/>
              <a:t>історія та діяльність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4104456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2003: </a:t>
            </a:r>
            <a:r>
              <a:rPr lang="uk-UA" sz="2000" dirty="0"/>
              <a:t>заснування </a:t>
            </a:r>
            <a:r>
              <a:rPr lang="en-GB" sz="2000" dirty="0"/>
              <a:t>ENFIN 17</a:t>
            </a:r>
            <a:r>
              <a:rPr lang="uk-UA" sz="2000" dirty="0"/>
              <a:t>ма</a:t>
            </a:r>
            <a:r>
              <a:rPr lang="en-GB" sz="2000" dirty="0"/>
              <a:t> </a:t>
            </a:r>
            <a:r>
              <a:rPr lang="uk-UA" sz="2000" dirty="0"/>
              <a:t>членами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2023: 33 </a:t>
            </a:r>
            <a:r>
              <a:rPr lang="uk-UA" sz="2000" dirty="0"/>
              <a:t>різні організації з </a:t>
            </a:r>
            <a:r>
              <a:rPr lang="en-GB" sz="2000" dirty="0"/>
              <a:t>30 </a:t>
            </a:r>
            <a:r>
              <a:rPr lang="uk-UA" sz="2000" dirty="0"/>
              <a:t>країн</a:t>
            </a:r>
            <a:r>
              <a:rPr lang="en-GB" sz="2000" dirty="0"/>
              <a:t> 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30 </a:t>
            </a:r>
            <a:r>
              <a:rPr lang="uk-UA" sz="2000" dirty="0"/>
              <a:t>проєктів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&gt; 40 </a:t>
            </a:r>
            <a:r>
              <a:rPr lang="uk-UA" sz="2000" dirty="0"/>
              <a:t>публікацій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Головний виклик</a:t>
            </a:r>
            <a:r>
              <a:rPr lang="en-GB" sz="2000" dirty="0"/>
              <a:t>: </a:t>
            </a:r>
            <a:r>
              <a:rPr lang="uk-UA" sz="2000" dirty="0"/>
              <a:t>гармонізація</a:t>
            </a:r>
            <a:endParaRPr lang="en-GB" sz="2000" dirty="0"/>
          </a:p>
        </p:txBody>
      </p:sp>
      <p:pic>
        <p:nvPicPr>
          <p:cNvPr id="9" name="Objekt 3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585" b="-221"/>
          <a:stretch>
            <a:fillRect/>
          </a:stretch>
        </p:blipFill>
        <p:spPr bwMode="auto">
          <a:xfrm>
            <a:off x="5112496" y="1487952"/>
            <a:ext cx="3924000" cy="212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83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189796" y="66710"/>
            <a:ext cx="7702684" cy="565175"/>
          </a:xfrm>
        </p:spPr>
        <p:txBody>
          <a:bodyPr/>
          <a:lstStyle/>
          <a:p>
            <a:r>
              <a:rPr lang="en-US" sz="2800" dirty="0">
                <a:solidFill>
                  <a:srgbClr val="F29D26"/>
                </a:solidFill>
              </a:rPr>
              <a:t>ENFIN</a:t>
            </a:r>
            <a:r>
              <a:rPr lang="uk-UA" sz="2800" dirty="0">
                <a:solidFill>
                  <a:srgbClr val="F29D26"/>
                </a:solidFill>
              </a:rPr>
              <a:t> - діяльність з гармонізації</a:t>
            </a:r>
            <a:br>
              <a:rPr lang="en-US" dirty="0"/>
            </a:br>
            <a:br>
              <a:rPr lang="en-IE" dirty="0"/>
            </a:br>
            <a:endParaRPr lang="de-AT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9"/>
            <a:ext cx="921600" cy="5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118672" y="544191"/>
            <a:ext cx="777380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ru-RU" sz="2000" dirty="0"/>
              <a:t>Лісова територія з лісом, доступним для постачання деревини</a:t>
            </a:r>
            <a:r>
              <a:rPr lang="en-GB" sz="2000" dirty="0"/>
              <a:t>:</a:t>
            </a:r>
          </a:p>
          <a:p>
            <a:pPr marL="622300" lvl="2" indent="-266700"/>
            <a:r>
              <a:rPr lang="en-GB" dirty="0"/>
              <a:t> 		</a:t>
            </a:r>
            <a:r>
              <a:rPr lang="ru-RU" sz="1600" dirty="0"/>
              <a:t>Товариства зі Спільним дослідницьким центром</a:t>
            </a:r>
            <a:r>
              <a:rPr lang="en-GB" sz="1600" dirty="0"/>
              <a:t>: </a:t>
            </a:r>
            <a:r>
              <a:rPr lang="en-GB" sz="1600" u="sng" dirty="0">
                <a:hlinkClick r:id="rId3"/>
              </a:rPr>
              <a:t>https://doi.org/10.1016/j.forpol.2019.102032</a:t>
            </a:r>
            <a:endParaRPr lang="de-AT" sz="1600" dirty="0"/>
          </a:p>
          <a:p>
            <a:pPr marL="622300" lvl="1" indent="-266700">
              <a:buFont typeface="Wingdings" panose="05000000000000000000" pitchFamily="2" charset="2"/>
              <a:buChar char="Ø"/>
            </a:pPr>
            <a:endParaRPr lang="en-GB" sz="11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uk-UA" sz="2000" dirty="0"/>
              <a:t>Надземна біомаса </a:t>
            </a:r>
            <a:r>
              <a:rPr lang="en-GB" sz="2000" dirty="0"/>
              <a:t>: </a:t>
            </a:r>
          </a:p>
          <a:p>
            <a:pPr marL="622300" lvl="2" indent="-266700"/>
            <a:r>
              <a:rPr lang="en-GB" sz="1400" dirty="0"/>
              <a:t>		</a:t>
            </a:r>
            <a:r>
              <a:rPr lang="ru-RU" sz="1600" dirty="0"/>
              <a:t>Товариства зі Спільним дослідницьким центром</a:t>
            </a:r>
            <a:r>
              <a:rPr lang="en-GB" sz="1600" dirty="0"/>
              <a:t>: </a:t>
            </a:r>
            <a:r>
              <a:rPr lang="uk-UA" sz="1600" dirty="0"/>
              <a:t>публікації про картування</a:t>
            </a:r>
            <a:r>
              <a:rPr lang="en-GB" sz="1600" dirty="0"/>
              <a:t> </a:t>
            </a:r>
            <a:r>
              <a:rPr lang="de-AT" sz="1600" dirty="0"/>
              <a:t>DOI:</a:t>
            </a:r>
            <a:r>
              <a:rPr lang="de-AT" sz="1600" dirty="0">
                <a:hlinkClick r:id="rId4"/>
              </a:rPr>
              <a:t>10.2760/311876</a:t>
            </a:r>
            <a:endParaRPr lang="en-GB" sz="1600" dirty="0"/>
          </a:p>
          <a:p>
            <a:pPr marL="622300" lvl="1" indent="-266700">
              <a:buFont typeface="Wingdings" panose="05000000000000000000" pitchFamily="2" charset="2"/>
              <a:buChar char="Ø"/>
            </a:pPr>
            <a:endParaRPr lang="en-GB" sz="10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ru-RU" sz="2000" dirty="0"/>
              <a:t>Ростучий запас та об'єм стовбура</a:t>
            </a:r>
            <a:r>
              <a:rPr lang="en-GB" sz="2000" dirty="0"/>
              <a:t>:</a:t>
            </a:r>
          </a:p>
          <a:p>
            <a:pPr marL="622300" lvl="2" indent="-266700"/>
            <a:r>
              <a:rPr lang="en-GB" sz="1400" dirty="0"/>
              <a:t>		</a:t>
            </a:r>
            <a:r>
              <a:rPr lang="en-GB" sz="1600" dirty="0"/>
              <a:t>H2020-Diabolo: 	</a:t>
            </a:r>
            <a:r>
              <a:rPr lang="en-GB" sz="1600" u="sng" dirty="0">
                <a:hlinkClick r:id="rId5"/>
              </a:rPr>
              <a:t>https://doi.org/10.1016/j.foreco.2021.119868</a:t>
            </a:r>
            <a:endParaRPr lang="en-GB" sz="1600" u="sng" dirty="0"/>
          </a:p>
          <a:p>
            <a:pPr marL="622300" lvl="2" indent="-266700"/>
            <a:r>
              <a:rPr lang="en-GB" sz="1600" dirty="0"/>
              <a:t>			</a:t>
            </a:r>
            <a:r>
              <a:rPr lang="de-AT" sz="1600" dirty="0"/>
              <a:t> 	</a:t>
            </a:r>
            <a:r>
              <a:rPr lang="de-AT" sz="1600" dirty="0">
                <a:hlinkClick r:id="rId6"/>
              </a:rPr>
              <a:t>https://doi.org/10.1007/s13595-019-0800-8</a:t>
            </a:r>
            <a:br>
              <a:rPr lang="de-AT" sz="1400" b="1" dirty="0"/>
            </a:br>
            <a:endParaRPr lang="en-GB" sz="10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uk-UA" sz="2000" dirty="0"/>
              <a:t>Приріст</a:t>
            </a:r>
            <a:r>
              <a:rPr lang="en-GB" sz="2000" dirty="0"/>
              <a:t>: </a:t>
            </a:r>
          </a:p>
          <a:p>
            <a:pPr marL="622300" lvl="2" indent="-266700"/>
            <a:r>
              <a:rPr lang="en-GB" sz="1400" dirty="0"/>
              <a:t>		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Товариства зі Спільним дослідницьким центром </a:t>
            </a:r>
            <a:r>
              <a:rPr lang="en-GB" sz="1600" dirty="0"/>
              <a:t>: …</a:t>
            </a:r>
          </a:p>
          <a:p>
            <a:pPr marL="622300" lvl="2" indent="-266700"/>
            <a:endParaRPr lang="en-GB" sz="1400" dirty="0"/>
          </a:p>
          <a:p>
            <a:pPr marL="622300" lvl="1" indent="-2667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Надійна статистична оцінка на європейському рівні</a:t>
            </a: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19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2F99-83BE-5019-21D9-EEF57971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E5CEE-96A9-5601-8A72-1A069F5B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72000"/>
            <a:ext cx="8037536" cy="915574"/>
          </a:xfrm>
        </p:spPr>
        <p:txBody>
          <a:bodyPr/>
          <a:lstStyle/>
          <a:p>
            <a:r>
              <a:rPr lang="ru-RU" sz="3000" dirty="0"/>
              <a:t>Цілі дослідження ENFIN щодо приросту</a:t>
            </a:r>
            <a:endParaRPr lang="en-US" sz="3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F84414-0019-7726-2A80-90CB7D5A8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529787"/>
            <a:ext cx="7893520" cy="4090776"/>
          </a:xfrm>
        </p:spPr>
        <p:txBody>
          <a:bodyPr/>
          <a:lstStyle/>
          <a:p>
            <a:pPr marL="357188" indent="-357188"/>
            <a:r>
              <a:rPr lang="en-GB" sz="2400" dirty="0"/>
              <a:t>1) </a:t>
            </a:r>
            <a:r>
              <a:rPr lang="ru-RU" sz="2400" dirty="0"/>
              <a:t>Опис поточних визначень та методів, що застосовуються залученими НІЛ для оцінки приросту, наприклад, дизайн вибірки, порогові значення, компоненти зростання</a:t>
            </a:r>
            <a:endParaRPr lang="en-GB" sz="2400" dirty="0"/>
          </a:p>
          <a:p>
            <a:pPr marL="357188" indent="-357188"/>
            <a:r>
              <a:rPr lang="en-GB" sz="2400" dirty="0"/>
              <a:t>2) </a:t>
            </a:r>
            <a:r>
              <a:rPr lang="ru-RU" sz="2400" dirty="0"/>
              <a:t>Розробка гармонізованого визначення та методу для чистого річного приросту (ЧРП = ЗПР - РПР)	</a:t>
            </a:r>
            <a:endParaRPr lang="en-GB" sz="2400" dirty="0"/>
          </a:p>
          <a:p>
            <a:pPr marL="357188" indent="-357188"/>
            <a:r>
              <a:rPr lang="en-GB" sz="2400" dirty="0"/>
              <a:t>3) </a:t>
            </a:r>
            <a:r>
              <a:rPr lang="ru-RU" sz="2400" dirty="0"/>
              <a:t>Застосування гармонізованого визначення та методу для розрахунку об'єму та AGB приросту, агрегованого для регіонів NUTS, деревних порід та типів лісів</a:t>
            </a:r>
            <a:endParaRPr lang="en-GB" sz="2400" dirty="0"/>
          </a:p>
          <a:p>
            <a:pPr marL="357188" indent="-357188"/>
            <a:r>
              <a:rPr lang="en-GB" sz="2400" dirty="0"/>
              <a:t>4) </a:t>
            </a:r>
            <a:r>
              <a:rPr lang="ru-RU" sz="2400" dirty="0"/>
              <a:t>Порівняння національних і гармонізованих результатів та опис відмінностей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9751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2572C6-F3FE-2B48-0A38-7A26794C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729" y="666028"/>
            <a:ext cx="1359526" cy="17281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7164" y="72000"/>
            <a:ext cx="7893520" cy="565175"/>
          </a:xfrm>
        </p:spPr>
        <p:txBody>
          <a:bodyPr/>
          <a:lstStyle/>
          <a:p>
            <a:r>
              <a:rPr lang="uk-UA" dirty="0"/>
              <a:t>Попередні напрацювання як основа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15616" y="627534"/>
            <a:ext cx="7893520" cy="4392488"/>
          </a:xfrm>
        </p:spPr>
        <p:txBody>
          <a:bodyPr/>
          <a:lstStyle/>
          <a:p>
            <a:pPr marL="179388" indent="-179388"/>
            <a:r>
              <a:rPr lang="en-GB" sz="1800" dirty="0"/>
              <a:t>.</a:t>
            </a:r>
          </a:p>
          <a:p>
            <a:pPr marL="179388" indent="-179388"/>
            <a:r>
              <a:rPr lang="en-GB" sz="1800" dirty="0"/>
              <a:t>Stein </a:t>
            </a:r>
            <a:r>
              <a:rPr lang="en-GB" sz="1800" dirty="0" err="1"/>
              <a:t>oder</a:t>
            </a:r>
            <a:r>
              <a:rPr lang="en-GB" sz="1800" dirty="0"/>
              <a:t> </a:t>
            </a:r>
            <a:r>
              <a:rPr lang="en-GB" sz="1800" dirty="0" err="1"/>
              <a:t>Kulisies</a:t>
            </a:r>
            <a:endParaRPr lang="en-GB" sz="1800" dirty="0"/>
          </a:p>
          <a:p>
            <a:pPr marL="179388" indent="-179388"/>
            <a:endParaRPr lang="en-GB" sz="1800" dirty="0"/>
          </a:p>
          <a:p>
            <a:pPr marL="179388" indent="-179388"/>
            <a:r>
              <a:rPr lang="en-GB" sz="1800" dirty="0"/>
              <a:t>Add pictures!</a:t>
            </a:r>
          </a:p>
          <a:p>
            <a:pPr marL="179388" indent="-179388"/>
            <a:endParaRPr lang="en-GB" sz="18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971600" y="720000"/>
          <a:ext cx="2781558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300" imgH="7543800" progId="AcroExch.Document.DC">
                  <p:embed/>
                </p:oleObj>
              </mc:Choice>
              <mc:Fallback>
                <p:oleObj name="Acrobat Document" r:id="rId4" imgW="5829300" imgH="7543800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20000"/>
                        <a:ext cx="2781558" cy="36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720000"/>
            <a:ext cx="2722295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692000"/>
            <a:ext cx="2720000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664000"/>
            <a:ext cx="2716450" cy="360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641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80C2-A9A0-E790-EFAF-5F11461D5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E5F7-AD5F-1C24-CCF1-61D31AFF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uk-UA" dirty="0"/>
              <a:t>Відмінності між НІЛ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5090FB-5221-A051-F847-3AEE390C6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627534"/>
            <a:ext cx="8136904" cy="4320480"/>
          </a:xfrm>
        </p:spPr>
        <p:txBody>
          <a:bodyPr/>
          <a:lstStyle/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uk-UA" sz="2200" dirty="0"/>
              <a:t>Тимчасові чи постійні ділянки</a:t>
            </a:r>
            <a:endParaRPr lang="en-US" sz="2200" dirty="0"/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</a:t>
            </a:r>
            <a:r>
              <a:rPr lang="uk-UA" sz="1800" dirty="0"/>
              <a:t>Інкрементні ядра чи послідовні вимірювання</a:t>
            </a:r>
            <a:endParaRPr lang="en-US" sz="1800" dirty="0"/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uk-UA" sz="2200" dirty="0"/>
              <a:t>Включені компоненти росту</a:t>
            </a:r>
            <a:endParaRPr lang="en-US" sz="2200" dirty="0"/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</a:t>
            </a:r>
            <a:r>
              <a:rPr lang="ru-RU" sz="1800" dirty="0"/>
              <a:t>Вцілілі дерева, дерева, що підросли, вирубані, сухі</a:t>
            </a:r>
            <a:endParaRPr lang="en-US" sz="1800" dirty="0"/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/>
              <a:t>Представленість на гектар в t1 або t2</a:t>
            </a:r>
            <a:endParaRPr lang="en-US" sz="2200" dirty="0"/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uk-UA" sz="2200" dirty="0"/>
              <a:t>Порогові значення діаметру на висоті грудей</a:t>
            </a:r>
            <a:endParaRPr lang="en-US" sz="2200" dirty="0"/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uk-UA" sz="2200" dirty="0"/>
              <a:t>Методи вибірки дерева</a:t>
            </a:r>
            <a:endParaRPr lang="en-US" sz="2200" dirty="0"/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</a:t>
            </a:r>
            <a:r>
              <a:rPr lang="uk-UA" sz="1800" dirty="0"/>
              <a:t>Кутовий підрахунок вибірки</a:t>
            </a:r>
            <a:endParaRPr lang="en-US" sz="1800" dirty="0"/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</a:t>
            </a:r>
            <a:r>
              <a:rPr lang="uk-UA" sz="1800" dirty="0"/>
              <a:t>Концентричні кругові ділянки</a:t>
            </a:r>
            <a:endParaRPr lang="en-US" sz="1800" dirty="0"/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/>
              <a:t>Частини дерев, включені в моделі</a:t>
            </a:r>
            <a:endParaRPr lang="en-US" sz="2200" dirty="0"/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</a:t>
            </a:r>
            <a:r>
              <a:rPr lang="uk-UA" sz="1800" dirty="0"/>
              <a:t>Об'єм: гармонізація в</a:t>
            </a:r>
            <a:r>
              <a:rPr lang="en-US" sz="1800" dirty="0"/>
              <a:t>H2020 Diabolo</a:t>
            </a:r>
          </a:p>
          <a:p>
            <a:pPr marL="808038">
              <a:spcBef>
                <a:spcPts val="0"/>
              </a:spcBef>
              <a:buFont typeface="Symbol" pitchFamily="18" charset="2"/>
              <a:buChar char="-"/>
            </a:pPr>
            <a:r>
              <a:rPr lang="en-US" sz="1800" dirty="0"/>
              <a:t> AGB: </a:t>
            </a:r>
            <a:r>
              <a:rPr lang="uk-UA" sz="1800" dirty="0"/>
              <a:t>гармонізація двох </a:t>
            </a:r>
            <a:r>
              <a:rPr lang="en-US" sz="1800" dirty="0"/>
              <a:t>SCs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uk-UA" sz="2200" dirty="0"/>
              <a:t>Оцінка втрат і відмирання</a:t>
            </a:r>
            <a:endParaRPr lang="en-US" sz="2400" dirty="0"/>
          </a:p>
          <a:p>
            <a:pPr marL="179388" indent="-179388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8434" name="Picture 2" descr="C:\Gschwantner\JRC\3rd Framework Contract\SC20\IMG_20170908_103104_1.jpg">
            <a:extLst>
              <a:ext uri="{FF2B5EF4-FFF2-40B4-BE49-F238E27FC236}">
                <a16:creationId xmlns:a16="http://schemas.microsoft.com/office/drawing/2014/main" id="{4B5A2DC6-3046-E48C-A5F7-3C66CE5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3335" r="6001"/>
          <a:stretch>
            <a:fillRect/>
          </a:stretch>
        </p:blipFill>
        <p:spPr bwMode="auto">
          <a:xfrm>
            <a:off x="6802828" y="2571750"/>
            <a:ext cx="2160762" cy="1512000"/>
          </a:xfrm>
          <a:prstGeom prst="rect">
            <a:avLst/>
          </a:prstGeom>
          <a:noFill/>
        </p:spPr>
      </p:pic>
      <p:pic>
        <p:nvPicPr>
          <p:cNvPr id="18435" name="Picture 3" descr="C:\Gschwantner\JRC\3rd Framework Contract\SC20\20200924_144310_1.jpg">
            <a:extLst>
              <a:ext uri="{FF2B5EF4-FFF2-40B4-BE49-F238E27FC236}">
                <a16:creationId xmlns:a16="http://schemas.microsoft.com/office/drawing/2014/main" id="{72E684A5-2155-D88E-DECD-FF9FD7CA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45" t="16095" r="4342"/>
          <a:stretch>
            <a:fillRect/>
          </a:stretch>
        </p:blipFill>
        <p:spPr bwMode="auto">
          <a:xfrm>
            <a:off x="6803386" y="72000"/>
            <a:ext cx="2160204" cy="151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1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FB4F5-197F-1377-CDF3-18F9F965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3562E5F-7F0B-89AC-D359-ED0C7791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16" y="72000"/>
            <a:ext cx="8168484" cy="761986"/>
          </a:xfrm>
        </p:spPr>
        <p:txBody>
          <a:bodyPr/>
          <a:lstStyle/>
          <a:p>
            <a:r>
              <a:rPr lang="ru-RU" sz="3000" dirty="0"/>
              <a:t>Використання постійних та тимчасових ділянок в європейських НІЛ</a:t>
            </a:r>
            <a:r>
              <a:rPr lang="en-US" sz="3000" dirty="0"/>
              <a:t>(2016)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929B07-EBA7-369A-AF2F-7F22616C0B4D}"/>
              </a:ext>
            </a:extLst>
          </p:cNvPr>
          <p:cNvSpPr txBox="1"/>
          <p:nvPr/>
        </p:nvSpPr>
        <p:spPr bwMode="auto">
          <a:xfrm>
            <a:off x="1115616" y="3507854"/>
            <a:ext cx="4946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dirty="0">
                <a:hlinkClick r:id="rId3"/>
              </a:rPr>
              <a:t>https://doi.org/10.1007/s13595-016-0554-5</a:t>
            </a:r>
            <a:r>
              <a:rPr lang="de-AT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456CE0-6510-3A43-E770-6B47DE7CF60F}"/>
              </a:ext>
            </a:extLst>
          </p:cNvPr>
          <p:cNvSpPr txBox="1"/>
          <p:nvPr/>
        </p:nvSpPr>
        <p:spPr bwMode="auto">
          <a:xfrm>
            <a:off x="1115616" y="3877186"/>
            <a:ext cx="79151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Подальші міркування щодо інкрементного методу відбору проб, напр: </a:t>
            </a:r>
            <a:r>
              <a:rPr lang="ru-RU" dirty="0">
                <a:latin typeface="+mj-lt"/>
              </a:rPr>
              <a:t>відібрані дерева, дані про дерева, на яких було зроблено вибірку, польові або лабораторні вимірювання, місце вимірювання на дереві, ... -&gt; мета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A66F18-520A-B07B-2FA5-070E6B9A5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68981"/>
              </p:ext>
            </p:extLst>
          </p:nvPr>
        </p:nvGraphicFramePr>
        <p:xfrm>
          <a:off x="1082245" y="1059582"/>
          <a:ext cx="7915167" cy="2422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531">
                  <a:extLst>
                    <a:ext uri="{9D8B030D-6E8A-4147-A177-3AD203B41FA5}">
                      <a16:colId xmlns:a16="http://schemas.microsoft.com/office/drawing/2014/main" val="181935245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148579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21787422"/>
                    </a:ext>
                  </a:extLst>
                </a:gridCol>
                <a:gridCol w="1880211">
                  <a:extLst>
                    <a:ext uri="{9D8B030D-6E8A-4147-A177-3AD203B41FA5}">
                      <a16:colId xmlns:a16="http://schemas.microsoft.com/office/drawing/2014/main" val="3978532679"/>
                    </a:ext>
                  </a:extLst>
                </a:gridCol>
                <a:gridCol w="1681105">
                  <a:extLst>
                    <a:ext uri="{9D8B030D-6E8A-4147-A177-3AD203B41FA5}">
                      <a16:colId xmlns:a16="http://schemas.microsoft.com/office/drawing/2014/main" val="2955100372"/>
                    </a:ext>
                  </a:extLst>
                </a:gridCol>
              </a:tblGrid>
              <a:tr h="328786">
                <a:tc rowSpan="2">
                  <a:txBody>
                    <a:bodyPr/>
                    <a:lstStyle/>
                    <a:p>
                      <a:pPr marL="629920" algn="l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de-DE" sz="1000" kern="100" dirty="0" err="1">
                          <a:effectLst/>
                        </a:rPr>
                        <a:t>Cистема</a:t>
                      </a:r>
                      <a:r>
                        <a:rPr lang="de-DE" sz="1000" kern="100" dirty="0">
                          <a:effectLst/>
                        </a:rPr>
                        <a:t> </a:t>
                      </a:r>
                      <a:r>
                        <a:rPr lang="de-DE" sz="1000" kern="100" dirty="0" err="1">
                          <a:effectLst/>
                        </a:rPr>
                        <a:t>вибірки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 rowSpan="2"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Кількість країн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 gridSpan="3"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Л</a:t>
                      </a:r>
                      <a:r>
                        <a:rPr lang="ru-RU" sz="1000" kern="100">
                          <a:effectLst/>
                        </a:rPr>
                        <a:t>іс, придатний для постачання деревини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65650"/>
                  </a:ext>
                </a:extLst>
              </a:tr>
              <a:tr h="6073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Площа лісів (млн га)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Ростучий запас (млн м</a:t>
                      </a:r>
                      <a:r>
                        <a:rPr lang="uk-UA" sz="1000" kern="100" baseline="30000" dirty="0">
                          <a:effectLst/>
                        </a:rPr>
                        <a:t>3</a:t>
                      </a:r>
                      <a:r>
                        <a:rPr lang="uk-UA" sz="1000" kern="100" dirty="0">
                          <a:effectLst/>
                        </a:rPr>
                        <a:t>)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Нетто річний приріст (млн м</a:t>
                      </a:r>
                      <a:r>
                        <a:rPr lang="uk-UA" sz="1000" kern="100" baseline="30000" dirty="0">
                          <a:effectLst/>
                        </a:rPr>
                        <a:t>3</a:t>
                      </a:r>
                      <a:r>
                        <a:rPr lang="uk-UA" sz="1000" kern="100" dirty="0">
                          <a:effectLst/>
                        </a:rPr>
                        <a:t>)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extLst>
                  <a:ext uri="{0D108BD9-81ED-4DB2-BD59-A6C34878D82A}">
                    <a16:rowId xmlns:a16="http://schemas.microsoft.com/office/drawing/2014/main" val="2465695832"/>
                  </a:ext>
                </a:extLst>
              </a:tr>
              <a:tr h="431765">
                <a:tc>
                  <a:txBody>
                    <a:bodyPr/>
                    <a:lstStyle/>
                    <a:p>
                      <a:pPr marL="629920" algn="l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Постійні ділянки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17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62.7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11,475.0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355.3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extLst>
                  <a:ext uri="{0D108BD9-81ED-4DB2-BD59-A6C34878D82A}">
                    <a16:rowId xmlns:a16="http://schemas.microsoft.com/office/drawing/2014/main" val="2187464364"/>
                  </a:ext>
                </a:extLst>
              </a:tr>
              <a:tr h="510901">
                <a:tc>
                  <a:txBody>
                    <a:bodyPr/>
                    <a:lstStyle/>
                    <a:p>
                      <a:pPr marL="629920" algn="l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Тимчасові ділянки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3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26.1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3708.3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121.6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extLst>
                  <a:ext uri="{0D108BD9-81ED-4DB2-BD59-A6C34878D82A}">
                    <a16:rowId xmlns:a16="http://schemas.microsoft.com/office/drawing/2014/main" val="3903910921"/>
                  </a:ext>
                </a:extLst>
              </a:tr>
              <a:tr h="334156">
                <a:tc>
                  <a:txBody>
                    <a:bodyPr/>
                    <a:lstStyle/>
                    <a:p>
                      <a:pPr marL="629920" algn="l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Комбінація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9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53.9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7346.9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264.1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extLst>
                  <a:ext uri="{0D108BD9-81ED-4DB2-BD59-A6C34878D82A}">
                    <a16:rowId xmlns:a16="http://schemas.microsoft.com/office/drawing/2014/main" val="1795463381"/>
                  </a:ext>
                </a:extLst>
              </a:tr>
              <a:tr h="209849">
                <a:tc>
                  <a:txBody>
                    <a:bodyPr/>
                    <a:lstStyle/>
                    <a:p>
                      <a:pPr marL="629920" algn="l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Всього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29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>
                          <a:effectLst/>
                        </a:rPr>
                        <a:t>142.6</a:t>
                      </a:r>
                      <a:endParaRPr lang="en-GB" sz="1000" kern="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22,530.1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tc>
                  <a:txBody>
                    <a:bodyPr/>
                    <a:lstStyle/>
                    <a:p>
                      <a:pPr marL="629920" algn="just">
                        <a:lnSpc>
                          <a:spcPts val="16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</a:pPr>
                      <a:r>
                        <a:rPr lang="uk-UA" sz="1000" kern="100" dirty="0">
                          <a:effectLst/>
                        </a:rPr>
                        <a:t>740.9</a:t>
                      </a:r>
                      <a:endParaRPr lang="en-GB" sz="1000" kern="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64" marR="66964" marT="0" marB="0"/>
                </a:tc>
                <a:extLst>
                  <a:ext uri="{0D108BD9-81ED-4DB2-BD59-A6C34878D82A}">
                    <a16:rowId xmlns:a16="http://schemas.microsoft.com/office/drawing/2014/main" val="120265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6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F153-6278-9F3E-E09F-46638328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F67F1-15E4-EF3B-D1EC-8211D86B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6709"/>
            <a:ext cx="7992888" cy="776837"/>
          </a:xfrm>
        </p:spPr>
        <p:txBody>
          <a:bodyPr/>
          <a:lstStyle/>
          <a:p>
            <a:pPr algn="ctr"/>
            <a:r>
              <a:rPr lang="en-GB" sz="2600" dirty="0"/>
              <a:t>“</a:t>
            </a:r>
            <a:r>
              <a:rPr lang="ru-RU" sz="2600" dirty="0"/>
              <a:t>Підхід до гармонізації" на основі визначення</a:t>
            </a:r>
            <a:endParaRPr lang="de-AT" sz="2600" dirty="0"/>
          </a:p>
        </p:txBody>
      </p:sp>
      <p:grpSp>
        <p:nvGrpSpPr>
          <p:cNvPr id="20" name="Gruppieren 20">
            <a:extLst>
              <a:ext uri="{FF2B5EF4-FFF2-40B4-BE49-F238E27FC236}">
                <a16:creationId xmlns:a16="http://schemas.microsoft.com/office/drawing/2014/main" id="{AE50CAFF-C3B7-09D9-CE1B-AA710373D5F0}"/>
              </a:ext>
            </a:extLst>
          </p:cNvPr>
          <p:cNvGrpSpPr>
            <a:grpSpLocks noChangeAspect="1"/>
          </p:cNvGrpSpPr>
          <p:nvPr/>
        </p:nvGrpSpPr>
        <p:grpSpPr>
          <a:xfrm>
            <a:off x="1812137" y="1059902"/>
            <a:ext cx="6072231" cy="2880000"/>
            <a:chOff x="500034" y="1571612"/>
            <a:chExt cx="8072494" cy="4116388"/>
          </a:xfrm>
        </p:grpSpPr>
        <p:sp>
          <p:nvSpPr>
            <p:cNvPr id="21" name="Rechteck 7">
              <a:extLst>
                <a:ext uri="{FF2B5EF4-FFF2-40B4-BE49-F238E27FC236}">
                  <a16:creationId xmlns:a16="http://schemas.microsoft.com/office/drawing/2014/main" id="{2026FA85-29CD-1B89-1072-A9D0ECD3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1571612"/>
              <a:ext cx="2988000" cy="900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36000" rIns="72000" bIns="36000" anchor="ctr" anchorCtr="0"/>
            <a:lstStyle/>
            <a:p>
              <a:pPr algn="ctr"/>
              <a:r>
                <a:rPr lang="uk-UA" sz="1400" dirty="0">
                  <a:latin typeface="+mn-lt"/>
                </a:rPr>
                <a:t>Визначення на рівні країни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789925DB-A2C8-0527-B00C-2E16EAE9D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387" y="1571612"/>
              <a:ext cx="2986141" cy="900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36000" rIns="72000" bIns="36000" anchor="ctr" anchorCtr="0"/>
            <a:lstStyle/>
            <a:p>
              <a:pPr algn="ctr"/>
              <a:r>
                <a:rPr lang="uk-UA" sz="1400" dirty="0"/>
                <a:t>Європейський рівень Еталонного визначення</a:t>
              </a:r>
              <a:endParaRPr lang="en-GB" sz="1400" dirty="0"/>
            </a:p>
          </p:txBody>
        </p:sp>
        <p:sp>
          <p:nvSpPr>
            <p:cNvPr id="23" name="Pfeil nach links und rechts 8">
              <a:extLst>
                <a:ext uri="{FF2B5EF4-FFF2-40B4-BE49-F238E27FC236}">
                  <a16:creationId xmlns:a16="http://schemas.microsoft.com/office/drawing/2014/main" id="{B2E6B8FA-F320-9802-425D-FAAFCC995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599" y="1785928"/>
              <a:ext cx="1439863" cy="214312"/>
            </a:xfrm>
            <a:prstGeom prst="leftRightArrow">
              <a:avLst>
                <a:gd name="adj1" fmla="val 50000"/>
                <a:gd name="adj2" fmla="val 49985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4" name="Textfeld 9">
              <a:extLst>
                <a:ext uri="{FF2B5EF4-FFF2-40B4-BE49-F238E27FC236}">
                  <a16:creationId xmlns:a16="http://schemas.microsoft.com/office/drawing/2014/main" id="{5D2EE41A-AF70-2C6D-DC57-F81D7FC10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761" y="2000239"/>
              <a:ext cx="1643093" cy="43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1400" dirty="0"/>
                <a:t>Відхилення</a:t>
              </a:r>
              <a:endParaRPr lang="en-GB" sz="1400" dirty="0"/>
            </a:p>
          </p:txBody>
        </p:sp>
        <p:sp>
          <p:nvSpPr>
            <p:cNvPr id="25" name="Pfeil nach oben 11">
              <a:extLst>
                <a:ext uri="{FF2B5EF4-FFF2-40B4-BE49-F238E27FC236}">
                  <a16:creationId xmlns:a16="http://schemas.microsoft.com/office/drawing/2014/main" id="{7786403B-E716-338A-4FE0-A4F80AD189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500546" y="2520000"/>
              <a:ext cx="214313" cy="431800"/>
            </a:xfrm>
            <a:prstGeom prst="upArrow">
              <a:avLst>
                <a:gd name="adj1" fmla="val 50000"/>
                <a:gd name="adj2" fmla="val 49978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6" name="Rechteck 10">
              <a:extLst>
                <a:ext uri="{FF2B5EF4-FFF2-40B4-BE49-F238E27FC236}">
                  <a16:creationId xmlns:a16="http://schemas.microsoft.com/office/drawing/2014/main" id="{438F394D-27C7-1C91-66E7-B97A15263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000" y="3060000"/>
              <a:ext cx="2700000" cy="900000"/>
            </a:xfrm>
            <a:prstGeom prst="rect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ru-RU" sz="1400" dirty="0"/>
                <a:t>Функції сполучної ланки для конкретної країни</a:t>
              </a:r>
              <a:endParaRPr lang="en-GB" sz="140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E5D3250-A6F4-1DCE-0ABA-54DE442CD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488" y="4608000"/>
              <a:ext cx="3571900" cy="1080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ru-RU" sz="1400" dirty="0"/>
                <a:t>Гармонізована оцінка відповідно до еталонного визначення</a:t>
              </a:r>
              <a:endParaRPr lang="en-GB" sz="1400" dirty="0"/>
            </a:p>
          </p:txBody>
        </p:sp>
        <p:sp>
          <p:nvSpPr>
            <p:cNvPr id="28" name="Pfeil nach oben 27">
              <a:extLst>
                <a:ext uri="{FF2B5EF4-FFF2-40B4-BE49-F238E27FC236}">
                  <a16:creationId xmlns:a16="http://schemas.microsoft.com/office/drawing/2014/main" id="{AC50210D-4641-B85C-B623-5012BBDDF7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500563" y="4071942"/>
              <a:ext cx="214313" cy="431800"/>
            </a:xfrm>
            <a:prstGeom prst="upArrow">
              <a:avLst>
                <a:gd name="adj1" fmla="val 50000"/>
                <a:gd name="adj2" fmla="val 49978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5127" name="Rectangle 7">
            <a:extLst>
              <a:ext uri="{FF2B5EF4-FFF2-40B4-BE49-F238E27FC236}">
                <a16:creationId xmlns:a16="http://schemas.microsoft.com/office/drawing/2014/main" id="{26EA7082-BD38-CC69-5385-78DE5C1C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828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9066-8D8F-CDB3-AD30-2F8570A8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E26B-6D8A-8A5C-03B5-861B23E0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0" y="72000"/>
            <a:ext cx="7702684" cy="565175"/>
          </a:xfrm>
        </p:spPr>
        <p:txBody>
          <a:bodyPr/>
          <a:lstStyle/>
          <a:p>
            <a:r>
              <a:rPr lang="uk-UA" dirty="0"/>
              <a:t>Гармонізація приросту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BF345E-7ABF-288E-D8DA-664DD54D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1093782"/>
            <a:ext cx="7957548" cy="4286280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uk-UA" sz="2400" dirty="0"/>
              <a:t>Валовий річний приріст </a:t>
            </a:r>
            <a:r>
              <a:rPr lang="en-GB" sz="2400" dirty="0"/>
              <a:t>(GAI)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ru-RU" sz="2000" dirty="0"/>
              <a:t>Включає приріст усіх компонентів росту</a:t>
            </a:r>
            <a:r>
              <a:rPr lang="en-GB" sz="2000" dirty="0"/>
              <a:t>:</a:t>
            </a:r>
          </a:p>
          <a:p>
            <a:pPr marL="357188" indent="-177800"/>
            <a:r>
              <a:rPr lang="en-GB" sz="1800" dirty="0"/>
              <a:t>		</a:t>
            </a:r>
            <a:r>
              <a:rPr lang="ru-RU" sz="1800" dirty="0"/>
              <a:t>Дерева, що збереглись, та підросли</a:t>
            </a:r>
            <a:r>
              <a:rPr lang="en-GB" sz="1800" dirty="0"/>
              <a:t>: </a:t>
            </a:r>
            <a:r>
              <a:rPr lang="en-GB" dirty="0"/>
              <a:t>Vt2-Vt1, AGBt2-AGBt1</a:t>
            </a:r>
          </a:p>
          <a:p>
            <a:pPr marL="357188" indent="-177800"/>
            <a:r>
              <a:rPr lang="en-GB" sz="1800" dirty="0"/>
              <a:t>		</a:t>
            </a:r>
            <a:r>
              <a:rPr lang="uk-UA" sz="1800" dirty="0"/>
              <a:t>Вирубані та загиблі дерева</a:t>
            </a:r>
            <a:r>
              <a:rPr lang="en-GB" sz="1800" dirty="0"/>
              <a:t>: </a:t>
            </a:r>
            <a:r>
              <a:rPr lang="en-GB" dirty="0"/>
              <a:t>Vtc-Vt1, Vtm-Vt1, AGBtc-AGBt1, AGBtm-AGBt1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uk-UA" sz="2000" dirty="0"/>
              <a:t>Середні показники за рік</a:t>
            </a:r>
            <a:r>
              <a:rPr lang="en-GB" sz="2000" dirty="0"/>
              <a:t> (m³/year, m³/ha/year, t/year, t/ha/year)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uk-UA" sz="2400" dirty="0"/>
              <a:t>Щорічні природні втрати </a:t>
            </a:r>
            <a:r>
              <a:rPr lang="en-GB" sz="2400" dirty="0"/>
              <a:t>(ANL)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ru-RU" sz="2000" dirty="0"/>
              <a:t>Дерева, які відмирають між t1 і t2 з природних причин і залишаються не заготовленими в лісі</a:t>
            </a:r>
            <a:r>
              <a:rPr lang="en-GB" sz="2000" dirty="0"/>
              <a:t>: V, AGB</a:t>
            </a:r>
          </a:p>
          <a:p>
            <a:pPr marL="357188" indent="-177800">
              <a:buFont typeface="Symbol" pitchFamily="18" charset="2"/>
              <a:buChar char="-"/>
            </a:pPr>
            <a:r>
              <a:rPr lang="uk-UA" sz="2000" dirty="0"/>
              <a:t>Середні показники за рік </a:t>
            </a:r>
            <a:r>
              <a:rPr lang="en-GB" sz="2000" dirty="0"/>
              <a:t>(m³/year, m³/ha/year, t/year, t/ha/year)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uk-UA" sz="2400" dirty="0"/>
              <a:t>Чистий річний приріст</a:t>
            </a:r>
            <a:r>
              <a:rPr lang="en-GB" sz="2400" dirty="0"/>
              <a:t>= GAI – ANL</a:t>
            </a:r>
          </a:p>
          <a:p>
            <a:pPr marL="179388" indent="-179388"/>
            <a:endParaRPr lang="en-GB" sz="1800" dirty="0"/>
          </a:p>
          <a:p>
            <a:pPr marL="179388" indent="-179388"/>
            <a:r>
              <a:rPr lang="en-GB" sz="1800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9416C3-B95F-0274-5556-D317A6B0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40" y="-31338"/>
            <a:ext cx="15156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416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_BFW_english_oS">
  <a:themeElements>
    <a:clrScheme name="BFW">
      <a:dk1>
        <a:srgbClr val="313131"/>
      </a:dk1>
      <a:lt1>
        <a:sysClr val="window" lastClr="FFFFFF"/>
      </a:lt1>
      <a:dk2>
        <a:srgbClr val="F29D26"/>
      </a:dk2>
      <a:lt2>
        <a:srgbClr val="FFFFFF"/>
      </a:lt2>
      <a:accent1>
        <a:srgbClr val="313131"/>
      </a:accent1>
      <a:accent2>
        <a:srgbClr val="F29D26"/>
      </a:accent2>
      <a:accent3>
        <a:srgbClr val="046240"/>
      </a:accent3>
      <a:accent4>
        <a:srgbClr val="313131"/>
      </a:accent4>
      <a:accent5>
        <a:srgbClr val="FFFFFF"/>
      </a:accent5>
      <a:accent6>
        <a:srgbClr val="F79646"/>
      </a:accent6>
      <a:hlink>
        <a:srgbClr val="046240"/>
      </a:hlink>
      <a:folHlink>
        <a:srgbClr val="313131"/>
      </a:folHlink>
    </a:clrScheme>
    <a:fontScheme name="BFW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ct val="80000"/>
          </a:lnSpc>
          <a:spcBef>
            <a:spcPct val="50000"/>
          </a:spcBef>
          <a:defRPr sz="2400" b="1" dirty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powerpoint_vorlage_BFW_english_oS</Template>
  <TotalTime>0</TotalTime>
  <Words>851</Words>
  <Application>Microsoft Office PowerPoint</Application>
  <PresentationFormat>On-screen Show (16:9)</PresentationFormat>
  <Paragraphs>137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Myriad Pro</vt:lpstr>
      <vt:lpstr>Symbol</vt:lpstr>
      <vt:lpstr>Wingdings</vt:lpstr>
      <vt:lpstr>powerpoint_vorlage_BFW_english_oS</vt:lpstr>
      <vt:lpstr>Acrobat Document</vt:lpstr>
      <vt:lpstr>PowerPoint Presentation</vt:lpstr>
      <vt:lpstr>ENFIN – історія та діяльність </vt:lpstr>
      <vt:lpstr>ENFIN - діяльність з гармонізації  </vt:lpstr>
      <vt:lpstr>Цілі дослідження ENFIN щодо приросту</vt:lpstr>
      <vt:lpstr>Попередні напрацювання як основа    </vt:lpstr>
      <vt:lpstr>Відмінності між НІЛ</vt:lpstr>
      <vt:lpstr>Використання постійних та тимчасових ділянок в європейських НІЛ(2016) </vt:lpstr>
      <vt:lpstr>“Підхід до гармонізації" на основі визначення</vt:lpstr>
      <vt:lpstr>Гармонізація приросту</vt:lpstr>
      <vt:lpstr>Гармонізація приросту</vt:lpstr>
      <vt:lpstr>Гармонізація результатів</vt:lpstr>
      <vt:lpstr>Дякую за увагу!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gschwantner</dc:creator>
  <cp:lastModifiedBy>Halyna Semytska</cp:lastModifiedBy>
  <cp:revision>669</cp:revision>
  <cp:lastPrinted>2024-02-01T17:29:09Z</cp:lastPrinted>
  <dcterms:created xsi:type="dcterms:W3CDTF">2019-05-14T06:41:33Z</dcterms:created>
  <dcterms:modified xsi:type="dcterms:W3CDTF">2024-02-19T10:58:26Z</dcterms:modified>
</cp:coreProperties>
</file>