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403" r:id="rId3"/>
    <p:sldId id="409" r:id="rId4"/>
    <p:sldId id="333" r:id="rId5"/>
    <p:sldId id="282" r:id="rId6"/>
    <p:sldId id="320" r:id="rId7"/>
    <p:sldId id="417" r:id="rId8"/>
    <p:sldId id="410" r:id="rId9"/>
    <p:sldId id="302" r:id="rId10"/>
    <p:sldId id="420" r:id="rId11"/>
    <p:sldId id="328" r:id="rId12"/>
    <p:sldId id="327" r:id="rId13"/>
  </p:sldIdLst>
  <p:sldSz cx="9144000" cy="5143500" type="screen16x9"/>
  <p:notesSz cx="9866313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666633"/>
    <a:srgbClr val="808000"/>
    <a:srgbClr val="FF00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28" autoAdjust="0"/>
    <p:restoredTop sz="94659" autoAdjust="0"/>
  </p:normalViewPr>
  <p:slideViewPr>
    <p:cSldViewPr>
      <p:cViewPr varScale="1">
        <p:scale>
          <a:sx n="64" d="100"/>
          <a:sy n="64" d="100"/>
        </p:scale>
        <p:origin x="52" y="2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2652" y="-102"/>
      </p:cViewPr>
      <p:guideLst>
        <p:guide orient="horz" pos="2141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4CA1E-4467-4830-9477-270F6F2A03DF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540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88627" y="6456612"/>
            <a:ext cx="427540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324BE-C42C-4DF7-9A16-DA645E037BF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076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89198" y="0"/>
            <a:ext cx="427540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0AB30-F33C-4D9F-8E13-562B23C56D47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74725" y="519113"/>
            <a:ext cx="7935913" cy="4464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6632" y="5271046"/>
            <a:ext cx="7893050" cy="101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27540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89198" y="6456218"/>
            <a:ext cx="427540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C9A1C-A797-4132-9087-1C5ADD3E821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53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74725" y="230188"/>
            <a:ext cx="7916863" cy="4454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86632" y="5055021"/>
            <a:ext cx="7893050" cy="123282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9A1C-A797-4132-9087-1C5ADD3E821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A9D8C-D28C-1BE9-0497-8870E869A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2D4DA4F-0594-14D1-90A1-2E9CE7D958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74725" y="519113"/>
            <a:ext cx="7934325" cy="446405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48AED6E-F82D-68E6-6A90-2136ECDF9D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381C9E-DE9A-14BB-1985-2DF540AEB5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9A1C-A797-4132-9087-1C5ADD3E821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43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74725" y="519113"/>
            <a:ext cx="7934325" cy="4464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9A1C-A797-4132-9087-1C5ADD3E821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11B32-2536-6A55-E062-7637A5C9B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E823124-124B-11B8-3DAC-F2E9ADE58F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74725" y="519113"/>
            <a:ext cx="7934325" cy="446405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74913CF-85FD-8992-BDC8-E2EC6F1538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47BE6F-65C8-6F6E-CC43-A5579DB902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9A1C-A797-4132-9087-1C5ADD3E821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68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EB2EF-6889-399F-485C-9A5F18961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62EA5DD-7B0E-9306-A55F-F207AB788B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74725" y="519113"/>
            <a:ext cx="7934325" cy="446405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A9EFBAD-5673-FEAC-515C-1D6DE545F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5343BB-8A88-6480-FCF2-B39E53B31D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9A1C-A797-4132-9087-1C5ADD3E821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45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2B5A0-BE0B-0957-DF0A-5CE3FB4DF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0E1567B-CED1-F075-FF76-2B691931C3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74725" y="519113"/>
            <a:ext cx="7934325" cy="446405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910281C-C77E-353A-FFC8-CA88A18785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706AAA-A49A-6CC1-4DE8-BE7B21F0BE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9A1C-A797-4132-9087-1C5ADD3E821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65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77900" y="519113"/>
            <a:ext cx="7935913" cy="4464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9A1C-A797-4132-9087-1C5ADD3E821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33867-1A6C-FE9B-FE03-EAFD96287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1BD63CA-426A-2E93-0F66-69816E225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74725" y="519113"/>
            <a:ext cx="7934325" cy="446405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3DF3E02-C609-5F49-290C-2DA3F6404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688265D-C159-249B-D342-B5D1AF3085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9A1C-A797-4132-9087-1C5ADD3E821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60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042FE-78E2-E06B-B86E-779DDB911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B617245-2591-EB9C-8EA2-1290B4F2F6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74725" y="519113"/>
            <a:ext cx="7934325" cy="446405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C11CF7E-D68C-501A-EA3F-F9D6053E6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A74A7B-B3F1-97C0-9F17-A9A3B8DD61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9A1C-A797-4132-9087-1C5ADD3E821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FW_PPt_Bild_gross_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90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li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1189796" y="66710"/>
            <a:ext cx="7702684" cy="565175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Heading</a:t>
            </a:r>
          </a:p>
        </p:txBody>
      </p:sp>
      <p:sp>
        <p:nvSpPr>
          <p:cNvPr id="10" name="Textplatzhalter 19"/>
          <p:cNvSpPr>
            <a:spLocks noGrp="1"/>
          </p:cNvSpPr>
          <p:nvPr>
            <p:ph type="body" sz="quarter" idx="10"/>
          </p:nvPr>
        </p:nvSpPr>
        <p:spPr>
          <a:xfrm>
            <a:off x="1187624" y="1419225"/>
            <a:ext cx="7704856" cy="324075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"/>
              </a:spcBef>
              <a:buNone/>
              <a:defRPr sz="1600"/>
            </a:lvl1pPr>
          </a:lstStyle>
          <a:p>
            <a:pPr lvl="0"/>
            <a:r>
              <a:rPr lang="de-DE" noProof="0"/>
              <a:t>Textmasterformate durch Klicken bearbeiten</a:t>
            </a:r>
          </a:p>
        </p:txBody>
      </p:sp>
      <p:pic>
        <p:nvPicPr>
          <p:cNvPr id="6" name="Grafik 5" descr="sidebar_gras_e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14" y="0"/>
            <a:ext cx="104775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lie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8"/>
          <p:cNvSpPr>
            <a:spLocks noGrp="1"/>
          </p:cNvSpPr>
          <p:nvPr>
            <p:ph type="title" hasCustomPrompt="1"/>
          </p:nvPr>
        </p:nvSpPr>
        <p:spPr>
          <a:xfrm>
            <a:off x="1189796" y="66710"/>
            <a:ext cx="7702684" cy="565175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Heading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0"/>
          </p:nvPr>
        </p:nvSpPr>
        <p:spPr>
          <a:xfrm>
            <a:off x="1187624" y="1419225"/>
            <a:ext cx="3384376" cy="324075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"/>
              </a:spcBef>
              <a:buNone/>
              <a:defRPr sz="1600"/>
            </a:lvl1pPr>
          </a:lstStyle>
          <a:p>
            <a:pPr lvl="0"/>
            <a:r>
              <a:rPr lang="de-DE" noProof="0"/>
              <a:t>Textmasterformate durch Klicken bearbeiten</a:t>
            </a:r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11"/>
          </p:nvPr>
        </p:nvSpPr>
        <p:spPr>
          <a:xfrm>
            <a:off x="4716463" y="1419225"/>
            <a:ext cx="4176712" cy="3240088"/>
          </a:xfrm>
          <a:prstGeom prst="rect">
            <a:avLst/>
          </a:prstGeom>
        </p:spPr>
        <p:txBody>
          <a:bodyPr/>
          <a:lstStyle>
            <a:lvl1pPr>
              <a:buNone/>
              <a:defRPr sz="1600"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pic>
        <p:nvPicPr>
          <p:cNvPr id="7" name="Grafik 6" descr="sidebar_gras_e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14" y="0"/>
            <a:ext cx="104775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8"/>
          <p:cNvSpPr>
            <a:spLocks noGrp="1"/>
          </p:cNvSpPr>
          <p:nvPr>
            <p:ph type="title" hasCustomPrompt="1"/>
          </p:nvPr>
        </p:nvSpPr>
        <p:spPr>
          <a:xfrm>
            <a:off x="1189796" y="66710"/>
            <a:ext cx="7702684" cy="565175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Heading</a:t>
            </a:r>
          </a:p>
        </p:txBody>
      </p:sp>
      <p:pic>
        <p:nvPicPr>
          <p:cNvPr id="6" name="Grafik 5" descr="sidebar_gras_e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14" y="0"/>
            <a:ext cx="104775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nde_gra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 bwMode="auto">
          <a:xfrm>
            <a:off x="819964" y="3320693"/>
            <a:ext cx="331998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200" b="0" noProof="0" dirty="0">
                <a:solidFill>
                  <a:schemeClr val="tx1"/>
                </a:solidFill>
                <a:latin typeface="+mn-lt"/>
              </a:rPr>
              <a:t>Federal Research and Training Centre  for Forests, Natural Hazards and Landscape </a:t>
            </a:r>
            <a:br>
              <a:rPr lang="en-US" sz="1200" b="0" baseline="0" noProof="0" dirty="0">
                <a:solidFill>
                  <a:schemeClr val="tx1"/>
                </a:solidFill>
                <a:latin typeface="+mn-lt"/>
              </a:rPr>
            </a:br>
            <a:endParaRPr lang="en-US" sz="1200" b="0" baseline="0" noProof="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200" b="0" baseline="0" noProof="0" dirty="0">
                <a:solidFill>
                  <a:schemeClr val="tx1"/>
                </a:solidFill>
                <a:latin typeface="+mn-lt"/>
              </a:rPr>
              <a:t>Austria, 1131 Wien</a:t>
            </a:r>
            <a:br>
              <a:rPr lang="en-US" sz="1200" b="0" baseline="0" noProof="0" dirty="0">
                <a:solidFill>
                  <a:schemeClr val="tx1"/>
                </a:solidFill>
                <a:latin typeface="+mn-lt"/>
              </a:rPr>
            </a:br>
            <a:r>
              <a:rPr lang="en-US" sz="1200" b="0" baseline="0" noProof="0" dirty="0">
                <a:solidFill>
                  <a:schemeClr val="tx1"/>
                </a:solidFill>
                <a:latin typeface="+mn-lt"/>
              </a:rPr>
              <a:t>Seckendorff-Gudent-Weg 8</a:t>
            </a:r>
            <a:br>
              <a:rPr lang="en-US" sz="1200" b="0" baseline="0" noProof="0" dirty="0">
                <a:solidFill>
                  <a:schemeClr val="tx1"/>
                </a:solidFill>
                <a:latin typeface="+mn-lt"/>
              </a:rPr>
            </a:br>
            <a:r>
              <a:rPr lang="en-US" sz="1200" b="0" baseline="0" noProof="0" dirty="0">
                <a:solidFill>
                  <a:schemeClr val="tx1"/>
                </a:solidFill>
                <a:latin typeface="+mn-lt"/>
              </a:rPr>
              <a:t>Tel.: +43 1 878 38-0</a:t>
            </a:r>
            <a:br>
              <a:rPr lang="en-US" sz="1200" b="0" baseline="0" noProof="0" dirty="0">
                <a:solidFill>
                  <a:schemeClr val="tx1"/>
                </a:solidFill>
                <a:latin typeface="+mn-lt"/>
              </a:rPr>
            </a:br>
            <a:r>
              <a:rPr lang="en-US" sz="1200" b="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direktion@bfw.gv.at</a:t>
            </a:r>
            <a:br>
              <a:rPr lang="en-US" sz="1200" b="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http://www.bfw.ac.at</a:t>
            </a:r>
          </a:p>
        </p:txBody>
      </p:sp>
      <p:pic>
        <p:nvPicPr>
          <p:cNvPr id="4" name="Bild 3" descr="BFW_PPt_Bild_gross_E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68" b="11168"/>
          <a:stretch/>
        </p:blipFill>
        <p:spPr>
          <a:xfrm>
            <a:off x="0" y="-288000"/>
            <a:ext cx="9144000" cy="257900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FW_PPt_Bild_gross_E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9008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827584" y="3578036"/>
            <a:ext cx="6324600" cy="61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noProof="0" dirty="0">
                <a:solidFill>
                  <a:schemeClr val="accent1"/>
                </a:solidFill>
                <a:latin typeface="+mn-lt"/>
              </a:rPr>
              <a:t>Name of presenter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noProof="0" dirty="0">
                <a:solidFill>
                  <a:schemeClr val="accent1"/>
                </a:solidFill>
                <a:latin typeface="+mn-lt"/>
              </a:rPr>
              <a:t>Department of …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827584" y="4758651"/>
            <a:ext cx="4038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000" b="0" noProof="0" dirty="0">
                <a:solidFill>
                  <a:schemeClr val="accent1"/>
                </a:solidFill>
                <a:latin typeface="+mn-lt"/>
              </a:rPr>
              <a:t>Venue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177860" y="4758651"/>
            <a:ext cx="1676400" cy="21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1000" b="0" noProof="0" dirty="0">
                <a:solidFill>
                  <a:schemeClr val="accent1"/>
                </a:solidFill>
                <a:latin typeface="+mn-lt"/>
              </a:rPr>
              <a:t>Date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827584" y="4354791"/>
            <a:ext cx="6324600" cy="24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 b="0" noProof="0" dirty="0">
                <a:solidFill>
                  <a:schemeClr val="accent1"/>
                </a:solidFill>
                <a:latin typeface="+mn-lt"/>
              </a:rPr>
              <a:t>Event series ..............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27584" y="2376783"/>
            <a:ext cx="7632848" cy="88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 noProof="0" dirty="0">
                <a:solidFill>
                  <a:schemeClr val="tx2"/>
                </a:solidFill>
                <a:latin typeface="+mj-lt"/>
              </a:rPr>
              <a:t>Title of presentation </a:t>
            </a:r>
            <a:br>
              <a:rPr lang="en-US" sz="3200" b="1" noProof="0" dirty="0">
                <a:solidFill>
                  <a:schemeClr val="tx2"/>
                </a:solidFill>
                <a:latin typeface="+mj-lt"/>
              </a:rPr>
            </a:br>
            <a:r>
              <a:rPr lang="en-US" sz="3200" b="1" noProof="0" dirty="0">
                <a:solidFill>
                  <a:schemeClr val="tx2"/>
                </a:solidFill>
              </a:rPr>
              <a:t>Title of presentation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2" r:id="rId3"/>
    <p:sldLayoutId id="2147483653" r:id="rId4"/>
    <p:sldLayoutId id="214748365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forpol.2019.10203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07/s13595-019-0800-8" TargetMode="External"/><Relationship Id="rId5" Type="http://schemas.openxmlformats.org/officeDocument/2006/relationships/hyperlink" Target="https://doi.org/10.1016/j.foreco.2021.119868" TargetMode="External"/><Relationship Id="rId4" Type="http://schemas.openxmlformats.org/officeDocument/2006/relationships/hyperlink" Target="http://dx.doi.org/10.2760/311876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i.org/10.1007/s13595-016-0554-5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827584" y="4048596"/>
            <a:ext cx="6324600" cy="61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accent1"/>
                </a:solidFill>
              </a:rPr>
              <a:t>Thomas </a:t>
            </a:r>
            <a:r>
              <a:rPr lang="en-US" sz="1600" dirty="0" err="1">
                <a:solidFill>
                  <a:schemeClr val="accent1"/>
                </a:solidFill>
              </a:rPr>
              <a:t>Gschwantner</a:t>
            </a:r>
            <a:endParaRPr lang="en-US" sz="1600" b="0" dirty="0">
              <a:solidFill>
                <a:schemeClr val="accent1"/>
              </a:solidFill>
              <a:latin typeface="+mn-lt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solidFill>
                  <a:schemeClr val="accent1"/>
                </a:solidFill>
                <a:latin typeface="+mn-lt"/>
              </a:rPr>
              <a:t>Department of Forest Inventory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827584" y="4758651"/>
            <a:ext cx="4038600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accent1"/>
                </a:solidFill>
              </a:rPr>
              <a:t>SFI Meeting via Zoom</a:t>
            </a:r>
            <a:endParaRPr lang="en-US" sz="1600" b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948264" y="4758651"/>
            <a:ext cx="2066548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accent1"/>
                </a:solidFill>
              </a:rPr>
              <a:t>21 February 2024</a:t>
            </a:r>
            <a:endParaRPr lang="en-US" sz="1600" b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827584" y="2669424"/>
            <a:ext cx="8208912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2800" b="1" dirty="0">
                <a:solidFill>
                  <a:schemeClr val="tx2"/>
                </a:solidFill>
              </a:rPr>
              <a:t>Use of National Forest Inventories data to harmonise and improve the current knowledge on forest increment in Europe</a:t>
            </a:r>
          </a:p>
        </p:txBody>
      </p:sp>
      <p:pic>
        <p:nvPicPr>
          <p:cNvPr id="6" name="Grafik 5" descr="Logo_enfin_2016_web_lin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84" y="4011982"/>
            <a:ext cx="648000" cy="648000"/>
          </a:xfrm>
          <a:prstGeom prst="rect">
            <a:avLst/>
          </a:prstGeom>
        </p:spPr>
      </p:pic>
      <p:pic>
        <p:nvPicPr>
          <p:cNvPr id="7" name="Picture 2" descr="eitrawmaterials.eu/wp-content/uploads/2019/07/J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3939902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8000" y="72000"/>
            <a:ext cx="7702684" cy="565175"/>
          </a:xfrm>
        </p:spPr>
        <p:txBody>
          <a:bodyPr/>
          <a:lstStyle/>
          <a:p>
            <a:r>
              <a:rPr lang="en-GB" dirty="0"/>
              <a:t>Harmonisation of increment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079104" y="661734"/>
            <a:ext cx="7922052" cy="4286280"/>
          </a:xfrm>
        </p:spPr>
        <p:txBody>
          <a:bodyPr/>
          <a:lstStyle/>
          <a:p>
            <a:pPr marL="179388" indent="-179388">
              <a:buFont typeface="Arial" pitchFamily="34" charset="0"/>
              <a:buChar char="•"/>
            </a:pPr>
            <a:r>
              <a:rPr lang="en-GB" sz="2400" dirty="0"/>
              <a:t>“final-value” method – time point t2</a:t>
            </a:r>
          </a:p>
          <a:p>
            <a:pPr marL="357188" indent="-177800">
              <a:buFont typeface="Symbol" pitchFamily="18" charset="2"/>
              <a:buChar char="-"/>
            </a:pPr>
            <a:r>
              <a:rPr lang="en-GB" sz="1800" dirty="0"/>
              <a:t>Forest plots at t2</a:t>
            </a:r>
          </a:p>
          <a:p>
            <a:pPr marL="357188" indent="-177800">
              <a:buFont typeface="Symbol" pitchFamily="18" charset="2"/>
              <a:buChar char="-"/>
            </a:pPr>
            <a:r>
              <a:rPr lang="en-GB" sz="1800" dirty="0"/>
              <a:t>per-ha sample tree representation:</a:t>
            </a:r>
          </a:p>
          <a:p>
            <a:pPr marL="715963"/>
            <a:r>
              <a:rPr lang="en-GB" dirty="0"/>
              <a:t>t2: Survivor trees, New sample trees</a:t>
            </a:r>
          </a:p>
          <a:p>
            <a:pPr marL="715963"/>
            <a:r>
              <a:rPr lang="en-GB" dirty="0"/>
              <a:t>t1: Cut trees, Mortality trees (last measurement as living tree)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GB" sz="2400" dirty="0" err="1"/>
              <a:t>dbh</a:t>
            </a:r>
            <a:r>
              <a:rPr lang="en-GB" sz="2400" dirty="0"/>
              <a:t>-threshold = 7.5 cm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GB" sz="2400" dirty="0"/>
              <a:t>Tree parts</a:t>
            </a:r>
          </a:p>
          <a:p>
            <a:pPr marL="357188" indent="-177800">
              <a:buFont typeface="Symbol" pitchFamily="18" charset="2"/>
              <a:buChar char="-"/>
            </a:pPr>
            <a:r>
              <a:rPr lang="en-GB" sz="1800" dirty="0"/>
              <a:t>Volume increment:</a:t>
            </a:r>
          </a:p>
          <a:p>
            <a:pPr marL="715963"/>
            <a:r>
              <a:rPr lang="en-GB" dirty="0"/>
              <a:t>Conifers: 	 Stem volume from stump height to top diameter = 7 cm.</a:t>
            </a:r>
          </a:p>
          <a:p>
            <a:pPr marL="715963"/>
            <a:r>
              <a:rPr lang="en-GB" dirty="0"/>
              <a:t>Broadleaves: Stem volume from stump height to top diameter = 7 cm			 and large branches with diameter ≥ 7 cm.</a:t>
            </a:r>
          </a:p>
          <a:p>
            <a:pPr marL="357188" indent="-177800">
              <a:buFont typeface="Symbol" pitchFamily="18" charset="2"/>
              <a:buChar char="-"/>
            </a:pPr>
            <a:r>
              <a:rPr lang="en-GB" sz="1800" dirty="0"/>
              <a:t>AGB increment:</a:t>
            </a:r>
          </a:p>
          <a:p>
            <a:pPr marL="720725">
              <a:spcBef>
                <a:spcPts val="0"/>
              </a:spcBef>
            </a:pPr>
            <a:r>
              <a:rPr lang="en-GB" dirty="0"/>
              <a:t>Conifers and Broadleaves:	Stem biomass from ground to the stem tip, 				and large and small branches, and perennial 				foliage (needles).</a:t>
            </a:r>
          </a:p>
          <a:p>
            <a:pPr marL="179388" indent="-179388"/>
            <a:endParaRPr lang="en-GB" sz="1800" dirty="0"/>
          </a:p>
          <a:p>
            <a:pPr marL="179388" indent="-179388"/>
            <a:r>
              <a:rPr lang="en-GB" sz="1800" dirty="0"/>
              <a:t>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251B455-C1F5-70AD-1C5F-1033883CF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1275606"/>
            <a:ext cx="137903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89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C6205-45BA-F41A-0D0F-A13694587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65A933-2C6F-D5EE-CC8D-84E59318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72000"/>
            <a:ext cx="7848496" cy="565175"/>
          </a:xfrm>
        </p:spPr>
        <p:txBody>
          <a:bodyPr/>
          <a:lstStyle/>
          <a:p>
            <a:r>
              <a:rPr lang="en-US" sz="3000" dirty="0" err="1"/>
              <a:t>Harmonisation</a:t>
            </a:r>
            <a:r>
              <a:rPr lang="en-US" sz="3000" dirty="0"/>
              <a:t> results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86A5E5-C1EE-B4C3-D3F4-25BEDDCCF5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3608" y="714362"/>
            <a:ext cx="7957548" cy="4286280"/>
          </a:xfrm>
        </p:spPr>
        <p:txBody>
          <a:bodyPr/>
          <a:lstStyle/>
          <a:p>
            <a:pPr marL="179388" indent="-179388">
              <a:buFont typeface="Arial" pitchFamily="34" charset="0"/>
              <a:buChar char="•"/>
            </a:pPr>
            <a:r>
              <a:rPr lang="en-GB" sz="2400" dirty="0"/>
              <a:t>Differences harmonised and national estimates</a:t>
            </a:r>
          </a:p>
          <a:p>
            <a:pPr marL="357188" indent="-177800">
              <a:buFont typeface="Symbol" pitchFamily="18" charset="2"/>
              <a:buChar char="-"/>
            </a:pPr>
            <a:r>
              <a:rPr lang="en-GB" sz="1800" dirty="0"/>
              <a:t>Range of ~-10% to ~+25%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GB" sz="2400" dirty="0"/>
              <a:t>Increment patterns in Europe</a:t>
            </a:r>
          </a:p>
          <a:p>
            <a:pPr marL="357188" indent="-177800">
              <a:buFont typeface="Symbol" pitchFamily="18" charset="2"/>
              <a:buChar char="-"/>
            </a:pPr>
            <a:r>
              <a:rPr lang="en-GB" sz="1800" dirty="0"/>
              <a:t>Highest increments in Central Europe</a:t>
            </a:r>
          </a:p>
          <a:p>
            <a:pPr marL="357188" indent="-177800">
              <a:buFont typeface="Symbol" pitchFamily="18" charset="2"/>
              <a:buChar char="-"/>
            </a:pPr>
            <a:r>
              <a:rPr lang="en-GB" sz="1800" dirty="0"/>
              <a:t>Lower increments towards the North, South, West and East</a:t>
            </a:r>
          </a:p>
          <a:p>
            <a:pPr marL="357188" indent="-177800">
              <a:buFont typeface="Symbol" pitchFamily="18" charset="2"/>
              <a:buChar char="-"/>
            </a:pPr>
            <a:r>
              <a:rPr lang="en-GB" sz="1800" dirty="0"/>
              <a:t>Range ~1-12 m³/ha/year resp. ~1-6 t/ha/year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GB" sz="2400" dirty="0"/>
              <a:t>Increment differences between forest types</a:t>
            </a:r>
          </a:p>
          <a:p>
            <a:pPr marL="357188" indent="-177800">
              <a:buFont typeface="Symbol" pitchFamily="18" charset="2"/>
              <a:buChar char="-"/>
            </a:pPr>
            <a:r>
              <a:rPr lang="en-GB" sz="1800" dirty="0"/>
              <a:t>Higher increments often in conifer forests</a:t>
            </a:r>
          </a:p>
          <a:p>
            <a:pPr marL="357188" indent="-177800">
              <a:buFont typeface="Symbol" pitchFamily="18" charset="2"/>
              <a:buChar char="-"/>
            </a:pPr>
            <a:r>
              <a:rPr lang="en-GB" sz="1800" dirty="0"/>
              <a:t>Exceptions in mixed forests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GB" sz="2400" dirty="0"/>
              <a:t>Important tree species in the study area</a:t>
            </a:r>
          </a:p>
          <a:p>
            <a:pPr marL="357188" indent="-177800">
              <a:buFont typeface="Symbol" pitchFamily="18" charset="2"/>
              <a:buChar char="-"/>
            </a:pPr>
            <a:r>
              <a:rPr lang="en-GB" sz="1800" dirty="0"/>
              <a:t>Conifers: Pinus and Picea ~ 55% of GAI</a:t>
            </a:r>
          </a:p>
          <a:p>
            <a:pPr marL="357188" indent="-177800">
              <a:buFont typeface="Symbol" pitchFamily="18" charset="2"/>
              <a:buChar char="-"/>
            </a:pPr>
            <a:r>
              <a:rPr lang="en-GB" sz="1800" dirty="0"/>
              <a:t>Broadleaves: Fagus, Quercus and Betula ~ 20% of GAI </a:t>
            </a:r>
          </a:p>
        </p:txBody>
      </p:sp>
    </p:spTree>
    <p:extLst>
      <p:ext uri="{BB962C8B-B14F-4D97-AF65-F5344CB8AC3E}">
        <p14:creationId xmlns:p14="http://schemas.microsoft.com/office/powerpoint/2010/main" val="2904112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7DF72-CEB6-A79C-7381-CDC531D73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DB873-13C8-A46D-E757-AC6E029E7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8268" y="1563638"/>
            <a:ext cx="3598228" cy="1944216"/>
          </a:xfrm>
        </p:spPr>
        <p:txBody>
          <a:bodyPr/>
          <a:lstStyle/>
          <a:p>
            <a:r>
              <a:rPr lang="en-US" sz="2400" dirty="0"/>
              <a:t>Thank you!</a:t>
            </a:r>
            <a:br>
              <a:rPr lang="en-US" sz="2400" dirty="0"/>
            </a:br>
            <a:br>
              <a:rPr lang="en-US" sz="2400" dirty="0"/>
            </a:br>
            <a:endParaRPr lang="en-US" sz="2000" dirty="0"/>
          </a:p>
        </p:txBody>
      </p:sp>
      <p:pic>
        <p:nvPicPr>
          <p:cNvPr id="5" name="Grafik 4" descr="Logo_enfin_2016_web_links.jpg">
            <a:extLst>
              <a:ext uri="{FF2B5EF4-FFF2-40B4-BE49-F238E27FC236}">
                <a16:creationId xmlns:a16="http://schemas.microsoft.com/office/drawing/2014/main" id="{57EF927B-0D04-7264-2B9F-C64B5BE4F76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4155926"/>
            <a:ext cx="648000" cy="648000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D64FA86-8F3B-5BB4-2EE1-E96FC3A22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1" r="7040"/>
          <a:stretch/>
        </p:blipFill>
        <p:spPr bwMode="auto">
          <a:xfrm>
            <a:off x="1368000" y="339502"/>
            <a:ext cx="3852000" cy="45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eitrawmaterials.eu/wp-content/uploads/2019/07/J...">
            <a:extLst>
              <a:ext uri="{FF2B5EF4-FFF2-40B4-BE49-F238E27FC236}">
                <a16:creationId xmlns:a16="http://schemas.microsoft.com/office/drawing/2014/main" id="{2345E6DF-FEDA-D840-B5C6-33990CF95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4155926"/>
            <a:ext cx="648072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2803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6230" y="987574"/>
            <a:ext cx="3744000" cy="293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ENFIN – History and Activities </a:t>
            </a:r>
            <a:br>
              <a:rPr lang="en-IE" dirty="0"/>
            </a:br>
            <a:endParaRPr lang="de-AT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BFCE48-5C66-4A25-80BE-594EBAEDB719}"/>
              </a:ext>
            </a:extLst>
          </p:cNvPr>
          <p:cNvSpPr txBox="1">
            <a:spLocks/>
          </p:cNvSpPr>
          <p:nvPr/>
        </p:nvSpPr>
        <p:spPr>
          <a:xfrm>
            <a:off x="1043608" y="1131590"/>
            <a:ext cx="4104456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2003: ENFIN was founded with 17 members</a:t>
            </a:r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2023: 33 different organisations from 30 countries </a:t>
            </a:r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30 Projects</a:t>
            </a:r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&gt; 40 Publications</a:t>
            </a:r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Main challenge: Harmonisation</a:t>
            </a:r>
          </a:p>
        </p:txBody>
      </p:sp>
      <p:pic>
        <p:nvPicPr>
          <p:cNvPr id="9" name="Objekt 3"/>
          <p:cNvPicPr preferRelativeResize="0">
            <a:picLocks noChangeAspect="1" noChangeArrowheads="1"/>
          </p:cNvPicPr>
          <p:nvPr/>
        </p:nvPicPr>
        <p:blipFill>
          <a:blip r:embed="rId3" cstate="print"/>
          <a:srcRect r="-10585" b="-221"/>
          <a:stretch>
            <a:fillRect/>
          </a:stretch>
        </p:blipFill>
        <p:spPr bwMode="auto">
          <a:xfrm>
            <a:off x="5112496" y="1487952"/>
            <a:ext cx="3924000" cy="212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3836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1189796" y="66710"/>
            <a:ext cx="7702684" cy="565175"/>
          </a:xfrm>
        </p:spPr>
        <p:txBody>
          <a:bodyPr/>
          <a:lstStyle/>
          <a:p>
            <a:r>
              <a:rPr lang="en-US" sz="2800" dirty="0">
                <a:solidFill>
                  <a:srgbClr val="F29D26"/>
                </a:solidFill>
              </a:rPr>
              <a:t>ENFINs </a:t>
            </a:r>
            <a:r>
              <a:rPr lang="en-US" sz="2800" dirty="0" err="1">
                <a:solidFill>
                  <a:srgbClr val="F29D26"/>
                </a:solidFill>
              </a:rPr>
              <a:t>Harmonisation</a:t>
            </a:r>
            <a:r>
              <a:rPr lang="en-US" sz="2800" dirty="0">
                <a:solidFill>
                  <a:srgbClr val="F29D26"/>
                </a:solidFill>
              </a:rPr>
              <a:t> Work</a:t>
            </a:r>
            <a:br>
              <a:rPr lang="en-US" dirty="0"/>
            </a:br>
            <a:br>
              <a:rPr lang="en-IE" dirty="0"/>
            </a:br>
            <a:endParaRPr lang="de-AT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69"/>
            <a:ext cx="921600" cy="5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1118672" y="725378"/>
            <a:ext cx="7773808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622300" lvl="1" indent="-266700">
              <a:buFont typeface="Arial" panose="020B0604020202020204" pitchFamily="34" charset="0"/>
              <a:buChar char="•"/>
            </a:pPr>
            <a:r>
              <a:rPr lang="en-GB" sz="2000" dirty="0"/>
              <a:t>Forest Area with Forest Available for Wood Supply:</a:t>
            </a:r>
          </a:p>
          <a:p>
            <a:pPr marL="622300" lvl="2" indent="-266700"/>
            <a:r>
              <a:rPr lang="en-GB" dirty="0"/>
              <a:t> 		</a:t>
            </a:r>
            <a:r>
              <a:rPr lang="en-GB" sz="1600" dirty="0"/>
              <a:t>SCs with JRC: </a:t>
            </a:r>
            <a:r>
              <a:rPr lang="en-GB" sz="1600" u="sng" dirty="0">
                <a:hlinkClick r:id="rId3"/>
              </a:rPr>
              <a:t>https://doi.org/10.1016/j.forpol.2019.102032</a:t>
            </a:r>
            <a:endParaRPr lang="de-AT" sz="1600" dirty="0"/>
          </a:p>
          <a:p>
            <a:pPr marL="622300" lvl="1" indent="-266700">
              <a:buFont typeface="Wingdings" panose="05000000000000000000" pitchFamily="2" charset="2"/>
              <a:buChar char="Ø"/>
            </a:pPr>
            <a:endParaRPr lang="en-GB" sz="1100" dirty="0"/>
          </a:p>
          <a:p>
            <a:pPr marL="622300" lvl="1" indent="-266700">
              <a:buFont typeface="Arial" panose="020B0604020202020204" pitchFamily="34" charset="0"/>
              <a:buChar char="•"/>
            </a:pPr>
            <a:r>
              <a:rPr lang="en-GB" sz="2000" dirty="0"/>
              <a:t>Above Ground Biomass: </a:t>
            </a:r>
          </a:p>
          <a:p>
            <a:pPr marL="622300" lvl="2" indent="-266700"/>
            <a:r>
              <a:rPr lang="en-GB" sz="1400" dirty="0"/>
              <a:t>		</a:t>
            </a:r>
            <a:r>
              <a:rPr lang="en-GB" sz="1600" dirty="0"/>
              <a:t>SCs with JRC: publication about mapping </a:t>
            </a:r>
            <a:r>
              <a:rPr lang="de-AT" sz="1600" dirty="0"/>
              <a:t>DOI:</a:t>
            </a:r>
            <a:r>
              <a:rPr lang="de-AT" sz="1600" dirty="0">
                <a:hlinkClick r:id="rId4"/>
              </a:rPr>
              <a:t>10.2760/311876</a:t>
            </a:r>
            <a:endParaRPr lang="en-GB" sz="1600" dirty="0"/>
          </a:p>
          <a:p>
            <a:pPr marL="622300" lvl="1" indent="-266700">
              <a:buFont typeface="Wingdings" panose="05000000000000000000" pitchFamily="2" charset="2"/>
              <a:buChar char="Ø"/>
            </a:pPr>
            <a:endParaRPr lang="en-GB" sz="1000" dirty="0"/>
          </a:p>
          <a:p>
            <a:pPr marL="622300" lvl="1" indent="-266700">
              <a:buFont typeface="Arial" panose="020B0604020202020204" pitchFamily="34" charset="0"/>
              <a:buChar char="•"/>
            </a:pPr>
            <a:r>
              <a:rPr lang="en-GB" sz="2000" dirty="0"/>
              <a:t>Growing stock and Stem Volume:</a:t>
            </a:r>
          </a:p>
          <a:p>
            <a:pPr marL="622300" lvl="2" indent="-266700"/>
            <a:r>
              <a:rPr lang="en-GB" sz="1400" dirty="0"/>
              <a:t>		</a:t>
            </a:r>
            <a:r>
              <a:rPr lang="en-GB" sz="1600" dirty="0"/>
              <a:t>H2020-Diabolo: 	</a:t>
            </a:r>
            <a:r>
              <a:rPr lang="en-GB" sz="1600" u="sng" dirty="0">
                <a:hlinkClick r:id="rId5"/>
              </a:rPr>
              <a:t>https://doi.org/10.1016/j.foreco.2021.119868</a:t>
            </a:r>
            <a:endParaRPr lang="en-GB" sz="1600" u="sng" dirty="0"/>
          </a:p>
          <a:p>
            <a:pPr marL="622300" lvl="2" indent="-266700"/>
            <a:r>
              <a:rPr lang="en-GB" sz="1600" dirty="0"/>
              <a:t>			</a:t>
            </a:r>
            <a:r>
              <a:rPr lang="de-AT" sz="1600" dirty="0"/>
              <a:t> 	</a:t>
            </a:r>
            <a:r>
              <a:rPr lang="de-AT" sz="1600" dirty="0">
                <a:hlinkClick r:id="rId6"/>
              </a:rPr>
              <a:t>https://doi.org/10.1007/s13595-019-0800-8</a:t>
            </a:r>
            <a:br>
              <a:rPr lang="de-AT" sz="1400" b="1" dirty="0"/>
            </a:br>
            <a:endParaRPr lang="en-GB" sz="1000" dirty="0"/>
          </a:p>
          <a:p>
            <a:pPr marL="622300" lvl="1" indent="-266700">
              <a:buFont typeface="Arial" panose="020B0604020202020204" pitchFamily="34" charset="0"/>
              <a:buChar char="•"/>
            </a:pPr>
            <a:r>
              <a:rPr lang="en-GB" sz="2000" dirty="0"/>
              <a:t>Increment: </a:t>
            </a:r>
          </a:p>
          <a:p>
            <a:pPr marL="622300" lvl="2" indent="-266700"/>
            <a:r>
              <a:rPr lang="en-GB" sz="1400" dirty="0"/>
              <a:t>		</a:t>
            </a:r>
            <a:r>
              <a:rPr lang="en-GB" sz="1600" dirty="0"/>
              <a:t>SCs with JRC: …</a:t>
            </a:r>
          </a:p>
          <a:p>
            <a:pPr marL="622300" lvl="2" indent="-266700"/>
            <a:endParaRPr lang="en-GB" sz="1400" dirty="0"/>
          </a:p>
          <a:p>
            <a:pPr marL="622300" lvl="1" indent="-2667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Sound statistical estimation at the European level</a:t>
            </a:r>
          </a:p>
          <a:p>
            <a:pPr marL="622300" lvl="2" indent="-266700"/>
            <a:r>
              <a:rPr lang="en-GB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091937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B2F99-83BE-5019-21D9-EEF579710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AE5CEE-96A9-5601-8A72-1A069F5B1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00" y="72000"/>
            <a:ext cx="7821136" cy="565175"/>
          </a:xfrm>
        </p:spPr>
        <p:txBody>
          <a:bodyPr/>
          <a:lstStyle/>
          <a:p>
            <a:r>
              <a:rPr lang="en-US" dirty="0"/>
              <a:t>Objectives of ENFIN study on increment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F84414-0019-7726-2A80-90CB7D5A84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5616" y="857238"/>
            <a:ext cx="7893520" cy="4090776"/>
          </a:xfrm>
        </p:spPr>
        <p:txBody>
          <a:bodyPr/>
          <a:lstStyle/>
          <a:p>
            <a:pPr marL="357188" indent="-357188"/>
            <a:r>
              <a:rPr lang="en-GB" sz="2400" dirty="0"/>
              <a:t>1) Description of current definitions and methods applied by the involved NFIs for increment estimation, e.g. sampling designs, thresholds, growth components</a:t>
            </a:r>
          </a:p>
          <a:p>
            <a:pPr marL="357188" indent="-357188"/>
            <a:r>
              <a:rPr lang="en-GB" sz="2400" dirty="0"/>
              <a:t>2) Development of a harmonised definition and method for Net Annual Increment (NAI = GAI - ANL)	</a:t>
            </a:r>
          </a:p>
          <a:p>
            <a:pPr marL="357188" indent="-357188"/>
            <a:r>
              <a:rPr lang="en-GB" sz="2400" dirty="0"/>
              <a:t>3) Application of the harmonised definition and method to calculate volume and AGB increments aggregated for NUTS regions, tree species, and forest types</a:t>
            </a:r>
          </a:p>
          <a:p>
            <a:pPr marL="357188" indent="-357188"/>
            <a:r>
              <a:rPr lang="en-GB" sz="2400" dirty="0"/>
              <a:t>4) Comparison of national and harmonised results and description of differences</a:t>
            </a:r>
          </a:p>
        </p:txBody>
      </p:sp>
    </p:spTree>
    <p:extLst>
      <p:ext uri="{BB962C8B-B14F-4D97-AF65-F5344CB8AC3E}">
        <p14:creationId xmlns:p14="http://schemas.microsoft.com/office/powerpoint/2010/main" val="149751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8000" y="72000"/>
            <a:ext cx="7702684" cy="565175"/>
          </a:xfrm>
        </p:spPr>
        <p:txBody>
          <a:bodyPr/>
          <a:lstStyle/>
          <a:p>
            <a:r>
              <a:rPr lang="en-US" dirty="0"/>
              <a:t>Previous works as basis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115616" y="627534"/>
            <a:ext cx="7893520" cy="4392488"/>
          </a:xfrm>
        </p:spPr>
        <p:txBody>
          <a:bodyPr/>
          <a:lstStyle/>
          <a:p>
            <a:pPr marL="179388" indent="-179388"/>
            <a:r>
              <a:rPr lang="en-GB" sz="1800" dirty="0"/>
              <a:t>.</a:t>
            </a:r>
          </a:p>
          <a:p>
            <a:pPr marL="179388" indent="-179388"/>
            <a:r>
              <a:rPr lang="en-GB" sz="1800" dirty="0"/>
              <a:t>Stein </a:t>
            </a:r>
            <a:r>
              <a:rPr lang="en-GB" sz="1800" dirty="0" err="1"/>
              <a:t>oder</a:t>
            </a:r>
            <a:r>
              <a:rPr lang="en-GB" sz="1800" dirty="0"/>
              <a:t> </a:t>
            </a:r>
            <a:r>
              <a:rPr lang="en-GB" sz="1800" dirty="0" err="1"/>
              <a:t>Kulisies</a:t>
            </a:r>
            <a:endParaRPr lang="en-GB" sz="1800" dirty="0"/>
          </a:p>
          <a:p>
            <a:pPr marL="179388" indent="-179388"/>
            <a:endParaRPr lang="en-GB" sz="1800" dirty="0"/>
          </a:p>
          <a:p>
            <a:pPr marL="179388" indent="-179388"/>
            <a:r>
              <a:rPr lang="en-GB" sz="1800" dirty="0"/>
              <a:t>Add pictures!</a:t>
            </a:r>
          </a:p>
          <a:p>
            <a:pPr marL="179388" indent="-179388"/>
            <a:endParaRPr lang="en-GB" sz="180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971600" y="720000"/>
          <a:ext cx="2781558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829300" imgH="7543800" progId="AcroExch.Document.DC">
                  <p:embed/>
                </p:oleObj>
              </mc:Choice>
              <mc:Fallback>
                <p:oleObj name="Acrobat Document" r:id="rId3" imgW="5829300" imgH="7543800" progId="AcroExch.Document.DC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720000"/>
                        <a:ext cx="2781558" cy="360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720000"/>
            <a:ext cx="2722295" cy="3600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692000"/>
            <a:ext cx="2720000" cy="3600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664000"/>
            <a:ext cx="2716450" cy="3600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C2572C6-F3FE-2B48-0A38-7A26794C37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4962" y="195486"/>
            <a:ext cx="1359526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1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080C2-A9A0-E790-EFAF-5F11461D5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FDE5F7-AD5F-1C24-CCF1-61D31AFF4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00" y="72000"/>
            <a:ext cx="7702684" cy="565175"/>
          </a:xfrm>
        </p:spPr>
        <p:txBody>
          <a:bodyPr/>
          <a:lstStyle/>
          <a:p>
            <a:r>
              <a:rPr lang="en-US" dirty="0"/>
              <a:t>Differences between NFIs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D5090FB-5221-A051-F847-3AEE390C65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9592" y="627534"/>
            <a:ext cx="8136904" cy="4320480"/>
          </a:xfrm>
        </p:spPr>
        <p:txBody>
          <a:bodyPr/>
          <a:lstStyle/>
          <a:p>
            <a:pPr marL="179388" indent="-179388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/>
              <a:t>Temporary vs. permanent plots</a:t>
            </a:r>
          </a:p>
          <a:p>
            <a:pPr marL="808038">
              <a:spcBef>
                <a:spcPts val="0"/>
              </a:spcBef>
              <a:buFont typeface="Symbol" pitchFamily="18" charset="2"/>
              <a:buChar char="-"/>
            </a:pPr>
            <a:r>
              <a:rPr lang="en-US" sz="1800" dirty="0"/>
              <a:t> Increment cores vs. consecutive measurements</a:t>
            </a:r>
          </a:p>
          <a:p>
            <a:pPr marL="179388" indent="-179388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/>
              <a:t>Growth components included</a:t>
            </a:r>
          </a:p>
          <a:p>
            <a:pPr marL="808038">
              <a:spcBef>
                <a:spcPts val="0"/>
              </a:spcBef>
              <a:buFont typeface="Symbol" pitchFamily="18" charset="2"/>
              <a:buChar char="-"/>
            </a:pPr>
            <a:r>
              <a:rPr lang="en-US" sz="1800" dirty="0"/>
              <a:t> Survivor, ingrown trees, cut, mortality</a:t>
            </a:r>
          </a:p>
          <a:p>
            <a:pPr marL="179388" indent="-179388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/>
              <a:t>Representation per ha at t1 or t2</a:t>
            </a:r>
          </a:p>
          <a:p>
            <a:pPr marL="179388" indent="-179388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 err="1"/>
              <a:t>dbh</a:t>
            </a:r>
            <a:r>
              <a:rPr lang="en-US" sz="2200" dirty="0"/>
              <a:t>-thresholds</a:t>
            </a:r>
          </a:p>
          <a:p>
            <a:pPr marL="179388" indent="-179388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/>
              <a:t>Sample tree selection methods</a:t>
            </a:r>
          </a:p>
          <a:p>
            <a:pPr marL="808038">
              <a:spcBef>
                <a:spcPts val="0"/>
              </a:spcBef>
              <a:buFont typeface="Symbol" pitchFamily="18" charset="2"/>
              <a:buChar char="-"/>
            </a:pPr>
            <a:r>
              <a:rPr lang="en-US" sz="1800" dirty="0"/>
              <a:t> Angle Count Sampling</a:t>
            </a:r>
          </a:p>
          <a:p>
            <a:pPr marL="808038">
              <a:spcBef>
                <a:spcPts val="0"/>
              </a:spcBef>
              <a:buFont typeface="Symbol" pitchFamily="18" charset="2"/>
              <a:buChar char="-"/>
            </a:pPr>
            <a:r>
              <a:rPr lang="en-US" sz="1800" dirty="0"/>
              <a:t> Concentric circular plots</a:t>
            </a:r>
          </a:p>
          <a:p>
            <a:pPr marL="179388" indent="-179388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/>
              <a:t>Tree parts included in models</a:t>
            </a:r>
          </a:p>
          <a:p>
            <a:pPr marL="808038">
              <a:spcBef>
                <a:spcPts val="0"/>
              </a:spcBef>
              <a:buFont typeface="Symbol" pitchFamily="18" charset="2"/>
              <a:buChar char="-"/>
            </a:pPr>
            <a:r>
              <a:rPr lang="en-US" sz="1800" dirty="0"/>
              <a:t> Volume: </a:t>
            </a:r>
            <a:r>
              <a:rPr lang="en-US" sz="1800" dirty="0" err="1"/>
              <a:t>harmonisation</a:t>
            </a:r>
            <a:r>
              <a:rPr lang="en-US" sz="1800" dirty="0"/>
              <a:t> in H2020 Diabolo</a:t>
            </a:r>
          </a:p>
          <a:p>
            <a:pPr marL="808038">
              <a:spcBef>
                <a:spcPts val="0"/>
              </a:spcBef>
              <a:buFont typeface="Symbol" pitchFamily="18" charset="2"/>
              <a:buChar char="-"/>
            </a:pPr>
            <a:r>
              <a:rPr lang="en-US" sz="1800" dirty="0"/>
              <a:t> AGB: </a:t>
            </a:r>
            <a:r>
              <a:rPr lang="en-US" sz="1800" dirty="0" err="1"/>
              <a:t>harmonisation</a:t>
            </a:r>
            <a:r>
              <a:rPr lang="en-US" sz="1800" dirty="0"/>
              <a:t> in two SCs</a:t>
            </a:r>
          </a:p>
          <a:p>
            <a:pPr marL="179388" indent="-179388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/>
              <a:t>Assessment of losses and mortality</a:t>
            </a:r>
          </a:p>
          <a:p>
            <a:pPr marL="179388" indent="-179388">
              <a:buFont typeface="Arial" pitchFamily="34" charset="0"/>
              <a:buChar char="•"/>
            </a:pPr>
            <a:endParaRPr lang="en-US" sz="2400" dirty="0"/>
          </a:p>
          <a:p>
            <a:pPr marL="179388" indent="-179388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18434" name="Picture 2" descr="C:\Gschwantner\JRC\3rd Framework Contract\SC20\IMG_20170908_103104_1.jpg">
            <a:extLst>
              <a:ext uri="{FF2B5EF4-FFF2-40B4-BE49-F238E27FC236}">
                <a16:creationId xmlns:a16="http://schemas.microsoft.com/office/drawing/2014/main" id="{4B5A2DC6-3046-E48C-A5F7-3C66CE53F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3335" r="6001"/>
          <a:stretch>
            <a:fillRect/>
          </a:stretch>
        </p:blipFill>
        <p:spPr bwMode="auto">
          <a:xfrm>
            <a:off x="6840394" y="3147982"/>
            <a:ext cx="2160762" cy="1512000"/>
          </a:xfrm>
          <a:prstGeom prst="rect">
            <a:avLst/>
          </a:prstGeom>
          <a:noFill/>
        </p:spPr>
      </p:pic>
      <p:pic>
        <p:nvPicPr>
          <p:cNvPr id="18435" name="Picture 3" descr="C:\Gschwantner\JRC\3rd Framework Contract\SC20\20200924_144310_1.jpg">
            <a:extLst>
              <a:ext uri="{FF2B5EF4-FFF2-40B4-BE49-F238E27FC236}">
                <a16:creationId xmlns:a16="http://schemas.microsoft.com/office/drawing/2014/main" id="{72E684A5-2155-D88E-DECD-FF9FD7CA1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5645" t="16095" r="4342"/>
          <a:stretch>
            <a:fillRect/>
          </a:stretch>
        </p:blipFill>
        <p:spPr bwMode="auto">
          <a:xfrm>
            <a:off x="6840952" y="1493534"/>
            <a:ext cx="2160204" cy="151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3189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FB4F5-197F-1377-CDF3-18F9F965A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60BD538-02E2-BD2E-F53F-E0CF67276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131590"/>
            <a:ext cx="7915168" cy="2520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C3562E5F-7F0B-89AC-D359-ED0C77918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00" y="72000"/>
            <a:ext cx="7702684" cy="565175"/>
          </a:xfrm>
        </p:spPr>
        <p:txBody>
          <a:bodyPr/>
          <a:lstStyle/>
          <a:p>
            <a:r>
              <a:rPr lang="en-US" dirty="0"/>
              <a:t>Use of permanent and temporary plots in European NFIs (2016)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F929B07-EBA7-369A-AF2F-7F22616C0B4D}"/>
              </a:ext>
            </a:extLst>
          </p:cNvPr>
          <p:cNvSpPr txBox="1"/>
          <p:nvPr/>
        </p:nvSpPr>
        <p:spPr bwMode="auto">
          <a:xfrm>
            <a:off x="1137963" y="3579862"/>
            <a:ext cx="4946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AT" dirty="0">
                <a:hlinkClick r:id="rId4"/>
              </a:rPr>
              <a:t>https://doi.org/10.1007/s13595-016-0554-5</a:t>
            </a:r>
            <a:r>
              <a:rPr lang="de-AT" dirty="0"/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E456CE0-6510-3A43-E770-6B47DE7CF60F}"/>
              </a:ext>
            </a:extLst>
          </p:cNvPr>
          <p:cNvSpPr txBox="1"/>
          <p:nvPr/>
        </p:nvSpPr>
        <p:spPr bwMode="auto">
          <a:xfrm>
            <a:off x="1115616" y="4011910"/>
            <a:ext cx="79151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</a:rPr>
              <a:t>Further considerations about increment coring, e.g.:</a:t>
            </a:r>
          </a:p>
          <a:p>
            <a:r>
              <a:rPr lang="en-GB" sz="2000" dirty="0">
                <a:latin typeface="+mj-lt"/>
              </a:rPr>
              <a:t>sampled trees, data about cored trees, field or lab measurements, measurement position at the tree, … -&gt; purpose</a:t>
            </a:r>
          </a:p>
        </p:txBody>
      </p:sp>
    </p:spTree>
    <p:extLst>
      <p:ext uri="{BB962C8B-B14F-4D97-AF65-F5344CB8AC3E}">
        <p14:creationId xmlns:p14="http://schemas.microsoft.com/office/powerpoint/2010/main" val="1996642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3F153-6278-9F3E-E09F-46638328A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9F67F1-15E4-EF3B-D1EC-8211D86BE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“Definition-based” harmonisation approach</a:t>
            </a:r>
            <a:endParaRPr lang="de-AT" sz="3000" dirty="0"/>
          </a:p>
        </p:txBody>
      </p:sp>
      <p:grpSp>
        <p:nvGrpSpPr>
          <p:cNvPr id="20" name="Gruppieren 20">
            <a:extLst>
              <a:ext uri="{FF2B5EF4-FFF2-40B4-BE49-F238E27FC236}">
                <a16:creationId xmlns:a16="http://schemas.microsoft.com/office/drawing/2014/main" id="{AE50CAFF-C3B7-09D9-CE1B-AA710373D5F0}"/>
              </a:ext>
            </a:extLst>
          </p:cNvPr>
          <p:cNvGrpSpPr>
            <a:grpSpLocks noChangeAspect="1"/>
          </p:cNvGrpSpPr>
          <p:nvPr/>
        </p:nvGrpSpPr>
        <p:grpSpPr>
          <a:xfrm>
            <a:off x="1812137" y="1059902"/>
            <a:ext cx="6072231" cy="2880000"/>
            <a:chOff x="500034" y="1571612"/>
            <a:chExt cx="8072494" cy="4116388"/>
          </a:xfrm>
        </p:grpSpPr>
        <p:sp>
          <p:nvSpPr>
            <p:cNvPr id="21" name="Rechteck 7">
              <a:extLst>
                <a:ext uri="{FF2B5EF4-FFF2-40B4-BE49-F238E27FC236}">
                  <a16:creationId xmlns:a16="http://schemas.microsoft.com/office/drawing/2014/main" id="{2026FA85-29CD-1B89-1072-A9D0ECD3B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34" y="1571612"/>
              <a:ext cx="2988000" cy="9000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36000" rIns="72000" bIns="36000" anchor="ctr" anchorCtr="0"/>
            <a:lstStyle/>
            <a:p>
              <a:pPr algn="ctr"/>
              <a:r>
                <a:rPr lang="en-GB" sz="1400" dirty="0">
                  <a:latin typeface="+mn-lt"/>
                </a:rPr>
                <a:t>Country-level definitions</a:t>
              </a:r>
            </a:p>
          </p:txBody>
        </p:sp>
        <p:sp>
          <p:nvSpPr>
            <p:cNvPr id="22" name="Rechteck 6">
              <a:extLst>
                <a:ext uri="{FF2B5EF4-FFF2-40B4-BE49-F238E27FC236}">
                  <a16:creationId xmlns:a16="http://schemas.microsoft.com/office/drawing/2014/main" id="{789925DB-A2C8-0527-B00C-2E16EAE9D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6387" y="1571612"/>
              <a:ext cx="2986141" cy="9000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36000" rIns="72000" bIns="36000" anchor="ctr" anchorCtr="0"/>
            <a:lstStyle/>
            <a:p>
              <a:pPr algn="ctr"/>
              <a:r>
                <a:rPr lang="en-GB" sz="1400" dirty="0"/>
                <a:t>European level Reference definition</a:t>
              </a:r>
            </a:p>
          </p:txBody>
        </p:sp>
        <p:sp>
          <p:nvSpPr>
            <p:cNvPr id="23" name="Pfeil nach links und rechts 8">
              <a:extLst>
                <a:ext uri="{FF2B5EF4-FFF2-40B4-BE49-F238E27FC236}">
                  <a16:creationId xmlns:a16="http://schemas.microsoft.com/office/drawing/2014/main" id="{B2E6B8FA-F320-9802-425D-FAAFCC995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7599" y="1785928"/>
              <a:ext cx="1439863" cy="214312"/>
            </a:xfrm>
            <a:prstGeom prst="leftRightArrow">
              <a:avLst>
                <a:gd name="adj1" fmla="val 50000"/>
                <a:gd name="adj2" fmla="val 49985"/>
              </a:avLst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4" name="Textfeld 9">
              <a:extLst>
                <a:ext uri="{FF2B5EF4-FFF2-40B4-BE49-F238E27FC236}">
                  <a16:creationId xmlns:a16="http://schemas.microsoft.com/office/drawing/2014/main" id="{5D2EE41A-AF70-2C6D-DC57-F81D7FC10E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0761" y="2000239"/>
              <a:ext cx="1643093" cy="439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/>
                <a:t>Deviations</a:t>
              </a:r>
            </a:p>
          </p:txBody>
        </p:sp>
        <p:sp>
          <p:nvSpPr>
            <p:cNvPr id="25" name="Pfeil nach oben 11">
              <a:extLst>
                <a:ext uri="{FF2B5EF4-FFF2-40B4-BE49-F238E27FC236}">
                  <a16:creationId xmlns:a16="http://schemas.microsoft.com/office/drawing/2014/main" id="{7786403B-E716-338A-4FE0-A4F80AD189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500546" y="2520000"/>
              <a:ext cx="214313" cy="431800"/>
            </a:xfrm>
            <a:prstGeom prst="upArrow">
              <a:avLst>
                <a:gd name="adj1" fmla="val 50000"/>
                <a:gd name="adj2" fmla="val 49978"/>
              </a:avLst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6" name="Rechteck 10">
              <a:extLst>
                <a:ext uri="{FF2B5EF4-FFF2-40B4-BE49-F238E27FC236}">
                  <a16:creationId xmlns:a16="http://schemas.microsoft.com/office/drawing/2014/main" id="{438F394D-27C7-1C91-66E7-B97A15263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000" y="3060000"/>
              <a:ext cx="2700000" cy="900000"/>
            </a:xfrm>
            <a:prstGeom prst="rect">
              <a:avLst/>
            </a:prstGeom>
            <a:noFill/>
            <a:ln w="19050" algn="ctr">
              <a:solidFill>
                <a:srgbClr val="C00000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/>
              <a:r>
                <a:rPr lang="en-GB" sz="1400" dirty="0"/>
                <a:t>Country-specific bridging functions</a:t>
              </a: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BE5D3250-A6F4-1DCE-0ABA-54DE442CD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488" y="4608000"/>
              <a:ext cx="3571900" cy="10800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/>
              <a:r>
                <a:rPr lang="en-GB" sz="1400" dirty="0"/>
                <a:t>Harmonised estimate in accordance with reference definition</a:t>
              </a:r>
            </a:p>
          </p:txBody>
        </p:sp>
        <p:sp>
          <p:nvSpPr>
            <p:cNvPr id="28" name="Pfeil nach oben 27">
              <a:extLst>
                <a:ext uri="{FF2B5EF4-FFF2-40B4-BE49-F238E27FC236}">
                  <a16:creationId xmlns:a16="http://schemas.microsoft.com/office/drawing/2014/main" id="{AC50210D-4641-B85C-B623-5012BBDDF7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500563" y="4071942"/>
              <a:ext cx="214313" cy="431800"/>
            </a:xfrm>
            <a:prstGeom prst="upArrow">
              <a:avLst>
                <a:gd name="adj1" fmla="val 50000"/>
                <a:gd name="adj2" fmla="val 49978"/>
              </a:avLst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5127" name="Rectangle 7">
            <a:extLst>
              <a:ext uri="{FF2B5EF4-FFF2-40B4-BE49-F238E27FC236}">
                <a16:creationId xmlns:a16="http://schemas.microsoft.com/office/drawing/2014/main" id="{26EA7082-BD38-CC69-5385-78DE5C1C2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8281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19066-8D8F-CDB3-AD30-2F8570A84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FE26B-6D8A-8A5C-03B5-861B23E05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00" y="72000"/>
            <a:ext cx="7702684" cy="565175"/>
          </a:xfrm>
        </p:spPr>
        <p:txBody>
          <a:bodyPr/>
          <a:lstStyle/>
          <a:p>
            <a:r>
              <a:rPr lang="en-GB" dirty="0"/>
              <a:t>Harmonisation of increment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BF345E-7ABF-288E-D8DA-664DD54D71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1600" y="1093782"/>
            <a:ext cx="7957548" cy="4286280"/>
          </a:xfrm>
        </p:spPr>
        <p:txBody>
          <a:bodyPr/>
          <a:lstStyle/>
          <a:p>
            <a:pPr marL="179388" indent="-179388">
              <a:buFont typeface="Arial" pitchFamily="34" charset="0"/>
              <a:buChar char="•"/>
            </a:pPr>
            <a:r>
              <a:rPr lang="en-GB" sz="2400" dirty="0"/>
              <a:t>Gross annual increment (GAI)</a:t>
            </a:r>
          </a:p>
          <a:p>
            <a:pPr marL="357188" indent="-177800">
              <a:buFont typeface="Symbol" pitchFamily="18" charset="2"/>
              <a:buChar char="-"/>
            </a:pPr>
            <a:r>
              <a:rPr lang="en-GB" sz="2000" dirty="0"/>
              <a:t>Includes the increment of all growth components:</a:t>
            </a:r>
          </a:p>
          <a:p>
            <a:pPr marL="357188" indent="-177800"/>
            <a:r>
              <a:rPr lang="en-GB" sz="1800" dirty="0"/>
              <a:t>		Survivor and ingrown trees: </a:t>
            </a:r>
            <a:r>
              <a:rPr lang="en-GB" dirty="0"/>
              <a:t>Vt2-Vt1, AGBt2-AGBt1</a:t>
            </a:r>
          </a:p>
          <a:p>
            <a:pPr marL="357188" indent="-177800"/>
            <a:r>
              <a:rPr lang="en-GB" sz="1800" dirty="0"/>
              <a:t>		Cut and mortality trees: </a:t>
            </a:r>
            <a:r>
              <a:rPr lang="en-GB" dirty="0"/>
              <a:t>Vtc-Vt1, Vtm-Vt1, AGBtc-AGBt1, AGBtm-AGBt1</a:t>
            </a:r>
          </a:p>
          <a:p>
            <a:pPr marL="357188" indent="-177800">
              <a:buFont typeface="Symbol" pitchFamily="18" charset="2"/>
              <a:buChar char="-"/>
            </a:pPr>
            <a:r>
              <a:rPr lang="en-GB" sz="2000" dirty="0"/>
              <a:t>Means per year (m³/year, m³/ha/year, t/year, t/ha/year)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GB" sz="2400" dirty="0"/>
              <a:t>Annual natural losses (ANL)</a:t>
            </a:r>
          </a:p>
          <a:p>
            <a:pPr marL="357188" indent="-177800">
              <a:buFont typeface="Symbol" pitchFamily="18" charset="2"/>
              <a:buChar char="-"/>
            </a:pPr>
            <a:r>
              <a:rPr lang="en-GB" sz="2000" dirty="0"/>
              <a:t>Trees that die between t1 and t2 due to natural causes and remain unharvested in the forest: V, AGB</a:t>
            </a:r>
          </a:p>
          <a:p>
            <a:pPr marL="357188" indent="-177800">
              <a:buFont typeface="Symbol" pitchFamily="18" charset="2"/>
              <a:buChar char="-"/>
            </a:pPr>
            <a:r>
              <a:rPr lang="en-GB" sz="2000" dirty="0"/>
              <a:t>Means per year (m³/year, m³/ha/year, t/year, t/ha/year)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GB" sz="2400" dirty="0"/>
              <a:t>Net annual increment = GAI – ANL</a:t>
            </a:r>
          </a:p>
          <a:p>
            <a:pPr marL="179388" indent="-179388"/>
            <a:endParaRPr lang="en-GB" sz="1800" dirty="0"/>
          </a:p>
          <a:p>
            <a:pPr marL="179388" indent="-179388"/>
            <a:r>
              <a:rPr lang="en-GB" sz="1800" dirty="0"/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19416C3-B95F-0274-5556-D317A6B05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768" y="123478"/>
            <a:ext cx="1515660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4416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vorlage_BFW_english_oS">
  <a:themeElements>
    <a:clrScheme name="BFW">
      <a:dk1>
        <a:srgbClr val="313131"/>
      </a:dk1>
      <a:lt1>
        <a:sysClr val="window" lastClr="FFFFFF"/>
      </a:lt1>
      <a:dk2>
        <a:srgbClr val="F29D26"/>
      </a:dk2>
      <a:lt2>
        <a:srgbClr val="FFFFFF"/>
      </a:lt2>
      <a:accent1>
        <a:srgbClr val="313131"/>
      </a:accent1>
      <a:accent2>
        <a:srgbClr val="F29D26"/>
      </a:accent2>
      <a:accent3>
        <a:srgbClr val="046240"/>
      </a:accent3>
      <a:accent4>
        <a:srgbClr val="313131"/>
      </a:accent4>
      <a:accent5>
        <a:srgbClr val="FFFFFF"/>
      </a:accent5>
      <a:accent6>
        <a:srgbClr val="F79646"/>
      </a:accent6>
      <a:hlink>
        <a:srgbClr val="046240"/>
      </a:hlink>
      <a:folHlink>
        <a:srgbClr val="313131"/>
      </a:folHlink>
    </a:clrScheme>
    <a:fontScheme name="BFW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  <a:effectLst/>
      </a:spPr>
      <a:bodyPr wrap="square">
        <a:spAutoFit/>
      </a:bodyPr>
      <a:lstStyle>
        <a:defPPr>
          <a:lnSpc>
            <a:spcPct val="80000"/>
          </a:lnSpc>
          <a:spcBef>
            <a:spcPct val="50000"/>
          </a:spcBef>
          <a:defRPr sz="2400" b="1" dirty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powerpoint_vorlage_BFW_english_oS</Template>
  <TotalTime>0</TotalTime>
  <Words>788</Words>
  <Application>Microsoft Office PowerPoint</Application>
  <PresentationFormat>Bildschirmpräsentation (16:9)</PresentationFormat>
  <Paragraphs>111</Paragraphs>
  <Slides>12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Calibri</vt:lpstr>
      <vt:lpstr>Myriad Pro</vt:lpstr>
      <vt:lpstr>Symbol</vt:lpstr>
      <vt:lpstr>Wingdings</vt:lpstr>
      <vt:lpstr>powerpoint_vorlage_BFW_english_oS</vt:lpstr>
      <vt:lpstr>Acrobat Document</vt:lpstr>
      <vt:lpstr>PowerPoint-Präsentation</vt:lpstr>
      <vt:lpstr>ENFIN – History and Activities  </vt:lpstr>
      <vt:lpstr>ENFINs Harmonisation Work  </vt:lpstr>
      <vt:lpstr>Objectives of ENFIN study on increment</vt:lpstr>
      <vt:lpstr>Previous works as basis    </vt:lpstr>
      <vt:lpstr>Differences between NFIs</vt:lpstr>
      <vt:lpstr>Use of permanent and temporary plots in European NFIs (2016) </vt:lpstr>
      <vt:lpstr>“Definition-based” harmonisation approach</vt:lpstr>
      <vt:lpstr>Harmonisation of increment</vt:lpstr>
      <vt:lpstr>Harmonisation of increment</vt:lpstr>
      <vt:lpstr>Harmonisation results</vt:lpstr>
      <vt:lpstr>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gschwantner</dc:creator>
  <cp:lastModifiedBy>Gschwantner Thomas</cp:lastModifiedBy>
  <cp:revision>669</cp:revision>
  <cp:lastPrinted>2024-02-01T17:29:09Z</cp:lastPrinted>
  <dcterms:created xsi:type="dcterms:W3CDTF">2019-05-14T06:41:33Z</dcterms:created>
  <dcterms:modified xsi:type="dcterms:W3CDTF">2024-02-12T17:13:13Z</dcterms:modified>
</cp:coreProperties>
</file>