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707" r:id="rId4"/>
    <p:sldMasterId id="2147483713" r:id="rId5"/>
    <p:sldMasterId id="2147484092" r:id="rId6"/>
    <p:sldMasterId id="2147484225" r:id="rId7"/>
    <p:sldMasterId id="2147484122" r:id="rId8"/>
    <p:sldMasterId id="2147484176" r:id="rId9"/>
    <p:sldMasterId id="2147484213" r:id="rId10"/>
  </p:sldMasterIdLst>
  <p:notesMasterIdLst>
    <p:notesMasterId r:id="rId24"/>
  </p:notesMasterIdLst>
  <p:sldIdLst>
    <p:sldId id="309" r:id="rId11"/>
    <p:sldId id="297" r:id="rId12"/>
    <p:sldId id="298" r:id="rId13"/>
    <p:sldId id="299" r:id="rId14"/>
    <p:sldId id="300" r:id="rId15"/>
    <p:sldId id="301" r:id="rId16"/>
    <p:sldId id="302" r:id="rId17"/>
    <p:sldId id="274" r:id="rId18"/>
    <p:sldId id="304" r:id="rId19"/>
    <p:sldId id="306" r:id="rId20"/>
    <p:sldId id="261" r:id="rId21"/>
    <p:sldId id="305" r:id="rId22"/>
    <p:sldId id="35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C69AD1-64FC-4960-B000-73FDBCC56DDE}" name="Kari T" initials="KT" userId="S::kari.t.korhonen@luke.fi::8cc1744d-5afe-4878-8b75-8dff8449ef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46BDC-64FD-47C0-89DA-E6E74250F979}" v="86" dt="2024-04-05T14:53:4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02679-8516-424D-92C2-6289E31DA50B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3A35C8-0CC5-4509-B1C7-1D1054603C2B}">
      <dgm:prSet/>
      <dgm:spPr/>
      <dgm:t>
        <a:bodyPr/>
        <a:lstStyle/>
        <a:p>
          <a:r>
            <a:rPr lang="en-US" dirty="0"/>
            <a:t>1 </a:t>
          </a:r>
          <a:r>
            <a:rPr lang="uk-UA" dirty="0"/>
            <a:t>Початковий стан</a:t>
          </a:r>
          <a:endParaRPr lang="en-US" dirty="0"/>
        </a:p>
      </dgm:t>
    </dgm:pt>
    <dgm:pt modelId="{378A187D-BAB4-4CBD-B1EA-1B65A7B8416C}" type="parTrans" cxnId="{8F67B581-615F-4C92-A9AD-F556B52F3763}">
      <dgm:prSet/>
      <dgm:spPr/>
      <dgm:t>
        <a:bodyPr/>
        <a:lstStyle/>
        <a:p>
          <a:endParaRPr lang="en-US"/>
        </a:p>
      </dgm:t>
    </dgm:pt>
    <dgm:pt modelId="{E385E58A-E8C7-4C4D-BD0E-8BD79F87DEF8}" type="sibTrans" cxnId="{8F67B581-615F-4C92-A9AD-F556B52F3763}">
      <dgm:prSet/>
      <dgm:spPr/>
      <dgm:t>
        <a:bodyPr/>
        <a:lstStyle/>
        <a:p>
          <a:endParaRPr lang="en-US"/>
        </a:p>
      </dgm:t>
    </dgm:pt>
    <dgm:pt modelId="{C8B98B99-6B15-41D3-BA10-6E1FFCC13F73}">
      <dgm:prSet/>
      <dgm:spPr/>
      <dgm:t>
        <a:bodyPr/>
        <a:lstStyle/>
        <a:p>
          <a:r>
            <a:rPr lang="en-US" dirty="0"/>
            <a:t>2 </a:t>
          </a:r>
          <a:r>
            <a:rPr lang="uk-UA" dirty="0"/>
            <a:t>Імовірність активності</a:t>
          </a:r>
          <a:endParaRPr lang="en-US" dirty="0"/>
        </a:p>
      </dgm:t>
    </dgm:pt>
    <dgm:pt modelId="{3F3B0088-06FB-4E96-8C3C-44C0ECB21768}" type="parTrans" cxnId="{D43EC80D-82DA-4847-8762-831B88BC4C07}">
      <dgm:prSet/>
      <dgm:spPr/>
      <dgm:t>
        <a:bodyPr/>
        <a:lstStyle/>
        <a:p>
          <a:endParaRPr lang="en-US"/>
        </a:p>
      </dgm:t>
    </dgm:pt>
    <dgm:pt modelId="{40169AD2-5803-4634-AFB7-A96C4D4180F8}" type="sibTrans" cxnId="{D43EC80D-82DA-4847-8762-831B88BC4C07}">
      <dgm:prSet/>
      <dgm:spPr/>
      <dgm:t>
        <a:bodyPr/>
        <a:lstStyle/>
        <a:p>
          <a:endParaRPr lang="en-US"/>
        </a:p>
      </dgm:t>
    </dgm:pt>
    <dgm:pt modelId="{F10E1605-6DF5-4908-AE3F-673856EB8C77}">
      <dgm:prSet/>
      <dgm:spPr/>
      <dgm:t>
        <a:bodyPr/>
        <a:lstStyle/>
        <a:p>
          <a:r>
            <a:rPr lang="en-US" dirty="0"/>
            <a:t>3 </a:t>
          </a:r>
          <a:r>
            <a:rPr lang="uk-UA" dirty="0"/>
            <a:t>Матриці перехідних процесів</a:t>
          </a:r>
          <a:endParaRPr lang="en-US" dirty="0"/>
        </a:p>
      </dgm:t>
    </dgm:pt>
    <dgm:pt modelId="{E938D863-EE69-4D2F-8DEC-816521CBED25}" type="parTrans" cxnId="{69F0655F-027D-491F-8257-09B2AE970B20}">
      <dgm:prSet/>
      <dgm:spPr/>
      <dgm:t>
        <a:bodyPr/>
        <a:lstStyle/>
        <a:p>
          <a:endParaRPr lang="en-US"/>
        </a:p>
      </dgm:t>
    </dgm:pt>
    <dgm:pt modelId="{1103FEBD-BC54-432A-B49F-7E08C69F2FC7}" type="sibTrans" cxnId="{69F0655F-027D-491F-8257-09B2AE970B20}">
      <dgm:prSet/>
      <dgm:spPr/>
      <dgm:t>
        <a:bodyPr/>
        <a:lstStyle/>
        <a:p>
          <a:endParaRPr lang="en-US"/>
        </a:p>
      </dgm:t>
    </dgm:pt>
    <dgm:pt modelId="{4ED2BEE5-5AA2-4F31-9768-68F26E9C2497}">
      <dgm:prSet/>
      <dgm:spPr/>
      <dgm:t>
        <a:bodyPr/>
        <a:lstStyle/>
        <a:p>
          <a:r>
            <a:rPr lang="en-US" dirty="0"/>
            <a:t>4 </a:t>
          </a:r>
          <a:r>
            <a:rPr lang="uk-UA" dirty="0"/>
            <a:t>Коефіцієнти</a:t>
          </a:r>
          <a:endParaRPr lang="en-US" dirty="0"/>
        </a:p>
      </dgm:t>
    </dgm:pt>
    <dgm:pt modelId="{D117CB4B-251E-4C31-8231-D6476EAB7689}" type="parTrans" cxnId="{F9E1D4F4-8431-4A3D-B740-15DEC87E51FA}">
      <dgm:prSet/>
      <dgm:spPr/>
      <dgm:t>
        <a:bodyPr/>
        <a:lstStyle/>
        <a:p>
          <a:endParaRPr lang="en-US"/>
        </a:p>
      </dgm:t>
    </dgm:pt>
    <dgm:pt modelId="{E2CBF821-B9B4-4BE4-AAB5-290D7FECC98A}" type="sibTrans" cxnId="{F9E1D4F4-8431-4A3D-B740-15DEC87E51FA}">
      <dgm:prSet/>
      <dgm:spPr/>
      <dgm:t>
        <a:bodyPr/>
        <a:lstStyle/>
        <a:p>
          <a:endParaRPr lang="en-US"/>
        </a:p>
      </dgm:t>
    </dgm:pt>
    <dgm:pt modelId="{BE1A03E8-CD2A-4FEF-8743-88BB25965F47}">
      <dgm:prSet/>
      <dgm:spPr/>
      <dgm:t>
        <a:bodyPr/>
        <a:lstStyle/>
        <a:p>
          <a:r>
            <a:rPr lang="ru-RU" dirty="0"/>
            <a:t>Лісова площа в типах лісу поділена на класи, наприклад, вік - об'єм або середній діаметр - об'єм на початковому етапі</a:t>
          </a:r>
          <a:endParaRPr lang="fi-FI" dirty="0"/>
        </a:p>
      </dgm:t>
    </dgm:pt>
    <dgm:pt modelId="{EF18E7A1-5EBE-44FA-9FBB-27528EEFFF47}" type="parTrans" cxnId="{B421E8BD-1EFB-415D-BA01-72DDEBB65AFF}">
      <dgm:prSet/>
      <dgm:spPr/>
      <dgm:t>
        <a:bodyPr/>
        <a:lstStyle/>
        <a:p>
          <a:endParaRPr lang="fi-FI"/>
        </a:p>
      </dgm:t>
    </dgm:pt>
    <dgm:pt modelId="{E7B50A17-CA07-431A-BC29-C206847B3BDA}" type="sibTrans" cxnId="{B421E8BD-1EFB-415D-BA01-72DDEBB65AFF}">
      <dgm:prSet/>
      <dgm:spPr/>
      <dgm:t>
        <a:bodyPr/>
        <a:lstStyle/>
        <a:p>
          <a:endParaRPr lang="fi-FI"/>
        </a:p>
      </dgm:t>
    </dgm:pt>
    <dgm:pt modelId="{44142E56-E24D-486D-AFE3-DFE525445B1D}">
      <dgm:prSet/>
      <dgm:spPr/>
      <dgm:t>
        <a:bodyPr/>
        <a:lstStyle/>
        <a:p>
          <a:r>
            <a:rPr lang="uk-UA" dirty="0"/>
            <a:t>Діяльність: Ріст </a:t>
          </a:r>
          <a:r>
            <a:rPr lang="uk-UA" dirty="0">
              <a:highlight>
                <a:srgbClr val="FFFF00"/>
              </a:highlight>
            </a:rPr>
            <a:t>(= відсутність діяльності</a:t>
          </a:r>
          <a:r>
            <a:rPr lang="uk-UA" dirty="0"/>
            <a:t>), суцільні рубки, проріджування</a:t>
          </a:r>
          <a:endParaRPr lang="fi-FI" dirty="0"/>
        </a:p>
      </dgm:t>
    </dgm:pt>
    <dgm:pt modelId="{1826A0DE-C4CE-4199-9841-AE02E52F6B8D}" type="parTrans" cxnId="{6ECEAB5F-0234-443C-A03B-FAEAD3BCCD06}">
      <dgm:prSet/>
      <dgm:spPr/>
      <dgm:t>
        <a:bodyPr/>
        <a:lstStyle/>
        <a:p>
          <a:endParaRPr lang="fi-FI"/>
        </a:p>
      </dgm:t>
    </dgm:pt>
    <dgm:pt modelId="{72881AA4-5E6D-402F-9065-BC3395FEC72E}" type="sibTrans" cxnId="{6ECEAB5F-0234-443C-A03B-FAEAD3BCCD06}">
      <dgm:prSet/>
      <dgm:spPr/>
      <dgm:t>
        <a:bodyPr/>
        <a:lstStyle/>
        <a:p>
          <a:endParaRPr lang="fi-FI"/>
        </a:p>
      </dgm:t>
    </dgm:pt>
    <dgm:pt modelId="{C30DFF4C-6C5E-4526-B021-506C04D4E415}">
      <dgm:prSet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uk-UA" sz="1200" kern="1200" dirty="0"/>
            <a:t>Для усіх діяльностей</a:t>
          </a:r>
          <a:endParaRPr lang="fi-FI" sz="1200" kern="1200" dirty="0"/>
        </a:p>
      </dgm:t>
    </dgm:pt>
    <dgm:pt modelId="{EC2B5161-8703-4D52-9897-2D96696E3BB2}" type="parTrans" cxnId="{E7494DC3-20D8-4A31-B47F-772B01D615AC}">
      <dgm:prSet/>
      <dgm:spPr/>
      <dgm:t>
        <a:bodyPr/>
        <a:lstStyle/>
        <a:p>
          <a:endParaRPr lang="fi-FI"/>
        </a:p>
      </dgm:t>
    </dgm:pt>
    <dgm:pt modelId="{109B4AA6-DFED-492A-8854-FEE65D635B4B}" type="sibTrans" cxnId="{E7494DC3-20D8-4A31-B47F-772B01D615AC}">
      <dgm:prSet/>
      <dgm:spPr/>
      <dgm:t>
        <a:bodyPr/>
        <a:lstStyle/>
        <a:p>
          <a:endParaRPr lang="fi-FI"/>
        </a:p>
      </dgm:t>
    </dgm:pt>
    <dgm:pt modelId="{9ECD2E17-1619-4535-9702-782E32F7A806}">
      <dgm:prSet/>
      <dgm:spPr/>
      <dgm:t>
        <a:bodyPr/>
        <a:lstStyle/>
        <a:p>
          <a:r>
            <a:rPr lang="ru-RU" dirty="0"/>
            <a:t>Наприклад, середні обсяги класів об'єму, асортимент деревини, ціни</a:t>
          </a:r>
          <a:endParaRPr lang="fi-FI" dirty="0"/>
        </a:p>
      </dgm:t>
    </dgm:pt>
    <dgm:pt modelId="{95824FC6-F2BB-496D-B4CB-DB8A26EBB5F3}" type="parTrans" cxnId="{A222B274-11BA-4AA3-B75B-7E43C2A3E93D}">
      <dgm:prSet/>
      <dgm:spPr/>
      <dgm:t>
        <a:bodyPr/>
        <a:lstStyle/>
        <a:p>
          <a:endParaRPr lang="fi-FI"/>
        </a:p>
      </dgm:t>
    </dgm:pt>
    <dgm:pt modelId="{DD8838FE-755A-493A-BF35-3D395607ED61}" type="sibTrans" cxnId="{A222B274-11BA-4AA3-B75B-7E43C2A3E93D}">
      <dgm:prSet/>
      <dgm:spPr/>
      <dgm:t>
        <a:bodyPr/>
        <a:lstStyle/>
        <a:p>
          <a:endParaRPr lang="fi-FI"/>
        </a:p>
      </dgm:t>
    </dgm:pt>
    <dgm:pt modelId="{AD9F8185-5482-44E3-8EDB-78151215906B}">
      <dgm:prSet/>
      <dgm:spPr/>
      <dgm:t>
        <a:bodyPr/>
        <a:lstStyle/>
        <a:p>
          <a:r>
            <a:rPr lang="ru-RU" dirty="0"/>
            <a:t>Наприклад, ймовірність проведення суцільних рубок у вікових класах 1-2 може дорівнювати нулю</a:t>
          </a:r>
          <a:endParaRPr lang="fi-FI" dirty="0"/>
        </a:p>
      </dgm:t>
    </dgm:pt>
    <dgm:pt modelId="{1399596D-3942-4119-9DF9-B13366676A8E}" type="parTrans" cxnId="{441959C7-CAAB-4DB5-8483-00336A8C5CE0}">
      <dgm:prSet/>
      <dgm:spPr/>
      <dgm:t>
        <a:bodyPr/>
        <a:lstStyle/>
        <a:p>
          <a:endParaRPr lang="fi-FI"/>
        </a:p>
      </dgm:t>
    </dgm:pt>
    <dgm:pt modelId="{7F8FEE6B-7952-4CED-B6CF-2FF35DF6942F}" type="sibTrans" cxnId="{441959C7-CAAB-4DB5-8483-00336A8C5CE0}">
      <dgm:prSet/>
      <dgm:spPr/>
      <dgm:t>
        <a:bodyPr/>
        <a:lstStyle/>
        <a:p>
          <a:endParaRPr lang="fi-FI"/>
        </a:p>
      </dgm:t>
    </dgm:pt>
    <dgm:pt modelId="{1C3BA8F8-CFDA-48A8-8527-33B31E307240}">
      <dgm:prSet custT="1"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До якого класу віку - об'єму або середнього діаметру - класу об'єму переходить лісовий масив за один часовий крок</a:t>
          </a:r>
          <a:endParaRPr lang="fi-FI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B6B816E3-0E86-46CF-84ED-D6CA647364A0}" type="parTrans" cxnId="{45943C2E-FE59-4B2F-BF30-3659A30A9AE7}">
      <dgm:prSet/>
      <dgm:spPr/>
      <dgm:t>
        <a:bodyPr/>
        <a:lstStyle/>
        <a:p>
          <a:endParaRPr lang="fi-FI"/>
        </a:p>
      </dgm:t>
    </dgm:pt>
    <dgm:pt modelId="{44F134BE-D2C2-4905-945A-8885E392E760}" type="sibTrans" cxnId="{45943C2E-FE59-4B2F-BF30-3659A30A9AE7}">
      <dgm:prSet/>
      <dgm:spPr/>
      <dgm:t>
        <a:bodyPr/>
        <a:lstStyle/>
        <a:p>
          <a:endParaRPr lang="fi-FI"/>
        </a:p>
      </dgm:t>
    </dgm:pt>
    <dgm:pt modelId="{E0026A75-A92F-4DAD-8558-CDDB61C32750}">
      <dgm:prSet/>
      <dgm:spPr/>
      <dgm:t>
        <a:bodyPr/>
        <a:lstStyle/>
        <a:p>
          <a:r>
            <a:rPr lang="ru-RU" dirty="0"/>
            <a:t>Стратифікація на різні типи лісу</a:t>
          </a:r>
          <a:endParaRPr lang="fi-FI" dirty="0"/>
        </a:p>
      </dgm:t>
    </dgm:pt>
    <dgm:pt modelId="{3B6A93F9-F773-4BF9-A0D0-06380CF29D34}" type="parTrans" cxnId="{B95996F7-FF0D-49AE-B0DC-41693934319A}">
      <dgm:prSet/>
      <dgm:spPr/>
      <dgm:t>
        <a:bodyPr/>
        <a:lstStyle/>
        <a:p>
          <a:endParaRPr lang="fi-FI"/>
        </a:p>
      </dgm:t>
    </dgm:pt>
    <dgm:pt modelId="{4485AD16-B63A-4815-807A-991427C79EF2}" type="sibTrans" cxnId="{B95996F7-FF0D-49AE-B0DC-41693934319A}">
      <dgm:prSet/>
      <dgm:spPr/>
      <dgm:t>
        <a:bodyPr/>
        <a:lstStyle/>
        <a:p>
          <a:endParaRPr lang="fi-FI"/>
        </a:p>
      </dgm:t>
    </dgm:pt>
    <dgm:pt modelId="{9D96CF07-BC29-4D1E-A955-61FA2C8581D3}">
      <dgm:prSet/>
      <dgm:spPr/>
      <dgm:t>
        <a:bodyPr/>
        <a:lstStyle/>
        <a:p>
          <a:r>
            <a:rPr lang="ru-RU" dirty="0"/>
            <a:t>Джерела даних: дані інвентаризації за один раз</a:t>
          </a:r>
          <a:endParaRPr lang="fi-FI" dirty="0"/>
        </a:p>
      </dgm:t>
    </dgm:pt>
    <dgm:pt modelId="{7D66CA00-5DF7-4750-A19F-D3D0A1620779}" type="parTrans" cxnId="{C4563C8F-8330-4E6A-A5E4-1AF7B310797E}">
      <dgm:prSet/>
      <dgm:spPr/>
      <dgm:t>
        <a:bodyPr/>
        <a:lstStyle/>
        <a:p>
          <a:endParaRPr lang="fi-FI"/>
        </a:p>
      </dgm:t>
    </dgm:pt>
    <dgm:pt modelId="{F4265C84-7C21-4E06-BAB3-984698372340}" type="sibTrans" cxnId="{C4563C8F-8330-4E6A-A5E4-1AF7B310797E}">
      <dgm:prSet/>
      <dgm:spPr/>
      <dgm:t>
        <a:bodyPr/>
        <a:lstStyle/>
        <a:p>
          <a:endParaRPr lang="fi-FI"/>
        </a:p>
      </dgm:t>
    </dgm:pt>
    <dgm:pt modelId="{137A4B66-FBD8-43E8-A6C3-865D7D03C73B}">
      <dgm:prSet/>
      <dgm:spPr/>
      <dgm:t>
        <a:bodyPr/>
        <a:lstStyle/>
        <a:p>
          <a:r>
            <a:rPr lang="ru-RU" dirty="0"/>
            <a:t>Джерела даних: посібники з управління, кращі практики, дані інвентаризації, статистика, експертні знання </a:t>
          </a:r>
          <a:endParaRPr lang="fi-FI" dirty="0"/>
        </a:p>
      </dgm:t>
    </dgm:pt>
    <dgm:pt modelId="{5D29F1ED-7D4A-4115-AE48-67A02B664842}" type="parTrans" cxnId="{C3AB5E90-6C70-4DB3-B473-423A143BC39D}">
      <dgm:prSet/>
      <dgm:spPr/>
      <dgm:t>
        <a:bodyPr/>
        <a:lstStyle/>
        <a:p>
          <a:endParaRPr lang="fi-FI"/>
        </a:p>
      </dgm:t>
    </dgm:pt>
    <dgm:pt modelId="{4527AAAD-6C2C-4714-A53A-A47B0480307E}" type="sibTrans" cxnId="{C3AB5E90-6C70-4DB3-B473-423A143BC39D}">
      <dgm:prSet/>
      <dgm:spPr/>
      <dgm:t>
        <a:bodyPr/>
        <a:lstStyle/>
        <a:p>
          <a:endParaRPr lang="fi-FI"/>
        </a:p>
      </dgm:t>
    </dgm:pt>
    <dgm:pt modelId="{6C191ABF-8B88-474B-87DA-D20A58A81EF1}">
      <dgm:prSet custT="1"/>
      <dgm:spPr/>
      <dgm:t>
        <a:bodyPr/>
        <a:lstStyle/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Оцінено в R на основі парних даних за допомогою функції, доступної в пакеті R, або оцінено окремо без парних даних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81562F02-90D4-4BE1-BEB1-0DF03CA9A733}" type="parTrans" cxnId="{52CC2C93-65C0-46C1-AD8B-D7F2472EC7EC}">
      <dgm:prSet/>
      <dgm:spPr/>
      <dgm:t>
        <a:bodyPr/>
        <a:lstStyle/>
        <a:p>
          <a:endParaRPr lang="fi-FI"/>
        </a:p>
      </dgm:t>
    </dgm:pt>
    <dgm:pt modelId="{61D20217-558E-4D77-8919-D4429D97A4B1}" type="sibTrans" cxnId="{52CC2C93-65C0-46C1-AD8B-D7F2472EC7EC}">
      <dgm:prSet/>
      <dgm:spPr/>
      <dgm:t>
        <a:bodyPr/>
        <a:lstStyle/>
        <a:p>
          <a:endParaRPr lang="fi-FI"/>
        </a:p>
      </dgm:t>
    </dgm:pt>
    <dgm:pt modelId="{E58AE90E-E249-4FA7-A048-A5F909CA7F3D}">
      <dgm:prSet/>
      <dgm:spPr/>
      <dgm:t>
        <a:bodyPr/>
        <a:lstStyle/>
        <a:p>
          <a:r>
            <a:rPr lang="ru-RU" dirty="0"/>
            <a:t>Джерела даних: статистика, дані інвентаризації</a:t>
          </a:r>
          <a:endParaRPr lang="fi-FI" dirty="0"/>
        </a:p>
      </dgm:t>
    </dgm:pt>
    <dgm:pt modelId="{6BC6737F-5D15-4A48-BEA8-483635ACFDA3}" type="parTrans" cxnId="{16E8A463-1E1E-430F-8293-C9D73FB365DC}">
      <dgm:prSet/>
      <dgm:spPr/>
      <dgm:t>
        <a:bodyPr/>
        <a:lstStyle/>
        <a:p>
          <a:endParaRPr lang="fi-FI"/>
        </a:p>
      </dgm:t>
    </dgm:pt>
    <dgm:pt modelId="{19D57E60-8F05-4D08-BEB8-D78DEB90064C}" type="sibTrans" cxnId="{16E8A463-1E1E-430F-8293-C9D73FB365DC}">
      <dgm:prSet/>
      <dgm:spPr/>
      <dgm:t>
        <a:bodyPr/>
        <a:lstStyle/>
        <a:p>
          <a:endParaRPr lang="fi-FI"/>
        </a:p>
      </dgm:t>
    </dgm:pt>
    <dgm:pt modelId="{4E90B494-6C6C-4C4C-9D14-5E93EE08EB4D}">
      <dgm:prSet custT="1"/>
      <dgm:spPr/>
      <dgm:t>
        <a:bodyPr/>
        <a:lstStyle/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Джерела даних: дані інвентаризації, моделі росту, таблиці врожайності, експертні знання 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0156A210-2CFD-4EF3-A9E6-851CF931209F}" type="parTrans" cxnId="{D3E93D16-39AF-41D8-917D-B80B45F58782}">
      <dgm:prSet/>
      <dgm:spPr/>
      <dgm:t>
        <a:bodyPr/>
        <a:lstStyle/>
        <a:p>
          <a:endParaRPr lang="fi-FI"/>
        </a:p>
      </dgm:t>
    </dgm:pt>
    <dgm:pt modelId="{DA949117-FCB1-43D4-8896-2761B5C9D23D}" type="sibTrans" cxnId="{D3E93D16-39AF-41D8-917D-B80B45F58782}">
      <dgm:prSet/>
      <dgm:spPr/>
      <dgm:t>
        <a:bodyPr/>
        <a:lstStyle/>
        <a:p>
          <a:endParaRPr lang="fi-FI"/>
        </a:p>
      </dgm:t>
    </dgm:pt>
    <dgm:pt modelId="{EE415164-AE05-4F98-9180-F1F60D49A29E}">
      <dgm:prSet custT="1"/>
      <dgm:spPr/>
      <dgm:t>
        <a:bodyPr/>
        <a:lstStyle/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Парні дані можуть походити з двох вимірювань тих самих (постійних) пробних площ або пари виміряних-модельованих пробних площ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6DD0FB69-79E1-4699-82F3-AF36501B271B}" type="parTrans" cxnId="{732C00A6-3A1F-462C-8883-3A611FD31C77}">
      <dgm:prSet/>
      <dgm:spPr/>
    </dgm:pt>
    <dgm:pt modelId="{62EDF01B-22A4-43C1-80B1-C1F6018B448D}" type="sibTrans" cxnId="{732C00A6-3A1F-462C-8883-3A611FD31C77}">
      <dgm:prSet/>
      <dgm:spPr/>
    </dgm:pt>
    <dgm:pt modelId="{C5E460C4-C323-4119-91D4-E57D1EA3158C}" type="pres">
      <dgm:prSet presAssocID="{A5802679-8516-424D-92C2-6289E31DA50B}" presName="linear" presStyleCnt="0">
        <dgm:presLayoutVars>
          <dgm:dir/>
          <dgm:animLvl val="lvl"/>
          <dgm:resizeHandles val="exact"/>
        </dgm:presLayoutVars>
      </dgm:prSet>
      <dgm:spPr/>
    </dgm:pt>
    <dgm:pt modelId="{551D51A0-552C-4B03-AD47-9D78C36A64F9}" type="pres">
      <dgm:prSet presAssocID="{C23A35C8-0CC5-4509-B1C7-1D1054603C2B}" presName="parentLin" presStyleCnt="0"/>
      <dgm:spPr/>
    </dgm:pt>
    <dgm:pt modelId="{6169369D-1CC2-43E1-A180-C053DBE4A7E9}" type="pres">
      <dgm:prSet presAssocID="{C23A35C8-0CC5-4509-B1C7-1D1054603C2B}" presName="parentLeftMargin" presStyleLbl="node1" presStyleIdx="0" presStyleCnt="4"/>
      <dgm:spPr/>
    </dgm:pt>
    <dgm:pt modelId="{43B3E216-697B-48AA-BA23-57F47BA7B6ED}" type="pres">
      <dgm:prSet presAssocID="{C23A35C8-0CC5-4509-B1C7-1D1054603C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C36FF4-1473-43A0-A34C-7E2C5DE5D87C}" type="pres">
      <dgm:prSet presAssocID="{C23A35C8-0CC5-4509-B1C7-1D1054603C2B}" presName="negativeSpace" presStyleCnt="0"/>
      <dgm:spPr/>
    </dgm:pt>
    <dgm:pt modelId="{F382F4B4-410B-4BFF-A984-97B30BB17A42}" type="pres">
      <dgm:prSet presAssocID="{C23A35C8-0CC5-4509-B1C7-1D1054603C2B}" presName="childText" presStyleLbl="conFgAcc1" presStyleIdx="0" presStyleCnt="4">
        <dgm:presLayoutVars>
          <dgm:bulletEnabled val="1"/>
        </dgm:presLayoutVars>
      </dgm:prSet>
      <dgm:spPr/>
    </dgm:pt>
    <dgm:pt modelId="{120016E9-AEFE-4007-B3E8-9D37FB4CA0F4}" type="pres">
      <dgm:prSet presAssocID="{E385E58A-E8C7-4C4D-BD0E-8BD79F87DEF8}" presName="spaceBetweenRectangles" presStyleCnt="0"/>
      <dgm:spPr/>
    </dgm:pt>
    <dgm:pt modelId="{82A3C512-9434-40C5-8C3C-D4D8EC3BBDCD}" type="pres">
      <dgm:prSet presAssocID="{C8B98B99-6B15-41D3-BA10-6E1FFCC13F73}" presName="parentLin" presStyleCnt="0"/>
      <dgm:spPr/>
    </dgm:pt>
    <dgm:pt modelId="{299CF0B0-9EAB-431C-AE7B-8C695C0161A0}" type="pres">
      <dgm:prSet presAssocID="{C8B98B99-6B15-41D3-BA10-6E1FFCC13F73}" presName="parentLeftMargin" presStyleLbl="node1" presStyleIdx="0" presStyleCnt="4"/>
      <dgm:spPr/>
    </dgm:pt>
    <dgm:pt modelId="{9FC64511-8B92-4C5A-97EA-373339B4FD90}" type="pres">
      <dgm:prSet presAssocID="{C8B98B99-6B15-41D3-BA10-6E1FFCC13F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601C6E-4914-4029-8B23-0FB02EB19AB0}" type="pres">
      <dgm:prSet presAssocID="{C8B98B99-6B15-41D3-BA10-6E1FFCC13F73}" presName="negativeSpace" presStyleCnt="0"/>
      <dgm:spPr/>
    </dgm:pt>
    <dgm:pt modelId="{989F33F0-47CA-49B9-9A95-39726E39FA22}" type="pres">
      <dgm:prSet presAssocID="{C8B98B99-6B15-41D3-BA10-6E1FFCC13F73}" presName="childText" presStyleLbl="conFgAcc1" presStyleIdx="1" presStyleCnt="4">
        <dgm:presLayoutVars>
          <dgm:bulletEnabled val="1"/>
        </dgm:presLayoutVars>
      </dgm:prSet>
      <dgm:spPr/>
    </dgm:pt>
    <dgm:pt modelId="{CC43AC21-DDF3-40BF-B985-6469BBCCCBCF}" type="pres">
      <dgm:prSet presAssocID="{40169AD2-5803-4634-AFB7-A96C4D4180F8}" presName="spaceBetweenRectangles" presStyleCnt="0"/>
      <dgm:spPr/>
    </dgm:pt>
    <dgm:pt modelId="{49E6C457-5EE4-4AAD-9CF2-99AFFE15B856}" type="pres">
      <dgm:prSet presAssocID="{F10E1605-6DF5-4908-AE3F-673856EB8C77}" presName="parentLin" presStyleCnt="0"/>
      <dgm:spPr/>
    </dgm:pt>
    <dgm:pt modelId="{DC6D7205-B398-43FC-B356-2DB9B3796870}" type="pres">
      <dgm:prSet presAssocID="{F10E1605-6DF5-4908-AE3F-673856EB8C77}" presName="parentLeftMargin" presStyleLbl="node1" presStyleIdx="1" presStyleCnt="4"/>
      <dgm:spPr/>
    </dgm:pt>
    <dgm:pt modelId="{E1EEF40F-1A50-4B90-8FAC-38D2B67E6897}" type="pres">
      <dgm:prSet presAssocID="{F10E1605-6DF5-4908-AE3F-673856EB8C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7FAB52-68A7-49F4-82AF-CACD3A90F24A}" type="pres">
      <dgm:prSet presAssocID="{F10E1605-6DF5-4908-AE3F-673856EB8C77}" presName="negativeSpace" presStyleCnt="0"/>
      <dgm:spPr/>
    </dgm:pt>
    <dgm:pt modelId="{C52C5B99-BB33-43B8-B99E-1F6739D41291}" type="pres">
      <dgm:prSet presAssocID="{F10E1605-6DF5-4908-AE3F-673856EB8C77}" presName="childText" presStyleLbl="conFgAcc1" presStyleIdx="2" presStyleCnt="4">
        <dgm:presLayoutVars>
          <dgm:bulletEnabled val="1"/>
        </dgm:presLayoutVars>
      </dgm:prSet>
      <dgm:spPr/>
    </dgm:pt>
    <dgm:pt modelId="{B1077027-7F3F-4F2D-8DD8-51BD77A0FFE1}" type="pres">
      <dgm:prSet presAssocID="{1103FEBD-BC54-432A-B49F-7E08C69F2FC7}" presName="spaceBetweenRectangles" presStyleCnt="0"/>
      <dgm:spPr/>
    </dgm:pt>
    <dgm:pt modelId="{2668D02A-DA1F-4FEA-9D5B-FAA9B8D5D140}" type="pres">
      <dgm:prSet presAssocID="{4ED2BEE5-5AA2-4F31-9768-68F26E9C2497}" presName="parentLin" presStyleCnt="0"/>
      <dgm:spPr/>
    </dgm:pt>
    <dgm:pt modelId="{85D0892D-7821-4E38-85B2-95593030A985}" type="pres">
      <dgm:prSet presAssocID="{4ED2BEE5-5AA2-4F31-9768-68F26E9C2497}" presName="parentLeftMargin" presStyleLbl="node1" presStyleIdx="2" presStyleCnt="4"/>
      <dgm:spPr/>
    </dgm:pt>
    <dgm:pt modelId="{2E1E2FA0-3A6F-4AF9-BFB9-DA850D656368}" type="pres">
      <dgm:prSet presAssocID="{4ED2BEE5-5AA2-4F31-9768-68F26E9C24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D18AF59-1E80-4DBB-A1CD-06A2E489604A}" type="pres">
      <dgm:prSet presAssocID="{4ED2BEE5-5AA2-4F31-9768-68F26E9C2497}" presName="negativeSpace" presStyleCnt="0"/>
      <dgm:spPr/>
    </dgm:pt>
    <dgm:pt modelId="{900D01CD-B8F0-4D62-A873-A241709FBE92}" type="pres">
      <dgm:prSet presAssocID="{4ED2BEE5-5AA2-4F31-9768-68F26E9C249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483201-44D5-4E51-BCF1-A69DDFB17193}" type="presOf" srcId="{A5802679-8516-424D-92C2-6289E31DA50B}" destId="{C5E460C4-C323-4119-91D4-E57D1EA3158C}" srcOrd="0" destOrd="0" presId="urn:microsoft.com/office/officeart/2005/8/layout/list1"/>
    <dgm:cxn modelId="{D43EC80D-82DA-4847-8762-831B88BC4C07}" srcId="{A5802679-8516-424D-92C2-6289E31DA50B}" destId="{C8B98B99-6B15-41D3-BA10-6E1FFCC13F73}" srcOrd="1" destOrd="0" parTransId="{3F3B0088-06FB-4E96-8C3C-44C0ECB21768}" sibTransId="{40169AD2-5803-4634-AFB7-A96C4D4180F8}"/>
    <dgm:cxn modelId="{D3E93D16-39AF-41D8-917D-B80B45F58782}" srcId="{F10E1605-6DF5-4908-AE3F-673856EB8C77}" destId="{4E90B494-6C6C-4C4C-9D14-5E93EE08EB4D}" srcOrd="4" destOrd="0" parTransId="{0156A210-2CFD-4EF3-A9E6-851CF931209F}" sibTransId="{DA949117-FCB1-43D4-8896-2761B5C9D23D}"/>
    <dgm:cxn modelId="{31399A1B-4E9E-4CBF-9934-4D605F915CF9}" type="presOf" srcId="{C23A35C8-0CC5-4509-B1C7-1D1054603C2B}" destId="{6169369D-1CC2-43E1-A180-C053DBE4A7E9}" srcOrd="0" destOrd="0" presId="urn:microsoft.com/office/officeart/2005/8/layout/list1"/>
    <dgm:cxn modelId="{8132292A-95E9-4C18-A428-BEB0AFA195DC}" type="presOf" srcId="{4E90B494-6C6C-4C4C-9D14-5E93EE08EB4D}" destId="{C52C5B99-BB33-43B8-B99E-1F6739D41291}" srcOrd="0" destOrd="4" presId="urn:microsoft.com/office/officeart/2005/8/layout/list1"/>
    <dgm:cxn modelId="{45943C2E-FE59-4B2F-BF30-3659A30A9AE7}" srcId="{F10E1605-6DF5-4908-AE3F-673856EB8C77}" destId="{1C3BA8F8-CFDA-48A8-8527-33B31E307240}" srcOrd="1" destOrd="0" parTransId="{B6B816E3-0E86-46CF-84ED-D6CA647364A0}" sibTransId="{44F134BE-D2C2-4905-945A-8885E392E760}"/>
    <dgm:cxn modelId="{B8B35C32-5C3C-404A-ADF0-8D783C98F10B}" type="presOf" srcId="{1C3BA8F8-CFDA-48A8-8527-33B31E307240}" destId="{C52C5B99-BB33-43B8-B99E-1F6739D41291}" srcOrd="0" destOrd="1" presId="urn:microsoft.com/office/officeart/2005/8/layout/list1"/>
    <dgm:cxn modelId="{DE705038-B3A4-4DB0-8FDE-11A4145F3F0A}" type="presOf" srcId="{E0026A75-A92F-4DAD-8558-CDDB61C32750}" destId="{F382F4B4-410B-4BFF-A984-97B30BB17A42}" srcOrd="0" destOrd="0" presId="urn:microsoft.com/office/officeart/2005/8/layout/list1"/>
    <dgm:cxn modelId="{532F743D-1A0E-4A53-8C44-955372C8CCFC}" type="presOf" srcId="{4ED2BEE5-5AA2-4F31-9768-68F26E9C2497}" destId="{2E1E2FA0-3A6F-4AF9-BFB9-DA850D656368}" srcOrd="1" destOrd="0" presId="urn:microsoft.com/office/officeart/2005/8/layout/list1"/>
    <dgm:cxn modelId="{69F0655F-027D-491F-8257-09B2AE970B20}" srcId="{A5802679-8516-424D-92C2-6289E31DA50B}" destId="{F10E1605-6DF5-4908-AE3F-673856EB8C77}" srcOrd="2" destOrd="0" parTransId="{E938D863-EE69-4D2F-8DEC-816521CBED25}" sibTransId="{1103FEBD-BC54-432A-B49F-7E08C69F2FC7}"/>
    <dgm:cxn modelId="{6ECEAB5F-0234-443C-A03B-FAEAD3BCCD06}" srcId="{C8B98B99-6B15-41D3-BA10-6E1FFCC13F73}" destId="{44142E56-E24D-486D-AFE3-DFE525445B1D}" srcOrd="0" destOrd="0" parTransId="{1826A0DE-C4CE-4199-9841-AE02E52F6B8D}" sibTransId="{72881AA4-5E6D-402F-9065-BC3395FEC72E}"/>
    <dgm:cxn modelId="{16E8A463-1E1E-430F-8293-C9D73FB365DC}" srcId="{4ED2BEE5-5AA2-4F31-9768-68F26E9C2497}" destId="{E58AE90E-E249-4FA7-A048-A5F909CA7F3D}" srcOrd="1" destOrd="0" parTransId="{6BC6737F-5D15-4A48-BEA8-483635ACFDA3}" sibTransId="{19D57E60-8F05-4D08-BEB8-D78DEB90064C}"/>
    <dgm:cxn modelId="{C0DCD74A-D6AA-466B-A626-BEC6196A45B6}" type="presOf" srcId="{F10E1605-6DF5-4908-AE3F-673856EB8C77}" destId="{DC6D7205-B398-43FC-B356-2DB9B3796870}" srcOrd="0" destOrd="0" presId="urn:microsoft.com/office/officeart/2005/8/layout/list1"/>
    <dgm:cxn modelId="{06A32673-E4B0-44B4-B577-ACAC476C4561}" type="presOf" srcId="{137A4B66-FBD8-43E8-A6C3-865D7D03C73B}" destId="{989F33F0-47CA-49B9-9A95-39726E39FA22}" srcOrd="0" destOrd="2" presId="urn:microsoft.com/office/officeart/2005/8/layout/list1"/>
    <dgm:cxn modelId="{A222B274-11BA-4AA3-B75B-7E43C2A3E93D}" srcId="{4ED2BEE5-5AA2-4F31-9768-68F26E9C2497}" destId="{9ECD2E17-1619-4535-9702-782E32F7A806}" srcOrd="0" destOrd="0" parTransId="{95824FC6-F2BB-496D-B4CB-DB8A26EBB5F3}" sibTransId="{DD8838FE-755A-493A-BF35-3D395607ED61}"/>
    <dgm:cxn modelId="{F56A6277-5B5F-4BFC-8816-D695AE58D17C}" type="presOf" srcId="{C8B98B99-6B15-41D3-BA10-6E1FFCC13F73}" destId="{9FC64511-8B92-4C5A-97EA-373339B4FD90}" srcOrd="1" destOrd="0" presId="urn:microsoft.com/office/officeart/2005/8/layout/list1"/>
    <dgm:cxn modelId="{F4CD7D57-AD09-4644-AA99-1B783291E526}" type="presOf" srcId="{44142E56-E24D-486D-AFE3-DFE525445B1D}" destId="{989F33F0-47CA-49B9-9A95-39726E39FA22}" srcOrd="0" destOrd="0" presId="urn:microsoft.com/office/officeart/2005/8/layout/list1"/>
    <dgm:cxn modelId="{8F67B581-615F-4C92-A9AD-F556B52F3763}" srcId="{A5802679-8516-424D-92C2-6289E31DA50B}" destId="{C23A35C8-0CC5-4509-B1C7-1D1054603C2B}" srcOrd="0" destOrd="0" parTransId="{378A187D-BAB4-4CBD-B1EA-1B65A7B8416C}" sibTransId="{E385E58A-E8C7-4C4D-BD0E-8BD79F87DEF8}"/>
    <dgm:cxn modelId="{94247C83-4882-461A-A8F7-7CC8829340FC}" type="presOf" srcId="{6C191ABF-8B88-474B-87DA-D20A58A81EF1}" destId="{C52C5B99-BB33-43B8-B99E-1F6739D41291}" srcOrd="0" destOrd="2" presId="urn:microsoft.com/office/officeart/2005/8/layout/list1"/>
    <dgm:cxn modelId="{114F9C83-2D95-46AA-8554-0C8CE7865671}" type="presOf" srcId="{C8B98B99-6B15-41D3-BA10-6E1FFCC13F73}" destId="{299CF0B0-9EAB-431C-AE7B-8C695C0161A0}" srcOrd="0" destOrd="0" presId="urn:microsoft.com/office/officeart/2005/8/layout/list1"/>
    <dgm:cxn modelId="{27B68288-6EF7-48DF-9EC6-A3AD7F99BE44}" type="presOf" srcId="{EE415164-AE05-4F98-9180-F1F60D49A29E}" destId="{C52C5B99-BB33-43B8-B99E-1F6739D41291}" srcOrd="0" destOrd="3" presId="urn:microsoft.com/office/officeart/2005/8/layout/list1"/>
    <dgm:cxn modelId="{635ADF89-FBCD-452E-9AB5-B2B243C8B41A}" type="presOf" srcId="{AD9F8185-5482-44E3-8EDB-78151215906B}" destId="{989F33F0-47CA-49B9-9A95-39726E39FA22}" srcOrd="0" destOrd="1" presId="urn:microsoft.com/office/officeart/2005/8/layout/list1"/>
    <dgm:cxn modelId="{6D678A8D-88C2-4471-BE1A-F7FB99D05BE1}" type="presOf" srcId="{9ECD2E17-1619-4535-9702-782E32F7A806}" destId="{900D01CD-B8F0-4D62-A873-A241709FBE92}" srcOrd="0" destOrd="0" presId="urn:microsoft.com/office/officeart/2005/8/layout/list1"/>
    <dgm:cxn modelId="{E14C608E-0658-4D23-8EC3-62ED7E8BB475}" type="presOf" srcId="{BE1A03E8-CD2A-4FEF-8743-88BB25965F47}" destId="{F382F4B4-410B-4BFF-A984-97B30BB17A42}" srcOrd="0" destOrd="1" presId="urn:microsoft.com/office/officeart/2005/8/layout/list1"/>
    <dgm:cxn modelId="{C4563C8F-8330-4E6A-A5E4-1AF7B310797E}" srcId="{C23A35C8-0CC5-4509-B1C7-1D1054603C2B}" destId="{9D96CF07-BC29-4D1E-A955-61FA2C8581D3}" srcOrd="2" destOrd="0" parTransId="{7D66CA00-5DF7-4750-A19F-D3D0A1620779}" sibTransId="{F4265C84-7C21-4E06-BAB3-984698372340}"/>
    <dgm:cxn modelId="{C3AB5E90-6C70-4DB3-B473-423A143BC39D}" srcId="{C8B98B99-6B15-41D3-BA10-6E1FFCC13F73}" destId="{137A4B66-FBD8-43E8-A6C3-865D7D03C73B}" srcOrd="2" destOrd="0" parTransId="{5D29F1ED-7D4A-4115-AE48-67A02B664842}" sibTransId="{4527AAAD-6C2C-4714-A53A-A47B0480307E}"/>
    <dgm:cxn modelId="{5DB8AA92-DBD2-48CE-BEF2-58FE1F7E03E2}" type="presOf" srcId="{F10E1605-6DF5-4908-AE3F-673856EB8C77}" destId="{E1EEF40F-1A50-4B90-8FAC-38D2B67E6897}" srcOrd="1" destOrd="0" presId="urn:microsoft.com/office/officeart/2005/8/layout/list1"/>
    <dgm:cxn modelId="{52CC2C93-65C0-46C1-AD8B-D7F2472EC7EC}" srcId="{F10E1605-6DF5-4908-AE3F-673856EB8C77}" destId="{6C191ABF-8B88-474B-87DA-D20A58A81EF1}" srcOrd="2" destOrd="0" parTransId="{81562F02-90D4-4BE1-BEB1-0DF03CA9A733}" sibTransId="{61D20217-558E-4D77-8919-D4429D97A4B1}"/>
    <dgm:cxn modelId="{732C00A6-3A1F-462C-8883-3A611FD31C77}" srcId="{F10E1605-6DF5-4908-AE3F-673856EB8C77}" destId="{EE415164-AE05-4F98-9180-F1F60D49A29E}" srcOrd="3" destOrd="0" parTransId="{6DD0FB69-79E1-4699-82F3-AF36501B271B}" sibTransId="{62EDF01B-22A4-43C1-80B1-C1F6018B448D}"/>
    <dgm:cxn modelId="{B421E8BD-1EFB-415D-BA01-72DDEBB65AFF}" srcId="{C23A35C8-0CC5-4509-B1C7-1D1054603C2B}" destId="{BE1A03E8-CD2A-4FEF-8743-88BB25965F47}" srcOrd="1" destOrd="0" parTransId="{EF18E7A1-5EBE-44FA-9FBB-27528EEFFF47}" sibTransId="{E7B50A17-CA07-431A-BC29-C206847B3BDA}"/>
    <dgm:cxn modelId="{E7494DC3-20D8-4A31-B47F-772B01D615AC}" srcId="{F10E1605-6DF5-4908-AE3F-673856EB8C77}" destId="{C30DFF4C-6C5E-4526-B021-506C04D4E415}" srcOrd="0" destOrd="0" parTransId="{EC2B5161-8703-4D52-9897-2D96696E3BB2}" sibTransId="{109B4AA6-DFED-492A-8854-FEE65D635B4B}"/>
    <dgm:cxn modelId="{5C362AC7-8896-49D6-A5D1-AA1059CA5960}" type="presOf" srcId="{4ED2BEE5-5AA2-4F31-9768-68F26E9C2497}" destId="{85D0892D-7821-4E38-85B2-95593030A985}" srcOrd="0" destOrd="0" presId="urn:microsoft.com/office/officeart/2005/8/layout/list1"/>
    <dgm:cxn modelId="{441959C7-CAAB-4DB5-8483-00336A8C5CE0}" srcId="{C8B98B99-6B15-41D3-BA10-6E1FFCC13F73}" destId="{AD9F8185-5482-44E3-8EDB-78151215906B}" srcOrd="1" destOrd="0" parTransId="{1399596D-3942-4119-9DF9-B13366676A8E}" sibTransId="{7F8FEE6B-7952-4CED-B6CF-2FF35DF6942F}"/>
    <dgm:cxn modelId="{BF0550CD-7AE4-4F82-8FC1-27C028E07D47}" type="presOf" srcId="{C23A35C8-0CC5-4509-B1C7-1D1054603C2B}" destId="{43B3E216-697B-48AA-BA23-57F47BA7B6ED}" srcOrd="1" destOrd="0" presId="urn:microsoft.com/office/officeart/2005/8/layout/list1"/>
    <dgm:cxn modelId="{D1B6AFED-E627-49A6-AC9E-4D920D765074}" type="presOf" srcId="{E58AE90E-E249-4FA7-A048-A5F909CA7F3D}" destId="{900D01CD-B8F0-4D62-A873-A241709FBE92}" srcOrd="0" destOrd="1" presId="urn:microsoft.com/office/officeart/2005/8/layout/list1"/>
    <dgm:cxn modelId="{1F090CEF-CC83-4254-B982-FB2A449DF41B}" type="presOf" srcId="{9D96CF07-BC29-4D1E-A955-61FA2C8581D3}" destId="{F382F4B4-410B-4BFF-A984-97B30BB17A42}" srcOrd="0" destOrd="2" presId="urn:microsoft.com/office/officeart/2005/8/layout/list1"/>
    <dgm:cxn modelId="{F9E1D4F4-8431-4A3D-B740-15DEC87E51FA}" srcId="{A5802679-8516-424D-92C2-6289E31DA50B}" destId="{4ED2BEE5-5AA2-4F31-9768-68F26E9C2497}" srcOrd="3" destOrd="0" parTransId="{D117CB4B-251E-4C31-8231-D6476EAB7689}" sibTransId="{E2CBF821-B9B4-4BE4-AAB5-290D7FECC98A}"/>
    <dgm:cxn modelId="{3E2FB4F6-8E1D-4865-B636-C67244605009}" type="presOf" srcId="{C30DFF4C-6C5E-4526-B021-506C04D4E415}" destId="{C52C5B99-BB33-43B8-B99E-1F6739D41291}" srcOrd="0" destOrd="0" presId="urn:microsoft.com/office/officeart/2005/8/layout/list1"/>
    <dgm:cxn modelId="{B95996F7-FF0D-49AE-B0DC-41693934319A}" srcId="{C23A35C8-0CC5-4509-B1C7-1D1054603C2B}" destId="{E0026A75-A92F-4DAD-8558-CDDB61C32750}" srcOrd="0" destOrd="0" parTransId="{3B6A93F9-F773-4BF9-A0D0-06380CF29D34}" sibTransId="{4485AD16-B63A-4815-807A-991427C79EF2}"/>
    <dgm:cxn modelId="{0755FC07-2951-488C-8B8E-64040A88BDAB}" type="presParOf" srcId="{C5E460C4-C323-4119-91D4-E57D1EA3158C}" destId="{551D51A0-552C-4B03-AD47-9D78C36A64F9}" srcOrd="0" destOrd="0" presId="urn:microsoft.com/office/officeart/2005/8/layout/list1"/>
    <dgm:cxn modelId="{5AFB5DBD-B06C-4DC1-9BE9-8B6782FDF546}" type="presParOf" srcId="{551D51A0-552C-4B03-AD47-9D78C36A64F9}" destId="{6169369D-1CC2-43E1-A180-C053DBE4A7E9}" srcOrd="0" destOrd="0" presId="urn:microsoft.com/office/officeart/2005/8/layout/list1"/>
    <dgm:cxn modelId="{621A79BE-A846-40EB-B29D-713D9EEE0509}" type="presParOf" srcId="{551D51A0-552C-4B03-AD47-9D78C36A64F9}" destId="{43B3E216-697B-48AA-BA23-57F47BA7B6ED}" srcOrd="1" destOrd="0" presId="urn:microsoft.com/office/officeart/2005/8/layout/list1"/>
    <dgm:cxn modelId="{D0BC8E82-6457-4996-BABB-0C84CFB1C8D5}" type="presParOf" srcId="{C5E460C4-C323-4119-91D4-E57D1EA3158C}" destId="{36C36FF4-1473-43A0-A34C-7E2C5DE5D87C}" srcOrd="1" destOrd="0" presId="urn:microsoft.com/office/officeart/2005/8/layout/list1"/>
    <dgm:cxn modelId="{023FE6E9-EB5D-4F92-B093-D7AC552A5966}" type="presParOf" srcId="{C5E460C4-C323-4119-91D4-E57D1EA3158C}" destId="{F382F4B4-410B-4BFF-A984-97B30BB17A42}" srcOrd="2" destOrd="0" presId="urn:microsoft.com/office/officeart/2005/8/layout/list1"/>
    <dgm:cxn modelId="{26F6A643-12B8-4B0A-B4C3-FB6E0CD4845A}" type="presParOf" srcId="{C5E460C4-C323-4119-91D4-E57D1EA3158C}" destId="{120016E9-AEFE-4007-B3E8-9D37FB4CA0F4}" srcOrd="3" destOrd="0" presId="urn:microsoft.com/office/officeart/2005/8/layout/list1"/>
    <dgm:cxn modelId="{C9B48182-9D23-47E5-8017-D01FB48998AA}" type="presParOf" srcId="{C5E460C4-C323-4119-91D4-E57D1EA3158C}" destId="{82A3C512-9434-40C5-8C3C-D4D8EC3BBDCD}" srcOrd="4" destOrd="0" presId="urn:microsoft.com/office/officeart/2005/8/layout/list1"/>
    <dgm:cxn modelId="{4CFF4917-6561-4A4E-8F4B-930872CB88C6}" type="presParOf" srcId="{82A3C512-9434-40C5-8C3C-D4D8EC3BBDCD}" destId="{299CF0B0-9EAB-431C-AE7B-8C695C0161A0}" srcOrd="0" destOrd="0" presId="urn:microsoft.com/office/officeart/2005/8/layout/list1"/>
    <dgm:cxn modelId="{64591EE3-4F99-4D76-B5EC-C054E208467A}" type="presParOf" srcId="{82A3C512-9434-40C5-8C3C-D4D8EC3BBDCD}" destId="{9FC64511-8B92-4C5A-97EA-373339B4FD90}" srcOrd="1" destOrd="0" presId="urn:microsoft.com/office/officeart/2005/8/layout/list1"/>
    <dgm:cxn modelId="{A55F0496-A86C-4219-B37D-D71A25D161F0}" type="presParOf" srcId="{C5E460C4-C323-4119-91D4-E57D1EA3158C}" destId="{3C601C6E-4914-4029-8B23-0FB02EB19AB0}" srcOrd="5" destOrd="0" presId="urn:microsoft.com/office/officeart/2005/8/layout/list1"/>
    <dgm:cxn modelId="{9486E733-9F52-4034-9EFA-C5C6B1EA32D8}" type="presParOf" srcId="{C5E460C4-C323-4119-91D4-E57D1EA3158C}" destId="{989F33F0-47CA-49B9-9A95-39726E39FA22}" srcOrd="6" destOrd="0" presId="urn:microsoft.com/office/officeart/2005/8/layout/list1"/>
    <dgm:cxn modelId="{D81340BB-B0E8-41FE-80BB-DA45547BD70E}" type="presParOf" srcId="{C5E460C4-C323-4119-91D4-E57D1EA3158C}" destId="{CC43AC21-DDF3-40BF-B985-6469BBCCCBCF}" srcOrd="7" destOrd="0" presId="urn:microsoft.com/office/officeart/2005/8/layout/list1"/>
    <dgm:cxn modelId="{D479F0AC-8CAB-4E67-B2C6-E321985935DD}" type="presParOf" srcId="{C5E460C4-C323-4119-91D4-E57D1EA3158C}" destId="{49E6C457-5EE4-4AAD-9CF2-99AFFE15B856}" srcOrd="8" destOrd="0" presId="urn:microsoft.com/office/officeart/2005/8/layout/list1"/>
    <dgm:cxn modelId="{17BD62CB-14F9-4E8F-B489-3F863C2B958A}" type="presParOf" srcId="{49E6C457-5EE4-4AAD-9CF2-99AFFE15B856}" destId="{DC6D7205-B398-43FC-B356-2DB9B3796870}" srcOrd="0" destOrd="0" presId="urn:microsoft.com/office/officeart/2005/8/layout/list1"/>
    <dgm:cxn modelId="{6D561994-250F-4BBE-9D67-0B072CA288AB}" type="presParOf" srcId="{49E6C457-5EE4-4AAD-9CF2-99AFFE15B856}" destId="{E1EEF40F-1A50-4B90-8FAC-38D2B67E6897}" srcOrd="1" destOrd="0" presId="urn:microsoft.com/office/officeart/2005/8/layout/list1"/>
    <dgm:cxn modelId="{8B452A79-DD19-4FA3-AEEF-3EF7A0176ED4}" type="presParOf" srcId="{C5E460C4-C323-4119-91D4-E57D1EA3158C}" destId="{1F7FAB52-68A7-49F4-82AF-CACD3A90F24A}" srcOrd="9" destOrd="0" presId="urn:microsoft.com/office/officeart/2005/8/layout/list1"/>
    <dgm:cxn modelId="{F740D482-95EB-4F94-A2FF-70FC68C337ED}" type="presParOf" srcId="{C5E460C4-C323-4119-91D4-E57D1EA3158C}" destId="{C52C5B99-BB33-43B8-B99E-1F6739D41291}" srcOrd="10" destOrd="0" presId="urn:microsoft.com/office/officeart/2005/8/layout/list1"/>
    <dgm:cxn modelId="{47F5E074-9AA6-46FC-BB62-DD6AAC73592C}" type="presParOf" srcId="{C5E460C4-C323-4119-91D4-E57D1EA3158C}" destId="{B1077027-7F3F-4F2D-8DD8-51BD77A0FFE1}" srcOrd="11" destOrd="0" presId="urn:microsoft.com/office/officeart/2005/8/layout/list1"/>
    <dgm:cxn modelId="{771F0F22-9CF7-4DA2-A4E7-EE76C0F596CB}" type="presParOf" srcId="{C5E460C4-C323-4119-91D4-E57D1EA3158C}" destId="{2668D02A-DA1F-4FEA-9D5B-FAA9B8D5D140}" srcOrd="12" destOrd="0" presId="urn:microsoft.com/office/officeart/2005/8/layout/list1"/>
    <dgm:cxn modelId="{204C5083-EB5F-41FF-BAC8-B8198B1716D7}" type="presParOf" srcId="{2668D02A-DA1F-4FEA-9D5B-FAA9B8D5D140}" destId="{85D0892D-7821-4E38-85B2-95593030A985}" srcOrd="0" destOrd="0" presId="urn:microsoft.com/office/officeart/2005/8/layout/list1"/>
    <dgm:cxn modelId="{A054E8D7-1596-4AB2-9F38-AA4B80232262}" type="presParOf" srcId="{2668D02A-DA1F-4FEA-9D5B-FAA9B8D5D140}" destId="{2E1E2FA0-3A6F-4AF9-BFB9-DA850D656368}" srcOrd="1" destOrd="0" presId="urn:microsoft.com/office/officeart/2005/8/layout/list1"/>
    <dgm:cxn modelId="{C58B99E0-263B-4F40-8599-E83F952F8252}" type="presParOf" srcId="{C5E460C4-C323-4119-91D4-E57D1EA3158C}" destId="{8D18AF59-1E80-4DBB-A1CD-06A2E489604A}" srcOrd="13" destOrd="0" presId="urn:microsoft.com/office/officeart/2005/8/layout/list1"/>
    <dgm:cxn modelId="{06B684CE-938E-41CA-84D8-C928285AB583}" type="presParOf" srcId="{C5E460C4-C323-4119-91D4-E57D1EA3158C}" destId="{900D01CD-B8F0-4D62-A873-A241709FBE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2F4B4-410B-4BFF-A984-97B30BB17A42}">
      <dsp:nvSpPr>
        <dsp:cNvPr id="0" name=""/>
        <dsp:cNvSpPr/>
      </dsp:nvSpPr>
      <dsp:spPr>
        <a:xfrm>
          <a:off x="0" y="207525"/>
          <a:ext cx="11114087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Стратифікація на різні типи лісу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Лісова площа в типах лісу поділена на класи, наприклад, вік - об'єм або середній діаметр - об'єм на початковому етапі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Джерела даних: дані інвентаризації за один раз</a:t>
          </a:r>
          <a:endParaRPr lang="fi-FI" sz="1200" kern="1200" dirty="0"/>
        </a:p>
      </dsp:txBody>
      <dsp:txXfrm>
        <a:off x="0" y="207525"/>
        <a:ext cx="11114087" cy="945000"/>
      </dsp:txXfrm>
    </dsp:sp>
    <dsp:sp modelId="{43B3E216-697B-48AA-BA23-57F47BA7B6ED}">
      <dsp:nvSpPr>
        <dsp:cNvPr id="0" name=""/>
        <dsp:cNvSpPr/>
      </dsp:nvSpPr>
      <dsp:spPr>
        <a:xfrm>
          <a:off x="555704" y="30405"/>
          <a:ext cx="7779860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 </a:t>
          </a:r>
          <a:r>
            <a:rPr lang="uk-UA" sz="1200" kern="1200" dirty="0"/>
            <a:t>Початковий стан</a:t>
          </a:r>
          <a:endParaRPr lang="en-US" sz="1200" kern="1200" dirty="0"/>
        </a:p>
      </dsp:txBody>
      <dsp:txXfrm>
        <a:off x="572997" y="47698"/>
        <a:ext cx="7745274" cy="319654"/>
      </dsp:txXfrm>
    </dsp:sp>
    <dsp:sp modelId="{989F33F0-47CA-49B9-9A95-39726E39FA22}">
      <dsp:nvSpPr>
        <dsp:cNvPr id="0" name=""/>
        <dsp:cNvSpPr/>
      </dsp:nvSpPr>
      <dsp:spPr>
        <a:xfrm>
          <a:off x="0" y="1394445"/>
          <a:ext cx="11114087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Діяльність: Ріст </a:t>
          </a:r>
          <a:r>
            <a:rPr lang="uk-UA" sz="1200" kern="1200" dirty="0">
              <a:highlight>
                <a:srgbClr val="FFFF00"/>
              </a:highlight>
            </a:rPr>
            <a:t>(= відсутність діяльності</a:t>
          </a:r>
          <a:r>
            <a:rPr lang="uk-UA" sz="1200" kern="1200" dirty="0"/>
            <a:t>), суцільні рубки, проріджування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Наприклад, ймовірність проведення суцільних рубок у вікових класах 1-2 може дорівнювати нулю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Джерела даних: посібники з управління, кращі практики, дані інвентаризації, статистика, експертні знання </a:t>
          </a:r>
          <a:endParaRPr lang="fi-FI" sz="1200" kern="1200" dirty="0"/>
        </a:p>
      </dsp:txBody>
      <dsp:txXfrm>
        <a:off x="0" y="1394445"/>
        <a:ext cx="11114087" cy="945000"/>
      </dsp:txXfrm>
    </dsp:sp>
    <dsp:sp modelId="{9FC64511-8B92-4C5A-97EA-373339B4FD90}">
      <dsp:nvSpPr>
        <dsp:cNvPr id="0" name=""/>
        <dsp:cNvSpPr/>
      </dsp:nvSpPr>
      <dsp:spPr>
        <a:xfrm>
          <a:off x="555704" y="1217325"/>
          <a:ext cx="777986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</a:t>
          </a:r>
          <a:r>
            <a:rPr lang="uk-UA" sz="1200" kern="1200" dirty="0"/>
            <a:t>Імовірність активності</a:t>
          </a:r>
          <a:endParaRPr lang="en-US" sz="1200" kern="1200" dirty="0"/>
        </a:p>
      </dsp:txBody>
      <dsp:txXfrm>
        <a:off x="572997" y="1234618"/>
        <a:ext cx="7745274" cy="319654"/>
      </dsp:txXfrm>
    </dsp:sp>
    <dsp:sp modelId="{C52C5B99-BB33-43B8-B99E-1F6739D41291}">
      <dsp:nvSpPr>
        <dsp:cNvPr id="0" name=""/>
        <dsp:cNvSpPr/>
      </dsp:nvSpPr>
      <dsp:spPr>
        <a:xfrm>
          <a:off x="0" y="2581366"/>
          <a:ext cx="11114087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Для усіх діяльностей</a:t>
          </a:r>
          <a:endParaRPr lang="fi-FI" sz="12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До якого класу віку - об'єму або середнього діаметру - класу об'єму переходить лісовий масив за один часовий крок</a:t>
          </a:r>
          <a:endParaRPr lang="fi-FI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Оцінено в R на основі парних даних за допомогою функції, доступної в пакеті R, або оцінено окремо без парних даних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120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Парні дані можуть походити з двох вимірювань тих самих (постійних) пробних площ або пари виміряних-модельованих пробних площ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  <a:p>
          <a:pPr marL="114300" marR="0" lvl="1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ru-RU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Джерела даних: дані інвентаризації, моделі росту, таблиці врожайності, експертні знання </a:t>
          </a:r>
          <a:endParaRPr lang="en-US" sz="1200" kern="1200" noProof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0" y="2581366"/>
        <a:ext cx="11114087" cy="1587600"/>
      </dsp:txXfrm>
    </dsp:sp>
    <dsp:sp modelId="{E1EEF40F-1A50-4B90-8FAC-38D2B67E6897}">
      <dsp:nvSpPr>
        <dsp:cNvPr id="0" name=""/>
        <dsp:cNvSpPr/>
      </dsp:nvSpPr>
      <dsp:spPr>
        <a:xfrm>
          <a:off x="555704" y="2404245"/>
          <a:ext cx="777986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 </a:t>
          </a:r>
          <a:r>
            <a:rPr lang="uk-UA" sz="1200" kern="1200" dirty="0"/>
            <a:t>Матриці перехідних процесів</a:t>
          </a:r>
          <a:endParaRPr lang="en-US" sz="1200" kern="1200" dirty="0"/>
        </a:p>
      </dsp:txBody>
      <dsp:txXfrm>
        <a:off x="572997" y="2421538"/>
        <a:ext cx="7745274" cy="319654"/>
      </dsp:txXfrm>
    </dsp:sp>
    <dsp:sp modelId="{900D01CD-B8F0-4D62-A873-A241709FBE92}">
      <dsp:nvSpPr>
        <dsp:cNvPr id="0" name=""/>
        <dsp:cNvSpPr/>
      </dsp:nvSpPr>
      <dsp:spPr>
        <a:xfrm>
          <a:off x="0" y="4410886"/>
          <a:ext cx="11114087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577" tIns="249936" rIns="86257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Наприклад, середні обсяги класів об'єму, асортимент деревини, ціни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Джерела даних: статистика, дані інвентаризації</a:t>
          </a:r>
          <a:endParaRPr lang="fi-FI" sz="1200" kern="1200" dirty="0"/>
        </a:p>
      </dsp:txBody>
      <dsp:txXfrm>
        <a:off x="0" y="4410886"/>
        <a:ext cx="11114087" cy="737100"/>
      </dsp:txXfrm>
    </dsp:sp>
    <dsp:sp modelId="{2E1E2FA0-3A6F-4AF9-BFB9-DA850D656368}">
      <dsp:nvSpPr>
        <dsp:cNvPr id="0" name=""/>
        <dsp:cNvSpPr/>
      </dsp:nvSpPr>
      <dsp:spPr>
        <a:xfrm>
          <a:off x="555704" y="4233766"/>
          <a:ext cx="7779860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4060" tIns="0" rIns="29406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 </a:t>
          </a:r>
          <a:r>
            <a:rPr lang="uk-UA" sz="1200" kern="1200" dirty="0"/>
            <a:t>Коефіцієнти</a:t>
          </a:r>
          <a:endParaRPr lang="en-US" sz="1200" kern="1200" dirty="0"/>
        </a:p>
      </dsp:txBody>
      <dsp:txXfrm>
        <a:off x="572997" y="4251059"/>
        <a:ext cx="774527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1F95-897A-431E-9F8C-8CF6BFAE769A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5C2A-4C3A-4305-921E-1B61B72147D8}" type="slidenum">
              <a:rPr lang="fi-FI" smtClean="0"/>
              <a:t>‹№›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5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25C2A-4C3A-4305-921E-1B61B72147D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8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C3E993-8156-9B96-32E2-C8F44DAAC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DA29C8-FE36-4248-8630-ADFA5D46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0696F0-FF2E-4CAF-9818-CA9A6F91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663301-08FF-4402-94AD-D7317C7E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2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C3E993-8156-9B96-32E2-C8F44DAAC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4BA6D4-E5A4-4401-8D3D-034C13C00E0D}" type="datetime1">
              <a:rPr lang="fi-FI" smtClean="0"/>
              <a:t>7.4.2024</a:t>
            </a:fld>
            <a:endParaRPr lang="fi-FI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8D695-EFAC-4E50-A090-552ABE8F1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11263085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20DA4BC-C5D1-451C-B99C-E2BA6A8E3EE8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144F034-BB0B-49F1-B9C7-AB1E3700BA4A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7D64070-E7F7-4E60-B850-F41FA0981D77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F14B8C7-AA7A-4A6B-BA99-5C6FBFD08F0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E33ED2-5D28-4346-84C3-123D5C1507F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1AC5D7F0-83EF-4E2E-B549-C6103AA9B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CD3EBE7-32A7-4CCA-9E4B-5CA42EE7C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00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A89B9699-12A3-E1DA-071C-6FE0567637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D3424-6D9C-D94E-94DE-531B93D2A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DC108F1-371D-49CA-7FB0-56B7DFB507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E24D9E-7ED9-D811-6446-E6586A96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0120839-346F-63F6-959A-B6C321E3E7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F09971-CF15-3C4C-011D-CE5FD8CC8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7AFCF0F-65BD-489D-0DB3-0CEC0D92D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5D75C7-7FD5-88B5-9CF2-BA17A224A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24809C74-E802-6E55-9B67-B39FF3BF1A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83640F-371C-D52D-90AD-2468E55D1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F73EA3-EABF-4229-BA2C-61C161EA3042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F6F94-1C01-4017-B5A2-6E081A3A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7E21A2-A367-41D8-B319-45926F13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3456A55-FDE8-4F50-978C-54A915BD0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1D23E0-A00F-4F8B-BF6C-DE5EFA7992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22009DC-FBC0-41C9-9432-382D5124C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A0AC421C-69E8-46B3-B0F6-B4FED4813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2F8D12-FA6C-433B-907F-E70F710D6486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8FF744-6EC2-4499-B710-5FBEE21A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44B1B5-813C-42B3-8C99-A1DD800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6A77BE-5072-45A4-9254-2134820C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DF4C6D6-EC27-4034-9681-55DE3C480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E7F0B41-D5EC-4E81-830B-02F126002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13ADF2A8-C9C7-4E0E-B645-E1226211D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64D03E03-5D96-FFD3-05AC-1E18D23D43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54FDB8-D830-AE45-7184-29EDFF626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6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47C22F-6AB5-4A0A-B93B-D7CDA22C5D46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972269-75BE-413F-9EC1-28EF0F25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8AB8213-F81F-4556-AEB9-67B1454E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F16BA0D-C9A8-4138-9197-82769A13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A7049E-7DD4-4C4B-BB8D-9652035A0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7A55D1-2A89-4323-B31C-B38117514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CC96AEF2-3E63-4D74-A9CE-DA0CB693BB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4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88A59F-F273-4E9F-8C1E-9248BCA83CAD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581C7F-2B0B-4A94-9011-30AEC1D76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219FE6-27E9-40F7-9B4F-2D285FB3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4B4DAA-2FA3-435A-A654-2BBB87DA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2EEE5A-8ACE-455C-951C-652F91E0B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5197617-BF6E-4CDD-B168-D1DEB6A8F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1230F38E-CA07-4897-96E3-0ED5F7BEC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8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1D1046C-2A7F-4C6B-8581-8886EAB814AE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CADCA9-35B9-4D24-9309-E97EE3727DC3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452D8A6-33A1-4B9E-B5D0-7DE2D2A60C12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B5E7106-1B2A-4AF0-9328-0D60CC3F98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BEB3163-15A2-4A45-A8B5-1A83EBEDC7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7745CF84-C2C1-4DA6-A022-4E2A1950F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2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406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2415A-DB9B-42E4-A5C3-97EE873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403B99-7888-4784-B215-C78ED48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4F826-9079-4B80-8F0D-7B637F3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0F81C7-8E9F-4520-82EE-B8DE027F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518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91400" y="1651000"/>
            <a:ext cx="4320117" cy="432011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4486" y="1628796"/>
            <a:ext cx="19410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lide Number Placeholder 6"/>
          <p:cNvSpPr txBox="1">
            <a:spLocks/>
          </p:cNvSpPr>
          <p:nvPr userDrawn="1"/>
        </p:nvSpPr>
        <p:spPr>
          <a:xfrm>
            <a:off x="11229238" y="6459317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F5C6EC5-B5D7-4547-8B17-97D7B7BE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46921"/>
            <a:ext cx="6756297" cy="4334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B84B325-8278-49BC-813B-063EF64A8AFF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289CA8BE-1205-420D-8D07-BDB84DE90939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5D445C7-DDD1-41CD-AE95-A81D286181A4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6DB5534A-C019-4BB6-BB45-70F5C5E1B1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07D5C813-1026-4428-BA08-2526BC19318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8121B7A2-DC37-47E4-9916-BF387E905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7A5FC964-7012-4968-AB13-6E70D97A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88BE7B1E-836F-4EDC-8941-47A883001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CAF2544-AAAF-412A-8714-DCDC2A545E31}" type="datetime1">
              <a:rPr lang="fi-FI" smtClean="0"/>
              <a:t>7.4.2024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6B8E28-C965-47B4-9054-CE9070DD9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EA10D4A-9635-4226-AEE7-8F1297976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AAC4663-D1EB-4D1D-AB03-92DCF5148F99}" type="datetime1">
              <a:rPr lang="fi-FI" smtClean="0"/>
              <a:t>7.4.2024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690023A-A077-4A47-A0FE-83FE61EB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6"/>
            <a:ext cx="19410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76751E-D977-4EC5-8D0F-4A9D6261C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CF0393A-B8F5-499D-93C2-E15349FB7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E08B0F3-4EAD-4E38-B47F-06E54278CB7F}" type="datetime1">
              <a:rPr lang="fi-FI" smtClean="0"/>
              <a:t>7.4.2024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AA65FFE-DCB3-41A5-9966-04DEE20ED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10604499" cy="6857816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7" y="275167"/>
            <a:ext cx="893055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12420600" y="400579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41786" y="365125"/>
            <a:ext cx="243300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314022" y="6461878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822682" y="6461878"/>
            <a:ext cx="1159933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7.4.2024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13904" y="6432027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77" y="6521551"/>
            <a:ext cx="3458633" cy="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CF044E-C555-4CA6-9401-99C5D6FD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2"/>
            <a:ext cx="8930551" cy="4694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747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10604499" cy="6857816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7" y="275167"/>
            <a:ext cx="893055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314022" y="6461878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822682" y="6461878"/>
            <a:ext cx="1159933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7.4.2024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13904" y="6432027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77" y="6521551"/>
            <a:ext cx="3458633" cy="22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CF044E-C555-4CA6-9401-99C5D6FD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2"/>
            <a:ext cx="8930551" cy="4694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245E51C-4048-454F-A3AD-37684BAA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882B6FE-DD8C-439F-822D-68774AF1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B9F38C1F-9054-196D-4B14-DF4F1AE495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A9F3EE-2484-3AFC-E71A-05A8BB1C4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0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841" y="2105917"/>
            <a:ext cx="3235200" cy="29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5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10604499" cy="6857816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028" y="5381109"/>
            <a:ext cx="1473600" cy="13213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9E3C0C-D325-4699-B03F-9C20214E5ADB}"/>
              </a:ext>
            </a:extLst>
          </p:cNvPr>
          <p:cNvSpPr txBox="1">
            <a:spLocks/>
          </p:cNvSpPr>
          <p:nvPr userDrawn="1"/>
        </p:nvSpPr>
        <p:spPr>
          <a:xfrm>
            <a:off x="928914" y="1824567"/>
            <a:ext cx="5836788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867" dirty="0"/>
              <a:t>Thank you!</a:t>
            </a:r>
            <a:endParaRPr lang="fi-FI" sz="5867" dirty="0"/>
          </a:p>
        </p:txBody>
      </p:sp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508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1659467"/>
            <a:ext cx="7742167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458" y="6118578"/>
            <a:ext cx="7742167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8C902-4535-488C-BB11-68B540372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9" y="2971801"/>
            <a:ext cx="7742165" cy="300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F90980FB-29E9-485B-8C31-04E4D17E0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2" y="6457047"/>
            <a:ext cx="105574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2F47AAF-88DD-457B-822D-247AF9DC4D54}" type="datetime1">
              <a:rPr lang="fi-FI" smtClean="0"/>
              <a:t>7.4.2024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335D7ACF-8734-73F5-79A6-1A2008B90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525235-116A-BD60-5A95-BE60EBA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1AF91F83-60BA-F979-0BFA-C0D6795B6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619156-D99C-AEEA-FF09-074FF507E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4063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7163051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1C8E54-EF81-1F37-BE06-12412B6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7163051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6E67EC6A-ED36-296B-82B9-513E52B87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8211" y="-16764"/>
            <a:ext cx="3864313" cy="6885398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313" h="6862482">
                <a:moveTo>
                  <a:pt x="655470" y="0"/>
                </a:moveTo>
                <a:lnTo>
                  <a:pt x="3836880" y="13744"/>
                </a:lnTo>
                <a:cubicBezTo>
                  <a:pt x="3836880" y="2302732"/>
                  <a:pt x="3864313" y="4573494"/>
                  <a:pt x="3864313" y="6862482"/>
                </a:cubicBezTo>
                <a:lnTo>
                  <a:pt x="655470" y="6858000"/>
                </a:lnTo>
                <a:cubicBezTo>
                  <a:pt x="198236" y="5579539"/>
                  <a:pt x="0" y="4548402"/>
                  <a:pt x="0" y="3405402"/>
                </a:cubicBezTo>
                <a:cubicBezTo>
                  <a:pt x="0" y="2262402"/>
                  <a:pt x="220665" y="994916"/>
                  <a:pt x="6554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7630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A6D0-497F-467A-A99B-8F14B853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4ECE3B-2BEC-472F-BA88-61E7B2A7B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21" y="1678329"/>
            <a:ext cx="5520179" cy="4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97C3FB-458B-4314-B96A-0894ADDCF3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678329"/>
            <a:ext cx="5441623" cy="4402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82FBE7-C14D-47FC-8ADC-660EAC1F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7F2A1D-C3E7-4235-8AA1-91BF70B2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FF258C-6C88-4542-9F0C-1F1C3DC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39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2415A-DB9B-42E4-A5C3-97EE873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403B99-7888-4784-B215-C78ED48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4F826-9079-4B80-8F0D-7B637F3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0F81C7-8E9F-4520-82EE-B8DE027F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5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1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46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60" y="308731"/>
            <a:ext cx="1483200" cy="1329936"/>
          </a:xfrm>
          <a:prstGeom prst="rect">
            <a:avLst/>
          </a:prstGeom>
        </p:spPr>
      </p:pic>
      <p:sp>
        <p:nvSpPr>
          <p:cNvPr id="13" name="Slide Number Placeholder 6"/>
          <p:cNvSpPr txBox="1">
            <a:spLocks/>
          </p:cNvSpPr>
          <p:nvPr/>
        </p:nvSpPr>
        <p:spPr>
          <a:xfrm>
            <a:off x="9407199" y="6434533"/>
            <a:ext cx="596900" cy="288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‹№›</a:t>
            </a:fld>
            <a:endParaRPr lang="en-US" sz="1333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8229602" y="6457047"/>
            <a:ext cx="105574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62DFDBC-6E85-4A9C-B514-8D66194B670D}" type="datetime1">
              <a:rPr lang="fi-FI" smtClean="0"/>
              <a:t>7.4.2024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341799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40">
            <a:extLst>
              <a:ext uri="{FF2B5EF4-FFF2-40B4-BE49-F238E27FC236}">
                <a16:creationId xmlns:a16="http://schemas.microsoft.com/office/drawing/2014/main" id="{F7C092A6-E9ED-4F68-99A1-3479D2CA1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8095013" y="-36341"/>
            <a:ext cx="4109576" cy="6956592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41CEEB-AA6D-4DBD-82A0-CCECA65F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222" y="6443541"/>
            <a:ext cx="239440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2CC2FF-054F-44E0-AA0C-140EA4ED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2415" y="6443541"/>
            <a:ext cx="2682193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C3861-1AEA-4C31-97BB-96C9521F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244" y="6443541"/>
            <a:ext cx="111157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FF7F1B9B-0DF9-4B00-9000-59D731D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518C29B-47B6-47BA-A0FB-7BD55916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9F82D26-6ED2-5EE3-625E-26AD9318EF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68" r:id="rId3"/>
    <p:sldLayoutId id="2147483669" r:id="rId4"/>
    <p:sldLayoutId id="2147483670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365125"/>
            <a:ext cx="1111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825625"/>
            <a:ext cx="11114202" cy="423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398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365125"/>
            <a:ext cx="1111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825625"/>
            <a:ext cx="11114202" cy="423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851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41CEEB-AA6D-4DBD-82A0-CCECA65F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222" y="6443541"/>
            <a:ext cx="239440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DC33-F91A-4317-806A-E8D2A3D7D178}" type="datetimeFigureOut">
              <a:rPr lang="fi-FI" smtClean="0"/>
              <a:t>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2CC2FF-054F-44E0-AA0C-140EA4ED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2415" y="6443541"/>
            <a:ext cx="2682193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C3861-1AEA-4C31-97BB-96C9521F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244" y="6443541"/>
            <a:ext cx="111157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13B-25DF-4FAF-8E4E-F9C761B2CC8A}" type="slidenum">
              <a:rPr lang="fi-FI" smtClean="0"/>
              <a:t>‹№›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FF7F1B9B-0DF9-4B00-9000-59D731D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518C29B-47B6-47BA-A0FB-7BD55916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9F82D26-6ED2-5EE3-625E-26AD9318EF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4" r:id="rId2"/>
    <p:sldLayoutId id="2147484224" r:id="rId3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05" y="5367641"/>
            <a:ext cx="1483200" cy="13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99" r:id="rId2"/>
    <p:sldLayoutId id="2147484227" r:id="rId3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efdm" TargetMode="External"/><Relationship Id="rId2" Type="http://schemas.openxmlformats.org/officeDocument/2006/relationships/hyperlink" Target="https://doi.org/10.1371/journal.pone.02643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hyperlink" Target="https://github.com/mikkoku/efd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hyperlink" Target="http://www.luke.fi/uutiskirj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luke.fi/newsletter" TargetMode="External"/><Relationship Id="rId5" Type="http://schemas.openxmlformats.org/officeDocument/2006/relationships/hyperlink" Target="http://www.luke.fi/" TargetMode="External"/><Relationship Id="rId4" Type="http://schemas.openxmlformats.org/officeDocument/2006/relationships/image" Target="../media/image30.sv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ifun.eu/" TargetMode="External"/><Relationship Id="rId2" Type="http://schemas.openxmlformats.org/officeDocument/2006/relationships/hyperlink" Target="http://diabolo-project.e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://dx.doi.org/10.2788/1539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DF4B36-6C3D-4E12-B144-5CCD952E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1948873"/>
            <a:ext cx="4297685" cy="2444817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ru-RU" dirty="0">
                <a:ln>
                  <a:solidFill>
                    <a:schemeClr val="tx1"/>
                  </a:solidFill>
                </a:ln>
              </a:rPr>
              <a:t>Європейська модель динаміки лісового господарства 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(EFDM)</a:t>
            </a:r>
            <a:endParaRPr lang="fi-FI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DFEF9-357A-4295-A4B3-60764B2F1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b="1" dirty="0"/>
              <a:t>Minna Räty</a:t>
            </a:r>
          </a:p>
          <a:p>
            <a:r>
              <a:rPr lang="en-US" dirty="0"/>
              <a:t>Natural Resources Institute Finland (Luke)</a:t>
            </a:r>
          </a:p>
          <a:p>
            <a:r>
              <a:rPr lang="en-US" dirty="0"/>
              <a:t>09.04.2024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0D2F1B-40DB-0F56-814E-2EEBF47E49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r="18754"/>
          <a:stretch/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136313" y="6456363"/>
            <a:ext cx="1055687" cy="266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12760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625519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2438278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3251037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en-US" dirty="0"/>
              <a:t>18.11.2020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33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386B-A7E0-4818-AB1C-332E25AB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ru-RU" dirty="0"/>
              <a:t>Варіанти використання, потенціал та обмеження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39BA-6FDB-4C9E-A709-8608E7C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0"/>
            <a:r>
              <a:rPr lang="ru-RU" dirty="0"/>
              <a:t>Використовується як сценарний інструмент для підтримки політики та прийняття </a:t>
            </a:r>
            <a:r>
              <a:rPr lang="ru-RU" b="1" dirty="0"/>
              <a:t>великомасштабних рішень</a:t>
            </a:r>
            <a:r>
              <a:rPr lang="en-GB" dirty="0"/>
              <a:t>: </a:t>
            </a:r>
          </a:p>
          <a:p>
            <a:pPr marL="609585" lvl="0" indent="-609585">
              <a:buFont typeface="Arial" panose="020B0604020202020204" pitchFamily="34" charset="0"/>
              <a:buChar char="•"/>
            </a:pPr>
            <a:r>
              <a:rPr lang="ru-RU" dirty="0"/>
              <a:t>Майбутні лісові ресурси, біомаса та постачання деревини</a:t>
            </a:r>
            <a:endParaRPr lang="en-GB" dirty="0"/>
          </a:p>
          <a:p>
            <a:pPr marL="609585" lvl="0" indent="-609585">
              <a:buFont typeface="Arial" panose="020B0604020202020204" pitchFamily="34" charset="0"/>
              <a:buChar char="•"/>
            </a:pPr>
            <a:r>
              <a:rPr lang="ru-RU" dirty="0"/>
              <a:t>Вплив </a:t>
            </a:r>
            <a:r>
              <a:rPr lang="ru-RU" i="1" dirty="0"/>
              <a:t>альтернативних методів ведення лісового господарства </a:t>
            </a:r>
            <a:r>
              <a:rPr lang="ru-RU" dirty="0"/>
              <a:t>та </a:t>
            </a:r>
            <a:r>
              <a:rPr lang="ru-RU" i="1" dirty="0"/>
              <a:t>захисту лісів </a:t>
            </a:r>
            <a:r>
              <a:rPr lang="ru-RU" dirty="0"/>
              <a:t>на біорізноманіття, екосистемні послуги та пропозицію деревини</a:t>
            </a:r>
            <a:endParaRPr lang="en-GB" dirty="0"/>
          </a:p>
          <a:p>
            <a:pPr lvl="0"/>
            <a:endParaRPr lang="fi-FI" dirty="0"/>
          </a:p>
          <a:p>
            <a:pPr lvl="0"/>
            <a:r>
              <a:rPr lang="uk-UA" dirty="0"/>
              <a:t>Потенціали</a:t>
            </a:r>
            <a:r>
              <a:rPr lang="en-US" dirty="0"/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/>
              <a:t>Просто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/>
              <a:t>Швидко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dirty="0"/>
              <a:t>Не потребує комп'ютерних потужностей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Можливі зв'язки з іншими моделями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Без ліцензій</a:t>
            </a:r>
            <a:endParaRPr lang="en-US" dirty="0"/>
          </a:p>
          <a:p>
            <a:endParaRPr lang="en-US" dirty="0"/>
          </a:p>
          <a:p>
            <a:r>
              <a:rPr lang="uk-UA" dirty="0"/>
              <a:t>Обмеження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Керується даними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Приблизно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Потрібно будувати модель самостійно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Без оптимізації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Picture Placeholder 5" descr="A forest with many trees&#10;&#10;Description automatically generated">
            <a:extLst>
              <a:ext uri="{FF2B5EF4-FFF2-40B4-BE49-F238E27FC236}">
                <a16:creationId xmlns:a16="http://schemas.microsoft.com/office/drawing/2014/main" id="{D77D480C-B9E1-ACBA-75AD-735F6D91D4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r="31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22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A76AB9-80E7-8C6A-EDEB-A3AA74E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1" y="-357744"/>
            <a:ext cx="11114202" cy="1534968"/>
          </a:xfrm>
        </p:spPr>
        <p:txBody>
          <a:bodyPr>
            <a:norm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</a:rPr>
              <a:t>Приклади результатів Європейської моделі динаміки лісового господарства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98BBEB-2CC0-5CEF-22BB-0ECD105F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923636"/>
            <a:ext cx="11114202" cy="5163128"/>
          </a:xfrm>
        </p:spPr>
        <p:txBody>
          <a:bodyPr/>
          <a:lstStyle/>
          <a:p>
            <a:r>
              <a:rPr lang="uk-UA" dirty="0"/>
              <a:t>Зображення зліва</a:t>
            </a:r>
            <a:r>
              <a:rPr lang="en-US" dirty="0"/>
              <a:t>: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Загальний запас деревостану за кроками моделювання з розподілом за групами деревних порід</a:t>
            </a:r>
            <a:endParaRPr lang="en-US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Розподіл віку лісів у 2016, 2066 та 2116 роках за лісорослинними зонами</a:t>
            </a:r>
            <a:endParaRPr lang="en-US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Щорічні вилучення за часовими кроками з розподілом на сортименти</a:t>
            </a:r>
            <a:endParaRPr lang="en-US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Річний дохід від заготівлі розділений на целюлозу та пиломатеріали</a:t>
            </a:r>
            <a:endParaRPr lang="en-US" dirty="0"/>
          </a:p>
        </p:txBody>
      </p:sp>
      <p:pic>
        <p:nvPicPr>
          <p:cNvPr id="6" name="Picture Placeholder 9" descr="Chart, bar chart&#10;&#10;Description automatically generated">
            <a:extLst>
              <a:ext uri="{FF2B5EF4-FFF2-40B4-BE49-F238E27FC236}">
                <a16:creationId xmlns:a16="http://schemas.microsoft.com/office/drawing/2014/main" id="{04CE555B-F2D5-E296-A246-468B23369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" b="3729"/>
          <a:stretch/>
        </p:blipFill>
        <p:spPr>
          <a:xfrm>
            <a:off x="578177" y="3092383"/>
            <a:ext cx="2459685" cy="3270316"/>
          </a:xfrm>
          <a:prstGeom prst="rect">
            <a:avLst/>
          </a:prstGeom>
        </p:spPr>
      </p:pic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D5ED8B85-55C1-5A26-0558-07E6E0536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3" b="4176"/>
          <a:stretch/>
        </p:blipFill>
        <p:spPr>
          <a:xfrm>
            <a:off x="3151500" y="3092383"/>
            <a:ext cx="2459685" cy="326553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3CAD4A-6806-DAFD-458B-384B3D59CFED}"/>
              </a:ext>
            </a:extLst>
          </p:cNvPr>
          <p:cNvGrpSpPr/>
          <p:nvPr/>
        </p:nvGrpSpPr>
        <p:grpSpPr>
          <a:xfrm>
            <a:off x="5724824" y="3097164"/>
            <a:ext cx="5142886" cy="3265535"/>
            <a:chOff x="5724824" y="3097164"/>
            <a:chExt cx="5142886" cy="32655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7058F3-625A-DF8B-E9B6-48D40090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4824" y="3097164"/>
              <a:ext cx="5142886" cy="32655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006001-18DA-274A-DE4B-E38820D7C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703"/>
            <a:stretch/>
          </p:blipFill>
          <p:spPr>
            <a:xfrm>
              <a:off x="5782005" y="3429000"/>
              <a:ext cx="257175" cy="66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43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88D1-E5FC-4636-9536-56EBBBDF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1" y="502285"/>
            <a:ext cx="7283981" cy="945515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uk-UA" dirty="0"/>
              <a:t>Доступність, програмне забезпечення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9C1EC-AD6A-4326-B683-695FAA66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7838590" cy="4337805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ru-RU" dirty="0"/>
              <a:t>Десктопні функції R з відкритим вихідним кодом</a:t>
            </a:r>
            <a:endParaRPr lang="en-GB" dirty="0"/>
          </a:p>
          <a:p>
            <a:endParaRPr lang="en-GB" sz="267" dirty="0"/>
          </a:p>
          <a:p>
            <a:endParaRPr lang="en-GB" sz="1067" dirty="0"/>
          </a:p>
          <a:p>
            <a:r>
              <a:rPr lang="uk-UA" dirty="0"/>
              <a:t>Нова розробка, пакет </a:t>
            </a:r>
            <a:r>
              <a:rPr lang="en-GB" dirty="0"/>
              <a:t>R: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i-FI" sz="2000" dirty="0"/>
              <a:t>Räty M, Kuronen M (2022) </a:t>
            </a:r>
            <a:r>
              <a:rPr lang="fi-FI" sz="2000" dirty="0" err="1"/>
              <a:t>efdm</a:t>
            </a:r>
            <a:r>
              <a:rPr lang="fi-FI" sz="2000" dirty="0"/>
              <a:t>–An R </a:t>
            </a:r>
            <a:r>
              <a:rPr lang="fi-FI" sz="2000" dirty="0" err="1"/>
              <a:t>package</a:t>
            </a:r>
            <a:r>
              <a:rPr lang="fi-FI" sz="2000" dirty="0"/>
              <a:t> </a:t>
            </a:r>
            <a:r>
              <a:rPr lang="fi-FI" sz="2000" dirty="0" err="1"/>
              <a:t>offering</a:t>
            </a:r>
            <a:r>
              <a:rPr lang="fi-FI" sz="2000" dirty="0"/>
              <a:t> a </a:t>
            </a:r>
            <a:r>
              <a:rPr lang="fi-FI" sz="2000" dirty="0" err="1"/>
              <a:t>scenario</a:t>
            </a:r>
            <a:r>
              <a:rPr lang="fi-FI" sz="2000" dirty="0"/>
              <a:t> </a:t>
            </a:r>
            <a:r>
              <a:rPr lang="fi-FI" sz="2000" dirty="0" err="1"/>
              <a:t>tool</a:t>
            </a:r>
            <a:r>
              <a:rPr lang="fi-FI" sz="2000" dirty="0"/>
              <a:t> </a:t>
            </a:r>
            <a:r>
              <a:rPr lang="fi-FI" sz="2000" dirty="0" err="1"/>
              <a:t>beyond</a:t>
            </a:r>
            <a:r>
              <a:rPr lang="fi-FI" sz="2000" dirty="0"/>
              <a:t> </a:t>
            </a:r>
            <a:r>
              <a:rPr lang="fi-FI" sz="2000" dirty="0" err="1"/>
              <a:t>forestry</a:t>
            </a:r>
            <a:r>
              <a:rPr lang="fi-FI" sz="2000" dirty="0"/>
              <a:t>. </a:t>
            </a:r>
            <a:r>
              <a:rPr lang="fi-FI" sz="2000" dirty="0" err="1"/>
              <a:t>PLoS</a:t>
            </a:r>
            <a:r>
              <a:rPr lang="fi-FI" sz="2000" dirty="0"/>
              <a:t> ONE 17(8): e0264380. </a:t>
            </a:r>
            <a:r>
              <a:rPr lang="fi-FI" sz="2000" dirty="0">
                <a:hlinkClick r:id="rId2"/>
              </a:rPr>
              <a:t>https://doi.org/10.1371/journal.pone.0264380</a:t>
            </a:r>
            <a:endParaRPr lang="fi-FI" sz="20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pt-BR" dirty="0"/>
              <a:t>“efdm” R package </a:t>
            </a:r>
            <a:r>
              <a:rPr lang="pt-BR" dirty="0">
                <a:hlinkClick r:id="rId3"/>
              </a:rPr>
              <a:t>https://CRAN.R-project.org/package=efdm</a:t>
            </a:r>
            <a:endParaRPr lang="fi-FI" sz="2000" dirty="0">
              <a:hlinkClick r:id="rId4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fi-FI" sz="2000" dirty="0"/>
              <a:t>In </a:t>
            </a:r>
            <a:r>
              <a:rPr lang="fi-FI" sz="2000" dirty="0" err="1"/>
              <a:t>github</a:t>
            </a:r>
            <a:r>
              <a:rPr lang="fi-FI" sz="2000" dirty="0"/>
              <a:t>: </a:t>
            </a:r>
            <a:r>
              <a:rPr lang="fi-FI" sz="2000" dirty="0">
                <a:hlinkClick r:id="rId4"/>
              </a:rPr>
              <a:t>https://github.com/mikkoku/efdm</a:t>
            </a:r>
            <a:endParaRPr lang="fi-FI" sz="20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i-FI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i-FI" sz="2000" dirty="0"/>
          </a:p>
          <a:p>
            <a:r>
              <a:rPr lang="uk-UA" sz="4000" dirty="0">
                <a:solidFill>
                  <a:schemeClr val="tx1"/>
                </a:solidFill>
              </a:rPr>
              <a:t>Дякую за увагу</a:t>
            </a:r>
            <a:r>
              <a:rPr lang="fi-FI" sz="4000" dirty="0">
                <a:solidFill>
                  <a:schemeClr val="tx1"/>
                </a:solidFill>
              </a:rPr>
              <a:t>!</a:t>
            </a:r>
            <a:endParaRPr lang="fi-FI" sz="4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AE9828-A1C2-81C0-DD69-D3FF608554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r="34215"/>
          <a:stretch/>
        </p:blipFill>
        <p:spPr/>
      </p:pic>
    </p:spTree>
    <p:extLst>
      <p:ext uri="{BB962C8B-B14F-4D97-AF65-F5344CB8AC3E}">
        <p14:creationId xmlns:p14="http://schemas.microsoft.com/office/powerpoint/2010/main" val="10646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uva 1">
            <a:extLst>
              <a:ext uri="{FF2B5EF4-FFF2-40B4-BE49-F238E27FC236}">
                <a16:creationId xmlns:a16="http://schemas.microsoft.com/office/drawing/2014/main" id="{B11AE1CF-38DE-4789-8AC7-4641023A3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747516" y="0"/>
            <a:ext cx="6442957" cy="6859335"/>
          </a:xfrm>
          <a:custGeom>
            <a:avLst/>
            <a:gdLst>
              <a:gd name="connsiteX0" fmla="*/ 6442957 w 6442957"/>
              <a:gd name="connsiteY0" fmla="*/ 6859336 h 6859335"/>
              <a:gd name="connsiteX1" fmla="*/ 2095253 w 6442957"/>
              <a:gd name="connsiteY1" fmla="*/ 6859336 h 6859335"/>
              <a:gd name="connsiteX2" fmla="*/ 0 w 6442957"/>
              <a:gd name="connsiteY2" fmla="*/ 2953393 h 6859335"/>
              <a:gd name="connsiteX3" fmla="*/ 1047340 w 6442957"/>
              <a:gd name="connsiteY3" fmla="*/ 0 h 6859335"/>
              <a:gd name="connsiteX4" fmla="*/ 6442957 w 6442957"/>
              <a:gd name="connsiteY4" fmla="*/ 0 h 6859335"/>
              <a:gd name="connsiteX5" fmla="*/ 6442957 w 6442957"/>
              <a:gd name="connsiteY5" fmla="*/ 6859336 h 685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2957" h="6859335">
                <a:moveTo>
                  <a:pt x="6442957" y="6859336"/>
                </a:moveTo>
                <a:lnTo>
                  <a:pt x="2095253" y="6859336"/>
                </a:lnTo>
                <a:cubicBezTo>
                  <a:pt x="822642" y="6021235"/>
                  <a:pt x="0" y="4591107"/>
                  <a:pt x="0" y="2953393"/>
                </a:cubicBezTo>
                <a:cubicBezTo>
                  <a:pt x="0" y="1833911"/>
                  <a:pt x="392458" y="806101"/>
                  <a:pt x="1047340" y="0"/>
                </a:cubicBezTo>
                <a:lnTo>
                  <a:pt x="6442957" y="0"/>
                </a:lnTo>
                <a:lnTo>
                  <a:pt x="6442957" y="6859336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61" t="-3132" r="-15227" b="-8352"/>
            </a:stretch>
          </a:blipFill>
          <a:ln w="635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30" name="Nuoli">
            <a:extLst>
              <a:ext uri="{FF2B5EF4-FFF2-40B4-BE49-F238E27FC236}">
                <a16:creationId xmlns:a16="http://schemas.microsoft.com/office/drawing/2014/main" id="{4568D493-8163-44DA-A17E-8E25E1E3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320" y="2769613"/>
            <a:ext cx="242063" cy="324192"/>
          </a:xfrm>
          <a:prstGeom prst="rect">
            <a:avLst/>
          </a:prstGeom>
        </p:spPr>
      </p:pic>
      <p:sp>
        <p:nvSpPr>
          <p:cNvPr id="29" name="Linkki">
            <a:extLst>
              <a:ext uri="{FF2B5EF4-FFF2-40B4-BE49-F238E27FC236}">
                <a16:creationId xmlns:a16="http://schemas.microsoft.com/office/drawing/2014/main" id="{EC6A7B26-30A2-49D7-BC4E-583DF04571A2}"/>
              </a:ext>
            </a:extLst>
          </p:cNvPr>
          <p:cNvSpPr txBox="1">
            <a:spLocks/>
          </p:cNvSpPr>
          <p:nvPr/>
        </p:nvSpPr>
        <p:spPr>
          <a:xfrm>
            <a:off x="1700235" y="2677184"/>
            <a:ext cx="2609837" cy="42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luke.fi</a:t>
            </a:r>
          </a:p>
        </p:txBody>
      </p:sp>
      <p:sp>
        <p:nvSpPr>
          <p:cNvPr id="11" name="Teksti 1">
            <a:extLst>
              <a:ext uri="{FF2B5EF4-FFF2-40B4-BE49-F238E27FC236}">
                <a16:creationId xmlns:a16="http://schemas.microsoft.com/office/drawing/2014/main" id="{C887C5CC-DE6F-4DAF-8723-C8BBB5AB0906}"/>
              </a:ext>
            </a:extLst>
          </p:cNvPr>
          <p:cNvSpPr txBox="1"/>
          <p:nvPr/>
        </p:nvSpPr>
        <p:spPr>
          <a:xfrm>
            <a:off x="837982" y="3565566"/>
            <a:ext cx="4417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201F1E"/>
                </a:solidFill>
              </a:rPr>
              <a:t>Підпишіться на нашу розсилку, щоб бути в курсі подій</a:t>
            </a:r>
            <a:r>
              <a:rPr lang="en-GB" sz="1600" b="0" i="0" dirty="0">
                <a:solidFill>
                  <a:srgbClr val="201F1E"/>
                </a:solidFill>
              </a:rPr>
              <a:t>! </a:t>
            </a:r>
          </a:p>
          <a:p>
            <a:pPr algn="ctr"/>
            <a:r>
              <a:rPr lang="en-GB" sz="1600" b="1" i="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luke.fi/newsletter</a:t>
            </a:r>
            <a:endParaRPr lang="en-GB" sz="1600" b="1" i="0" dirty="0">
              <a:solidFill>
                <a:schemeClr val="tx2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Some">
            <a:extLst>
              <a:ext uri="{FF2B5EF4-FFF2-40B4-BE49-F238E27FC236}">
                <a16:creationId xmlns:a16="http://schemas.microsoft.com/office/drawing/2014/main" id="{9705EF0C-A206-4A01-8CF2-E6AC7B9ED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4439" y="4453477"/>
            <a:ext cx="2887642" cy="469075"/>
          </a:xfrm>
          <a:prstGeom prst="rect">
            <a:avLst/>
          </a:prstGeom>
        </p:spPr>
      </p:pic>
      <p:sp>
        <p:nvSpPr>
          <p:cNvPr id="10" name="Teksti 2">
            <a:extLst>
              <a:ext uri="{FF2B5EF4-FFF2-40B4-BE49-F238E27FC236}">
                <a16:creationId xmlns:a16="http://schemas.microsoft.com/office/drawing/2014/main" id="{B248CF0D-C3C0-4929-8377-4692E61E0E3C}"/>
              </a:ext>
            </a:extLst>
          </p:cNvPr>
          <p:cNvSpPr txBox="1"/>
          <p:nvPr/>
        </p:nvSpPr>
        <p:spPr>
          <a:xfrm>
            <a:off x="1464439" y="5366934"/>
            <a:ext cx="30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800" i="0" u="none" strike="noStrike" baseline="30000" dirty="0">
                <a:solidFill>
                  <a:srgbClr val="000000"/>
                </a:solidFill>
                <a:latin typeface="+mj-lt"/>
              </a:rPr>
              <a:t>Natural Resources Institute Finland (Luke) </a:t>
            </a:r>
          </a:p>
          <a:p>
            <a:pPr marR="0" algn="ctr" rtl="0"/>
            <a:r>
              <a:rPr lang="en-GB" sz="1800" i="0" u="none" strike="noStrike" baseline="30000" dirty="0" err="1">
                <a:solidFill>
                  <a:srgbClr val="000000"/>
                </a:solidFill>
                <a:latin typeface="+mj-lt"/>
              </a:rPr>
              <a:t>Latokartanonkaari</a:t>
            </a:r>
            <a:r>
              <a:rPr lang="en-GB" sz="1800" i="0" u="none" strike="noStrike" baseline="30000" dirty="0">
                <a:solidFill>
                  <a:srgbClr val="000000"/>
                </a:solidFill>
                <a:latin typeface="+mj-lt"/>
              </a:rPr>
              <a:t> 9, FI-00790 Helsinki</a:t>
            </a:r>
          </a:p>
        </p:txBody>
      </p:sp>
    </p:spTree>
    <p:extLst>
      <p:ext uri="{BB962C8B-B14F-4D97-AF65-F5344CB8AC3E}">
        <p14:creationId xmlns:p14="http://schemas.microsoft.com/office/powerpoint/2010/main" val="375019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38BE22-C0D3-4FAD-B918-C7DFCA11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502285"/>
            <a:ext cx="11610109" cy="960559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ru-RU" dirty="0"/>
              <a:t>Європейська модель динаміки лісового господарства </a:t>
            </a:r>
            <a:r>
              <a:rPr lang="en-US" dirty="0"/>
              <a:t>(EFDM)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800928-38A3-4024-9A20-45E90DF07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21" y="1678329"/>
            <a:ext cx="6440441" cy="4402431"/>
          </a:xfr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uk-UA" sz="2270" dirty="0"/>
              <a:t>Розроблено </a:t>
            </a:r>
            <a:r>
              <a:rPr lang="de-DE" sz="2270" dirty="0"/>
              <a:t>Luke</a:t>
            </a:r>
            <a:r>
              <a:rPr lang="uk-UA" sz="2270" dirty="0"/>
              <a:t> ( </a:t>
            </a:r>
            <a:r>
              <a:rPr lang="en-GB" sz="2270" dirty="0" err="1"/>
              <a:t>Metla</a:t>
            </a:r>
            <a:r>
              <a:rPr lang="en-GB" sz="2270" dirty="0"/>
              <a:t>) </a:t>
            </a:r>
            <a:r>
              <a:rPr lang="uk-UA" sz="2270" dirty="0"/>
              <a:t>та </a:t>
            </a:r>
            <a:r>
              <a:rPr lang="en-GB" sz="2270" dirty="0"/>
              <a:t>SLU </a:t>
            </a:r>
            <a:r>
              <a:rPr lang="uk-UA" sz="2270" dirty="0"/>
              <a:t>для дослідницького центру</a:t>
            </a:r>
            <a:r>
              <a:rPr lang="en-GB" sz="2270" dirty="0"/>
              <a:t> </a:t>
            </a:r>
            <a:r>
              <a:rPr lang="uk-UA" sz="2270" dirty="0"/>
              <a:t>з ~2012 року і далі</a:t>
            </a:r>
            <a:endParaRPr lang="de-DE" sz="2270" dirty="0"/>
          </a:p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ru-RU" sz="2270" dirty="0"/>
              <a:t>Випробувано в декількох європейських країнах та режимах ведення лісового господарства</a:t>
            </a:r>
            <a:endParaRPr lang="de-DE" sz="2270" dirty="0"/>
          </a:p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uk-UA" sz="2270" dirty="0"/>
              <a:t>Використано</a:t>
            </a:r>
            <a:r>
              <a:rPr lang="en-GB" sz="2270" dirty="0"/>
              <a:t>, </a:t>
            </a:r>
            <a:r>
              <a:rPr lang="uk-UA" sz="2270" dirty="0"/>
              <a:t>наприклад</a:t>
            </a:r>
            <a:r>
              <a:rPr lang="en-GB" sz="2270" dirty="0"/>
              <a:t>, </a:t>
            </a:r>
            <a:r>
              <a:rPr lang="uk-UA" sz="2270" dirty="0"/>
              <a:t>в</a:t>
            </a:r>
            <a:r>
              <a:rPr lang="en-GB" sz="2270" dirty="0"/>
              <a:t> DIABOLO: </a:t>
            </a:r>
            <a:r>
              <a:rPr lang="en-GB" sz="2270" dirty="0">
                <a:hlinkClick r:id="rId2"/>
              </a:rPr>
              <a:t>http://diabolo-project.eu/</a:t>
            </a:r>
            <a:r>
              <a:rPr lang="en-GB" sz="2270" dirty="0"/>
              <a:t>  </a:t>
            </a:r>
          </a:p>
          <a:p>
            <a:pPr marL="457189" lvl="0" indent="-457189">
              <a:buFont typeface="Arial" panose="020B0604020202020204" pitchFamily="34" charset="0"/>
              <a:buChar char="•"/>
            </a:pPr>
            <a:r>
              <a:rPr lang="uk-UA" sz="2270" dirty="0"/>
              <a:t>Буде використано в новому проєкті </a:t>
            </a:r>
            <a:r>
              <a:rPr lang="en-GB" sz="2270" dirty="0"/>
              <a:t>Horizon Europe</a:t>
            </a:r>
            <a:r>
              <a:rPr lang="uk-UA" sz="2270" dirty="0"/>
              <a:t> під координацюєю </a:t>
            </a:r>
            <a:r>
              <a:rPr lang="de-DE" sz="2270" dirty="0"/>
              <a:t>Luke</a:t>
            </a:r>
            <a:r>
              <a:rPr lang="en-GB" sz="2270" dirty="0"/>
              <a:t>: </a:t>
            </a:r>
            <a:r>
              <a:rPr lang="en-GB" sz="2270" dirty="0" err="1"/>
              <a:t>MoniFun</a:t>
            </a:r>
            <a:r>
              <a:rPr lang="en-GB" sz="2270" dirty="0"/>
              <a:t> (2024–27) </a:t>
            </a:r>
            <a:r>
              <a:rPr lang="en-GB" sz="2270" dirty="0">
                <a:hlinkClick r:id="rId3"/>
              </a:rPr>
              <a:t>https://www.monifun.eu/</a:t>
            </a:r>
            <a:endParaRPr lang="en-GB" sz="2270" dirty="0"/>
          </a:p>
          <a:p>
            <a:pPr marL="457189" lvl="0" indent="-457189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r>
              <a:rPr lang="ru-RU" sz="1600" dirty="0"/>
              <a:t>Пакален та ін. 2014. Європейська модель динаміки лісового господарства: Концепція, дизайн та результати перших тематичних досліджень; наукові та політичні звіти долідницького центру;</a:t>
            </a:r>
            <a:r>
              <a:rPr lang="fi-FI" sz="1600" dirty="0"/>
              <a:t>; EUR 27004;</a:t>
            </a:r>
          </a:p>
          <a:p>
            <a:r>
              <a:rPr lang="fi-FI" sz="1867" dirty="0"/>
              <a:t>DOI: </a:t>
            </a:r>
            <a:r>
              <a:rPr lang="fi-FI" sz="1867" dirty="0">
                <a:hlinkClick r:id="rId4"/>
              </a:rPr>
              <a:t>10.2788/153990</a:t>
            </a:r>
            <a:endParaRPr lang="fi-FI" sz="1867" dirty="0"/>
          </a:p>
          <a:p>
            <a:pPr lvl="0"/>
            <a:endParaRPr lang="fi-FI" sz="1867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0BEC0-8891-4FAA-8CEA-18CAA13FF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561" y="1678329"/>
            <a:ext cx="3461375" cy="4033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742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CC3D150-6A27-430F-84D1-3F97D2FB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 fontScale="92500" lnSpcReduction="10000"/>
          </a:bodyPr>
          <a:lstStyle>
            <a:defPPr>
              <a:defRPr lang="en-US"/>
            </a:defPPr>
            <a:lvl1pPr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12760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625519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2438278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3251037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fld id="{33AEEFEB-BD47-42D7-888F-45AA31EB36EF}" type="datetime1">
              <a:rPr lang="fi-FI" smtClean="0">
                <a:solidFill>
                  <a:schemeClr val="tx1"/>
                </a:solidFill>
              </a:rPr>
              <a:pPr>
                <a:spcAft>
                  <a:spcPts val="800"/>
                </a:spcAft>
              </a:pPr>
              <a:t>7.4.2024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29F45-CED5-44F9-9ED6-9F8CCDE1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502285"/>
            <a:ext cx="11961091" cy="945515"/>
          </a:xfrm>
        </p:spPr>
        <p:txBody>
          <a:bodyPr anchor="ctr">
            <a:normAutofit fontScale="90000"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uk-UA" dirty="0">
                <a:solidFill>
                  <a:schemeClr val="tx1"/>
                </a:solidFill>
              </a:rPr>
              <a:t>Модель ланцюгів Маркова</a:t>
            </a:r>
            <a:r>
              <a:rPr lang="en-GB" dirty="0">
                <a:solidFill>
                  <a:schemeClr val="tx1"/>
                </a:solidFill>
              </a:rPr>
              <a:t>; </a:t>
            </a:r>
            <a:r>
              <a:rPr lang="ru-RU" dirty="0">
                <a:solidFill>
                  <a:schemeClr val="tx1"/>
                </a:solidFill>
              </a:rPr>
              <a:t>Матрична модель на основі площ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Класифікація лісів</a:t>
            </a:r>
            <a:r>
              <a:rPr lang="en-GB" dirty="0">
                <a:solidFill>
                  <a:schemeClr val="tx1"/>
                </a:solidFill>
              </a:rPr>
              <a:t>…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CE9C-B9CE-411D-97BB-8461A0338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8653805" cy="4337805"/>
          </a:xfrm>
        </p:spPr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0">
              <a:lnSpc>
                <a:spcPct val="90000"/>
              </a:lnSpc>
            </a:pPr>
            <a:r>
              <a:rPr lang="uk-UA" sz="2267" dirty="0">
                <a:solidFill>
                  <a:schemeClr val="tx1"/>
                </a:solidFill>
              </a:rPr>
              <a:t>Ліси класифікуються за "</a:t>
            </a:r>
            <a:r>
              <a:rPr lang="uk-UA" sz="2267" b="1" dirty="0">
                <a:solidFill>
                  <a:schemeClr val="tx1"/>
                </a:solidFill>
              </a:rPr>
              <a:t>типами лісів</a:t>
            </a:r>
            <a:r>
              <a:rPr lang="uk-UA" sz="2267" dirty="0">
                <a:solidFill>
                  <a:schemeClr val="tx1"/>
                </a:solidFill>
              </a:rPr>
              <a:t>" за будь-яким фактором, що впливає </a:t>
            </a:r>
            <a:r>
              <a:rPr lang="uk-UA" sz="2267" b="1" dirty="0">
                <a:solidFill>
                  <a:schemeClr val="tx1"/>
                </a:solidFill>
              </a:rPr>
              <a:t>на ріст або управління </a:t>
            </a:r>
            <a:r>
              <a:rPr lang="uk-UA" sz="2267" dirty="0">
                <a:solidFill>
                  <a:schemeClr val="tx1"/>
                </a:solidFill>
              </a:rPr>
              <a:t>лісом: регіон, власність, виробництво/захист, домінуючі породи дерев, клас ділянки</a:t>
            </a:r>
            <a:r>
              <a:rPr lang="en-GB" sz="2267" dirty="0">
                <a:solidFill>
                  <a:schemeClr val="tx1"/>
                </a:solidFill>
              </a:rPr>
              <a:t>,…</a:t>
            </a:r>
          </a:p>
          <a:p>
            <a:pPr marL="609585" lvl="0" indent="-609585">
              <a:lnSpc>
                <a:spcPct val="90000"/>
              </a:lnSpc>
              <a:buFont typeface="+mj-lt"/>
              <a:buAutoNum type="arabicPeriod"/>
            </a:pPr>
            <a:endParaRPr lang="en-GB" sz="2267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i-FI" sz="2267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B563A14-92CB-4A9F-9188-3DE97A7D9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8782" r="67649" b="50000"/>
          <a:stretch/>
        </p:blipFill>
        <p:spPr>
          <a:xfrm>
            <a:off x="9383905" y="975042"/>
            <a:ext cx="2180404" cy="310276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7" name="Picture 6" descr="A picture containing tree, forest, plant, wood&#10;&#10;Description automatically generated">
            <a:extLst>
              <a:ext uri="{FF2B5EF4-FFF2-40B4-BE49-F238E27FC236}">
                <a16:creationId xmlns:a16="http://schemas.microsoft.com/office/drawing/2014/main" id="{C63F625F-4321-4B1D-8E85-ADD75A04F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99" y="4042833"/>
            <a:ext cx="3810000" cy="2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E0F6A-F09D-4A9D-8BA3-EE1B96CF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01" y="3471333"/>
            <a:ext cx="3810000" cy="25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7161B2-4978-4CDD-92FC-39F012061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01" y="2966855"/>
            <a:ext cx="3810000" cy="25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4618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EA50B-7E09-39BA-9D0A-8F3DB858110F}"/>
              </a:ext>
            </a:extLst>
          </p:cNvPr>
          <p:cNvSpPr/>
          <p:nvPr/>
        </p:nvSpPr>
        <p:spPr>
          <a:xfrm>
            <a:off x="6019800" y="1057275"/>
            <a:ext cx="5291667" cy="479107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29F45-CED5-44F9-9ED6-9F8CCDE1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…</a:t>
            </a:r>
            <a:r>
              <a:rPr lang="uk-UA" dirty="0">
                <a:solidFill>
                  <a:schemeClr val="tx2"/>
                </a:solidFill>
              </a:rPr>
              <a:t>Класифікація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CE9C-B9CE-411D-97BB-8461A03387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0">
              <a:lnSpc>
                <a:spcPct val="90000"/>
              </a:lnSpc>
            </a:pPr>
            <a:r>
              <a:rPr lang="ru-RU" sz="2267" dirty="0">
                <a:solidFill>
                  <a:schemeClr val="tx2"/>
                </a:solidFill>
              </a:rPr>
              <a:t>Лісові площі в </a:t>
            </a:r>
            <a:r>
              <a:rPr lang="ru-RU" sz="2267" dirty="0">
                <a:solidFill>
                  <a:schemeClr val="tx2"/>
                </a:solidFill>
                <a:highlight>
                  <a:srgbClr val="FFFF00"/>
                </a:highlight>
              </a:rPr>
              <a:t>кожному</a:t>
            </a:r>
            <a:r>
              <a:rPr lang="ru-RU" sz="2267" dirty="0">
                <a:solidFill>
                  <a:schemeClr val="tx2"/>
                </a:solidFill>
              </a:rPr>
              <a:t> "</a:t>
            </a:r>
            <a:r>
              <a:rPr lang="ru-RU" sz="2267" i="1" dirty="0">
                <a:solidFill>
                  <a:schemeClr val="tx2"/>
                </a:solidFill>
              </a:rPr>
              <a:t>типі лісу</a:t>
            </a:r>
            <a:r>
              <a:rPr lang="ru-RU" sz="2267" dirty="0">
                <a:solidFill>
                  <a:schemeClr val="tx2"/>
                </a:solidFill>
              </a:rPr>
              <a:t>" класифікуються за віком та об'ємом або за віком та кількістю стовбурів/середнім діаметром</a:t>
            </a:r>
          </a:p>
          <a:p>
            <a:pPr lvl="0">
              <a:lnSpc>
                <a:spcPct val="90000"/>
              </a:lnSpc>
            </a:pPr>
            <a:endParaRPr lang="en-GB" sz="2267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2267" dirty="0">
                <a:solidFill>
                  <a:schemeClr val="tx2"/>
                </a:solidFill>
              </a:rPr>
              <a:t>ПОЧАТКОВИЙ СТАН/ класифікація готова, і подібна класифікація має бути застосована до інших частин моделі: </a:t>
            </a:r>
            <a:r>
              <a:rPr lang="ru-RU" sz="2267" dirty="0">
                <a:solidFill>
                  <a:schemeClr val="tx2"/>
                </a:solidFill>
                <a:highlight>
                  <a:srgbClr val="FFFF00"/>
                </a:highlight>
              </a:rPr>
              <a:t>правил управління/діяльності, росту/переходу</a:t>
            </a:r>
            <a:r>
              <a:rPr lang="ru-RU" sz="2267" dirty="0">
                <a:solidFill>
                  <a:schemeClr val="tx2"/>
                </a:solidFill>
              </a:rPr>
              <a:t>, тощо</a:t>
            </a:r>
            <a:endParaRPr lang="fi-FI" sz="2267" dirty="0">
              <a:solidFill>
                <a:schemeClr val="tx2"/>
              </a:solidFill>
            </a:endParaRP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CC3D150-6A27-430F-84D1-3F97D2FB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>
            <a:normAutofit fontScale="92500" lnSpcReduction="10000"/>
          </a:bodyPr>
          <a:lstStyle>
            <a:defPPr>
              <a:defRPr lang="en-US"/>
            </a:defPPr>
            <a:lvl1pPr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12760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625519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2438278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3251037" algn="l" defTabSz="81276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06379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4876557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568931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6502075" algn="l" defTabSz="162551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spcAft>
                <a:spcPts val="800"/>
              </a:spcAft>
            </a:pPr>
            <a:fld id="{33AEEFEB-BD47-42D7-888F-45AA31EB36EF}" type="datetime1">
              <a:rPr lang="fi-FI" smtClean="0">
                <a:solidFill>
                  <a:schemeClr val="tx2"/>
                </a:solidFill>
              </a:rPr>
              <a:pPr>
                <a:spcAft>
                  <a:spcPts val="800"/>
                </a:spcAft>
              </a:pPr>
              <a:t>7.4.2024</a:t>
            </a:fld>
            <a:endParaRPr lang="fi-FI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F7447-EEEC-4FA4-BF0E-98A3D0EC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22" y="1134534"/>
            <a:ext cx="5291667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2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CB0-A9F9-4BEF-AC16-D5515D6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uk-UA" dirty="0"/>
              <a:t>Моделювання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D6C3-FE06-43D0-A01A-2643623C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uk-UA" sz="2270" dirty="0"/>
              <a:t>Площі в матрицях переміщуються за кроками моделювання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uk-UA" sz="2270" dirty="0"/>
              <a:t>Тривалість кроку моделювання залежить від даних, моделі та типу лісу, зазвичай 1-20 років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uk-UA" sz="227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uk-UA" sz="2270" dirty="0"/>
              <a:t>Переміщення контролюється через:</a:t>
            </a:r>
          </a:p>
          <a:p>
            <a:pPr marL="609585" indent="-609585">
              <a:buFont typeface="+mj-lt"/>
              <a:buAutoNum type="arabicPeriod"/>
            </a:pPr>
            <a:r>
              <a:rPr lang="uk-UA" sz="2270" b="1" dirty="0"/>
              <a:t>Ймовірність діяльності: </a:t>
            </a:r>
            <a:r>
              <a:rPr lang="uk-UA" sz="2270" dirty="0"/>
              <a:t>розділяє площі в клітинках матриці на різні процедури обробки, має становити в сумі 100%</a:t>
            </a:r>
          </a:p>
          <a:p>
            <a:pPr marL="609585" indent="-609585">
              <a:buFont typeface="+mj-lt"/>
              <a:buAutoNum type="arabicPeriod"/>
            </a:pPr>
            <a:r>
              <a:rPr lang="uk-UA" sz="2270" b="1" dirty="0"/>
              <a:t>Матриці переходу: </a:t>
            </a:r>
            <a:r>
              <a:rPr lang="uk-UA" sz="2270" dirty="0"/>
              <a:t>специфічне для конкретної обробки переміщення площі в межах матриці або між матрицями</a:t>
            </a:r>
          </a:p>
        </p:txBody>
      </p:sp>
    </p:spTree>
    <p:extLst>
      <p:ext uri="{BB962C8B-B14F-4D97-AF65-F5344CB8AC3E}">
        <p14:creationId xmlns:p14="http://schemas.microsoft.com/office/powerpoint/2010/main" val="276530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1891-563D-4FB4-8AE8-8E00AC9C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</a:rPr>
              <a:t>Приклад переміщення 4 га лісу за один часовий крок 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E948D-DDF1-4CC6-BD8E-1C4DE59E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1" y="1358179"/>
            <a:ext cx="10597896" cy="48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5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B43B-61CF-43AE-9159-5FD53639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uk-UA" dirty="0"/>
              <a:t>Результати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AC35-7B85-4D29-92D8-DAC4F1B37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270" dirty="0"/>
              <a:t>Автоматичний результат включає розподіл площі лісів відносно</a:t>
            </a:r>
            <a:r>
              <a:rPr lang="en-US" sz="2270" dirty="0"/>
              <a:t>:</a:t>
            </a:r>
          </a:p>
          <a:p>
            <a:pPr marL="1447764" lvl="1" indent="-457189">
              <a:buFont typeface="+mj-lt"/>
              <a:buAutoNum type="arabicPeriod"/>
            </a:pPr>
            <a:r>
              <a:rPr lang="uk-UA" sz="2270" dirty="0"/>
              <a:t>Класифікаторів </a:t>
            </a:r>
            <a:r>
              <a:rPr lang="en-US" sz="2270" dirty="0"/>
              <a:t>‘</a:t>
            </a:r>
            <a:r>
              <a:rPr lang="uk-UA" sz="2270" dirty="0"/>
              <a:t>типів лісу</a:t>
            </a:r>
            <a:r>
              <a:rPr lang="en-US" sz="2270" dirty="0"/>
              <a:t>’</a:t>
            </a:r>
          </a:p>
          <a:p>
            <a:pPr marL="1447764" lvl="1" indent="-457189">
              <a:buFont typeface="+mj-lt"/>
              <a:buAutoNum type="arabicPeriod"/>
            </a:pPr>
            <a:r>
              <a:rPr lang="ru-RU" sz="2270" dirty="0"/>
              <a:t>Клас віку - Клас об'єму (або інша обрана класифікація) </a:t>
            </a:r>
            <a:r>
              <a:rPr lang="en-US" sz="2270" dirty="0"/>
              <a:t> </a:t>
            </a:r>
          </a:p>
          <a:p>
            <a:pPr marL="1447764" lvl="1" indent="-457189">
              <a:buFont typeface="+mj-lt"/>
              <a:buAutoNum type="arabicPeriod"/>
            </a:pPr>
            <a:r>
              <a:rPr lang="ru-RU" sz="2270" dirty="0"/>
              <a:t>Діяльність з управління / застосовані заходи</a:t>
            </a:r>
            <a:endParaRPr lang="en-US" sz="2270" dirty="0"/>
          </a:p>
          <a:p>
            <a:pPr marL="1447764" lvl="1" indent="-457189">
              <a:buFont typeface="+mj-lt"/>
              <a:buAutoNum type="arabicPeriod"/>
            </a:pPr>
            <a:r>
              <a:rPr lang="uk-UA" sz="2270" dirty="0"/>
              <a:t>За часовими кроками</a:t>
            </a:r>
            <a:endParaRPr lang="en-US" sz="227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270" dirty="0"/>
              <a:t>Ці дані можуть бути конвертовані в будь-які змінні, для яких користувач може вказати значення на гектар: об'єм, вік, біомаса, мертва деревина</a:t>
            </a:r>
            <a:r>
              <a:rPr lang="en-US" sz="2270" dirty="0"/>
              <a:t>…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5256-3815-F179-093E-9664D5D9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4" y="238392"/>
            <a:ext cx="11114202" cy="945515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Матриці в Європейській моделі динаміки лісового господарства</a:t>
            </a:r>
            <a:r>
              <a:rPr lang="en-US" dirty="0"/>
              <a:t>, </a:t>
            </a:r>
            <a:r>
              <a:rPr lang="uk-UA" dirty="0"/>
              <a:t>приклад налаштування</a:t>
            </a:r>
            <a:endParaRPr lang="fi-FI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EF46CAA-654D-7DD6-A577-969ADAE78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80405"/>
              </p:ext>
            </p:extLst>
          </p:nvPr>
        </p:nvGraphicFramePr>
        <p:xfrm>
          <a:off x="500063" y="1183907"/>
          <a:ext cx="11114087" cy="517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31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8948-CB58-4350-96F1-25674675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uk-UA" dirty="0"/>
              <a:t>Впровадження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430F2-3C1D-44C1-B815-EB3DB8C5A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en-US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uk-UA" b="1" dirty="0"/>
              <a:t>Впровадження з нуля </a:t>
            </a:r>
            <a:r>
              <a:rPr lang="uk-UA" dirty="0"/>
              <a:t>займає від кількох тижнів до кількох місяців, над цим працюють 1-2 людини</a:t>
            </a:r>
          </a:p>
          <a:p>
            <a:r>
              <a:rPr lang="en-GB" sz="1333" dirty="0"/>
              <a:t>  </a:t>
            </a:r>
          </a:p>
          <a:p>
            <a:r>
              <a:rPr lang="uk-UA" b="1" dirty="0"/>
              <a:t>Перевага</a:t>
            </a:r>
            <a:r>
              <a:rPr lang="en-GB" b="1" dirty="0"/>
              <a:t>: </a:t>
            </a:r>
            <a:r>
              <a:rPr lang="uk-UA" dirty="0"/>
              <a:t>після впровадження швидко запускається </a:t>
            </a:r>
            <a:endParaRPr lang="en-GB" dirty="0"/>
          </a:p>
          <a:p>
            <a:endParaRPr lang="en-GB" sz="1333" dirty="0"/>
          </a:p>
          <a:p>
            <a:r>
              <a:rPr lang="ru-RU" b="1" dirty="0"/>
              <a:t>Час, необхідний для модифікації сценарію (=моделі) залежить від зміни </a:t>
            </a:r>
            <a:r>
              <a:rPr lang="en-GB" b="1" dirty="0"/>
              <a:t>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uk-UA" dirty="0"/>
              <a:t>Зміна вихідної змінної у порівнянні зі зміною класифікації лісів</a:t>
            </a:r>
            <a:endParaRPr lang="en-GB" dirty="0"/>
          </a:p>
          <a:p>
            <a:pPr marL="1447764" lvl="1" indent="-457189"/>
            <a:r>
              <a:rPr lang="uk-UA" dirty="0"/>
              <a:t>Перше не вимагає багато</a:t>
            </a:r>
            <a:endParaRPr lang="en-GB" dirty="0"/>
          </a:p>
          <a:p>
            <a:pPr marL="1447764" lvl="1" indent="-457189"/>
            <a:r>
              <a:rPr lang="ru-RU" dirty="0"/>
              <a:t>Друге: в основному, все потрібно переробляти</a:t>
            </a: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2A827D1-1E3E-0BE9-1599-215C8680BC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r="31292"/>
          <a:stretch/>
        </p:blipFill>
        <p:spPr/>
      </p:pic>
    </p:spTree>
    <p:extLst>
      <p:ext uri="{BB962C8B-B14F-4D97-AF65-F5344CB8AC3E}">
        <p14:creationId xmlns:p14="http://schemas.microsoft.com/office/powerpoint/2010/main" val="22314124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6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Luke_EN_10_06_2022.pptx" id="{B678E010-4834-49DD-A9CB-03DC833A915D}" vid="{6DC25401-4311-46B8-ACB2-6499B6E48402}"/>
    </a:ext>
  </a:extLst>
</a:theme>
</file>

<file path=ppt/theme/theme10.xml><?xml version="1.0" encoding="utf-8"?>
<a:theme xmlns:a="http://schemas.openxmlformats.org/drawingml/2006/main" name="Luke_esityspohja_2020_widesc_EN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2A8CE322-1C48-4D1E-AB16-5ABBEA5FDA20}"/>
    </a:ext>
  </a:extLst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B678E010-4834-49DD-A9CB-03DC833A915D}" vid="{FE935EB1-BAA7-4B2E-A6DE-E3ABBBFC3884}"/>
    </a:ext>
  </a:extLst>
</a:theme>
</file>

<file path=ppt/theme/theme3.xml><?xml version="1.0" encoding="utf-8"?>
<a:theme xmlns:a="http://schemas.openxmlformats.org/drawingml/2006/main" name="Tab">
  <a:themeElements>
    <a:clrScheme name="LUK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E13C98"/>
      </a:accent6>
      <a:hlink>
        <a:srgbClr val="E07400"/>
      </a:hlink>
      <a:folHlink>
        <a:srgbClr val="868C93"/>
      </a:folHlink>
    </a:clrScheme>
    <a:fontScheme name="LUK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B678E010-4834-49DD-A9CB-03DC833A915D}" vid="{8ED40B92-407A-4B06-A4F1-82847626DEDE}"/>
    </a:ext>
  </a:extLst>
</a:theme>
</file>

<file path=ppt/theme/theme4.xml><?xml version="1.0" encoding="utf-8"?>
<a:theme xmlns:a="http://schemas.openxmlformats.org/drawingml/2006/main" name="Välilehti">
  <a:themeElements>
    <a:clrScheme name="LUKE UUSI RAIKAS">
      <a:dk1>
        <a:srgbClr val="626B7A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E13C98"/>
      </a:accent6>
      <a:hlink>
        <a:srgbClr val="E07400"/>
      </a:hlink>
      <a:folHlink>
        <a:srgbClr val="868C93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B678E010-4834-49DD-A9CB-03DC833A915D}" vid="{AE24AC65-B6A2-408E-B7EE-99A278ECFF72}"/>
    </a:ext>
  </a:extLst>
</a:theme>
</file>

<file path=ppt/theme/theme5.xml><?xml version="1.0" encoding="utf-8"?>
<a:theme xmlns:a="http://schemas.openxmlformats.org/drawingml/2006/main" name="Content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83B889FA-6878-46F0-985A-B5BF301A350C}" vid="{D5155A21-3EC7-4A03-A37F-2BBB5A36F16B}"/>
    </a:ext>
  </a:extLst>
</a:theme>
</file>

<file path=ppt/theme/theme6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EN.pptx" id="{D80B5BF6-A562-4B73-B69F-D174F78E52F4}" vid="{F49E073C-7AC5-42AA-938C-6E6EE7C9185C}"/>
    </a:ext>
  </a:extLst>
</a:theme>
</file>

<file path=ppt/theme/theme7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FC08E23E-EE59-4C74-99D1-24CFC0395A1F}"/>
    </a:ext>
  </a:extLst>
</a:theme>
</file>

<file path=ppt/theme/theme8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C946D9CE-F9BD-4C99-AF21-567D9AC67845}"/>
    </a:ext>
  </a:extLst>
</a:theme>
</file>

<file path=ppt/theme/theme9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1860ED8-5193-4A8D-86B8-33527414D2CE}" vid="{F7B2E7A1-8433-4C29-9859-DEAEB1F15636}"/>
    </a:ext>
  </a:extLst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Luke_EN_06_06_2023</Template>
  <TotalTime>24</TotalTime>
  <Words>847</Words>
  <Application>Microsoft Office PowerPoint</Application>
  <PresentationFormat>Широкий екран</PresentationFormat>
  <Paragraphs>104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10</vt:i4>
      </vt:variant>
      <vt:variant>
        <vt:lpstr>Заголовки слайдів</vt:lpstr>
      </vt:variant>
      <vt:variant>
        <vt:i4>13</vt:i4>
      </vt:variant>
    </vt:vector>
  </HeadingPairs>
  <TitlesOfParts>
    <vt:vector size="26" baseType="lpstr">
      <vt:lpstr>Arial</vt:lpstr>
      <vt:lpstr>Calibri</vt:lpstr>
      <vt:lpstr>Segoe UI</vt:lpstr>
      <vt:lpstr>Cover</vt:lpstr>
      <vt:lpstr>Content</vt:lpstr>
      <vt:lpstr>Tab</vt:lpstr>
      <vt:lpstr>Välilehti</vt:lpstr>
      <vt:lpstr>Content</vt:lpstr>
      <vt:lpstr>Content solid background</vt:lpstr>
      <vt:lpstr>Content solid background</vt:lpstr>
      <vt:lpstr>First slide/Content curve</vt:lpstr>
      <vt:lpstr>Final slides</vt:lpstr>
      <vt:lpstr>Luke_esityspohja_2020_widesc_EN</vt:lpstr>
      <vt:lpstr>Європейська модель динаміки лісового господарства (EFDM)</vt:lpstr>
      <vt:lpstr>Європейська модель динаміки лісового господарства (EFDM)</vt:lpstr>
      <vt:lpstr>Модель ланцюгів Маркова; Матрична модель на основі площ  Класифікація лісів…</vt:lpstr>
      <vt:lpstr>…Класифікація</vt:lpstr>
      <vt:lpstr>Моделювання</vt:lpstr>
      <vt:lpstr>Приклад переміщення 4 га лісу за один часовий крок </vt:lpstr>
      <vt:lpstr>Результати</vt:lpstr>
      <vt:lpstr>Матриці в Європейській моделі динаміки лісового господарства, приклад налаштування</vt:lpstr>
      <vt:lpstr>Впровадження</vt:lpstr>
      <vt:lpstr>Варіанти використання, потенціал та обмеження</vt:lpstr>
      <vt:lpstr>Приклади результатів Європейської моделі динаміки лісового господарства </vt:lpstr>
      <vt:lpstr>Доступність, програмне забезпечення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EFDM modelling</dc:title>
  <dc:creator>Räty Minna (LUKE)</dc:creator>
  <cp:lastModifiedBy>Vitaliy Storozhuk</cp:lastModifiedBy>
  <cp:revision>4</cp:revision>
  <dcterms:created xsi:type="dcterms:W3CDTF">2023-11-10T09:05:20Z</dcterms:created>
  <dcterms:modified xsi:type="dcterms:W3CDTF">2024-04-07T16:22:04Z</dcterms:modified>
</cp:coreProperties>
</file>