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86" r:id="rId5"/>
    <p:sldId id="319" r:id="rId6"/>
    <p:sldId id="288" r:id="rId7"/>
    <p:sldId id="304" r:id="rId8"/>
    <p:sldId id="306" r:id="rId9"/>
    <p:sldId id="307" r:id="rId10"/>
    <p:sldId id="320" r:id="rId11"/>
    <p:sldId id="309" r:id="rId12"/>
    <p:sldId id="310" r:id="rId13"/>
    <p:sldId id="313" r:id="rId14"/>
    <p:sldId id="3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009644"/>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C4EC0-6B2D-4A26-B3EC-236604FE871D}" v="2" dt="2024-04-24T08:39:25.351"/>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Помір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Помір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Помір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ker Sasse" userId="b5a21c03-3476-4772-8a41-7c87c78edfa2" providerId="ADAL" clId="{EFBC4EC0-6B2D-4A26-B3EC-236604FE871D}"/>
    <pc:docChg chg="custSel modSld">
      <pc:chgData name="Volker Sasse" userId="b5a21c03-3476-4772-8a41-7c87c78edfa2" providerId="ADAL" clId="{EFBC4EC0-6B2D-4A26-B3EC-236604FE871D}" dt="2024-04-24T08:52:30.360" v="706" actId="20577"/>
      <pc:docMkLst>
        <pc:docMk/>
      </pc:docMkLst>
      <pc:sldChg chg="modSp mod">
        <pc:chgData name="Volker Sasse" userId="b5a21c03-3476-4772-8a41-7c87c78edfa2" providerId="ADAL" clId="{EFBC4EC0-6B2D-4A26-B3EC-236604FE871D}" dt="2024-04-24T08:52:30.360" v="706" actId="20577"/>
        <pc:sldMkLst>
          <pc:docMk/>
          <pc:sldMk cId="3669287606" sldId="308"/>
        </pc:sldMkLst>
        <pc:spChg chg="mod">
          <ac:chgData name="Volker Sasse" userId="b5a21c03-3476-4772-8a41-7c87c78edfa2" providerId="ADAL" clId="{EFBC4EC0-6B2D-4A26-B3EC-236604FE871D}" dt="2024-04-24T08:52:30.360" v="706" actId="20577"/>
          <ac:spMkLst>
            <pc:docMk/>
            <pc:sldMk cId="3669287606" sldId="308"/>
            <ac:spMk id="3" creationId="{00000000-0000-0000-0000-000000000000}"/>
          </ac:spMkLst>
        </pc:spChg>
      </pc:sldChg>
      <pc:sldChg chg="modSp mod">
        <pc:chgData name="Volker Sasse" userId="b5a21c03-3476-4772-8a41-7c87c78edfa2" providerId="ADAL" clId="{EFBC4EC0-6B2D-4A26-B3EC-236604FE871D}" dt="2024-04-24T08:38:21.735" v="10" actId="1076"/>
        <pc:sldMkLst>
          <pc:docMk/>
          <pc:sldMk cId="2383946765" sldId="315"/>
        </pc:sldMkLst>
        <pc:spChg chg="mod">
          <ac:chgData name="Volker Sasse" userId="b5a21c03-3476-4772-8a41-7c87c78edfa2" providerId="ADAL" clId="{EFBC4EC0-6B2D-4A26-B3EC-236604FE871D}" dt="2024-04-24T08:38:21.735" v="10" actId="1076"/>
          <ac:spMkLst>
            <pc:docMk/>
            <pc:sldMk cId="2383946765" sldId="31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A87B9A-57DF-43EE-816E-9505587B5B60}" type="datetimeFigureOut">
              <a:rPr lang="en-GB" smtClean="0"/>
              <a:t>24/04/2024</a:t>
            </a:fld>
            <a:endParaRPr lang="en-GB" dirty="0"/>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dirty="0"/>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CF643-7E53-4455-95A2-010E52AE22C7}" type="datetimeFigureOut">
              <a:rPr lang="en-GB" smtClean="0"/>
              <a:t>24/04/2024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dirty="0"/>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dirty="0" err="1"/>
              <a:t>Storozhuk</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a:t>
            </a:fld>
            <a:endParaRPr lang="en-GB"/>
          </a:p>
        </p:txBody>
      </p:sp>
    </p:spTree>
    <p:extLst>
      <p:ext uri="{BB962C8B-B14F-4D97-AF65-F5344CB8AC3E}">
        <p14:creationId xmlns:p14="http://schemas.microsoft.com/office/powerpoint/2010/main" val="150535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10</a:t>
            </a:fld>
            <a:endParaRPr lang="en-GB"/>
          </a:p>
        </p:txBody>
      </p:sp>
    </p:spTree>
    <p:extLst>
      <p:ext uri="{BB962C8B-B14F-4D97-AF65-F5344CB8AC3E}">
        <p14:creationId xmlns:p14="http://schemas.microsoft.com/office/powerpoint/2010/main" val="174729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11</a:t>
            </a:fld>
            <a:endParaRPr lang="en-GB"/>
          </a:p>
        </p:txBody>
      </p:sp>
    </p:spTree>
    <p:extLst>
      <p:ext uri="{BB962C8B-B14F-4D97-AF65-F5344CB8AC3E}">
        <p14:creationId xmlns:p14="http://schemas.microsoft.com/office/powerpoint/2010/main" val="239039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Національна інвентаризація лісів – це…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Порядок проведення НІЛ також дає нормативне визначення даних дистанційного зондування землі. </a:t>
            </a:r>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35393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10012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a:p>
            <a:pPr rtl="0"/>
            <a:r>
              <a:rPr lang="uk-UA" baseline="0" dirty="0"/>
              <a:t>Стислий огляд що ж таке </a:t>
            </a:r>
            <a:r>
              <a:rPr lang="en-US" baseline="0" dirty="0"/>
              <a:t>NFI</a:t>
            </a:r>
            <a:r>
              <a:rPr lang="uk-UA" baseline="0" dirty="0"/>
              <a:t> як вибірково-статистичне обстеження?</a:t>
            </a:r>
          </a:p>
          <a:p>
            <a:pPr rtl="0"/>
            <a:r>
              <a:rPr lang="uk-UA" baseline="0" dirty="0"/>
              <a:t>Це маска лісів України в масштабі 1 до 10 млн.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На території країни, в мережі квадратів 5х5 км запроектовано близько 100 тис. інвентаризаційних ділянок, згрупованих у тракти (кластери) по 4 ділянки в кожному. В межах окремого квадрату розміщення інвентаризаційного тракту випадкове. </a:t>
            </a:r>
            <a:endParaRPr lang="uk-UA" dirty="0"/>
          </a:p>
          <a:p>
            <a:pPr rtl="0"/>
            <a:r>
              <a:rPr lang="uk-UA" baseline="0" dirty="0"/>
              <a:t>Щорічно планувалося обстежувати 1/5 частину ділянок. Дизайн вибірки передбачає, що набір ділянок окремого року формував свою регулярну мережу, і таким чином за результатами окремого року також можна було отримати оцінки показників для всіх лісів країни. </a:t>
            </a:r>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4</a:t>
            </a:fld>
            <a:endParaRPr lang="en-GB"/>
          </a:p>
        </p:txBody>
      </p:sp>
    </p:spTree>
    <p:extLst>
      <p:ext uri="{BB962C8B-B14F-4D97-AF65-F5344CB8AC3E}">
        <p14:creationId xmlns:p14="http://schemas.microsoft.com/office/powerpoint/2010/main" val="41917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5</a:t>
            </a:fld>
            <a:endParaRPr lang="en-GB"/>
          </a:p>
        </p:txBody>
      </p:sp>
    </p:spTree>
    <p:extLst>
      <p:ext uri="{BB962C8B-B14F-4D97-AF65-F5344CB8AC3E}">
        <p14:creationId xmlns:p14="http://schemas.microsoft.com/office/powerpoint/2010/main" val="298698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6</a:t>
            </a:fld>
            <a:endParaRPr lang="en-GB"/>
          </a:p>
        </p:txBody>
      </p:sp>
    </p:spTree>
    <p:extLst>
      <p:ext uri="{BB962C8B-B14F-4D97-AF65-F5344CB8AC3E}">
        <p14:creationId xmlns:p14="http://schemas.microsoft.com/office/powerpoint/2010/main" val="80043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457200" lvl="1" indent="0">
              <a:buFont typeface="Arial" panose="020B0604020202020204" pitchFamily="34" charset="0"/>
              <a:buNone/>
            </a:pPr>
            <a:r>
              <a:rPr lang="uk-UA" sz="1200" dirty="0">
                <a:latin typeface="Calibri" panose="020F0502020204030204" pitchFamily="34" charset="0"/>
              </a:rPr>
              <a:t>Разом з тим, в процесі впровадження ДЗЗ-інвентаризації стали зрозумілі потреби розвитку методичних та технологічних засад</a:t>
            </a:r>
            <a:r>
              <a:rPr lang="en-US" sz="1200" dirty="0">
                <a:latin typeface="Calibri" panose="020F0502020204030204" pitchFamily="34" charset="0"/>
              </a:rPr>
              <a:t> </a:t>
            </a:r>
            <a:r>
              <a:rPr lang="uk-UA" sz="1200" dirty="0">
                <a:latin typeface="Calibri" panose="020F0502020204030204" pitchFamily="34" charset="0"/>
              </a:rPr>
              <a:t>НІЛ, щодо </a:t>
            </a:r>
          </a:p>
          <a:p>
            <a:pPr marL="457200" lvl="1" indent="0">
              <a:buFont typeface="Arial" panose="020B0604020202020204" pitchFamily="34" charset="0"/>
              <a:buNone/>
            </a:pPr>
            <a:r>
              <a:rPr lang="uk-UA" sz="1200" dirty="0">
                <a:latin typeface="Calibri" panose="020F0502020204030204" pitchFamily="34" charset="0"/>
              </a:rPr>
              <a:t>«Проектування мережі ділянок, а також оптимізація їх форми та розміру» – застосування адаптивного дизайну вибірки, при якому на основі відомої інформації проектується збір меншої кількості ділянок, з отриманням максимально можливого доповнення до існуючої інформації</a:t>
            </a:r>
          </a:p>
          <a:p>
            <a:pPr marL="457200" lvl="1" indent="0">
              <a:buFont typeface="Arial" panose="020B0604020202020204" pitchFamily="34" charset="0"/>
              <a:buNone/>
            </a:pPr>
            <a:r>
              <a:rPr lang="uk-UA" sz="1200" dirty="0">
                <a:latin typeface="Calibri" panose="020F0502020204030204" pitchFamily="34" charset="0"/>
              </a:rPr>
              <a:t>а також оптимізація форми та розміру інвентаризаційних ділянок – потрібно більше обмірів дерев, для наступного точнішого калібрування космічних знімків </a:t>
            </a:r>
          </a:p>
          <a:p>
            <a:pPr marL="457200" lvl="1" indent="0">
              <a:buFont typeface="Arial" panose="020B0604020202020204" pitchFamily="34" charset="0"/>
              <a:buNone/>
            </a:pPr>
            <a:endParaRPr lang="uk-UA" sz="1200" dirty="0">
              <a:latin typeface="Calibri" panose="020F0502020204030204" pitchFamily="34" charset="0"/>
            </a:endParaRPr>
          </a:p>
          <a:p>
            <a:pPr marL="457200" lvl="1" indent="0">
              <a:buFont typeface="Arial" panose="020B0604020202020204" pitchFamily="34" charset="0"/>
              <a:buNone/>
            </a:pPr>
            <a:r>
              <a:rPr lang="uk-UA" sz="1200" dirty="0">
                <a:latin typeface="Calibri" panose="020F0502020204030204" pitchFamily="34" charset="0"/>
              </a:rPr>
              <a:t>Зміна методичних та технологічних підходів потребуватиме відповідного регулювання у законодавстві. </a:t>
            </a:r>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7</a:t>
            </a:fld>
            <a:endParaRPr lang="en-GB"/>
          </a:p>
        </p:txBody>
      </p:sp>
    </p:spTree>
    <p:extLst>
      <p:ext uri="{BB962C8B-B14F-4D97-AF65-F5344CB8AC3E}">
        <p14:creationId xmlns:p14="http://schemas.microsoft.com/office/powerpoint/2010/main" val="80043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8</a:t>
            </a:fld>
            <a:endParaRPr lang="en-GB"/>
          </a:p>
        </p:txBody>
      </p:sp>
    </p:spTree>
    <p:extLst>
      <p:ext uri="{BB962C8B-B14F-4D97-AF65-F5344CB8AC3E}">
        <p14:creationId xmlns:p14="http://schemas.microsoft.com/office/powerpoint/2010/main" val="422715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9</a:t>
            </a:fld>
            <a:endParaRPr lang="en-GB"/>
          </a:p>
        </p:txBody>
      </p:sp>
    </p:spTree>
    <p:extLst>
      <p:ext uri="{BB962C8B-B14F-4D97-AF65-F5344CB8AC3E}">
        <p14:creationId xmlns:p14="http://schemas.microsoft.com/office/powerpoint/2010/main" val="47628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dirty="0"/>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dirty="0"/>
              <a:t>PSG meeting, 21.07.2023,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dirty="0"/>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dirty="0"/>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dirty="0"/>
              <a:t>PSG meeting, 21.07.2023,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dirty="0"/>
          </a:p>
        </p:txBody>
      </p:sp>
    </p:spTree>
    <p:extLst>
      <p:ext uri="{BB962C8B-B14F-4D97-AF65-F5344CB8AC3E}">
        <p14:creationId xmlns:p14="http://schemas.microsoft.com/office/powerpoint/2010/main" val="14950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Заголовок, текст і 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uk-UA"/>
              <a:t>Зразок заголовка</a:t>
            </a:r>
          </a:p>
        </p:txBody>
      </p:sp>
      <p:sp>
        <p:nvSpPr>
          <p:cNvPr id="3" name="Місце для тексту 2"/>
          <p:cNvSpPr>
            <a:spLocks noGrp="1"/>
          </p:cNvSpPr>
          <p:nvPr>
            <p:ph type="body" sz="half" idx="1"/>
          </p:nvPr>
        </p:nvSpPr>
        <p:spPr>
          <a:xfrm>
            <a:off x="609600" y="1600201"/>
            <a:ext cx="53848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quarter" idx="2"/>
          </p:nvPr>
        </p:nvSpPr>
        <p:spPr>
          <a:xfrm>
            <a:off x="6197600" y="1600200"/>
            <a:ext cx="5384800" cy="21859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вмісту 4"/>
          <p:cNvSpPr>
            <a:spLocks noGrp="1"/>
          </p:cNvSpPr>
          <p:nvPr>
            <p:ph sz="quarter" idx="3"/>
          </p:nvPr>
        </p:nvSpPr>
        <p:spPr>
          <a:xfrm>
            <a:off x="6197600" y="3938589"/>
            <a:ext cx="5384800" cy="2187575"/>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дати 5"/>
          <p:cNvSpPr>
            <a:spLocks noGrp="1"/>
          </p:cNvSpPr>
          <p:nvPr>
            <p:ph type="dt" sz="half" idx="10"/>
          </p:nvPr>
        </p:nvSpPr>
        <p:spPr>
          <a:xfrm>
            <a:off x="609600" y="6245225"/>
            <a:ext cx="2844800" cy="476250"/>
          </a:xfrm>
        </p:spPr>
        <p:txBody>
          <a:bodyPr/>
          <a:lstStyle>
            <a:lvl1pPr>
              <a:defRPr>
                <a:latin typeface="Arial" pitchFamily="34" charset="0"/>
              </a:defRPr>
            </a:lvl1pPr>
          </a:lstStyle>
          <a:p>
            <a:pPr>
              <a:defRPr/>
            </a:pPr>
            <a:endParaRPr lang="ru-RU" altLang="uk-UA" dirty="0"/>
          </a:p>
        </p:txBody>
      </p:sp>
      <p:sp>
        <p:nvSpPr>
          <p:cNvPr id="7" name="Місце для нижнього колонтитула 6"/>
          <p:cNvSpPr>
            <a:spLocks noGrp="1"/>
          </p:cNvSpPr>
          <p:nvPr>
            <p:ph type="ftr" sz="quarter" idx="11"/>
          </p:nvPr>
        </p:nvSpPr>
        <p:spPr>
          <a:xfrm>
            <a:off x="4165600" y="6245225"/>
            <a:ext cx="3860800" cy="476250"/>
          </a:xfrm>
        </p:spPr>
        <p:txBody>
          <a:bodyPr/>
          <a:lstStyle>
            <a:lvl1pPr>
              <a:defRPr>
                <a:latin typeface="Arial" pitchFamily="34" charset="0"/>
              </a:defRPr>
            </a:lvl1pPr>
          </a:lstStyle>
          <a:p>
            <a:pPr>
              <a:defRPr/>
            </a:pPr>
            <a:endParaRPr lang="ru-RU" altLang="uk-UA" dirty="0"/>
          </a:p>
        </p:txBody>
      </p:sp>
      <p:sp>
        <p:nvSpPr>
          <p:cNvPr id="8" name="Місце для номера слайда 7"/>
          <p:cNvSpPr>
            <a:spLocks noGrp="1"/>
          </p:cNvSpPr>
          <p:nvPr>
            <p:ph type="sldNum" sz="quarter" idx="12"/>
          </p:nvPr>
        </p:nvSpPr>
        <p:spPr>
          <a:xfrm>
            <a:off x="8737600" y="6245225"/>
            <a:ext cx="2844800" cy="476250"/>
          </a:xfrm>
        </p:spPr>
        <p:txBody>
          <a:bodyPr/>
          <a:lstStyle>
            <a:lvl1pPr>
              <a:defRPr/>
            </a:lvl1pPr>
          </a:lstStyle>
          <a:p>
            <a:fld id="{39FCB11D-BCBE-443A-9C0D-639B9688F080}" type="slidenum">
              <a:rPr lang="ru-RU" altLang="uk-UA"/>
              <a:pPr/>
              <a:t>‹№›</a:t>
            </a:fld>
            <a:endParaRPr lang="ru-RU" altLang="uk-UA" dirty="0"/>
          </a:p>
        </p:txBody>
      </p:sp>
    </p:spTree>
    <p:extLst>
      <p:ext uri="{BB962C8B-B14F-4D97-AF65-F5344CB8AC3E}">
        <p14:creationId xmlns:p14="http://schemas.microsoft.com/office/powerpoint/2010/main" val="288055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9898D062-73E6-4ADD-B79E-F573D2C3FBEE}" type="datetimeFigureOut">
              <a:rPr lang="uk-UA" smtClean="0"/>
              <a:t>24.04.2024</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EF431974-4D7C-42FE-A378-0B7FBED84171}" type="slidenum">
              <a:rPr lang="uk-UA" smtClean="0"/>
              <a:t>‹№›</a:t>
            </a:fld>
            <a:endParaRPr lang="uk-UA" dirty="0"/>
          </a:p>
        </p:txBody>
      </p:sp>
    </p:spTree>
    <p:extLst>
      <p:ext uri="{BB962C8B-B14F-4D97-AF65-F5344CB8AC3E}">
        <p14:creationId xmlns:p14="http://schemas.microsoft.com/office/powerpoint/2010/main" val="29593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err="1"/>
              <a:t>Secnd</a:t>
            </a:r>
            <a:r>
              <a:rPr lang="en-US" dirty="0"/>
              <a:t>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dirty="0"/>
              <a:t>21. July 2023</a:t>
            </a:r>
            <a:endParaRPr lang="en-GB" dirty="0"/>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dirty="0"/>
              <a:t>PSG meeting, 21.07.2023, Kyiv</a:t>
            </a:r>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6"/>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7"/>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8"/>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9" r:id="rId3"/>
    <p:sldLayoutId id="214748366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fi.lisproekt.gov.u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7008B1-C5DE-3844-93A9-4FEC4AC7D62E}"/>
              </a:ext>
            </a:extLst>
          </p:cNvPr>
          <p:cNvSpPr txBox="1"/>
          <p:nvPr/>
        </p:nvSpPr>
        <p:spPr>
          <a:xfrm>
            <a:off x="116542" y="1778547"/>
            <a:ext cx="12075458" cy="2800767"/>
          </a:xfrm>
          <a:prstGeom prst="rect">
            <a:avLst/>
          </a:prstGeom>
          <a:noFill/>
        </p:spPr>
        <p:txBody>
          <a:bodyPr wrap="square" rtlCol="0">
            <a:spAutoFit/>
          </a:bodyPr>
          <a:lstStyle/>
          <a:p>
            <a:pPr algn="ctr"/>
            <a:r>
              <a:rPr lang="en-US" sz="4000" b="1" dirty="0"/>
              <a:t>Ukraine on the way to European approaches </a:t>
            </a:r>
          </a:p>
          <a:p>
            <a:pPr algn="ctr"/>
            <a:r>
              <a:rPr lang="en-US" sz="4000" b="1" dirty="0"/>
              <a:t>towards National Forest Inventory  </a:t>
            </a:r>
            <a:endParaRPr lang="uk-UA" sz="2400" b="1" dirty="0"/>
          </a:p>
          <a:p>
            <a:pPr algn="ctr"/>
            <a:endParaRPr lang="en-GB" sz="2400" i="1" dirty="0"/>
          </a:p>
          <a:p>
            <a:pPr algn="ctr"/>
            <a:r>
              <a:rPr lang="en-GB" sz="2400" i="1" dirty="0"/>
              <a:t>Viktor </a:t>
            </a:r>
            <a:r>
              <a:rPr lang="en-GB" sz="2400" i="1" dirty="0" err="1"/>
              <a:t>Melnychenko</a:t>
            </a:r>
            <a:r>
              <a:rPr lang="uk-UA" sz="2400" i="1" dirty="0"/>
              <a:t>,  </a:t>
            </a:r>
            <a:endParaRPr lang="en-US" sz="2400" i="1" dirty="0"/>
          </a:p>
          <a:p>
            <a:pPr algn="ctr"/>
            <a:r>
              <a:rPr lang="en-US" sz="2400" i="1" dirty="0"/>
              <a:t>General Director </a:t>
            </a:r>
            <a:r>
              <a:rPr lang="en-GB" sz="2400" i="1" dirty="0"/>
              <a:t>of  </a:t>
            </a:r>
            <a:br>
              <a:rPr lang="en-GB" sz="2400" i="1" dirty="0"/>
            </a:br>
            <a:r>
              <a:rPr lang="en-GB" sz="2400" i="1" dirty="0"/>
              <a:t>Ukrainian State Forest Management Planning Association </a:t>
            </a:r>
            <a:endParaRPr lang="uk-UA" dirty="0"/>
          </a:p>
        </p:txBody>
      </p:sp>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644987" y="-165573"/>
            <a:ext cx="1033069" cy="1333500"/>
          </a:xfrm>
          <a:prstGeom prst="rect">
            <a:avLst/>
          </a:prstGeom>
        </p:spPr>
      </p:pic>
      <p:sp>
        <p:nvSpPr>
          <p:cNvPr id="5" name="Прямокутник 4"/>
          <p:cNvSpPr/>
          <p:nvPr/>
        </p:nvSpPr>
        <p:spPr>
          <a:xfrm>
            <a:off x="542724" y="6002723"/>
            <a:ext cx="11376213" cy="646331"/>
          </a:xfrm>
          <a:prstGeom prst="rect">
            <a:avLst/>
          </a:prstGeom>
        </p:spPr>
        <p:txBody>
          <a:bodyPr wrap="square">
            <a:spAutoFit/>
          </a:bodyPr>
          <a:lstStyle/>
          <a:p>
            <a:pPr algn="ctr"/>
            <a:r>
              <a:rPr lang="en-US" b="1" dirty="0"/>
              <a:t>Remote-sensing based Forest Inventory (RS-Inventory) of Ukraine </a:t>
            </a:r>
          </a:p>
          <a:p>
            <a:pPr algn="ctr"/>
            <a:r>
              <a:rPr lang="en-US" b="1" dirty="0"/>
              <a:t>26.04.2024, Kyiv</a:t>
            </a:r>
          </a:p>
        </p:txBody>
      </p:sp>
    </p:spTree>
    <p:extLst>
      <p:ext uri="{BB962C8B-B14F-4D97-AF65-F5344CB8AC3E}">
        <p14:creationId xmlns:p14="http://schemas.microsoft.com/office/powerpoint/2010/main" val="276341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European National Forest Inventory Network - ENFIN</a:t>
            </a:r>
            <a:endParaRPr lang="uk-UA" altLang="uk-UA" sz="3200" b="1" dirty="0">
              <a:latin typeface="+mn-lt"/>
              <a:ea typeface="+mn-ea"/>
              <a:cs typeface="+mn-cs"/>
            </a:endParaRPr>
          </a:p>
        </p:txBody>
      </p:sp>
      <p:sp>
        <p:nvSpPr>
          <p:cNvPr id="6" name="TextBox 5">
            <a:extLst>
              <a:ext uri="{FF2B5EF4-FFF2-40B4-BE49-F238E27FC236}">
                <a16:creationId xmlns:a16="http://schemas.microsoft.com/office/drawing/2014/main" id="{C2968055-F016-1DD9-9E27-C58972C5559B}"/>
              </a:ext>
            </a:extLst>
          </p:cNvPr>
          <p:cNvSpPr txBox="1"/>
          <p:nvPr/>
        </p:nvSpPr>
        <p:spPr>
          <a:xfrm>
            <a:off x="7053943" y="2033598"/>
            <a:ext cx="4567039" cy="4154984"/>
          </a:xfrm>
          <a:prstGeom prst="rect">
            <a:avLst/>
          </a:prstGeom>
          <a:solidFill>
            <a:schemeClr val="bg1"/>
          </a:solidFill>
        </p:spPr>
        <p:txBody>
          <a:bodyPr wrap="square" rtlCol="0">
            <a:spAutoFit/>
          </a:bodyPr>
          <a:lstStyle/>
          <a:p>
            <a:r>
              <a:rPr lang="en-US" sz="2400" dirty="0"/>
              <a:t>Ukraine became a member of ENFIN in 2023, benefitting now from international experiences in National Forest Inventories</a:t>
            </a:r>
          </a:p>
          <a:p>
            <a:endParaRPr lang="en-US" sz="2400" dirty="0"/>
          </a:p>
          <a:p>
            <a:r>
              <a:rPr lang="en-GB" sz="2400" dirty="0"/>
              <a:t>ENFIN can assist in cost-efficient methodology to combine terrestrial data and satellite images for NFI purposes </a:t>
            </a:r>
            <a:r>
              <a:rPr lang="en-US" sz="2400" dirty="0">
                <a:highlight>
                  <a:srgbClr val="FFFF00"/>
                </a:highlight>
              </a:rPr>
              <a:t> </a:t>
            </a:r>
          </a:p>
          <a:p>
            <a:endParaRPr lang="en-US" sz="2400" dirty="0"/>
          </a:p>
          <a:p>
            <a:r>
              <a:rPr lang="en-US" sz="2400" dirty="0"/>
              <a:t> </a:t>
            </a:r>
          </a:p>
        </p:txBody>
      </p:sp>
      <p:pic>
        <p:nvPicPr>
          <p:cNvPr id="2" name="Picture 4">
            <a:extLst>
              <a:ext uri="{FF2B5EF4-FFF2-40B4-BE49-F238E27FC236}">
                <a16:creationId xmlns:a16="http://schemas.microsoft.com/office/drawing/2014/main" id="{EEAC03AB-4D5A-0712-13A6-A7046D39950A}"/>
              </a:ext>
            </a:extLst>
          </p:cNvPr>
          <p:cNvPicPr>
            <a:picLocks noChangeAspect="1"/>
          </p:cNvPicPr>
          <p:nvPr/>
        </p:nvPicPr>
        <p:blipFill rotWithShape="1">
          <a:blip r:embed="rId3"/>
          <a:srcRect l="1195" t="18940" r="17201" b="1762"/>
          <a:stretch/>
        </p:blipFill>
        <p:spPr>
          <a:xfrm>
            <a:off x="571018" y="2207288"/>
            <a:ext cx="5698157" cy="4283243"/>
          </a:xfrm>
          <a:prstGeom prst="rect">
            <a:avLst/>
          </a:prstGeom>
        </p:spPr>
      </p:pic>
      <p:sp>
        <p:nvSpPr>
          <p:cNvPr id="7" name="TextBox 6">
            <a:extLst>
              <a:ext uri="{FF2B5EF4-FFF2-40B4-BE49-F238E27FC236}">
                <a16:creationId xmlns:a16="http://schemas.microsoft.com/office/drawing/2014/main" id="{15A2496A-FB2A-6687-FF6F-9E556B617401}"/>
              </a:ext>
            </a:extLst>
          </p:cNvPr>
          <p:cNvSpPr txBox="1"/>
          <p:nvPr/>
        </p:nvSpPr>
        <p:spPr>
          <a:xfrm>
            <a:off x="1889760" y="1671072"/>
            <a:ext cx="3962400" cy="523220"/>
          </a:xfrm>
          <a:prstGeom prst="rect">
            <a:avLst/>
          </a:prstGeom>
          <a:noFill/>
        </p:spPr>
        <p:txBody>
          <a:bodyPr wrap="square">
            <a:spAutoFit/>
          </a:bodyPr>
          <a:lstStyle/>
          <a:p>
            <a:r>
              <a:rPr lang="en-GB" altLang="uk-UA" sz="2800" b="1" dirty="0">
                <a:latin typeface="+mn-lt"/>
                <a:ea typeface="+mn-ea"/>
                <a:cs typeface="+mn-cs"/>
              </a:rPr>
              <a:t>ENFIN Memberships</a:t>
            </a:r>
            <a:endParaRPr lang="uk-UA" sz="2800" dirty="0"/>
          </a:p>
        </p:txBody>
      </p:sp>
    </p:spTree>
    <p:extLst>
      <p:ext uri="{BB962C8B-B14F-4D97-AF65-F5344CB8AC3E}">
        <p14:creationId xmlns:p14="http://schemas.microsoft.com/office/powerpoint/2010/main" val="238684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Conclusions</a:t>
            </a:r>
          </a:p>
        </p:txBody>
      </p:sp>
      <p:sp>
        <p:nvSpPr>
          <p:cNvPr id="3" name="Прямокутник 2"/>
          <p:cNvSpPr/>
          <p:nvPr/>
        </p:nvSpPr>
        <p:spPr>
          <a:xfrm>
            <a:off x="690283" y="1746423"/>
            <a:ext cx="10613987" cy="4985980"/>
          </a:xfrm>
          <a:prstGeom prst="rect">
            <a:avLst/>
          </a:prstGeom>
          <a:solidFill>
            <a:schemeClr val="bg1"/>
          </a:solidFill>
        </p:spPr>
        <p:txBody>
          <a:bodyPr wrap="square">
            <a:spAutoFit/>
          </a:bodyPr>
          <a:lstStyle/>
          <a:p>
            <a:pPr>
              <a:spcBef>
                <a:spcPts val="1200"/>
              </a:spcBef>
            </a:pPr>
            <a:r>
              <a:rPr lang="en-GB" sz="2400" dirty="0">
                <a:latin typeface="Calibri" panose="020F0502020204030204" pitchFamily="34" charset="0"/>
              </a:rPr>
              <a:t>RS-Inventory approaches need to a substantive element of NFI in Ukraine during coming years, details are to be reviewed in a “Concept on further developments of NFI in Ukraine” </a:t>
            </a:r>
          </a:p>
          <a:p>
            <a:pPr>
              <a:spcBef>
                <a:spcPts val="1200"/>
              </a:spcBef>
            </a:pPr>
            <a:r>
              <a:rPr lang="en-GB" sz="2400" dirty="0">
                <a:latin typeface="Calibri" panose="020F0502020204030204" pitchFamily="34" charset="0"/>
              </a:rPr>
              <a:t>Essential requirements </a:t>
            </a:r>
          </a:p>
          <a:p>
            <a:pPr marL="800100" lvl="1" indent="-342900">
              <a:spcBef>
                <a:spcPts val="600"/>
              </a:spcBef>
              <a:buFont typeface="Arial" panose="020B0604020202020204" pitchFamily="34" charset="0"/>
              <a:buChar char="•"/>
            </a:pPr>
            <a:r>
              <a:rPr lang="en-GB" sz="2400" dirty="0">
                <a:latin typeface="Calibri" panose="020F0502020204030204" pitchFamily="34" charset="0"/>
              </a:rPr>
              <a:t>Legal regulations on NFI (as less as possible, as much as necessary!) </a:t>
            </a:r>
          </a:p>
          <a:p>
            <a:pPr marL="800100" lvl="1" indent="-342900">
              <a:spcBef>
                <a:spcPts val="600"/>
              </a:spcBef>
              <a:buFont typeface="Arial" panose="020B0604020202020204" pitchFamily="34" charset="0"/>
              <a:buChar char="•"/>
            </a:pPr>
            <a:r>
              <a:rPr lang="en-GB" sz="2400" dirty="0">
                <a:latin typeface="Calibri" panose="020F0502020204030204" pitchFamily="34" charset="0"/>
              </a:rPr>
              <a:t>Human capacities </a:t>
            </a:r>
          </a:p>
          <a:p>
            <a:pPr marL="800100" lvl="1" indent="-342900">
              <a:spcBef>
                <a:spcPts val="600"/>
              </a:spcBef>
              <a:buFont typeface="Arial" panose="020B0604020202020204" pitchFamily="34" charset="0"/>
              <a:buChar char="•"/>
            </a:pPr>
            <a:r>
              <a:rPr lang="en-GB" sz="2400" dirty="0">
                <a:latin typeface="Calibri" panose="020F0502020204030204" pitchFamily="34" charset="0"/>
              </a:rPr>
              <a:t>Financial resources</a:t>
            </a:r>
          </a:p>
          <a:p>
            <a:pPr marL="800100" lvl="1" indent="-342900">
              <a:spcBef>
                <a:spcPts val="600"/>
              </a:spcBef>
              <a:buFont typeface="Arial" panose="020B0604020202020204" pitchFamily="34" charset="0"/>
              <a:buChar char="•"/>
            </a:pPr>
            <a:r>
              <a:rPr lang="en-GB" sz="2400" dirty="0">
                <a:latin typeface="Calibri" panose="020F0502020204030204" pitchFamily="34" charset="0"/>
              </a:rPr>
              <a:t>Institutional integration of NFI into state administration </a:t>
            </a:r>
          </a:p>
          <a:p>
            <a:pPr>
              <a:spcBef>
                <a:spcPts val="600"/>
              </a:spcBef>
            </a:pPr>
            <a:endParaRPr lang="en-GB" sz="2400" b="1" dirty="0">
              <a:latin typeface="Calibri" panose="020F0502020204030204" pitchFamily="34" charset="0"/>
            </a:endParaRPr>
          </a:p>
          <a:p>
            <a:pPr>
              <a:spcBef>
                <a:spcPts val="600"/>
              </a:spcBef>
            </a:pPr>
            <a:r>
              <a:rPr lang="en-GB" sz="2800" b="1" dirty="0">
                <a:latin typeface="Calibri" panose="020F0502020204030204" pitchFamily="34" charset="0"/>
              </a:rPr>
              <a:t>There is a risk of missing the EU- Integration in the area of NFI!</a:t>
            </a:r>
          </a:p>
          <a:p>
            <a:pPr marL="285750" indent="-285750">
              <a:buFont typeface="Arial" panose="020B0604020202020204" pitchFamily="34" charset="0"/>
              <a:buChar char="•"/>
            </a:pPr>
            <a:endParaRPr lang="en-GB" sz="2400" dirty="0">
              <a:latin typeface="Calibri" panose="020F0502020204030204" pitchFamily="34" charset="0"/>
            </a:endParaRPr>
          </a:p>
        </p:txBody>
      </p:sp>
    </p:spTree>
    <p:extLst>
      <p:ext uri="{BB962C8B-B14F-4D97-AF65-F5344CB8AC3E}">
        <p14:creationId xmlns:p14="http://schemas.microsoft.com/office/powerpoint/2010/main" val="24184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571018" y="305137"/>
            <a:ext cx="1117394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National Forest Inventory (NFI) </a:t>
            </a:r>
            <a:r>
              <a:rPr lang="en-US" altLang="uk-UA" sz="3200" b="1" dirty="0">
                <a:latin typeface="+mn-lt"/>
                <a:ea typeface="+mn-ea"/>
                <a:cs typeface="+mn-cs"/>
              </a:rPr>
              <a:t>and Remote Sensing (RS) data </a:t>
            </a:r>
            <a:endParaRPr lang="uk-UA" altLang="uk-UA" sz="3200" b="1" dirty="0">
              <a:latin typeface="+mn-lt"/>
              <a:ea typeface="+mn-ea"/>
              <a:cs typeface="+mn-cs"/>
            </a:endParaRPr>
          </a:p>
        </p:txBody>
      </p:sp>
      <p:sp>
        <p:nvSpPr>
          <p:cNvPr id="6" name="TextBox 5">
            <a:extLst>
              <a:ext uri="{FF2B5EF4-FFF2-40B4-BE49-F238E27FC236}">
                <a16:creationId xmlns:a16="http://schemas.microsoft.com/office/drawing/2014/main" id="{C2968055-F016-1DD9-9E27-C58972C5559B}"/>
              </a:ext>
            </a:extLst>
          </p:cNvPr>
          <p:cNvSpPr txBox="1"/>
          <p:nvPr/>
        </p:nvSpPr>
        <p:spPr>
          <a:xfrm>
            <a:off x="638664" y="1577044"/>
            <a:ext cx="10914672" cy="4154984"/>
          </a:xfrm>
          <a:prstGeom prst="rect">
            <a:avLst/>
          </a:prstGeom>
          <a:noFill/>
        </p:spPr>
        <p:txBody>
          <a:bodyPr wrap="square" rtlCol="0">
            <a:spAutoFit/>
          </a:bodyPr>
          <a:lstStyle/>
          <a:p>
            <a:r>
              <a:rPr lang="en-US" sz="2400" b="1" dirty="0">
                <a:solidFill>
                  <a:srgbClr val="212529"/>
                </a:solidFill>
              </a:rPr>
              <a:t>Procedure for conducting the NFI (2021):</a:t>
            </a:r>
          </a:p>
          <a:p>
            <a:endParaRPr lang="en-US" sz="2400" b="1" dirty="0">
              <a:solidFill>
                <a:srgbClr val="212529"/>
              </a:solidFill>
            </a:endParaRPr>
          </a:p>
          <a:p>
            <a:pPr marL="457200" indent="-457200">
              <a:buFont typeface="Arial" panose="020B0604020202020204" pitchFamily="34" charset="0"/>
              <a:buChar char="•"/>
            </a:pPr>
            <a:r>
              <a:rPr lang="en-US" sz="2400" dirty="0">
                <a:solidFill>
                  <a:srgbClr val="212529"/>
                </a:solidFill>
              </a:rPr>
              <a:t>The National Forest Inventory of Ukraine is a system of regular sampling surveys to obtain statistically based generalized information on forests for planning purposes, including strategic planning, forest management, state forest </a:t>
            </a:r>
            <a:r>
              <a:rPr lang="en-US" sz="2400" dirty="0" err="1">
                <a:solidFill>
                  <a:srgbClr val="212529"/>
                </a:solidFill>
              </a:rPr>
              <a:t>cadastre</a:t>
            </a:r>
            <a:r>
              <a:rPr lang="en-US" sz="2400" dirty="0">
                <a:solidFill>
                  <a:srgbClr val="212529"/>
                </a:solidFill>
              </a:rPr>
              <a:t>, and forest monitoring.</a:t>
            </a:r>
          </a:p>
          <a:p>
            <a:pPr marL="457200" indent="-457200">
              <a:buFont typeface="Arial" panose="020B0604020202020204" pitchFamily="34" charset="0"/>
              <a:buChar char="•"/>
            </a:pPr>
            <a:endParaRPr lang="en-US" sz="2400" dirty="0">
              <a:solidFill>
                <a:srgbClr val="212529"/>
              </a:solidFill>
            </a:endParaRPr>
          </a:p>
          <a:p>
            <a:pPr marL="457200" indent="-457200">
              <a:buFont typeface="Arial" panose="020B0604020202020204" pitchFamily="34" charset="0"/>
              <a:buChar char="•"/>
            </a:pPr>
            <a:r>
              <a:rPr lang="en-US" sz="2400" dirty="0">
                <a:solidFill>
                  <a:srgbClr val="212529"/>
                </a:solidFill>
              </a:rPr>
              <a:t> Remote sensing data (aerial photography or space imagery) - data on Earth surface sensing objects recorded by aerospace and ground-based means using the properties of electromagnetic waves emitted, reflected or scattered by the sensed objects.</a:t>
            </a:r>
            <a:endParaRPr lang="en-US" sz="2400" dirty="0"/>
          </a:p>
        </p:txBody>
      </p:sp>
    </p:spTree>
    <p:extLst>
      <p:ext uri="{BB962C8B-B14F-4D97-AF65-F5344CB8AC3E}">
        <p14:creationId xmlns:p14="http://schemas.microsoft.com/office/powerpoint/2010/main" val="337830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NFI developments in Ukraine</a:t>
            </a:r>
            <a:endParaRPr lang="uk-UA" altLang="uk-UA" sz="3200" b="1" dirty="0">
              <a:latin typeface="+mn-lt"/>
              <a:ea typeface="+mn-ea"/>
              <a:cs typeface="+mn-cs"/>
            </a:endParaRPr>
          </a:p>
        </p:txBody>
      </p:sp>
      <p:sp>
        <p:nvSpPr>
          <p:cNvPr id="3" name="Прямокутник 2"/>
          <p:cNvSpPr/>
          <p:nvPr/>
        </p:nvSpPr>
        <p:spPr>
          <a:xfrm>
            <a:off x="690283" y="1458758"/>
            <a:ext cx="11161058" cy="5262979"/>
          </a:xfrm>
          <a:prstGeom prst="rect">
            <a:avLst/>
          </a:prstGeom>
          <a:solidFill>
            <a:schemeClr val="bg1"/>
          </a:solidFill>
        </p:spPr>
        <p:txBody>
          <a:bodyPr wrap="square">
            <a:spAutoFit/>
          </a:bodyPr>
          <a:lstStyle/>
          <a:p>
            <a:r>
              <a:rPr lang="en-GB" sz="2400" b="1" dirty="0">
                <a:latin typeface="Calibri" panose="020F0502020204030204" pitchFamily="34" charset="0"/>
              </a:rPr>
              <a:t>Stage 1:</a:t>
            </a:r>
            <a:r>
              <a:rPr lang="en-GB" sz="2400" dirty="0">
                <a:latin typeface="Calibri" panose="020F0502020204030204" pitchFamily="34" charset="0"/>
              </a:rPr>
              <a:t> </a:t>
            </a:r>
            <a:r>
              <a:rPr lang="en-GB" sz="2400" b="1" dirty="0">
                <a:latin typeface="Calibri" panose="020F0502020204030204" pitchFamily="34" charset="0"/>
              </a:rPr>
              <a:t>Regional Forest Inventory (2007-2015):</a:t>
            </a:r>
            <a:r>
              <a:rPr lang="en-GB" sz="2400" dirty="0">
                <a:latin typeface="Calibri" panose="020F0502020204030204" pitchFamily="34" charset="0"/>
              </a:rPr>
              <a:t> based on NFI methodology in two administrative Oblasts of Ukraine covering an area of about 1 million hectares</a:t>
            </a:r>
            <a:endParaRPr lang="uk-UA" sz="2400" dirty="0">
              <a:latin typeface="Calibri" panose="020F0502020204030204" pitchFamily="34" charset="0"/>
            </a:endParaRPr>
          </a:p>
          <a:p>
            <a:pPr marL="285750" indent="-285750">
              <a:buFont typeface="Arial" panose="020B0604020202020204" pitchFamily="34" charset="0"/>
              <a:buChar char="•"/>
            </a:pPr>
            <a:endParaRPr lang="uk-UA" sz="2400" dirty="0">
              <a:latin typeface="Calibri" panose="020F0502020204030204" pitchFamily="34" charset="0"/>
            </a:endParaRPr>
          </a:p>
          <a:p>
            <a:r>
              <a:rPr lang="en-GB" sz="2400" b="1" dirty="0">
                <a:latin typeface="Calibri" panose="020F0502020204030204" pitchFamily="34" charset="0"/>
              </a:rPr>
              <a:t>Stage 2: Legal, financial and institutional requirements (2020-2021) </a:t>
            </a:r>
          </a:p>
          <a:p>
            <a:pPr marL="742950" lvl="1" indent="-285750">
              <a:buFont typeface="Arial" panose="020B0604020202020204" pitchFamily="34" charset="0"/>
              <a:buChar char="•"/>
            </a:pPr>
            <a:r>
              <a:rPr lang="en-GB" sz="2400" dirty="0">
                <a:latin typeface="Calibri" panose="020F0502020204030204" pitchFamily="34" charset="0"/>
              </a:rPr>
              <a:t>Law “On amendments to the Forest Code of Ukraine” (2020) </a:t>
            </a:r>
          </a:p>
          <a:p>
            <a:pPr marL="742950" lvl="1" indent="-285750">
              <a:buFont typeface="Arial" panose="020B0604020202020204" pitchFamily="34" charset="0"/>
              <a:buChar char="•"/>
            </a:pPr>
            <a:r>
              <a:rPr lang="en-GB" sz="2400" dirty="0">
                <a:latin typeface="Calibri" panose="020F0502020204030204" pitchFamily="34" charset="0"/>
              </a:rPr>
              <a:t>CMU Resolution “On approval of the Procedure for NFI Conducting” (2021)</a:t>
            </a:r>
          </a:p>
          <a:p>
            <a:pPr marL="285750" indent="-285750">
              <a:buFont typeface="Arial" panose="020B0604020202020204" pitchFamily="34" charset="0"/>
              <a:buChar char="•"/>
            </a:pPr>
            <a:endParaRPr lang="uk-UA" sz="2400" dirty="0">
              <a:latin typeface="Calibri" panose="020F0502020204030204" pitchFamily="34" charset="0"/>
            </a:endParaRPr>
          </a:p>
          <a:p>
            <a:r>
              <a:rPr lang="en-GB" sz="2400" b="1" dirty="0">
                <a:latin typeface="Calibri" panose="020F0502020204030204" pitchFamily="34" charset="0"/>
              </a:rPr>
              <a:t>Stage 3</a:t>
            </a:r>
            <a:r>
              <a:rPr lang="uk-UA" sz="2400" b="1" dirty="0">
                <a:latin typeface="Calibri" panose="020F0502020204030204" pitchFamily="34" charset="0"/>
              </a:rPr>
              <a:t>: </a:t>
            </a:r>
            <a:r>
              <a:rPr lang="en-US" sz="2400" b="1" dirty="0">
                <a:latin typeface="Calibri" panose="020F0502020204030204" pitchFamily="34" charset="0"/>
              </a:rPr>
              <a:t>First circle of terrestrial NFI started (since 2021)</a:t>
            </a:r>
          </a:p>
          <a:p>
            <a:endParaRPr lang="en-US" sz="2400" b="1" dirty="0">
              <a:latin typeface="Calibri" panose="020F0502020204030204" pitchFamily="34" charset="0"/>
            </a:endParaRPr>
          </a:p>
          <a:p>
            <a:r>
              <a:rPr lang="en-US" sz="2400" b="1" dirty="0">
                <a:latin typeface="Calibri" panose="020F0502020204030204" pitchFamily="34" charset="0"/>
              </a:rPr>
              <a:t>Stage 4: Impact by the war since February 2022</a:t>
            </a:r>
          </a:p>
          <a:p>
            <a:pPr marL="742950" lvl="1" indent="-285750">
              <a:buFont typeface="Arial" panose="020B0604020202020204" pitchFamily="34" charset="0"/>
              <a:buChar char="•"/>
            </a:pPr>
            <a:r>
              <a:rPr lang="en-US" sz="2400" dirty="0">
                <a:latin typeface="Calibri" panose="020F0502020204030204" pitchFamily="34" charset="0"/>
              </a:rPr>
              <a:t>CMU Regulation “</a:t>
            </a:r>
            <a:r>
              <a:rPr lang="en-GB" sz="2400" dirty="0">
                <a:latin typeface="Calibri" panose="020F0502020204030204" pitchFamily="34" charset="0"/>
              </a:rPr>
              <a:t>Some issues of conducting NFI during martial law” (2023)</a:t>
            </a:r>
          </a:p>
          <a:p>
            <a:pPr marL="800100" lvl="1" indent="-342900">
              <a:buFont typeface="Arial" panose="020B0604020202020204" pitchFamily="34" charset="0"/>
              <a:buChar char="•"/>
            </a:pPr>
            <a:r>
              <a:rPr lang="en-GB" sz="2400" dirty="0">
                <a:latin typeface="Calibri" panose="020F0502020204030204" pitchFamily="34" charset="0"/>
              </a:rPr>
              <a:t>Remote sensing-based forest inventory (RS-Inventory, 2023-2024)</a:t>
            </a:r>
          </a:p>
          <a:p>
            <a:pPr marL="742950" lvl="1" indent="-285750">
              <a:buFont typeface="Arial" panose="020B0604020202020204" pitchFamily="34" charset="0"/>
              <a:buChar char="•"/>
            </a:pPr>
            <a:endParaRPr lang="uk-UA" sz="2400" dirty="0">
              <a:latin typeface="Calibri" panose="020F0502020204030204" pitchFamily="34" charset="0"/>
            </a:endParaRPr>
          </a:p>
          <a:p>
            <a:r>
              <a:rPr lang="en-US" sz="2400" dirty="0">
                <a:latin typeface="Calibri" panose="020F0502020204030204" pitchFamily="34" charset="0"/>
              </a:rPr>
              <a:t>NFI web-site: </a:t>
            </a:r>
            <a:r>
              <a:rPr lang="en-US" sz="2400" dirty="0">
                <a:latin typeface="Calibri" panose="020F0502020204030204" pitchFamily="34" charset="0"/>
                <a:hlinkClick r:id="rId3"/>
              </a:rPr>
              <a:t>https://nfi.lisproekt.gov.ua/</a:t>
            </a:r>
            <a:r>
              <a:rPr lang="en-US" sz="2400" dirty="0">
                <a:latin typeface="Calibri" panose="020F0502020204030204" pitchFamily="34" charset="0"/>
              </a:rPr>
              <a:t>  </a:t>
            </a:r>
            <a:r>
              <a:rPr lang="uk-UA" sz="2400" dirty="0">
                <a:latin typeface="Calibri" panose="020F0502020204030204" pitchFamily="34" charset="0"/>
              </a:rPr>
              <a:t> </a:t>
            </a:r>
          </a:p>
        </p:txBody>
      </p:sp>
    </p:spTree>
    <p:extLst>
      <p:ext uri="{BB962C8B-B14F-4D97-AF65-F5344CB8AC3E}">
        <p14:creationId xmlns:p14="http://schemas.microsoft.com/office/powerpoint/2010/main" val="178876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Заголовок 1"/>
          <p:cNvSpPr>
            <a:spLocks noGrp="1"/>
          </p:cNvSpPr>
          <p:nvPr>
            <p:ph type="title"/>
          </p:nvPr>
        </p:nvSpPr>
        <p:spPr>
          <a:xfrm>
            <a:off x="711957" y="480298"/>
            <a:ext cx="8798953" cy="545165"/>
          </a:xfrm>
        </p:spPr>
        <p:txBody>
          <a:bodyPr>
            <a:noAutofit/>
          </a:bodyPr>
          <a:lstStyle/>
          <a:p>
            <a:pPr eaLnBrk="1" hangingPunct="1"/>
            <a:r>
              <a:rPr lang="en-GB" altLang="uk-UA" sz="3200" b="1" dirty="0">
                <a:latin typeface="+mn-lt"/>
                <a:ea typeface="+mn-ea"/>
                <a:cs typeface="+mn-cs"/>
              </a:rPr>
              <a:t>NFI grid (5*5 km)</a:t>
            </a:r>
            <a:endParaRPr lang="uk-UA" altLang="uk-UA" sz="3200" b="1" dirty="0">
              <a:latin typeface="+mn-lt"/>
              <a:ea typeface="+mn-ea"/>
              <a:cs typeface="+mn-cs"/>
            </a:endParaRPr>
          </a:p>
        </p:txBody>
      </p:sp>
      <p:sp>
        <p:nvSpPr>
          <p:cNvPr id="6" name="Місце для вмісту 1"/>
          <p:cNvSpPr txBox="1">
            <a:spLocks/>
          </p:cNvSpPr>
          <p:nvPr/>
        </p:nvSpPr>
        <p:spPr bwMode="auto">
          <a:xfrm>
            <a:off x="585773" y="1687905"/>
            <a:ext cx="3830942" cy="1968059"/>
          </a:xfrm>
          <a:prstGeom prst="rect">
            <a:avLst/>
          </a:prstGeom>
          <a:noFill/>
          <a:ln>
            <a:noFill/>
          </a:ln>
          <a:effectLst/>
        </p:spPr>
        <p:txBody>
          <a:bodyPr/>
          <a:lstStyle>
            <a:lvl1pPr marL="0" indent="0" algn="ctr" rtl="0" eaLnBrk="1" fontAlgn="base" hangingPunct="1">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9pPr>
          </a:lstStyle>
          <a:p>
            <a:pPr algn="l">
              <a:buClr>
                <a:schemeClr val="accent5">
                  <a:lumMod val="50000"/>
                </a:schemeClr>
              </a:buClr>
              <a:defRPr/>
            </a:pPr>
            <a:r>
              <a:rPr lang="en-GB" altLang="uk-UA" sz="2400" dirty="0">
                <a:effectLst/>
                <a:latin typeface="Calibri" panose="020F0502020204030204" pitchFamily="34" charset="0"/>
              </a:rPr>
              <a:t>Total number of plots in the grid </a:t>
            </a:r>
            <a:r>
              <a:rPr lang="uk-UA" altLang="uk-UA" sz="2400" dirty="0">
                <a:effectLst/>
                <a:latin typeface="Calibri" panose="020F0502020204030204" pitchFamily="34" charset="0"/>
              </a:rPr>
              <a:t>- 96,6 </a:t>
            </a:r>
            <a:r>
              <a:rPr lang="en-GB" altLang="uk-UA" sz="2400" dirty="0">
                <a:effectLst/>
                <a:latin typeface="Calibri" panose="020F0502020204030204" pitchFamily="34" charset="0"/>
              </a:rPr>
              <a:t>thousand</a:t>
            </a:r>
          </a:p>
          <a:p>
            <a:pPr algn="l">
              <a:buClr>
                <a:schemeClr val="accent5">
                  <a:lumMod val="50000"/>
                </a:schemeClr>
              </a:buClr>
              <a:defRPr/>
            </a:pPr>
            <a:endParaRPr lang="en-GB" altLang="uk-UA" sz="2400" u="sng" dirty="0">
              <a:effectLst/>
              <a:latin typeface="Calibri" panose="020F0502020204030204" pitchFamily="34" charset="0"/>
            </a:endParaRPr>
          </a:p>
          <a:p>
            <a:pPr marL="342900" indent="-342900" algn="l">
              <a:buClr>
                <a:schemeClr val="accent5">
                  <a:lumMod val="50000"/>
                </a:schemeClr>
              </a:buClr>
              <a:buFont typeface="Arial" panose="020B0604020202020204" pitchFamily="34" charset="0"/>
              <a:buChar char="•"/>
              <a:defRPr/>
            </a:pPr>
            <a:r>
              <a:rPr lang="en-GB" altLang="uk-UA" sz="2400" u="sng" dirty="0">
                <a:effectLst/>
                <a:latin typeface="Calibri" panose="020F0502020204030204" pitchFamily="34" charset="0"/>
              </a:rPr>
              <a:t>out of which </a:t>
            </a:r>
            <a:r>
              <a:rPr lang="en-US" altLang="uk-UA" sz="2400" dirty="0">
                <a:effectLst/>
                <a:latin typeface="Calibri" panose="020F0502020204030204" pitchFamily="34" charset="0"/>
              </a:rPr>
              <a:t>about </a:t>
            </a:r>
            <a:br>
              <a:rPr lang="en-US" altLang="uk-UA" sz="2400" dirty="0">
                <a:effectLst/>
                <a:latin typeface="Calibri" panose="020F0502020204030204" pitchFamily="34" charset="0"/>
              </a:rPr>
            </a:br>
            <a:r>
              <a:rPr lang="en-US" altLang="uk-UA" sz="2400" dirty="0">
                <a:effectLst/>
                <a:latin typeface="Calibri" panose="020F0502020204030204" pitchFamily="34" charset="0"/>
              </a:rPr>
              <a:t>20 </a:t>
            </a:r>
            <a:r>
              <a:rPr lang="en-GB" altLang="uk-UA" sz="2400" dirty="0">
                <a:effectLst/>
                <a:latin typeface="Calibri" panose="020F0502020204030204" pitchFamily="34" charset="0"/>
              </a:rPr>
              <a:t>thousand plots in forests</a:t>
            </a:r>
          </a:p>
          <a:p>
            <a:pPr marL="1085850" lvl="1" indent="-342900">
              <a:buClr>
                <a:schemeClr val="accent5">
                  <a:lumMod val="50000"/>
                </a:schemeClr>
              </a:buClr>
              <a:buFont typeface="Arial" panose="020B0604020202020204" pitchFamily="34" charset="0"/>
              <a:buChar char="•"/>
              <a:defRPr/>
            </a:pPr>
            <a:r>
              <a:rPr lang="en-GB" altLang="uk-UA" sz="2400" u="sng" dirty="0">
                <a:effectLst/>
                <a:latin typeface="Calibri" panose="020F0502020204030204" pitchFamily="34" charset="0"/>
              </a:rPr>
              <a:t>out of which </a:t>
            </a:r>
            <a:br>
              <a:rPr lang="en-GB" altLang="uk-UA" sz="2400" u="sng" dirty="0">
                <a:effectLst/>
                <a:latin typeface="Calibri" panose="020F0502020204030204" pitchFamily="34" charset="0"/>
              </a:rPr>
            </a:br>
            <a:r>
              <a:rPr lang="en-GB" altLang="uk-UA" sz="2400" u="sng" dirty="0">
                <a:effectLst/>
                <a:latin typeface="Calibri" panose="020F0502020204030204" pitchFamily="34" charset="0"/>
              </a:rPr>
              <a:t>4163 plots surveyed  in field during 2021-2023</a:t>
            </a:r>
          </a:p>
          <a:p>
            <a:pPr>
              <a:buClr>
                <a:schemeClr val="accent5">
                  <a:lumMod val="50000"/>
                </a:schemeClr>
              </a:buClr>
              <a:defRPr/>
            </a:pPr>
            <a:endParaRPr lang="uk-UA" altLang="uk-UA" sz="2400" dirty="0">
              <a:effectLst/>
              <a:latin typeface="Calibri" panose="020F0502020204030204" pitchFamily="34" charset="0"/>
            </a:endParaRPr>
          </a:p>
          <a:p>
            <a:pPr>
              <a:buClr>
                <a:schemeClr val="accent5">
                  <a:lumMod val="50000"/>
                </a:schemeClr>
              </a:buClr>
              <a:defRPr/>
            </a:pPr>
            <a:endParaRPr lang="en-US" altLang="uk-UA" sz="2400" dirty="0">
              <a:effectLst/>
              <a:latin typeface="Calibri" panose="020F0502020204030204" pitchFamily="34" charset="0"/>
            </a:endParaRPr>
          </a:p>
          <a:p>
            <a:pPr>
              <a:buClr>
                <a:schemeClr val="accent5">
                  <a:lumMod val="50000"/>
                </a:schemeClr>
              </a:buClr>
              <a:defRPr/>
            </a:pPr>
            <a:endParaRPr lang="uk-UA" altLang="uk-UA" sz="2400" dirty="0">
              <a:effectLst/>
              <a:latin typeface="Calibri" panose="020F0502020204030204" pitchFamily="34" charset="0"/>
            </a:endParaRPr>
          </a:p>
        </p:txBody>
      </p:sp>
      <p:sp>
        <p:nvSpPr>
          <p:cNvPr id="7" name="Прямокутник 6"/>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кутник 7"/>
          <p:cNvSpPr/>
          <p:nvPr/>
        </p:nvSpPr>
        <p:spPr>
          <a:xfrm>
            <a:off x="8740815" y="2886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a:picLocks noChangeAspect="1"/>
          </p:cNvPicPr>
          <p:nvPr/>
        </p:nvPicPr>
        <p:blipFill>
          <a:blip r:embed="rId4"/>
          <a:stretch>
            <a:fillRect/>
          </a:stretch>
        </p:blipFill>
        <p:spPr>
          <a:xfrm>
            <a:off x="4416715" y="1489750"/>
            <a:ext cx="7403268" cy="4743220"/>
          </a:xfrm>
          <a:prstGeom prst="rect">
            <a:avLst/>
          </a:prstGeom>
        </p:spPr>
      </p:pic>
      <p:pic>
        <p:nvPicPr>
          <p:cNvPr id="2" name="Рисунок 1"/>
          <p:cNvPicPr>
            <a:picLocks noChangeAspect="1"/>
          </p:cNvPicPr>
          <p:nvPr/>
        </p:nvPicPr>
        <p:blipFill>
          <a:blip r:embed="rId5"/>
          <a:stretch>
            <a:fillRect/>
          </a:stretch>
        </p:blipFill>
        <p:spPr>
          <a:xfrm>
            <a:off x="7268236" y="3717855"/>
            <a:ext cx="5212383" cy="3003882"/>
          </a:xfrm>
          <a:prstGeom prst="rect">
            <a:avLst/>
          </a:prstGeom>
        </p:spPr>
      </p:pic>
    </p:spTree>
    <p:extLst>
      <p:ext uri="{BB962C8B-B14F-4D97-AF65-F5344CB8AC3E}">
        <p14:creationId xmlns:p14="http://schemas.microsoft.com/office/powerpoint/2010/main" val="284188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NFI obstacles during martial law</a:t>
            </a:r>
          </a:p>
        </p:txBody>
      </p:sp>
      <p:sp>
        <p:nvSpPr>
          <p:cNvPr id="3" name="Прямокутник 2"/>
          <p:cNvSpPr/>
          <p:nvPr/>
        </p:nvSpPr>
        <p:spPr>
          <a:xfrm>
            <a:off x="690283" y="1477630"/>
            <a:ext cx="10601694" cy="378565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2400" b="1" dirty="0">
                <a:latin typeface="Calibri" panose="020F0502020204030204" pitchFamily="34" charset="0"/>
              </a:rPr>
              <a:t>Financial constraints: </a:t>
            </a:r>
          </a:p>
          <a:p>
            <a:pPr marL="742950" lvl="1" indent="-285750">
              <a:buFont typeface="Arial" panose="020B0604020202020204" pitchFamily="34" charset="0"/>
              <a:buChar char="•"/>
            </a:pPr>
            <a:r>
              <a:rPr lang="en-GB" sz="2400" dirty="0">
                <a:latin typeface="Calibri" panose="020F0502020204030204" pitchFamily="34" charset="0"/>
              </a:rPr>
              <a:t>No baseline for annual planning or horizon for ending of field data collection </a:t>
            </a:r>
          </a:p>
          <a:p>
            <a:pPr marL="742950" lvl="1" indent="-285750">
              <a:buFont typeface="Arial" panose="020B0604020202020204" pitchFamily="34" charset="0"/>
              <a:buChar char="•"/>
            </a:pPr>
            <a:r>
              <a:rPr lang="en-GB" sz="2400" dirty="0">
                <a:latin typeface="Calibri" panose="020F0502020204030204" pitchFamily="34" charset="0"/>
              </a:rPr>
              <a:t>Instability of CNFI structure and staff </a:t>
            </a:r>
          </a:p>
          <a:p>
            <a:pPr marL="742950" lvl="1" indent="-285750">
              <a:buFont typeface="Arial" panose="020B0604020202020204" pitchFamily="34" charset="0"/>
              <a:buChar char="•"/>
            </a:pPr>
            <a:r>
              <a:rPr lang="en-GB" sz="2400" dirty="0">
                <a:latin typeface="Calibri" panose="020F0502020204030204" pitchFamily="34" charset="0"/>
              </a:rPr>
              <a:t>Lack of equipment and vehicles </a:t>
            </a:r>
          </a:p>
          <a:p>
            <a:pPr marL="742950" lvl="1" indent="-285750">
              <a:buFont typeface="Arial" panose="020B0604020202020204" pitchFamily="34" charset="0"/>
              <a:buChar char="•"/>
            </a:pPr>
            <a:endParaRPr lang="en-GB" sz="2400" dirty="0">
              <a:latin typeface="Calibri" panose="020F0502020204030204" pitchFamily="34" charset="0"/>
            </a:endParaRPr>
          </a:p>
          <a:p>
            <a:pPr marL="285750" indent="-285750">
              <a:buFont typeface="Arial" panose="020B0604020202020204" pitchFamily="34" charset="0"/>
              <a:buChar char="•"/>
            </a:pPr>
            <a:r>
              <a:rPr lang="en-GB" sz="2400" b="1" dirty="0">
                <a:latin typeface="Calibri" panose="020F0502020204030204" pitchFamily="34" charset="0"/>
              </a:rPr>
              <a:t>Inaccessible sample plots:</a:t>
            </a:r>
            <a:r>
              <a:rPr lang="en-GB" sz="2400" dirty="0">
                <a:latin typeface="Calibri" panose="020F0502020204030204" pitchFamily="34" charset="0"/>
              </a:rPr>
              <a:t> </a:t>
            </a:r>
          </a:p>
          <a:p>
            <a:pPr marL="742950" lvl="1" indent="-285750">
              <a:buFont typeface="Arial" panose="020B0604020202020204" pitchFamily="34" charset="0"/>
              <a:buChar char="•"/>
            </a:pPr>
            <a:r>
              <a:rPr lang="en-US" sz="2400" dirty="0">
                <a:latin typeface="Calibri" panose="020F0502020204030204" pitchFamily="34" charset="0"/>
              </a:rPr>
              <a:t>Inaccessible territories relatively sample plots</a:t>
            </a:r>
          </a:p>
          <a:p>
            <a:pPr marL="742950" lvl="1" indent="-285750">
              <a:buFont typeface="Arial" panose="020B0604020202020204" pitchFamily="34" charset="0"/>
              <a:buChar char="•"/>
            </a:pPr>
            <a:r>
              <a:rPr lang="en-US" sz="2400" dirty="0">
                <a:latin typeface="Calibri" panose="020F0502020204030204" pitchFamily="34" charset="0"/>
              </a:rPr>
              <a:t>Increased fieldwork costs without prior acquisition of local information</a:t>
            </a:r>
          </a:p>
          <a:p>
            <a:pPr marL="742950" lvl="1" indent="-285750">
              <a:buFont typeface="Arial" panose="020B0604020202020204" pitchFamily="34" charset="0"/>
              <a:buChar char="•"/>
            </a:pPr>
            <a:r>
              <a:rPr lang="en-GB" sz="2400" dirty="0">
                <a:latin typeface="Calibri" panose="020F0502020204030204" pitchFamily="34" charset="0"/>
              </a:rPr>
              <a:t>Require complex statistical methods to estimate missing observations</a:t>
            </a:r>
            <a:endParaRPr lang="uk-UA" sz="2400" dirty="0">
              <a:latin typeface="Calibri" panose="020F0502020204030204" pitchFamily="34" charset="0"/>
            </a:endParaRPr>
          </a:p>
          <a:p>
            <a:pPr marL="285750" indent="-285750">
              <a:buFont typeface="Arial" panose="020B0604020202020204" pitchFamily="34" charset="0"/>
              <a:buChar char="•"/>
            </a:pPr>
            <a:endParaRPr lang="uk-UA" sz="2400" dirty="0">
              <a:latin typeface="Calibri" panose="020F0502020204030204" pitchFamily="34" charset="0"/>
            </a:endParaRPr>
          </a:p>
        </p:txBody>
      </p:sp>
    </p:spTree>
    <p:extLst>
      <p:ext uri="{BB962C8B-B14F-4D97-AF65-F5344CB8AC3E}">
        <p14:creationId xmlns:p14="http://schemas.microsoft.com/office/powerpoint/2010/main" val="247898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571018" y="264157"/>
            <a:ext cx="10770197" cy="76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Stage 4: Specifics of RS-Inventory 2023 </a:t>
            </a:r>
          </a:p>
        </p:txBody>
      </p:sp>
      <p:sp>
        <p:nvSpPr>
          <p:cNvPr id="3" name="Прямокутник 2"/>
          <p:cNvSpPr/>
          <p:nvPr/>
        </p:nvSpPr>
        <p:spPr>
          <a:xfrm>
            <a:off x="690283" y="1367098"/>
            <a:ext cx="11208792" cy="2308324"/>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rPr>
              <a:t>Information from all NFI forest inventory plots surveyed during 2021-2023 was processed according to a specially developed methodology and provided for use as reference data for remote sensing inventory </a:t>
            </a:r>
          </a:p>
          <a:p>
            <a:pPr marL="285750" indent="-285750">
              <a:buFont typeface="Arial" panose="020B0604020202020204" pitchFamily="34" charset="0"/>
              <a:buChar char="•"/>
            </a:pPr>
            <a:r>
              <a:rPr lang="en-US" sz="2400" dirty="0">
                <a:latin typeface="Calibri" panose="020F0502020204030204" pitchFamily="34" charset="0"/>
              </a:rPr>
              <a:t>Compared to the NFI, the number of indicators of the RS-Inventory is limited, but has a national dimension and map representation </a:t>
            </a:r>
          </a:p>
          <a:p>
            <a:pPr marL="285750" indent="-285750">
              <a:buFont typeface="Arial" panose="020B0604020202020204" pitchFamily="34" charset="0"/>
              <a:buChar char="•"/>
            </a:pPr>
            <a:r>
              <a:rPr lang="en-US" sz="2400" dirty="0">
                <a:latin typeface="Calibri" panose="020F0502020204030204" pitchFamily="34" charset="0"/>
              </a:rPr>
              <a:t>Remote sensing inventory uses biophysical definition of forest</a:t>
            </a:r>
          </a:p>
        </p:txBody>
      </p:sp>
    </p:spTree>
    <p:extLst>
      <p:ext uri="{BB962C8B-B14F-4D97-AF65-F5344CB8AC3E}">
        <p14:creationId xmlns:p14="http://schemas.microsoft.com/office/powerpoint/2010/main" val="48114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uk-UA" altLang="uk-UA" sz="3200" b="1" dirty="0">
                <a:latin typeface="+mn-lt"/>
                <a:ea typeface="+mn-ea"/>
                <a:cs typeface="+mn-cs"/>
              </a:rPr>
              <a:t>Етап 4</a:t>
            </a:r>
            <a:r>
              <a:rPr lang="en-GB" altLang="uk-UA" sz="3200" b="1" dirty="0">
                <a:latin typeface="+mn-lt"/>
                <a:ea typeface="+mn-ea"/>
                <a:cs typeface="+mn-cs"/>
              </a:rPr>
              <a:t>: Requirements for RS-Inventory</a:t>
            </a:r>
          </a:p>
        </p:txBody>
      </p:sp>
      <p:sp>
        <p:nvSpPr>
          <p:cNvPr id="3" name="Прямокутник 2"/>
          <p:cNvSpPr/>
          <p:nvPr/>
        </p:nvSpPr>
        <p:spPr>
          <a:xfrm>
            <a:off x="690283" y="1768967"/>
            <a:ext cx="10770197" cy="1938992"/>
          </a:xfrm>
          <a:prstGeom prst="rect">
            <a:avLst/>
          </a:prstGeom>
          <a:solidFill>
            <a:schemeClr val="bg1"/>
          </a:solidFill>
        </p:spPr>
        <p:txBody>
          <a:bodyPr wrap="square">
            <a:spAutoFit/>
          </a:bodyPr>
          <a:lstStyle/>
          <a:p>
            <a:r>
              <a:rPr lang="en-US" sz="2400" b="1" dirty="0">
                <a:latin typeface="Calibri" panose="020F0502020204030204" pitchFamily="34" charset="0"/>
              </a:rPr>
              <a:t>Further implementation of RS-Inventory requires the development of methodological and technological foundations of NFI with respect to</a:t>
            </a:r>
            <a:r>
              <a:rPr lang="en-US" sz="2400" dirty="0">
                <a:latin typeface="Calibri" panose="020F0502020204030204" pitchFamily="34" charset="0"/>
              </a:rPr>
              <a:t>: </a:t>
            </a:r>
          </a:p>
          <a:p>
            <a:pPr marL="342900" indent="-342900">
              <a:buFont typeface="Arial" panose="020B0604020202020204" pitchFamily="34" charset="0"/>
              <a:buChar char="•"/>
            </a:pPr>
            <a:r>
              <a:rPr lang="en-US" sz="2400" dirty="0">
                <a:latin typeface="Calibri" panose="020F0502020204030204" pitchFamily="34" charset="0"/>
              </a:rPr>
              <a:t>Design of the network of plots, as well as optimization of their shape and size</a:t>
            </a:r>
          </a:p>
          <a:p>
            <a:pPr marL="342900" indent="-342900">
              <a:buFont typeface="Arial" panose="020B0604020202020204" pitchFamily="34" charset="0"/>
              <a:buChar char="•"/>
            </a:pPr>
            <a:r>
              <a:rPr lang="en-US" sz="2400" dirty="0">
                <a:latin typeface="Calibri" panose="020F0502020204030204" pitchFamily="34" charset="0"/>
              </a:rPr>
              <a:t>Optimization of the number of collected indicators</a:t>
            </a:r>
          </a:p>
          <a:p>
            <a:pPr marL="342900" indent="-342900">
              <a:buFont typeface="Arial" panose="020B0604020202020204" pitchFamily="34" charset="0"/>
              <a:buChar char="•"/>
            </a:pPr>
            <a:r>
              <a:rPr lang="en-US" sz="2400" dirty="0">
                <a:latin typeface="Calibri" panose="020F0502020204030204" pitchFamily="34" charset="0"/>
              </a:rPr>
              <a:t>Application of new statistical methods for assessing indicators</a:t>
            </a:r>
            <a:endParaRPr lang="uk-UA" sz="2400" dirty="0">
              <a:latin typeface="Calibri" panose="020F0502020204030204" pitchFamily="34" charset="0"/>
            </a:endParaRPr>
          </a:p>
        </p:txBody>
      </p:sp>
    </p:spTree>
    <p:extLst>
      <p:ext uri="{BB962C8B-B14F-4D97-AF65-F5344CB8AC3E}">
        <p14:creationId xmlns:p14="http://schemas.microsoft.com/office/powerpoint/2010/main" val="242606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Title 1">
            <a:extLst>
              <a:ext uri="{FF2B5EF4-FFF2-40B4-BE49-F238E27FC236}">
                <a16:creationId xmlns:a16="http://schemas.microsoft.com/office/drawing/2014/main" id="{09451290-66BA-736C-A993-4462DBC3CF30}"/>
              </a:ext>
            </a:extLst>
          </p:cNvPr>
          <p:cNvSpPr>
            <a:spLocks noGrp="1"/>
          </p:cNvSpPr>
          <p:nvPr>
            <p:ph type="title"/>
          </p:nvPr>
        </p:nvSpPr>
        <p:spPr>
          <a:xfrm>
            <a:off x="422218" y="146541"/>
            <a:ext cx="10515600" cy="782357"/>
          </a:xfrm>
        </p:spPr>
        <p:txBody>
          <a:bodyPr/>
          <a:lstStyle/>
          <a:p>
            <a:pPr eaLnBrk="0" fontAlgn="base" hangingPunct="0">
              <a:spcAft>
                <a:spcPct val="0"/>
              </a:spcAft>
            </a:pPr>
            <a:r>
              <a:rPr lang="en-GB" sz="3200" b="1" dirty="0">
                <a:latin typeface="+mn-lt"/>
                <a:ea typeface="+mn-ea"/>
                <a:cs typeface="+mn-cs"/>
              </a:rPr>
              <a:t>EU- Proposal for a Regulation on a monitoring framework for resilient European forests</a:t>
            </a:r>
            <a:endParaRPr lang="en-IE" sz="3200" b="1" dirty="0">
              <a:latin typeface="+mn-lt"/>
              <a:ea typeface="+mn-ea"/>
              <a:cs typeface="+mn-cs"/>
            </a:endParaRPr>
          </a:p>
        </p:txBody>
      </p:sp>
      <p:grpSp>
        <p:nvGrpSpPr>
          <p:cNvPr id="72" name="Групувати 71"/>
          <p:cNvGrpSpPr/>
          <p:nvPr/>
        </p:nvGrpSpPr>
        <p:grpSpPr>
          <a:xfrm>
            <a:off x="1436283" y="1934933"/>
            <a:ext cx="9006402" cy="4923067"/>
            <a:chOff x="327717" y="1893868"/>
            <a:chExt cx="9006402" cy="4923067"/>
          </a:xfrm>
        </p:grpSpPr>
        <p:sp>
          <p:nvSpPr>
            <p:cNvPr id="19" name="Rectangle: Rounded Corners 15">
              <a:extLst>
                <a:ext uri="{FF2B5EF4-FFF2-40B4-BE49-F238E27FC236}">
                  <a16:creationId xmlns:a16="http://schemas.microsoft.com/office/drawing/2014/main" id="{7D2BD9F3-37C0-1A33-7F96-7AB5E6263F5E}"/>
                </a:ext>
              </a:extLst>
            </p:cNvPr>
            <p:cNvSpPr/>
            <p:nvPr/>
          </p:nvSpPr>
          <p:spPr>
            <a:xfrm>
              <a:off x="3126720" y="3050600"/>
              <a:ext cx="2364510" cy="2660071"/>
            </a:xfrm>
            <a:prstGeom prst="roundRect">
              <a:avLst/>
            </a:prstGeom>
            <a:solidFill>
              <a:schemeClr val="bg1"/>
            </a:solidFill>
            <a:ln w="41275">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E"/>
            </a:p>
          </p:txBody>
        </p:sp>
        <p:grpSp>
          <p:nvGrpSpPr>
            <p:cNvPr id="33" name="Групувати 32"/>
            <p:cNvGrpSpPr/>
            <p:nvPr/>
          </p:nvGrpSpPr>
          <p:grpSpPr>
            <a:xfrm>
              <a:off x="327717" y="1893868"/>
              <a:ext cx="9006402" cy="4923067"/>
              <a:chOff x="337765" y="1851686"/>
              <a:chExt cx="9006402" cy="4923067"/>
            </a:xfrm>
          </p:grpSpPr>
          <p:sp>
            <p:nvSpPr>
              <p:cNvPr id="34" name="Полілінія 33"/>
              <p:cNvSpPr/>
              <p:nvPr/>
            </p:nvSpPr>
            <p:spPr>
              <a:xfrm>
                <a:off x="337765" y="3144876"/>
                <a:ext cx="2091535" cy="1045767"/>
              </a:xfrm>
              <a:custGeom>
                <a:avLst/>
                <a:gdLst>
                  <a:gd name="connsiteX0" fmla="*/ 0 w 2091535"/>
                  <a:gd name="connsiteY0" fmla="*/ 104577 h 1045767"/>
                  <a:gd name="connsiteX1" fmla="*/ 104577 w 2091535"/>
                  <a:gd name="connsiteY1" fmla="*/ 0 h 1045767"/>
                  <a:gd name="connsiteX2" fmla="*/ 1986958 w 2091535"/>
                  <a:gd name="connsiteY2" fmla="*/ 0 h 1045767"/>
                  <a:gd name="connsiteX3" fmla="*/ 2091535 w 2091535"/>
                  <a:gd name="connsiteY3" fmla="*/ 104577 h 1045767"/>
                  <a:gd name="connsiteX4" fmla="*/ 2091535 w 2091535"/>
                  <a:gd name="connsiteY4" fmla="*/ 941190 h 1045767"/>
                  <a:gd name="connsiteX5" fmla="*/ 1986958 w 2091535"/>
                  <a:gd name="connsiteY5" fmla="*/ 1045767 h 1045767"/>
                  <a:gd name="connsiteX6" fmla="*/ 104577 w 2091535"/>
                  <a:gd name="connsiteY6" fmla="*/ 1045767 h 1045767"/>
                  <a:gd name="connsiteX7" fmla="*/ 0 w 2091535"/>
                  <a:gd name="connsiteY7" fmla="*/ 941190 h 1045767"/>
                  <a:gd name="connsiteX8" fmla="*/ 0 w 2091535"/>
                  <a:gd name="connsiteY8" fmla="*/ 104577 h 104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1535" h="1045767">
                    <a:moveTo>
                      <a:pt x="0" y="104577"/>
                    </a:moveTo>
                    <a:cubicBezTo>
                      <a:pt x="0" y="46821"/>
                      <a:pt x="46821" y="0"/>
                      <a:pt x="104577" y="0"/>
                    </a:cubicBezTo>
                    <a:lnTo>
                      <a:pt x="1986958" y="0"/>
                    </a:lnTo>
                    <a:cubicBezTo>
                      <a:pt x="2044714" y="0"/>
                      <a:pt x="2091535" y="46821"/>
                      <a:pt x="2091535" y="104577"/>
                    </a:cubicBezTo>
                    <a:lnTo>
                      <a:pt x="2091535" y="941190"/>
                    </a:lnTo>
                    <a:cubicBezTo>
                      <a:pt x="2091535" y="998946"/>
                      <a:pt x="2044714" y="1045767"/>
                      <a:pt x="1986958" y="1045767"/>
                    </a:cubicBezTo>
                    <a:lnTo>
                      <a:pt x="104577" y="1045767"/>
                    </a:lnTo>
                    <a:cubicBezTo>
                      <a:pt x="46821" y="1045767"/>
                      <a:pt x="0" y="998946"/>
                      <a:pt x="0" y="941190"/>
                    </a:cubicBezTo>
                    <a:lnTo>
                      <a:pt x="0" y="104577"/>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424" tIns="41424" rIns="41424" bIns="41424" numCol="1" spcCol="1270" anchor="ctr" anchorCtr="0">
                <a:noAutofit/>
              </a:bodyPr>
              <a:lstStyle/>
              <a:p>
                <a:pPr lvl="0" algn="ctr" defTabSz="755650">
                  <a:lnSpc>
                    <a:spcPct val="90000"/>
                  </a:lnSpc>
                  <a:spcBef>
                    <a:spcPct val="0"/>
                  </a:spcBef>
                  <a:spcAft>
                    <a:spcPct val="35000"/>
                  </a:spcAft>
                </a:pPr>
                <a:r>
                  <a:rPr lang="en-IE" sz="1700" kern="1200"/>
                  <a:t>Forest monitoring framework</a:t>
                </a:r>
              </a:p>
            </p:txBody>
          </p:sp>
          <p:sp>
            <p:nvSpPr>
              <p:cNvPr id="35" name="Полілінія 34"/>
              <p:cNvSpPr/>
              <p:nvPr/>
            </p:nvSpPr>
            <p:spPr>
              <a:xfrm rot="18289469">
                <a:off x="2115104" y="3051297"/>
                <a:ext cx="1465008" cy="30292"/>
              </a:xfrm>
              <a:custGeom>
                <a:avLst/>
                <a:gdLst>
                  <a:gd name="connsiteX0" fmla="*/ 0 w 1465008"/>
                  <a:gd name="connsiteY0" fmla="*/ 15146 h 30292"/>
                  <a:gd name="connsiteX1" fmla="*/ 1465008 w 1465008"/>
                  <a:gd name="connsiteY1" fmla="*/ 15146 h 30292"/>
                </a:gdLst>
                <a:ahLst/>
                <a:cxnLst>
                  <a:cxn ang="0">
                    <a:pos x="connsiteX0" y="connsiteY0"/>
                  </a:cxn>
                  <a:cxn ang="0">
                    <a:pos x="connsiteX1" y="connsiteY1"/>
                  </a:cxn>
                </a:cxnLst>
                <a:rect l="l" t="t" r="r" b="b"/>
                <a:pathLst>
                  <a:path w="1465008" h="30292">
                    <a:moveTo>
                      <a:pt x="0" y="15146"/>
                    </a:moveTo>
                    <a:lnTo>
                      <a:pt x="1465008" y="15146"/>
                    </a:lnTo>
                  </a:path>
                </a:pathLst>
              </a:custGeom>
              <a:noFill/>
            </p:spPr>
            <p:style>
              <a:lnRef idx="1">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708579" tIns="-21479" rIns="708579" bIns="-21479" numCol="1" spcCol="1270" anchor="ctr" anchorCtr="0">
                <a:noAutofit/>
              </a:bodyPr>
              <a:lstStyle/>
              <a:p>
                <a:pPr lvl="0" algn="ctr" defTabSz="222250">
                  <a:lnSpc>
                    <a:spcPct val="90000"/>
                  </a:lnSpc>
                  <a:spcBef>
                    <a:spcPct val="0"/>
                  </a:spcBef>
                  <a:spcAft>
                    <a:spcPct val="35000"/>
                  </a:spcAft>
                </a:pPr>
                <a:endParaRPr lang="en-IE" sz="500" kern="1200"/>
              </a:p>
            </p:txBody>
          </p:sp>
          <p:sp>
            <p:nvSpPr>
              <p:cNvPr id="36" name="Полілінія 35"/>
              <p:cNvSpPr/>
              <p:nvPr/>
            </p:nvSpPr>
            <p:spPr>
              <a:xfrm>
                <a:off x="3265915" y="1851686"/>
                <a:ext cx="2091535" cy="1045767"/>
              </a:xfrm>
              <a:custGeom>
                <a:avLst/>
                <a:gdLst>
                  <a:gd name="connsiteX0" fmla="*/ 0 w 2091535"/>
                  <a:gd name="connsiteY0" fmla="*/ 104577 h 1045767"/>
                  <a:gd name="connsiteX1" fmla="*/ 104577 w 2091535"/>
                  <a:gd name="connsiteY1" fmla="*/ 0 h 1045767"/>
                  <a:gd name="connsiteX2" fmla="*/ 1986958 w 2091535"/>
                  <a:gd name="connsiteY2" fmla="*/ 0 h 1045767"/>
                  <a:gd name="connsiteX3" fmla="*/ 2091535 w 2091535"/>
                  <a:gd name="connsiteY3" fmla="*/ 104577 h 1045767"/>
                  <a:gd name="connsiteX4" fmla="*/ 2091535 w 2091535"/>
                  <a:gd name="connsiteY4" fmla="*/ 941190 h 1045767"/>
                  <a:gd name="connsiteX5" fmla="*/ 1986958 w 2091535"/>
                  <a:gd name="connsiteY5" fmla="*/ 1045767 h 1045767"/>
                  <a:gd name="connsiteX6" fmla="*/ 104577 w 2091535"/>
                  <a:gd name="connsiteY6" fmla="*/ 1045767 h 1045767"/>
                  <a:gd name="connsiteX7" fmla="*/ 0 w 2091535"/>
                  <a:gd name="connsiteY7" fmla="*/ 941190 h 1045767"/>
                  <a:gd name="connsiteX8" fmla="*/ 0 w 2091535"/>
                  <a:gd name="connsiteY8" fmla="*/ 104577 h 104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1535" h="1045767">
                    <a:moveTo>
                      <a:pt x="0" y="104577"/>
                    </a:moveTo>
                    <a:cubicBezTo>
                      <a:pt x="0" y="46821"/>
                      <a:pt x="46821" y="0"/>
                      <a:pt x="104577" y="0"/>
                    </a:cubicBezTo>
                    <a:lnTo>
                      <a:pt x="1986958" y="0"/>
                    </a:lnTo>
                    <a:cubicBezTo>
                      <a:pt x="2044714" y="0"/>
                      <a:pt x="2091535" y="46821"/>
                      <a:pt x="2091535" y="104577"/>
                    </a:cubicBezTo>
                    <a:lnTo>
                      <a:pt x="2091535" y="941190"/>
                    </a:lnTo>
                    <a:cubicBezTo>
                      <a:pt x="2091535" y="998946"/>
                      <a:pt x="2044714" y="1045767"/>
                      <a:pt x="1986958" y="1045767"/>
                    </a:cubicBezTo>
                    <a:lnTo>
                      <a:pt x="104577" y="1045767"/>
                    </a:lnTo>
                    <a:cubicBezTo>
                      <a:pt x="46821" y="1045767"/>
                      <a:pt x="0" y="998946"/>
                      <a:pt x="0" y="941190"/>
                    </a:cubicBezTo>
                    <a:lnTo>
                      <a:pt x="0" y="104577"/>
                    </a:lnTo>
                    <a:close/>
                  </a:path>
                </a:pathLst>
              </a:custGeom>
              <a:solidFill>
                <a:schemeClr val="accent6">
                  <a:lumMod val="75000"/>
                </a:schemeClr>
              </a:solidFill>
              <a:ln w="38100">
                <a:solidFill>
                  <a:srgbClr val="00B050"/>
                </a:solidFill>
              </a:ln>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41424" tIns="41424" rIns="41424" bIns="41424" numCol="1" spcCol="1270" anchor="ctr" anchorCtr="0">
                <a:noAutofit/>
              </a:bodyPr>
              <a:lstStyle/>
              <a:p>
                <a:pPr lvl="0" algn="ctr" defTabSz="755650">
                  <a:lnSpc>
                    <a:spcPct val="90000"/>
                  </a:lnSpc>
                  <a:spcBef>
                    <a:spcPct val="0"/>
                  </a:spcBef>
                  <a:spcAft>
                    <a:spcPct val="35000"/>
                  </a:spcAft>
                </a:pPr>
                <a:r>
                  <a:rPr lang="en-US" sz="1700" kern="1200" dirty="0"/>
                  <a:t>Geographically explicit identification system for forest units</a:t>
                </a:r>
                <a:endParaRPr lang="en-IE" sz="1700" kern="1200" dirty="0"/>
              </a:p>
            </p:txBody>
          </p:sp>
          <p:sp>
            <p:nvSpPr>
              <p:cNvPr id="37" name="Полілінія 36"/>
              <p:cNvSpPr/>
              <p:nvPr/>
            </p:nvSpPr>
            <p:spPr>
              <a:xfrm>
                <a:off x="2429301" y="3652613"/>
                <a:ext cx="836614" cy="30292"/>
              </a:xfrm>
              <a:custGeom>
                <a:avLst/>
                <a:gdLst>
                  <a:gd name="connsiteX0" fmla="*/ 0 w 836614"/>
                  <a:gd name="connsiteY0" fmla="*/ 15146 h 30292"/>
                  <a:gd name="connsiteX1" fmla="*/ 836614 w 836614"/>
                  <a:gd name="connsiteY1" fmla="*/ 15146 h 30292"/>
                </a:gdLst>
                <a:ahLst/>
                <a:cxnLst>
                  <a:cxn ang="0">
                    <a:pos x="connsiteX0" y="connsiteY0"/>
                  </a:cxn>
                  <a:cxn ang="0">
                    <a:pos x="connsiteX1" y="connsiteY1"/>
                  </a:cxn>
                </a:cxnLst>
                <a:rect l="l" t="t" r="r" b="b"/>
                <a:pathLst>
                  <a:path w="836614" h="30292">
                    <a:moveTo>
                      <a:pt x="0" y="15146"/>
                    </a:moveTo>
                    <a:lnTo>
                      <a:pt x="836614" y="15146"/>
                    </a:lnTo>
                  </a:path>
                </a:pathLst>
              </a:custGeom>
              <a:noFill/>
            </p:spPr>
            <p:style>
              <a:lnRef idx="1">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410091" tIns="-5769" rIns="410093" bIns="-5769" numCol="1" spcCol="1270" anchor="ctr" anchorCtr="0">
                <a:noAutofit/>
              </a:bodyPr>
              <a:lstStyle/>
              <a:p>
                <a:pPr lvl="0" algn="ctr" defTabSz="222250">
                  <a:lnSpc>
                    <a:spcPct val="90000"/>
                  </a:lnSpc>
                  <a:spcBef>
                    <a:spcPct val="0"/>
                  </a:spcBef>
                  <a:spcAft>
                    <a:spcPct val="35000"/>
                  </a:spcAft>
                </a:pPr>
                <a:endParaRPr lang="en-IE" sz="500" kern="1200" dirty="0"/>
              </a:p>
            </p:txBody>
          </p:sp>
          <p:sp>
            <p:nvSpPr>
              <p:cNvPr id="38" name="Полілінія 37"/>
              <p:cNvSpPr/>
              <p:nvPr/>
            </p:nvSpPr>
            <p:spPr>
              <a:xfrm>
                <a:off x="3265915" y="3144876"/>
                <a:ext cx="2091535" cy="1045767"/>
              </a:xfrm>
              <a:custGeom>
                <a:avLst/>
                <a:gdLst>
                  <a:gd name="connsiteX0" fmla="*/ 0 w 2091535"/>
                  <a:gd name="connsiteY0" fmla="*/ 104577 h 1045767"/>
                  <a:gd name="connsiteX1" fmla="*/ 104577 w 2091535"/>
                  <a:gd name="connsiteY1" fmla="*/ 0 h 1045767"/>
                  <a:gd name="connsiteX2" fmla="*/ 1986958 w 2091535"/>
                  <a:gd name="connsiteY2" fmla="*/ 0 h 1045767"/>
                  <a:gd name="connsiteX3" fmla="*/ 2091535 w 2091535"/>
                  <a:gd name="connsiteY3" fmla="*/ 104577 h 1045767"/>
                  <a:gd name="connsiteX4" fmla="*/ 2091535 w 2091535"/>
                  <a:gd name="connsiteY4" fmla="*/ 941190 h 1045767"/>
                  <a:gd name="connsiteX5" fmla="*/ 1986958 w 2091535"/>
                  <a:gd name="connsiteY5" fmla="*/ 1045767 h 1045767"/>
                  <a:gd name="connsiteX6" fmla="*/ 104577 w 2091535"/>
                  <a:gd name="connsiteY6" fmla="*/ 1045767 h 1045767"/>
                  <a:gd name="connsiteX7" fmla="*/ 0 w 2091535"/>
                  <a:gd name="connsiteY7" fmla="*/ 941190 h 1045767"/>
                  <a:gd name="connsiteX8" fmla="*/ 0 w 2091535"/>
                  <a:gd name="connsiteY8" fmla="*/ 104577 h 104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1535" h="1045767">
                    <a:moveTo>
                      <a:pt x="0" y="104577"/>
                    </a:moveTo>
                    <a:cubicBezTo>
                      <a:pt x="0" y="46821"/>
                      <a:pt x="46821" y="0"/>
                      <a:pt x="104577" y="0"/>
                    </a:cubicBezTo>
                    <a:lnTo>
                      <a:pt x="1986958" y="0"/>
                    </a:lnTo>
                    <a:cubicBezTo>
                      <a:pt x="2044714" y="0"/>
                      <a:pt x="2091535" y="46821"/>
                      <a:pt x="2091535" y="104577"/>
                    </a:cubicBezTo>
                    <a:lnTo>
                      <a:pt x="2091535" y="941190"/>
                    </a:lnTo>
                    <a:cubicBezTo>
                      <a:pt x="2091535" y="998946"/>
                      <a:pt x="2044714" y="1045767"/>
                      <a:pt x="1986958" y="1045767"/>
                    </a:cubicBezTo>
                    <a:lnTo>
                      <a:pt x="104577" y="1045767"/>
                    </a:lnTo>
                    <a:cubicBezTo>
                      <a:pt x="46821" y="1045767"/>
                      <a:pt x="0" y="998946"/>
                      <a:pt x="0" y="941190"/>
                    </a:cubicBezTo>
                    <a:lnTo>
                      <a:pt x="0" y="104577"/>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41424" tIns="41424" rIns="41424" bIns="41424" numCol="1" spcCol="1270" anchor="ctr" anchorCtr="0">
                <a:noAutofit/>
              </a:bodyPr>
              <a:lstStyle/>
              <a:p>
                <a:pPr lvl="0" algn="ctr" defTabSz="755650">
                  <a:lnSpc>
                    <a:spcPct val="90000"/>
                  </a:lnSpc>
                  <a:spcBef>
                    <a:spcPct val="0"/>
                  </a:spcBef>
                  <a:spcAft>
                    <a:spcPct val="35000"/>
                  </a:spcAft>
                </a:pPr>
                <a:r>
                  <a:rPr lang="en-IE" sz="1700" kern="1200"/>
                  <a:t>Forest data collection framework</a:t>
                </a:r>
              </a:p>
            </p:txBody>
          </p:sp>
          <p:sp>
            <p:nvSpPr>
              <p:cNvPr id="39" name="Полілінія 38"/>
              <p:cNvSpPr/>
              <p:nvPr/>
            </p:nvSpPr>
            <p:spPr>
              <a:xfrm rot="18230563">
                <a:off x="5022196" y="3024175"/>
                <a:ext cx="1513271" cy="30292"/>
              </a:xfrm>
              <a:custGeom>
                <a:avLst/>
                <a:gdLst>
                  <a:gd name="connsiteX0" fmla="*/ 0 w 1513271"/>
                  <a:gd name="connsiteY0" fmla="*/ 15146 h 30292"/>
                  <a:gd name="connsiteX1" fmla="*/ 1513271 w 1513271"/>
                  <a:gd name="connsiteY1" fmla="*/ 15146 h 30292"/>
                </a:gdLst>
                <a:ahLst/>
                <a:cxnLst>
                  <a:cxn ang="0">
                    <a:pos x="connsiteX0" y="connsiteY0"/>
                  </a:cxn>
                  <a:cxn ang="0">
                    <a:pos x="connsiteX1" y="connsiteY1"/>
                  </a:cxn>
                </a:cxnLst>
                <a:rect l="l" t="t" r="r" b="b"/>
                <a:pathLst>
                  <a:path w="1513271" h="30292">
                    <a:moveTo>
                      <a:pt x="0" y="15146"/>
                    </a:moveTo>
                    <a:lnTo>
                      <a:pt x="1513271" y="15146"/>
                    </a:lnTo>
                  </a:path>
                </a:pathLst>
              </a:custGeom>
              <a:noFill/>
            </p:spPr>
            <p:style>
              <a:lnRef idx="1">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731504" tIns="-22686" rIns="731503" bIns="-22686" numCol="1" spcCol="1270" anchor="ctr" anchorCtr="0">
                <a:noAutofit/>
              </a:bodyPr>
              <a:lstStyle/>
              <a:p>
                <a:pPr lvl="0" algn="ctr" defTabSz="222250">
                  <a:lnSpc>
                    <a:spcPct val="90000"/>
                  </a:lnSpc>
                  <a:spcBef>
                    <a:spcPct val="0"/>
                  </a:spcBef>
                  <a:spcAft>
                    <a:spcPct val="35000"/>
                  </a:spcAft>
                </a:pPr>
                <a:endParaRPr lang="en-IE" sz="500" kern="1200"/>
              </a:p>
            </p:txBody>
          </p:sp>
          <p:sp>
            <p:nvSpPr>
              <p:cNvPr id="40" name="Полілінія 39"/>
              <p:cNvSpPr/>
              <p:nvPr/>
            </p:nvSpPr>
            <p:spPr>
              <a:xfrm>
                <a:off x="6200214" y="1902153"/>
                <a:ext cx="2696093" cy="1017458"/>
              </a:xfrm>
              <a:custGeom>
                <a:avLst/>
                <a:gdLst>
                  <a:gd name="connsiteX0" fmla="*/ 0 w 2696093"/>
                  <a:gd name="connsiteY0" fmla="*/ 101746 h 1017458"/>
                  <a:gd name="connsiteX1" fmla="*/ 101746 w 2696093"/>
                  <a:gd name="connsiteY1" fmla="*/ 0 h 1017458"/>
                  <a:gd name="connsiteX2" fmla="*/ 2594347 w 2696093"/>
                  <a:gd name="connsiteY2" fmla="*/ 0 h 1017458"/>
                  <a:gd name="connsiteX3" fmla="*/ 2696093 w 2696093"/>
                  <a:gd name="connsiteY3" fmla="*/ 101746 h 1017458"/>
                  <a:gd name="connsiteX4" fmla="*/ 2696093 w 2696093"/>
                  <a:gd name="connsiteY4" fmla="*/ 915712 h 1017458"/>
                  <a:gd name="connsiteX5" fmla="*/ 2594347 w 2696093"/>
                  <a:gd name="connsiteY5" fmla="*/ 1017458 h 1017458"/>
                  <a:gd name="connsiteX6" fmla="*/ 101746 w 2696093"/>
                  <a:gd name="connsiteY6" fmla="*/ 1017458 h 1017458"/>
                  <a:gd name="connsiteX7" fmla="*/ 0 w 2696093"/>
                  <a:gd name="connsiteY7" fmla="*/ 915712 h 1017458"/>
                  <a:gd name="connsiteX8" fmla="*/ 0 w 2696093"/>
                  <a:gd name="connsiteY8" fmla="*/ 101746 h 101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6093" h="1017458">
                    <a:moveTo>
                      <a:pt x="0" y="101746"/>
                    </a:moveTo>
                    <a:cubicBezTo>
                      <a:pt x="0" y="45553"/>
                      <a:pt x="45553" y="0"/>
                      <a:pt x="101746" y="0"/>
                    </a:cubicBezTo>
                    <a:lnTo>
                      <a:pt x="2594347" y="0"/>
                    </a:lnTo>
                    <a:cubicBezTo>
                      <a:pt x="2650540" y="0"/>
                      <a:pt x="2696093" y="45553"/>
                      <a:pt x="2696093" y="101746"/>
                    </a:cubicBezTo>
                    <a:lnTo>
                      <a:pt x="2696093" y="915712"/>
                    </a:lnTo>
                    <a:cubicBezTo>
                      <a:pt x="2696093" y="971905"/>
                      <a:pt x="2650540" y="1017458"/>
                      <a:pt x="2594347" y="1017458"/>
                    </a:cubicBezTo>
                    <a:lnTo>
                      <a:pt x="101746" y="1017458"/>
                    </a:lnTo>
                    <a:cubicBezTo>
                      <a:pt x="45553" y="1017458"/>
                      <a:pt x="0" y="971905"/>
                      <a:pt x="0" y="915712"/>
                    </a:cubicBezTo>
                    <a:lnTo>
                      <a:pt x="0" y="101746"/>
                    </a:lnTo>
                    <a:close/>
                  </a:path>
                </a:pathLst>
              </a:custGeom>
              <a:solidFill>
                <a:schemeClr val="accent4">
                  <a:lumMod val="40000"/>
                  <a:lumOff val="60000"/>
                </a:schemeClr>
              </a:solidFill>
              <a:ln w="38100">
                <a:solidFill>
                  <a:srgbClr val="00B050"/>
                </a:solidFill>
              </a:ln>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9960" tIns="39960" rIns="39960" bIns="39960" numCol="1" spcCol="1270" anchor="ctr" anchorCtr="0">
                <a:noAutofit/>
              </a:bodyPr>
              <a:lstStyle/>
              <a:p>
                <a:pPr lvl="0" algn="ctr" defTabSz="711200">
                  <a:lnSpc>
                    <a:spcPct val="90000"/>
                  </a:lnSpc>
                  <a:spcBef>
                    <a:spcPct val="0"/>
                  </a:spcBef>
                  <a:spcAft>
                    <a:spcPct val="35000"/>
                  </a:spcAft>
                </a:pPr>
                <a:r>
                  <a:rPr lang="en-IE" sz="1600" b="1" kern="1200" dirty="0">
                    <a:solidFill>
                      <a:schemeClr val="tx1"/>
                    </a:solidFill>
                  </a:rPr>
                  <a:t>Data collected by the</a:t>
                </a:r>
                <a:br>
                  <a:rPr lang="en-IE" sz="1600" kern="1200" dirty="0">
                    <a:solidFill>
                      <a:schemeClr val="tx1"/>
                    </a:solidFill>
                  </a:rPr>
                </a:br>
                <a:r>
                  <a:rPr lang="en-IE" sz="1600" b="1" kern="1200" dirty="0">
                    <a:solidFill>
                      <a:schemeClr val="tx1"/>
                    </a:solidFill>
                  </a:rPr>
                  <a:t>European</a:t>
                </a:r>
                <a:r>
                  <a:rPr lang="en-IE" sz="1600" kern="1200" dirty="0">
                    <a:solidFill>
                      <a:schemeClr val="tx1"/>
                    </a:solidFill>
                  </a:rPr>
                  <a:t> </a:t>
                </a:r>
                <a:r>
                  <a:rPr lang="en-IE" sz="1600" b="1" kern="1200" dirty="0">
                    <a:solidFill>
                      <a:schemeClr val="tx1"/>
                    </a:solidFill>
                  </a:rPr>
                  <a:t>Commission</a:t>
                </a:r>
                <a:br>
                  <a:rPr lang="en-IE" sz="1600" b="1" kern="1200" dirty="0">
                    <a:solidFill>
                      <a:schemeClr val="tx1"/>
                    </a:solidFill>
                  </a:rPr>
                </a:br>
                <a:r>
                  <a:rPr lang="en-IE" sz="1600" b="0" kern="1200" dirty="0">
                    <a:solidFill>
                      <a:schemeClr val="tx1"/>
                    </a:solidFill>
                  </a:rPr>
                  <a:t>through </a:t>
                </a:r>
                <a:r>
                  <a:rPr lang="en-IE" sz="1600" kern="1200" dirty="0">
                    <a:solidFill>
                      <a:schemeClr val="tx1"/>
                    </a:solidFill>
                  </a:rPr>
                  <a:t>standardisation using Copernicus</a:t>
                </a:r>
                <a:r>
                  <a:rPr lang="en-IE" sz="1800" kern="1200" dirty="0">
                    <a:solidFill>
                      <a:schemeClr val="tx1"/>
                    </a:solidFill>
                  </a:rPr>
                  <a:t> </a:t>
                </a:r>
              </a:p>
            </p:txBody>
          </p:sp>
          <p:sp>
            <p:nvSpPr>
              <p:cNvPr id="41" name="Полілінія 40"/>
              <p:cNvSpPr/>
              <p:nvPr/>
            </p:nvSpPr>
            <p:spPr>
              <a:xfrm>
                <a:off x="5357450" y="3652613"/>
                <a:ext cx="836614" cy="30292"/>
              </a:xfrm>
              <a:custGeom>
                <a:avLst/>
                <a:gdLst>
                  <a:gd name="connsiteX0" fmla="*/ 0 w 836614"/>
                  <a:gd name="connsiteY0" fmla="*/ 15146 h 30292"/>
                  <a:gd name="connsiteX1" fmla="*/ 836614 w 836614"/>
                  <a:gd name="connsiteY1" fmla="*/ 15146 h 30292"/>
                </a:gdLst>
                <a:ahLst/>
                <a:cxnLst>
                  <a:cxn ang="0">
                    <a:pos x="connsiteX0" y="connsiteY0"/>
                  </a:cxn>
                  <a:cxn ang="0">
                    <a:pos x="connsiteX1" y="connsiteY1"/>
                  </a:cxn>
                </a:cxnLst>
                <a:rect l="l" t="t" r="r" b="b"/>
                <a:pathLst>
                  <a:path w="836614" h="30292">
                    <a:moveTo>
                      <a:pt x="0" y="15146"/>
                    </a:moveTo>
                    <a:lnTo>
                      <a:pt x="836614" y="15146"/>
                    </a:lnTo>
                  </a:path>
                </a:pathLst>
              </a:custGeom>
              <a:noFill/>
            </p:spPr>
            <p:style>
              <a:lnRef idx="1">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410092" tIns="-5769" rIns="410092" bIns="-5769" numCol="1" spcCol="1270" anchor="ctr" anchorCtr="0">
                <a:noAutofit/>
              </a:bodyPr>
              <a:lstStyle/>
              <a:p>
                <a:pPr lvl="0" algn="ctr" defTabSz="222250">
                  <a:lnSpc>
                    <a:spcPct val="90000"/>
                  </a:lnSpc>
                  <a:spcBef>
                    <a:spcPct val="0"/>
                  </a:spcBef>
                  <a:spcAft>
                    <a:spcPct val="35000"/>
                  </a:spcAft>
                </a:pPr>
                <a:endParaRPr lang="en-IE" sz="500" kern="1200"/>
              </a:p>
            </p:txBody>
          </p:sp>
          <p:sp>
            <p:nvSpPr>
              <p:cNvPr id="42" name="Полілінія 41"/>
              <p:cNvSpPr/>
              <p:nvPr/>
            </p:nvSpPr>
            <p:spPr>
              <a:xfrm>
                <a:off x="6194064" y="3159030"/>
                <a:ext cx="2696093" cy="1017458"/>
              </a:xfrm>
              <a:custGeom>
                <a:avLst/>
                <a:gdLst>
                  <a:gd name="connsiteX0" fmla="*/ 0 w 2696093"/>
                  <a:gd name="connsiteY0" fmla="*/ 101746 h 1017458"/>
                  <a:gd name="connsiteX1" fmla="*/ 101746 w 2696093"/>
                  <a:gd name="connsiteY1" fmla="*/ 0 h 1017458"/>
                  <a:gd name="connsiteX2" fmla="*/ 2594347 w 2696093"/>
                  <a:gd name="connsiteY2" fmla="*/ 0 h 1017458"/>
                  <a:gd name="connsiteX3" fmla="*/ 2696093 w 2696093"/>
                  <a:gd name="connsiteY3" fmla="*/ 101746 h 1017458"/>
                  <a:gd name="connsiteX4" fmla="*/ 2696093 w 2696093"/>
                  <a:gd name="connsiteY4" fmla="*/ 915712 h 1017458"/>
                  <a:gd name="connsiteX5" fmla="*/ 2594347 w 2696093"/>
                  <a:gd name="connsiteY5" fmla="*/ 1017458 h 1017458"/>
                  <a:gd name="connsiteX6" fmla="*/ 101746 w 2696093"/>
                  <a:gd name="connsiteY6" fmla="*/ 1017458 h 1017458"/>
                  <a:gd name="connsiteX7" fmla="*/ 0 w 2696093"/>
                  <a:gd name="connsiteY7" fmla="*/ 915712 h 1017458"/>
                  <a:gd name="connsiteX8" fmla="*/ 0 w 2696093"/>
                  <a:gd name="connsiteY8" fmla="*/ 101746 h 101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6093" h="1017458">
                    <a:moveTo>
                      <a:pt x="0" y="101746"/>
                    </a:moveTo>
                    <a:cubicBezTo>
                      <a:pt x="0" y="45553"/>
                      <a:pt x="45553" y="0"/>
                      <a:pt x="101746" y="0"/>
                    </a:cubicBezTo>
                    <a:lnTo>
                      <a:pt x="2594347" y="0"/>
                    </a:lnTo>
                    <a:cubicBezTo>
                      <a:pt x="2650540" y="0"/>
                      <a:pt x="2696093" y="45553"/>
                      <a:pt x="2696093" y="101746"/>
                    </a:cubicBezTo>
                    <a:lnTo>
                      <a:pt x="2696093" y="915712"/>
                    </a:lnTo>
                    <a:cubicBezTo>
                      <a:pt x="2696093" y="971905"/>
                      <a:pt x="2650540" y="1017458"/>
                      <a:pt x="2594347" y="1017458"/>
                    </a:cubicBezTo>
                    <a:lnTo>
                      <a:pt x="101746" y="1017458"/>
                    </a:lnTo>
                    <a:cubicBezTo>
                      <a:pt x="45553" y="1017458"/>
                      <a:pt x="0" y="971905"/>
                      <a:pt x="0" y="915712"/>
                    </a:cubicBezTo>
                    <a:lnTo>
                      <a:pt x="0" y="101746"/>
                    </a:lnTo>
                    <a:close/>
                  </a:path>
                </a:pathLst>
              </a:custGeom>
              <a:solidFill>
                <a:schemeClr val="accent4">
                  <a:lumMod val="40000"/>
                  <a:lumOff val="60000"/>
                </a:schemeClr>
              </a:solidFill>
              <a:ln>
                <a:solidFill>
                  <a:schemeClr val="tx1"/>
                </a:solidFill>
              </a:ln>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9960" tIns="39960" rIns="39960" bIns="39960" numCol="1" spcCol="1270" anchor="ctr" anchorCtr="0">
                <a:noAutofit/>
              </a:bodyPr>
              <a:lstStyle/>
              <a:p>
                <a:pPr lvl="0" algn="ctr" defTabSz="711200">
                  <a:lnSpc>
                    <a:spcPct val="90000"/>
                  </a:lnSpc>
                  <a:spcBef>
                    <a:spcPct val="0"/>
                  </a:spcBef>
                  <a:spcAft>
                    <a:spcPct val="35000"/>
                  </a:spcAft>
                </a:pPr>
                <a:r>
                  <a:rPr lang="en-IE" sz="1600" b="1" kern="1200" dirty="0">
                    <a:solidFill>
                      <a:schemeClr val="tx1"/>
                    </a:solidFill>
                  </a:rPr>
                  <a:t>Data collected by the </a:t>
                </a:r>
                <a:br>
                  <a:rPr lang="en-IE" sz="1600" b="1" kern="1200" dirty="0">
                    <a:solidFill>
                      <a:schemeClr val="tx1"/>
                    </a:solidFill>
                  </a:rPr>
                </a:br>
                <a:r>
                  <a:rPr lang="en-IE" sz="1600" b="1" kern="1200" dirty="0">
                    <a:solidFill>
                      <a:schemeClr val="tx1"/>
                    </a:solidFill>
                  </a:rPr>
                  <a:t>Member States</a:t>
                </a:r>
              </a:p>
              <a:p>
                <a:pPr lvl="0" algn="ctr" defTabSz="711200">
                  <a:lnSpc>
                    <a:spcPct val="90000"/>
                  </a:lnSpc>
                  <a:spcBef>
                    <a:spcPct val="0"/>
                  </a:spcBef>
                  <a:spcAft>
                    <a:spcPct val="35000"/>
                  </a:spcAft>
                </a:pPr>
                <a:r>
                  <a:rPr lang="en-IE" sz="1600" kern="1200" dirty="0">
                    <a:solidFill>
                      <a:schemeClr val="tx1"/>
                    </a:solidFill>
                  </a:rPr>
                  <a:t>based largely on NFIs, to be harmonised</a:t>
                </a:r>
              </a:p>
            </p:txBody>
          </p:sp>
          <p:sp>
            <p:nvSpPr>
              <p:cNvPr id="43" name="Полілінія 42"/>
              <p:cNvSpPr/>
              <p:nvPr/>
            </p:nvSpPr>
            <p:spPr>
              <a:xfrm rot="2868632">
                <a:off x="8682436" y="4121248"/>
                <a:ext cx="1264993" cy="30292"/>
              </a:xfrm>
              <a:custGeom>
                <a:avLst/>
                <a:gdLst>
                  <a:gd name="connsiteX0" fmla="*/ 0 w 1264993"/>
                  <a:gd name="connsiteY0" fmla="*/ 15146 h 30292"/>
                  <a:gd name="connsiteX1" fmla="*/ 1264993 w 1264993"/>
                  <a:gd name="connsiteY1" fmla="*/ 15146 h 30292"/>
                </a:gdLst>
                <a:ahLst/>
                <a:cxnLst>
                  <a:cxn ang="0">
                    <a:pos x="connsiteX0" y="connsiteY0"/>
                  </a:cxn>
                  <a:cxn ang="0">
                    <a:pos x="connsiteX1" y="connsiteY1"/>
                  </a:cxn>
                </a:cxnLst>
                <a:rect l="l" t="t" r="r" b="b"/>
                <a:pathLst>
                  <a:path w="1264993" h="30292">
                    <a:moveTo>
                      <a:pt x="0" y="15146"/>
                    </a:moveTo>
                    <a:lnTo>
                      <a:pt x="1264993" y="15146"/>
                    </a:lnTo>
                  </a:path>
                </a:pathLst>
              </a:custGeom>
              <a:noFill/>
              <a:ln>
                <a:noFill/>
              </a:ln>
            </p:spPr>
            <p:style>
              <a:lnRef idx="1">
                <a:scrgbClr r="0" g="0" b="0"/>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613571" tIns="-16480" rIns="613572" bIns="-16478" numCol="1" spcCol="1270" anchor="ctr" anchorCtr="0">
                <a:noAutofit/>
              </a:bodyPr>
              <a:lstStyle/>
              <a:p>
                <a:pPr lvl="0" algn="ctr" defTabSz="222250">
                  <a:lnSpc>
                    <a:spcPct val="90000"/>
                  </a:lnSpc>
                  <a:spcBef>
                    <a:spcPct val="0"/>
                  </a:spcBef>
                  <a:spcAft>
                    <a:spcPct val="35000"/>
                  </a:spcAft>
                </a:pPr>
                <a:endParaRPr lang="en-IE" sz="500" kern="1200"/>
              </a:p>
            </p:txBody>
          </p:sp>
          <p:sp>
            <p:nvSpPr>
              <p:cNvPr id="45" name="Полілінія 44"/>
              <p:cNvSpPr/>
              <p:nvPr/>
            </p:nvSpPr>
            <p:spPr>
              <a:xfrm rot="3271986">
                <a:off x="5054827" y="4239775"/>
                <a:ext cx="1441859" cy="30292"/>
              </a:xfrm>
              <a:custGeom>
                <a:avLst/>
                <a:gdLst>
                  <a:gd name="connsiteX0" fmla="*/ 0 w 1441859"/>
                  <a:gd name="connsiteY0" fmla="*/ 15146 h 30292"/>
                  <a:gd name="connsiteX1" fmla="*/ 1441859 w 1441859"/>
                  <a:gd name="connsiteY1" fmla="*/ 15146 h 30292"/>
                </a:gdLst>
                <a:ahLst/>
                <a:cxnLst>
                  <a:cxn ang="0">
                    <a:pos x="connsiteX0" y="connsiteY0"/>
                  </a:cxn>
                  <a:cxn ang="0">
                    <a:pos x="connsiteX1" y="connsiteY1"/>
                  </a:cxn>
                </a:cxnLst>
                <a:rect l="l" t="t" r="r" b="b"/>
                <a:pathLst>
                  <a:path w="1441859" h="30292">
                    <a:moveTo>
                      <a:pt x="0" y="15146"/>
                    </a:moveTo>
                    <a:lnTo>
                      <a:pt x="1441859" y="15146"/>
                    </a:lnTo>
                  </a:path>
                </a:pathLst>
              </a:custGeom>
              <a:noFill/>
            </p:spPr>
            <p:style>
              <a:lnRef idx="1">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697583" tIns="-20901" rIns="697583" bIns="-20900" numCol="1" spcCol="1270" anchor="ctr" anchorCtr="0">
                <a:noAutofit/>
              </a:bodyPr>
              <a:lstStyle/>
              <a:p>
                <a:pPr lvl="0" algn="ctr" defTabSz="222250">
                  <a:lnSpc>
                    <a:spcPct val="90000"/>
                  </a:lnSpc>
                  <a:spcBef>
                    <a:spcPct val="0"/>
                  </a:spcBef>
                  <a:spcAft>
                    <a:spcPct val="35000"/>
                  </a:spcAft>
                </a:pPr>
                <a:endParaRPr lang="en-IE" sz="500" kern="1200"/>
              </a:p>
            </p:txBody>
          </p:sp>
          <p:sp>
            <p:nvSpPr>
              <p:cNvPr id="46" name="Полілінія 45"/>
              <p:cNvSpPr/>
              <p:nvPr/>
            </p:nvSpPr>
            <p:spPr>
              <a:xfrm>
                <a:off x="6194064" y="4333354"/>
                <a:ext cx="2696093" cy="1017458"/>
              </a:xfrm>
              <a:custGeom>
                <a:avLst/>
                <a:gdLst>
                  <a:gd name="connsiteX0" fmla="*/ 0 w 2696093"/>
                  <a:gd name="connsiteY0" fmla="*/ 101746 h 1017458"/>
                  <a:gd name="connsiteX1" fmla="*/ 101746 w 2696093"/>
                  <a:gd name="connsiteY1" fmla="*/ 0 h 1017458"/>
                  <a:gd name="connsiteX2" fmla="*/ 2594347 w 2696093"/>
                  <a:gd name="connsiteY2" fmla="*/ 0 h 1017458"/>
                  <a:gd name="connsiteX3" fmla="*/ 2696093 w 2696093"/>
                  <a:gd name="connsiteY3" fmla="*/ 101746 h 1017458"/>
                  <a:gd name="connsiteX4" fmla="*/ 2696093 w 2696093"/>
                  <a:gd name="connsiteY4" fmla="*/ 915712 h 1017458"/>
                  <a:gd name="connsiteX5" fmla="*/ 2594347 w 2696093"/>
                  <a:gd name="connsiteY5" fmla="*/ 1017458 h 1017458"/>
                  <a:gd name="connsiteX6" fmla="*/ 101746 w 2696093"/>
                  <a:gd name="connsiteY6" fmla="*/ 1017458 h 1017458"/>
                  <a:gd name="connsiteX7" fmla="*/ 0 w 2696093"/>
                  <a:gd name="connsiteY7" fmla="*/ 915712 h 1017458"/>
                  <a:gd name="connsiteX8" fmla="*/ 0 w 2696093"/>
                  <a:gd name="connsiteY8" fmla="*/ 101746 h 101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6093" h="1017458">
                    <a:moveTo>
                      <a:pt x="0" y="101746"/>
                    </a:moveTo>
                    <a:cubicBezTo>
                      <a:pt x="0" y="45553"/>
                      <a:pt x="45553" y="0"/>
                      <a:pt x="101746" y="0"/>
                    </a:cubicBezTo>
                    <a:lnTo>
                      <a:pt x="2594347" y="0"/>
                    </a:lnTo>
                    <a:cubicBezTo>
                      <a:pt x="2650540" y="0"/>
                      <a:pt x="2696093" y="45553"/>
                      <a:pt x="2696093" y="101746"/>
                    </a:cubicBezTo>
                    <a:lnTo>
                      <a:pt x="2696093" y="915712"/>
                    </a:lnTo>
                    <a:cubicBezTo>
                      <a:pt x="2696093" y="971905"/>
                      <a:pt x="2650540" y="1017458"/>
                      <a:pt x="2594347" y="1017458"/>
                    </a:cubicBezTo>
                    <a:lnTo>
                      <a:pt x="101746" y="1017458"/>
                    </a:lnTo>
                    <a:cubicBezTo>
                      <a:pt x="45553" y="1017458"/>
                      <a:pt x="0" y="971905"/>
                      <a:pt x="0" y="915712"/>
                    </a:cubicBezTo>
                    <a:lnTo>
                      <a:pt x="0" y="101746"/>
                    </a:lnTo>
                    <a:close/>
                  </a:path>
                </a:pathLst>
              </a:custGeom>
              <a:solidFill>
                <a:schemeClr val="accent4">
                  <a:lumMod val="40000"/>
                  <a:lumOff val="60000"/>
                </a:schemeClr>
              </a:solidFill>
              <a:ln>
                <a:solidFill>
                  <a:schemeClr val="tx1"/>
                </a:solidFill>
              </a:ln>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9960" tIns="39960" rIns="39960" bIns="39960" numCol="1" spcCol="1270" anchor="ctr" anchorCtr="0">
                <a:noAutofit/>
              </a:bodyPr>
              <a:lstStyle/>
              <a:p>
                <a:pPr lvl="0" algn="ctr" defTabSz="711200">
                  <a:lnSpc>
                    <a:spcPct val="90000"/>
                  </a:lnSpc>
                  <a:spcBef>
                    <a:spcPct val="0"/>
                  </a:spcBef>
                  <a:spcAft>
                    <a:spcPct val="35000"/>
                  </a:spcAft>
                </a:pPr>
                <a:r>
                  <a:rPr lang="en-IE" sz="1600" b="1" kern="1200" dirty="0">
                    <a:solidFill>
                      <a:schemeClr val="tx1"/>
                    </a:solidFill>
                  </a:rPr>
                  <a:t>Additional forest data</a:t>
                </a:r>
              </a:p>
              <a:p>
                <a:pPr lvl="0" algn="ctr" defTabSz="711200">
                  <a:lnSpc>
                    <a:spcPct val="90000"/>
                  </a:lnSpc>
                  <a:spcBef>
                    <a:spcPct val="0"/>
                  </a:spcBef>
                  <a:spcAft>
                    <a:spcPct val="35000"/>
                  </a:spcAft>
                </a:pPr>
                <a:r>
                  <a:rPr lang="en-IE" sz="1600" kern="1200" dirty="0">
                    <a:solidFill>
                      <a:schemeClr val="tx1"/>
                    </a:solidFill>
                  </a:rPr>
                  <a:t>Methodologies to be developed through IA</a:t>
                </a:r>
              </a:p>
            </p:txBody>
          </p:sp>
          <p:sp>
            <p:nvSpPr>
              <p:cNvPr id="47" name="Полілінія 46"/>
              <p:cNvSpPr/>
              <p:nvPr/>
            </p:nvSpPr>
            <p:spPr>
              <a:xfrm rot="3564672">
                <a:off x="2025581" y="4360248"/>
                <a:ext cx="1644052" cy="30292"/>
              </a:xfrm>
              <a:custGeom>
                <a:avLst/>
                <a:gdLst>
                  <a:gd name="connsiteX0" fmla="*/ 0 w 1644052"/>
                  <a:gd name="connsiteY0" fmla="*/ 15146 h 30292"/>
                  <a:gd name="connsiteX1" fmla="*/ 1644052 w 1644052"/>
                  <a:gd name="connsiteY1" fmla="*/ 15146 h 30292"/>
                </a:gdLst>
                <a:ahLst/>
                <a:cxnLst>
                  <a:cxn ang="0">
                    <a:pos x="connsiteX0" y="connsiteY0"/>
                  </a:cxn>
                  <a:cxn ang="0">
                    <a:pos x="connsiteX1" y="connsiteY1"/>
                  </a:cxn>
                </a:cxnLst>
                <a:rect l="l" t="t" r="r" b="b"/>
                <a:pathLst>
                  <a:path w="1644052" h="30292">
                    <a:moveTo>
                      <a:pt x="0" y="15146"/>
                    </a:moveTo>
                    <a:lnTo>
                      <a:pt x="1644052" y="15146"/>
                    </a:lnTo>
                  </a:path>
                </a:pathLst>
              </a:custGeom>
              <a:noFill/>
            </p:spPr>
            <p:style>
              <a:lnRef idx="1">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793625" tIns="-25956" rIns="793625" bIns="-25955" numCol="1" spcCol="1270" anchor="ctr" anchorCtr="0">
                <a:noAutofit/>
              </a:bodyPr>
              <a:lstStyle/>
              <a:p>
                <a:pPr lvl="0" algn="ctr" defTabSz="222250">
                  <a:lnSpc>
                    <a:spcPct val="90000"/>
                  </a:lnSpc>
                  <a:spcBef>
                    <a:spcPct val="0"/>
                  </a:spcBef>
                  <a:spcAft>
                    <a:spcPct val="35000"/>
                  </a:spcAft>
                </a:pPr>
                <a:endParaRPr lang="en-IE" sz="500" kern="1200"/>
              </a:p>
            </p:txBody>
          </p:sp>
          <p:sp>
            <p:nvSpPr>
              <p:cNvPr id="48" name="Полілінія 47"/>
              <p:cNvSpPr/>
              <p:nvPr/>
            </p:nvSpPr>
            <p:spPr>
              <a:xfrm>
                <a:off x="3284898" y="4437296"/>
                <a:ext cx="2091535" cy="1045767"/>
              </a:xfrm>
              <a:custGeom>
                <a:avLst/>
                <a:gdLst>
                  <a:gd name="connsiteX0" fmla="*/ 0 w 2091535"/>
                  <a:gd name="connsiteY0" fmla="*/ 104577 h 1045767"/>
                  <a:gd name="connsiteX1" fmla="*/ 104577 w 2091535"/>
                  <a:gd name="connsiteY1" fmla="*/ 0 h 1045767"/>
                  <a:gd name="connsiteX2" fmla="*/ 1986958 w 2091535"/>
                  <a:gd name="connsiteY2" fmla="*/ 0 h 1045767"/>
                  <a:gd name="connsiteX3" fmla="*/ 2091535 w 2091535"/>
                  <a:gd name="connsiteY3" fmla="*/ 104577 h 1045767"/>
                  <a:gd name="connsiteX4" fmla="*/ 2091535 w 2091535"/>
                  <a:gd name="connsiteY4" fmla="*/ 941190 h 1045767"/>
                  <a:gd name="connsiteX5" fmla="*/ 1986958 w 2091535"/>
                  <a:gd name="connsiteY5" fmla="*/ 1045767 h 1045767"/>
                  <a:gd name="connsiteX6" fmla="*/ 104577 w 2091535"/>
                  <a:gd name="connsiteY6" fmla="*/ 1045767 h 1045767"/>
                  <a:gd name="connsiteX7" fmla="*/ 0 w 2091535"/>
                  <a:gd name="connsiteY7" fmla="*/ 941190 h 1045767"/>
                  <a:gd name="connsiteX8" fmla="*/ 0 w 2091535"/>
                  <a:gd name="connsiteY8" fmla="*/ 104577 h 104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1535" h="1045767">
                    <a:moveTo>
                      <a:pt x="0" y="104577"/>
                    </a:moveTo>
                    <a:cubicBezTo>
                      <a:pt x="0" y="46821"/>
                      <a:pt x="46821" y="0"/>
                      <a:pt x="104577" y="0"/>
                    </a:cubicBezTo>
                    <a:lnTo>
                      <a:pt x="1986958" y="0"/>
                    </a:lnTo>
                    <a:cubicBezTo>
                      <a:pt x="2044714" y="0"/>
                      <a:pt x="2091535" y="46821"/>
                      <a:pt x="2091535" y="104577"/>
                    </a:cubicBezTo>
                    <a:lnTo>
                      <a:pt x="2091535" y="941190"/>
                    </a:lnTo>
                    <a:cubicBezTo>
                      <a:pt x="2091535" y="998946"/>
                      <a:pt x="2044714" y="1045767"/>
                      <a:pt x="1986958" y="1045767"/>
                    </a:cubicBezTo>
                    <a:lnTo>
                      <a:pt x="104577" y="1045767"/>
                    </a:lnTo>
                    <a:cubicBezTo>
                      <a:pt x="46821" y="1045767"/>
                      <a:pt x="0" y="998946"/>
                      <a:pt x="0" y="941190"/>
                    </a:cubicBezTo>
                    <a:lnTo>
                      <a:pt x="0" y="104577"/>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41424" tIns="41424" rIns="41424" bIns="41424" numCol="1" spcCol="1270" anchor="ctr" anchorCtr="0">
                <a:noAutofit/>
              </a:bodyPr>
              <a:lstStyle/>
              <a:p>
                <a:pPr lvl="0" algn="ctr" defTabSz="755650">
                  <a:lnSpc>
                    <a:spcPct val="90000"/>
                  </a:lnSpc>
                  <a:spcBef>
                    <a:spcPct val="0"/>
                  </a:spcBef>
                  <a:spcAft>
                    <a:spcPct val="35000"/>
                  </a:spcAft>
                </a:pPr>
                <a:r>
                  <a:rPr lang="en-IE" sz="1700" kern="1200" dirty="0"/>
                  <a:t>Forest data sharing framework</a:t>
                </a:r>
              </a:p>
            </p:txBody>
          </p:sp>
          <p:sp>
            <p:nvSpPr>
              <p:cNvPr id="49" name="Полілінія 48"/>
              <p:cNvSpPr/>
              <p:nvPr/>
            </p:nvSpPr>
            <p:spPr>
              <a:xfrm>
                <a:off x="7078428" y="6058047"/>
                <a:ext cx="2265739" cy="716706"/>
              </a:xfrm>
              <a:custGeom>
                <a:avLst/>
                <a:gdLst>
                  <a:gd name="connsiteX0" fmla="*/ 0 w 2265739"/>
                  <a:gd name="connsiteY0" fmla="*/ 71671 h 716706"/>
                  <a:gd name="connsiteX1" fmla="*/ 71671 w 2265739"/>
                  <a:gd name="connsiteY1" fmla="*/ 0 h 716706"/>
                  <a:gd name="connsiteX2" fmla="*/ 2194068 w 2265739"/>
                  <a:gd name="connsiteY2" fmla="*/ 0 h 716706"/>
                  <a:gd name="connsiteX3" fmla="*/ 2265739 w 2265739"/>
                  <a:gd name="connsiteY3" fmla="*/ 71671 h 716706"/>
                  <a:gd name="connsiteX4" fmla="*/ 2265739 w 2265739"/>
                  <a:gd name="connsiteY4" fmla="*/ 645035 h 716706"/>
                  <a:gd name="connsiteX5" fmla="*/ 2194068 w 2265739"/>
                  <a:gd name="connsiteY5" fmla="*/ 716706 h 716706"/>
                  <a:gd name="connsiteX6" fmla="*/ 71671 w 2265739"/>
                  <a:gd name="connsiteY6" fmla="*/ 716706 h 716706"/>
                  <a:gd name="connsiteX7" fmla="*/ 0 w 2265739"/>
                  <a:gd name="connsiteY7" fmla="*/ 645035 h 716706"/>
                  <a:gd name="connsiteX8" fmla="*/ 0 w 2265739"/>
                  <a:gd name="connsiteY8" fmla="*/ 71671 h 7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739" h="716706">
                    <a:moveTo>
                      <a:pt x="0" y="71671"/>
                    </a:moveTo>
                    <a:cubicBezTo>
                      <a:pt x="0" y="32088"/>
                      <a:pt x="32088" y="0"/>
                      <a:pt x="71671" y="0"/>
                    </a:cubicBezTo>
                    <a:lnTo>
                      <a:pt x="2194068" y="0"/>
                    </a:lnTo>
                    <a:cubicBezTo>
                      <a:pt x="2233651" y="0"/>
                      <a:pt x="2265739" y="32088"/>
                      <a:pt x="2265739" y="71671"/>
                    </a:cubicBezTo>
                    <a:lnTo>
                      <a:pt x="2265739" y="645035"/>
                    </a:lnTo>
                    <a:cubicBezTo>
                      <a:pt x="2265739" y="684618"/>
                      <a:pt x="2233651" y="716706"/>
                      <a:pt x="2194068" y="716706"/>
                    </a:cubicBezTo>
                    <a:lnTo>
                      <a:pt x="71671" y="716706"/>
                    </a:lnTo>
                    <a:cubicBezTo>
                      <a:pt x="32088" y="716706"/>
                      <a:pt x="0" y="684618"/>
                      <a:pt x="0" y="645035"/>
                    </a:cubicBezTo>
                    <a:lnTo>
                      <a:pt x="0" y="71671"/>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31787" tIns="31787" rIns="31787" bIns="31787" numCol="1" spcCol="1270" anchor="ctr" anchorCtr="0">
                <a:noAutofit/>
              </a:bodyPr>
              <a:lstStyle/>
              <a:p>
                <a:pPr lvl="0" algn="ctr" defTabSz="755650">
                  <a:lnSpc>
                    <a:spcPct val="90000"/>
                  </a:lnSpc>
                  <a:spcBef>
                    <a:spcPct val="0"/>
                  </a:spcBef>
                  <a:spcAft>
                    <a:spcPct val="35000"/>
                  </a:spcAft>
                </a:pPr>
                <a:r>
                  <a:rPr lang="en-IE" sz="1700" kern="1200" dirty="0">
                    <a:solidFill>
                      <a:schemeClr val="tx1"/>
                    </a:solidFill>
                  </a:rPr>
                  <a:t>Forest Information System for Europe</a:t>
                </a:r>
              </a:p>
            </p:txBody>
          </p:sp>
        </p:grpSp>
        <p:cxnSp>
          <p:nvCxnSpPr>
            <p:cNvPr id="25" name="Straight Arrow Connector 10">
              <a:extLst>
                <a:ext uri="{FF2B5EF4-FFF2-40B4-BE49-F238E27FC236}">
                  <a16:creationId xmlns:a16="http://schemas.microsoft.com/office/drawing/2014/main" id="{ECBD257E-CEFF-1DB7-5F89-BEE0694BCC51}"/>
                </a:ext>
              </a:extLst>
            </p:cNvPr>
            <p:cNvCxnSpPr>
              <a:cxnSpLocks/>
            </p:cNvCxnSpPr>
            <p:nvPr/>
          </p:nvCxnSpPr>
          <p:spPr>
            <a:xfrm>
              <a:off x="5461998" y="5462292"/>
              <a:ext cx="1662545" cy="85016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8">
              <a:extLst>
                <a:ext uri="{FF2B5EF4-FFF2-40B4-BE49-F238E27FC236}">
                  <a16:creationId xmlns:a16="http://schemas.microsoft.com/office/drawing/2014/main" id="{0FFE8555-5738-081B-7954-66603237745E}"/>
                </a:ext>
              </a:extLst>
            </p:cNvPr>
            <p:cNvCxnSpPr>
              <a:cxnSpLocks/>
            </p:cNvCxnSpPr>
            <p:nvPr/>
          </p:nvCxnSpPr>
          <p:spPr>
            <a:xfrm flipH="1">
              <a:off x="5347402" y="2392230"/>
              <a:ext cx="836615" cy="0"/>
            </a:xfrm>
            <a:prstGeom prst="straightConnector1">
              <a:avLst/>
            </a:prstGeom>
            <a:ln w="28575">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8" name="Straight Arrow Connector 7">
              <a:extLst>
                <a:ext uri="{FF2B5EF4-FFF2-40B4-BE49-F238E27FC236}">
                  <a16:creationId xmlns:a16="http://schemas.microsoft.com/office/drawing/2014/main" id="{2A82B7EB-1623-3E5E-0BE0-864CE7E1EA23}"/>
                </a:ext>
              </a:extLst>
            </p:cNvPr>
            <p:cNvCxnSpPr>
              <a:cxnSpLocks/>
            </p:cNvCxnSpPr>
            <p:nvPr/>
          </p:nvCxnSpPr>
          <p:spPr>
            <a:xfrm flipH="1" flipV="1">
              <a:off x="5366385" y="2522220"/>
              <a:ext cx="853927" cy="109573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52114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1" y="264157"/>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lvl="0"/>
            <a:r>
              <a:rPr lang="en-GB" sz="3200" b="1" dirty="0">
                <a:latin typeface="+mn-lt"/>
                <a:ea typeface="+mn-ea"/>
                <a:cs typeface="+mn-cs"/>
              </a:rPr>
              <a:t>EU- Proposal for a Regulation on a monitoring framework for resilient European forests</a:t>
            </a:r>
            <a:endParaRPr lang="uk-UA" sz="3200" b="1" dirty="0">
              <a:latin typeface="+mn-lt"/>
              <a:ea typeface="+mn-ea"/>
              <a:cs typeface="+mn-cs"/>
            </a:endParaRPr>
          </a:p>
        </p:txBody>
      </p:sp>
      <p:graphicFrame>
        <p:nvGraphicFramePr>
          <p:cNvPr id="6" name="Таблиця 5"/>
          <p:cNvGraphicFramePr>
            <a:graphicFrameLocks noGrp="1"/>
          </p:cNvGraphicFramePr>
          <p:nvPr>
            <p:extLst>
              <p:ext uri="{D42A27DB-BD31-4B8C-83A1-F6EECF244321}">
                <p14:modId xmlns:p14="http://schemas.microsoft.com/office/powerpoint/2010/main" val="3644552140"/>
              </p:ext>
            </p:extLst>
          </p:nvPr>
        </p:nvGraphicFramePr>
        <p:xfrm>
          <a:off x="4146250" y="1429659"/>
          <a:ext cx="7801910" cy="5292078"/>
        </p:xfrm>
        <a:graphic>
          <a:graphicData uri="http://schemas.openxmlformats.org/drawingml/2006/table">
            <a:tbl>
              <a:tblPr>
                <a:tableStyleId>{10A1B5D5-9B99-4C35-A422-299274C87663}</a:tableStyleId>
              </a:tblPr>
              <a:tblGrid>
                <a:gridCol w="2837514">
                  <a:extLst>
                    <a:ext uri="{9D8B030D-6E8A-4147-A177-3AD203B41FA5}">
                      <a16:colId xmlns:a16="http://schemas.microsoft.com/office/drawing/2014/main" val="323450872"/>
                    </a:ext>
                  </a:extLst>
                </a:gridCol>
                <a:gridCol w="1867521">
                  <a:extLst>
                    <a:ext uri="{9D8B030D-6E8A-4147-A177-3AD203B41FA5}">
                      <a16:colId xmlns:a16="http://schemas.microsoft.com/office/drawing/2014/main" val="2892254613"/>
                    </a:ext>
                  </a:extLst>
                </a:gridCol>
                <a:gridCol w="3096875">
                  <a:extLst>
                    <a:ext uri="{9D8B030D-6E8A-4147-A177-3AD203B41FA5}">
                      <a16:colId xmlns:a16="http://schemas.microsoft.com/office/drawing/2014/main" val="1717890342"/>
                    </a:ext>
                  </a:extLst>
                </a:gridCol>
              </a:tblGrid>
              <a:tr h="23477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dirty="0">
                          <a:solidFill>
                            <a:schemeClr val="bg1"/>
                          </a:solidFill>
                        </a:rPr>
                        <a:t>Variables</a:t>
                      </a:r>
                      <a:endParaRPr lang="en-US" sz="2000" b="1"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fontAlgn="b"/>
                      <a:r>
                        <a:rPr lang="en-GB" sz="2000" b="1" u="none" strike="noStrike" kern="1200" baseline="0" dirty="0">
                          <a:solidFill>
                            <a:schemeClr val="bg1"/>
                          </a:solidFill>
                        </a:rPr>
                        <a:t>Spatial resolution</a:t>
                      </a:r>
                      <a:endParaRPr lang="ru-RU" sz="2000" b="1"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36000" algn="l" fontAlgn="b"/>
                      <a:r>
                        <a:rPr lang="en-GB" sz="2000" b="1" u="none" strike="noStrike" kern="1200" baseline="0" dirty="0">
                          <a:solidFill>
                            <a:schemeClr val="bg1"/>
                          </a:solidFill>
                        </a:rPr>
                        <a:t>Frequency </a:t>
                      </a:r>
                      <a:endParaRPr lang="ru-RU" sz="2000" b="1"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86064071"/>
                  </a:ext>
                </a:extLst>
              </a:tr>
              <a:tr h="257394">
                <a:tc>
                  <a:txBody>
                    <a:bodyPr/>
                    <a:lstStyle/>
                    <a:p>
                      <a:pPr marL="72000" lvl="0" algn="just" rtl="0" fontAlgn="b"/>
                      <a:r>
                        <a:rPr lang="en-GB" sz="1800" u="none" strike="noStrike" dirty="0">
                          <a:solidFill>
                            <a:schemeClr val="bg1"/>
                          </a:solidFill>
                          <a:effectLst/>
                        </a:rPr>
                        <a:t>Forest Area</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317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10 m or finer</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317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GB" sz="1800" u="none" strike="noStrike" kern="1200" baseline="0" dirty="0">
                          <a:solidFill>
                            <a:schemeClr val="bg1"/>
                          </a:solidFill>
                        </a:rPr>
                        <a:t>at least annual</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317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313407821"/>
                  </a:ext>
                </a:extLst>
              </a:tr>
              <a:tr h="238403">
                <a:tc>
                  <a:txBody>
                    <a:bodyPr/>
                    <a:lstStyle/>
                    <a:p>
                      <a:pPr marL="72000" lvl="0" algn="just" rtl="0" fontAlgn="b"/>
                      <a:r>
                        <a:rPr lang="en-GB" sz="1800" u="none" strike="noStrike" dirty="0">
                          <a:solidFill>
                            <a:schemeClr val="bg1"/>
                          </a:solidFill>
                          <a:effectLst/>
                        </a:rPr>
                        <a:t>Tree Cover Density</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10 m or finer</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GB" sz="1800" u="none" strike="noStrike" kern="1200" baseline="0" dirty="0">
                          <a:solidFill>
                            <a:schemeClr val="bg1"/>
                          </a:solidFill>
                        </a:rPr>
                        <a:t>at least annual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35383216"/>
                  </a:ext>
                </a:extLst>
              </a:tr>
              <a:tr h="284990">
                <a:tc>
                  <a:txBody>
                    <a:bodyPr/>
                    <a:lstStyle/>
                    <a:p>
                      <a:pPr marL="72000" lvl="0" algn="just" rtl="0" fontAlgn="b"/>
                      <a:r>
                        <a:rPr lang="en-GB" sz="1800" u="none" strike="noStrike" dirty="0">
                          <a:solidFill>
                            <a:schemeClr val="bg1"/>
                          </a:solidFill>
                          <a:effectLst/>
                        </a:rPr>
                        <a:t>Forest Type</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marR="0" lvl="0" indent="0" algn="just" defTabSz="914400" rtl="0" eaLnBrk="1" fontAlgn="b" latinLnBrk="0" hangingPunct="1">
                        <a:lnSpc>
                          <a:spcPct val="100000"/>
                        </a:lnSpc>
                        <a:spcBef>
                          <a:spcPts val="0"/>
                        </a:spcBef>
                        <a:spcAft>
                          <a:spcPts val="0"/>
                        </a:spcAft>
                        <a:buClrTx/>
                        <a:buSzTx/>
                        <a:buFontTx/>
                        <a:buNone/>
                        <a:tabLst/>
                        <a:defRPr/>
                      </a:pPr>
                      <a:r>
                        <a:rPr lang="en-GB" sz="1800" u="none" strike="noStrike" kern="1200" baseline="0" dirty="0">
                          <a:solidFill>
                            <a:schemeClr val="bg1"/>
                          </a:solidFill>
                        </a:rPr>
                        <a:t>10 m or finer</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GB" sz="1800" u="none" strike="noStrike" kern="1200" baseline="0" dirty="0">
                          <a:solidFill>
                            <a:schemeClr val="bg1"/>
                          </a:solidFill>
                        </a:rPr>
                        <a:t>at least 3 years</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579007363"/>
                  </a:ext>
                </a:extLst>
              </a:tr>
              <a:tr h="238403">
                <a:tc>
                  <a:txBody>
                    <a:bodyPr/>
                    <a:lstStyle/>
                    <a:p>
                      <a:pPr marL="72000" lvl="0" algn="just" rtl="0" fontAlgn="b"/>
                      <a:r>
                        <a:rPr lang="en-GB" sz="1800" u="none" strike="noStrike" dirty="0">
                          <a:solidFill>
                            <a:schemeClr val="bg1"/>
                          </a:solidFill>
                          <a:effectLst/>
                        </a:rPr>
                        <a:t>Forest Connectivity</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10 m or finer</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GB" sz="1800" u="none" strike="noStrike" kern="1200" baseline="0" dirty="0">
                          <a:solidFill>
                            <a:schemeClr val="bg1"/>
                          </a:solidFill>
                        </a:rPr>
                        <a:t>at least annual</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110282679"/>
                  </a:ext>
                </a:extLst>
              </a:tr>
              <a:tr h="238403">
                <a:tc>
                  <a:txBody>
                    <a:bodyPr/>
                    <a:lstStyle/>
                    <a:p>
                      <a:pPr marL="72000" lvl="0" algn="just" rtl="0" fontAlgn="b"/>
                      <a:r>
                        <a:rPr lang="en-GB" sz="1800" u="none" strike="noStrike" dirty="0">
                          <a:solidFill>
                            <a:schemeClr val="bg1"/>
                          </a:solidFill>
                          <a:effectLst/>
                        </a:rPr>
                        <a:t>Defoliation</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300 m or finer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US" sz="1800" u="none" strike="noStrike" kern="1200" baseline="0" dirty="0">
                          <a:solidFill>
                            <a:schemeClr val="bg1"/>
                          </a:solidFill>
                        </a:rPr>
                        <a:t>at least every two weeks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069742482"/>
                  </a:ext>
                </a:extLst>
              </a:tr>
              <a:tr h="238403">
                <a:tc>
                  <a:txBody>
                    <a:bodyPr/>
                    <a:lstStyle/>
                    <a:p>
                      <a:pPr marL="72000" lvl="0" algn="just" rtl="0" fontAlgn="b"/>
                      <a:r>
                        <a:rPr lang="en-GB" sz="1800" u="none" strike="noStrike" dirty="0">
                          <a:solidFill>
                            <a:schemeClr val="bg1"/>
                          </a:solidFill>
                          <a:effectLst/>
                        </a:rPr>
                        <a:t>Forest Fires:</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a:endParaRPr lang="uk-UA" dirty="0">
                        <a:solidFill>
                          <a:schemeClr val="bg1"/>
                        </a:solidFill>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a:endParaRPr lang="uk-UA" dirty="0">
                        <a:solidFill>
                          <a:schemeClr val="bg1"/>
                        </a:solidFill>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896338513"/>
                  </a:ext>
                </a:extLst>
              </a:tr>
              <a:tr h="238403">
                <a:tc>
                  <a:txBody>
                    <a:bodyPr/>
                    <a:lstStyle/>
                    <a:p>
                      <a:pPr marL="529200" lvl="2" algn="just" rtl="0" fontAlgn="b"/>
                      <a:r>
                        <a:rPr lang="en-GB" sz="1800" u="none" strike="noStrike" dirty="0">
                          <a:solidFill>
                            <a:schemeClr val="bg1"/>
                          </a:solidFill>
                          <a:effectLst/>
                        </a:rPr>
                        <a:t>Fire events</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375 m or finer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US" sz="1800" u="none" strike="noStrike" kern="1200" baseline="0" dirty="0">
                          <a:solidFill>
                            <a:schemeClr val="bg1"/>
                          </a:solidFill>
                        </a:rPr>
                        <a:t>at least once per week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09766531"/>
                  </a:ext>
                </a:extLst>
              </a:tr>
              <a:tr h="238403">
                <a:tc>
                  <a:txBody>
                    <a:bodyPr/>
                    <a:lstStyle/>
                    <a:p>
                      <a:pPr marL="529200" lvl="2" algn="just" rtl="0" fontAlgn="b"/>
                      <a:r>
                        <a:rPr lang="en-GB" sz="1800" u="none" strike="noStrike" dirty="0">
                          <a:solidFill>
                            <a:schemeClr val="bg1"/>
                          </a:solidFill>
                          <a:effectLst/>
                        </a:rPr>
                        <a:t>Burnt forest areas</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20 m or finer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marR="0" lvl="0" indent="0" algn="just" defTabSz="914400" rtl="0" eaLnBrk="1" fontAlgn="b" latinLnBrk="0" hangingPunct="1">
                        <a:lnSpc>
                          <a:spcPct val="100000"/>
                        </a:lnSpc>
                        <a:spcBef>
                          <a:spcPts val="0"/>
                        </a:spcBef>
                        <a:spcAft>
                          <a:spcPts val="0"/>
                        </a:spcAft>
                        <a:buClrTx/>
                        <a:buSzTx/>
                        <a:buFontTx/>
                        <a:buNone/>
                        <a:tabLst/>
                        <a:defRPr/>
                      </a:pPr>
                      <a:r>
                        <a:rPr lang="en-US" sz="1800" u="none" strike="noStrike" kern="1200" baseline="0" dirty="0">
                          <a:solidFill>
                            <a:schemeClr val="bg1"/>
                          </a:solidFill>
                        </a:rPr>
                        <a:t>at least once per week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045434007"/>
                  </a:ext>
                </a:extLst>
              </a:tr>
              <a:tr h="238403">
                <a:tc>
                  <a:txBody>
                    <a:bodyPr/>
                    <a:lstStyle/>
                    <a:p>
                      <a:pPr marL="529200" lvl="2" algn="just" rtl="0" fontAlgn="b"/>
                      <a:r>
                        <a:rPr lang="en-GB" sz="1800" u="none" strike="noStrike" dirty="0">
                          <a:solidFill>
                            <a:schemeClr val="bg1"/>
                          </a:solidFill>
                          <a:effectLst/>
                        </a:rPr>
                        <a:t>Fire severity</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20 m or finer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US" sz="1800" u="none" strike="noStrike" kern="1200" baseline="0" dirty="0">
                          <a:solidFill>
                            <a:schemeClr val="bg1"/>
                          </a:solidFill>
                        </a:rPr>
                        <a:t>every two weeks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774726072"/>
                  </a:ext>
                </a:extLst>
              </a:tr>
              <a:tr h="238403">
                <a:tc>
                  <a:txBody>
                    <a:bodyPr/>
                    <a:lstStyle/>
                    <a:p>
                      <a:pPr marL="529200" lvl="2" algn="just" rtl="0" fontAlgn="b"/>
                      <a:r>
                        <a:rPr lang="en-GB" sz="1800" u="none" strike="noStrike" dirty="0">
                          <a:solidFill>
                            <a:schemeClr val="bg1"/>
                          </a:solidFill>
                          <a:effectLst/>
                        </a:rPr>
                        <a:t>Post-fire soil erosion</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1 km</a:t>
                      </a:r>
                      <a:r>
                        <a:rPr lang="en-GB" sz="1800" u="none" strike="noStrike" kern="1200" baseline="30000" dirty="0">
                          <a:solidFill>
                            <a:schemeClr val="bg1"/>
                          </a:solidFill>
                        </a:rPr>
                        <a:t>2</a:t>
                      </a:r>
                      <a:r>
                        <a:rPr lang="en-GB" sz="1800" u="none" strike="noStrike" kern="1200" baseline="0" dirty="0">
                          <a:solidFill>
                            <a:schemeClr val="bg1"/>
                          </a:solidFill>
                        </a:rPr>
                        <a:t> or finer</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US" sz="1800" u="none" strike="noStrike" kern="1200" baseline="0" dirty="0">
                          <a:solidFill>
                            <a:schemeClr val="bg1"/>
                          </a:solidFill>
                        </a:rPr>
                        <a:t>very two weeks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400293967"/>
                  </a:ext>
                </a:extLst>
              </a:tr>
              <a:tr h="238403">
                <a:tc>
                  <a:txBody>
                    <a:bodyPr/>
                    <a:lstStyle/>
                    <a:p>
                      <a:pPr marL="529200" lvl="2" algn="just" rtl="0" fontAlgn="b"/>
                      <a:r>
                        <a:rPr lang="en-GB" sz="1800" u="none" strike="noStrike" dirty="0">
                          <a:solidFill>
                            <a:schemeClr val="bg1"/>
                          </a:solidFill>
                          <a:effectLst/>
                        </a:rPr>
                        <a:t>Post-fire event recovery</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20 m or finer</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marR="0" lvl="0" indent="0" algn="just" defTabSz="914400" rtl="0" eaLnBrk="1" fontAlgn="b" latinLnBrk="0" hangingPunct="1">
                        <a:lnSpc>
                          <a:spcPct val="100000"/>
                        </a:lnSpc>
                        <a:spcBef>
                          <a:spcPts val="0"/>
                        </a:spcBef>
                        <a:spcAft>
                          <a:spcPts val="0"/>
                        </a:spcAft>
                        <a:buClrTx/>
                        <a:buSzTx/>
                        <a:buFontTx/>
                        <a:buNone/>
                        <a:tabLst/>
                        <a:defRPr/>
                      </a:pPr>
                      <a:r>
                        <a:rPr lang="en-GB" sz="1800" u="none" strike="noStrike" kern="1200" baseline="0" dirty="0">
                          <a:solidFill>
                            <a:schemeClr val="bg1"/>
                          </a:solidFill>
                        </a:rPr>
                        <a:t>at least annual</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202392342"/>
                  </a:ext>
                </a:extLst>
              </a:tr>
              <a:tr h="238403">
                <a:tc>
                  <a:txBody>
                    <a:bodyPr/>
                    <a:lstStyle/>
                    <a:p>
                      <a:pPr marL="72000" lvl="0" algn="just" rtl="0" fontAlgn="b"/>
                      <a:r>
                        <a:rPr lang="en-GB" sz="1800" u="none" strike="noStrike" dirty="0">
                          <a:solidFill>
                            <a:schemeClr val="bg1"/>
                          </a:solidFill>
                          <a:effectLst/>
                        </a:rPr>
                        <a:t>Wildfire Risk Assessment:</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a:endParaRPr lang="uk-UA" dirty="0">
                        <a:solidFill>
                          <a:schemeClr val="bg1"/>
                        </a:solidFill>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a:endParaRPr lang="uk-UA" dirty="0">
                        <a:solidFill>
                          <a:schemeClr val="bg1"/>
                        </a:solidFill>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674256275"/>
                  </a:ext>
                </a:extLst>
              </a:tr>
              <a:tr h="238403">
                <a:tc>
                  <a:txBody>
                    <a:bodyPr/>
                    <a:lstStyle/>
                    <a:p>
                      <a:pPr marL="529200" lvl="2" algn="just" rtl="0" fontAlgn="b"/>
                      <a:r>
                        <a:rPr lang="en-GB" sz="1800" u="none" strike="noStrike" dirty="0">
                          <a:solidFill>
                            <a:schemeClr val="bg1"/>
                          </a:solidFill>
                          <a:effectLst/>
                        </a:rPr>
                        <a:t>Dead fuel moisture content</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8 km or finer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US" sz="1800" u="none" strike="noStrike" kern="1200" baseline="0" dirty="0">
                          <a:solidFill>
                            <a:schemeClr val="bg1"/>
                          </a:solidFill>
                        </a:rPr>
                        <a:t>yearly data from accumulated daily values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76401779"/>
                  </a:ext>
                </a:extLst>
              </a:tr>
              <a:tr h="238403">
                <a:tc>
                  <a:txBody>
                    <a:bodyPr/>
                    <a:lstStyle/>
                    <a:p>
                      <a:pPr marL="529200" lvl="2" algn="just" rtl="0" fontAlgn="b"/>
                      <a:r>
                        <a:rPr lang="en-GB" sz="1800" u="none" strike="noStrike" kern="1200" baseline="0" dirty="0">
                          <a:solidFill>
                            <a:schemeClr val="bg1"/>
                          </a:solidFill>
                        </a:rPr>
                        <a:t>Live fuel moisture content </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500 m or finer</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GB" sz="1800" u="none" strike="noStrike" kern="1200" baseline="0" dirty="0">
                          <a:solidFill>
                            <a:schemeClr val="bg1"/>
                          </a:solidFill>
                        </a:rPr>
                        <a:t>at least monthly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582691877"/>
                  </a:ext>
                </a:extLst>
              </a:tr>
              <a:tr h="238403">
                <a:tc>
                  <a:txBody>
                    <a:bodyPr/>
                    <a:lstStyle/>
                    <a:p>
                      <a:pPr marL="72000" lvl="1" algn="just" rtl="0" fontAlgn="b"/>
                      <a:r>
                        <a:rPr lang="en-GB" sz="1800" u="none" strike="noStrike" kern="1200" baseline="0" dirty="0">
                          <a:solidFill>
                            <a:schemeClr val="bg1"/>
                          </a:solidFill>
                        </a:rPr>
                        <a:t>Fuel type map </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100 m or finer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US" sz="1800" u="none" strike="noStrike" kern="1200" baseline="0" dirty="0">
                          <a:solidFill>
                            <a:schemeClr val="bg1"/>
                          </a:solidFill>
                        </a:rPr>
                        <a:t>at least every 2 years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53694673"/>
                  </a:ext>
                </a:extLst>
              </a:tr>
              <a:tr h="238403">
                <a:tc>
                  <a:txBody>
                    <a:bodyPr/>
                    <a:lstStyle/>
                    <a:p>
                      <a:pPr marL="72000" lvl="0" algn="just" rtl="0" fontAlgn="b"/>
                      <a:r>
                        <a:rPr lang="en-GB" sz="1800" u="none" strike="noStrike" dirty="0">
                          <a:solidFill>
                            <a:schemeClr val="bg1"/>
                          </a:solidFill>
                          <a:effectLst/>
                        </a:rPr>
                        <a:t>Tree Cover Disturbances</a:t>
                      </a:r>
                      <a:endParaRPr lang="en-GB" sz="1800" b="0" i="0" u="none" strike="noStrike" dirty="0">
                        <a:solidFill>
                          <a:schemeClr val="bg1"/>
                        </a:solidFill>
                        <a:effectLst/>
                        <a:latin typeface="Calibri" panose="020F0502020204030204" pitchFamily="34" charset="0"/>
                      </a:endParaRPr>
                    </a:p>
                  </a:txBody>
                  <a:tcPr marL="2428" marR="2428" marT="2428" marB="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lvl="0" algn="just" fontAlgn="b"/>
                      <a:r>
                        <a:rPr lang="en-GB" sz="1800" u="none" strike="noStrike" kern="1200" baseline="0" dirty="0">
                          <a:solidFill>
                            <a:schemeClr val="bg1"/>
                          </a:solidFill>
                        </a:rPr>
                        <a:t>10m or finer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36000" algn="just" fontAlgn="b"/>
                      <a:r>
                        <a:rPr lang="en-GB" sz="1800" u="none" strike="noStrike" kern="1200" baseline="0" dirty="0">
                          <a:solidFill>
                            <a:schemeClr val="bg1"/>
                          </a:solidFill>
                        </a:rPr>
                        <a:t>at least annual </a:t>
                      </a:r>
                      <a:endParaRPr lang="en-US" sz="1800" b="0" i="0" u="none" strike="noStrike" dirty="0">
                        <a:solidFill>
                          <a:schemeClr val="bg1"/>
                        </a:solidFill>
                        <a:effectLst/>
                        <a:latin typeface="Calibri" panose="020F0502020204030204" pitchFamily="34" charset="0"/>
                      </a:endParaRPr>
                    </a:p>
                  </a:txBody>
                  <a:tcPr marL="2428" marR="2428" marT="2428" marB="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474090926"/>
                  </a:ext>
                </a:extLst>
              </a:tr>
            </a:tbl>
          </a:graphicData>
        </a:graphic>
      </p:graphicFrame>
      <p:sp>
        <p:nvSpPr>
          <p:cNvPr id="7" name="TextBox 6">
            <a:extLst>
              <a:ext uri="{FF2B5EF4-FFF2-40B4-BE49-F238E27FC236}">
                <a16:creationId xmlns:a16="http://schemas.microsoft.com/office/drawing/2014/main" id="{E741F8B8-8D6D-5A49-4F47-66B6B5F253C9}"/>
              </a:ext>
            </a:extLst>
          </p:cNvPr>
          <p:cNvSpPr txBox="1"/>
          <p:nvPr/>
        </p:nvSpPr>
        <p:spPr>
          <a:xfrm>
            <a:off x="690281" y="1594487"/>
            <a:ext cx="3280710" cy="4893647"/>
          </a:xfrm>
          <a:prstGeom prst="rect">
            <a:avLst/>
          </a:prstGeom>
          <a:noFill/>
        </p:spPr>
        <p:txBody>
          <a:bodyPr wrap="square">
            <a:spAutoFit/>
          </a:bodyPr>
          <a:lstStyle/>
          <a:p>
            <a:r>
              <a:rPr lang="en-US" sz="2400"/>
              <a:t>The list of forest data to be standardised using Copernicus provided for in the draft Regulation identifies opportunities for further development of remote sensing inventory, in particular, to expand the number of indicators and use satellite images of different spatial resolutions.</a:t>
            </a:r>
          </a:p>
        </p:txBody>
      </p:sp>
    </p:spTree>
    <p:extLst>
      <p:ext uri="{BB962C8B-B14F-4D97-AF65-F5344CB8AC3E}">
        <p14:creationId xmlns:p14="http://schemas.microsoft.com/office/powerpoint/2010/main" val="2417159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0b72cc-e4c4-4790-9f97-f133ee35ae8e">
      <Terms xmlns="http://schemas.microsoft.com/office/infopath/2007/PartnerControls"/>
    </lcf76f155ced4ddcb4097134ff3c332f>
    <TaxCatchAll xmlns="b4228b6d-77f5-4e88-95df-114489aa8b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B636C1F3EE534CAA6EFBA56B84BCC7" ma:contentTypeVersion="17" ma:contentTypeDescription="Create a new document." ma:contentTypeScope="" ma:versionID="9b4e34ebf2c1c2a99375fcf78dddca22">
  <xsd:schema xmlns:xsd="http://www.w3.org/2001/XMLSchema" xmlns:xs="http://www.w3.org/2001/XMLSchema" xmlns:p="http://schemas.microsoft.com/office/2006/metadata/properties" xmlns:ns2="080b72cc-e4c4-4790-9f97-f133ee35ae8e" xmlns:ns3="b4228b6d-77f5-4e88-95df-114489aa8b8b" targetNamespace="http://schemas.microsoft.com/office/2006/metadata/properties" ma:root="true" ma:fieldsID="04433aeb89777e90807442469444484c" ns2:_="" ns3:_="">
    <xsd:import namespace="080b72cc-e4c4-4790-9f97-f133ee35ae8e"/>
    <xsd:import namespace="b4228b6d-77f5-4e88-95df-114489aa8b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b72cc-e4c4-4790-9f97-f133ee35a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ef5b12-004b-4d0f-a024-a4c3427229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28b6d-77f5-4e88-95df-114489aa8b8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5af778-2eb0-417e-b590-4603da4cc578}" ma:internalName="TaxCatchAll" ma:showField="CatchAllData" ma:web="b4228b6d-77f5-4e88-95df-114489aa8b8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64906-EA5A-49A6-AA66-67446B68E854}">
  <ds:schemaRefs>
    <ds:schemaRef ds:uri="http://schemas.microsoft.com/office/2006/metadata/properties"/>
    <ds:schemaRef ds:uri="http://schemas.microsoft.com/office/infopath/2007/PartnerControls"/>
    <ds:schemaRef ds:uri="080b72cc-e4c4-4790-9f97-f133ee35ae8e"/>
    <ds:schemaRef ds:uri="b4228b6d-77f5-4e88-95df-114489aa8b8b"/>
  </ds:schemaRefs>
</ds:datastoreItem>
</file>

<file path=customXml/itemProps2.xml><?xml version="1.0" encoding="utf-8"?>
<ds:datastoreItem xmlns:ds="http://schemas.openxmlformats.org/officeDocument/2006/customXml" ds:itemID="{FB45226B-6FF2-4861-A229-B542F5000FB5}">
  <ds:schemaRefs>
    <ds:schemaRef ds:uri="http://schemas.microsoft.com/sharepoint/v3/contenttype/forms"/>
  </ds:schemaRefs>
</ds:datastoreItem>
</file>

<file path=customXml/itemProps3.xml><?xml version="1.0" encoding="utf-8"?>
<ds:datastoreItem xmlns:ds="http://schemas.openxmlformats.org/officeDocument/2006/customXml" ds:itemID="{AC591C2A-9321-4D5E-8930-E9846BFD7A0B}"/>
</file>

<file path=docProps/app.xml><?xml version="1.0" encoding="utf-8"?>
<Properties xmlns="http://schemas.openxmlformats.org/officeDocument/2006/extended-properties" xmlns:vt="http://schemas.openxmlformats.org/officeDocument/2006/docPropsVTypes">
  <TotalTime>237</TotalTime>
  <Words>1117</Words>
  <Application>Microsoft Office PowerPoint</Application>
  <PresentationFormat>Широкий екран</PresentationFormat>
  <Paragraphs>160</Paragraphs>
  <Slides>11</Slides>
  <Notes>11</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11</vt:i4>
      </vt:variant>
    </vt:vector>
  </HeadingPairs>
  <TitlesOfParts>
    <vt:vector size="14" baseType="lpstr">
      <vt:lpstr>Arial</vt:lpstr>
      <vt:lpstr>Calibri</vt:lpstr>
      <vt:lpstr>Office Theme</vt:lpstr>
      <vt:lpstr>Презентація PowerPoint</vt:lpstr>
      <vt:lpstr>Презентація PowerPoint</vt:lpstr>
      <vt:lpstr>Презентація PowerPoint</vt:lpstr>
      <vt:lpstr>NFI grid (5*5 km)</vt:lpstr>
      <vt:lpstr>Презентація PowerPoint</vt:lpstr>
      <vt:lpstr>Презентація PowerPoint</vt:lpstr>
      <vt:lpstr>Презентація PowerPoint</vt:lpstr>
      <vt:lpstr>EU- Proposal for a Regulation on a monitoring framework for resilient European forests</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VS</dc:creator>
  <cp:lastModifiedBy>Vitaliy Storozhuk</cp:lastModifiedBy>
  <cp:revision>61</cp:revision>
  <dcterms:modified xsi:type="dcterms:W3CDTF">2024-04-24T16:51:49Z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0x010100EAB636C1F3EE534CAA6EFBA56B84BCC7</vt:lpwstr>
  </property>
  <property fmtid="{D5CDD505-2E9C-101B-9397-08002B2CF9AE}" pid="3" name="MediaServiceImageTags">
    <vt:lpwstr/>
  </property>
</Properties>
</file>