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6" r:id="rId2"/>
    <p:sldId id="314" r:id="rId3"/>
    <p:sldId id="288" r:id="rId4"/>
    <p:sldId id="316" r:id="rId5"/>
    <p:sldId id="306" r:id="rId6"/>
    <p:sldId id="317" r:id="rId7"/>
    <p:sldId id="307" r:id="rId8"/>
    <p:sldId id="309" r:id="rId9"/>
    <p:sldId id="310" r:id="rId10"/>
    <p:sldId id="313" r:id="rId11"/>
    <p:sldId id="31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  <a:srgbClr val="009E47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Помірний стиль 2 –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Помірний стиль 1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Помірний стиль 1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197" autoAdjust="0"/>
  </p:normalViewPr>
  <p:slideViewPr>
    <p:cSldViewPr snapToGrid="0">
      <p:cViewPr varScale="1">
        <p:scale>
          <a:sx n="51" d="100"/>
          <a:sy n="51" d="100"/>
        </p:scale>
        <p:origin x="12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5C74AC-C7B3-C269-57CD-B87A8093E4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75EEE2-FA10-6566-DA7D-A4895702F5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87B9A-57DF-43EE-816E-9505587B5B60}" type="datetimeFigureOut">
              <a:rPr lang="en-GB" smtClean="0"/>
              <a:t>25/04/2024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B1DED-B660-C52C-D958-0444FE2B04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9538B-92A1-0963-65CA-E302E98BD8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15FBC-67DD-4AD2-A01B-6FEBF3971CAE}" type="slidenum">
              <a:rPr lang="en-GB" smtClean="0"/>
              <a:t>‹№›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451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CF643-7E53-4455-95A2-010E52AE22C7}" type="datetimeFigureOut">
              <a:rPr lang="en-GB" smtClean="0"/>
              <a:t>25/04/2024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C36DC-5179-4CB2-A7AD-3EDF62B1C9D6}" type="slidenum">
              <a:rPr lang="en-GB" smtClean="0"/>
              <a:t>‹№›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5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353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Крім національних можливостей, отриманих завдяки впровадженню ДЗЗ-інвентаризації у рамках </a:t>
            </a:r>
            <a:r>
              <a:rPr lang="en-US" dirty="0"/>
              <a:t>SFI-</a:t>
            </a:r>
            <a:r>
              <a:rPr lang="uk-UA" dirty="0"/>
              <a:t>проекту, ми очікуємо отримати вигоди від участі в Європейській мережі національних інвентаризацій лісів, членом якої Україна стала в 2023 році.  (Участь Шамрая в зустрічі в Швейцарії)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Багато національних інвентаризацій лісів мають багаторічний досвід використання супутникових знімків та інших методів дистанційного зондування в різних масштабах і співпрацюють з іншими науковими установами для розробки методів використання новітніх продуктів дистанційного зондування. Наприклад, німецька Федеральна інвентаризація лісів в 2021-2022 роках завершила 4 цикл інвентаризації лісів, і минулого року опублікувала карту лісів Німеччини на основі супутникових знімків та даних 3-го циклу НІЛ,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298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1200" dirty="0">
                <a:latin typeface="Calibri" panose="020F0502020204030204" pitchFamily="34" charset="0"/>
              </a:rPr>
              <a:t>Правове регулювання НІЛ (підхід - якомога коротко, якнайбільше змістовно)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39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Національна інвентаризація лісів – це…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Порядок проведення НІЛ також дає нормативне визначення даних дистанційного зондування землі.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34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2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aseline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73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981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439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uk-UA" sz="1200" dirty="0">
                <a:latin typeface="Calibri" panose="020F0502020204030204" pitchFamily="34" charset="0"/>
              </a:rPr>
              <a:t>Разом з тим, в процесі впровадження ДЗЗ-інвентаризації стали зрозумілі потреби розвитку методичних та технологічних засад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uk-UA" sz="1200" dirty="0">
                <a:latin typeface="Calibri" panose="020F0502020204030204" pitchFamily="34" charset="0"/>
              </a:rPr>
              <a:t>НІЛ, щодо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uk-UA" sz="1200" dirty="0">
                <a:latin typeface="Calibri" panose="020F0502020204030204" pitchFamily="34" charset="0"/>
              </a:rPr>
              <a:t>«Проектування мережі ділянок, а також оптимізація їх форми та розміру» – застосування адаптивного дизайну вибірки, при якому на основі відомої інформації проектується збір меншої кількості ділянок, з отриманням максимально можливого доповнення до існуючої інформації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uk-UA" sz="1200" dirty="0">
                <a:latin typeface="Calibri" panose="020F0502020204030204" pitchFamily="34" charset="0"/>
              </a:rPr>
              <a:t>а також оптимізація форми та розміру інвентаризаційних ділянок – потрібно більше обмірів дерев, для наступного точнішого калібрування космічних знімків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uk-UA" sz="1200" dirty="0">
              <a:latin typeface="Calibri" panose="020F050202020403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uk-UA" sz="1200" dirty="0">
                <a:latin typeface="Calibri" panose="020F0502020204030204" pitchFamily="34" charset="0"/>
              </a:rPr>
              <a:t>Зміна методичних та технологічних підходів потребуватиме відповідного регулювання у законодавстві.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439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Європейський контекст проведеної ДЗЗ-інвентаризації.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Наприкінці 2023 року Єврокомісія оприлюднила </a:t>
            </a:r>
            <a:r>
              <a:rPr lang="uk-UA" sz="1200" b="1" dirty="0">
                <a:latin typeface="+mn-lt"/>
                <a:ea typeface="+mn-ea"/>
                <a:cs typeface="+mn-cs"/>
              </a:rPr>
              <a:t>Пропозицію щодо проекту Регламенту про систему моніторингу для стійких європейських лісів.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b="1" dirty="0"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0" dirty="0">
                <a:latin typeface="+mn-lt"/>
                <a:ea typeface="+mn-ea"/>
                <a:cs typeface="+mn-cs"/>
              </a:rPr>
              <a:t>Суттєвим нововведенням має стати система географічної ідентифікації низки показників, дані про які будуть збиратися Єврокомісією стандартизованими методами з використанням супутникових даних системи </a:t>
            </a:r>
            <a:r>
              <a:rPr lang="en-IE" sz="1200" kern="1200" dirty="0">
                <a:solidFill>
                  <a:schemeClr val="tx1"/>
                </a:solidFill>
              </a:rPr>
              <a:t>Copernicus</a:t>
            </a:r>
            <a:r>
              <a:rPr lang="uk-UA" sz="1200" kern="1200" dirty="0">
                <a:solidFill>
                  <a:schemeClr val="tx1"/>
                </a:solidFill>
              </a:rPr>
              <a:t>. Також на рівні держав-членів очікується, що національні інвентаризації  будуть основним джерелом надання гармонізованих даних до нової європейської системи лісового моніторингу.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157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dirty="0">
                <a:latin typeface="+mn-lt"/>
                <a:ea typeface="+mn-ea"/>
                <a:cs typeface="+mn-cs"/>
              </a:rPr>
              <a:t>Визначений проектом Регламенту перелік лісових даних, що підлягають стандартизації із застосуванням </a:t>
            </a:r>
            <a:r>
              <a:rPr lang="en-US" sz="1200" dirty="0">
                <a:latin typeface="+mn-lt"/>
                <a:ea typeface="+mn-ea"/>
                <a:cs typeface="+mn-cs"/>
              </a:rPr>
              <a:t>Copernicus</a:t>
            </a:r>
            <a:r>
              <a:rPr lang="uk-UA" sz="1200" dirty="0"/>
              <a:t>, окреслює певні можливості для подальшого розвитку ДЗЗ-інвентаризації, зокрема щодо використання супутникових знімків різної роздільної здатності.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dirty="0"/>
              <a:t>Зокрема, показники площі лісів очікується, що мають бути отримані щорічно з використанням пікселю 10 на 10 метрів, при ДЗЗ-інвентаризації ми отримали цей показник для пікселю 20*20 метрів.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dirty="0"/>
              <a:t>Як підсумок щодо цього, У разі прийняття Регламент чітко окреслює завдання гармонізації підходів до збору даних в Україні та ЄС, та в цілому систем моніторингу лісів.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2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19310F-10F7-BCCD-CFEC-F6D89E1F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21. July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0815F-7837-F510-8517-FD8D344D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r>
              <a:rPr lang="en-GB" dirty="0"/>
              <a:t>PSG meeting, 21.07.2023, Kyiv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D61C8-25AB-1764-EF41-E422D216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‹№›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78D71-79AB-5953-F85B-35CBDD896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11548" y="66447"/>
            <a:ext cx="2542252" cy="1115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EDBFF0-F5A5-3200-621F-63BC50104C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470" y="1168506"/>
            <a:ext cx="10594924" cy="88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13A69B-E049-CD4A-426C-4D736B88BE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063" y="1101710"/>
            <a:ext cx="10594923" cy="4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8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19310F-10F7-BCCD-CFEC-F6D89E1F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21. July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0815F-7837-F510-8517-FD8D344D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PSG meeting, 21.07.2023, Kyiv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D61C8-25AB-1764-EF41-E422D216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‹№›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06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і 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uk-UA" dirty="0"/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uk-UA" dirty="0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9FCB11D-BCBE-443A-9C0D-639B9688F080}" type="slidenum">
              <a:rPr lang="ru-RU" altLang="uk-UA"/>
              <a:pPr/>
              <a:t>‹№›</a:t>
            </a:fld>
            <a:endParaRPr lang="ru-RU" altLang="uk-UA" dirty="0"/>
          </a:p>
        </p:txBody>
      </p:sp>
    </p:spTree>
    <p:extLst>
      <p:ext uri="{BB962C8B-B14F-4D97-AF65-F5344CB8AC3E}">
        <p14:creationId xmlns:p14="http://schemas.microsoft.com/office/powerpoint/2010/main" val="288055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D062-73E6-4ADD-B79E-F573D2C3FBEE}" type="datetimeFigureOut">
              <a:rPr lang="uk-UA" smtClean="0"/>
              <a:t>25.04.2024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1974-4D7C-42FE-A378-0B7FBED84171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93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5F8E1-EE24-2631-BCA9-52DB8F854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Secnd</a:t>
            </a:r>
            <a:r>
              <a:rPr lang="en-US" dirty="0"/>
              <a:t>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A1327-9D99-B7FF-7B27-6B388C57C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21. July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F240B-4E10-4230-6A39-F2DD8AF3A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6963"/>
            <a:ext cx="4114800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PSG meeting, 21.07.2023, Kyiv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832F7-4F7B-A884-86AA-0967FDE60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CAD064-A0E2-34E3-0A88-046990854E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11548" y="66447"/>
            <a:ext cx="2542252" cy="1115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0E3311-0947-235B-6977-44F3CA7CA9E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54470" y="1168506"/>
            <a:ext cx="10594924" cy="88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753147-9CFC-FB3D-2CB5-D5295D945C0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50063" y="1101710"/>
            <a:ext cx="10594923" cy="4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6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9" r:id="rId3"/>
    <p:sldLayoutId id="2147483660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fi.lisproekt.gov.u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7008B1-C5DE-3844-93A9-4FEC4AC7D62E}"/>
              </a:ext>
            </a:extLst>
          </p:cNvPr>
          <p:cNvSpPr txBox="1"/>
          <p:nvPr/>
        </p:nvSpPr>
        <p:spPr>
          <a:xfrm>
            <a:off x="134754" y="1969047"/>
            <a:ext cx="120572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Україна на шляху до європейських підходів до проведення національної інвентаризації лісів </a:t>
            </a:r>
          </a:p>
          <a:p>
            <a:pPr algn="ctr"/>
            <a:endParaRPr lang="en-GB" sz="2400" i="1" dirty="0"/>
          </a:p>
          <a:p>
            <a:pPr algn="ctr"/>
            <a:r>
              <a:rPr lang="uk-UA" sz="2400" i="1" dirty="0"/>
              <a:t>Віктор Мельниченко,  </a:t>
            </a:r>
            <a:endParaRPr lang="en-US" sz="2400" i="1" dirty="0"/>
          </a:p>
          <a:p>
            <a:pPr algn="ctr"/>
            <a:r>
              <a:rPr lang="uk-UA" sz="2400" i="1" dirty="0"/>
              <a:t>Генеральний директор </a:t>
            </a:r>
            <a:br>
              <a:rPr lang="uk-UA" sz="2400" i="1" dirty="0"/>
            </a:br>
            <a:r>
              <a:rPr lang="uk-UA" sz="2400" i="1" dirty="0"/>
              <a:t>Українське державне проектне лісовпорядне виробниче об</a:t>
            </a:r>
            <a:r>
              <a:rPr lang="en-GB" sz="2400" i="1" dirty="0"/>
              <a:t>’</a:t>
            </a:r>
            <a:r>
              <a:rPr lang="uk-UA" sz="2400" i="1" dirty="0"/>
              <a:t>єднання</a:t>
            </a:r>
            <a:endParaRPr lang="uk-UA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7ACEDC8-E252-995B-CB1F-46121D8E60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65" t="-17458" r="68474" b="17458"/>
          <a:stretch/>
        </p:blipFill>
        <p:spPr>
          <a:xfrm>
            <a:off x="611736" y="-166424"/>
            <a:ext cx="1033069" cy="13335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542724" y="6002723"/>
            <a:ext cx="11376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Інвентаризація лісів України на основі дистанційного зондування </a:t>
            </a:r>
            <a:r>
              <a:rPr lang="en-US" b="1" dirty="0"/>
              <a:t>(</a:t>
            </a:r>
            <a:r>
              <a:rPr lang="uk-UA" b="1" dirty="0"/>
              <a:t>ДЗЗ</a:t>
            </a:r>
            <a:r>
              <a:rPr lang="en-US" b="1" dirty="0"/>
              <a:t>-I</a:t>
            </a:r>
            <a:r>
              <a:rPr lang="uk-UA" b="1" dirty="0"/>
              <a:t>нвентаризація</a:t>
            </a:r>
            <a:r>
              <a:rPr lang="en-US" b="1" dirty="0"/>
              <a:t>) </a:t>
            </a:r>
          </a:p>
          <a:p>
            <a:pPr algn="ctr"/>
            <a:r>
              <a:rPr lang="en-US" b="1" dirty="0"/>
              <a:t>26.04.2024, K</a:t>
            </a:r>
            <a:r>
              <a:rPr lang="uk-UA" b="1" dirty="0"/>
              <a:t>иїв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3411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8588415" y="136263"/>
            <a:ext cx="3032567" cy="88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40632" y="367469"/>
            <a:ext cx="1160806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GB" altLang="uk-UA" sz="3200" b="1" dirty="0">
                <a:latin typeface="+mn-lt"/>
                <a:ea typeface="+mn-ea"/>
                <a:cs typeface="+mn-cs"/>
              </a:rPr>
              <a:t>ENFIN</a:t>
            </a:r>
            <a:r>
              <a:rPr lang="uk-UA" altLang="uk-UA" sz="3200" b="1" dirty="0">
                <a:latin typeface="+mn-lt"/>
                <a:ea typeface="+mn-ea"/>
                <a:cs typeface="+mn-cs"/>
              </a:rPr>
              <a:t> – Європейська мережа національних інвентаризацій лісів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36C52-69C5-6D68-9FB2-ACE025804E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5" t="18940" r="17201" b="1762"/>
          <a:stretch/>
        </p:blipFill>
        <p:spPr>
          <a:xfrm>
            <a:off x="1087652" y="1992429"/>
            <a:ext cx="5698157" cy="4283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68055-F016-1DD9-9E27-C58972C5559B}"/>
              </a:ext>
            </a:extLst>
          </p:cNvPr>
          <p:cNvSpPr txBox="1"/>
          <p:nvPr/>
        </p:nvSpPr>
        <p:spPr>
          <a:xfrm>
            <a:off x="7053943" y="1751357"/>
            <a:ext cx="4567039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400" dirty="0"/>
              <a:t>Україна стала членом </a:t>
            </a:r>
            <a:r>
              <a:rPr lang="en-US" sz="2400" dirty="0"/>
              <a:t>ENFIN </a:t>
            </a:r>
            <a:r>
              <a:rPr lang="uk-UA" sz="2400" dirty="0"/>
              <a:t>у 2023 році, отримавши можливості ознайомлення з міжнародним досвідом у проведенні національних лісових інвентаризацій.</a:t>
            </a:r>
          </a:p>
          <a:p>
            <a:r>
              <a:rPr lang="uk-UA" sz="2400" dirty="0"/>
              <a:t>Співпраця у рамках </a:t>
            </a:r>
            <a:r>
              <a:rPr lang="en-US" sz="2400" dirty="0"/>
              <a:t>ENFIN </a:t>
            </a:r>
            <a:r>
              <a:rPr lang="uk-UA" sz="2400" dirty="0"/>
              <a:t>може допомогти у подальшій розробці економічно ефективної методології поєднання наземних даних та супутникових знімків для цілей НІЛ.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E26A2-B02D-26F8-03FC-453F4275F04A}"/>
              </a:ext>
            </a:extLst>
          </p:cNvPr>
          <p:cNvSpPr txBox="1"/>
          <p:nvPr/>
        </p:nvSpPr>
        <p:spPr>
          <a:xfrm>
            <a:off x="2914126" y="1457325"/>
            <a:ext cx="2779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Країни-члени </a:t>
            </a:r>
            <a:r>
              <a:rPr lang="en-US" sz="2400" dirty="0"/>
              <a:t>ENFIN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386848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8588415" y="136263"/>
            <a:ext cx="3032567" cy="88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90283" y="367469"/>
            <a:ext cx="1077019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uk-UA" altLang="uk-UA" sz="3200" b="1" dirty="0">
                <a:latin typeface="+mn-lt"/>
                <a:ea typeface="+mn-ea"/>
                <a:cs typeface="+mn-cs"/>
              </a:rPr>
              <a:t>Висновки</a:t>
            </a:r>
            <a:endParaRPr lang="en-GB" altLang="uk-UA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824507" y="1232087"/>
            <a:ext cx="10613987" cy="54476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uk-UA" sz="2400" dirty="0">
                <a:latin typeface="Calibri" panose="020F0502020204030204" pitchFamily="34" charset="0"/>
              </a:rPr>
              <a:t>Підходи ДЗЗ</a:t>
            </a:r>
            <a:r>
              <a:rPr lang="en-GB" sz="2400" dirty="0">
                <a:latin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</a:rPr>
              <a:t>інвентаризації мають стати суттєвим елементом НІЛ в Україні протягом наступних років, деталі будуть визначені в «Концепції розвитку НІЛ в Україні»</a:t>
            </a:r>
          </a:p>
          <a:p>
            <a:pPr>
              <a:spcBef>
                <a:spcPts val="1200"/>
              </a:spcBef>
            </a:pPr>
            <a:endParaRPr lang="uk-UA" sz="2400" dirty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uk-UA" sz="2400" dirty="0">
                <a:latin typeface="Calibri" panose="020F0502020204030204" pitchFamily="34" charset="0"/>
              </a:rPr>
              <a:t>Основні вимоги: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400" dirty="0">
                <a:latin typeface="Calibri" panose="020F0502020204030204" pitchFamily="34" charset="0"/>
              </a:rPr>
              <a:t>Правове регулювання НІЛ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400" dirty="0">
                <a:latin typeface="Calibri" panose="020F0502020204030204" pitchFamily="34" charset="0"/>
              </a:rPr>
              <a:t>Збереження кадрового потенціалу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400" dirty="0">
                <a:latin typeface="Calibri" panose="020F0502020204030204" pitchFamily="34" charset="0"/>
              </a:rPr>
              <a:t>Фінансові ресурси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400" dirty="0">
                <a:latin typeface="Calibri" panose="020F0502020204030204" pitchFamily="34" charset="0"/>
              </a:rPr>
              <a:t>Інституційна інтеграція НІЛ в систему державного управління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uk-UA" sz="2400" dirty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uk-UA" sz="2800" b="1" dirty="0">
                <a:latin typeface="Calibri" panose="020F0502020204030204" pitchFamily="34" charset="0"/>
              </a:rPr>
              <a:t>Існує ризик втратити можливості інтеграції до ЄС у сфері НІЛ!</a:t>
            </a:r>
          </a:p>
        </p:txBody>
      </p:sp>
    </p:spTree>
    <p:extLst>
      <p:ext uri="{BB962C8B-B14F-4D97-AF65-F5344CB8AC3E}">
        <p14:creationId xmlns:p14="http://schemas.microsoft.com/office/powerpoint/2010/main" val="2119170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8588415" y="136263"/>
            <a:ext cx="3032567" cy="88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71018" y="264157"/>
            <a:ext cx="1077019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uk-UA" altLang="uk-UA" sz="3200" b="1" dirty="0">
                <a:latin typeface="+mn-lt"/>
                <a:ea typeface="+mn-ea"/>
                <a:cs typeface="+mn-cs"/>
              </a:rPr>
              <a:t>Національна інвентаризація лісів (НІЛ) та </a:t>
            </a:r>
            <a:endParaRPr lang="en-US" altLang="uk-UA" sz="3200" b="1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uk-UA" altLang="uk-UA" sz="3200" b="1" dirty="0">
                <a:latin typeface="+mn-lt"/>
                <a:ea typeface="+mn-ea"/>
                <a:cs typeface="+mn-cs"/>
              </a:rPr>
              <a:t>дані дистанційного зондування землі (ДЗЗ)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968055-F016-1DD9-9E27-C58972C5559B}"/>
              </a:ext>
            </a:extLst>
          </p:cNvPr>
          <p:cNvSpPr txBox="1"/>
          <p:nvPr/>
        </p:nvSpPr>
        <p:spPr>
          <a:xfrm>
            <a:off x="638664" y="1577044"/>
            <a:ext cx="10914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212529"/>
                </a:solidFill>
              </a:rPr>
              <a:t>Порядок проведення НІЛ (2021):</a:t>
            </a:r>
          </a:p>
          <a:p>
            <a:endParaRPr lang="uk-UA" sz="2400" b="1" i="0" dirty="0">
              <a:solidFill>
                <a:srgbClr val="212529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b="0" i="0" dirty="0">
                <a:solidFill>
                  <a:srgbClr val="212529"/>
                </a:solidFill>
                <a:effectLst/>
              </a:rPr>
              <a:t>Національна інвентаризація лісів України – це система регулярних вибіркових обстежень з метою отримання статистично обґрунтованої узагальненої інформації про ліси для потреб планування, </a:t>
            </a:r>
            <a:r>
              <a:rPr lang="uk-UA" sz="2400" dirty="0">
                <a:solidFill>
                  <a:srgbClr val="212529"/>
                </a:solidFill>
              </a:rPr>
              <a:t>зокрема стратегічного, ведення лісового господарства, державного лісового кадастру, моніторингу лісів. </a:t>
            </a:r>
          </a:p>
          <a:p>
            <a:endParaRPr lang="uk-UA" sz="2400" dirty="0">
              <a:solidFill>
                <a:srgbClr val="21252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212529"/>
                </a:solidFill>
              </a:rPr>
              <a:t>Дані дистанційного зондування Землі (аерофотозйомки або космічної зйомки) - дані про об’єкти зондування поверхні Землі, зареєстровані аерокосмічними та наземними засобами з використанням властивостей електромагнітних хвиль, які випромінюються, відбиваються або розсіюються </a:t>
            </a:r>
            <a:r>
              <a:rPr lang="uk-UA" sz="2400" dirty="0" err="1">
                <a:solidFill>
                  <a:srgbClr val="212529"/>
                </a:solidFill>
              </a:rPr>
              <a:t>зондованими</a:t>
            </a:r>
            <a:r>
              <a:rPr lang="uk-UA" sz="2400" dirty="0">
                <a:solidFill>
                  <a:srgbClr val="212529"/>
                </a:solidFill>
              </a:rPr>
              <a:t> об’єктами.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224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8588415" y="136263"/>
            <a:ext cx="3032567" cy="88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71018" y="392051"/>
            <a:ext cx="1077019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uk-UA" sz="3200" b="1" dirty="0">
                <a:latin typeface="+mn-lt"/>
                <a:ea typeface="+mn-ea"/>
                <a:cs typeface="+mn-cs"/>
              </a:rPr>
              <a:t>Етапи розвитку НІЛ та нормативно-правова база</a:t>
            </a:r>
            <a:endParaRPr lang="uk-UA" altLang="uk-UA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04605" y="1336838"/>
            <a:ext cx="11491155" cy="550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latin typeface="Calibri" panose="020F0502020204030204" pitchFamily="34" charset="0"/>
              </a:rPr>
              <a:t>Етап</a:t>
            </a:r>
            <a:r>
              <a:rPr lang="en-GB" sz="2400" b="1" dirty="0">
                <a:latin typeface="Calibri" panose="020F0502020204030204" pitchFamily="34" charset="0"/>
              </a:rPr>
              <a:t> 1: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</a:rPr>
              <a:t>Регіональні лісові інвентаризації (2007-2015 роки): Проведення регіональних лісових інвентаризацій у двох адміністративних областях на площі близько 1 млн. га</a:t>
            </a:r>
            <a:r>
              <a:rPr lang="en-GB" sz="2400" dirty="0">
                <a:latin typeface="Calibri" panose="020F0502020204030204" pitchFamily="34" charset="0"/>
              </a:rPr>
              <a:t>.</a:t>
            </a:r>
            <a:endParaRPr lang="uk-UA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latin typeface="Calibri" panose="020F0502020204030204" pitchFamily="34" charset="0"/>
            </a:endParaRPr>
          </a:p>
          <a:p>
            <a:r>
              <a:rPr lang="uk-UA" sz="2400" b="1" dirty="0">
                <a:latin typeface="Calibri" panose="020F0502020204030204" pitchFamily="34" charset="0"/>
              </a:rPr>
              <a:t>Етап</a:t>
            </a:r>
            <a:r>
              <a:rPr lang="en-GB" sz="2400" b="1" dirty="0">
                <a:latin typeface="Calibri" panose="020F0502020204030204" pitchFamily="34" charset="0"/>
              </a:rPr>
              <a:t> 2: </a:t>
            </a:r>
            <a:r>
              <a:rPr lang="uk-UA" sz="2400" dirty="0">
                <a:latin typeface="Calibri" panose="020F0502020204030204" pitchFamily="34" charset="0"/>
              </a:rPr>
              <a:t>Формування національного законодавства </a:t>
            </a:r>
            <a:r>
              <a:rPr lang="en-GB" sz="2400" dirty="0">
                <a:latin typeface="Calibri" panose="020F0502020204030204" pitchFamily="34" charset="0"/>
              </a:rPr>
              <a:t>(2020-2021)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Закон </a:t>
            </a:r>
            <a:r>
              <a:rPr lang="ru-RU" sz="2400" dirty="0" err="1">
                <a:latin typeface="Calibri" panose="020F0502020204030204" pitchFamily="34" charset="0"/>
              </a:rPr>
              <a:t>України</a:t>
            </a:r>
            <a:r>
              <a:rPr lang="ru-RU" sz="2400" dirty="0">
                <a:latin typeface="Calibri" panose="020F0502020204030204" pitchFamily="34" charset="0"/>
              </a:rPr>
              <a:t> "Про внесення змін до Лісового кодексу </a:t>
            </a:r>
            <a:r>
              <a:rPr lang="ru-RU" sz="2400" dirty="0" err="1">
                <a:latin typeface="Calibri" panose="020F0502020204030204" pitchFamily="34" charset="0"/>
              </a:rPr>
              <a:t>України</a:t>
            </a:r>
            <a:r>
              <a:rPr lang="ru-RU" sz="2400" dirty="0">
                <a:latin typeface="Calibri" panose="020F0502020204030204" pitchFamily="34" charset="0"/>
              </a:rPr>
              <a:t>" </a:t>
            </a:r>
            <a:r>
              <a:rPr lang="en-GB" sz="2400" dirty="0">
                <a:latin typeface="Calibri" panose="020F0502020204030204" pitchFamily="34" charset="0"/>
              </a:rPr>
              <a:t>(2020)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Постанова КМУ "Про затвердження Порядку </a:t>
            </a:r>
            <a:r>
              <a:rPr lang="ru-RU" sz="2400" dirty="0" err="1">
                <a:latin typeface="Calibri" panose="020F0502020204030204" pitchFamily="34" charset="0"/>
              </a:rPr>
              <a:t>проведення</a:t>
            </a:r>
            <a:r>
              <a:rPr lang="ru-RU" sz="2400" dirty="0">
                <a:latin typeface="Calibri" panose="020F0502020204030204" pitchFamily="34" charset="0"/>
              </a:rPr>
              <a:t> НІЛ" </a:t>
            </a:r>
            <a:r>
              <a:rPr lang="en-GB" sz="2400" dirty="0">
                <a:latin typeface="Calibri" panose="020F0502020204030204" pitchFamily="34" charset="0"/>
              </a:rPr>
              <a:t>(2021)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latin typeface="Calibri" panose="020F0502020204030204" pitchFamily="34" charset="0"/>
            </a:endParaRPr>
          </a:p>
          <a:p>
            <a:r>
              <a:rPr lang="uk-UA" sz="2400" b="1" dirty="0">
                <a:latin typeface="Calibri" panose="020F0502020204030204" pitchFamily="34" charset="0"/>
              </a:rPr>
              <a:t>Етап</a:t>
            </a:r>
            <a:r>
              <a:rPr lang="en-GB" sz="2400" b="1" dirty="0">
                <a:latin typeface="Calibri" panose="020F0502020204030204" pitchFamily="34" charset="0"/>
              </a:rPr>
              <a:t> 3</a:t>
            </a:r>
            <a:r>
              <a:rPr lang="uk-UA" sz="2400" b="1" dirty="0">
                <a:latin typeface="Calibri" panose="020F0502020204030204" pitchFamily="34" charset="0"/>
              </a:rPr>
              <a:t>: </a:t>
            </a:r>
            <a:r>
              <a:rPr lang="ru-RU" sz="2400" dirty="0" err="1">
                <a:latin typeface="Calibri" panose="020F0502020204030204" pitchFamily="34" charset="0"/>
              </a:rPr>
              <a:t>Розпочато</a:t>
            </a:r>
            <a:r>
              <a:rPr lang="ru-RU" sz="2400" dirty="0">
                <a:latin typeface="Calibri" panose="020F0502020204030204" pitchFamily="34" charset="0"/>
              </a:rPr>
              <a:t> перший цикл НІЛ (з 2021 року) </a:t>
            </a:r>
            <a:r>
              <a:rPr lang="uk-UA" sz="2400" dirty="0">
                <a:latin typeface="Calibri" panose="020F0502020204030204" pitchFamily="34" charset="0"/>
              </a:rPr>
              <a:t> </a:t>
            </a:r>
            <a:br>
              <a:rPr lang="uk-UA" sz="2400" dirty="0">
                <a:latin typeface="Calibri" panose="020F0502020204030204" pitchFamily="34" charset="0"/>
              </a:rPr>
            </a:br>
            <a:endParaRPr lang="uk-UA" sz="2400" dirty="0">
              <a:latin typeface="Calibri" panose="020F0502020204030204" pitchFamily="34" charset="0"/>
            </a:endParaRPr>
          </a:p>
          <a:p>
            <a:r>
              <a:rPr lang="uk-UA" sz="2400" b="1" dirty="0">
                <a:latin typeface="Calibri" panose="020F0502020204030204" pitchFamily="34" charset="0"/>
              </a:rPr>
              <a:t>Етап</a:t>
            </a:r>
            <a:r>
              <a:rPr lang="en-GB" sz="2400" b="1" dirty="0">
                <a:latin typeface="Calibri" panose="020F0502020204030204" pitchFamily="34" charset="0"/>
              </a:rPr>
              <a:t> </a:t>
            </a:r>
            <a:r>
              <a:rPr lang="uk-UA" sz="2400" b="1" dirty="0">
                <a:latin typeface="Calibri" panose="020F0502020204030204" pitchFamily="34" charset="0"/>
              </a:rPr>
              <a:t>4:  </a:t>
            </a:r>
            <a:r>
              <a:rPr lang="uk-UA" sz="2400" dirty="0">
                <a:latin typeface="Calibri" panose="020F0502020204030204" pitchFamily="34" charset="0"/>
              </a:rPr>
              <a:t>НІЛ в умовах воєнного стану (з лютого 2022 року)</a:t>
            </a:r>
            <a:endParaRPr lang="uk-UA" sz="2400" b="1" dirty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Постанова КМУ "Деякі питання проведення НІЛ в умовах воєнного стану" </a:t>
            </a:r>
            <a:r>
              <a:rPr lang="en-GB" sz="2400" dirty="0">
                <a:latin typeface="Calibri" panose="020F0502020204030204" pitchFamily="34" charset="0"/>
              </a:rPr>
              <a:t>(2023)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Calibri" panose="020F0502020204030204" pitchFamily="34" charset="0"/>
              </a:rPr>
              <a:t>Розпочато інвентаризацію лісів на основі дистанційного зондування Землі </a:t>
            </a:r>
            <a:br>
              <a:rPr lang="uk-UA" sz="2400" dirty="0">
                <a:latin typeface="Calibri" panose="020F0502020204030204" pitchFamily="34" charset="0"/>
              </a:rPr>
            </a:br>
            <a:r>
              <a:rPr lang="uk-UA" sz="2400" dirty="0">
                <a:latin typeface="Calibri" panose="020F0502020204030204" pitchFamily="34" charset="0"/>
              </a:rPr>
              <a:t>(ДЗЗ-інвентаризація, 2023)</a:t>
            </a:r>
            <a:endParaRPr lang="en-GB" sz="2400" dirty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uk-UA" sz="1600" dirty="0">
              <a:latin typeface="Calibri" panose="020F0502020204030204" pitchFamily="34" charset="0"/>
            </a:endParaRPr>
          </a:p>
          <a:p>
            <a:r>
              <a:rPr lang="uk-UA" sz="2400" dirty="0">
                <a:latin typeface="Calibri" panose="020F0502020204030204" pitchFamily="34" charset="0"/>
              </a:rPr>
              <a:t>Веб-сайт НІЛ</a:t>
            </a:r>
            <a:r>
              <a:rPr lang="en-US" sz="2400" dirty="0">
                <a:latin typeface="Calibri" panose="020F0502020204030204" pitchFamily="34" charset="0"/>
              </a:rPr>
              <a:t>: </a:t>
            </a:r>
            <a:r>
              <a:rPr lang="en-US" sz="2400" dirty="0">
                <a:latin typeface="Calibri" panose="020F0502020204030204" pitchFamily="34" charset="0"/>
                <a:hlinkClick r:id="rId3"/>
              </a:rPr>
              <a:t>https://nfi.lisproekt.gov.ua/</a:t>
            </a:r>
            <a:r>
              <a:rPr lang="en-US" sz="2400" dirty="0">
                <a:latin typeface="Calibri" panose="020F0502020204030204" pitchFamily="34" charset="0"/>
              </a:rPr>
              <a:t>  </a:t>
            </a:r>
            <a:endParaRPr lang="uk-UA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6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Заголовок 1"/>
          <p:cNvSpPr>
            <a:spLocks noGrp="1"/>
          </p:cNvSpPr>
          <p:nvPr>
            <p:ph type="title"/>
          </p:nvPr>
        </p:nvSpPr>
        <p:spPr>
          <a:xfrm>
            <a:off x="701797" y="439859"/>
            <a:ext cx="8798953" cy="545165"/>
          </a:xfrm>
        </p:spPr>
        <p:txBody>
          <a:bodyPr>
            <a:noAutofit/>
          </a:bodyPr>
          <a:lstStyle/>
          <a:p>
            <a:pPr eaLnBrk="1" hangingPunct="1"/>
            <a:r>
              <a:rPr lang="uk-UA" altLang="uk-UA" sz="3200" b="1" dirty="0">
                <a:latin typeface="+mn-lt"/>
                <a:ea typeface="+mn-ea"/>
                <a:cs typeface="+mn-cs"/>
              </a:rPr>
              <a:t>Мережа НІЛ </a:t>
            </a:r>
            <a:r>
              <a:rPr lang="en-GB" altLang="uk-UA" sz="3200" b="1" dirty="0">
                <a:latin typeface="+mn-lt"/>
                <a:ea typeface="+mn-ea"/>
                <a:cs typeface="+mn-cs"/>
              </a:rPr>
              <a:t>(5</a:t>
            </a:r>
            <a:r>
              <a:rPr lang="uk-UA" altLang="uk-UA" sz="3200" b="1" dirty="0">
                <a:latin typeface="+mn-lt"/>
                <a:ea typeface="+mn-ea"/>
                <a:cs typeface="+mn-cs"/>
              </a:rPr>
              <a:t> х </a:t>
            </a:r>
            <a:r>
              <a:rPr lang="en-GB" altLang="uk-UA" sz="3200" b="1" dirty="0">
                <a:latin typeface="+mn-lt"/>
                <a:ea typeface="+mn-ea"/>
                <a:cs typeface="+mn-cs"/>
              </a:rPr>
              <a:t>5 </a:t>
            </a:r>
            <a:r>
              <a:rPr lang="uk-UA" altLang="uk-UA" sz="3200" b="1" dirty="0">
                <a:latin typeface="+mn-lt"/>
                <a:ea typeface="+mn-ea"/>
                <a:cs typeface="+mn-cs"/>
              </a:rPr>
              <a:t>км</a:t>
            </a:r>
            <a:r>
              <a:rPr lang="en-GB" altLang="uk-UA" sz="3200" b="1" dirty="0">
                <a:latin typeface="+mn-lt"/>
                <a:ea typeface="+mn-ea"/>
                <a:cs typeface="+mn-cs"/>
              </a:rPr>
              <a:t>)</a:t>
            </a:r>
            <a:endParaRPr lang="uk-UA" altLang="uk-UA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8588415" y="136263"/>
            <a:ext cx="3032567" cy="88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8740815" y="288663"/>
            <a:ext cx="3032567" cy="88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715" y="1489750"/>
            <a:ext cx="7403268" cy="4743220"/>
          </a:xfrm>
          <a:prstGeom prst="rect">
            <a:avLst/>
          </a:prstGeom>
        </p:spPr>
      </p:pic>
      <p:sp>
        <p:nvSpPr>
          <p:cNvPr id="4" name="Місце для вмісту 1">
            <a:extLst>
              <a:ext uri="{FF2B5EF4-FFF2-40B4-BE49-F238E27FC236}">
                <a16:creationId xmlns:a16="http://schemas.microsoft.com/office/drawing/2014/main" id="{283C0770-6393-3146-D71B-4950F2E43329}"/>
              </a:ext>
            </a:extLst>
          </p:cNvPr>
          <p:cNvSpPr txBox="1">
            <a:spLocks/>
          </p:cNvSpPr>
          <p:nvPr/>
        </p:nvSpPr>
        <p:spPr bwMode="auto">
          <a:xfrm>
            <a:off x="551196" y="1489750"/>
            <a:ext cx="3963216" cy="474322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l">
              <a:buClr>
                <a:schemeClr val="accent5">
                  <a:lumMod val="50000"/>
                </a:schemeClr>
              </a:buClr>
              <a:defRPr/>
            </a:pPr>
            <a:r>
              <a:rPr lang="uk-UA" altLang="uk-UA" sz="2400" dirty="0">
                <a:effectLst/>
                <a:latin typeface="Calibri" panose="020F0502020204030204" pitchFamily="34" charset="0"/>
              </a:rPr>
              <a:t>Загальна кількість інвентаризаційних ділянок - </a:t>
            </a:r>
            <a:r>
              <a:rPr lang="uk-UA" altLang="uk-UA" sz="2400" b="1" dirty="0">
                <a:effectLst/>
                <a:latin typeface="Calibri" panose="020F0502020204030204" pitchFamily="34" charset="0"/>
              </a:rPr>
              <a:t>96,6 тис. </a:t>
            </a:r>
          </a:p>
          <a:p>
            <a:pPr algn="l">
              <a:buClr>
                <a:schemeClr val="accent5">
                  <a:lumMod val="50000"/>
                </a:schemeClr>
              </a:buClr>
              <a:defRPr/>
            </a:pPr>
            <a:r>
              <a:rPr lang="uk-UA" altLang="uk-UA" sz="2400" dirty="0">
                <a:effectLst/>
                <a:latin typeface="Calibri" panose="020F0502020204030204" pitchFamily="34" charset="0"/>
              </a:rPr>
              <a:t>з них, </a:t>
            </a:r>
          </a:p>
          <a:p>
            <a:pPr marL="342900" indent="-342900" algn="l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uk-UA" altLang="uk-UA" sz="2400" b="1" dirty="0">
                <a:effectLst/>
                <a:latin typeface="Calibri" panose="020F0502020204030204" pitchFamily="34" charset="0"/>
              </a:rPr>
              <a:t>≈ 20 тис. </a:t>
            </a:r>
            <a:r>
              <a:rPr lang="uk-UA" altLang="uk-UA" sz="2400" dirty="0">
                <a:effectLst/>
                <a:latin typeface="Calibri" panose="020F0502020204030204" pitchFamily="34" charset="0"/>
              </a:rPr>
              <a:t>лісових інвентаризаційних ділянок;</a:t>
            </a:r>
          </a:p>
          <a:p>
            <a:pPr marL="1085850" lvl="1" indent="-34290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uk-UA" altLang="uk-UA" sz="2400" dirty="0">
                <a:effectLst/>
                <a:latin typeface="Calibri" panose="020F0502020204030204" pitchFamily="34" charset="0"/>
              </a:rPr>
              <a:t>з них, </a:t>
            </a:r>
            <a:br>
              <a:rPr lang="uk-UA" altLang="uk-UA" sz="2400" dirty="0">
                <a:effectLst/>
                <a:latin typeface="Calibri" panose="020F0502020204030204" pitchFamily="34" charset="0"/>
              </a:rPr>
            </a:br>
            <a:r>
              <a:rPr lang="uk-UA" altLang="uk-UA" sz="2400" b="1" dirty="0">
                <a:effectLst/>
                <a:latin typeface="Calibri" panose="020F0502020204030204" pitchFamily="34" charset="0"/>
              </a:rPr>
              <a:t>4163 </a:t>
            </a:r>
            <a:r>
              <a:rPr lang="uk-UA" altLang="uk-UA" sz="2400" dirty="0">
                <a:effectLst/>
                <a:latin typeface="Calibri" panose="020F0502020204030204" pitchFamily="34" charset="0"/>
              </a:rPr>
              <a:t>лісових інвентаризаційних ділянок обстежено</a:t>
            </a:r>
            <a:br>
              <a:rPr lang="uk-UA" altLang="uk-UA" sz="2400" dirty="0">
                <a:effectLst/>
                <a:latin typeface="Calibri" panose="020F0502020204030204" pitchFamily="34" charset="0"/>
              </a:rPr>
            </a:br>
            <a:r>
              <a:rPr lang="uk-UA" altLang="uk-UA" sz="2400" dirty="0">
                <a:effectLst/>
                <a:latin typeface="Calibri" panose="020F0502020204030204" pitchFamily="34" charset="0"/>
              </a:rPr>
              <a:t>в 2021-2023 роках</a:t>
            </a:r>
          </a:p>
          <a:p>
            <a:pPr algn="l">
              <a:buClr>
                <a:schemeClr val="accent5">
                  <a:lumMod val="50000"/>
                </a:schemeClr>
              </a:buClr>
              <a:defRPr/>
            </a:pPr>
            <a:endParaRPr lang="uk-UA" altLang="uk-UA" sz="24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57D7BC-F0EF-F870-9F86-96D40FC064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115" y="3861360"/>
            <a:ext cx="4841359" cy="279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3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8588415" y="136263"/>
            <a:ext cx="3032567" cy="88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90283" y="367469"/>
            <a:ext cx="1077019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uk-UA" sz="3200" b="1" dirty="0">
                <a:latin typeface="+mn-lt"/>
                <a:ea typeface="+mn-ea"/>
                <a:cs typeface="+mn-cs"/>
              </a:rPr>
              <a:t>Перешкоди для </a:t>
            </a:r>
            <a:r>
              <a:rPr lang="uk-UA" altLang="uk-UA" sz="3200" b="1" dirty="0">
                <a:latin typeface="+mn-lt"/>
                <a:ea typeface="+mn-ea"/>
                <a:cs typeface="+mn-cs"/>
              </a:rPr>
              <a:t>проведення</a:t>
            </a:r>
            <a:r>
              <a:rPr lang="ru-RU" altLang="uk-UA" sz="3200" b="1" dirty="0">
                <a:latin typeface="+mn-lt"/>
                <a:ea typeface="+mn-ea"/>
                <a:cs typeface="+mn-cs"/>
              </a:rPr>
              <a:t> НІЛ під час воєнного стану</a:t>
            </a:r>
            <a:endParaRPr lang="en-GB" altLang="uk-UA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94029" y="1429503"/>
            <a:ext cx="11254669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latin typeface="Calibri" panose="020F0502020204030204" pitchFamily="34" charset="0"/>
              </a:rPr>
              <a:t>Скорочення фінансування</a:t>
            </a:r>
            <a:r>
              <a:rPr lang="en-GB" sz="2400" b="1" dirty="0">
                <a:latin typeface="Calibri" panose="020F0502020204030204" pitchFamily="34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Відсутність основи для щорічного планування </a:t>
            </a:r>
            <a:r>
              <a:rPr lang="ru-RU" sz="2400" dirty="0" err="1">
                <a:latin typeface="Calibri" panose="020F0502020204030204" pitchFamily="34" charset="0"/>
              </a:rPr>
              <a:t>або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</a:rPr>
              <a:t>перспективи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</a:rPr>
              <a:t>планування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</a:rPr>
              <a:t>завершення</a:t>
            </a:r>
            <a:r>
              <a:rPr lang="ru-RU" sz="2400" dirty="0">
                <a:latin typeface="Calibri" panose="020F0502020204030204" pitchFamily="34" charset="0"/>
              </a:rPr>
              <a:t> збору польових даних 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Нестабільність структури та </a:t>
            </a:r>
            <a:r>
              <a:rPr lang="ru-RU" sz="2400" dirty="0" err="1">
                <a:latin typeface="Calibri" panose="020F0502020204030204" pitchFamily="34" charset="0"/>
              </a:rPr>
              <a:t>плинність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</a:rPr>
              <a:t>кадрів</a:t>
            </a:r>
            <a:r>
              <a:rPr lang="ru-RU" sz="2400" dirty="0">
                <a:latin typeface="Calibri" panose="020F0502020204030204" pitchFamily="34" charset="0"/>
              </a:rPr>
              <a:t> Центру </a:t>
            </a:r>
            <a:r>
              <a:rPr lang="ru-RU" sz="2400" dirty="0" err="1">
                <a:latin typeface="Calibri" panose="020F0502020204030204" pitchFamily="34" charset="0"/>
              </a:rPr>
              <a:t>національної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</a:rPr>
              <a:t>інвентаризації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</a:rPr>
              <a:t>лісів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Calibri" panose="020F0502020204030204" pitchFamily="34" charset="0"/>
              </a:rPr>
              <a:t>Нестача технологічного обладнання та транспортних засобів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latin typeface="Calibri" panose="020F0502020204030204" pitchFamily="34" charset="0"/>
              </a:rPr>
              <a:t>І</a:t>
            </a:r>
            <a:r>
              <a:rPr lang="ru-RU" sz="2400" b="1" dirty="0" err="1">
                <a:latin typeface="Calibri" panose="020F0502020204030204" pitchFamily="34" charset="0"/>
              </a:rPr>
              <a:t>нвентаризаційні</a:t>
            </a:r>
            <a:r>
              <a:rPr lang="ru-RU" sz="2400" b="1" dirty="0">
                <a:latin typeface="Calibri" panose="020F0502020204030204" pitchFamily="34" charset="0"/>
              </a:rPr>
              <a:t> </a:t>
            </a:r>
            <a:r>
              <a:rPr lang="ru-RU" sz="2400" b="1" dirty="0" err="1">
                <a:latin typeface="Calibri" panose="020F0502020204030204" pitchFamily="34" charset="0"/>
              </a:rPr>
              <a:t>ділянки</a:t>
            </a:r>
            <a:r>
              <a:rPr lang="ru-RU" sz="2400" b="1" dirty="0">
                <a:latin typeface="Calibri" panose="020F0502020204030204" pitchFamily="34" charset="0"/>
              </a:rPr>
              <a:t> з </a:t>
            </a:r>
            <a:r>
              <a:rPr lang="ru-RU" sz="2400" b="1" dirty="0" err="1">
                <a:latin typeface="Calibri" panose="020F0502020204030204" pitchFamily="34" charset="0"/>
              </a:rPr>
              <a:t>обмеженим</a:t>
            </a:r>
            <a:r>
              <a:rPr lang="ru-RU" sz="2400" b="1" dirty="0">
                <a:latin typeface="Calibri" panose="020F0502020204030204" pitchFamily="34" charset="0"/>
              </a:rPr>
              <a:t> доступом</a:t>
            </a:r>
            <a:r>
              <a:rPr lang="en-GB" sz="2400" b="1" dirty="0">
                <a:latin typeface="Calibri" panose="020F0502020204030204" pitchFamily="34" charset="0"/>
              </a:rPr>
              <a:t>: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Calibri" panose="020F0502020204030204" pitchFamily="34" charset="0"/>
              </a:rPr>
              <a:t>Відсутній</a:t>
            </a:r>
            <a:r>
              <a:rPr lang="ru-RU" sz="2400" dirty="0">
                <a:latin typeface="Calibri" panose="020F0502020204030204" pitchFamily="34" charset="0"/>
              </a:rPr>
              <a:t> доступ до </a:t>
            </a:r>
            <a:r>
              <a:rPr lang="ru-RU" sz="2400" dirty="0" err="1">
                <a:latin typeface="Calibri" panose="020F0502020204030204" pitchFamily="34" charset="0"/>
              </a:rPr>
              <a:t>певних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</a:rPr>
              <a:t>територій</a:t>
            </a:r>
            <a:r>
              <a:rPr lang="ru-RU" sz="2400" dirty="0">
                <a:latin typeface="Calibri" panose="020F0502020204030204" pitchFamily="34" charset="0"/>
              </a:rPr>
              <a:t> та </a:t>
            </a:r>
            <a:r>
              <a:rPr lang="ru-RU" sz="2400" dirty="0" err="1">
                <a:latin typeface="Calibri" panose="020F0502020204030204" pitchFamily="34" charset="0"/>
              </a:rPr>
              <a:t>відповідно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</a:rPr>
              <a:t>ділянок</a:t>
            </a:r>
            <a:endParaRPr lang="ru-RU" sz="2400" dirty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Calibri" panose="020F0502020204030204" pitchFamily="34" charset="0"/>
              </a:rPr>
              <a:t>Збільшення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</a:rPr>
              <a:t>витрат</a:t>
            </a:r>
            <a:r>
              <a:rPr lang="ru-RU" sz="2400" dirty="0">
                <a:latin typeface="Calibri" panose="020F0502020204030204" pitchFamily="34" charset="0"/>
              </a:rPr>
              <a:t> на </a:t>
            </a:r>
            <a:r>
              <a:rPr lang="ru-RU" sz="2400" dirty="0" err="1">
                <a:latin typeface="Calibri" panose="020F0502020204030204" pitchFamily="34" charset="0"/>
              </a:rPr>
              <a:t>польові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</a:rPr>
              <a:t>роботи</a:t>
            </a:r>
            <a:r>
              <a:rPr lang="ru-RU" sz="2400" dirty="0">
                <a:latin typeface="Calibri" panose="020F0502020204030204" pitchFamily="34" charset="0"/>
              </a:rPr>
              <a:t> у </a:t>
            </a:r>
            <a:r>
              <a:rPr lang="ru-RU" sz="2400" dirty="0" err="1">
                <a:latin typeface="Calibri" panose="020F0502020204030204" pitchFamily="34" charset="0"/>
              </a:rPr>
              <a:t>разі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</a:rPr>
              <a:t>відсутності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</a:rPr>
              <a:t>місцевої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</a:rPr>
              <a:t>інформації</a:t>
            </a:r>
            <a:r>
              <a:rPr lang="ru-RU" sz="2400" dirty="0">
                <a:latin typeface="Calibri" panose="020F0502020204030204" pitchFamily="34" charset="0"/>
              </a:rPr>
              <a:t> про </a:t>
            </a:r>
            <a:r>
              <a:rPr lang="ru-RU" sz="2400" dirty="0" err="1">
                <a:latin typeface="Calibri" panose="020F0502020204030204" pitchFamily="34" charset="0"/>
              </a:rPr>
              <a:t>обмеження</a:t>
            </a:r>
            <a:r>
              <a:rPr lang="ru-RU" sz="2400" dirty="0">
                <a:latin typeface="Calibri" panose="020F0502020204030204" pitchFamily="34" charset="0"/>
              </a:rPr>
              <a:t> доступу</a:t>
            </a:r>
            <a:endParaRPr lang="en-US" sz="2400" dirty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Calibri" panose="020F0502020204030204" pitchFamily="34" charset="0"/>
              </a:rPr>
              <a:t>Необхідність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</a:rPr>
              <a:t>застосування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</a:rPr>
              <a:t>спеціальних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</a:rPr>
              <a:t>статистичних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</a:rPr>
              <a:t>методів</a:t>
            </a:r>
            <a:r>
              <a:rPr lang="ru-RU" sz="2400" dirty="0">
                <a:latin typeface="Calibri" panose="020F0502020204030204" pitchFamily="34" charset="0"/>
              </a:rPr>
              <a:t> для </a:t>
            </a:r>
            <a:r>
              <a:rPr lang="ru-RU" sz="2400" dirty="0" err="1">
                <a:latin typeface="Calibri" panose="020F0502020204030204" pitchFamily="34" charset="0"/>
              </a:rPr>
              <a:t>заміщення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</a:rPr>
              <a:t>пропущених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</a:rPr>
              <a:t>даних</a:t>
            </a:r>
            <a:endParaRPr lang="uk-UA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98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8588415" y="136263"/>
            <a:ext cx="3032567" cy="88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71018" y="264157"/>
            <a:ext cx="10770197" cy="76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uk-UA" altLang="uk-UA" sz="3200" b="1" dirty="0">
                <a:latin typeface="+mn-lt"/>
                <a:ea typeface="+mn-ea"/>
                <a:cs typeface="+mn-cs"/>
              </a:rPr>
              <a:t>Етап 4</a:t>
            </a:r>
            <a:r>
              <a:rPr lang="en-GB" altLang="uk-UA" sz="3200" b="1" dirty="0">
                <a:latin typeface="+mn-lt"/>
                <a:ea typeface="+mn-ea"/>
                <a:cs typeface="+mn-cs"/>
              </a:rPr>
              <a:t>: </a:t>
            </a:r>
            <a:r>
              <a:rPr lang="uk-UA" altLang="uk-UA" sz="3200" b="1" dirty="0">
                <a:latin typeface="+mn-lt"/>
                <a:ea typeface="+mn-ea"/>
                <a:cs typeface="+mn-cs"/>
              </a:rPr>
              <a:t>Специфіка ДЗЗ-інвентаризації 2023 року</a:t>
            </a:r>
            <a:endParaRPr lang="en-GB" altLang="uk-UA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669963" y="1651578"/>
            <a:ext cx="10770197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Calibri" panose="020F0502020204030204" pitchFamily="34" charset="0"/>
              </a:rPr>
              <a:t>Інформація з усіх лісових інвентаризаційних ділянок НІЛ, обстежених протягом 2021-2023 року, оброблена за спеціально розробленою методикою та надана для використання як референтні дані для ДЗЗ-інвентаризації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Calibri" panose="020F0502020204030204" pitchFamily="34" charset="0"/>
              </a:rPr>
              <a:t>Порівняно з НІЛ кількість показників ДЗЗ-інвентаризації обмежена, але має національний вимір та картографічне відображення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Calibri" panose="020F0502020204030204" pitchFamily="34" charset="0"/>
              </a:rPr>
              <a:t>ДЗЗ-інвентаризація використовує біофізичне визначення лісу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02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8588415" y="136263"/>
            <a:ext cx="3032567" cy="88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90283" y="367469"/>
            <a:ext cx="1077019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uk-UA" altLang="uk-UA" sz="3200" b="1" dirty="0">
                <a:latin typeface="+mn-lt"/>
                <a:ea typeface="+mn-ea"/>
                <a:cs typeface="+mn-cs"/>
              </a:rPr>
              <a:t>Етап 4</a:t>
            </a:r>
            <a:r>
              <a:rPr lang="en-GB" altLang="uk-UA" sz="3200" b="1" dirty="0">
                <a:latin typeface="+mn-lt"/>
                <a:ea typeface="+mn-ea"/>
                <a:cs typeface="+mn-cs"/>
              </a:rPr>
              <a:t>: </a:t>
            </a:r>
            <a:r>
              <a:rPr lang="uk-UA" altLang="uk-UA" sz="3200" b="1" dirty="0">
                <a:latin typeface="+mn-lt"/>
                <a:ea typeface="+mn-ea"/>
                <a:cs typeface="+mn-cs"/>
              </a:rPr>
              <a:t>Вимоги ДЗЗ</a:t>
            </a:r>
            <a:r>
              <a:rPr lang="en-US" altLang="uk-UA" sz="3200" b="1" dirty="0">
                <a:latin typeface="+mn-lt"/>
                <a:ea typeface="+mn-ea"/>
                <a:cs typeface="+mn-cs"/>
              </a:rPr>
              <a:t>-</a:t>
            </a:r>
            <a:r>
              <a:rPr lang="uk-UA" altLang="uk-UA" sz="3200" b="1" dirty="0">
                <a:latin typeface="+mn-lt"/>
                <a:ea typeface="+mn-ea"/>
                <a:cs typeface="+mn-cs"/>
              </a:rPr>
              <a:t>інвентаризації </a:t>
            </a:r>
            <a:endParaRPr lang="en-GB" altLang="uk-UA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690283" y="1768967"/>
            <a:ext cx="10770197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latin typeface="Calibri" panose="020F0502020204030204" pitchFamily="34" charset="0"/>
              </a:rPr>
              <a:t>Подальше впровадження ДЗЗ-інвентаризації потребує розвитку методичних та технологічних засад НІЛ щодо: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Calibri" panose="020F0502020204030204" pitchFamily="34" charset="0"/>
              </a:rPr>
              <a:t>Проектування мережі ділянок, а також оптимізації їх форми та розміру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Calibri" panose="020F0502020204030204" pitchFamily="34" charset="0"/>
              </a:rPr>
              <a:t>Оптимізації кількості показників, що збираються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Calibri" panose="020F0502020204030204" pitchFamily="34" charset="0"/>
              </a:rPr>
              <a:t>Застосування нових статистичних методів оцінювання показників </a:t>
            </a:r>
          </a:p>
        </p:txBody>
      </p:sp>
    </p:spTree>
    <p:extLst>
      <p:ext uri="{BB962C8B-B14F-4D97-AF65-F5344CB8AC3E}">
        <p14:creationId xmlns:p14="http://schemas.microsoft.com/office/powerpoint/2010/main" val="481148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8588415" y="136263"/>
            <a:ext cx="3032567" cy="88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9451290-66BA-736C-A993-4462DBC3C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0" y="96099"/>
            <a:ext cx="10464800" cy="782357"/>
          </a:xfrm>
        </p:spPr>
        <p:txBody>
          <a:bodyPr/>
          <a:lstStyle/>
          <a:p>
            <a:r>
              <a:rPr lang="uk-UA" sz="3200" b="1" dirty="0">
                <a:latin typeface="+mn-lt"/>
                <a:ea typeface="+mn-ea"/>
                <a:cs typeface="+mn-cs"/>
              </a:rPr>
              <a:t>ЄС: Пропозиція щодо проекту Регламенту про систему моніторингу для стійких європейських лісів</a:t>
            </a:r>
            <a:r>
              <a:rPr lang="uk-UA" sz="2000" b="1" dirty="0"/>
              <a:t> </a:t>
            </a:r>
            <a:endParaRPr lang="uk-UA" i="1" dirty="0">
              <a:highlight>
                <a:srgbClr val="FF0000"/>
              </a:highlight>
            </a:endParaRPr>
          </a:p>
        </p:txBody>
      </p:sp>
      <p:grpSp>
        <p:nvGrpSpPr>
          <p:cNvPr id="72" name="Групувати 71"/>
          <p:cNvGrpSpPr/>
          <p:nvPr/>
        </p:nvGrpSpPr>
        <p:grpSpPr>
          <a:xfrm>
            <a:off x="1278669" y="1648607"/>
            <a:ext cx="9006402" cy="4923067"/>
            <a:chOff x="327717" y="1893868"/>
            <a:chExt cx="9006402" cy="4923067"/>
          </a:xfrm>
        </p:grpSpPr>
        <p:sp>
          <p:nvSpPr>
            <p:cNvPr id="19" name="Rectangle: Rounded Corners 15">
              <a:extLst>
                <a:ext uri="{FF2B5EF4-FFF2-40B4-BE49-F238E27FC236}">
                  <a16:creationId xmlns:a16="http://schemas.microsoft.com/office/drawing/2014/main" id="{7D2BD9F3-37C0-1A33-7F96-7AB5E6263F5E}"/>
                </a:ext>
              </a:extLst>
            </p:cNvPr>
            <p:cNvSpPr/>
            <p:nvPr/>
          </p:nvSpPr>
          <p:spPr>
            <a:xfrm>
              <a:off x="3126720" y="3050600"/>
              <a:ext cx="2364510" cy="2660071"/>
            </a:xfrm>
            <a:prstGeom prst="roundRect">
              <a:avLst/>
            </a:prstGeom>
            <a:solidFill>
              <a:schemeClr val="bg1"/>
            </a:solidFill>
            <a:ln w="412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grpSp>
          <p:nvGrpSpPr>
            <p:cNvPr id="33" name="Групувати 32"/>
            <p:cNvGrpSpPr/>
            <p:nvPr/>
          </p:nvGrpSpPr>
          <p:grpSpPr>
            <a:xfrm>
              <a:off x="327717" y="1893868"/>
              <a:ext cx="9006402" cy="4923067"/>
              <a:chOff x="337765" y="1851686"/>
              <a:chExt cx="9006402" cy="4923067"/>
            </a:xfrm>
          </p:grpSpPr>
          <p:sp>
            <p:nvSpPr>
              <p:cNvPr id="34" name="Полілінія 33"/>
              <p:cNvSpPr/>
              <p:nvPr/>
            </p:nvSpPr>
            <p:spPr>
              <a:xfrm>
                <a:off x="337765" y="3144876"/>
                <a:ext cx="2091535" cy="1045767"/>
              </a:xfrm>
              <a:custGeom>
                <a:avLst/>
                <a:gdLst>
                  <a:gd name="connsiteX0" fmla="*/ 0 w 2091535"/>
                  <a:gd name="connsiteY0" fmla="*/ 104577 h 1045767"/>
                  <a:gd name="connsiteX1" fmla="*/ 104577 w 2091535"/>
                  <a:gd name="connsiteY1" fmla="*/ 0 h 1045767"/>
                  <a:gd name="connsiteX2" fmla="*/ 1986958 w 2091535"/>
                  <a:gd name="connsiteY2" fmla="*/ 0 h 1045767"/>
                  <a:gd name="connsiteX3" fmla="*/ 2091535 w 2091535"/>
                  <a:gd name="connsiteY3" fmla="*/ 104577 h 1045767"/>
                  <a:gd name="connsiteX4" fmla="*/ 2091535 w 2091535"/>
                  <a:gd name="connsiteY4" fmla="*/ 941190 h 1045767"/>
                  <a:gd name="connsiteX5" fmla="*/ 1986958 w 2091535"/>
                  <a:gd name="connsiteY5" fmla="*/ 1045767 h 1045767"/>
                  <a:gd name="connsiteX6" fmla="*/ 104577 w 2091535"/>
                  <a:gd name="connsiteY6" fmla="*/ 1045767 h 1045767"/>
                  <a:gd name="connsiteX7" fmla="*/ 0 w 2091535"/>
                  <a:gd name="connsiteY7" fmla="*/ 941190 h 1045767"/>
                  <a:gd name="connsiteX8" fmla="*/ 0 w 2091535"/>
                  <a:gd name="connsiteY8" fmla="*/ 104577 h 1045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91535" h="1045767">
                    <a:moveTo>
                      <a:pt x="0" y="104577"/>
                    </a:moveTo>
                    <a:cubicBezTo>
                      <a:pt x="0" y="46821"/>
                      <a:pt x="46821" y="0"/>
                      <a:pt x="104577" y="0"/>
                    </a:cubicBezTo>
                    <a:lnTo>
                      <a:pt x="1986958" y="0"/>
                    </a:lnTo>
                    <a:cubicBezTo>
                      <a:pt x="2044714" y="0"/>
                      <a:pt x="2091535" y="46821"/>
                      <a:pt x="2091535" y="104577"/>
                    </a:cubicBezTo>
                    <a:lnTo>
                      <a:pt x="2091535" y="941190"/>
                    </a:lnTo>
                    <a:cubicBezTo>
                      <a:pt x="2091535" y="998946"/>
                      <a:pt x="2044714" y="1045767"/>
                      <a:pt x="1986958" y="1045767"/>
                    </a:cubicBezTo>
                    <a:lnTo>
                      <a:pt x="104577" y="1045767"/>
                    </a:lnTo>
                    <a:cubicBezTo>
                      <a:pt x="46821" y="1045767"/>
                      <a:pt x="0" y="998946"/>
                      <a:pt x="0" y="941190"/>
                    </a:cubicBezTo>
                    <a:lnTo>
                      <a:pt x="0" y="104577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1424" tIns="41424" rIns="41424" bIns="41424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700" kern="1200" dirty="0"/>
                  <a:t>Структура </a:t>
                </a:r>
                <a:r>
                  <a:rPr lang="uk-UA" sz="1700" dirty="0"/>
                  <a:t>системи </a:t>
                </a:r>
                <a:r>
                  <a:rPr lang="uk-UA" sz="1700" kern="1200" dirty="0"/>
                  <a:t>лісового моніторингу</a:t>
                </a:r>
                <a:endParaRPr lang="en-IE" sz="1700" kern="1200" dirty="0"/>
              </a:p>
            </p:txBody>
          </p:sp>
          <p:sp>
            <p:nvSpPr>
              <p:cNvPr id="35" name="Полілінія 34"/>
              <p:cNvSpPr/>
              <p:nvPr/>
            </p:nvSpPr>
            <p:spPr>
              <a:xfrm rot="18289469">
                <a:off x="2115104" y="3051297"/>
                <a:ext cx="1465008" cy="30292"/>
              </a:xfrm>
              <a:custGeom>
                <a:avLst/>
                <a:gdLst>
                  <a:gd name="connsiteX0" fmla="*/ 0 w 1465008"/>
                  <a:gd name="connsiteY0" fmla="*/ 15146 h 30292"/>
                  <a:gd name="connsiteX1" fmla="*/ 1465008 w 1465008"/>
                  <a:gd name="connsiteY1" fmla="*/ 15146 h 30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5008" h="30292">
                    <a:moveTo>
                      <a:pt x="0" y="15146"/>
                    </a:moveTo>
                    <a:lnTo>
                      <a:pt x="1465008" y="15146"/>
                    </a:lnTo>
                  </a:path>
                </a:pathLst>
              </a:custGeom>
              <a:noFill/>
            </p:spPr>
            <p:style>
              <a:lnRef idx="1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08579" tIns="-21479" rIns="708579" bIns="-21479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IE" sz="500" kern="1200"/>
              </a:p>
            </p:txBody>
          </p:sp>
          <p:sp>
            <p:nvSpPr>
              <p:cNvPr id="36" name="Полілінія 35"/>
              <p:cNvSpPr/>
              <p:nvPr/>
            </p:nvSpPr>
            <p:spPr>
              <a:xfrm>
                <a:off x="3265915" y="1851686"/>
                <a:ext cx="2091535" cy="1045767"/>
              </a:xfrm>
              <a:custGeom>
                <a:avLst/>
                <a:gdLst>
                  <a:gd name="connsiteX0" fmla="*/ 0 w 2091535"/>
                  <a:gd name="connsiteY0" fmla="*/ 104577 h 1045767"/>
                  <a:gd name="connsiteX1" fmla="*/ 104577 w 2091535"/>
                  <a:gd name="connsiteY1" fmla="*/ 0 h 1045767"/>
                  <a:gd name="connsiteX2" fmla="*/ 1986958 w 2091535"/>
                  <a:gd name="connsiteY2" fmla="*/ 0 h 1045767"/>
                  <a:gd name="connsiteX3" fmla="*/ 2091535 w 2091535"/>
                  <a:gd name="connsiteY3" fmla="*/ 104577 h 1045767"/>
                  <a:gd name="connsiteX4" fmla="*/ 2091535 w 2091535"/>
                  <a:gd name="connsiteY4" fmla="*/ 941190 h 1045767"/>
                  <a:gd name="connsiteX5" fmla="*/ 1986958 w 2091535"/>
                  <a:gd name="connsiteY5" fmla="*/ 1045767 h 1045767"/>
                  <a:gd name="connsiteX6" fmla="*/ 104577 w 2091535"/>
                  <a:gd name="connsiteY6" fmla="*/ 1045767 h 1045767"/>
                  <a:gd name="connsiteX7" fmla="*/ 0 w 2091535"/>
                  <a:gd name="connsiteY7" fmla="*/ 941190 h 1045767"/>
                  <a:gd name="connsiteX8" fmla="*/ 0 w 2091535"/>
                  <a:gd name="connsiteY8" fmla="*/ 104577 h 1045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91535" h="1045767">
                    <a:moveTo>
                      <a:pt x="0" y="104577"/>
                    </a:moveTo>
                    <a:cubicBezTo>
                      <a:pt x="0" y="46821"/>
                      <a:pt x="46821" y="0"/>
                      <a:pt x="104577" y="0"/>
                    </a:cubicBezTo>
                    <a:lnTo>
                      <a:pt x="1986958" y="0"/>
                    </a:lnTo>
                    <a:cubicBezTo>
                      <a:pt x="2044714" y="0"/>
                      <a:pt x="2091535" y="46821"/>
                      <a:pt x="2091535" y="104577"/>
                    </a:cubicBezTo>
                    <a:lnTo>
                      <a:pt x="2091535" y="941190"/>
                    </a:lnTo>
                    <a:cubicBezTo>
                      <a:pt x="2091535" y="998946"/>
                      <a:pt x="2044714" y="1045767"/>
                      <a:pt x="1986958" y="1045767"/>
                    </a:cubicBezTo>
                    <a:lnTo>
                      <a:pt x="104577" y="1045767"/>
                    </a:lnTo>
                    <a:cubicBezTo>
                      <a:pt x="46821" y="1045767"/>
                      <a:pt x="0" y="998946"/>
                      <a:pt x="0" y="941190"/>
                    </a:cubicBezTo>
                    <a:lnTo>
                      <a:pt x="0" y="104577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8100">
                <a:solidFill>
                  <a:srgbClr val="00B050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1424" tIns="41424" rIns="41424" bIns="41424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700" kern="1200" dirty="0"/>
                  <a:t>Система географічно чіткої ідентифікації лісових одиниць</a:t>
                </a:r>
                <a:endParaRPr lang="en-IE" sz="1700" kern="1200" dirty="0"/>
              </a:p>
            </p:txBody>
          </p:sp>
          <p:sp>
            <p:nvSpPr>
              <p:cNvPr id="37" name="Полілінія 36"/>
              <p:cNvSpPr/>
              <p:nvPr/>
            </p:nvSpPr>
            <p:spPr>
              <a:xfrm>
                <a:off x="2429301" y="3652613"/>
                <a:ext cx="836614" cy="30292"/>
              </a:xfrm>
              <a:custGeom>
                <a:avLst/>
                <a:gdLst>
                  <a:gd name="connsiteX0" fmla="*/ 0 w 836614"/>
                  <a:gd name="connsiteY0" fmla="*/ 15146 h 30292"/>
                  <a:gd name="connsiteX1" fmla="*/ 836614 w 836614"/>
                  <a:gd name="connsiteY1" fmla="*/ 15146 h 30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6614" h="30292">
                    <a:moveTo>
                      <a:pt x="0" y="15146"/>
                    </a:moveTo>
                    <a:lnTo>
                      <a:pt x="836614" y="15146"/>
                    </a:lnTo>
                  </a:path>
                </a:pathLst>
              </a:custGeom>
              <a:noFill/>
            </p:spPr>
            <p:style>
              <a:lnRef idx="1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10091" tIns="-5769" rIns="410093" bIns="-5769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IE" sz="500" kern="1200" dirty="0"/>
              </a:p>
            </p:txBody>
          </p:sp>
          <p:sp>
            <p:nvSpPr>
              <p:cNvPr id="38" name="Полілінія 37"/>
              <p:cNvSpPr/>
              <p:nvPr/>
            </p:nvSpPr>
            <p:spPr>
              <a:xfrm>
                <a:off x="3265915" y="3144876"/>
                <a:ext cx="2091535" cy="1045767"/>
              </a:xfrm>
              <a:custGeom>
                <a:avLst/>
                <a:gdLst>
                  <a:gd name="connsiteX0" fmla="*/ 0 w 2091535"/>
                  <a:gd name="connsiteY0" fmla="*/ 104577 h 1045767"/>
                  <a:gd name="connsiteX1" fmla="*/ 104577 w 2091535"/>
                  <a:gd name="connsiteY1" fmla="*/ 0 h 1045767"/>
                  <a:gd name="connsiteX2" fmla="*/ 1986958 w 2091535"/>
                  <a:gd name="connsiteY2" fmla="*/ 0 h 1045767"/>
                  <a:gd name="connsiteX3" fmla="*/ 2091535 w 2091535"/>
                  <a:gd name="connsiteY3" fmla="*/ 104577 h 1045767"/>
                  <a:gd name="connsiteX4" fmla="*/ 2091535 w 2091535"/>
                  <a:gd name="connsiteY4" fmla="*/ 941190 h 1045767"/>
                  <a:gd name="connsiteX5" fmla="*/ 1986958 w 2091535"/>
                  <a:gd name="connsiteY5" fmla="*/ 1045767 h 1045767"/>
                  <a:gd name="connsiteX6" fmla="*/ 104577 w 2091535"/>
                  <a:gd name="connsiteY6" fmla="*/ 1045767 h 1045767"/>
                  <a:gd name="connsiteX7" fmla="*/ 0 w 2091535"/>
                  <a:gd name="connsiteY7" fmla="*/ 941190 h 1045767"/>
                  <a:gd name="connsiteX8" fmla="*/ 0 w 2091535"/>
                  <a:gd name="connsiteY8" fmla="*/ 104577 h 1045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91535" h="1045767">
                    <a:moveTo>
                      <a:pt x="0" y="104577"/>
                    </a:moveTo>
                    <a:cubicBezTo>
                      <a:pt x="0" y="46821"/>
                      <a:pt x="46821" y="0"/>
                      <a:pt x="104577" y="0"/>
                    </a:cubicBezTo>
                    <a:lnTo>
                      <a:pt x="1986958" y="0"/>
                    </a:lnTo>
                    <a:cubicBezTo>
                      <a:pt x="2044714" y="0"/>
                      <a:pt x="2091535" y="46821"/>
                      <a:pt x="2091535" y="104577"/>
                    </a:cubicBezTo>
                    <a:lnTo>
                      <a:pt x="2091535" y="941190"/>
                    </a:lnTo>
                    <a:cubicBezTo>
                      <a:pt x="2091535" y="998946"/>
                      <a:pt x="2044714" y="1045767"/>
                      <a:pt x="1986958" y="1045767"/>
                    </a:cubicBezTo>
                    <a:lnTo>
                      <a:pt x="104577" y="1045767"/>
                    </a:lnTo>
                    <a:cubicBezTo>
                      <a:pt x="46821" y="1045767"/>
                      <a:pt x="0" y="998946"/>
                      <a:pt x="0" y="941190"/>
                    </a:cubicBezTo>
                    <a:lnTo>
                      <a:pt x="0" y="104577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1424" tIns="41424" rIns="41424" bIns="41424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700" kern="1200" dirty="0"/>
                  <a:t>Система збору даних про </a:t>
                </a:r>
                <a:r>
                  <a:rPr lang="ru-RU" sz="1700" kern="1200" dirty="0" err="1"/>
                  <a:t>ліси</a:t>
                </a:r>
                <a:endParaRPr lang="en-IE" sz="1700" kern="1200" dirty="0"/>
              </a:p>
            </p:txBody>
          </p:sp>
          <p:sp>
            <p:nvSpPr>
              <p:cNvPr id="39" name="Полілінія 38"/>
              <p:cNvSpPr/>
              <p:nvPr/>
            </p:nvSpPr>
            <p:spPr>
              <a:xfrm rot="18230563">
                <a:off x="5022196" y="3024175"/>
                <a:ext cx="1513271" cy="30292"/>
              </a:xfrm>
              <a:custGeom>
                <a:avLst/>
                <a:gdLst>
                  <a:gd name="connsiteX0" fmla="*/ 0 w 1513271"/>
                  <a:gd name="connsiteY0" fmla="*/ 15146 h 30292"/>
                  <a:gd name="connsiteX1" fmla="*/ 1513271 w 1513271"/>
                  <a:gd name="connsiteY1" fmla="*/ 15146 h 30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13271" h="30292">
                    <a:moveTo>
                      <a:pt x="0" y="15146"/>
                    </a:moveTo>
                    <a:lnTo>
                      <a:pt x="1513271" y="15146"/>
                    </a:lnTo>
                  </a:path>
                </a:pathLst>
              </a:custGeom>
              <a:noFill/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31504" tIns="-22686" rIns="731503" bIns="-22686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IE" sz="500" kern="1200"/>
              </a:p>
            </p:txBody>
          </p:sp>
          <p:sp>
            <p:nvSpPr>
              <p:cNvPr id="40" name="Полілінія 39"/>
              <p:cNvSpPr/>
              <p:nvPr/>
            </p:nvSpPr>
            <p:spPr>
              <a:xfrm>
                <a:off x="6200214" y="1902153"/>
                <a:ext cx="2696093" cy="1017458"/>
              </a:xfrm>
              <a:custGeom>
                <a:avLst/>
                <a:gdLst>
                  <a:gd name="connsiteX0" fmla="*/ 0 w 2696093"/>
                  <a:gd name="connsiteY0" fmla="*/ 101746 h 1017458"/>
                  <a:gd name="connsiteX1" fmla="*/ 101746 w 2696093"/>
                  <a:gd name="connsiteY1" fmla="*/ 0 h 1017458"/>
                  <a:gd name="connsiteX2" fmla="*/ 2594347 w 2696093"/>
                  <a:gd name="connsiteY2" fmla="*/ 0 h 1017458"/>
                  <a:gd name="connsiteX3" fmla="*/ 2696093 w 2696093"/>
                  <a:gd name="connsiteY3" fmla="*/ 101746 h 1017458"/>
                  <a:gd name="connsiteX4" fmla="*/ 2696093 w 2696093"/>
                  <a:gd name="connsiteY4" fmla="*/ 915712 h 1017458"/>
                  <a:gd name="connsiteX5" fmla="*/ 2594347 w 2696093"/>
                  <a:gd name="connsiteY5" fmla="*/ 1017458 h 1017458"/>
                  <a:gd name="connsiteX6" fmla="*/ 101746 w 2696093"/>
                  <a:gd name="connsiteY6" fmla="*/ 1017458 h 1017458"/>
                  <a:gd name="connsiteX7" fmla="*/ 0 w 2696093"/>
                  <a:gd name="connsiteY7" fmla="*/ 915712 h 1017458"/>
                  <a:gd name="connsiteX8" fmla="*/ 0 w 2696093"/>
                  <a:gd name="connsiteY8" fmla="*/ 101746 h 101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96093" h="1017458">
                    <a:moveTo>
                      <a:pt x="0" y="101746"/>
                    </a:moveTo>
                    <a:cubicBezTo>
                      <a:pt x="0" y="45553"/>
                      <a:pt x="45553" y="0"/>
                      <a:pt x="101746" y="0"/>
                    </a:cubicBezTo>
                    <a:lnTo>
                      <a:pt x="2594347" y="0"/>
                    </a:lnTo>
                    <a:cubicBezTo>
                      <a:pt x="2650540" y="0"/>
                      <a:pt x="2696093" y="45553"/>
                      <a:pt x="2696093" y="101746"/>
                    </a:cubicBezTo>
                    <a:lnTo>
                      <a:pt x="2696093" y="915712"/>
                    </a:lnTo>
                    <a:cubicBezTo>
                      <a:pt x="2696093" y="971905"/>
                      <a:pt x="2650540" y="1017458"/>
                      <a:pt x="2594347" y="1017458"/>
                    </a:cubicBezTo>
                    <a:lnTo>
                      <a:pt x="101746" y="1017458"/>
                    </a:lnTo>
                    <a:cubicBezTo>
                      <a:pt x="45553" y="1017458"/>
                      <a:pt x="0" y="971905"/>
                      <a:pt x="0" y="915712"/>
                    </a:cubicBezTo>
                    <a:lnTo>
                      <a:pt x="0" y="101746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rgbClr val="00B050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9960" tIns="39960" rIns="39960" bIns="39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600" b="1" kern="1200" dirty="0">
                    <a:solidFill>
                      <a:schemeClr val="tx1"/>
                    </a:solidFill>
                  </a:rPr>
                  <a:t>Дані, зібрані Європейською Комісією </a:t>
                </a:r>
                <a:r>
                  <a:rPr lang="uk-UA" sz="1600" kern="1200" dirty="0">
                    <a:solidFill>
                      <a:schemeClr val="tx1"/>
                    </a:solidFill>
                  </a:rPr>
                  <a:t>шляхом стандартизації за допомогою </a:t>
                </a:r>
                <a:r>
                  <a:rPr lang="en-IE" sz="1600" kern="1200" dirty="0">
                    <a:solidFill>
                      <a:schemeClr val="tx1"/>
                    </a:solidFill>
                  </a:rPr>
                  <a:t>Copernicus </a:t>
                </a:r>
                <a:endParaRPr lang="en-IE" sz="18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Полілінія 40"/>
              <p:cNvSpPr/>
              <p:nvPr/>
            </p:nvSpPr>
            <p:spPr>
              <a:xfrm>
                <a:off x="5357450" y="3652613"/>
                <a:ext cx="836614" cy="30292"/>
              </a:xfrm>
              <a:custGeom>
                <a:avLst/>
                <a:gdLst>
                  <a:gd name="connsiteX0" fmla="*/ 0 w 836614"/>
                  <a:gd name="connsiteY0" fmla="*/ 15146 h 30292"/>
                  <a:gd name="connsiteX1" fmla="*/ 836614 w 836614"/>
                  <a:gd name="connsiteY1" fmla="*/ 15146 h 30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6614" h="30292">
                    <a:moveTo>
                      <a:pt x="0" y="15146"/>
                    </a:moveTo>
                    <a:lnTo>
                      <a:pt x="836614" y="15146"/>
                    </a:lnTo>
                  </a:path>
                </a:pathLst>
              </a:custGeom>
              <a:noFill/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10092" tIns="-5769" rIns="410092" bIns="-5769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IE" sz="500" kern="1200"/>
              </a:p>
            </p:txBody>
          </p:sp>
          <p:sp>
            <p:nvSpPr>
              <p:cNvPr id="42" name="Полілінія 41"/>
              <p:cNvSpPr/>
              <p:nvPr/>
            </p:nvSpPr>
            <p:spPr>
              <a:xfrm>
                <a:off x="6194064" y="3159030"/>
                <a:ext cx="2696093" cy="1017458"/>
              </a:xfrm>
              <a:custGeom>
                <a:avLst/>
                <a:gdLst>
                  <a:gd name="connsiteX0" fmla="*/ 0 w 2696093"/>
                  <a:gd name="connsiteY0" fmla="*/ 101746 h 1017458"/>
                  <a:gd name="connsiteX1" fmla="*/ 101746 w 2696093"/>
                  <a:gd name="connsiteY1" fmla="*/ 0 h 1017458"/>
                  <a:gd name="connsiteX2" fmla="*/ 2594347 w 2696093"/>
                  <a:gd name="connsiteY2" fmla="*/ 0 h 1017458"/>
                  <a:gd name="connsiteX3" fmla="*/ 2696093 w 2696093"/>
                  <a:gd name="connsiteY3" fmla="*/ 101746 h 1017458"/>
                  <a:gd name="connsiteX4" fmla="*/ 2696093 w 2696093"/>
                  <a:gd name="connsiteY4" fmla="*/ 915712 h 1017458"/>
                  <a:gd name="connsiteX5" fmla="*/ 2594347 w 2696093"/>
                  <a:gd name="connsiteY5" fmla="*/ 1017458 h 1017458"/>
                  <a:gd name="connsiteX6" fmla="*/ 101746 w 2696093"/>
                  <a:gd name="connsiteY6" fmla="*/ 1017458 h 1017458"/>
                  <a:gd name="connsiteX7" fmla="*/ 0 w 2696093"/>
                  <a:gd name="connsiteY7" fmla="*/ 915712 h 1017458"/>
                  <a:gd name="connsiteX8" fmla="*/ 0 w 2696093"/>
                  <a:gd name="connsiteY8" fmla="*/ 101746 h 101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96093" h="1017458">
                    <a:moveTo>
                      <a:pt x="0" y="101746"/>
                    </a:moveTo>
                    <a:cubicBezTo>
                      <a:pt x="0" y="45553"/>
                      <a:pt x="45553" y="0"/>
                      <a:pt x="101746" y="0"/>
                    </a:cubicBezTo>
                    <a:lnTo>
                      <a:pt x="2594347" y="0"/>
                    </a:lnTo>
                    <a:cubicBezTo>
                      <a:pt x="2650540" y="0"/>
                      <a:pt x="2696093" y="45553"/>
                      <a:pt x="2696093" y="101746"/>
                    </a:cubicBezTo>
                    <a:lnTo>
                      <a:pt x="2696093" y="915712"/>
                    </a:lnTo>
                    <a:cubicBezTo>
                      <a:pt x="2696093" y="971905"/>
                      <a:pt x="2650540" y="1017458"/>
                      <a:pt x="2594347" y="1017458"/>
                    </a:cubicBezTo>
                    <a:lnTo>
                      <a:pt x="101746" y="1017458"/>
                    </a:lnTo>
                    <a:cubicBezTo>
                      <a:pt x="45553" y="1017458"/>
                      <a:pt x="0" y="971905"/>
                      <a:pt x="0" y="915712"/>
                    </a:cubicBezTo>
                    <a:lnTo>
                      <a:pt x="0" y="101746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9960" tIns="39960" rIns="39960" bIns="39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>
                    <a:solidFill>
                      <a:schemeClr val="tx1"/>
                    </a:solidFill>
                  </a:rPr>
                  <a:t>Дані, зібрані державами-членами </a:t>
                </a:r>
                <a:r>
                  <a:rPr lang="ru-RU" sz="1600" kern="1200" dirty="0">
                    <a:solidFill>
                      <a:schemeClr val="tx1"/>
                    </a:solidFill>
                  </a:rPr>
                  <a:t>в основному на основі НІЛ, що підлягають гармонізації</a:t>
                </a:r>
                <a:endParaRPr lang="en-IE" sz="16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ілінія 42"/>
              <p:cNvSpPr/>
              <p:nvPr/>
            </p:nvSpPr>
            <p:spPr>
              <a:xfrm rot="2868632">
                <a:off x="8682436" y="4121248"/>
                <a:ext cx="1264993" cy="30292"/>
              </a:xfrm>
              <a:custGeom>
                <a:avLst/>
                <a:gdLst>
                  <a:gd name="connsiteX0" fmla="*/ 0 w 1264993"/>
                  <a:gd name="connsiteY0" fmla="*/ 15146 h 30292"/>
                  <a:gd name="connsiteX1" fmla="*/ 1264993 w 1264993"/>
                  <a:gd name="connsiteY1" fmla="*/ 15146 h 30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4993" h="30292">
                    <a:moveTo>
                      <a:pt x="0" y="15146"/>
                    </a:moveTo>
                    <a:lnTo>
                      <a:pt x="1264993" y="15146"/>
                    </a:lnTo>
                  </a:path>
                </a:pathLst>
              </a:custGeom>
              <a:noFill/>
              <a:ln>
                <a:noFill/>
              </a:ln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hemeClr val="accent2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13571" tIns="-16480" rIns="613572" bIns="-16478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IE" sz="500" kern="1200"/>
              </a:p>
            </p:txBody>
          </p:sp>
          <p:sp>
            <p:nvSpPr>
              <p:cNvPr id="45" name="Полілінія 44"/>
              <p:cNvSpPr/>
              <p:nvPr/>
            </p:nvSpPr>
            <p:spPr>
              <a:xfrm rot="3271986">
                <a:off x="5054827" y="4239775"/>
                <a:ext cx="1441859" cy="30292"/>
              </a:xfrm>
              <a:custGeom>
                <a:avLst/>
                <a:gdLst>
                  <a:gd name="connsiteX0" fmla="*/ 0 w 1441859"/>
                  <a:gd name="connsiteY0" fmla="*/ 15146 h 30292"/>
                  <a:gd name="connsiteX1" fmla="*/ 1441859 w 1441859"/>
                  <a:gd name="connsiteY1" fmla="*/ 15146 h 30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41859" h="30292">
                    <a:moveTo>
                      <a:pt x="0" y="15146"/>
                    </a:moveTo>
                    <a:lnTo>
                      <a:pt x="1441859" y="15146"/>
                    </a:lnTo>
                  </a:path>
                </a:pathLst>
              </a:custGeom>
              <a:noFill/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97583" tIns="-20901" rIns="697583" bIns="-2090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IE" sz="500" kern="1200"/>
              </a:p>
            </p:txBody>
          </p:sp>
          <p:sp>
            <p:nvSpPr>
              <p:cNvPr id="46" name="Полілінія 45"/>
              <p:cNvSpPr/>
              <p:nvPr/>
            </p:nvSpPr>
            <p:spPr>
              <a:xfrm>
                <a:off x="6194064" y="4333354"/>
                <a:ext cx="2696093" cy="1017458"/>
              </a:xfrm>
              <a:custGeom>
                <a:avLst/>
                <a:gdLst>
                  <a:gd name="connsiteX0" fmla="*/ 0 w 2696093"/>
                  <a:gd name="connsiteY0" fmla="*/ 101746 h 1017458"/>
                  <a:gd name="connsiteX1" fmla="*/ 101746 w 2696093"/>
                  <a:gd name="connsiteY1" fmla="*/ 0 h 1017458"/>
                  <a:gd name="connsiteX2" fmla="*/ 2594347 w 2696093"/>
                  <a:gd name="connsiteY2" fmla="*/ 0 h 1017458"/>
                  <a:gd name="connsiteX3" fmla="*/ 2696093 w 2696093"/>
                  <a:gd name="connsiteY3" fmla="*/ 101746 h 1017458"/>
                  <a:gd name="connsiteX4" fmla="*/ 2696093 w 2696093"/>
                  <a:gd name="connsiteY4" fmla="*/ 915712 h 1017458"/>
                  <a:gd name="connsiteX5" fmla="*/ 2594347 w 2696093"/>
                  <a:gd name="connsiteY5" fmla="*/ 1017458 h 1017458"/>
                  <a:gd name="connsiteX6" fmla="*/ 101746 w 2696093"/>
                  <a:gd name="connsiteY6" fmla="*/ 1017458 h 1017458"/>
                  <a:gd name="connsiteX7" fmla="*/ 0 w 2696093"/>
                  <a:gd name="connsiteY7" fmla="*/ 915712 h 1017458"/>
                  <a:gd name="connsiteX8" fmla="*/ 0 w 2696093"/>
                  <a:gd name="connsiteY8" fmla="*/ 101746 h 101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96093" h="1017458">
                    <a:moveTo>
                      <a:pt x="0" y="101746"/>
                    </a:moveTo>
                    <a:cubicBezTo>
                      <a:pt x="0" y="45553"/>
                      <a:pt x="45553" y="0"/>
                      <a:pt x="101746" y="0"/>
                    </a:cubicBezTo>
                    <a:lnTo>
                      <a:pt x="2594347" y="0"/>
                    </a:lnTo>
                    <a:cubicBezTo>
                      <a:pt x="2650540" y="0"/>
                      <a:pt x="2696093" y="45553"/>
                      <a:pt x="2696093" y="101746"/>
                    </a:cubicBezTo>
                    <a:lnTo>
                      <a:pt x="2696093" y="915712"/>
                    </a:lnTo>
                    <a:cubicBezTo>
                      <a:pt x="2696093" y="971905"/>
                      <a:pt x="2650540" y="1017458"/>
                      <a:pt x="2594347" y="1017458"/>
                    </a:cubicBezTo>
                    <a:lnTo>
                      <a:pt x="101746" y="1017458"/>
                    </a:lnTo>
                    <a:cubicBezTo>
                      <a:pt x="45553" y="1017458"/>
                      <a:pt x="0" y="971905"/>
                      <a:pt x="0" y="915712"/>
                    </a:cubicBezTo>
                    <a:lnTo>
                      <a:pt x="0" y="101746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9960" tIns="39960" rIns="39960" bIns="39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600" b="1" kern="1200" dirty="0">
                    <a:solidFill>
                      <a:schemeClr val="tx1"/>
                    </a:solidFill>
                  </a:rPr>
                  <a:t>Додаткові дані про ліси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</a:rPr>
                  <a:t>Методології мають бути розроблені імплементуючими агенціями </a:t>
                </a:r>
                <a:endParaRPr lang="en-IE" sz="16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Полілінія 46"/>
              <p:cNvSpPr/>
              <p:nvPr/>
            </p:nvSpPr>
            <p:spPr>
              <a:xfrm rot="3564672">
                <a:off x="2025581" y="4360248"/>
                <a:ext cx="1644052" cy="30292"/>
              </a:xfrm>
              <a:custGeom>
                <a:avLst/>
                <a:gdLst>
                  <a:gd name="connsiteX0" fmla="*/ 0 w 1644052"/>
                  <a:gd name="connsiteY0" fmla="*/ 15146 h 30292"/>
                  <a:gd name="connsiteX1" fmla="*/ 1644052 w 1644052"/>
                  <a:gd name="connsiteY1" fmla="*/ 15146 h 30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44052" h="30292">
                    <a:moveTo>
                      <a:pt x="0" y="15146"/>
                    </a:moveTo>
                    <a:lnTo>
                      <a:pt x="1644052" y="15146"/>
                    </a:lnTo>
                  </a:path>
                </a:pathLst>
              </a:custGeom>
              <a:noFill/>
            </p:spPr>
            <p:style>
              <a:lnRef idx="1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93625" tIns="-25956" rIns="793625" bIns="-25955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IE" sz="500" kern="1200"/>
              </a:p>
            </p:txBody>
          </p:sp>
          <p:sp>
            <p:nvSpPr>
              <p:cNvPr id="48" name="Полілінія 47"/>
              <p:cNvSpPr/>
              <p:nvPr/>
            </p:nvSpPr>
            <p:spPr>
              <a:xfrm>
                <a:off x="3284898" y="4437296"/>
                <a:ext cx="2091535" cy="1045767"/>
              </a:xfrm>
              <a:custGeom>
                <a:avLst/>
                <a:gdLst>
                  <a:gd name="connsiteX0" fmla="*/ 0 w 2091535"/>
                  <a:gd name="connsiteY0" fmla="*/ 104577 h 1045767"/>
                  <a:gd name="connsiteX1" fmla="*/ 104577 w 2091535"/>
                  <a:gd name="connsiteY1" fmla="*/ 0 h 1045767"/>
                  <a:gd name="connsiteX2" fmla="*/ 1986958 w 2091535"/>
                  <a:gd name="connsiteY2" fmla="*/ 0 h 1045767"/>
                  <a:gd name="connsiteX3" fmla="*/ 2091535 w 2091535"/>
                  <a:gd name="connsiteY3" fmla="*/ 104577 h 1045767"/>
                  <a:gd name="connsiteX4" fmla="*/ 2091535 w 2091535"/>
                  <a:gd name="connsiteY4" fmla="*/ 941190 h 1045767"/>
                  <a:gd name="connsiteX5" fmla="*/ 1986958 w 2091535"/>
                  <a:gd name="connsiteY5" fmla="*/ 1045767 h 1045767"/>
                  <a:gd name="connsiteX6" fmla="*/ 104577 w 2091535"/>
                  <a:gd name="connsiteY6" fmla="*/ 1045767 h 1045767"/>
                  <a:gd name="connsiteX7" fmla="*/ 0 w 2091535"/>
                  <a:gd name="connsiteY7" fmla="*/ 941190 h 1045767"/>
                  <a:gd name="connsiteX8" fmla="*/ 0 w 2091535"/>
                  <a:gd name="connsiteY8" fmla="*/ 104577 h 1045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91535" h="1045767">
                    <a:moveTo>
                      <a:pt x="0" y="104577"/>
                    </a:moveTo>
                    <a:cubicBezTo>
                      <a:pt x="0" y="46821"/>
                      <a:pt x="46821" y="0"/>
                      <a:pt x="104577" y="0"/>
                    </a:cubicBezTo>
                    <a:lnTo>
                      <a:pt x="1986958" y="0"/>
                    </a:lnTo>
                    <a:cubicBezTo>
                      <a:pt x="2044714" y="0"/>
                      <a:pt x="2091535" y="46821"/>
                      <a:pt x="2091535" y="104577"/>
                    </a:cubicBezTo>
                    <a:lnTo>
                      <a:pt x="2091535" y="941190"/>
                    </a:lnTo>
                    <a:cubicBezTo>
                      <a:pt x="2091535" y="998946"/>
                      <a:pt x="2044714" y="1045767"/>
                      <a:pt x="1986958" y="1045767"/>
                    </a:cubicBezTo>
                    <a:lnTo>
                      <a:pt x="104577" y="1045767"/>
                    </a:lnTo>
                    <a:cubicBezTo>
                      <a:pt x="46821" y="1045767"/>
                      <a:pt x="0" y="998946"/>
                      <a:pt x="0" y="941190"/>
                    </a:cubicBezTo>
                    <a:lnTo>
                      <a:pt x="0" y="104577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1424" tIns="41424" rIns="41424" bIns="41424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700" kern="1200" dirty="0"/>
                  <a:t>Система обміну лісовими даними</a:t>
                </a:r>
                <a:endParaRPr lang="en-IE" sz="1700" kern="1200" dirty="0"/>
              </a:p>
            </p:txBody>
          </p:sp>
          <p:sp>
            <p:nvSpPr>
              <p:cNvPr id="49" name="Полілінія 48"/>
              <p:cNvSpPr/>
              <p:nvPr/>
            </p:nvSpPr>
            <p:spPr>
              <a:xfrm>
                <a:off x="7078428" y="6058047"/>
                <a:ext cx="2265739" cy="716706"/>
              </a:xfrm>
              <a:custGeom>
                <a:avLst/>
                <a:gdLst>
                  <a:gd name="connsiteX0" fmla="*/ 0 w 2265739"/>
                  <a:gd name="connsiteY0" fmla="*/ 71671 h 716706"/>
                  <a:gd name="connsiteX1" fmla="*/ 71671 w 2265739"/>
                  <a:gd name="connsiteY1" fmla="*/ 0 h 716706"/>
                  <a:gd name="connsiteX2" fmla="*/ 2194068 w 2265739"/>
                  <a:gd name="connsiteY2" fmla="*/ 0 h 716706"/>
                  <a:gd name="connsiteX3" fmla="*/ 2265739 w 2265739"/>
                  <a:gd name="connsiteY3" fmla="*/ 71671 h 716706"/>
                  <a:gd name="connsiteX4" fmla="*/ 2265739 w 2265739"/>
                  <a:gd name="connsiteY4" fmla="*/ 645035 h 716706"/>
                  <a:gd name="connsiteX5" fmla="*/ 2194068 w 2265739"/>
                  <a:gd name="connsiteY5" fmla="*/ 716706 h 716706"/>
                  <a:gd name="connsiteX6" fmla="*/ 71671 w 2265739"/>
                  <a:gd name="connsiteY6" fmla="*/ 716706 h 716706"/>
                  <a:gd name="connsiteX7" fmla="*/ 0 w 2265739"/>
                  <a:gd name="connsiteY7" fmla="*/ 645035 h 716706"/>
                  <a:gd name="connsiteX8" fmla="*/ 0 w 2265739"/>
                  <a:gd name="connsiteY8" fmla="*/ 71671 h 716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5739" h="716706">
                    <a:moveTo>
                      <a:pt x="0" y="71671"/>
                    </a:moveTo>
                    <a:cubicBezTo>
                      <a:pt x="0" y="32088"/>
                      <a:pt x="32088" y="0"/>
                      <a:pt x="71671" y="0"/>
                    </a:cubicBezTo>
                    <a:lnTo>
                      <a:pt x="2194068" y="0"/>
                    </a:lnTo>
                    <a:cubicBezTo>
                      <a:pt x="2233651" y="0"/>
                      <a:pt x="2265739" y="32088"/>
                      <a:pt x="2265739" y="71671"/>
                    </a:cubicBezTo>
                    <a:lnTo>
                      <a:pt x="2265739" y="645035"/>
                    </a:lnTo>
                    <a:cubicBezTo>
                      <a:pt x="2265739" y="684618"/>
                      <a:pt x="2233651" y="716706"/>
                      <a:pt x="2194068" y="716706"/>
                    </a:cubicBezTo>
                    <a:lnTo>
                      <a:pt x="71671" y="716706"/>
                    </a:lnTo>
                    <a:cubicBezTo>
                      <a:pt x="32088" y="716706"/>
                      <a:pt x="0" y="684618"/>
                      <a:pt x="0" y="645035"/>
                    </a:cubicBezTo>
                    <a:lnTo>
                      <a:pt x="0" y="71671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31787" tIns="31787" rIns="31787" bIns="31787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700" kern="1200" dirty="0">
                    <a:solidFill>
                      <a:schemeClr val="tx1"/>
                    </a:solidFill>
                  </a:rPr>
                  <a:t>Лісова інформаційна система для Європи</a:t>
                </a:r>
                <a:endParaRPr lang="en-IE" sz="1700" kern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5" name="Straight Arrow Connector 10">
              <a:extLst>
                <a:ext uri="{FF2B5EF4-FFF2-40B4-BE49-F238E27FC236}">
                  <a16:creationId xmlns:a16="http://schemas.microsoft.com/office/drawing/2014/main" id="{ECBD257E-CEFF-1DB7-5F89-BEE0694BCC51}"/>
                </a:ext>
              </a:extLst>
            </p:cNvPr>
            <p:cNvCxnSpPr>
              <a:cxnSpLocks/>
            </p:cNvCxnSpPr>
            <p:nvPr/>
          </p:nvCxnSpPr>
          <p:spPr>
            <a:xfrm>
              <a:off x="5461998" y="5462292"/>
              <a:ext cx="1662545" cy="850163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8">
              <a:extLst>
                <a:ext uri="{FF2B5EF4-FFF2-40B4-BE49-F238E27FC236}">
                  <a16:creationId xmlns:a16="http://schemas.microsoft.com/office/drawing/2014/main" id="{0FFE8555-5738-081B-7954-6660323774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47402" y="2392230"/>
              <a:ext cx="836615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traight Arrow Connector 7">
              <a:extLst>
                <a:ext uri="{FF2B5EF4-FFF2-40B4-BE49-F238E27FC236}">
                  <a16:creationId xmlns:a16="http://schemas.microsoft.com/office/drawing/2014/main" id="{2A82B7EB-1623-3E5E-0BE0-864CE7E1EA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66385" y="2522220"/>
              <a:ext cx="853927" cy="10957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1140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8588415" y="136263"/>
            <a:ext cx="3032567" cy="88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71019" y="128793"/>
            <a:ext cx="10737062" cy="8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lvl="0"/>
            <a:r>
              <a:rPr lang="uk-UA" sz="3200" b="1" dirty="0">
                <a:latin typeface="+mn-lt"/>
                <a:ea typeface="+mn-ea"/>
                <a:cs typeface="+mn-cs"/>
              </a:rPr>
              <a:t>ЄС: Пропозиція щодо проекту Регламенту про систему моніторингу для стійких європейських лісів</a:t>
            </a:r>
            <a:r>
              <a:rPr lang="uk-UA" sz="2000" b="1" dirty="0"/>
              <a:t> </a:t>
            </a:r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899927"/>
              </p:ext>
            </p:extLst>
          </p:nvPr>
        </p:nvGraphicFramePr>
        <p:xfrm>
          <a:off x="4429188" y="1407230"/>
          <a:ext cx="7536660" cy="4737914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3118051">
                  <a:extLst>
                    <a:ext uri="{9D8B030D-6E8A-4147-A177-3AD203B41FA5}">
                      <a16:colId xmlns:a16="http://schemas.microsoft.com/office/drawing/2014/main" val="323450872"/>
                    </a:ext>
                  </a:extLst>
                </a:gridCol>
                <a:gridCol w="1896176">
                  <a:extLst>
                    <a:ext uri="{9D8B030D-6E8A-4147-A177-3AD203B41FA5}">
                      <a16:colId xmlns:a16="http://schemas.microsoft.com/office/drawing/2014/main" val="2892254613"/>
                    </a:ext>
                  </a:extLst>
                </a:gridCol>
                <a:gridCol w="2522433">
                  <a:extLst>
                    <a:ext uri="{9D8B030D-6E8A-4147-A177-3AD203B41FA5}">
                      <a16:colId xmlns:a16="http://schemas.microsoft.com/office/drawing/2014/main" val="1717890342"/>
                    </a:ext>
                  </a:extLst>
                </a:gridCol>
              </a:tblGrid>
              <a:tr h="4167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</a:rPr>
                        <a:t>Показники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kern="1200" baseline="0" dirty="0">
                          <a:solidFill>
                            <a:schemeClr val="bg1"/>
                          </a:solidFill>
                        </a:rPr>
                        <a:t>Просторова роздільна здатність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uk-UA" sz="1600" b="1" u="none" strike="noStrike" kern="1200" baseline="0" dirty="0">
                          <a:solidFill>
                            <a:schemeClr val="bg1"/>
                          </a:solidFill>
                        </a:rPr>
                        <a:t>Частота</a:t>
                      </a:r>
                      <a:r>
                        <a:rPr lang="en-GB" sz="1600" b="1" u="none" strike="noStrike" kern="12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64071"/>
                  </a:ext>
                </a:extLst>
              </a:tr>
              <a:tr h="247000">
                <a:tc>
                  <a:txBody>
                    <a:bodyPr/>
                    <a:lstStyle/>
                    <a:p>
                      <a:pPr marL="72000" lvl="0" algn="just" rtl="0" fontAlgn="b"/>
                      <a:r>
                        <a:rPr lang="uk-U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Площа лісів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 w="12700" cmpd="sng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algn="just" fontAlgn="b"/>
                      <a:r>
                        <a:rPr lang="en-GB" sz="1600" u="none" strike="noStrike" kern="1200" baseline="0" dirty="0">
                          <a:solidFill>
                            <a:schemeClr val="bg1"/>
                          </a:solidFill>
                        </a:rPr>
                        <a:t>10 </a:t>
                      </a:r>
                      <a:r>
                        <a:rPr lang="uk-UA" sz="1600" u="none" strike="noStrike" kern="1200" baseline="0" dirty="0">
                          <a:solidFill>
                            <a:schemeClr val="bg1"/>
                          </a:solidFill>
                        </a:rPr>
                        <a:t>м або менше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just" fontAlgn="b"/>
                      <a:r>
                        <a:rPr lang="uk-UA" sz="1600" u="none" strike="noStrike" kern="1200" baseline="0" dirty="0">
                          <a:solidFill>
                            <a:schemeClr val="bg1"/>
                          </a:solidFill>
                        </a:rPr>
                        <a:t>принаймні щорічно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07821"/>
                  </a:ext>
                </a:extLst>
              </a:tr>
              <a:tr h="235347">
                <a:tc>
                  <a:txBody>
                    <a:bodyPr/>
                    <a:lstStyle/>
                    <a:p>
                      <a:pPr marL="72000" lvl="0" algn="just" rtl="0" fontAlgn="b"/>
                      <a:r>
                        <a:rPr lang="uk-U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Густота деревного покриву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algn="just" fontAlgn="b"/>
                      <a:r>
                        <a:rPr lang="en-GB" sz="1600" u="none" strike="noStrike" kern="1200" baseline="0" dirty="0">
                          <a:solidFill>
                            <a:schemeClr val="bg1"/>
                          </a:solidFill>
                        </a:rPr>
                        <a:t>10 </a:t>
                      </a:r>
                      <a:r>
                        <a:rPr lang="uk-UA" sz="1600" u="none" strike="noStrike" kern="1200" baseline="0" dirty="0">
                          <a:solidFill>
                            <a:schemeClr val="bg1"/>
                          </a:solidFill>
                        </a:rPr>
                        <a:t>м або менше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just" fontAlgn="b"/>
                      <a:r>
                        <a:rPr lang="uk-UA" sz="1600" u="none" strike="noStrike" kern="1200" baseline="0" dirty="0">
                          <a:solidFill>
                            <a:schemeClr val="bg1"/>
                          </a:solidFill>
                        </a:rPr>
                        <a:t>принаймні щорічно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383216"/>
                  </a:ext>
                </a:extLst>
              </a:tr>
              <a:tr h="241011">
                <a:tc>
                  <a:txBody>
                    <a:bodyPr/>
                    <a:lstStyle/>
                    <a:p>
                      <a:pPr marL="72000" lvl="0" algn="just" rtl="0" fontAlgn="b"/>
                      <a:r>
                        <a:rPr lang="uk-U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Тип лісу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kern="1200" baseline="0" dirty="0">
                          <a:solidFill>
                            <a:schemeClr val="bg1"/>
                          </a:solidFill>
                        </a:rPr>
                        <a:t>10 </a:t>
                      </a:r>
                      <a:r>
                        <a:rPr lang="uk-UA" sz="1600" u="none" strike="noStrike" kern="1200" baseline="0" dirty="0">
                          <a:solidFill>
                            <a:schemeClr val="bg1"/>
                          </a:solidFill>
                        </a:rPr>
                        <a:t>м або менше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just" fontAlgn="b"/>
                      <a:r>
                        <a:rPr lang="uk-UA" sz="1600" u="none" strike="noStrike" kern="1200" baseline="0" dirty="0">
                          <a:solidFill>
                            <a:schemeClr val="bg1"/>
                          </a:solidFill>
                        </a:rPr>
                        <a:t>принамі 3 роки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007363"/>
                  </a:ext>
                </a:extLst>
              </a:tr>
              <a:tr h="235347">
                <a:tc>
                  <a:txBody>
                    <a:bodyPr/>
                    <a:lstStyle/>
                    <a:p>
                      <a:pPr marL="72000" lvl="0" algn="just" rtl="0" fontAlgn="b"/>
                      <a:r>
                        <a:rPr lang="uk-U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Сполучуваність лісів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algn="just" fontAlgn="b"/>
                      <a:r>
                        <a:rPr lang="en-GB" sz="1600" u="none" strike="noStrike" kern="1200" baseline="0" dirty="0">
                          <a:solidFill>
                            <a:schemeClr val="bg1"/>
                          </a:solidFill>
                        </a:rPr>
                        <a:t>10 </a:t>
                      </a:r>
                      <a:r>
                        <a:rPr lang="uk-UA" sz="1600" u="none" strike="noStrike" kern="1200" baseline="0" dirty="0">
                          <a:solidFill>
                            <a:schemeClr val="bg1"/>
                          </a:solidFill>
                        </a:rPr>
                        <a:t>м або менше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just" fontAlgn="b"/>
                      <a:r>
                        <a:rPr lang="uk-UA" sz="1600" u="none" strike="noStrike" kern="1200" baseline="0" dirty="0">
                          <a:solidFill>
                            <a:schemeClr val="bg1"/>
                          </a:solidFill>
                        </a:rPr>
                        <a:t>принаймні щорічно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282679"/>
                  </a:ext>
                </a:extLst>
              </a:tr>
              <a:tr h="235347">
                <a:tc>
                  <a:txBody>
                    <a:bodyPr/>
                    <a:lstStyle/>
                    <a:p>
                      <a:pPr marL="72000" lvl="0" algn="just" rtl="0" fontAlgn="b"/>
                      <a:r>
                        <a:rPr lang="uk-U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Дефоліація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algn="just" fontAlgn="b"/>
                      <a:r>
                        <a:rPr lang="en-GB" sz="1600" u="none" strike="noStrike" kern="1200" baseline="0" dirty="0">
                          <a:solidFill>
                            <a:schemeClr val="bg1"/>
                          </a:solidFill>
                        </a:rPr>
                        <a:t>300 </a:t>
                      </a:r>
                      <a:r>
                        <a:rPr lang="uk-UA" sz="1600" u="none" strike="noStrike" kern="1200" baseline="0" dirty="0">
                          <a:solidFill>
                            <a:schemeClr val="bg1"/>
                          </a:solidFill>
                        </a:rPr>
                        <a:t>м або менше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just" fontAlgn="b"/>
                      <a:r>
                        <a:rPr lang="uk-UA" sz="1600" u="none" strike="noStrike" kern="1200" baseline="0" dirty="0">
                          <a:solidFill>
                            <a:schemeClr val="bg1"/>
                          </a:solidFill>
                        </a:rPr>
                        <a:t>принаймі кожних два тижні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742482"/>
                  </a:ext>
                </a:extLst>
              </a:tr>
              <a:tr h="235347">
                <a:tc>
                  <a:txBody>
                    <a:bodyPr/>
                    <a:lstStyle/>
                    <a:p>
                      <a:pPr marL="72000" lvl="0" algn="just" rtl="0" fontAlgn="b"/>
                      <a:r>
                        <a:rPr lang="uk-U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Лісові пожежі</a:t>
                      </a: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: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algn="just"/>
                      <a:endParaRPr lang="uk-UA" sz="1600" dirty="0">
                        <a:solidFill>
                          <a:schemeClr val="bg1"/>
                        </a:solidFill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just"/>
                      <a:endParaRPr lang="uk-UA" sz="1600" dirty="0">
                        <a:solidFill>
                          <a:schemeClr val="bg1"/>
                        </a:solidFill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338513"/>
                  </a:ext>
                </a:extLst>
              </a:tr>
              <a:tr h="235347">
                <a:tc>
                  <a:txBody>
                    <a:bodyPr/>
                    <a:lstStyle/>
                    <a:p>
                      <a:pPr marL="529200" lvl="2" algn="just" rtl="0" fontAlgn="b"/>
                      <a:r>
                        <a:rPr lang="uk-U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Випадки пожеж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algn="just" fontAlgn="b"/>
                      <a:r>
                        <a:rPr lang="en-GB" sz="1600" u="none" strike="noStrike" kern="1200" baseline="0" dirty="0">
                          <a:solidFill>
                            <a:schemeClr val="bg1"/>
                          </a:solidFill>
                        </a:rPr>
                        <a:t>375 </a:t>
                      </a:r>
                      <a:r>
                        <a:rPr lang="uk-UA" sz="1600" u="none" strike="noStrike" kern="1200" baseline="0" dirty="0">
                          <a:solidFill>
                            <a:schemeClr val="bg1"/>
                          </a:solidFill>
                        </a:rPr>
                        <a:t>м або менше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just" fontAlgn="b"/>
                      <a:r>
                        <a:rPr lang="uk-UA" sz="1600" u="none" strike="noStrike" kern="1200" baseline="0" dirty="0">
                          <a:solidFill>
                            <a:schemeClr val="bg1"/>
                          </a:solidFill>
                        </a:rPr>
                        <a:t>принаймі раз на тиждень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66531"/>
                  </a:ext>
                </a:extLst>
              </a:tr>
              <a:tr h="235347">
                <a:tc>
                  <a:txBody>
                    <a:bodyPr/>
                    <a:lstStyle/>
                    <a:p>
                      <a:pPr marL="529200" lvl="2" algn="just" rtl="0" fontAlgn="b"/>
                      <a:r>
                        <a:rPr lang="uk-U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Площа </a:t>
                      </a:r>
                      <a:r>
                        <a:rPr lang="uk-UA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горільників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algn="just" fontAlgn="b"/>
                      <a:r>
                        <a:rPr lang="en-GB" sz="1600" u="none" strike="noStrike" kern="1200" baseline="0" dirty="0">
                          <a:solidFill>
                            <a:schemeClr val="bg1"/>
                          </a:solidFill>
                        </a:rPr>
                        <a:t>20 </a:t>
                      </a:r>
                      <a:r>
                        <a:rPr lang="uk-UA" sz="1600" u="none" strike="noStrike" kern="1200" baseline="0" dirty="0">
                          <a:solidFill>
                            <a:schemeClr val="bg1"/>
                          </a:solidFill>
                        </a:rPr>
                        <a:t>м або менше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just" fontAlgn="b"/>
                      <a:r>
                        <a:rPr lang="uk-UA" sz="1600" u="none" strike="noStrike" kern="1200" baseline="0" dirty="0">
                          <a:solidFill>
                            <a:schemeClr val="bg1"/>
                          </a:solidFill>
                        </a:rPr>
                        <a:t>принаймі раз на тиждень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434007"/>
                  </a:ext>
                </a:extLst>
              </a:tr>
              <a:tr h="235347">
                <a:tc>
                  <a:txBody>
                    <a:bodyPr/>
                    <a:lstStyle/>
                    <a:p>
                      <a:pPr marL="529200" lvl="2" algn="just" rtl="0" fontAlgn="b"/>
                      <a:r>
                        <a:rPr lang="uk-U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Тяжкість пожежі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algn="just" fontAlgn="b"/>
                      <a:r>
                        <a:rPr lang="en-GB" sz="1600" u="none" strike="noStrike" kern="1200" baseline="0" dirty="0">
                          <a:solidFill>
                            <a:schemeClr val="bg1"/>
                          </a:solidFill>
                        </a:rPr>
                        <a:t>20 </a:t>
                      </a:r>
                      <a:r>
                        <a:rPr lang="uk-UA" sz="1600" u="none" strike="noStrike" kern="1200" baseline="0" dirty="0">
                          <a:solidFill>
                            <a:schemeClr val="bg1"/>
                          </a:solidFill>
                        </a:rPr>
                        <a:t>м або менше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just" fontAlgn="b"/>
                      <a:r>
                        <a:rPr lang="uk-UA" sz="1600" u="none" strike="noStrike" kern="1200" baseline="0" dirty="0">
                          <a:solidFill>
                            <a:schemeClr val="bg1"/>
                          </a:solidFill>
                        </a:rPr>
                        <a:t>кожні 2 тижні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726072"/>
                  </a:ext>
                </a:extLst>
              </a:tr>
              <a:tr h="296044">
                <a:tc>
                  <a:txBody>
                    <a:bodyPr/>
                    <a:lstStyle/>
                    <a:p>
                      <a:pPr marL="529200" lvl="2" algn="just" rtl="0" fontAlgn="b"/>
                      <a:r>
                        <a:rPr lang="uk-U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Післяпожежна ерозія ґрунту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algn="just" fontAlgn="b"/>
                      <a:r>
                        <a:rPr lang="en-GB" sz="1600" u="none" strike="noStrike" kern="1200" baseline="0" dirty="0">
                          <a:solidFill>
                            <a:schemeClr val="bg1"/>
                          </a:solidFill>
                        </a:rPr>
                        <a:t>1 </a:t>
                      </a:r>
                      <a:r>
                        <a:rPr lang="uk-UA" sz="1600" u="none" strike="noStrike" kern="1200" baseline="0" dirty="0">
                          <a:solidFill>
                            <a:schemeClr val="bg1"/>
                          </a:solidFill>
                        </a:rPr>
                        <a:t>км</a:t>
                      </a:r>
                      <a:r>
                        <a:rPr lang="en-GB" sz="1600" u="none" strike="noStrike" kern="1200" baseline="30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GB" sz="1600" u="none" strike="noStrike" kern="12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uk-UA" sz="1600" u="none" strike="noStrike" kern="1200" baseline="0" dirty="0">
                          <a:solidFill>
                            <a:schemeClr val="bg1"/>
                          </a:solidFill>
                        </a:rPr>
                        <a:t>або менше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just" fontAlgn="b"/>
                      <a:r>
                        <a:rPr lang="uk-UA" sz="1600" u="none" strike="noStrike" kern="1200" baseline="0" dirty="0">
                          <a:solidFill>
                            <a:schemeClr val="bg1"/>
                          </a:solidFill>
                        </a:rPr>
                        <a:t>всього два тижні 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293967"/>
                  </a:ext>
                </a:extLst>
              </a:tr>
              <a:tr h="235347">
                <a:tc>
                  <a:txBody>
                    <a:bodyPr/>
                    <a:lstStyle/>
                    <a:p>
                      <a:pPr marL="529200" lvl="2" algn="just" rtl="0" fontAlgn="b"/>
                      <a:r>
                        <a:rPr lang="uk-U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Відновлення після пожежі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algn="just" fontAlgn="b"/>
                      <a:r>
                        <a:rPr lang="en-GB" sz="1600" u="none" strike="noStrike" kern="1200" baseline="0" dirty="0">
                          <a:solidFill>
                            <a:schemeClr val="bg1"/>
                          </a:solidFill>
                        </a:rPr>
                        <a:t>20 </a:t>
                      </a:r>
                      <a:r>
                        <a:rPr lang="uk-UA" sz="1600" u="none" strike="noStrike" kern="1200" baseline="0" dirty="0">
                          <a:solidFill>
                            <a:schemeClr val="bg1"/>
                          </a:solidFill>
                        </a:rPr>
                        <a:t>м або менше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u="none" strike="noStrike" kern="1200" baseline="0" dirty="0">
                          <a:solidFill>
                            <a:schemeClr val="bg1"/>
                          </a:solidFill>
                        </a:rPr>
                        <a:t>принаймні щорічно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392342"/>
                  </a:ext>
                </a:extLst>
              </a:tr>
              <a:tr h="235347">
                <a:tc>
                  <a:txBody>
                    <a:bodyPr/>
                    <a:lstStyle/>
                    <a:p>
                      <a:pPr marL="72000" lvl="0" algn="just" rtl="0" fontAlgn="b"/>
                      <a:r>
                        <a:rPr lang="uk-U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Оцінка ризику лісових пожеж</a:t>
                      </a: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: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algn="just"/>
                      <a:endParaRPr lang="uk-UA" sz="1600" dirty="0">
                        <a:solidFill>
                          <a:schemeClr val="bg1"/>
                        </a:solidFill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just"/>
                      <a:endParaRPr lang="uk-UA" sz="1600" dirty="0">
                        <a:solidFill>
                          <a:schemeClr val="bg1"/>
                        </a:solidFill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56275"/>
                  </a:ext>
                </a:extLst>
              </a:tr>
              <a:tr h="390759">
                <a:tc>
                  <a:txBody>
                    <a:bodyPr/>
                    <a:lstStyle/>
                    <a:p>
                      <a:pPr marL="529200" lvl="2" algn="just" rtl="0" fontAlgn="b"/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Вологість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мортмаси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algn="just" fontAlgn="b"/>
                      <a:r>
                        <a:rPr lang="en-GB" sz="1600" u="none" strike="noStrike" kern="1200" baseline="0" dirty="0">
                          <a:solidFill>
                            <a:schemeClr val="bg1"/>
                          </a:solidFill>
                        </a:rPr>
                        <a:t>8 </a:t>
                      </a:r>
                      <a:r>
                        <a:rPr lang="uk-UA" sz="1600" u="none" strike="noStrike" kern="1200" baseline="0" dirty="0">
                          <a:solidFill>
                            <a:schemeClr val="bg1"/>
                          </a:solidFill>
                        </a:rPr>
                        <a:t>км або менше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just" fontAlgn="b"/>
                      <a:r>
                        <a:rPr lang="ru-RU" sz="1600" u="none" strike="noStrike" kern="1200" baseline="0" dirty="0">
                          <a:solidFill>
                            <a:schemeClr val="bg1"/>
                          </a:solidFill>
                        </a:rPr>
                        <a:t>річні дані з накопичених щоденних значень 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401779"/>
                  </a:ext>
                </a:extLst>
              </a:tr>
              <a:tr h="235347">
                <a:tc>
                  <a:txBody>
                    <a:bodyPr/>
                    <a:lstStyle/>
                    <a:p>
                      <a:pPr marL="529200" lvl="2" algn="just" rtl="0" fontAlgn="b"/>
                      <a:r>
                        <a:rPr lang="uk-UA" sz="1600" b="1" u="none" strike="noStrike" kern="1200" baseline="0" dirty="0">
                          <a:solidFill>
                            <a:schemeClr val="bg1"/>
                          </a:solidFill>
                        </a:rPr>
                        <a:t>Вологість біомаси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algn="just" fontAlgn="b"/>
                      <a:r>
                        <a:rPr lang="en-GB" sz="1600" u="none" strike="noStrike" kern="1200" baseline="0" dirty="0">
                          <a:solidFill>
                            <a:schemeClr val="bg1"/>
                          </a:solidFill>
                        </a:rPr>
                        <a:t>500 </a:t>
                      </a:r>
                      <a:r>
                        <a:rPr lang="uk-UA" sz="1600" u="none" strike="noStrike" kern="1200" baseline="0" dirty="0">
                          <a:solidFill>
                            <a:schemeClr val="bg1"/>
                          </a:solidFill>
                        </a:rPr>
                        <a:t>м або менше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just" fontAlgn="b"/>
                      <a:r>
                        <a:rPr lang="uk-UA" sz="1600" u="none" strike="noStrike" kern="1200" baseline="0" dirty="0">
                          <a:solidFill>
                            <a:schemeClr val="bg1"/>
                          </a:solidFill>
                        </a:rPr>
                        <a:t>принаймі щомісяця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691877"/>
                  </a:ext>
                </a:extLst>
              </a:tr>
              <a:tr h="235347">
                <a:tc>
                  <a:txBody>
                    <a:bodyPr/>
                    <a:lstStyle/>
                    <a:p>
                      <a:pPr marL="72000" lvl="1" algn="just" rtl="0" fontAlgn="b"/>
                      <a:r>
                        <a:rPr lang="uk-UA" sz="1600" b="1" u="none" strike="noStrike" kern="1200" baseline="0" dirty="0">
                          <a:solidFill>
                            <a:schemeClr val="bg1"/>
                          </a:solidFill>
                        </a:rPr>
                        <a:t>Карта видів палива 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algn="just" fontAlgn="b"/>
                      <a:r>
                        <a:rPr lang="en-GB" sz="1600" u="none" strike="noStrike" kern="1200" baseline="0" dirty="0">
                          <a:solidFill>
                            <a:schemeClr val="bg1"/>
                          </a:solidFill>
                        </a:rPr>
                        <a:t>100 </a:t>
                      </a:r>
                      <a:r>
                        <a:rPr lang="uk-UA" sz="1600" u="none" strike="noStrike" kern="1200" baseline="0" dirty="0">
                          <a:solidFill>
                            <a:schemeClr val="bg1"/>
                          </a:solidFill>
                        </a:rPr>
                        <a:t>м або менше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just" fontAlgn="b"/>
                      <a:r>
                        <a:rPr lang="uk-UA" sz="1600" u="none" strike="noStrike" kern="1200" baseline="0" dirty="0">
                          <a:solidFill>
                            <a:schemeClr val="bg1"/>
                          </a:solidFill>
                        </a:rPr>
                        <a:t>принаймі кожні 2 роки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694673"/>
                  </a:ext>
                </a:extLst>
              </a:tr>
              <a:tr h="259438">
                <a:tc>
                  <a:txBody>
                    <a:bodyPr/>
                    <a:lstStyle/>
                    <a:p>
                      <a:pPr marL="72000" lvl="0" algn="just" rtl="0" fontAlgn="b"/>
                      <a:r>
                        <a:rPr lang="uk-U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Руйнування деревного покриву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algn="just" fontAlgn="b"/>
                      <a:r>
                        <a:rPr lang="en-GB" sz="1600" u="none" strike="noStrike" kern="1200" baseline="0" dirty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uk-UA" sz="1600" u="none" strike="noStrike" kern="1200" baseline="0" dirty="0">
                          <a:solidFill>
                            <a:schemeClr val="bg1"/>
                          </a:solidFill>
                        </a:rPr>
                        <a:t> м або менше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just" fontAlgn="b"/>
                      <a:r>
                        <a:rPr lang="uk-UA" sz="1600" u="none" strike="noStrike" kern="1200" baseline="0" dirty="0">
                          <a:solidFill>
                            <a:schemeClr val="bg1"/>
                          </a:solidFill>
                        </a:rPr>
                        <a:t>принаймні щорічно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8" marR="2428" marT="2428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09092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C221DED-460A-0DE7-A6D9-1517240FA44B}"/>
              </a:ext>
            </a:extLst>
          </p:cNvPr>
          <p:cNvSpPr txBox="1"/>
          <p:nvPr/>
        </p:nvSpPr>
        <p:spPr>
          <a:xfrm>
            <a:off x="452387" y="1407230"/>
            <a:ext cx="38404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uk-UA" sz="2400" dirty="0">
                <a:latin typeface="+mn-lt"/>
                <a:ea typeface="+mn-ea"/>
                <a:cs typeface="+mn-cs"/>
              </a:rPr>
              <a:t>Передбачений проектом Регламенту перелік лісових даних, що підлягають стандартизації із застосуванням </a:t>
            </a:r>
            <a:r>
              <a:rPr lang="en-US" sz="2400" dirty="0">
                <a:latin typeface="+mn-lt"/>
                <a:ea typeface="+mn-ea"/>
                <a:cs typeface="+mn-cs"/>
              </a:rPr>
              <a:t>Copernicus</a:t>
            </a:r>
            <a:r>
              <a:rPr lang="uk-UA" sz="2400" dirty="0"/>
              <a:t>, визначає можливості для подальшого розвитку ДЗЗ-інвентаризації, зокрема щодо розширення кількості показників та використання супутникових знімків різної роздільної здатності.</a:t>
            </a:r>
            <a:endParaRPr lang="uk-UA" sz="24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159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G meeting 21.07.2023" id="{2E33F7C5-FCFC-4DE6-A609-4145FD94548F}" vid="{437B869E-E669-40C6-8525-A04331E5B2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B636C1F3EE534CAA6EFBA56B84BCC7" ma:contentTypeVersion="17" ma:contentTypeDescription="Create a new document." ma:contentTypeScope="" ma:versionID="9b4e34ebf2c1c2a99375fcf78dddca22">
  <xsd:schema xmlns:xsd="http://www.w3.org/2001/XMLSchema" xmlns:xs="http://www.w3.org/2001/XMLSchema" xmlns:p="http://schemas.microsoft.com/office/2006/metadata/properties" xmlns:ns2="080b72cc-e4c4-4790-9f97-f133ee35ae8e" xmlns:ns3="b4228b6d-77f5-4e88-95df-114489aa8b8b" targetNamespace="http://schemas.microsoft.com/office/2006/metadata/properties" ma:root="true" ma:fieldsID="04433aeb89777e90807442469444484c" ns2:_="" ns3:_="">
    <xsd:import namespace="080b72cc-e4c4-4790-9f97-f133ee35ae8e"/>
    <xsd:import namespace="b4228b6d-77f5-4e88-95df-114489aa8b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0b72cc-e4c4-4790-9f97-f133ee35ae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ef5b12-004b-4d0f-a024-a4c3427229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28b6d-77f5-4e88-95df-114489aa8b8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85af778-2eb0-417e-b590-4603da4cc578}" ma:internalName="TaxCatchAll" ma:showField="CatchAllData" ma:web="b4228b6d-77f5-4e88-95df-114489aa8b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0b72cc-e4c4-4790-9f97-f133ee35ae8e">
      <Terms xmlns="http://schemas.microsoft.com/office/infopath/2007/PartnerControls"/>
    </lcf76f155ced4ddcb4097134ff3c332f>
    <TaxCatchAll xmlns="b4228b6d-77f5-4e88-95df-114489aa8b8b" xsi:nil="true"/>
  </documentManagement>
</p:properties>
</file>

<file path=customXml/itemProps1.xml><?xml version="1.0" encoding="utf-8"?>
<ds:datastoreItem xmlns:ds="http://schemas.openxmlformats.org/officeDocument/2006/customXml" ds:itemID="{BBAB9AF5-4835-4795-8A62-245E0C8B350C}"/>
</file>

<file path=customXml/itemProps2.xml><?xml version="1.0" encoding="utf-8"?>
<ds:datastoreItem xmlns:ds="http://schemas.openxmlformats.org/officeDocument/2006/customXml" ds:itemID="{B890D4E2-E685-45B3-BEFF-ECDC1D8044F2}"/>
</file>

<file path=customXml/itemProps3.xml><?xml version="1.0" encoding="utf-8"?>
<ds:datastoreItem xmlns:ds="http://schemas.openxmlformats.org/officeDocument/2006/customXml" ds:itemID="{69F4A4FA-9A22-4BBF-A86A-8B34FC45A29C}"/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1249</Words>
  <Application>Microsoft Office PowerPoint</Application>
  <PresentationFormat>Широкий екран</PresentationFormat>
  <Paragraphs>154</Paragraphs>
  <Slides>11</Slides>
  <Notes>11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Мережа НІЛ (5 х 5 км)</vt:lpstr>
      <vt:lpstr>Презентація PowerPoint</vt:lpstr>
      <vt:lpstr>Презентація PowerPoint</vt:lpstr>
      <vt:lpstr>Презентація PowerPoint</vt:lpstr>
      <vt:lpstr>ЄС: Пропозиція щодо проекту Регламенту про систему моніторингу для стійких європейських лісів 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VS</dc:creator>
  <cp:lastModifiedBy>Vitaliy Storozhuk</cp:lastModifiedBy>
  <cp:revision>64</cp:revision>
  <dcterms:modified xsi:type="dcterms:W3CDTF">2024-04-25T09:15:35Z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0x010100EAB636C1F3EE534CAA6EFBA56B84BCC7</vt:lpwstr>
  </property>
</Properties>
</file>