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75" r:id="rId5"/>
    <p:sldId id="449" r:id="rId6"/>
    <p:sldId id="450" r:id="rId7"/>
    <p:sldId id="451" r:id="rId8"/>
    <p:sldId id="452" r:id="rId9"/>
    <p:sldId id="453" r:id="rId10"/>
    <p:sldId id="454" r:id="rId11"/>
    <p:sldId id="456" r:id="rId12"/>
    <p:sldId id="458" r:id="rId13"/>
    <p:sldId id="455" r:id="rId14"/>
    <p:sldId id="457" r:id="rId15"/>
    <p:sldId id="448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9263DA-8DC6-395C-24C0-61043F03D5B6}" name="Volker Sasse" initials="VS" userId="S::volker.sasse@unique-landuse.de::b5a21c03-3476-4772-8a41-7c87c78edfa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5E4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12" autoAdjust="0"/>
    <p:restoredTop sz="0" autoAdjust="0"/>
  </p:normalViewPr>
  <p:slideViewPr>
    <p:cSldViewPr>
      <p:cViewPr varScale="1">
        <p:scale>
          <a:sx n="90" d="100"/>
          <a:sy n="90" d="100"/>
        </p:scale>
        <p:origin x="10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CEB35-8020-4111-88A4-9F7F05DD7E42}" type="datetimeFigureOut">
              <a:rPr lang="de-DE" smtClean="0"/>
              <a:t>20.04.2024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AD59F-655C-4786-8B75-2F9D6671E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50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(blaugrün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29200" y="2160000"/>
            <a:ext cx="8243888" cy="532800"/>
          </a:xfrm>
        </p:spPr>
        <p:txBody>
          <a:bodyPr/>
          <a:lstStyle>
            <a:lvl1pPr>
              <a:lnSpc>
                <a:spcPts val="3500"/>
              </a:lnSpc>
              <a:spcAft>
                <a:spcPts val="0"/>
              </a:spcAft>
              <a:defRPr sz="3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Hier steht eine Headline</a:t>
            </a:r>
          </a:p>
        </p:txBody>
      </p:sp>
      <p:sp>
        <p:nvSpPr>
          <p:cNvPr id="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726952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360000" y="3456000"/>
            <a:ext cx="8424000" cy="340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Rechteck 15"/>
          <p:cNvSpPr/>
          <p:nvPr userDrawn="1"/>
        </p:nvSpPr>
        <p:spPr>
          <a:xfrm>
            <a:off x="360000" y="6156000"/>
            <a:ext cx="2808000" cy="70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Rechteck 19"/>
          <p:cNvSpPr/>
          <p:nvPr userDrawn="1"/>
        </p:nvSpPr>
        <p:spPr>
          <a:xfrm>
            <a:off x="3168000" y="6156000"/>
            <a:ext cx="2808000" cy="70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5976000" y="6156000"/>
            <a:ext cx="2808000" cy="70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6156000"/>
            <a:ext cx="2448000" cy="702000"/>
          </a:xfrm>
        </p:spPr>
        <p:txBody>
          <a:bodyPr anchor="ctr" anchorCtr="0"/>
          <a:lstStyle>
            <a:lvl1pPr>
              <a:lnSpc>
                <a:spcPts val="1700"/>
              </a:lnSpc>
              <a:spcAft>
                <a:spcPts val="0"/>
              </a:spcAft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Braunschweig,</a:t>
            </a:r>
            <a:br>
              <a:rPr lang="de-DE" dirty="0"/>
            </a:br>
            <a:r>
              <a:rPr lang="de-DE" dirty="0"/>
              <a:t>den XX.XX.2012</a:t>
            </a:r>
          </a:p>
        </p:txBody>
      </p:sp>
      <p:sp>
        <p:nvSpPr>
          <p:cNvPr id="18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60000" y="3456000"/>
            <a:ext cx="5616575" cy="2700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529200" y="1627200"/>
            <a:ext cx="8244000" cy="532800"/>
          </a:xfrm>
        </p:spPr>
        <p:txBody>
          <a:bodyPr/>
          <a:lstStyle>
            <a:lvl1pPr>
              <a:defRPr sz="3400"/>
            </a:lvl1pPr>
          </a:lstStyle>
          <a:p>
            <a:r>
              <a:rPr lang="de-DE" dirty="0"/>
              <a:t>Kapitel 3 (blaugrün)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2966400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aseline="0">
                <a:solidFill>
                  <a:schemeClr val="bg1"/>
                </a:solidFill>
                <a:latin typeface="+mj-lt"/>
                <a:cs typeface="Calibri"/>
              </a:defRPr>
            </a:lvl1pPr>
          </a:lstStyle>
          <a:p>
            <a:pPr lvl="0"/>
            <a:r>
              <a:rPr lang="de-DE" dirty="0" err="1"/>
              <a:t>Thünen</a:t>
            </a:r>
            <a:r>
              <a:rPr lang="de-DE" dirty="0"/>
              <a:t>-Institut für XXX</a:t>
            </a:r>
          </a:p>
        </p:txBody>
      </p:sp>
    </p:spTree>
    <p:extLst>
      <p:ext uri="{BB962C8B-B14F-4D97-AF65-F5344CB8AC3E}">
        <p14:creationId xmlns:p14="http://schemas.microsoft.com/office/powerpoint/2010/main" val="3333908052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augrü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5544000" cy="4438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prstClr val="black">
                    <a:lumMod val="50000"/>
                    <a:lumOff val="50000"/>
                  </a:prstClr>
                </a:solidFill>
              </a:rPr>
              <a:t>Von 13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lumMod val="50000"/>
                    <a:lumOff val="50000"/>
                  </a:prstClr>
                </a:solidFill>
              </a:rPr>
              <a:t>Titel der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845DFE-30FC-4DAC-AD55-3D22C5E439C5}"/>
              </a:ext>
            </a:extLst>
          </p:cNvPr>
          <p:cNvSpPr txBox="1"/>
          <p:nvPr userDrawn="1"/>
        </p:nvSpPr>
        <p:spPr>
          <a:xfrm>
            <a:off x="7596000" y="6250562"/>
            <a:ext cx="1296480" cy="499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888559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rizontal (blaugrü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1"/>
          </p:nvPr>
        </p:nvSpPr>
        <p:spPr>
          <a:xfrm>
            <a:off x="360000" y="1512000"/>
            <a:ext cx="4104000" cy="26784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680000" y="1440000"/>
            <a:ext cx="4104000" cy="4438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XX.XX.201X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Titel der Veranstaltung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4370400"/>
            <a:ext cx="4104000" cy="218008"/>
          </a:xfrm>
        </p:spPr>
        <p:txBody>
          <a:bodyPr>
            <a:sp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 dirty="0"/>
              <a:t>Hier kann eine Bildunterschrift stehen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Seite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5099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ertikal (blaugrü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62000"/>
            <a:ext cx="8424000" cy="486000"/>
          </a:xfrm>
        </p:spPr>
        <p:txBody>
          <a:bodyPr/>
          <a:lstStyle>
            <a:lvl1pPr>
              <a:defRPr sz="2600" baseline="0"/>
            </a:lvl1pPr>
          </a:lstStyle>
          <a:p>
            <a:r>
              <a:rPr lang="de-DE" dirty="0"/>
              <a:t>Nachhaltig oder überfischt?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522000"/>
            <a:ext cx="8424862" cy="486000"/>
          </a:xfrm>
        </p:spPr>
        <p:txBody>
          <a:bodyPr anchor="b" anchorCtr="0"/>
          <a:lstStyle>
            <a:lvl1pPr>
              <a:lnSpc>
                <a:spcPts val="3500"/>
              </a:lnSpc>
              <a:spcAft>
                <a:spcPts val="0"/>
              </a:spcAf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Hier steht die zweite Zeile der Headline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3240000" y="1440000"/>
            <a:ext cx="5544000" cy="4438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3"/>
          </p:nvPr>
        </p:nvSpPr>
        <p:spPr>
          <a:xfrm>
            <a:off x="360000" y="1512000"/>
            <a:ext cx="2667600" cy="3690000"/>
          </a:xfrm>
        </p:spPr>
        <p:txBody>
          <a:bodyPr/>
          <a:lstStyle/>
          <a:p>
            <a:endParaRPr 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XX.XX.201X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Titel der Veranstaltung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5382000"/>
            <a:ext cx="2667600" cy="720000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 dirty="0"/>
              <a:t>Hier kann eine Bildunterschrift stehen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Seite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94798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360000" y="3456000"/>
            <a:ext cx="8424000" cy="340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360000" y="6156000"/>
            <a:ext cx="2808000" cy="70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168000" y="6156000"/>
            <a:ext cx="2808000" cy="70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5976000" y="6156000"/>
            <a:ext cx="2808000" cy="70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 userDrawn="1"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29200" y="2160000"/>
            <a:ext cx="8243888" cy="532800"/>
          </a:xfrm>
        </p:spPr>
        <p:txBody>
          <a:bodyPr/>
          <a:lstStyle>
            <a:lvl1pPr>
              <a:lnSpc>
                <a:spcPts val="3500"/>
              </a:lnSpc>
              <a:spcAft>
                <a:spcPts val="0"/>
              </a:spcAft>
              <a:defRPr sz="3400"/>
            </a:lvl1pPr>
          </a:lstStyle>
          <a:p>
            <a:pPr lvl="0"/>
            <a:r>
              <a:rPr lang="de-DE" dirty="0"/>
              <a:t>Titel </a:t>
            </a:r>
            <a:r>
              <a:rPr lang="de-DE" dirty="0" err="1"/>
              <a:t>Subline</a:t>
            </a:r>
            <a:r>
              <a:rPr lang="de-DE" dirty="0"/>
              <a:t> </a:t>
            </a:r>
            <a:r>
              <a:rPr lang="de-DE" dirty="0" err="1"/>
              <a:t>Powerpoint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726952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966400"/>
            <a:ext cx="8243888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lnSpc>
                <a:spcPts val="1900"/>
              </a:lnSpc>
            </a:pPr>
            <a:r>
              <a:rPr lang="de-DE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Thünen</a:t>
            </a:r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-Institut für XXX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6156000"/>
            <a:ext cx="2448000" cy="702000"/>
          </a:xfrm>
        </p:spPr>
        <p:txBody>
          <a:bodyPr anchor="ctr" anchorCtr="0"/>
          <a:lstStyle>
            <a:lvl1pPr>
              <a:lnSpc>
                <a:spcPts val="1700"/>
              </a:lnSpc>
              <a:spcAft>
                <a:spcPts val="0"/>
              </a:spcAft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Braunschweig,</a:t>
            </a:r>
            <a:br>
              <a:rPr lang="de-DE" dirty="0"/>
            </a:br>
            <a:r>
              <a:rPr lang="de-DE" dirty="0"/>
              <a:t>den XX.XX.2012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 hasCustomPrompt="1"/>
          </p:nvPr>
        </p:nvSpPr>
        <p:spPr>
          <a:xfrm>
            <a:off x="529200" y="1627200"/>
            <a:ext cx="8244000" cy="532800"/>
          </a:xfrm>
        </p:spPr>
        <p:txBody>
          <a:bodyPr/>
          <a:lstStyle>
            <a:lvl1pPr>
              <a:defRPr sz="34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Headline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3E81074D-22F9-66E7-2707-EC642A1F65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8065"/>
          <a:stretch/>
        </p:blipFill>
        <p:spPr>
          <a:xfrm>
            <a:off x="6732240" y="324960"/>
            <a:ext cx="1944216" cy="62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173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360000" y="6480000"/>
            <a:ext cx="972000" cy="27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XX.XX.201X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1548000" y="6480000"/>
            <a:ext cx="55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Titel der Veranstaltung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547664" y="6292800"/>
            <a:ext cx="5544000" cy="27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Dr. Heino Polley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1440000" y="6318000"/>
            <a:ext cx="0" cy="36004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Dokumente und Einstellungen\Eva2\Desktop\THUENEN\THUENEN_Markenzeichen\Screen\THUENEN_Web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14000" y="6228000"/>
            <a:ext cx="1285875" cy="51435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97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8338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360000" y="6300000"/>
            <a:ext cx="972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Seite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9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>
    <p:pull/>
  </p:transition>
  <p:hf hdr="0"/>
  <p:txStyles>
    <p:titleStyle>
      <a:lvl1pPr algn="l" defTabSz="914400" rtl="0" eaLnBrk="1" latinLnBrk="0" hangingPunct="1">
        <a:lnSpc>
          <a:spcPts val="3500"/>
        </a:lnSpc>
        <a:spcBef>
          <a:spcPct val="0"/>
        </a:spcBef>
        <a:buNone/>
        <a:defRPr sz="3000" b="1" i="0" kern="1200" baseline="0">
          <a:solidFill>
            <a:schemeClr val="bg1"/>
          </a:solidFill>
          <a:latin typeface="Calibri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Font typeface="Arial" pitchFamily="34" charset="0"/>
        <a:buNone/>
        <a:defRPr sz="2000" b="0" i="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216000" indent="-216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>
          <a:schemeClr val="accent4"/>
        </a:buClr>
        <a:buFont typeface="Calibri" pitchFamily="34" charset="0"/>
        <a:buChar char="•"/>
        <a:defRPr sz="2000" b="0" i="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2pPr>
      <a:lvl3pPr marL="432000" indent="-216000" algn="l" defTabSz="9144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>
          <a:schemeClr val="tx2"/>
        </a:buClr>
        <a:buFont typeface="Arial" pitchFamily="34" charset="0"/>
        <a:buChar char="•"/>
        <a:defRPr sz="2000" b="0" i="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ts val="1700"/>
        </a:lnSpc>
        <a:spcBef>
          <a:spcPts val="0"/>
        </a:spcBef>
        <a:buFontTx/>
        <a:buNone/>
        <a:defRPr sz="140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4pPr>
      <a:lvl5pPr marL="0" indent="0" algn="l" defTabSz="914400" rtl="0" eaLnBrk="1" latinLnBrk="0" hangingPunct="1">
        <a:lnSpc>
          <a:spcPts val="1600"/>
        </a:lnSpc>
        <a:spcBef>
          <a:spcPts val="0"/>
        </a:spcBef>
        <a:buFontTx/>
        <a:buNone/>
        <a:defRPr sz="1400" kern="1200" baseline="0">
          <a:solidFill>
            <a:schemeClr val="tx2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121F711D-B585-DA8D-EDA5-AEBFAD583E7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7" b="7297"/>
          <a:stretch>
            <a:fillRect/>
          </a:stretch>
        </p:blipFill>
        <p:spPr/>
      </p:pic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529200" y="2464152"/>
            <a:ext cx="8243888" cy="532800"/>
          </a:xfrm>
        </p:spPr>
        <p:txBody>
          <a:bodyPr/>
          <a:lstStyle/>
          <a:p>
            <a:r>
              <a:rPr lang="en-US" sz="2400" dirty="0"/>
              <a:t>Personal experiences from 30 years working for the German NFI</a:t>
            </a:r>
            <a:endParaRPr lang="en-GB" sz="2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539750" y="2942976"/>
            <a:ext cx="8244000" cy="270000"/>
          </a:xfrm>
        </p:spPr>
        <p:txBody>
          <a:bodyPr/>
          <a:lstStyle/>
          <a:p>
            <a:r>
              <a:rPr lang="de-DE" dirty="0"/>
              <a:t>Heino Polley </a:t>
            </a:r>
            <a:r>
              <a:rPr lang="de-DE" b="0" dirty="0"/>
              <a:t>(SFI Project International Short Term Expert)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29200" y="1169608"/>
            <a:ext cx="8254550" cy="13232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dirty="0"/>
              <a:t>Key factors for a successful </a:t>
            </a:r>
            <a:br>
              <a:rPr lang="en-US" sz="4400" dirty="0"/>
            </a:br>
            <a:r>
              <a:rPr lang="en-US" sz="4400" dirty="0"/>
              <a:t>National Forest Inventory</a:t>
            </a:r>
            <a:endParaRPr lang="en-GB" sz="4400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AAB317E-EF30-4613-AF01-242FB0BB1E68}"/>
              </a:ext>
            </a:extLst>
          </p:cNvPr>
          <p:cNvSpPr/>
          <p:nvPr/>
        </p:nvSpPr>
        <p:spPr>
          <a:xfrm>
            <a:off x="359425" y="4210925"/>
            <a:ext cx="2808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Outcomes of a</a:t>
            </a:r>
          </a:p>
          <a:p>
            <a:r>
              <a:rPr lang="en-US" b="1" dirty="0">
                <a:solidFill>
                  <a:schemeClr val="bg1"/>
                </a:solidFill>
              </a:rPr>
              <a:t>Remote-sensing based Forest Inventory of Ukraine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C56EA9A-97EA-6A72-A2DD-16A8CE203E31}"/>
              </a:ext>
            </a:extLst>
          </p:cNvPr>
          <p:cNvSpPr txBox="1"/>
          <p:nvPr/>
        </p:nvSpPr>
        <p:spPr>
          <a:xfrm>
            <a:off x="683568" y="6351409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Kyiv 26.04.2024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30919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9. Development of scientific cooperation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0" y="1582147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knowledge is required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broaden the scientific horizon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to provide opportunities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career development.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67450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10. Permanent capacity building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0" y="1582147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raising success and awareness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NFI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scope and complexity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increase.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40961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972000"/>
          </a:xfrm>
        </p:spPr>
        <p:txBody>
          <a:bodyPr/>
          <a:lstStyle/>
          <a:p>
            <a:r>
              <a:rPr lang="en-GB" dirty="0"/>
              <a:t>Key factors and current situation in Ukraine</a:t>
            </a:r>
            <a:endParaRPr lang="en-GB" b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79512" y="1340768"/>
            <a:ext cx="88305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Politicians recognize the need for information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 and stakeholders together develop concepts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Legalization, funding, institutionalization 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NFI must provide relevant information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relations work to disseminate the results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Trustworthiness, objectivity and neutrality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 to new information needs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 should be developed carefully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scientific cooperation</a:t>
            </a:r>
          </a:p>
          <a:p>
            <a:pPr marL="180000" indent="-457200">
              <a:buFont typeface="+mj-lt"/>
              <a:buAutoNum type="arabicPeriod"/>
            </a:pPr>
            <a:r>
              <a:rPr lang="en-GB" sz="2800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Permanent capacity building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5C68DC1-5DC1-3B6D-BD45-07F6C2C7FC8E}"/>
              </a:ext>
            </a:extLst>
          </p:cNvPr>
          <p:cNvSpPr txBox="1"/>
          <p:nvPr/>
        </p:nvSpPr>
        <p:spPr>
          <a:xfrm>
            <a:off x="7135838" y="5203364"/>
            <a:ext cx="20162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highlight>
                  <a:srgbClr val="00FF00"/>
                </a:highlight>
              </a:rPr>
              <a:t>successful realized  	</a:t>
            </a:r>
          </a:p>
          <a:p>
            <a:r>
              <a:rPr lang="en-US" sz="1600" i="1" dirty="0">
                <a:highlight>
                  <a:srgbClr val="00FFFF"/>
                </a:highlight>
              </a:rPr>
              <a:t>in progress  </a:t>
            </a:r>
          </a:p>
          <a:p>
            <a:r>
              <a:rPr lang="en-US" sz="1600" i="1" dirty="0">
                <a:highlight>
                  <a:srgbClr val="FFFF00"/>
                </a:highlight>
              </a:rPr>
              <a:t>to be considered 	</a:t>
            </a:r>
          </a:p>
          <a:p>
            <a:r>
              <a:rPr lang="en-US" sz="1600" i="1" dirty="0">
                <a:highlight>
                  <a:srgbClr val="C0C0C0"/>
                </a:highlight>
              </a:rPr>
              <a:t>for the future</a:t>
            </a:r>
          </a:p>
        </p:txBody>
      </p:sp>
    </p:spTree>
    <p:extLst>
      <p:ext uri="{BB962C8B-B14F-4D97-AF65-F5344CB8AC3E}">
        <p14:creationId xmlns:p14="http://schemas.microsoft.com/office/powerpoint/2010/main" val="3193068457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1. Politicians recognize the need for information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0" y="1597243"/>
            <a:ext cx="9144000" cy="3559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NFI is important for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forestry, wood-processing industry,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bioenergy,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income in rural areas,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biodiversity and nature conservation,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protection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international agreements.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39198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2. Scientists &amp; stakeholders together develop concepts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07504" y="1573896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</a:t>
            </a:r>
          </a:p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scientifically sound concepts for NFI, </a:t>
            </a:r>
          </a:p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having political support, 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good chance for realization.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96986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3. Legalization, funding, institutionalization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0" y="1628800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the budget will be too small.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priorities must be set and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 for rationalization must be developed.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399966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4. Forest inventory must provide relevant information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-14519" y="1582147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continuation of the inventory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find the required support only,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it meets the expectations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users and financiers.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277900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5.Public relations work to disseminate the results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33365" y="1582147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information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reach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target groups.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658466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6. Trustworthiness, objectivity and neutrality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-24563" y="1582147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results of the NFI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presented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neutrally and objectively. </a:t>
            </a:r>
          </a:p>
        </p:txBody>
      </p:sp>
    </p:spTree>
    <p:extLst>
      <p:ext uri="{BB962C8B-B14F-4D97-AF65-F5344CB8AC3E}">
        <p14:creationId xmlns:p14="http://schemas.microsoft.com/office/powerpoint/2010/main" val="3738843483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7. Responding to new information needs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" y="1556792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trends and data requirements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recognized in time </a:t>
            </a:r>
          </a:p>
          <a:p>
            <a:pPr algn="ctr">
              <a:spcBef>
                <a:spcPts val="800"/>
              </a:spcBef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applied in future concepts.</a:t>
            </a:r>
          </a:p>
        </p:txBody>
      </p:sp>
    </p:spTree>
    <p:extLst>
      <p:ext uri="{BB962C8B-B14F-4D97-AF65-F5344CB8AC3E}">
        <p14:creationId xmlns:p14="http://schemas.microsoft.com/office/powerpoint/2010/main" val="1282385462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972000"/>
          </a:xfrm>
        </p:spPr>
        <p:txBody>
          <a:bodyPr/>
          <a:lstStyle/>
          <a:p>
            <a:r>
              <a:rPr lang="en-US" dirty="0"/>
              <a:t>8. Methods should be developed carefully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148A30C4-5196-49B3-9EA8-D26A2B095C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C3E96C-904A-5A0B-026F-39BB37EB5558}"/>
              </a:ext>
            </a:extLst>
          </p:cNvPr>
          <p:cNvSpPr txBox="1"/>
          <p:nvPr/>
        </p:nvSpPr>
        <p:spPr>
          <a:xfrm>
            <a:off x="1" y="1628800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Comparability 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previous NFI surveys</a:t>
            </a:r>
          </a:p>
          <a:p>
            <a:pPr algn="ctr">
              <a:spcBef>
                <a:spcPts val="8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must always be ensured.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21971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Thünen blaugrün">
  <a:themeElements>
    <a:clrScheme name="THÜNEN Primärfarben">
      <a:dk1>
        <a:sysClr val="windowText" lastClr="000000"/>
      </a:dk1>
      <a:lt1>
        <a:sysClr val="window" lastClr="FFFFFF"/>
      </a:lt1>
      <a:dk2>
        <a:srgbClr val="37464B"/>
      </a:dk2>
      <a:lt2>
        <a:srgbClr val="FFFFFF"/>
      </a:lt2>
      <a:accent1>
        <a:srgbClr val="37464B"/>
      </a:accent1>
      <a:accent2>
        <a:srgbClr val="008CD2"/>
      </a:accent2>
      <a:accent3>
        <a:srgbClr val="00A0FF"/>
      </a:accent3>
      <a:accent4>
        <a:srgbClr val="00AAAA"/>
      </a:accent4>
      <a:accent5>
        <a:srgbClr val="00AA82"/>
      </a:accent5>
      <a:accent6>
        <a:srgbClr val="78BE1E"/>
      </a:accent6>
      <a:hlink>
        <a:srgbClr val="0000FF"/>
      </a:hlink>
      <a:folHlink>
        <a:srgbClr val="800080"/>
      </a:folHlink>
    </a:clrScheme>
    <a:fontScheme name="Thüne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0b72cc-e4c4-4790-9f97-f133ee35ae8e">
      <Terms xmlns="http://schemas.microsoft.com/office/infopath/2007/PartnerControls"/>
    </lcf76f155ced4ddcb4097134ff3c332f>
    <TaxCatchAll xmlns="b4228b6d-77f5-4e88-95df-114489aa8b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B636C1F3EE534CAA6EFBA56B84BCC7" ma:contentTypeVersion="17" ma:contentTypeDescription="Ein neues Dokument erstellen." ma:contentTypeScope="" ma:versionID="94bae71e88964aa9f6469b44ba4b8c6c">
  <xsd:schema xmlns:xsd="http://www.w3.org/2001/XMLSchema" xmlns:xs="http://www.w3.org/2001/XMLSchema" xmlns:p="http://schemas.microsoft.com/office/2006/metadata/properties" xmlns:ns2="080b72cc-e4c4-4790-9f97-f133ee35ae8e" xmlns:ns3="b4228b6d-77f5-4e88-95df-114489aa8b8b" targetNamespace="http://schemas.microsoft.com/office/2006/metadata/properties" ma:root="true" ma:fieldsID="59598e9128597097d7fc4b046892a2ff" ns2:_="" ns3:_="">
    <xsd:import namespace="080b72cc-e4c4-4790-9f97-f133ee35ae8e"/>
    <xsd:import namespace="b4228b6d-77f5-4e88-95df-114489aa8b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b72cc-e4c4-4790-9f97-f133ee35a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37ef5b12-004b-4d0f-a024-a4c3427229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28b6d-77f5-4e88-95df-114489aa8b8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85af778-2eb0-417e-b590-4603da4cc578}" ma:internalName="TaxCatchAll" ma:showField="CatchAllData" ma:web="b4228b6d-77f5-4e88-95df-114489aa8b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90981E-41B7-4FEA-8683-4C18E038CF32}">
  <ds:schemaRefs>
    <ds:schemaRef ds:uri="http://schemas.microsoft.com/office/2006/metadata/properties"/>
    <ds:schemaRef ds:uri="http://schemas.microsoft.com/office/infopath/2007/PartnerControls"/>
    <ds:schemaRef ds:uri="080b72cc-e4c4-4790-9f97-f133ee35ae8e"/>
    <ds:schemaRef ds:uri="b4228b6d-77f5-4e88-95df-114489aa8b8b"/>
  </ds:schemaRefs>
</ds:datastoreItem>
</file>

<file path=customXml/itemProps2.xml><?xml version="1.0" encoding="utf-8"?>
<ds:datastoreItem xmlns:ds="http://schemas.openxmlformats.org/officeDocument/2006/customXml" ds:itemID="{4880271C-B1CE-4B71-9293-A9FFC79408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14B437-3183-4C46-B908-27F4D6585A2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374</Words>
  <Application>Microsoft Office PowerPoint</Application>
  <PresentationFormat>Bildschirmpräsentation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Thünen blaugrün</vt:lpstr>
      <vt:lpstr>Key factors for a successful  National Forest Inventory</vt:lpstr>
      <vt:lpstr>1. Politicians recognize the need for information</vt:lpstr>
      <vt:lpstr>2. Scientists &amp; stakeholders together develop concepts</vt:lpstr>
      <vt:lpstr>3. Legalization, funding, institutionalization</vt:lpstr>
      <vt:lpstr>4. Forest inventory must provide relevant information</vt:lpstr>
      <vt:lpstr>5.Public relations work to disseminate the results</vt:lpstr>
      <vt:lpstr>6. Trustworthiness, objectivity and neutrality</vt:lpstr>
      <vt:lpstr>7. Responding to new information needs</vt:lpstr>
      <vt:lpstr>8. Methods should be developed carefully</vt:lpstr>
      <vt:lpstr>9. Development of scientific cooperation</vt:lpstr>
      <vt:lpstr>10. Permanent capacity building</vt:lpstr>
      <vt:lpstr>Key factors and current situation in Ukraine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Jahre Inventurzyklus = 5 Phasen x 2 Jahre</dc:title>
  <dc:creator>Heino Polley</dc:creator>
  <cp:lastModifiedBy>Heino Polley</cp:lastModifiedBy>
  <cp:revision>199</cp:revision>
  <cp:lastPrinted>2024-04-17T11:22:40Z</cp:lastPrinted>
  <dcterms:created xsi:type="dcterms:W3CDTF">2015-10-29T14:25:19Z</dcterms:created>
  <dcterms:modified xsi:type="dcterms:W3CDTF">2024-04-20T12:43:58Z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0x010100EAB636C1F3EE534CAA6EFBA56B84BCC7</vt:lpwstr>
  </property>
</Properties>
</file>