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handoutMasterIdLst>
    <p:handoutMasterId r:id="rId19"/>
  </p:handoutMasterIdLst>
  <p:sldIdLst>
    <p:sldId id="286" r:id="rId5"/>
    <p:sldId id="284" r:id="rId6"/>
    <p:sldId id="305" r:id="rId7"/>
    <p:sldId id="306" r:id="rId8"/>
    <p:sldId id="414" r:id="rId9"/>
    <p:sldId id="300" r:id="rId10"/>
    <p:sldId id="415" r:id="rId11"/>
    <p:sldId id="416" r:id="rId12"/>
    <p:sldId id="417" r:id="rId13"/>
    <p:sldId id="307" r:id="rId14"/>
    <p:sldId id="279" r:id="rId15"/>
    <p:sldId id="290" r:id="rId16"/>
    <p:sldId id="304"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дрей Шамрай" initials="АШ" lastIdx="1" clrIdx="0">
    <p:extLst>
      <p:ext uri="{19B8F6BF-5375-455C-9EA6-DF929625EA0E}">
        <p15:presenceInfo xmlns:p15="http://schemas.microsoft.com/office/powerpoint/2012/main" userId="e9229b640092764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685" autoAdjust="0"/>
  </p:normalViewPr>
  <p:slideViewPr>
    <p:cSldViewPr snapToGrid="0">
      <p:cViewPr varScale="1">
        <p:scale>
          <a:sx n="43" d="100"/>
          <a:sy n="43" d="100"/>
        </p:scale>
        <p:origin x="1508" y="48"/>
      </p:cViewPr>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yna Semytska" userId="17aed0cd-5d75-4cee-bd4d-9c15afe32231" providerId="ADAL" clId="{016C1187-72FE-43B8-9C25-8630B1601ED2}"/>
    <pc:docChg chg="modSld">
      <pc:chgData name="Halyna Semytska" userId="17aed0cd-5d75-4cee-bd4d-9c15afe32231" providerId="ADAL" clId="{016C1187-72FE-43B8-9C25-8630B1601ED2}" dt="2024-06-05T05:34:24.866" v="0" actId="6549"/>
      <pc:docMkLst>
        <pc:docMk/>
      </pc:docMkLst>
      <pc:sldChg chg="modSp mod">
        <pc:chgData name="Halyna Semytska" userId="17aed0cd-5d75-4cee-bd4d-9c15afe32231" providerId="ADAL" clId="{016C1187-72FE-43B8-9C25-8630B1601ED2}" dt="2024-06-05T05:34:24.866" v="0" actId="6549"/>
        <pc:sldMkLst>
          <pc:docMk/>
          <pc:sldMk cId="2763411439" sldId="286"/>
        </pc:sldMkLst>
        <pc:spChg chg="mod">
          <ac:chgData name="Halyna Semytska" userId="17aed0cd-5d75-4cee-bd4d-9c15afe32231" providerId="ADAL" clId="{016C1187-72FE-43B8-9C25-8630B1601ED2}" dt="2024-06-05T05:34:24.866" v="0" actId="6549"/>
          <ac:spMkLst>
            <pc:docMk/>
            <pc:sldMk cId="2763411439" sldId="286"/>
            <ac:spMk id="9"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4-06-02T19:15:05.878" idx="1">
    <p:pos x="10" y="10"/>
    <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7DD589-D7B6-4815-9987-AC65588688E4}"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uk-UA"/>
        </a:p>
      </dgm:t>
    </dgm:pt>
    <dgm:pt modelId="{6EAC9B0C-5D7C-49D2-B30B-92E1DD58765D}">
      <dgm:prSet phldrT="[Текст]" custT="1"/>
      <dgm:spPr/>
      <dgm:t>
        <a:bodyPr/>
        <a:lstStyle/>
        <a:p>
          <a:r>
            <a:rPr lang="en-US" sz="1600" dirty="0"/>
            <a:t>Data preparation</a:t>
          </a:r>
          <a:endParaRPr lang="uk-UA" sz="1600" dirty="0"/>
        </a:p>
      </dgm:t>
    </dgm:pt>
    <dgm:pt modelId="{2DD72F3D-B696-43FA-A9E2-342AA9E14D9D}" type="parTrans" cxnId="{88E4EBFA-54E0-464B-9865-60974387A20D}">
      <dgm:prSet/>
      <dgm:spPr/>
      <dgm:t>
        <a:bodyPr/>
        <a:lstStyle/>
        <a:p>
          <a:endParaRPr lang="uk-UA"/>
        </a:p>
      </dgm:t>
    </dgm:pt>
    <dgm:pt modelId="{02A22DE7-53B1-4ED2-832C-D5B0C8B368A9}" type="sibTrans" cxnId="{88E4EBFA-54E0-464B-9865-60974387A20D}">
      <dgm:prSet/>
      <dgm:spPr/>
      <dgm:t>
        <a:bodyPr/>
        <a:lstStyle/>
        <a:p>
          <a:endParaRPr lang="uk-UA"/>
        </a:p>
      </dgm:t>
    </dgm:pt>
    <dgm:pt modelId="{C6DDBD55-B0CE-4252-8167-E7AC5970F3F5}">
      <dgm:prSet phldrT="[Текст]" custT="1"/>
      <dgm:spPr/>
      <dgm:t>
        <a:bodyPr/>
        <a:lstStyle/>
        <a:p>
          <a:r>
            <a:rPr lang="en-US" sz="1600" dirty="0"/>
            <a:t>Classification of sample plots</a:t>
          </a:r>
          <a:endParaRPr lang="uk-UA" sz="1600" dirty="0"/>
        </a:p>
      </dgm:t>
    </dgm:pt>
    <dgm:pt modelId="{73EC59AE-685E-431A-B130-3F2C27F83CFF}" type="parTrans" cxnId="{57D3A2F9-8E92-4A93-98DD-F71B1ADA8302}">
      <dgm:prSet/>
      <dgm:spPr/>
      <dgm:t>
        <a:bodyPr/>
        <a:lstStyle/>
        <a:p>
          <a:endParaRPr lang="uk-UA"/>
        </a:p>
      </dgm:t>
    </dgm:pt>
    <dgm:pt modelId="{51DFA3DB-B09F-4E82-B816-9916C78A69D5}" type="sibTrans" cxnId="{57D3A2F9-8E92-4A93-98DD-F71B1ADA8302}">
      <dgm:prSet/>
      <dgm:spPr/>
      <dgm:t>
        <a:bodyPr/>
        <a:lstStyle/>
        <a:p>
          <a:endParaRPr lang="uk-UA"/>
        </a:p>
      </dgm:t>
    </dgm:pt>
    <dgm:pt modelId="{9B4A32F9-B6DD-4259-9661-6422990E2355}">
      <dgm:prSet phldrT="[Текст]" custT="1"/>
      <dgm:spPr/>
      <dgm:t>
        <a:bodyPr/>
        <a:lstStyle/>
        <a:p>
          <a:r>
            <a:rPr lang="en-US" sz="1600" dirty="0"/>
            <a:t>Data administering </a:t>
          </a:r>
          <a:endParaRPr lang="uk-UA" sz="1600" dirty="0"/>
        </a:p>
      </dgm:t>
    </dgm:pt>
    <dgm:pt modelId="{ABBFC6E5-E7AC-4BB7-BD30-BB58ABA1B2FA}" type="parTrans" cxnId="{A712AAC8-5DF3-4242-9042-983E219487CC}">
      <dgm:prSet/>
      <dgm:spPr/>
      <dgm:t>
        <a:bodyPr/>
        <a:lstStyle/>
        <a:p>
          <a:endParaRPr lang="uk-UA"/>
        </a:p>
      </dgm:t>
    </dgm:pt>
    <dgm:pt modelId="{F47878EF-75CA-465F-8679-514F6E42796B}" type="sibTrans" cxnId="{A712AAC8-5DF3-4242-9042-983E219487CC}">
      <dgm:prSet/>
      <dgm:spPr/>
      <dgm:t>
        <a:bodyPr/>
        <a:lstStyle/>
        <a:p>
          <a:endParaRPr lang="uk-UA"/>
        </a:p>
      </dgm:t>
    </dgm:pt>
    <dgm:pt modelId="{6A083171-7F2C-404B-9C3D-FE6BE08C8A21}">
      <dgm:prSet phldrT="[Текст]" custT="1"/>
      <dgm:spPr/>
      <dgm:t>
        <a:bodyPr/>
        <a:lstStyle/>
        <a:p>
          <a:r>
            <a:rPr lang="en-US" sz="1600" dirty="0"/>
            <a:t>SQL–Server </a:t>
          </a:r>
          <a:endParaRPr lang="uk-UA" sz="1600" dirty="0"/>
        </a:p>
      </dgm:t>
    </dgm:pt>
    <dgm:pt modelId="{099A641C-1443-4EBE-86A8-3653C4847F1B}" type="parTrans" cxnId="{536B5EF5-5482-4551-A3CB-844DD869A975}">
      <dgm:prSet/>
      <dgm:spPr/>
      <dgm:t>
        <a:bodyPr/>
        <a:lstStyle/>
        <a:p>
          <a:endParaRPr lang="uk-UA"/>
        </a:p>
      </dgm:t>
    </dgm:pt>
    <dgm:pt modelId="{42944181-5662-49DD-8C8B-A7990304C07F}" type="sibTrans" cxnId="{536B5EF5-5482-4551-A3CB-844DD869A975}">
      <dgm:prSet/>
      <dgm:spPr/>
      <dgm:t>
        <a:bodyPr/>
        <a:lstStyle/>
        <a:p>
          <a:endParaRPr lang="uk-UA"/>
        </a:p>
      </dgm:t>
    </dgm:pt>
    <dgm:pt modelId="{99F2017F-B1C1-4D7B-9155-3BF2DCF55B7A}">
      <dgm:prSet phldrT="[Текст]" custT="1"/>
      <dgm:spPr/>
      <dgm:t>
        <a:bodyPr/>
        <a:lstStyle/>
        <a:p>
          <a:r>
            <a:rPr lang="en-US" sz="1600" dirty="0"/>
            <a:t>Data processing</a:t>
          </a:r>
          <a:endParaRPr lang="uk-UA" sz="1600" dirty="0"/>
        </a:p>
      </dgm:t>
    </dgm:pt>
    <dgm:pt modelId="{2EF5C6A2-BF7F-411F-AB2F-EB0C242640E6}" type="parTrans" cxnId="{23B4B45D-2D13-4559-9190-614364A03B34}">
      <dgm:prSet/>
      <dgm:spPr/>
      <dgm:t>
        <a:bodyPr/>
        <a:lstStyle/>
        <a:p>
          <a:endParaRPr lang="uk-UA"/>
        </a:p>
      </dgm:t>
    </dgm:pt>
    <dgm:pt modelId="{42BF38CD-4FFE-4DE1-AD25-AE6D176F45CB}" type="sibTrans" cxnId="{23B4B45D-2D13-4559-9190-614364A03B34}">
      <dgm:prSet/>
      <dgm:spPr/>
      <dgm:t>
        <a:bodyPr/>
        <a:lstStyle/>
        <a:p>
          <a:endParaRPr lang="uk-UA"/>
        </a:p>
      </dgm:t>
    </dgm:pt>
    <dgm:pt modelId="{9FFCEDEB-D00B-4734-B1EB-F90329288F4C}">
      <dgm:prSet phldrT="[Текст]" custT="1"/>
      <dgm:spPr/>
      <dgm:t>
        <a:bodyPr/>
        <a:lstStyle/>
        <a:p>
          <a:r>
            <a:rPr lang="en-US" sz="1600" dirty="0"/>
            <a:t>Project 5 (self-developed)</a:t>
          </a:r>
          <a:endParaRPr lang="uk-UA" sz="1600" dirty="0"/>
        </a:p>
      </dgm:t>
    </dgm:pt>
    <dgm:pt modelId="{81CC59CD-3880-4EDC-84CD-D65BCD965D70}" type="parTrans" cxnId="{A91843EC-48F5-4254-9082-16E3830D1EB6}">
      <dgm:prSet/>
      <dgm:spPr/>
      <dgm:t>
        <a:bodyPr/>
        <a:lstStyle/>
        <a:p>
          <a:endParaRPr lang="uk-UA"/>
        </a:p>
      </dgm:t>
    </dgm:pt>
    <dgm:pt modelId="{7AA66CB2-B96A-4E44-A445-41C3CB7B4CAE}" type="sibTrans" cxnId="{A91843EC-48F5-4254-9082-16E3830D1EB6}">
      <dgm:prSet/>
      <dgm:spPr/>
      <dgm:t>
        <a:bodyPr/>
        <a:lstStyle/>
        <a:p>
          <a:endParaRPr lang="uk-UA"/>
        </a:p>
      </dgm:t>
    </dgm:pt>
    <dgm:pt modelId="{BFE10120-11F7-4753-8E56-BA600DFAB541}">
      <dgm:prSet phldrT="[Текст]" custT="1"/>
      <dgm:spPr/>
      <dgm:t>
        <a:bodyPr/>
        <a:lstStyle/>
        <a:p>
          <a:r>
            <a:rPr lang="en-US" sz="1600" dirty="0"/>
            <a:t>R package </a:t>
          </a:r>
          <a:endParaRPr lang="uk-UA" sz="1600" dirty="0"/>
        </a:p>
      </dgm:t>
    </dgm:pt>
    <dgm:pt modelId="{621ECA32-8E21-4886-8F0B-FEE7709E3882}" type="parTrans" cxnId="{018F14FE-6A15-4DF5-AC0B-0B6B99061CC7}">
      <dgm:prSet/>
      <dgm:spPr/>
      <dgm:t>
        <a:bodyPr/>
        <a:lstStyle/>
        <a:p>
          <a:endParaRPr lang="uk-UA"/>
        </a:p>
      </dgm:t>
    </dgm:pt>
    <dgm:pt modelId="{8568DA81-0DDF-4C99-B338-BA0FF8B5BE08}" type="sibTrans" cxnId="{018F14FE-6A15-4DF5-AC0B-0B6B99061CC7}">
      <dgm:prSet/>
      <dgm:spPr/>
      <dgm:t>
        <a:bodyPr/>
        <a:lstStyle/>
        <a:p>
          <a:endParaRPr lang="uk-UA"/>
        </a:p>
      </dgm:t>
    </dgm:pt>
    <dgm:pt modelId="{2F4F4443-652C-41AF-9928-3D886A0FE740}">
      <dgm:prSet phldrT="[Текст]" custT="1"/>
      <dgm:spPr/>
      <dgm:t>
        <a:bodyPr/>
        <a:lstStyle/>
        <a:p>
          <a:r>
            <a:rPr lang="en-US" sz="1600" dirty="0"/>
            <a:t>File Storage</a:t>
          </a:r>
          <a:endParaRPr lang="uk-UA" sz="1600" dirty="0"/>
        </a:p>
      </dgm:t>
    </dgm:pt>
    <dgm:pt modelId="{7445C88F-A5BA-4958-9FAC-3DB01AEEB058}" type="parTrans" cxnId="{CA62384E-DA56-406F-BC74-8DEA97845FBA}">
      <dgm:prSet/>
      <dgm:spPr/>
      <dgm:t>
        <a:bodyPr/>
        <a:lstStyle/>
        <a:p>
          <a:endParaRPr lang="uk-UA"/>
        </a:p>
      </dgm:t>
    </dgm:pt>
    <dgm:pt modelId="{3C2F1E56-8CAE-4FDA-A669-467B57D07478}" type="sibTrans" cxnId="{CA62384E-DA56-406F-BC74-8DEA97845FBA}">
      <dgm:prSet/>
      <dgm:spPr/>
      <dgm:t>
        <a:bodyPr/>
        <a:lstStyle/>
        <a:p>
          <a:endParaRPr lang="uk-UA"/>
        </a:p>
      </dgm:t>
    </dgm:pt>
    <dgm:pt modelId="{4DC4A481-32FF-412D-A6DC-1513CF313560}">
      <dgm:prSet phldrT="[Текст]" custT="1"/>
      <dgm:spPr/>
      <dgm:t>
        <a:bodyPr/>
        <a:lstStyle/>
        <a:p>
          <a:r>
            <a:rPr lang="en-US" sz="1600" dirty="0"/>
            <a:t>Relational Database </a:t>
          </a:r>
          <a:endParaRPr lang="uk-UA" sz="1600" dirty="0"/>
        </a:p>
      </dgm:t>
    </dgm:pt>
    <dgm:pt modelId="{42A6FEBB-25E1-4016-BBD7-0DEDC113D7B8}" type="parTrans" cxnId="{9E6C2C32-4D64-4C59-AE9D-5FDCC254116C}">
      <dgm:prSet/>
      <dgm:spPr/>
      <dgm:t>
        <a:bodyPr/>
        <a:lstStyle/>
        <a:p>
          <a:endParaRPr lang="uk-UA"/>
        </a:p>
      </dgm:t>
    </dgm:pt>
    <dgm:pt modelId="{9E303FAB-7137-4244-97B8-B604A39950C6}" type="sibTrans" cxnId="{9E6C2C32-4D64-4C59-AE9D-5FDCC254116C}">
      <dgm:prSet/>
      <dgm:spPr/>
      <dgm:t>
        <a:bodyPr/>
        <a:lstStyle/>
        <a:p>
          <a:endParaRPr lang="uk-UA"/>
        </a:p>
      </dgm:t>
    </dgm:pt>
    <dgm:pt modelId="{14874BEB-4CF8-4400-B0BE-734E87CB10BE}">
      <dgm:prSet phldrT="[Текст]" custT="1"/>
      <dgm:spPr/>
      <dgm:t>
        <a:bodyPr/>
        <a:lstStyle/>
        <a:p>
          <a:r>
            <a:rPr lang="en-US" sz="1600" dirty="0"/>
            <a:t>MS Access</a:t>
          </a:r>
          <a:endParaRPr lang="uk-UA" sz="1600" dirty="0"/>
        </a:p>
      </dgm:t>
    </dgm:pt>
    <dgm:pt modelId="{33636A92-00C4-4A8C-AAC8-60CC6540749A}" type="parTrans" cxnId="{4A8624BD-96F5-4093-9F66-3621DEF38561}">
      <dgm:prSet/>
      <dgm:spPr/>
      <dgm:t>
        <a:bodyPr/>
        <a:lstStyle/>
        <a:p>
          <a:endParaRPr lang="uk-UA"/>
        </a:p>
      </dgm:t>
    </dgm:pt>
    <dgm:pt modelId="{0E84528B-0110-40F3-8879-02C41E0B55A9}" type="sibTrans" cxnId="{4A8624BD-96F5-4093-9F66-3621DEF38561}">
      <dgm:prSet/>
      <dgm:spPr/>
      <dgm:t>
        <a:bodyPr/>
        <a:lstStyle/>
        <a:p>
          <a:endParaRPr lang="uk-UA"/>
        </a:p>
      </dgm:t>
    </dgm:pt>
    <dgm:pt modelId="{9C191F40-E2FF-448B-86EC-091C650B6066}">
      <dgm:prSet phldrT="[Текст]" custT="1"/>
      <dgm:spPr/>
      <dgm:t>
        <a:bodyPr/>
        <a:lstStyle/>
        <a:p>
          <a:r>
            <a:rPr lang="en-US" sz="1600" dirty="0"/>
            <a:t>Data presentation</a:t>
          </a:r>
          <a:endParaRPr lang="uk-UA" sz="1600" dirty="0"/>
        </a:p>
      </dgm:t>
    </dgm:pt>
    <dgm:pt modelId="{8A57530C-72D2-4C44-A3B4-F059331A1BE4}" type="parTrans" cxnId="{A5C31C64-80E4-442B-A5F3-C916F56CBDA1}">
      <dgm:prSet/>
      <dgm:spPr/>
      <dgm:t>
        <a:bodyPr/>
        <a:lstStyle/>
        <a:p>
          <a:endParaRPr lang="uk-UA"/>
        </a:p>
      </dgm:t>
    </dgm:pt>
    <dgm:pt modelId="{6045411E-26FB-477E-B8A3-C2EF0A21F572}" type="sibTrans" cxnId="{A5C31C64-80E4-442B-A5F3-C916F56CBDA1}">
      <dgm:prSet/>
      <dgm:spPr/>
      <dgm:t>
        <a:bodyPr/>
        <a:lstStyle/>
        <a:p>
          <a:endParaRPr lang="uk-UA"/>
        </a:p>
      </dgm:t>
    </dgm:pt>
    <dgm:pt modelId="{11B4C382-9631-4E56-9014-CC481834C084}">
      <dgm:prSet phldrT="[Текст]" custT="1"/>
      <dgm:spPr/>
      <dgm:t>
        <a:bodyPr/>
        <a:lstStyle/>
        <a:p>
          <a:r>
            <a:rPr lang="en-US" sz="1600" dirty="0"/>
            <a:t>NFI web-site </a:t>
          </a:r>
          <a:endParaRPr lang="uk-UA" sz="1600" dirty="0"/>
        </a:p>
      </dgm:t>
    </dgm:pt>
    <dgm:pt modelId="{E2B1AA40-60DD-4511-ABC9-C21F2C38DFF7}" type="parTrans" cxnId="{E114EC25-9AFA-4EF5-8A03-9BC26C1BF02B}">
      <dgm:prSet/>
      <dgm:spPr/>
      <dgm:t>
        <a:bodyPr/>
        <a:lstStyle/>
        <a:p>
          <a:endParaRPr lang="uk-UA"/>
        </a:p>
      </dgm:t>
    </dgm:pt>
    <dgm:pt modelId="{00F48CB6-252F-4674-842C-446214D5C991}" type="sibTrans" cxnId="{E114EC25-9AFA-4EF5-8A03-9BC26C1BF02B}">
      <dgm:prSet/>
      <dgm:spPr/>
      <dgm:t>
        <a:bodyPr/>
        <a:lstStyle/>
        <a:p>
          <a:endParaRPr lang="uk-UA"/>
        </a:p>
      </dgm:t>
    </dgm:pt>
    <dgm:pt modelId="{B8069086-D15A-419C-8A65-516E96541D9F}">
      <dgm:prSet phldrT="[Текст]" custT="1"/>
      <dgm:spPr/>
      <dgm:t>
        <a:bodyPr/>
        <a:lstStyle/>
        <a:p>
          <a:r>
            <a:rPr lang="en-US" sz="1600" dirty="0"/>
            <a:t>Data collection</a:t>
          </a:r>
          <a:endParaRPr lang="uk-UA" sz="1600" dirty="0"/>
        </a:p>
      </dgm:t>
    </dgm:pt>
    <dgm:pt modelId="{DAD5492B-FD97-4B25-BE64-FF3463174B41}" type="parTrans" cxnId="{4D0A3D8D-4099-4709-A3B7-1C38B89DB2C4}">
      <dgm:prSet/>
      <dgm:spPr/>
      <dgm:t>
        <a:bodyPr/>
        <a:lstStyle/>
        <a:p>
          <a:endParaRPr lang="uk-UA"/>
        </a:p>
      </dgm:t>
    </dgm:pt>
    <dgm:pt modelId="{B8E964C5-1A74-4890-BFC7-5E283ACB9AFC}" type="sibTrans" cxnId="{4D0A3D8D-4099-4709-A3B7-1C38B89DB2C4}">
      <dgm:prSet/>
      <dgm:spPr/>
      <dgm:t>
        <a:bodyPr/>
        <a:lstStyle/>
        <a:p>
          <a:endParaRPr lang="uk-UA"/>
        </a:p>
      </dgm:t>
    </dgm:pt>
    <dgm:pt modelId="{10A09282-90BB-4268-80A7-A6D6C1DAFC9A}">
      <dgm:prSet custT="1"/>
      <dgm:spPr/>
      <dgm:t>
        <a:bodyPr/>
        <a:lstStyle/>
        <a:p>
          <a:r>
            <a:rPr lang="en-US" sz="1600" dirty="0" err="1"/>
            <a:t>SmallForest</a:t>
          </a:r>
          <a:r>
            <a:rPr lang="en-US" sz="1600" dirty="0"/>
            <a:t> (self-developed for Android)</a:t>
          </a:r>
          <a:endParaRPr lang="uk-UA" sz="1600" dirty="0"/>
        </a:p>
      </dgm:t>
    </dgm:pt>
    <dgm:pt modelId="{35C538EB-244C-45E6-BE0B-C9BCA40C3F90}" type="parTrans" cxnId="{621DF4BD-77B6-4BB0-9E10-398FCE8C08DA}">
      <dgm:prSet/>
      <dgm:spPr/>
      <dgm:t>
        <a:bodyPr/>
        <a:lstStyle/>
        <a:p>
          <a:endParaRPr lang="uk-UA"/>
        </a:p>
      </dgm:t>
    </dgm:pt>
    <dgm:pt modelId="{E2E5D7F9-F5F9-408A-88C0-0D2348AF1AE6}" type="sibTrans" cxnId="{621DF4BD-77B6-4BB0-9E10-398FCE8C08DA}">
      <dgm:prSet/>
      <dgm:spPr/>
      <dgm:t>
        <a:bodyPr/>
        <a:lstStyle/>
        <a:p>
          <a:endParaRPr lang="uk-UA"/>
        </a:p>
      </dgm:t>
    </dgm:pt>
    <dgm:pt modelId="{569EEF07-80B7-482E-9AA7-75EE55F68F4F}">
      <dgm:prSet custT="1"/>
      <dgm:spPr/>
      <dgm:t>
        <a:bodyPr/>
        <a:lstStyle/>
        <a:p>
          <a:r>
            <a:rPr lang="en-US" sz="1600" dirty="0" err="1"/>
            <a:t>OpenForis</a:t>
          </a:r>
          <a:r>
            <a:rPr lang="en-US" sz="1600" dirty="0"/>
            <a:t> Collect</a:t>
          </a:r>
          <a:endParaRPr lang="uk-UA" sz="1600" dirty="0"/>
        </a:p>
      </dgm:t>
    </dgm:pt>
    <dgm:pt modelId="{5EDE90F0-BB52-4477-87DA-8A289175C1E0}" type="parTrans" cxnId="{95F2BFDC-707A-446A-A863-417778C34D30}">
      <dgm:prSet/>
      <dgm:spPr/>
      <dgm:t>
        <a:bodyPr/>
        <a:lstStyle/>
        <a:p>
          <a:endParaRPr lang="uk-UA"/>
        </a:p>
      </dgm:t>
    </dgm:pt>
    <dgm:pt modelId="{8A5757C3-85C4-44CB-8BFA-A7CB7B4CD606}" type="sibTrans" cxnId="{95F2BFDC-707A-446A-A863-417778C34D30}">
      <dgm:prSet/>
      <dgm:spPr/>
      <dgm:t>
        <a:bodyPr/>
        <a:lstStyle/>
        <a:p>
          <a:endParaRPr lang="uk-UA"/>
        </a:p>
      </dgm:t>
    </dgm:pt>
    <dgm:pt modelId="{6FB7232C-A1F8-4861-8943-2069CE8632A9}">
      <dgm:prSet custT="1"/>
      <dgm:spPr/>
      <dgm:t>
        <a:bodyPr/>
        <a:lstStyle/>
        <a:p>
          <a:r>
            <a:rPr lang="en-US" sz="1600" dirty="0"/>
            <a:t>Collect Earth</a:t>
          </a:r>
          <a:endParaRPr lang="uk-UA" sz="1600" dirty="0"/>
        </a:p>
      </dgm:t>
    </dgm:pt>
    <dgm:pt modelId="{728C0B3F-A178-4306-9135-F304873D9D67}" type="parTrans" cxnId="{C28FCBB0-2CD4-4C2A-8C51-3496A0E22C82}">
      <dgm:prSet/>
      <dgm:spPr/>
      <dgm:t>
        <a:bodyPr/>
        <a:lstStyle/>
        <a:p>
          <a:endParaRPr lang="uk-UA"/>
        </a:p>
      </dgm:t>
    </dgm:pt>
    <dgm:pt modelId="{CBD3BCF8-F4B5-4DC4-80F5-3707F6F813C2}" type="sibTrans" cxnId="{C28FCBB0-2CD4-4C2A-8C51-3496A0E22C82}">
      <dgm:prSet/>
      <dgm:spPr/>
      <dgm:t>
        <a:bodyPr/>
        <a:lstStyle/>
        <a:p>
          <a:endParaRPr lang="uk-UA"/>
        </a:p>
      </dgm:t>
    </dgm:pt>
    <dgm:pt modelId="{C6E3BF00-C8FF-41AA-818A-629F4FBF0A79}" type="pres">
      <dgm:prSet presAssocID="{0E7DD589-D7B6-4815-9987-AC65588688E4}" presName="Name0" presStyleCnt="0">
        <dgm:presLayoutVars>
          <dgm:dir/>
          <dgm:animLvl val="lvl"/>
          <dgm:resizeHandles val="exact"/>
        </dgm:presLayoutVars>
      </dgm:prSet>
      <dgm:spPr/>
    </dgm:pt>
    <dgm:pt modelId="{562250F1-8CC9-41D5-97DC-07DD7C8666C6}" type="pres">
      <dgm:prSet presAssocID="{0E7DD589-D7B6-4815-9987-AC65588688E4}" presName="tSp" presStyleCnt="0"/>
      <dgm:spPr/>
    </dgm:pt>
    <dgm:pt modelId="{B3D5B777-2A30-4A0D-B12C-0E67FEE5DB6A}" type="pres">
      <dgm:prSet presAssocID="{0E7DD589-D7B6-4815-9987-AC65588688E4}" presName="bSp" presStyleCnt="0"/>
      <dgm:spPr/>
    </dgm:pt>
    <dgm:pt modelId="{50F8CC8D-4C35-4251-9D15-0B22342520F9}" type="pres">
      <dgm:prSet presAssocID="{0E7DD589-D7B6-4815-9987-AC65588688E4}" presName="process" presStyleCnt="0"/>
      <dgm:spPr/>
    </dgm:pt>
    <dgm:pt modelId="{A9B6E261-F8EE-4D25-93D8-B34FF39496F9}" type="pres">
      <dgm:prSet presAssocID="{6EAC9B0C-5D7C-49D2-B30B-92E1DD58765D}" presName="composite1" presStyleCnt="0"/>
      <dgm:spPr/>
    </dgm:pt>
    <dgm:pt modelId="{934F3138-78C8-494F-9518-E2985DB5779E}" type="pres">
      <dgm:prSet presAssocID="{6EAC9B0C-5D7C-49D2-B30B-92E1DD58765D}" presName="dummyNode1" presStyleLbl="node1" presStyleIdx="0" presStyleCnt="5"/>
      <dgm:spPr/>
    </dgm:pt>
    <dgm:pt modelId="{A2D64F5B-7DFF-4E7C-97DB-50F415E7F210}" type="pres">
      <dgm:prSet presAssocID="{6EAC9B0C-5D7C-49D2-B30B-92E1DD58765D}" presName="childNode1" presStyleLbl="bgAcc1" presStyleIdx="0" presStyleCnt="5">
        <dgm:presLayoutVars>
          <dgm:bulletEnabled val="1"/>
        </dgm:presLayoutVars>
      </dgm:prSet>
      <dgm:spPr/>
    </dgm:pt>
    <dgm:pt modelId="{E4D3BB75-38DF-4F5E-B1DC-F7465FCC7925}" type="pres">
      <dgm:prSet presAssocID="{6EAC9B0C-5D7C-49D2-B30B-92E1DD58765D}" presName="childNode1tx" presStyleLbl="bgAcc1" presStyleIdx="0" presStyleCnt="5">
        <dgm:presLayoutVars>
          <dgm:bulletEnabled val="1"/>
        </dgm:presLayoutVars>
      </dgm:prSet>
      <dgm:spPr/>
    </dgm:pt>
    <dgm:pt modelId="{EC9C79F8-F679-4EA3-BA1D-EB925D65E082}" type="pres">
      <dgm:prSet presAssocID="{6EAC9B0C-5D7C-49D2-B30B-92E1DD58765D}" presName="parentNode1" presStyleLbl="node1" presStyleIdx="0" presStyleCnt="5" custLinFactNeighborY="24999">
        <dgm:presLayoutVars>
          <dgm:chMax val="1"/>
          <dgm:bulletEnabled val="1"/>
        </dgm:presLayoutVars>
      </dgm:prSet>
      <dgm:spPr/>
    </dgm:pt>
    <dgm:pt modelId="{A73DA630-FC2A-4119-9D66-594CA94DB6A4}" type="pres">
      <dgm:prSet presAssocID="{6EAC9B0C-5D7C-49D2-B30B-92E1DD58765D}" presName="connSite1" presStyleCnt="0"/>
      <dgm:spPr/>
    </dgm:pt>
    <dgm:pt modelId="{B08F801A-EA59-47EC-8FC8-BC5287B09FED}" type="pres">
      <dgm:prSet presAssocID="{02A22DE7-53B1-4ED2-832C-D5B0C8B368A9}" presName="Name9" presStyleLbl="sibTrans2D1" presStyleIdx="0" presStyleCnt="4"/>
      <dgm:spPr/>
    </dgm:pt>
    <dgm:pt modelId="{1C20849F-6B26-416C-9C78-2D9AEF7E4D97}" type="pres">
      <dgm:prSet presAssocID="{B8069086-D15A-419C-8A65-516E96541D9F}" presName="composite2" presStyleCnt="0"/>
      <dgm:spPr/>
    </dgm:pt>
    <dgm:pt modelId="{1415AB52-A6E0-4CDD-97DB-0A58D60FFD52}" type="pres">
      <dgm:prSet presAssocID="{B8069086-D15A-419C-8A65-516E96541D9F}" presName="dummyNode2" presStyleLbl="node1" presStyleIdx="0" presStyleCnt="5"/>
      <dgm:spPr/>
    </dgm:pt>
    <dgm:pt modelId="{ADC60458-AD1D-4D75-96C0-C906CBCCE761}" type="pres">
      <dgm:prSet presAssocID="{B8069086-D15A-419C-8A65-516E96541D9F}" presName="childNode2" presStyleLbl="bgAcc1" presStyleIdx="1" presStyleCnt="5">
        <dgm:presLayoutVars>
          <dgm:bulletEnabled val="1"/>
        </dgm:presLayoutVars>
      </dgm:prSet>
      <dgm:spPr/>
    </dgm:pt>
    <dgm:pt modelId="{BFF289E7-2C84-4830-8329-B1185CF7BEE0}" type="pres">
      <dgm:prSet presAssocID="{B8069086-D15A-419C-8A65-516E96541D9F}" presName="childNode2tx" presStyleLbl="bgAcc1" presStyleIdx="1" presStyleCnt="5">
        <dgm:presLayoutVars>
          <dgm:bulletEnabled val="1"/>
        </dgm:presLayoutVars>
      </dgm:prSet>
      <dgm:spPr/>
    </dgm:pt>
    <dgm:pt modelId="{26A690FF-8DD9-4AC7-A808-590C9DA45786}" type="pres">
      <dgm:prSet presAssocID="{B8069086-D15A-419C-8A65-516E96541D9F}" presName="parentNode2" presStyleLbl="node1" presStyleIdx="1" presStyleCnt="5" custLinFactNeighborY="-7692">
        <dgm:presLayoutVars>
          <dgm:chMax val="0"/>
          <dgm:bulletEnabled val="1"/>
        </dgm:presLayoutVars>
      </dgm:prSet>
      <dgm:spPr/>
    </dgm:pt>
    <dgm:pt modelId="{A81519DC-BF01-468A-B790-C6330CC21035}" type="pres">
      <dgm:prSet presAssocID="{B8069086-D15A-419C-8A65-516E96541D9F}" presName="connSite2" presStyleCnt="0"/>
      <dgm:spPr/>
    </dgm:pt>
    <dgm:pt modelId="{5942EE78-C3C6-41DA-BCCF-16A3EE5DD236}" type="pres">
      <dgm:prSet presAssocID="{B8E964C5-1A74-4890-BFC7-5E283ACB9AFC}" presName="Name18" presStyleLbl="sibTrans2D1" presStyleIdx="1" presStyleCnt="4"/>
      <dgm:spPr/>
    </dgm:pt>
    <dgm:pt modelId="{1BC1B52B-4C39-4446-BF8E-130AA4D23238}" type="pres">
      <dgm:prSet presAssocID="{9B4A32F9-B6DD-4259-9661-6422990E2355}" presName="composite1" presStyleCnt="0"/>
      <dgm:spPr/>
    </dgm:pt>
    <dgm:pt modelId="{6F733748-68B0-4182-8CBE-7BB9D2341788}" type="pres">
      <dgm:prSet presAssocID="{9B4A32F9-B6DD-4259-9661-6422990E2355}" presName="dummyNode1" presStyleLbl="node1" presStyleIdx="1" presStyleCnt="5"/>
      <dgm:spPr/>
    </dgm:pt>
    <dgm:pt modelId="{E6CDC891-93D7-4A21-89F2-2C0C47CF0E79}" type="pres">
      <dgm:prSet presAssocID="{9B4A32F9-B6DD-4259-9661-6422990E2355}" presName="childNode1" presStyleLbl="bgAcc1" presStyleIdx="2" presStyleCnt="5">
        <dgm:presLayoutVars>
          <dgm:bulletEnabled val="1"/>
        </dgm:presLayoutVars>
      </dgm:prSet>
      <dgm:spPr/>
    </dgm:pt>
    <dgm:pt modelId="{0CA69ACD-97E9-4F3A-8041-AD2F8B89903D}" type="pres">
      <dgm:prSet presAssocID="{9B4A32F9-B6DD-4259-9661-6422990E2355}" presName="childNode1tx" presStyleLbl="bgAcc1" presStyleIdx="2" presStyleCnt="5">
        <dgm:presLayoutVars>
          <dgm:bulletEnabled val="1"/>
        </dgm:presLayoutVars>
      </dgm:prSet>
      <dgm:spPr/>
    </dgm:pt>
    <dgm:pt modelId="{555ED7D8-282C-4023-BC2C-1B88D2DB8CAE}" type="pres">
      <dgm:prSet presAssocID="{9B4A32F9-B6DD-4259-9661-6422990E2355}" presName="parentNode1" presStyleLbl="node1" presStyleIdx="2" presStyleCnt="5" custLinFactNeighborY="24999">
        <dgm:presLayoutVars>
          <dgm:chMax val="1"/>
          <dgm:bulletEnabled val="1"/>
        </dgm:presLayoutVars>
      </dgm:prSet>
      <dgm:spPr/>
    </dgm:pt>
    <dgm:pt modelId="{6D40E35D-557B-4339-96CD-FAAF875C5E86}" type="pres">
      <dgm:prSet presAssocID="{9B4A32F9-B6DD-4259-9661-6422990E2355}" presName="connSite1" presStyleCnt="0"/>
      <dgm:spPr/>
    </dgm:pt>
    <dgm:pt modelId="{154C0A9C-4598-4E6B-A986-9C94A6303C96}" type="pres">
      <dgm:prSet presAssocID="{F47878EF-75CA-465F-8679-514F6E42796B}" presName="Name9" presStyleLbl="sibTrans2D1" presStyleIdx="2" presStyleCnt="4"/>
      <dgm:spPr/>
    </dgm:pt>
    <dgm:pt modelId="{86F6B04F-671B-4AB8-B85B-2AFFF679F700}" type="pres">
      <dgm:prSet presAssocID="{99F2017F-B1C1-4D7B-9155-3BF2DCF55B7A}" presName="composite2" presStyleCnt="0"/>
      <dgm:spPr/>
    </dgm:pt>
    <dgm:pt modelId="{BF83111B-3CD6-4F61-8A6C-ABDD516DF011}" type="pres">
      <dgm:prSet presAssocID="{99F2017F-B1C1-4D7B-9155-3BF2DCF55B7A}" presName="dummyNode2" presStyleLbl="node1" presStyleIdx="2" presStyleCnt="5"/>
      <dgm:spPr/>
    </dgm:pt>
    <dgm:pt modelId="{B8AB44E1-B93E-4FF9-B01A-10A1CAFCB337}" type="pres">
      <dgm:prSet presAssocID="{99F2017F-B1C1-4D7B-9155-3BF2DCF55B7A}" presName="childNode2" presStyleLbl="bgAcc1" presStyleIdx="3" presStyleCnt="5">
        <dgm:presLayoutVars>
          <dgm:bulletEnabled val="1"/>
        </dgm:presLayoutVars>
      </dgm:prSet>
      <dgm:spPr/>
    </dgm:pt>
    <dgm:pt modelId="{9ED46563-28F5-4121-B57C-DBB022BB3E21}" type="pres">
      <dgm:prSet presAssocID="{99F2017F-B1C1-4D7B-9155-3BF2DCF55B7A}" presName="childNode2tx" presStyleLbl="bgAcc1" presStyleIdx="3" presStyleCnt="5">
        <dgm:presLayoutVars>
          <dgm:bulletEnabled val="1"/>
        </dgm:presLayoutVars>
      </dgm:prSet>
      <dgm:spPr/>
    </dgm:pt>
    <dgm:pt modelId="{90CCF233-20F0-42CE-8698-35939C96A9DF}" type="pres">
      <dgm:prSet presAssocID="{99F2017F-B1C1-4D7B-9155-3BF2DCF55B7A}" presName="parentNode2" presStyleLbl="node1" presStyleIdx="3" presStyleCnt="5" custLinFactNeighborY="-7692">
        <dgm:presLayoutVars>
          <dgm:chMax val="0"/>
          <dgm:bulletEnabled val="1"/>
        </dgm:presLayoutVars>
      </dgm:prSet>
      <dgm:spPr/>
    </dgm:pt>
    <dgm:pt modelId="{502223F9-D7E6-4FF9-854B-A5FA0C5E4693}" type="pres">
      <dgm:prSet presAssocID="{99F2017F-B1C1-4D7B-9155-3BF2DCF55B7A}" presName="connSite2" presStyleCnt="0"/>
      <dgm:spPr/>
    </dgm:pt>
    <dgm:pt modelId="{1AB8F368-F3EA-4C2B-82D9-AD058796A1D0}" type="pres">
      <dgm:prSet presAssocID="{42BF38CD-4FFE-4DE1-AD25-AE6D176F45CB}" presName="Name18" presStyleLbl="sibTrans2D1" presStyleIdx="3" presStyleCnt="4"/>
      <dgm:spPr/>
    </dgm:pt>
    <dgm:pt modelId="{5ABD8138-ED67-49C0-B34C-9A526385D558}" type="pres">
      <dgm:prSet presAssocID="{9C191F40-E2FF-448B-86EC-091C650B6066}" presName="composite1" presStyleCnt="0"/>
      <dgm:spPr/>
    </dgm:pt>
    <dgm:pt modelId="{53FCBFEC-1D75-453E-8F98-A4B644A3803E}" type="pres">
      <dgm:prSet presAssocID="{9C191F40-E2FF-448B-86EC-091C650B6066}" presName="dummyNode1" presStyleLbl="node1" presStyleIdx="3" presStyleCnt="5"/>
      <dgm:spPr/>
    </dgm:pt>
    <dgm:pt modelId="{403288AE-C7E3-4F17-8C12-2A2B54D57DCC}" type="pres">
      <dgm:prSet presAssocID="{9C191F40-E2FF-448B-86EC-091C650B6066}" presName="childNode1" presStyleLbl="bgAcc1" presStyleIdx="4" presStyleCnt="5">
        <dgm:presLayoutVars>
          <dgm:bulletEnabled val="1"/>
        </dgm:presLayoutVars>
      </dgm:prSet>
      <dgm:spPr/>
    </dgm:pt>
    <dgm:pt modelId="{0184A363-1D12-4771-8D6A-07EFBCCC3E59}" type="pres">
      <dgm:prSet presAssocID="{9C191F40-E2FF-448B-86EC-091C650B6066}" presName="childNode1tx" presStyleLbl="bgAcc1" presStyleIdx="4" presStyleCnt="5">
        <dgm:presLayoutVars>
          <dgm:bulletEnabled val="1"/>
        </dgm:presLayoutVars>
      </dgm:prSet>
      <dgm:spPr/>
    </dgm:pt>
    <dgm:pt modelId="{83A3217E-B5FD-4699-A90A-EBB6F9A0F62F}" type="pres">
      <dgm:prSet presAssocID="{9C191F40-E2FF-448B-86EC-091C650B6066}" presName="parentNode1" presStyleLbl="node1" presStyleIdx="4" presStyleCnt="5" custLinFactNeighborY="24999">
        <dgm:presLayoutVars>
          <dgm:chMax val="1"/>
          <dgm:bulletEnabled val="1"/>
        </dgm:presLayoutVars>
      </dgm:prSet>
      <dgm:spPr/>
    </dgm:pt>
    <dgm:pt modelId="{3980E192-8B53-4CCC-B59E-66A44CC605E7}" type="pres">
      <dgm:prSet presAssocID="{9C191F40-E2FF-448B-86EC-091C650B6066}" presName="connSite1" presStyleCnt="0"/>
      <dgm:spPr/>
    </dgm:pt>
  </dgm:ptLst>
  <dgm:cxnLst>
    <dgm:cxn modelId="{FCE87B0F-A265-4E17-903E-363BF0C60B61}" type="presOf" srcId="{BFE10120-11F7-4753-8E56-BA600DFAB541}" destId="{B8AB44E1-B93E-4FF9-B01A-10A1CAFCB337}" srcOrd="0" destOrd="1" presId="urn:microsoft.com/office/officeart/2005/8/layout/hProcess4"/>
    <dgm:cxn modelId="{FD5CD223-A2A5-4E03-848A-4C23A4C8DD42}" type="presOf" srcId="{11B4C382-9631-4E56-9014-CC481834C084}" destId="{403288AE-C7E3-4F17-8C12-2A2B54D57DCC}" srcOrd="0" destOrd="0" presId="urn:microsoft.com/office/officeart/2005/8/layout/hProcess4"/>
    <dgm:cxn modelId="{E114EC25-9AFA-4EF5-8A03-9BC26C1BF02B}" srcId="{9C191F40-E2FF-448B-86EC-091C650B6066}" destId="{11B4C382-9631-4E56-9014-CC481834C084}" srcOrd="0" destOrd="0" parTransId="{E2B1AA40-60DD-4511-ABC9-C21F2C38DFF7}" sibTransId="{00F48CB6-252F-4674-842C-446214D5C991}"/>
    <dgm:cxn modelId="{9E6C2C32-4D64-4C59-AE9D-5FDCC254116C}" srcId="{9B4A32F9-B6DD-4259-9661-6422990E2355}" destId="{4DC4A481-32FF-412D-A6DC-1513CF313560}" srcOrd="1" destOrd="0" parTransId="{42A6FEBB-25E1-4016-BBD7-0DEDC113D7B8}" sibTransId="{9E303FAB-7137-4244-97B8-B604A39950C6}"/>
    <dgm:cxn modelId="{EC09CF34-613E-462D-A2BB-7BF20F9F5C48}" type="presOf" srcId="{569EEF07-80B7-482E-9AA7-75EE55F68F4F}" destId="{A2D64F5B-7DFF-4E7C-97DB-50F415E7F210}" srcOrd="0" destOrd="1" presId="urn:microsoft.com/office/officeart/2005/8/layout/hProcess4"/>
    <dgm:cxn modelId="{7E515F3A-5A33-4341-ACD5-09A65275F7C2}" type="presOf" srcId="{6FB7232C-A1F8-4861-8943-2069CE8632A9}" destId="{E4D3BB75-38DF-4F5E-B1DC-F7465FCC7925}" srcOrd="1" destOrd="2" presId="urn:microsoft.com/office/officeart/2005/8/layout/hProcess4"/>
    <dgm:cxn modelId="{23B4B45D-2D13-4559-9190-614364A03B34}" srcId="{0E7DD589-D7B6-4815-9987-AC65588688E4}" destId="{99F2017F-B1C1-4D7B-9155-3BF2DCF55B7A}" srcOrd="3" destOrd="0" parTransId="{2EF5C6A2-BF7F-411F-AB2F-EB0C242640E6}" sibTransId="{42BF38CD-4FFE-4DE1-AD25-AE6D176F45CB}"/>
    <dgm:cxn modelId="{B003B462-863D-4DF0-B77B-03267122453C}" type="presOf" srcId="{42BF38CD-4FFE-4DE1-AD25-AE6D176F45CB}" destId="{1AB8F368-F3EA-4C2B-82D9-AD058796A1D0}" srcOrd="0" destOrd="0" presId="urn:microsoft.com/office/officeart/2005/8/layout/hProcess4"/>
    <dgm:cxn modelId="{A5C31C64-80E4-442B-A5F3-C916F56CBDA1}" srcId="{0E7DD589-D7B6-4815-9987-AC65588688E4}" destId="{9C191F40-E2FF-448B-86EC-091C650B6066}" srcOrd="4" destOrd="0" parTransId="{8A57530C-72D2-4C44-A3B4-F059331A1BE4}" sibTransId="{6045411E-26FB-477E-B8A3-C2EF0A21F572}"/>
    <dgm:cxn modelId="{3A4EF867-2FE0-4E1D-87FD-F02E600D4773}" type="presOf" srcId="{9C191F40-E2FF-448B-86EC-091C650B6066}" destId="{83A3217E-B5FD-4699-A90A-EBB6F9A0F62F}" srcOrd="0" destOrd="0" presId="urn:microsoft.com/office/officeart/2005/8/layout/hProcess4"/>
    <dgm:cxn modelId="{0ECD7D69-E05A-47D1-BE70-0040CF4FF66A}" type="presOf" srcId="{10A09282-90BB-4268-80A7-A6D6C1DAFC9A}" destId="{BFF289E7-2C84-4830-8329-B1185CF7BEE0}" srcOrd="1" destOrd="0" presId="urn:microsoft.com/office/officeart/2005/8/layout/hProcess4"/>
    <dgm:cxn modelId="{B44B816B-9D79-43B9-8F5C-9861EB9C1765}" type="presOf" srcId="{99F2017F-B1C1-4D7B-9155-3BF2DCF55B7A}" destId="{90CCF233-20F0-42CE-8698-35939C96A9DF}" srcOrd="0" destOrd="0" presId="urn:microsoft.com/office/officeart/2005/8/layout/hProcess4"/>
    <dgm:cxn modelId="{CA62384E-DA56-406F-BC74-8DEA97845FBA}" srcId="{9B4A32F9-B6DD-4259-9661-6422990E2355}" destId="{2F4F4443-652C-41AF-9928-3D886A0FE740}" srcOrd="0" destOrd="0" parTransId="{7445C88F-A5BA-4958-9FAC-3DB01AEEB058}" sibTransId="{3C2F1E56-8CAE-4FDA-A669-467B57D07478}"/>
    <dgm:cxn modelId="{7BC6DB4E-34D1-47A7-881F-E7CA8904EB04}" type="presOf" srcId="{6FB7232C-A1F8-4861-8943-2069CE8632A9}" destId="{A2D64F5B-7DFF-4E7C-97DB-50F415E7F210}" srcOrd="0" destOrd="2" presId="urn:microsoft.com/office/officeart/2005/8/layout/hProcess4"/>
    <dgm:cxn modelId="{8626EE71-C622-487E-94A9-AE3A2E0C42DE}" type="presOf" srcId="{BFE10120-11F7-4753-8E56-BA600DFAB541}" destId="{9ED46563-28F5-4121-B57C-DBB022BB3E21}" srcOrd="1" destOrd="1" presId="urn:microsoft.com/office/officeart/2005/8/layout/hProcess4"/>
    <dgm:cxn modelId="{8D4F1B52-FDF8-43F0-AF14-AC783763C3C5}" type="presOf" srcId="{C6DDBD55-B0CE-4252-8167-E7AC5970F3F5}" destId="{A2D64F5B-7DFF-4E7C-97DB-50F415E7F210}" srcOrd="0" destOrd="0" presId="urn:microsoft.com/office/officeart/2005/8/layout/hProcess4"/>
    <dgm:cxn modelId="{7CBB9653-2627-45BF-8E91-7D71DFA9D2E4}" type="presOf" srcId="{2F4F4443-652C-41AF-9928-3D886A0FE740}" destId="{0CA69ACD-97E9-4F3A-8041-AD2F8B89903D}" srcOrd="1" destOrd="0" presId="urn:microsoft.com/office/officeart/2005/8/layout/hProcess4"/>
    <dgm:cxn modelId="{AEF64C57-F91F-46CD-849D-E07DE89F6EF8}" type="presOf" srcId="{9FFCEDEB-D00B-4734-B1EB-F90329288F4C}" destId="{9ED46563-28F5-4121-B57C-DBB022BB3E21}" srcOrd="1" destOrd="0" presId="urn:microsoft.com/office/officeart/2005/8/layout/hProcess4"/>
    <dgm:cxn modelId="{00396F57-8E60-402C-B088-3C440CB19497}" type="presOf" srcId="{14874BEB-4CF8-4400-B0BE-734E87CB10BE}" destId="{0CA69ACD-97E9-4F3A-8041-AD2F8B89903D}" srcOrd="1" destOrd="3" presId="urn:microsoft.com/office/officeart/2005/8/layout/hProcess4"/>
    <dgm:cxn modelId="{9E3B1879-3F4C-4940-9644-7387C0D42AE0}" type="presOf" srcId="{10A09282-90BB-4268-80A7-A6D6C1DAFC9A}" destId="{ADC60458-AD1D-4D75-96C0-C906CBCCE761}" srcOrd="0" destOrd="0" presId="urn:microsoft.com/office/officeart/2005/8/layout/hProcess4"/>
    <dgm:cxn modelId="{89F9A57F-1A3F-4631-BF8B-BC770A7A7B6F}" type="presOf" srcId="{0E7DD589-D7B6-4815-9987-AC65588688E4}" destId="{C6E3BF00-C8FF-41AA-818A-629F4FBF0A79}" srcOrd="0" destOrd="0" presId="urn:microsoft.com/office/officeart/2005/8/layout/hProcess4"/>
    <dgm:cxn modelId="{4D0A3D8D-4099-4709-A3B7-1C38B89DB2C4}" srcId="{0E7DD589-D7B6-4815-9987-AC65588688E4}" destId="{B8069086-D15A-419C-8A65-516E96541D9F}" srcOrd="1" destOrd="0" parTransId="{DAD5492B-FD97-4B25-BE64-FF3463174B41}" sibTransId="{B8E964C5-1A74-4890-BFC7-5E283ACB9AFC}"/>
    <dgm:cxn modelId="{CEC4158E-2CD7-4B24-A5FF-BF863F213EEC}" type="presOf" srcId="{6A083171-7F2C-404B-9C3D-FE6BE08C8A21}" destId="{0CA69ACD-97E9-4F3A-8041-AD2F8B89903D}" srcOrd="1" destOrd="1" presId="urn:microsoft.com/office/officeart/2005/8/layout/hProcess4"/>
    <dgm:cxn modelId="{D9F2F394-1F05-48D1-8586-74CDDCCEE4C9}" type="presOf" srcId="{2F4F4443-652C-41AF-9928-3D886A0FE740}" destId="{E6CDC891-93D7-4A21-89F2-2C0C47CF0E79}" srcOrd="0" destOrd="0" presId="urn:microsoft.com/office/officeart/2005/8/layout/hProcess4"/>
    <dgm:cxn modelId="{4571759A-EBCB-4DDE-8FCE-9F6BB31A2672}" type="presOf" srcId="{4DC4A481-32FF-412D-A6DC-1513CF313560}" destId="{E6CDC891-93D7-4A21-89F2-2C0C47CF0E79}" srcOrd="0" destOrd="2" presId="urn:microsoft.com/office/officeart/2005/8/layout/hProcess4"/>
    <dgm:cxn modelId="{5903FE9D-0E45-421C-98F4-A75965E16735}" type="presOf" srcId="{14874BEB-4CF8-4400-B0BE-734E87CB10BE}" destId="{E6CDC891-93D7-4A21-89F2-2C0C47CF0E79}" srcOrd="0" destOrd="3" presId="urn:microsoft.com/office/officeart/2005/8/layout/hProcess4"/>
    <dgm:cxn modelId="{771FCAAC-A6C0-4BBF-80D6-590AD4393FBD}" type="presOf" srcId="{569EEF07-80B7-482E-9AA7-75EE55F68F4F}" destId="{E4D3BB75-38DF-4F5E-B1DC-F7465FCC7925}" srcOrd="1" destOrd="1" presId="urn:microsoft.com/office/officeart/2005/8/layout/hProcess4"/>
    <dgm:cxn modelId="{C4965AAD-D306-4F12-B5BE-9B660AAD9F61}" type="presOf" srcId="{11B4C382-9631-4E56-9014-CC481834C084}" destId="{0184A363-1D12-4771-8D6A-07EFBCCC3E59}" srcOrd="1" destOrd="0" presId="urn:microsoft.com/office/officeart/2005/8/layout/hProcess4"/>
    <dgm:cxn modelId="{F9E2C2AD-BE2A-4270-AD4F-E06EBF493A83}" type="presOf" srcId="{4DC4A481-32FF-412D-A6DC-1513CF313560}" destId="{0CA69ACD-97E9-4F3A-8041-AD2F8B89903D}" srcOrd="1" destOrd="2" presId="urn:microsoft.com/office/officeart/2005/8/layout/hProcess4"/>
    <dgm:cxn modelId="{C28FCBB0-2CD4-4C2A-8C51-3496A0E22C82}" srcId="{C6DDBD55-B0CE-4252-8167-E7AC5970F3F5}" destId="{6FB7232C-A1F8-4861-8943-2069CE8632A9}" srcOrd="1" destOrd="0" parTransId="{728C0B3F-A178-4306-9135-F304873D9D67}" sibTransId="{CBD3BCF8-F4B5-4DC4-80F5-3707F6F813C2}"/>
    <dgm:cxn modelId="{31D256B8-451A-49AA-B4C7-6CC788B67EF6}" type="presOf" srcId="{6EAC9B0C-5D7C-49D2-B30B-92E1DD58765D}" destId="{EC9C79F8-F679-4EA3-BA1D-EB925D65E082}" srcOrd="0" destOrd="0" presId="urn:microsoft.com/office/officeart/2005/8/layout/hProcess4"/>
    <dgm:cxn modelId="{861CA2B8-626C-4ED9-844C-42D0573B703F}" type="presOf" srcId="{9FFCEDEB-D00B-4734-B1EB-F90329288F4C}" destId="{B8AB44E1-B93E-4FF9-B01A-10A1CAFCB337}" srcOrd="0" destOrd="0" presId="urn:microsoft.com/office/officeart/2005/8/layout/hProcess4"/>
    <dgm:cxn modelId="{4A8624BD-96F5-4093-9F66-3621DEF38561}" srcId="{4DC4A481-32FF-412D-A6DC-1513CF313560}" destId="{14874BEB-4CF8-4400-B0BE-734E87CB10BE}" srcOrd="0" destOrd="0" parTransId="{33636A92-00C4-4A8C-AAC8-60CC6540749A}" sibTransId="{0E84528B-0110-40F3-8879-02C41E0B55A9}"/>
    <dgm:cxn modelId="{621DF4BD-77B6-4BB0-9E10-398FCE8C08DA}" srcId="{B8069086-D15A-419C-8A65-516E96541D9F}" destId="{10A09282-90BB-4268-80A7-A6D6C1DAFC9A}" srcOrd="0" destOrd="0" parTransId="{35C538EB-244C-45E6-BE0B-C9BCA40C3F90}" sibTransId="{E2E5D7F9-F5F9-408A-88C0-0D2348AF1AE6}"/>
    <dgm:cxn modelId="{CDE5B3C6-1DE9-47C2-B716-F373D75A9D3A}" type="presOf" srcId="{02A22DE7-53B1-4ED2-832C-D5B0C8B368A9}" destId="{B08F801A-EA59-47EC-8FC8-BC5287B09FED}" srcOrd="0" destOrd="0" presId="urn:microsoft.com/office/officeart/2005/8/layout/hProcess4"/>
    <dgm:cxn modelId="{A712AAC8-5DF3-4242-9042-983E219487CC}" srcId="{0E7DD589-D7B6-4815-9987-AC65588688E4}" destId="{9B4A32F9-B6DD-4259-9661-6422990E2355}" srcOrd="2" destOrd="0" parTransId="{ABBFC6E5-E7AC-4BB7-BD30-BB58ABA1B2FA}" sibTransId="{F47878EF-75CA-465F-8679-514F6E42796B}"/>
    <dgm:cxn modelId="{C2FCD6CB-CDE3-47AF-85F8-010089C3A31A}" type="presOf" srcId="{6A083171-7F2C-404B-9C3D-FE6BE08C8A21}" destId="{E6CDC891-93D7-4A21-89F2-2C0C47CF0E79}" srcOrd="0" destOrd="1" presId="urn:microsoft.com/office/officeart/2005/8/layout/hProcess4"/>
    <dgm:cxn modelId="{C6AA4DD3-3FAB-4314-AC77-BC7BAA022558}" type="presOf" srcId="{B8069086-D15A-419C-8A65-516E96541D9F}" destId="{26A690FF-8DD9-4AC7-A808-590C9DA45786}" srcOrd="0" destOrd="0" presId="urn:microsoft.com/office/officeart/2005/8/layout/hProcess4"/>
    <dgm:cxn modelId="{932D58DB-EF85-490A-B020-04B1B3F72173}" type="presOf" srcId="{C6DDBD55-B0CE-4252-8167-E7AC5970F3F5}" destId="{E4D3BB75-38DF-4F5E-B1DC-F7465FCC7925}" srcOrd="1" destOrd="0" presId="urn:microsoft.com/office/officeart/2005/8/layout/hProcess4"/>
    <dgm:cxn modelId="{95F2BFDC-707A-446A-A863-417778C34D30}" srcId="{C6DDBD55-B0CE-4252-8167-E7AC5970F3F5}" destId="{569EEF07-80B7-482E-9AA7-75EE55F68F4F}" srcOrd="0" destOrd="0" parTransId="{5EDE90F0-BB52-4477-87DA-8A289175C1E0}" sibTransId="{8A5757C3-85C4-44CB-8BFA-A7CB7B4CD606}"/>
    <dgm:cxn modelId="{FFADD7DF-9A43-4D91-AA0A-68E6E7A629E5}" type="presOf" srcId="{F47878EF-75CA-465F-8679-514F6E42796B}" destId="{154C0A9C-4598-4E6B-A986-9C94A6303C96}" srcOrd="0" destOrd="0" presId="urn:microsoft.com/office/officeart/2005/8/layout/hProcess4"/>
    <dgm:cxn modelId="{A91843EC-48F5-4254-9082-16E3830D1EB6}" srcId="{99F2017F-B1C1-4D7B-9155-3BF2DCF55B7A}" destId="{9FFCEDEB-D00B-4734-B1EB-F90329288F4C}" srcOrd="0" destOrd="0" parTransId="{81CC59CD-3880-4EDC-84CD-D65BCD965D70}" sibTransId="{7AA66CB2-B96A-4E44-A445-41C3CB7B4CAE}"/>
    <dgm:cxn modelId="{536B5EF5-5482-4551-A3CB-844DD869A975}" srcId="{2F4F4443-652C-41AF-9928-3D886A0FE740}" destId="{6A083171-7F2C-404B-9C3D-FE6BE08C8A21}" srcOrd="0" destOrd="0" parTransId="{099A641C-1443-4EBE-86A8-3653C4847F1B}" sibTransId="{42944181-5662-49DD-8C8B-A7990304C07F}"/>
    <dgm:cxn modelId="{25BB09F9-88D5-48B4-B75E-E7CA2A60A89E}" type="presOf" srcId="{9B4A32F9-B6DD-4259-9661-6422990E2355}" destId="{555ED7D8-282C-4023-BC2C-1B88D2DB8CAE}" srcOrd="0" destOrd="0" presId="urn:microsoft.com/office/officeart/2005/8/layout/hProcess4"/>
    <dgm:cxn modelId="{57D3A2F9-8E92-4A93-98DD-F71B1ADA8302}" srcId="{6EAC9B0C-5D7C-49D2-B30B-92E1DD58765D}" destId="{C6DDBD55-B0CE-4252-8167-E7AC5970F3F5}" srcOrd="0" destOrd="0" parTransId="{73EC59AE-685E-431A-B130-3F2C27F83CFF}" sibTransId="{51DFA3DB-B09F-4E82-B816-9916C78A69D5}"/>
    <dgm:cxn modelId="{88E4EBFA-54E0-464B-9865-60974387A20D}" srcId="{0E7DD589-D7B6-4815-9987-AC65588688E4}" destId="{6EAC9B0C-5D7C-49D2-B30B-92E1DD58765D}" srcOrd="0" destOrd="0" parTransId="{2DD72F3D-B696-43FA-A9E2-342AA9E14D9D}" sibTransId="{02A22DE7-53B1-4ED2-832C-D5B0C8B368A9}"/>
    <dgm:cxn modelId="{018F14FE-6A15-4DF5-AC0B-0B6B99061CC7}" srcId="{99F2017F-B1C1-4D7B-9155-3BF2DCF55B7A}" destId="{BFE10120-11F7-4753-8E56-BA600DFAB541}" srcOrd="1" destOrd="0" parTransId="{621ECA32-8E21-4886-8F0B-FEE7709E3882}" sibTransId="{8568DA81-0DDF-4C99-B338-BA0FF8B5BE08}"/>
    <dgm:cxn modelId="{BF43CDFF-84FE-423F-8536-E17CF0A4AA91}" type="presOf" srcId="{B8E964C5-1A74-4890-BFC7-5E283ACB9AFC}" destId="{5942EE78-C3C6-41DA-BCCF-16A3EE5DD236}" srcOrd="0" destOrd="0" presId="urn:microsoft.com/office/officeart/2005/8/layout/hProcess4"/>
    <dgm:cxn modelId="{3BDFF505-4F45-45C3-B600-1C3BA1CBD065}" type="presParOf" srcId="{C6E3BF00-C8FF-41AA-818A-629F4FBF0A79}" destId="{562250F1-8CC9-41D5-97DC-07DD7C8666C6}" srcOrd="0" destOrd="0" presId="urn:microsoft.com/office/officeart/2005/8/layout/hProcess4"/>
    <dgm:cxn modelId="{020A4A97-03B0-488A-A351-6AD11A926E4A}" type="presParOf" srcId="{C6E3BF00-C8FF-41AA-818A-629F4FBF0A79}" destId="{B3D5B777-2A30-4A0D-B12C-0E67FEE5DB6A}" srcOrd="1" destOrd="0" presId="urn:microsoft.com/office/officeart/2005/8/layout/hProcess4"/>
    <dgm:cxn modelId="{BDB56731-8358-4DEE-8116-B7724FCA3464}" type="presParOf" srcId="{C6E3BF00-C8FF-41AA-818A-629F4FBF0A79}" destId="{50F8CC8D-4C35-4251-9D15-0B22342520F9}" srcOrd="2" destOrd="0" presId="urn:microsoft.com/office/officeart/2005/8/layout/hProcess4"/>
    <dgm:cxn modelId="{6401EAAC-E0B1-4FC4-B2E1-C3B3D694AEE6}" type="presParOf" srcId="{50F8CC8D-4C35-4251-9D15-0B22342520F9}" destId="{A9B6E261-F8EE-4D25-93D8-B34FF39496F9}" srcOrd="0" destOrd="0" presId="urn:microsoft.com/office/officeart/2005/8/layout/hProcess4"/>
    <dgm:cxn modelId="{9B7605A4-040D-44BD-926E-90E273A35639}" type="presParOf" srcId="{A9B6E261-F8EE-4D25-93D8-B34FF39496F9}" destId="{934F3138-78C8-494F-9518-E2985DB5779E}" srcOrd="0" destOrd="0" presId="urn:microsoft.com/office/officeart/2005/8/layout/hProcess4"/>
    <dgm:cxn modelId="{0F18F2D1-692B-4ADD-9418-910E9DB3365B}" type="presParOf" srcId="{A9B6E261-F8EE-4D25-93D8-B34FF39496F9}" destId="{A2D64F5B-7DFF-4E7C-97DB-50F415E7F210}" srcOrd="1" destOrd="0" presId="urn:microsoft.com/office/officeart/2005/8/layout/hProcess4"/>
    <dgm:cxn modelId="{F6CC7493-6E36-4AE0-90CD-6FB8B9E52C84}" type="presParOf" srcId="{A9B6E261-F8EE-4D25-93D8-B34FF39496F9}" destId="{E4D3BB75-38DF-4F5E-B1DC-F7465FCC7925}" srcOrd="2" destOrd="0" presId="urn:microsoft.com/office/officeart/2005/8/layout/hProcess4"/>
    <dgm:cxn modelId="{8C9106FD-AE99-4D09-A61A-5C828CC6B73D}" type="presParOf" srcId="{A9B6E261-F8EE-4D25-93D8-B34FF39496F9}" destId="{EC9C79F8-F679-4EA3-BA1D-EB925D65E082}" srcOrd="3" destOrd="0" presId="urn:microsoft.com/office/officeart/2005/8/layout/hProcess4"/>
    <dgm:cxn modelId="{13F17F1B-52C1-4A1B-B733-9A6C12F622C3}" type="presParOf" srcId="{A9B6E261-F8EE-4D25-93D8-B34FF39496F9}" destId="{A73DA630-FC2A-4119-9D66-594CA94DB6A4}" srcOrd="4" destOrd="0" presId="urn:microsoft.com/office/officeart/2005/8/layout/hProcess4"/>
    <dgm:cxn modelId="{57A555B3-5CF0-46F6-BCBC-12B6CF70FB8A}" type="presParOf" srcId="{50F8CC8D-4C35-4251-9D15-0B22342520F9}" destId="{B08F801A-EA59-47EC-8FC8-BC5287B09FED}" srcOrd="1" destOrd="0" presId="urn:microsoft.com/office/officeart/2005/8/layout/hProcess4"/>
    <dgm:cxn modelId="{5E9C35C2-CC77-4D41-95E3-46622AA67677}" type="presParOf" srcId="{50F8CC8D-4C35-4251-9D15-0B22342520F9}" destId="{1C20849F-6B26-416C-9C78-2D9AEF7E4D97}" srcOrd="2" destOrd="0" presId="urn:microsoft.com/office/officeart/2005/8/layout/hProcess4"/>
    <dgm:cxn modelId="{82B3B61E-62EB-44A0-BC56-96C52B43C423}" type="presParOf" srcId="{1C20849F-6B26-416C-9C78-2D9AEF7E4D97}" destId="{1415AB52-A6E0-4CDD-97DB-0A58D60FFD52}" srcOrd="0" destOrd="0" presId="urn:microsoft.com/office/officeart/2005/8/layout/hProcess4"/>
    <dgm:cxn modelId="{3411AEE0-CBA1-4885-9AB0-F4E81278B139}" type="presParOf" srcId="{1C20849F-6B26-416C-9C78-2D9AEF7E4D97}" destId="{ADC60458-AD1D-4D75-96C0-C906CBCCE761}" srcOrd="1" destOrd="0" presId="urn:microsoft.com/office/officeart/2005/8/layout/hProcess4"/>
    <dgm:cxn modelId="{99439725-7DA9-4550-91B3-C60569498230}" type="presParOf" srcId="{1C20849F-6B26-416C-9C78-2D9AEF7E4D97}" destId="{BFF289E7-2C84-4830-8329-B1185CF7BEE0}" srcOrd="2" destOrd="0" presId="urn:microsoft.com/office/officeart/2005/8/layout/hProcess4"/>
    <dgm:cxn modelId="{7B590A88-6977-4C97-AFD6-32DEBA0D6E51}" type="presParOf" srcId="{1C20849F-6B26-416C-9C78-2D9AEF7E4D97}" destId="{26A690FF-8DD9-4AC7-A808-590C9DA45786}" srcOrd="3" destOrd="0" presId="urn:microsoft.com/office/officeart/2005/8/layout/hProcess4"/>
    <dgm:cxn modelId="{3AEF191E-5EAA-4A4C-86AE-AFF357FCD5A4}" type="presParOf" srcId="{1C20849F-6B26-416C-9C78-2D9AEF7E4D97}" destId="{A81519DC-BF01-468A-B790-C6330CC21035}" srcOrd="4" destOrd="0" presId="urn:microsoft.com/office/officeart/2005/8/layout/hProcess4"/>
    <dgm:cxn modelId="{46B9ED1E-FDFD-4761-BE34-78ADABE021D3}" type="presParOf" srcId="{50F8CC8D-4C35-4251-9D15-0B22342520F9}" destId="{5942EE78-C3C6-41DA-BCCF-16A3EE5DD236}" srcOrd="3" destOrd="0" presId="urn:microsoft.com/office/officeart/2005/8/layout/hProcess4"/>
    <dgm:cxn modelId="{A59FD09D-C039-4932-927D-C410F79D8CA7}" type="presParOf" srcId="{50F8CC8D-4C35-4251-9D15-0B22342520F9}" destId="{1BC1B52B-4C39-4446-BF8E-130AA4D23238}" srcOrd="4" destOrd="0" presId="urn:microsoft.com/office/officeart/2005/8/layout/hProcess4"/>
    <dgm:cxn modelId="{6C8BB90C-7B84-485A-9E39-7EC3229860B1}" type="presParOf" srcId="{1BC1B52B-4C39-4446-BF8E-130AA4D23238}" destId="{6F733748-68B0-4182-8CBE-7BB9D2341788}" srcOrd="0" destOrd="0" presId="urn:microsoft.com/office/officeart/2005/8/layout/hProcess4"/>
    <dgm:cxn modelId="{959B6799-1AE5-44F7-B293-D3CF790601FF}" type="presParOf" srcId="{1BC1B52B-4C39-4446-BF8E-130AA4D23238}" destId="{E6CDC891-93D7-4A21-89F2-2C0C47CF0E79}" srcOrd="1" destOrd="0" presId="urn:microsoft.com/office/officeart/2005/8/layout/hProcess4"/>
    <dgm:cxn modelId="{988570C6-D493-4844-85A2-5904F88EA4C8}" type="presParOf" srcId="{1BC1B52B-4C39-4446-BF8E-130AA4D23238}" destId="{0CA69ACD-97E9-4F3A-8041-AD2F8B89903D}" srcOrd="2" destOrd="0" presId="urn:microsoft.com/office/officeart/2005/8/layout/hProcess4"/>
    <dgm:cxn modelId="{9E88DCCD-447E-4E7F-B84C-BB006DFE16AA}" type="presParOf" srcId="{1BC1B52B-4C39-4446-BF8E-130AA4D23238}" destId="{555ED7D8-282C-4023-BC2C-1B88D2DB8CAE}" srcOrd="3" destOrd="0" presId="urn:microsoft.com/office/officeart/2005/8/layout/hProcess4"/>
    <dgm:cxn modelId="{7C5F5E53-5316-4FCE-8F4A-6A0C2A267DCA}" type="presParOf" srcId="{1BC1B52B-4C39-4446-BF8E-130AA4D23238}" destId="{6D40E35D-557B-4339-96CD-FAAF875C5E86}" srcOrd="4" destOrd="0" presId="urn:microsoft.com/office/officeart/2005/8/layout/hProcess4"/>
    <dgm:cxn modelId="{791185D4-D0F7-44D7-AFCB-3D14E680FC62}" type="presParOf" srcId="{50F8CC8D-4C35-4251-9D15-0B22342520F9}" destId="{154C0A9C-4598-4E6B-A986-9C94A6303C96}" srcOrd="5" destOrd="0" presId="urn:microsoft.com/office/officeart/2005/8/layout/hProcess4"/>
    <dgm:cxn modelId="{03A67FD6-DB8D-44F3-B2D1-AC56708566A3}" type="presParOf" srcId="{50F8CC8D-4C35-4251-9D15-0B22342520F9}" destId="{86F6B04F-671B-4AB8-B85B-2AFFF679F700}" srcOrd="6" destOrd="0" presId="urn:microsoft.com/office/officeart/2005/8/layout/hProcess4"/>
    <dgm:cxn modelId="{59E9DCDF-F37A-49ED-AECA-3629CF1B15CA}" type="presParOf" srcId="{86F6B04F-671B-4AB8-B85B-2AFFF679F700}" destId="{BF83111B-3CD6-4F61-8A6C-ABDD516DF011}" srcOrd="0" destOrd="0" presId="urn:microsoft.com/office/officeart/2005/8/layout/hProcess4"/>
    <dgm:cxn modelId="{4C958F85-8B74-49A3-A43F-A8DB0CB2423A}" type="presParOf" srcId="{86F6B04F-671B-4AB8-B85B-2AFFF679F700}" destId="{B8AB44E1-B93E-4FF9-B01A-10A1CAFCB337}" srcOrd="1" destOrd="0" presId="urn:microsoft.com/office/officeart/2005/8/layout/hProcess4"/>
    <dgm:cxn modelId="{C5847C39-65EF-41DE-9FF9-A28209796F1D}" type="presParOf" srcId="{86F6B04F-671B-4AB8-B85B-2AFFF679F700}" destId="{9ED46563-28F5-4121-B57C-DBB022BB3E21}" srcOrd="2" destOrd="0" presId="urn:microsoft.com/office/officeart/2005/8/layout/hProcess4"/>
    <dgm:cxn modelId="{B282EF25-24F3-44AE-B7A1-4ADBB409A1C6}" type="presParOf" srcId="{86F6B04F-671B-4AB8-B85B-2AFFF679F700}" destId="{90CCF233-20F0-42CE-8698-35939C96A9DF}" srcOrd="3" destOrd="0" presId="urn:microsoft.com/office/officeart/2005/8/layout/hProcess4"/>
    <dgm:cxn modelId="{C9B1C61A-C066-4CEA-B61F-CE3B183AF54E}" type="presParOf" srcId="{86F6B04F-671B-4AB8-B85B-2AFFF679F700}" destId="{502223F9-D7E6-4FF9-854B-A5FA0C5E4693}" srcOrd="4" destOrd="0" presId="urn:microsoft.com/office/officeart/2005/8/layout/hProcess4"/>
    <dgm:cxn modelId="{6B66D299-51E5-41B6-9551-01E3E079F5BE}" type="presParOf" srcId="{50F8CC8D-4C35-4251-9D15-0B22342520F9}" destId="{1AB8F368-F3EA-4C2B-82D9-AD058796A1D0}" srcOrd="7" destOrd="0" presId="urn:microsoft.com/office/officeart/2005/8/layout/hProcess4"/>
    <dgm:cxn modelId="{CD511380-454F-4B26-A1C0-72447BE03A43}" type="presParOf" srcId="{50F8CC8D-4C35-4251-9D15-0B22342520F9}" destId="{5ABD8138-ED67-49C0-B34C-9A526385D558}" srcOrd="8" destOrd="0" presId="urn:microsoft.com/office/officeart/2005/8/layout/hProcess4"/>
    <dgm:cxn modelId="{523EA5EF-5937-48C2-9245-F44021C63955}" type="presParOf" srcId="{5ABD8138-ED67-49C0-B34C-9A526385D558}" destId="{53FCBFEC-1D75-453E-8F98-A4B644A3803E}" srcOrd="0" destOrd="0" presId="urn:microsoft.com/office/officeart/2005/8/layout/hProcess4"/>
    <dgm:cxn modelId="{7E7BCE3C-1674-4243-A47D-150E02E24517}" type="presParOf" srcId="{5ABD8138-ED67-49C0-B34C-9A526385D558}" destId="{403288AE-C7E3-4F17-8C12-2A2B54D57DCC}" srcOrd="1" destOrd="0" presId="urn:microsoft.com/office/officeart/2005/8/layout/hProcess4"/>
    <dgm:cxn modelId="{6914CEEC-3DAE-4321-90D5-E3F8C5F90591}" type="presParOf" srcId="{5ABD8138-ED67-49C0-B34C-9A526385D558}" destId="{0184A363-1D12-4771-8D6A-07EFBCCC3E59}" srcOrd="2" destOrd="0" presId="urn:microsoft.com/office/officeart/2005/8/layout/hProcess4"/>
    <dgm:cxn modelId="{A678297B-8C18-4529-8252-B21EE97B739D}" type="presParOf" srcId="{5ABD8138-ED67-49C0-B34C-9A526385D558}" destId="{83A3217E-B5FD-4699-A90A-EBB6F9A0F62F}" srcOrd="3" destOrd="0" presId="urn:microsoft.com/office/officeart/2005/8/layout/hProcess4"/>
    <dgm:cxn modelId="{7F884AD2-1E08-4A67-831B-B66AA2543666}" type="presParOf" srcId="{5ABD8138-ED67-49C0-B34C-9A526385D558}" destId="{3980E192-8B53-4CCC-B59E-66A44CC605E7}"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64F5B-7DFF-4E7C-97DB-50F415E7F210}">
      <dsp:nvSpPr>
        <dsp:cNvPr id="0" name=""/>
        <dsp:cNvSpPr/>
      </dsp:nvSpPr>
      <dsp:spPr>
        <a:xfrm>
          <a:off x="5451" y="2982240"/>
          <a:ext cx="1867969" cy="15406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Classification of sample plots</a:t>
          </a:r>
          <a:endParaRPr lang="uk-UA" sz="1600" kern="1200" dirty="0"/>
        </a:p>
        <a:p>
          <a:pPr marL="342900" lvl="2" indent="-171450" algn="l" defTabSz="711200">
            <a:lnSpc>
              <a:spcPct val="90000"/>
            </a:lnSpc>
            <a:spcBef>
              <a:spcPct val="0"/>
            </a:spcBef>
            <a:spcAft>
              <a:spcPct val="15000"/>
            </a:spcAft>
            <a:buChar char="•"/>
          </a:pPr>
          <a:r>
            <a:rPr lang="en-US" sz="1600" kern="1200" dirty="0" err="1"/>
            <a:t>OpenForis</a:t>
          </a:r>
          <a:r>
            <a:rPr lang="en-US" sz="1600" kern="1200" dirty="0"/>
            <a:t> Collect</a:t>
          </a:r>
          <a:endParaRPr lang="uk-UA" sz="1600" kern="1200" dirty="0"/>
        </a:p>
        <a:p>
          <a:pPr marL="342900" lvl="2" indent="-171450" algn="l" defTabSz="711200">
            <a:lnSpc>
              <a:spcPct val="90000"/>
            </a:lnSpc>
            <a:spcBef>
              <a:spcPct val="0"/>
            </a:spcBef>
            <a:spcAft>
              <a:spcPct val="15000"/>
            </a:spcAft>
            <a:buChar char="•"/>
          </a:pPr>
          <a:r>
            <a:rPr lang="en-US" sz="1600" kern="1200" dirty="0"/>
            <a:t>Collect Earth</a:t>
          </a:r>
          <a:endParaRPr lang="uk-UA" sz="1600" kern="1200" dirty="0"/>
        </a:p>
      </dsp:txBody>
      <dsp:txXfrm>
        <a:off x="40906" y="3017695"/>
        <a:ext cx="1797059" cy="1139627"/>
      </dsp:txXfrm>
    </dsp:sp>
    <dsp:sp modelId="{B08F801A-EA59-47EC-8FC8-BC5287B09FED}">
      <dsp:nvSpPr>
        <dsp:cNvPr id="0" name=""/>
        <dsp:cNvSpPr/>
      </dsp:nvSpPr>
      <dsp:spPr>
        <a:xfrm>
          <a:off x="1025195" y="3504961"/>
          <a:ext cx="1954377" cy="1954377"/>
        </a:xfrm>
        <a:prstGeom prst="leftCircularArrow">
          <a:avLst>
            <a:gd name="adj1" fmla="val 2552"/>
            <a:gd name="adj2" fmla="val 309670"/>
            <a:gd name="adj3" fmla="val 1731106"/>
            <a:gd name="adj4" fmla="val 8670415"/>
            <a:gd name="adj5" fmla="val 297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9C79F8-F679-4EA3-BA1D-EB925D65E082}">
      <dsp:nvSpPr>
        <dsp:cNvPr id="0" name=""/>
        <dsp:cNvSpPr/>
      </dsp:nvSpPr>
      <dsp:spPr>
        <a:xfrm>
          <a:off x="420556" y="4357844"/>
          <a:ext cx="1660417" cy="6602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Data preparation</a:t>
          </a:r>
          <a:endParaRPr lang="uk-UA" sz="1600" kern="1200" dirty="0"/>
        </a:p>
      </dsp:txBody>
      <dsp:txXfrm>
        <a:off x="439895" y="4377183"/>
        <a:ext cx="1621739" cy="621615"/>
      </dsp:txXfrm>
    </dsp:sp>
    <dsp:sp modelId="{ADC60458-AD1D-4D75-96C0-C906CBCCE761}">
      <dsp:nvSpPr>
        <dsp:cNvPr id="0" name=""/>
        <dsp:cNvSpPr/>
      </dsp:nvSpPr>
      <dsp:spPr>
        <a:xfrm>
          <a:off x="2318485" y="2982240"/>
          <a:ext cx="1867969" cy="15406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a:t>SmallForest</a:t>
          </a:r>
          <a:r>
            <a:rPr lang="en-US" sz="1600" kern="1200" dirty="0"/>
            <a:t> (self-developed for Android)</a:t>
          </a:r>
          <a:endParaRPr lang="uk-UA" sz="1600" kern="1200" dirty="0"/>
        </a:p>
      </dsp:txBody>
      <dsp:txXfrm>
        <a:off x="2353940" y="3347841"/>
        <a:ext cx="1797059" cy="1139627"/>
      </dsp:txXfrm>
    </dsp:sp>
    <dsp:sp modelId="{5942EE78-C3C6-41DA-BCCF-16A3EE5DD236}">
      <dsp:nvSpPr>
        <dsp:cNvPr id="0" name=""/>
        <dsp:cNvSpPr/>
      </dsp:nvSpPr>
      <dsp:spPr>
        <a:xfrm>
          <a:off x="3359592" y="2047037"/>
          <a:ext cx="2184100" cy="2184100"/>
        </a:xfrm>
        <a:prstGeom prst="circularArrow">
          <a:avLst>
            <a:gd name="adj1" fmla="val 2284"/>
            <a:gd name="adj2" fmla="val 275384"/>
            <a:gd name="adj3" fmla="val 19645837"/>
            <a:gd name="adj4" fmla="val 12672243"/>
            <a:gd name="adj5" fmla="val 266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A690FF-8DD9-4AC7-A808-590C9DA45786}">
      <dsp:nvSpPr>
        <dsp:cNvPr id="0" name=""/>
        <dsp:cNvSpPr/>
      </dsp:nvSpPr>
      <dsp:spPr>
        <a:xfrm>
          <a:off x="2733589" y="2601303"/>
          <a:ext cx="1660417" cy="6602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Data collection</a:t>
          </a:r>
          <a:endParaRPr lang="uk-UA" sz="1600" kern="1200" dirty="0"/>
        </a:p>
      </dsp:txBody>
      <dsp:txXfrm>
        <a:off x="2752928" y="2620642"/>
        <a:ext cx="1621739" cy="621615"/>
      </dsp:txXfrm>
    </dsp:sp>
    <dsp:sp modelId="{E6CDC891-93D7-4A21-89F2-2C0C47CF0E79}">
      <dsp:nvSpPr>
        <dsp:cNvPr id="0" name=""/>
        <dsp:cNvSpPr/>
      </dsp:nvSpPr>
      <dsp:spPr>
        <a:xfrm>
          <a:off x="4631519" y="2982240"/>
          <a:ext cx="1867969" cy="15406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File Storage</a:t>
          </a:r>
          <a:endParaRPr lang="uk-UA" sz="1600" kern="1200" dirty="0"/>
        </a:p>
        <a:p>
          <a:pPr marL="342900" lvl="2" indent="-171450" algn="l" defTabSz="711200">
            <a:lnSpc>
              <a:spcPct val="90000"/>
            </a:lnSpc>
            <a:spcBef>
              <a:spcPct val="0"/>
            </a:spcBef>
            <a:spcAft>
              <a:spcPct val="15000"/>
            </a:spcAft>
            <a:buChar char="•"/>
          </a:pPr>
          <a:r>
            <a:rPr lang="en-US" sz="1600" kern="1200" dirty="0"/>
            <a:t>SQL–Server </a:t>
          </a:r>
          <a:endParaRPr lang="uk-UA" sz="1600" kern="1200" dirty="0"/>
        </a:p>
        <a:p>
          <a:pPr marL="171450" lvl="1" indent="-171450" algn="l" defTabSz="711200">
            <a:lnSpc>
              <a:spcPct val="90000"/>
            </a:lnSpc>
            <a:spcBef>
              <a:spcPct val="0"/>
            </a:spcBef>
            <a:spcAft>
              <a:spcPct val="15000"/>
            </a:spcAft>
            <a:buChar char="•"/>
          </a:pPr>
          <a:r>
            <a:rPr lang="en-US" sz="1600" kern="1200" dirty="0"/>
            <a:t>Relational Database </a:t>
          </a:r>
          <a:endParaRPr lang="uk-UA" sz="1600" kern="1200" dirty="0"/>
        </a:p>
        <a:p>
          <a:pPr marL="342900" lvl="2" indent="-171450" algn="l" defTabSz="711200">
            <a:lnSpc>
              <a:spcPct val="90000"/>
            </a:lnSpc>
            <a:spcBef>
              <a:spcPct val="0"/>
            </a:spcBef>
            <a:spcAft>
              <a:spcPct val="15000"/>
            </a:spcAft>
            <a:buChar char="•"/>
          </a:pPr>
          <a:r>
            <a:rPr lang="en-US" sz="1600" kern="1200" dirty="0"/>
            <a:t>MS Access</a:t>
          </a:r>
          <a:endParaRPr lang="uk-UA" sz="1600" kern="1200" dirty="0"/>
        </a:p>
      </dsp:txBody>
      <dsp:txXfrm>
        <a:off x="4666974" y="3017695"/>
        <a:ext cx="1797059" cy="1139627"/>
      </dsp:txXfrm>
    </dsp:sp>
    <dsp:sp modelId="{154C0A9C-4598-4E6B-A986-9C94A6303C96}">
      <dsp:nvSpPr>
        <dsp:cNvPr id="0" name=""/>
        <dsp:cNvSpPr/>
      </dsp:nvSpPr>
      <dsp:spPr>
        <a:xfrm>
          <a:off x="5651262" y="3504961"/>
          <a:ext cx="1954377" cy="1954377"/>
        </a:xfrm>
        <a:prstGeom prst="leftCircularArrow">
          <a:avLst>
            <a:gd name="adj1" fmla="val 2552"/>
            <a:gd name="adj2" fmla="val 309670"/>
            <a:gd name="adj3" fmla="val 1731106"/>
            <a:gd name="adj4" fmla="val 8670415"/>
            <a:gd name="adj5" fmla="val 297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5ED7D8-282C-4023-BC2C-1B88D2DB8CAE}">
      <dsp:nvSpPr>
        <dsp:cNvPr id="0" name=""/>
        <dsp:cNvSpPr/>
      </dsp:nvSpPr>
      <dsp:spPr>
        <a:xfrm>
          <a:off x="5046623" y="4357844"/>
          <a:ext cx="1660417" cy="6602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Data administering </a:t>
          </a:r>
          <a:endParaRPr lang="uk-UA" sz="1600" kern="1200" dirty="0"/>
        </a:p>
      </dsp:txBody>
      <dsp:txXfrm>
        <a:off x="5065962" y="4377183"/>
        <a:ext cx="1621739" cy="621615"/>
      </dsp:txXfrm>
    </dsp:sp>
    <dsp:sp modelId="{B8AB44E1-B93E-4FF9-B01A-10A1CAFCB337}">
      <dsp:nvSpPr>
        <dsp:cNvPr id="0" name=""/>
        <dsp:cNvSpPr/>
      </dsp:nvSpPr>
      <dsp:spPr>
        <a:xfrm>
          <a:off x="6944552" y="2982240"/>
          <a:ext cx="1867969" cy="15406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Project 5 (self-developed)</a:t>
          </a:r>
          <a:endParaRPr lang="uk-UA" sz="1600" kern="1200" dirty="0"/>
        </a:p>
        <a:p>
          <a:pPr marL="171450" lvl="1" indent="-171450" algn="l" defTabSz="711200">
            <a:lnSpc>
              <a:spcPct val="90000"/>
            </a:lnSpc>
            <a:spcBef>
              <a:spcPct val="0"/>
            </a:spcBef>
            <a:spcAft>
              <a:spcPct val="15000"/>
            </a:spcAft>
            <a:buChar char="•"/>
          </a:pPr>
          <a:r>
            <a:rPr lang="en-US" sz="1600" kern="1200" dirty="0"/>
            <a:t>R package </a:t>
          </a:r>
          <a:endParaRPr lang="uk-UA" sz="1600" kern="1200" dirty="0"/>
        </a:p>
      </dsp:txBody>
      <dsp:txXfrm>
        <a:off x="6980007" y="3347841"/>
        <a:ext cx="1797059" cy="1139627"/>
      </dsp:txXfrm>
    </dsp:sp>
    <dsp:sp modelId="{1AB8F368-F3EA-4C2B-82D9-AD058796A1D0}">
      <dsp:nvSpPr>
        <dsp:cNvPr id="0" name=""/>
        <dsp:cNvSpPr/>
      </dsp:nvSpPr>
      <dsp:spPr>
        <a:xfrm>
          <a:off x="7985659" y="2047037"/>
          <a:ext cx="2184100" cy="2184100"/>
        </a:xfrm>
        <a:prstGeom prst="circularArrow">
          <a:avLst>
            <a:gd name="adj1" fmla="val 2284"/>
            <a:gd name="adj2" fmla="val 275384"/>
            <a:gd name="adj3" fmla="val 19645837"/>
            <a:gd name="adj4" fmla="val 12672243"/>
            <a:gd name="adj5" fmla="val 266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CCF233-20F0-42CE-8698-35939C96A9DF}">
      <dsp:nvSpPr>
        <dsp:cNvPr id="0" name=""/>
        <dsp:cNvSpPr/>
      </dsp:nvSpPr>
      <dsp:spPr>
        <a:xfrm>
          <a:off x="7359657" y="2601303"/>
          <a:ext cx="1660417" cy="6602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Data processing</a:t>
          </a:r>
          <a:endParaRPr lang="uk-UA" sz="1600" kern="1200" dirty="0"/>
        </a:p>
      </dsp:txBody>
      <dsp:txXfrm>
        <a:off x="7378996" y="2620642"/>
        <a:ext cx="1621739" cy="621615"/>
      </dsp:txXfrm>
    </dsp:sp>
    <dsp:sp modelId="{403288AE-C7E3-4F17-8C12-2A2B54D57DCC}">
      <dsp:nvSpPr>
        <dsp:cNvPr id="0" name=""/>
        <dsp:cNvSpPr/>
      </dsp:nvSpPr>
      <dsp:spPr>
        <a:xfrm>
          <a:off x="9257586" y="2982240"/>
          <a:ext cx="1867969" cy="15406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NFI web-site </a:t>
          </a:r>
          <a:endParaRPr lang="uk-UA" sz="1600" kern="1200" dirty="0"/>
        </a:p>
      </dsp:txBody>
      <dsp:txXfrm>
        <a:off x="9293041" y="3017695"/>
        <a:ext cx="1797059" cy="1139627"/>
      </dsp:txXfrm>
    </dsp:sp>
    <dsp:sp modelId="{83A3217E-B5FD-4699-A90A-EBB6F9A0F62F}">
      <dsp:nvSpPr>
        <dsp:cNvPr id="0" name=""/>
        <dsp:cNvSpPr/>
      </dsp:nvSpPr>
      <dsp:spPr>
        <a:xfrm>
          <a:off x="9672690" y="4357844"/>
          <a:ext cx="1660417" cy="6602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Data presentation</a:t>
          </a:r>
          <a:endParaRPr lang="uk-UA" sz="1600" kern="1200" dirty="0"/>
        </a:p>
      </dsp:txBody>
      <dsp:txXfrm>
        <a:off x="9692029" y="4377183"/>
        <a:ext cx="1621739" cy="62161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5C74AC-C7B3-C269-57CD-B87A8093E49D}"/>
              </a:ext>
            </a:extLst>
          </p:cNvPr>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275EEE2-FA10-6566-DA7D-A4895702F5B5}"/>
              </a:ext>
            </a:extLst>
          </p:cNvPr>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D3A87B9A-57DF-43EE-816E-9505587B5B60}" type="datetimeFigureOut">
              <a:rPr lang="en-GB" smtClean="0"/>
              <a:t>05/06/2024</a:t>
            </a:fld>
            <a:endParaRPr lang="en-GB"/>
          </a:p>
        </p:txBody>
      </p:sp>
      <p:sp>
        <p:nvSpPr>
          <p:cNvPr id="4" name="Footer Placeholder 3">
            <a:extLst>
              <a:ext uri="{FF2B5EF4-FFF2-40B4-BE49-F238E27FC236}">
                <a16:creationId xmlns:a16="http://schemas.microsoft.com/office/drawing/2014/main" id="{2C8B1DED-B660-C52C-D958-0444FE2B04B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6D9538B-92A1-0963-65CA-E302E98BD8F7}"/>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3A15FBC-67DD-4AD2-A01B-6FEBF3971CAE}" type="slidenum">
              <a:rPr lang="en-GB" smtClean="0"/>
              <a:t>‹#›</a:t>
            </a:fld>
            <a:endParaRPr lang="en-GB"/>
          </a:p>
        </p:txBody>
      </p:sp>
    </p:spTree>
    <p:extLst>
      <p:ext uri="{BB962C8B-B14F-4D97-AF65-F5344CB8AC3E}">
        <p14:creationId xmlns:p14="http://schemas.microsoft.com/office/powerpoint/2010/main" val="3441451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14ACF643-7E53-4455-95A2-010E52AE22C7}" type="datetimeFigureOut">
              <a:rPr lang="en-GB" smtClean="0"/>
              <a:t>05/06/2024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E2C36DC-5179-4CB2-A7AD-3EDF62B1C9D6}" type="slidenum">
              <a:rPr lang="en-GB" smtClean="0"/>
              <a:t>‹#›</a:t>
            </a:fld>
            <a:endParaRPr lang="en-GB"/>
          </a:p>
        </p:txBody>
      </p:sp>
    </p:spTree>
    <p:extLst>
      <p:ext uri="{BB962C8B-B14F-4D97-AF65-F5344CB8AC3E}">
        <p14:creationId xmlns:p14="http://schemas.microsoft.com/office/powerpoint/2010/main" val="59258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ru-RU" b="1" dirty="0" err="1"/>
              <a:t>Огляд</a:t>
            </a:r>
            <a:r>
              <a:rPr lang="ru-RU" b="1" dirty="0"/>
              <a:t> </a:t>
            </a:r>
            <a:r>
              <a:rPr lang="ru-RU" b="1" dirty="0" err="1"/>
              <a:t>підходів</a:t>
            </a:r>
            <a:r>
              <a:rPr lang="ru-RU" b="1" dirty="0"/>
              <a:t> до </a:t>
            </a:r>
            <a:r>
              <a:rPr lang="ru-RU" b="1" dirty="0" err="1"/>
              <a:t>національної</a:t>
            </a:r>
            <a:r>
              <a:rPr lang="ru-RU" b="1" dirty="0"/>
              <a:t> </a:t>
            </a:r>
            <a:r>
              <a:rPr lang="ru-RU" b="1" dirty="0" err="1"/>
              <a:t>інвентаризації</a:t>
            </a:r>
            <a:r>
              <a:rPr lang="ru-RU" b="1" dirty="0"/>
              <a:t>/</a:t>
            </a:r>
            <a:r>
              <a:rPr lang="ru-RU" b="1" dirty="0" err="1"/>
              <a:t>інвентаризації</a:t>
            </a:r>
            <a:r>
              <a:rPr lang="ru-RU" b="1" dirty="0"/>
              <a:t> за </a:t>
            </a:r>
            <a:r>
              <a:rPr lang="ru-RU" b="1" dirty="0" err="1"/>
              <a:t>допомогою</a:t>
            </a:r>
            <a:r>
              <a:rPr lang="ru-RU" b="1" dirty="0"/>
              <a:t> </a:t>
            </a:r>
            <a:r>
              <a:rPr lang="ru-RU" b="1" dirty="0" err="1"/>
              <a:t>дистанційного</a:t>
            </a:r>
            <a:r>
              <a:rPr lang="ru-RU" b="1" dirty="0"/>
              <a:t> </a:t>
            </a:r>
            <a:r>
              <a:rPr lang="ru-RU" b="1" dirty="0" err="1"/>
              <a:t>зондування</a:t>
            </a:r>
            <a:r>
              <a:rPr lang="ru-RU" b="1" dirty="0"/>
              <a:t> </a:t>
            </a:r>
            <a:r>
              <a:rPr lang="ru-RU" b="1" dirty="0" err="1"/>
              <a:t>землі</a:t>
            </a:r>
            <a:r>
              <a:rPr lang="ru-RU" b="1" dirty="0"/>
              <a:t> в </a:t>
            </a:r>
            <a:r>
              <a:rPr lang="ru-RU" b="1" dirty="0" err="1"/>
              <a:t>Україні</a:t>
            </a:r>
            <a:r>
              <a:rPr lang="ru-RU" b="1" dirty="0"/>
              <a:t> - </a:t>
            </a:r>
            <a:r>
              <a:rPr lang="ru-RU" b="1" dirty="0" err="1"/>
              <a:t>досягнення</a:t>
            </a:r>
            <a:r>
              <a:rPr lang="ru-RU" b="1" dirty="0"/>
              <a:t> та </a:t>
            </a:r>
            <a:r>
              <a:rPr lang="ru-RU" b="1" dirty="0" err="1"/>
              <a:t>виклики</a:t>
            </a:r>
            <a:endParaRPr lang="uk-UA" b="1" dirty="0"/>
          </a:p>
          <a:p>
            <a:r>
              <a:rPr lang="en-US" dirty="0"/>
              <a:t>Introducing</a:t>
            </a:r>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1</a:t>
            </a:fld>
            <a:endParaRPr lang="en-GB"/>
          </a:p>
        </p:txBody>
      </p:sp>
    </p:spTree>
    <p:extLst>
      <p:ext uri="{BB962C8B-B14F-4D97-AF65-F5344CB8AC3E}">
        <p14:creationId xmlns:p14="http://schemas.microsoft.com/office/powerpoint/2010/main" val="1505353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nSpc>
                <a:spcPct val="107000"/>
              </a:lnSpc>
              <a:spcAft>
                <a:spcPts val="800"/>
              </a:spcAft>
            </a:pPr>
            <a:r>
              <a:rPr lang="uk-UA" sz="1800" b="1" kern="100" dirty="0">
                <a:effectLst/>
                <a:latin typeface="Calibri" panose="020F0502020204030204" pitchFamily="34" charset="0"/>
                <a:ea typeface="Calibri" panose="020F0502020204030204" pitchFamily="34" charset="0"/>
                <a:cs typeface="Arial" panose="020B0604020202020204" pitchFamily="34" charset="0"/>
              </a:rPr>
              <a:t>Перешкоди НІЛ під час воєнного стану</a:t>
            </a:r>
          </a:p>
          <a:p>
            <a:pPr>
              <a:lnSpc>
                <a:spcPct val="107000"/>
              </a:lnSpc>
              <a:spcAft>
                <a:spcPts val="800"/>
              </a:spcAft>
            </a:pPr>
            <a:r>
              <a:rPr lang="uk-UA" sz="1800" b="1" kern="100" dirty="0">
                <a:effectLst/>
                <a:latin typeface="Calibri" panose="020F0502020204030204" pitchFamily="34" charset="0"/>
                <a:ea typeface="Calibri" panose="020F0502020204030204" pitchFamily="34" charset="0"/>
                <a:cs typeface="Arial" panose="020B0604020202020204" pitchFamily="34" charset="0"/>
              </a:rPr>
              <a:t>Впровадження національної інвентаризації лісів (НЛІ) в Україні стикається зі значними труднощами через воєнний стан. Ці перешкоди впливають на фінансове планування, доступність до інвентаризаційних ділянок та загальний процес збору даних.</a:t>
            </a:r>
          </a:p>
          <a:p>
            <a:pPr>
              <a:lnSpc>
                <a:spcPct val="107000"/>
              </a:lnSpc>
              <a:spcAft>
                <a:spcPts val="800"/>
              </a:spcAft>
            </a:pPr>
            <a:r>
              <a:rPr lang="uk-UA" sz="1800" b="1" kern="100" dirty="0">
                <a:effectLst/>
                <a:latin typeface="Calibri" panose="020F0502020204030204" pitchFamily="34" charset="0"/>
                <a:ea typeface="Calibri" panose="020F0502020204030204" pitchFamily="34" charset="0"/>
                <a:cs typeface="Arial" panose="020B0604020202020204" pitchFamily="34" charset="0"/>
              </a:rPr>
              <a:t>Основні перешкоди:</a:t>
            </a:r>
          </a:p>
          <a:p>
            <a:pPr>
              <a:lnSpc>
                <a:spcPct val="107000"/>
              </a:lnSpc>
              <a:spcAft>
                <a:spcPts val="800"/>
              </a:spcAft>
            </a:pPr>
            <a:r>
              <a:rPr lang="uk-UA" sz="1800" b="1" kern="100" dirty="0">
                <a:effectLst/>
                <a:latin typeface="Calibri" panose="020F0502020204030204" pitchFamily="34" charset="0"/>
                <a:ea typeface="Calibri" panose="020F0502020204030204" pitchFamily="34" charset="0"/>
                <a:cs typeface="Arial" panose="020B0604020202020204" pitchFamily="34" charset="0"/>
              </a:rPr>
              <a:t>Невизначеність щодо тривалості воєнного стану;</a:t>
            </a:r>
          </a:p>
          <a:p>
            <a:pPr>
              <a:lnSpc>
                <a:spcPct val="107000"/>
              </a:lnSpc>
              <a:spcAft>
                <a:spcPts val="800"/>
              </a:spcAft>
            </a:pPr>
            <a:r>
              <a:rPr lang="uk-UA" sz="1800" b="1" kern="100" dirty="0">
                <a:effectLst/>
                <a:latin typeface="Calibri" panose="020F0502020204030204" pitchFamily="34" charset="0"/>
                <a:ea typeface="Calibri" panose="020F0502020204030204" pitchFamily="34" charset="0"/>
                <a:cs typeface="Arial" panose="020B0604020202020204" pitchFamily="34" charset="0"/>
              </a:rPr>
              <a:t>Нестабільність структури та персоналу центру НІЛ;</a:t>
            </a:r>
          </a:p>
          <a:p>
            <a:pPr>
              <a:lnSpc>
                <a:spcPct val="107000"/>
              </a:lnSpc>
              <a:spcAft>
                <a:spcPts val="800"/>
              </a:spcAft>
            </a:pPr>
            <a:r>
              <a:rPr lang="uk-UA" sz="1800" b="1" kern="100" dirty="0">
                <a:effectLst/>
                <a:latin typeface="Calibri" panose="020F0502020204030204" pitchFamily="34" charset="0"/>
                <a:ea typeface="Calibri" panose="020F0502020204030204" pitchFamily="34" charset="0"/>
                <a:cs typeface="Arial" panose="020B0604020202020204" pitchFamily="34" charset="0"/>
              </a:rPr>
              <a:t>Нестача обладнання та транспортних засобів;</a:t>
            </a:r>
          </a:p>
          <a:p>
            <a:pPr>
              <a:lnSpc>
                <a:spcPct val="107000"/>
              </a:lnSpc>
              <a:spcAft>
                <a:spcPts val="800"/>
              </a:spcAft>
            </a:pPr>
            <a:r>
              <a:rPr lang="uk-UA" sz="1800" b="1" kern="100" dirty="0">
                <a:effectLst/>
                <a:latin typeface="Calibri" panose="020F0502020204030204" pitchFamily="34" charset="0"/>
                <a:ea typeface="Calibri" panose="020F0502020204030204" pitchFamily="34" charset="0"/>
                <a:cs typeface="Arial" panose="020B0604020202020204" pitchFamily="34" charset="0"/>
              </a:rPr>
              <a:t>Недоступні ділянки для збору досліджуваних об'єктів;</a:t>
            </a:r>
          </a:p>
          <a:p>
            <a:pPr>
              <a:lnSpc>
                <a:spcPct val="107000"/>
              </a:lnSpc>
              <a:spcAft>
                <a:spcPts val="800"/>
              </a:spcAft>
            </a:pPr>
            <a:r>
              <a:rPr lang="uk-UA" sz="1800" b="1" kern="100" dirty="0">
                <a:effectLst/>
                <a:latin typeface="Calibri" panose="020F0502020204030204" pitchFamily="34" charset="0"/>
                <a:ea typeface="Calibri" panose="020F0502020204030204" pitchFamily="34" charset="0"/>
                <a:cs typeface="Arial" panose="020B0604020202020204" pitchFamily="34" charset="0"/>
              </a:rPr>
              <a:t>Для оцінки недостатніх вимірів у недоступних районах потрібні складні статистичні методи, що додає ще один рівень складності до процесу збору даних.</a:t>
            </a:r>
          </a:p>
          <a:p>
            <a:pPr marL="0" marR="0" lvl="0" indent="0" algn="l" defTabSz="914400" rtl="0" eaLnBrk="1" fontAlgn="auto" latinLnBrk="0" hangingPunct="1">
              <a:lnSpc>
                <a:spcPct val="100000"/>
              </a:lnSpc>
              <a:spcBef>
                <a:spcPts val="0"/>
              </a:spcBef>
              <a:spcAft>
                <a:spcPts val="0"/>
              </a:spcAft>
              <a:buClrTx/>
              <a:buSzTx/>
              <a:buFontTx/>
              <a:buNone/>
              <a:tabLst/>
              <a:defRPr/>
            </a:pP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Obstacles to the NFI during martial </a:t>
            </a:r>
            <a:r>
              <a:rPr lang="en-US" dirty="0" err="1"/>
              <a:t>lawThe</a:t>
            </a:r>
            <a:r>
              <a:rPr lang="en-US" dirty="0"/>
              <a:t> implementation of the National Forest Inventory (NFI) in Ukraine faces significant challenges due to martial law. </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obstacles affect financial planning, access to inventory plots, and the overall data collection process.</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 obstacles:</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Uncertainty about the duration of martial law;</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Instability of the structure and staff of the NIL center;</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Lack of equipment and vehicles;</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Inaccessible sites for collecting the objects under study;</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Sophisticated statistical methods are required to estimate missing measurements in hard-to-reach areas, adding another layer of complexity to the data collection process.</a:t>
            </a:r>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10</a:t>
            </a:fld>
            <a:endParaRPr lang="en-GB"/>
          </a:p>
        </p:txBody>
      </p:sp>
    </p:spTree>
    <p:extLst>
      <p:ext uri="{BB962C8B-B14F-4D97-AF65-F5344CB8AC3E}">
        <p14:creationId xmlns:p14="http://schemas.microsoft.com/office/powerpoint/2010/main" val="2986981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b="1" dirty="0"/>
              <a:t>Підтримка звітності НІЛ з обмеженими ресурсами за допомогою Дистанційного зондування землі в 2023 році</a:t>
            </a:r>
          </a:p>
          <a:p>
            <a:r>
              <a:rPr lang="uk-UA" b="1" dirty="0"/>
              <a:t>Мета ДЗЗ інвентаризації - покращити звітність з національної інвентаризації лісів (НІЛ) в Україні, навіть в умовах обмежених ресурсів. </a:t>
            </a:r>
          </a:p>
          <a:p>
            <a:r>
              <a:rPr lang="uk-UA" b="1" dirty="0"/>
              <a:t>Ключові ініціативи:</a:t>
            </a:r>
          </a:p>
          <a:p>
            <a:r>
              <a:rPr lang="uk-UA" b="1" dirty="0"/>
              <a:t>-Проведення першої детальної просторової оцінки лісових ресурсів для створення комплексної та точної карти лісів України.</a:t>
            </a:r>
          </a:p>
          <a:p>
            <a:r>
              <a:rPr lang="uk-UA" b="1" dirty="0"/>
              <a:t>-Картування лісів та розробка методології для нанесення на карту всіх вкритих лісом територій, незалежно від їхнього правового статусу. </a:t>
            </a:r>
          </a:p>
          <a:p>
            <a:r>
              <a:rPr lang="uk-UA" b="1" dirty="0"/>
              <a:t>-Покращення потенціалу для безперервного моніторингу лісів включає навчання польових команд, застосування сучасних інструментів збору даних та створення надійної системи обробки даних.</a:t>
            </a:r>
          </a:p>
          <a:p>
            <a:r>
              <a:rPr lang="uk-UA" b="1" dirty="0"/>
              <a:t>-Використання зібраних даних для підтримки прийняття обґрунтованих рішень. </a:t>
            </a:r>
          </a:p>
          <a:p>
            <a:endParaRPr lang="uk-UA" dirty="0"/>
          </a:p>
          <a:p>
            <a:r>
              <a:rPr lang="en-US" dirty="0"/>
              <a:t>Supporting NFI reporting with limited resources</a:t>
            </a:r>
            <a:endParaRPr lang="uk-UA" dirty="0"/>
          </a:p>
          <a:p>
            <a:r>
              <a:rPr lang="en-US" dirty="0"/>
              <a:t>Our goal is to improve the reporting of the National Forest Inventory (NFI) in Ukraine, even in resource-limited settings. </a:t>
            </a:r>
            <a:endParaRPr lang="uk-UA" dirty="0"/>
          </a:p>
          <a:p>
            <a:r>
              <a:rPr lang="en-US" dirty="0"/>
              <a:t>Key initiatives:</a:t>
            </a:r>
            <a:endParaRPr lang="uk-UA" dirty="0"/>
          </a:p>
          <a:p>
            <a:pPr marL="171450" indent="-171450">
              <a:buFontTx/>
              <a:buChar char="-"/>
            </a:pPr>
            <a:r>
              <a:rPr lang="en-US" dirty="0"/>
              <a:t>Conducting the first detailed spatial assessment of forest resources to create a comprehensive and accurate map of Ukraine's forests.</a:t>
            </a:r>
            <a:endParaRPr lang="uk-UA" dirty="0"/>
          </a:p>
          <a:p>
            <a:pPr marL="171450" indent="-171450">
              <a:buFontTx/>
              <a:buChar char="-"/>
            </a:pPr>
            <a:r>
              <a:rPr lang="en-US" dirty="0"/>
              <a:t>- Mapping of forests regardless of legal status. Developing a methodology for mapping all forested areas, regardless of their legal status. </a:t>
            </a:r>
            <a:endParaRPr lang="uk-UA" dirty="0"/>
          </a:p>
          <a:p>
            <a:pPr marL="171450" indent="-171450">
              <a:buFontTx/>
              <a:buChar char="-"/>
            </a:pPr>
            <a:r>
              <a:rPr lang="en-US" dirty="0"/>
              <a:t>- Improving the capacity for continuous forest monitoring includes training field teams, applying modern data collection tools, and establishing a reliable data processing system.</a:t>
            </a:r>
            <a:endParaRPr lang="uk-UA" dirty="0"/>
          </a:p>
          <a:p>
            <a:pPr marL="171450" indent="-171450">
              <a:buFontTx/>
              <a:buChar char="-"/>
            </a:pPr>
            <a:r>
              <a:rPr lang="en-US" dirty="0"/>
              <a:t>- Use the collected data to support informed decision-making. </a:t>
            </a:r>
            <a:endParaRPr lang="uk-UA" dirty="0"/>
          </a:p>
        </p:txBody>
      </p:sp>
      <p:sp>
        <p:nvSpPr>
          <p:cNvPr id="4" name="Місце для номера слайда 3"/>
          <p:cNvSpPr>
            <a:spLocks noGrp="1"/>
          </p:cNvSpPr>
          <p:nvPr>
            <p:ph type="sldNum" sz="quarter" idx="5"/>
          </p:nvPr>
        </p:nvSpPr>
        <p:spPr/>
        <p:txBody>
          <a:bodyPr/>
          <a:lstStyle/>
          <a:p>
            <a:fld id="{CE2C36DC-5179-4CB2-A7AD-3EDF62B1C9D6}" type="slidenum">
              <a:rPr lang="en-GB" smtClean="0"/>
              <a:t>11</a:t>
            </a:fld>
            <a:endParaRPr lang="en-GB"/>
          </a:p>
        </p:txBody>
      </p:sp>
    </p:spTree>
    <p:extLst>
      <p:ext uri="{BB962C8B-B14F-4D97-AF65-F5344CB8AC3E}">
        <p14:creationId xmlns:p14="http://schemas.microsoft.com/office/powerpoint/2010/main" val="4150212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b="1" dirty="0"/>
              <a:t>Результати ДЗЗ-інвентаризації для всіх лісів України показали, що загальна площа лісів становить 11 млн га, або 19</a:t>
            </a:r>
            <a:r>
              <a:rPr lang="en-US" b="1" dirty="0"/>
              <a:t>%</a:t>
            </a:r>
            <a:r>
              <a:rPr lang="uk-UA" b="1" dirty="0"/>
              <a:t> від загальної площі України, з яких 1,7 млн га тимчасово окуповані Росією або постраждали під час війни.</a:t>
            </a:r>
            <a:r>
              <a:rPr lang="en-US" b="1" dirty="0"/>
              <a:t> </a:t>
            </a:r>
            <a:r>
              <a:rPr lang="uk-UA" b="1" dirty="0"/>
              <a:t>Інвентаризація ДЗЗ забезпечує об'єктивне та прозоре підґрунтя для просторової оцінки ситуації, навіть у важкодоступних районах. Розроблені карти найкраще підходять для кількісної оцінки збитків, завданих війною</a:t>
            </a:r>
            <a:r>
              <a:rPr lang="en-US" b="1" dirty="0"/>
              <a:t>. </a:t>
            </a:r>
            <a:r>
              <a:rPr lang="uk-UA" b="1" dirty="0"/>
              <a:t>Ліси в Україні складаються з близько 30 видів дерев. Листяні породи домінують на двох третинах лісової площі. Серед них найпоширенішими є дуб і бук.  Найбільшу площу лісів в Україні (28%) займають насадження з домінуванням сосни.</a:t>
            </a:r>
            <a:endParaRPr lang="en-US" b="1" dirty="0"/>
          </a:p>
          <a:p>
            <a:endParaRPr lang="en-US" dirty="0"/>
          </a:p>
          <a:p>
            <a:r>
              <a:rPr lang="en-US" dirty="0"/>
              <a:t>The RS-Inventory results for all forests of Ukraine revealed the total forest area of 11 M ha, or 19 ± 0.3% of the total area of Ukraine, out of which 1.7 M ha have been temporally occupied by Russia or affected during the war.</a:t>
            </a:r>
          </a:p>
          <a:p>
            <a:r>
              <a:rPr lang="en-US" dirty="0"/>
              <a:t>The RS inventory provides an objective and transparent background for spatial assessment of the situation, even in currently inaccessible areas in order to address emerging forest policy issues. The maps developed are best suited for quantitative</a:t>
            </a:r>
          </a:p>
          <a:p>
            <a:r>
              <a:rPr lang="en-US" dirty="0"/>
              <a:t>assessment of war damage</a:t>
            </a:r>
          </a:p>
          <a:p>
            <a:r>
              <a:rPr lang="en-US" dirty="0"/>
              <a:t>Forests in Ukraine consist of about 30 tree species. Deciduous tree species dominate two-thirds of the forest area. Among them, the most common are oak and beech.  The largest area of forests in Ukraine (28%) is occupied by plantations with dominated by pine.</a:t>
            </a:r>
            <a:endParaRPr lang="uk-UA" dirty="0"/>
          </a:p>
        </p:txBody>
      </p:sp>
      <p:sp>
        <p:nvSpPr>
          <p:cNvPr id="4" name="Місце для номера слайда 3"/>
          <p:cNvSpPr>
            <a:spLocks noGrp="1"/>
          </p:cNvSpPr>
          <p:nvPr>
            <p:ph type="sldNum" sz="quarter" idx="5"/>
          </p:nvPr>
        </p:nvSpPr>
        <p:spPr/>
        <p:txBody>
          <a:bodyPr/>
          <a:lstStyle/>
          <a:p>
            <a:fld id="{CE2C36DC-5179-4CB2-A7AD-3EDF62B1C9D6}" type="slidenum">
              <a:rPr lang="en-GB" smtClean="0"/>
              <a:t>12</a:t>
            </a:fld>
            <a:endParaRPr lang="en-GB"/>
          </a:p>
        </p:txBody>
      </p:sp>
    </p:spTree>
    <p:extLst>
      <p:ext uri="{BB962C8B-B14F-4D97-AF65-F5344CB8AC3E}">
        <p14:creationId xmlns:p14="http://schemas.microsoft.com/office/powerpoint/2010/main" val="3270969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13</a:t>
            </a:fld>
            <a:endParaRPr lang="en-GB"/>
          </a:p>
        </p:txBody>
      </p:sp>
    </p:spTree>
    <p:extLst>
      <p:ext uri="{BB962C8B-B14F-4D97-AF65-F5344CB8AC3E}">
        <p14:creationId xmlns:p14="http://schemas.microsoft.com/office/powerpoint/2010/main" val="1151938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gn="just">
              <a:lnSpc>
                <a:spcPct val="150000"/>
              </a:lnSpc>
            </a:pPr>
            <a:r>
              <a:rPr lang="uk-UA" sz="990" b="1" kern="100" baseline="0" dirty="0">
                <a:effectLst/>
                <a:latin typeface="Bahnschrift SemiBold" panose="020B0502040204020203" pitchFamily="34" charset="0"/>
                <a:ea typeface="Calibri" panose="020F0502020204030204" pitchFamily="34" charset="0"/>
                <a:cs typeface="Times New Roman" panose="02020603050405020304" pitchFamily="18" charset="0"/>
              </a:rPr>
              <a:t>На екрані ви бачите перелік важливих законодавчих документів та постанов, які регулюють процес національної інвентаризації лісів в Україні. Національна лісова інвентаризація, запроваджена українським законодавством у 2020 році, функціонує як система вибірково-статистичних обстежень лісових ресурсів України. Вона замінює попередню державну інвентаризацію лісів, яка ґрунтувалася на даних планів лісовпорядкування. Востаннє державна інвентаризація лісів в Україні проводилася у 2011 році. У 2021 році Кабінет Міністрів України затвердив Порядок проведення національної інвентаризації лісів, що стало початком її першого циклу. Через військову агресію Росії умови проведення інвентаризації суттєво змінилися, що зумовило необхідність коригування законодавства. На початку 2023 року уряд прийняв рішення, що національна інвентаризація лісів триватиме навіть під час воєнного стану, зосередившись на доступних та безпечних територіях. По суті, враховуючи можливі бюджетні обмеження, це означає, що національна інвентаризація лісів тимчасово набуде форми регіональних інвентаризацій. Національна інвентаризація лісів проводиться за правилами, встановленими законами та урядовими рішеннями. Ці правила визначають, як проводиться інвентаризація, які методи використовуються і як вона фінансується. Вони також охоплюють такі питання, як надання даних у зручному для всіх форматі, а також те, що відбувається під час війни чи надзвичайних ситуацій.</a:t>
            </a:r>
          </a:p>
          <a:p>
            <a:pPr algn="just">
              <a:lnSpc>
                <a:spcPct val="150000"/>
              </a:lnSpc>
            </a:pPr>
            <a:endParaRPr lang="en-US" sz="990" kern="100" baseline="0" dirty="0">
              <a:effectLst/>
              <a:latin typeface="Bahnschrift SemiBold" panose="020B0502040204020203" pitchFamily="34" charset="0"/>
              <a:ea typeface="Calibri" panose="020F0502020204030204" pitchFamily="34" charset="0"/>
              <a:cs typeface="Times New Roman" panose="02020603050405020304" pitchFamily="18" charset="0"/>
            </a:endParaRPr>
          </a:p>
          <a:p>
            <a:pPr algn="just">
              <a:lnSpc>
                <a:spcPct val="150000"/>
              </a:lnSpc>
            </a:pPr>
            <a:r>
              <a:rPr lang="en-US" sz="990" kern="100" baseline="0" dirty="0">
                <a:effectLst/>
                <a:latin typeface="Bahnschrift SemiBold" panose="020B0502040204020203" pitchFamily="34" charset="0"/>
                <a:ea typeface="Calibri" panose="020F0502020204030204" pitchFamily="34" charset="0"/>
                <a:cs typeface="Times New Roman" panose="02020603050405020304" pitchFamily="18" charset="0"/>
              </a:rPr>
              <a:t>On the screen, you see a list of important legislative documents and resolutions that regulate the process of national forest inventory in Ukraine. The National Forest Inventory, established in Ukrainian legislation in 2020, operates as a system of selective-statistical surveys of Ukraine's forest resources. It replaces the previous state forest inventory, which relied on data from forest management plans. The last state forest inventory in Ukraine was conducted in 2011. In 2021, the Cabinet of Ministers of Ukraine approved the Procedure for conducting the national forest inventory, marking the beginning of its first cycle. Due to Russia's military aggression, conditions for the inventory significantly changed, necessitating legislative adjustments. In early 2023, the government decided that the national forest inventory would continue even during periods of martial law, focusing on accessible and safe areas. Essentially, given possible budget constraints, this means that the national forest inventory will temporarily take the form of regional inventories. The national forest inventory follows rules set by laws and government decisions. These rules outline how the inventory is done, what methods are used, and how it's funded. They also cover things like making the data available to everyone in a format that's easy to access, and what happens during times of war or emergency.</a:t>
            </a:r>
            <a:endParaRPr lang="uk-UA" sz="990" kern="100" baseline="0" dirty="0">
              <a:effectLst/>
              <a:latin typeface="Bahnschrift SemiBold" panose="020B0502040204020203" pitchFamily="34" charset="0"/>
              <a:ea typeface="Calibri" panose="020F0502020204030204" pitchFamily="34" charset="0"/>
              <a:cs typeface="Times New Roman" panose="02020603050405020304" pitchFamily="18" charset="0"/>
            </a:endParaRPr>
          </a:p>
          <a:p>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2</a:t>
            </a:fld>
            <a:endParaRPr lang="en-GB"/>
          </a:p>
        </p:txBody>
      </p:sp>
    </p:spTree>
    <p:extLst>
      <p:ext uri="{BB962C8B-B14F-4D97-AF65-F5344CB8AC3E}">
        <p14:creationId xmlns:p14="http://schemas.microsoft.com/office/powerpoint/2010/main" val="3330290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b="1" i="0" dirty="0">
                <a:solidFill>
                  <a:srgbClr val="000000"/>
                </a:solidFill>
                <a:effectLst/>
                <a:latin typeface="Söhne"/>
              </a:rPr>
              <a:t>В Україні процес підготовки до національної інвентаризації лісів триває вже близько 15 років, починаючи з регіональних інвентаризацій, що охоплюють площу близько 1 мільйона гектарів. Ви можете ознайомитися з результатами цієї роботи на сайті Національної лісової інвентаризації </a:t>
            </a:r>
            <a:r>
              <a:rPr lang="en-US" b="1" i="0" dirty="0">
                <a:solidFill>
                  <a:srgbClr val="000000"/>
                </a:solidFill>
                <a:effectLst/>
                <a:latin typeface="Söhne"/>
              </a:rPr>
              <a:t>https://nfi.lisproekt.gov.ua. </a:t>
            </a:r>
            <a:r>
              <a:rPr lang="uk-UA" b="1" i="0" dirty="0">
                <a:solidFill>
                  <a:srgbClr val="000000"/>
                </a:solidFill>
                <a:effectLst/>
                <a:latin typeface="Söhne"/>
              </a:rPr>
              <a:t>Однак регіональні інвентаризації були зупинені через недостатнє бюджетне фінансування, що підкреслило необхідність законодавчого врегулювання перед переходом до національних обстежень. Формування національного законодавства відбувалося у 2020-2021 роках за значної експертної та політичної підтримки </a:t>
            </a:r>
            <a:r>
              <a:rPr lang="uk-UA" b="1" i="0" dirty="0" err="1">
                <a:solidFill>
                  <a:srgbClr val="000000"/>
                </a:solidFill>
                <a:effectLst/>
                <a:latin typeface="Söhne"/>
              </a:rPr>
              <a:t>проєкту</a:t>
            </a:r>
            <a:r>
              <a:rPr lang="uk-UA" b="1" i="0" dirty="0">
                <a:solidFill>
                  <a:srgbClr val="000000"/>
                </a:solidFill>
                <a:effectLst/>
                <a:latin typeface="Söhne"/>
              </a:rPr>
              <a:t> «Німецько-український агрополітичний діалог». Наразі Центр національної інвентаризації лісів застосовує стандартизований підхід на основі Порядку проведення національної інвентаризації лісів та затвердженої технічної документації, яка регламентує виконання технологічних процесів.</a:t>
            </a:r>
            <a:endParaRPr lang="en-US" b="1" i="0" dirty="0">
              <a:solidFill>
                <a:srgbClr val="000000"/>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uk-UA" b="1" i="0" dirty="0">
              <a:solidFill>
                <a:srgbClr val="000000"/>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Söhne"/>
              </a:rPr>
              <a:t>In Ukraine, the process of preparing for the national forest inventory has been ongoing for about 15 years, starting with regional inventories covering an area of approximately 1 million hectares. You can explore the results of these efforts on the website of the National Forest Inventory at </a:t>
            </a:r>
            <a:r>
              <a:rPr lang="en-US" b="1" i="1" dirty="0">
                <a:solidFill>
                  <a:srgbClr val="0070C0"/>
                </a:solidFill>
                <a:effectLst/>
                <a:latin typeface="Söhne"/>
              </a:rPr>
              <a:t>https://nfi.lisproekt.gov.ua</a:t>
            </a:r>
            <a:r>
              <a:rPr lang="en-US" b="0" i="0" dirty="0">
                <a:solidFill>
                  <a:srgbClr val="000000"/>
                </a:solidFill>
                <a:effectLst/>
                <a:latin typeface="Söhne"/>
              </a:rPr>
              <a:t>. However, regional inventories were halted due to insufficient budgetary funding, highlighting the necessity of legislative regulation before transitioning to national surveys. The formation of national legislation occurred in 2020-2021, with significant expert and political support provided by the German-Ukrainian Agricultural Policy Dialogue project. At present, the Center of National Forest Inventory applies a standardized approach based on the Procedure for conducting the national forest inventory and approved technical documentation, which regulates the implementation of technological processes.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3</a:t>
            </a:fld>
            <a:endParaRPr lang="en-GB"/>
          </a:p>
        </p:txBody>
      </p:sp>
    </p:spTree>
    <p:extLst>
      <p:ext uri="{BB962C8B-B14F-4D97-AF65-F5344CB8AC3E}">
        <p14:creationId xmlns:p14="http://schemas.microsoft.com/office/powerpoint/2010/main" val="10012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rtl="0"/>
            <a:r>
              <a:rPr lang="uk-UA" b="1" baseline="0" dirty="0"/>
              <a:t>Оскільки ми розглядаємо хід Національної інвентаризації лісів (НЛІ) з 2021 по 2023 рік, карта України ілюструє розподіл та стан наших інвентаризаційних ділянок.</a:t>
            </a:r>
          </a:p>
          <a:p>
            <a:pPr rtl="0"/>
            <a:r>
              <a:rPr lang="uk-UA" b="1" baseline="0" dirty="0"/>
              <a:t>Наша сітка НІЛ складається з 96 600 пробних ділянок по всій країні.</a:t>
            </a:r>
          </a:p>
          <a:p>
            <a:pPr rtl="0"/>
            <a:r>
              <a:rPr lang="uk-UA" b="1" baseline="0" dirty="0"/>
              <a:t>-   З них приблизно 20 000 ділянок розташовані в межах лісових масивів.</a:t>
            </a:r>
          </a:p>
          <a:p>
            <a:pPr marL="171450" indent="-171450" rtl="0">
              <a:buFontTx/>
              <a:buChar char="-"/>
            </a:pPr>
            <a:r>
              <a:rPr lang="uk-UA" b="1" baseline="0" dirty="0"/>
              <a:t>З 2021 по 2023 рік центр НІЛ успішно обстежили 4 163 з цих лісових ділянок.</a:t>
            </a:r>
          </a:p>
          <a:p>
            <a:pPr marL="0" indent="0" rtl="0">
              <a:buFontTx/>
              <a:buNone/>
            </a:pPr>
            <a:r>
              <a:rPr lang="uk-UA" b="1" baseline="0" dirty="0"/>
              <a:t>Виділені кольором Зелені зони: Ці регіони вказують на місця, де проводилася діяльність НІЛ.</a:t>
            </a:r>
          </a:p>
          <a:p>
            <a:pPr marL="0" indent="0" rtl="0">
              <a:buFontTx/>
              <a:buNone/>
            </a:pPr>
            <a:r>
              <a:rPr lang="uk-UA" b="1" baseline="0" dirty="0"/>
              <a:t>Помаранчеві ділянки: Представляють території, що наразі постраждали від військових конфліктів або визнані небезпечними через потенційну наявність вибухонебезпечних предметів та інших небезпек.</a:t>
            </a:r>
          </a:p>
          <a:p>
            <a:pPr marL="0" indent="0" rtl="0">
              <a:buFontTx/>
              <a:buNone/>
            </a:pPr>
            <a:r>
              <a:rPr lang="uk-UA" b="1" baseline="0" dirty="0"/>
              <a:t>Смугасті помаранчеві зони: Доступ до цих регіонів обмежений з міркувань безпеки та обмеженої доступності.</a:t>
            </a:r>
          </a:p>
          <a:p>
            <a:pPr marL="0" indent="0" rtl="0">
              <a:buFontTx/>
              <a:buNone/>
            </a:pPr>
            <a:r>
              <a:rPr lang="uk-UA" b="1" baseline="0" dirty="0"/>
              <a:t>Безпека наших польових команд має першорядне значення. Отже, певні райони наразі не досліджуються через конфлікт, що триває, та пов'язані з ним ризики. Ми продовжуємо працювати в більш безпечних регіонах, щоб забезпечити всебічний збір даних, приділяючи першочергову увагу безпеці нашого персоналу.</a:t>
            </a:r>
          </a:p>
          <a:p>
            <a:pPr marL="0" indent="0" rtl="0">
              <a:buFontTx/>
              <a:buNone/>
            </a:pPr>
            <a:endParaRPr lang="uk-UA" baseline="0" dirty="0"/>
          </a:p>
          <a:p>
            <a:pPr marL="0" indent="0" rtl="0">
              <a:buFontTx/>
              <a:buNone/>
            </a:pPr>
            <a:r>
              <a:rPr lang="en-US" baseline="0" dirty="0"/>
              <a:t>As we review the progress of our National Forest Inventory (NFI) from 2021 to 2023, the map of Ukraine illustrates the distribution and status of our sample plots.</a:t>
            </a:r>
            <a:endParaRPr lang="uk-UA" baseline="0" dirty="0"/>
          </a:p>
          <a:p>
            <a:pPr marL="0" indent="0" rtl="0">
              <a:buFontTx/>
              <a:buNone/>
            </a:pPr>
            <a:r>
              <a:rPr lang="en-US" baseline="0" dirty="0"/>
              <a:t>Total Number of Sample Plots: Our NFI grid comprises a total of 96,600 sample plots across the country.</a:t>
            </a:r>
            <a:endParaRPr lang="uk-UA" baseline="0" dirty="0"/>
          </a:p>
          <a:p>
            <a:pPr marL="0" indent="0" rtl="0">
              <a:buFontTx/>
              <a:buNone/>
            </a:pPr>
            <a:r>
              <a:rPr lang="en-US" baseline="0" dirty="0"/>
              <a:t>Forested Plots: Out of these, approximately 20,000 plots are located within forested areas.</a:t>
            </a:r>
            <a:endParaRPr lang="uk-UA" baseline="0" dirty="0"/>
          </a:p>
          <a:p>
            <a:pPr marL="0" indent="0" rtl="0">
              <a:buFontTx/>
              <a:buNone/>
            </a:pPr>
            <a:r>
              <a:rPr lang="en-US" baseline="0" dirty="0"/>
              <a:t>Surveyed Plots: From 2021 to 2023, we successfully surveyed 4,163 of these forest plots.</a:t>
            </a:r>
            <a:endParaRPr lang="uk-UA" baseline="0" dirty="0"/>
          </a:p>
          <a:p>
            <a:pPr marL="0" indent="0" rtl="0">
              <a:buFontTx/>
              <a:buNone/>
            </a:pPr>
            <a:r>
              <a:rPr lang="en-US" baseline="0" dirty="0"/>
              <a:t>Green Areas: These regions indicate where NFI activities have been conducted.</a:t>
            </a:r>
            <a:endParaRPr lang="uk-UA" baseline="0" dirty="0"/>
          </a:p>
          <a:p>
            <a:pPr marL="0" indent="0" rtl="0">
              <a:buFontTx/>
              <a:buNone/>
            </a:pPr>
            <a:r>
              <a:rPr lang="en-US" baseline="0" dirty="0"/>
              <a:t>Orange Areas: Represent territories currently affected by ongoing military conflicts or recognized as dangerous due to potential presence of explosive ordnance and other hazards.</a:t>
            </a:r>
            <a:endParaRPr lang="uk-UA" baseline="0" dirty="0"/>
          </a:p>
          <a:p>
            <a:pPr marL="0" indent="0" rtl="0">
              <a:buFontTx/>
              <a:buNone/>
            </a:pPr>
            <a:r>
              <a:rPr lang="en-US" baseline="0" dirty="0"/>
              <a:t>Striped Orange Areas: These regions are under restricted access due to safety concerns and limited accessibility.</a:t>
            </a:r>
            <a:endParaRPr lang="uk-UA" baseline="0" dirty="0"/>
          </a:p>
          <a:p>
            <a:pPr marL="0" indent="0" rtl="0">
              <a:buFontTx/>
              <a:buNone/>
            </a:pPr>
            <a:r>
              <a:rPr lang="en-US" baseline="0" dirty="0"/>
              <a:t>The safety and security of our field teams are paramount. Consequently, certain areas are currently not surveyed due to the ongoing conflict and associated risks. Our efforts continue in safer regions to ensure comprehensive data collection while prioritizing the well-being of our personnel.</a:t>
            </a:r>
            <a:endParaRPr lang="uk-UA" baseline="0"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4</a:t>
            </a:fld>
            <a:endParaRPr lang="en-GB"/>
          </a:p>
        </p:txBody>
      </p:sp>
    </p:spTree>
    <p:extLst>
      <p:ext uri="{BB962C8B-B14F-4D97-AF65-F5344CB8AC3E}">
        <p14:creationId xmlns:p14="http://schemas.microsoft.com/office/powerpoint/2010/main" val="419173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rtl="0"/>
            <a:r>
              <a:rPr lang="uk-UA" b="1" baseline="0" dirty="0"/>
              <a:t>Сітка НІЛ</a:t>
            </a:r>
            <a:r>
              <a:rPr lang="cs-CZ" b="1" baseline="0" dirty="0"/>
              <a:t> </a:t>
            </a:r>
            <a:r>
              <a:rPr lang="uk-UA" b="1" baseline="0" dirty="0"/>
              <a:t>та інвентаризаційні ділянки</a:t>
            </a:r>
          </a:p>
          <a:p>
            <a:pPr rtl="0"/>
            <a:r>
              <a:rPr lang="uk-UA" b="1" baseline="0" dirty="0"/>
              <a:t>На цьому слайді представлено огляд нашої сітки НІЛ та інвентаризаційних ділянок, розроблених для всебічного охоплення та точного збору даних.</a:t>
            </a:r>
          </a:p>
          <a:p>
            <a:pPr rtl="0"/>
            <a:r>
              <a:rPr lang="uk-UA" b="1" baseline="0" dirty="0"/>
              <a:t>Структура інвентаризації:</a:t>
            </a:r>
          </a:p>
          <a:p>
            <a:pPr rtl="0"/>
            <a:r>
              <a:rPr lang="uk-UA" b="1" baseline="0" dirty="0"/>
              <a:t>Квадрати мають розмір 5000 х 5000 метрів.</a:t>
            </a:r>
          </a:p>
          <a:p>
            <a:pPr rtl="0"/>
            <a:r>
              <a:rPr lang="uk-UA" b="1" baseline="0" dirty="0"/>
              <a:t>Інвентаризаційний тракт має розмір 420 х 420 метрів і містить 4 ділянки.</a:t>
            </a:r>
          </a:p>
          <a:p>
            <a:pPr rtl="0"/>
            <a:r>
              <a:rPr lang="uk-UA" b="1" baseline="0" dirty="0"/>
              <a:t>Поділ інвентаризаційної ділянки на основна ділянку, </a:t>
            </a:r>
            <a:r>
              <a:rPr lang="uk-UA" b="1" baseline="0" dirty="0" err="1"/>
              <a:t>підділянки</a:t>
            </a:r>
            <a:r>
              <a:rPr lang="uk-UA" b="1" baseline="0" dirty="0"/>
              <a:t>, </a:t>
            </a:r>
            <a:r>
              <a:rPr lang="uk-UA" b="1" baseline="0" dirty="0" err="1"/>
              <a:t>мікроділянки</a:t>
            </a:r>
            <a:r>
              <a:rPr lang="uk-UA" b="1" baseline="0" dirty="0"/>
              <a:t>.</a:t>
            </a:r>
          </a:p>
          <a:p>
            <a:pPr rtl="0"/>
            <a:r>
              <a:rPr lang="uk-UA" b="1" baseline="0" dirty="0"/>
              <a:t>Праворуч ви бачите наш інтерфейс мобільного додатку для збору польових даних, який забезпечує точне введення та перевірку даних безпосередньо в полі.</a:t>
            </a:r>
          </a:p>
          <a:p>
            <a:pPr rtl="0"/>
            <a:endParaRPr lang="en-US" b="1" baseline="0" dirty="0"/>
          </a:p>
          <a:p>
            <a:pPr algn="l"/>
            <a:r>
              <a:rPr lang="en-US" b="0" i="0" dirty="0">
                <a:solidFill>
                  <a:srgbClr val="0D0D0D"/>
                </a:solidFill>
                <a:effectLst/>
                <a:highlight>
                  <a:srgbClr val="FFFFFF"/>
                </a:highlight>
                <a:latin typeface="ui-sans-serif"/>
              </a:rPr>
              <a:t>NIS grid and inventory plots</a:t>
            </a:r>
            <a:endParaRPr lang="uk-UA" b="0" i="0" dirty="0">
              <a:solidFill>
                <a:srgbClr val="0D0D0D"/>
              </a:solidFill>
              <a:effectLst/>
              <a:highlight>
                <a:srgbClr val="FFFFFF"/>
              </a:highlight>
              <a:latin typeface="ui-sans-serif"/>
            </a:endParaRPr>
          </a:p>
          <a:p>
            <a:pPr algn="l"/>
            <a:r>
              <a:rPr lang="en-US" b="0" i="0" dirty="0">
                <a:solidFill>
                  <a:srgbClr val="0D0D0D"/>
                </a:solidFill>
                <a:effectLst/>
                <a:highlight>
                  <a:srgbClr val="FFFFFF"/>
                </a:highlight>
                <a:latin typeface="ui-sans-serif"/>
              </a:rPr>
              <a:t>This slide provides an overview of our NFI grid and inventory plots, designed for comprehensive coverage and accurate data collection.</a:t>
            </a:r>
          </a:p>
          <a:p>
            <a:pPr algn="l"/>
            <a:r>
              <a:rPr lang="en-US" b="0" i="0" dirty="0">
                <a:solidFill>
                  <a:srgbClr val="0D0D0D"/>
                </a:solidFill>
                <a:effectLst/>
                <a:highlight>
                  <a:srgbClr val="FFFFFF"/>
                </a:highlight>
                <a:latin typeface="ui-sans-serif"/>
              </a:rPr>
              <a:t>The structure of the inventory squares are 5000 x 5000 meters.</a:t>
            </a:r>
          </a:p>
          <a:p>
            <a:pPr algn="l"/>
            <a:r>
              <a:rPr lang="en-US" b="0" i="0" dirty="0">
                <a:solidFill>
                  <a:srgbClr val="0D0D0D"/>
                </a:solidFill>
                <a:effectLst/>
                <a:highlight>
                  <a:srgbClr val="FFFFFF"/>
                </a:highlight>
                <a:latin typeface="ui-sans-serif"/>
              </a:rPr>
              <a:t>The inventory tract has a size of 420 x 420 meters and contains 4 plots.</a:t>
            </a:r>
          </a:p>
          <a:p>
            <a:pPr algn="l"/>
            <a:r>
              <a:rPr lang="en-US" b="0" i="0" dirty="0">
                <a:solidFill>
                  <a:srgbClr val="0D0D0D"/>
                </a:solidFill>
                <a:effectLst/>
                <a:highlight>
                  <a:srgbClr val="FFFFFF"/>
                </a:highlight>
                <a:latin typeface="ui-sans-serif"/>
              </a:rPr>
              <a:t>The inventory plot is divided into the main plot, subplots, and microplots.</a:t>
            </a:r>
          </a:p>
          <a:p>
            <a:pPr algn="l"/>
            <a:r>
              <a:rPr lang="en-US" b="0" i="0" dirty="0">
                <a:solidFill>
                  <a:srgbClr val="0D0D0D"/>
                </a:solidFill>
                <a:effectLst/>
                <a:highlight>
                  <a:srgbClr val="FFFFFF"/>
                </a:highlight>
                <a:latin typeface="ui-sans-serif"/>
              </a:rPr>
              <a:t>On the right you can see our field data collection interface, which provides accurate data entry and verification directly in the field.</a:t>
            </a:r>
          </a:p>
        </p:txBody>
      </p:sp>
      <p:sp>
        <p:nvSpPr>
          <p:cNvPr id="4" name="Місце для номера слайда 3"/>
          <p:cNvSpPr>
            <a:spLocks noGrp="1"/>
          </p:cNvSpPr>
          <p:nvPr>
            <p:ph type="sldNum" sz="quarter" idx="5"/>
          </p:nvPr>
        </p:nvSpPr>
        <p:spPr/>
        <p:txBody>
          <a:bodyPr/>
          <a:lstStyle/>
          <a:p>
            <a:fld id="{CE2C36DC-5179-4CB2-A7AD-3EDF62B1C9D6}" type="slidenum">
              <a:rPr lang="en-GB" smtClean="0"/>
              <a:t>5</a:t>
            </a:fld>
            <a:endParaRPr lang="en-GB"/>
          </a:p>
        </p:txBody>
      </p:sp>
    </p:spTree>
    <p:extLst>
      <p:ext uri="{BB962C8B-B14F-4D97-AF65-F5344CB8AC3E}">
        <p14:creationId xmlns:p14="http://schemas.microsoft.com/office/powerpoint/2010/main" val="2168545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nSpc>
                <a:spcPct val="107000"/>
              </a:lnSpc>
              <a:spcAft>
                <a:spcPts val="800"/>
              </a:spcAft>
            </a:pPr>
            <a:r>
              <a:rPr lang="uk-UA" sz="1800" b="1" kern="100" dirty="0">
                <a:effectLst/>
                <a:latin typeface="Calibri" panose="020F0502020204030204" pitchFamily="34" charset="0"/>
                <a:ea typeface="Calibri" panose="020F0502020204030204" pitchFamily="34" charset="0"/>
                <a:cs typeface="Arial" panose="020B0604020202020204" pitchFamily="34" charset="0"/>
              </a:rPr>
              <a:t>Управління даними НІЛ</a:t>
            </a:r>
          </a:p>
          <a:p>
            <a:pPr marL="285750" indent="-285750">
              <a:lnSpc>
                <a:spcPct val="107000"/>
              </a:lnSpc>
              <a:spcAft>
                <a:spcPts val="800"/>
              </a:spcAft>
              <a:buFontTx/>
              <a:buChar char="-"/>
            </a:pPr>
            <a:r>
              <a:rPr lang="uk-UA" sz="1800" b="1" kern="100" dirty="0">
                <a:effectLst/>
                <a:latin typeface="Calibri" panose="020F0502020204030204" pitchFamily="34" charset="0"/>
                <a:ea typeface="Calibri" panose="020F0502020204030204" pitchFamily="34" charset="0"/>
                <a:cs typeface="Arial" panose="020B0604020202020204" pitchFamily="34" charset="0"/>
              </a:rPr>
              <a:t>Стратифікація та класифікація інвентаризаційних ділянок</a:t>
            </a:r>
          </a:p>
          <a:p>
            <a:pPr marL="0" indent="0">
              <a:lnSpc>
                <a:spcPct val="107000"/>
              </a:lnSpc>
              <a:spcAft>
                <a:spcPts val="800"/>
              </a:spcAft>
              <a:buFontTx/>
              <a:buNone/>
            </a:pPr>
            <a:r>
              <a:rPr lang="uk-UA" sz="1800" b="1" kern="100" dirty="0">
                <a:effectLst/>
                <a:latin typeface="Calibri" panose="020F0502020204030204" pitchFamily="34" charset="0"/>
                <a:ea typeface="Calibri" panose="020F0502020204030204" pitchFamily="34" charset="0"/>
                <a:cs typeface="Arial" panose="020B0604020202020204" pitchFamily="34" charset="0"/>
              </a:rPr>
              <a:t>Розпочинаємо зі стратифікації ділянок, щоб забезпечити структурований і змістовний збір даних. Ми використовуємо:</a:t>
            </a:r>
          </a:p>
          <a:p>
            <a:pPr marL="0" indent="0">
              <a:lnSpc>
                <a:spcPct val="107000"/>
              </a:lnSpc>
              <a:spcAft>
                <a:spcPts val="800"/>
              </a:spcAft>
              <a:buFontTx/>
              <a:buNone/>
            </a:pPr>
            <a:r>
              <a:rPr lang="cs-CZ" sz="1800" b="1" kern="100" dirty="0" err="1">
                <a:effectLst/>
                <a:latin typeface="Calibri" panose="020F0502020204030204" pitchFamily="34" charset="0"/>
                <a:ea typeface="Calibri" panose="020F0502020204030204" pitchFamily="34" charset="0"/>
                <a:cs typeface="Arial" panose="020B0604020202020204" pitchFamily="34" charset="0"/>
              </a:rPr>
              <a:t>OpenForis</a:t>
            </a:r>
            <a:r>
              <a:rPr lang="cs-CZ" sz="1800" b="1" kern="100" dirty="0">
                <a:effectLst/>
                <a:latin typeface="Calibri" panose="020F0502020204030204" pitchFamily="34" charset="0"/>
                <a:ea typeface="Calibri" panose="020F0502020204030204" pitchFamily="34" charset="0"/>
                <a:cs typeface="Arial" panose="020B0604020202020204" pitchFamily="34" charset="0"/>
              </a:rPr>
              <a:t> </a:t>
            </a:r>
            <a:r>
              <a:rPr lang="cs-CZ" sz="1800" b="1" kern="100" dirty="0" err="1">
                <a:effectLst/>
                <a:latin typeface="Calibri" panose="020F0502020204030204" pitchFamily="34" charset="0"/>
                <a:ea typeface="Calibri" panose="020F0502020204030204" pitchFamily="34" charset="0"/>
                <a:cs typeface="Arial" panose="020B0604020202020204" pitchFamily="34" charset="0"/>
              </a:rPr>
              <a:t>Collect</a:t>
            </a:r>
            <a:r>
              <a:rPr lang="cs-CZ" sz="1800" b="1" kern="100" dirty="0">
                <a:effectLst/>
                <a:latin typeface="Calibri" panose="020F0502020204030204" pitchFamily="34" charset="0"/>
                <a:ea typeface="Calibri" panose="020F0502020204030204" pitchFamily="34" charset="0"/>
                <a:cs typeface="Arial" panose="020B0604020202020204" pitchFamily="34" charset="0"/>
              </a:rPr>
              <a:t>: </a:t>
            </a:r>
            <a:r>
              <a:rPr lang="uk-UA" sz="1800" b="1" kern="100" dirty="0">
                <a:effectLst/>
                <a:latin typeface="Calibri" panose="020F0502020204030204" pitchFamily="34" charset="0"/>
                <a:ea typeface="Calibri" panose="020F0502020204030204" pitchFamily="34" charset="0"/>
                <a:cs typeface="Arial" panose="020B0604020202020204" pitchFamily="34" charset="0"/>
              </a:rPr>
              <a:t>Інструмент з відкритим вихідним кодом для розробки опитувань та ефективного збору даних.</a:t>
            </a:r>
          </a:p>
          <a:p>
            <a:pPr marL="0" indent="0">
              <a:lnSpc>
                <a:spcPct val="107000"/>
              </a:lnSpc>
              <a:spcAft>
                <a:spcPts val="800"/>
              </a:spcAft>
              <a:buFontTx/>
              <a:buNone/>
            </a:pPr>
            <a:r>
              <a:rPr lang="cs-CZ" sz="1800" b="1" kern="100" dirty="0" err="1">
                <a:effectLst/>
                <a:latin typeface="Calibri" panose="020F0502020204030204" pitchFamily="34" charset="0"/>
                <a:ea typeface="Calibri" panose="020F0502020204030204" pitchFamily="34" charset="0"/>
                <a:cs typeface="Arial" panose="020B0604020202020204" pitchFamily="34" charset="0"/>
              </a:rPr>
              <a:t>Collect</a:t>
            </a:r>
            <a:r>
              <a:rPr lang="cs-CZ" sz="1800" b="1" kern="100" dirty="0">
                <a:effectLst/>
                <a:latin typeface="Calibri" panose="020F0502020204030204" pitchFamily="34" charset="0"/>
                <a:ea typeface="Calibri" panose="020F0502020204030204" pitchFamily="34" charset="0"/>
                <a:cs typeface="Arial" panose="020B0604020202020204" pitchFamily="34" charset="0"/>
              </a:rPr>
              <a:t> </a:t>
            </a:r>
            <a:r>
              <a:rPr lang="cs-CZ" sz="1800" b="1" kern="100" dirty="0" err="1">
                <a:effectLst/>
                <a:latin typeface="Calibri" panose="020F0502020204030204" pitchFamily="34" charset="0"/>
                <a:ea typeface="Calibri" panose="020F0502020204030204" pitchFamily="34" charset="0"/>
                <a:cs typeface="Arial" panose="020B0604020202020204" pitchFamily="34" charset="0"/>
              </a:rPr>
              <a:t>Earth</a:t>
            </a:r>
            <a:r>
              <a:rPr lang="cs-CZ" sz="1800" b="1" kern="100" dirty="0">
                <a:effectLst/>
                <a:latin typeface="Calibri" panose="020F0502020204030204" pitchFamily="34" charset="0"/>
                <a:ea typeface="Calibri" panose="020F0502020204030204" pitchFamily="34" charset="0"/>
                <a:cs typeface="Arial" panose="020B0604020202020204" pitchFamily="34" charset="0"/>
              </a:rPr>
              <a:t>: </a:t>
            </a:r>
            <a:r>
              <a:rPr lang="uk-UA" sz="1800" b="1" kern="100" dirty="0">
                <a:effectLst/>
                <a:latin typeface="Calibri" panose="020F0502020204030204" pitchFamily="34" charset="0"/>
                <a:ea typeface="Calibri" panose="020F0502020204030204" pitchFamily="34" charset="0"/>
                <a:cs typeface="Arial" panose="020B0604020202020204" pitchFamily="34" charset="0"/>
              </a:rPr>
              <a:t>Інструмент для аналізу супутникових знімків високої роздільної здатності для збору даних про землекористування та рослинний покрив.</a:t>
            </a:r>
          </a:p>
          <a:p>
            <a:pPr marL="0" indent="0">
              <a:lnSpc>
                <a:spcPct val="107000"/>
              </a:lnSpc>
              <a:spcAft>
                <a:spcPts val="800"/>
              </a:spcAft>
              <a:buFontTx/>
              <a:buNone/>
            </a:pPr>
            <a:r>
              <a:rPr lang="uk-UA" sz="1800" b="1" kern="100" dirty="0">
                <a:effectLst/>
                <a:latin typeface="Calibri" panose="020F0502020204030204" pitchFamily="34" charset="0"/>
                <a:ea typeface="Calibri" panose="020F0502020204030204" pitchFamily="34" charset="0"/>
                <a:cs typeface="Arial" panose="020B0604020202020204" pitchFamily="34" charset="0"/>
              </a:rPr>
              <a:t>Ці інструменти допомагають нам організувати збір даних і підготувати інвентаризаційні ділянки для польових робіт.</a:t>
            </a:r>
          </a:p>
          <a:p>
            <a:pPr marL="285750" indent="-285750">
              <a:lnSpc>
                <a:spcPct val="107000"/>
              </a:lnSpc>
              <a:spcAft>
                <a:spcPts val="800"/>
              </a:spcAft>
              <a:buFontTx/>
              <a:buChar char="-"/>
            </a:pPr>
            <a:r>
              <a:rPr lang="uk-UA" sz="1800" b="1" kern="100" dirty="0">
                <a:effectLst/>
                <a:latin typeface="Calibri" panose="020F0502020204030204" pitchFamily="34" charset="0"/>
                <a:ea typeface="Calibri" panose="020F0502020204030204" pitchFamily="34" charset="0"/>
                <a:cs typeface="Arial" panose="020B0604020202020204" pitchFamily="34" charset="0"/>
              </a:rPr>
              <a:t>Збір даних</a:t>
            </a:r>
          </a:p>
          <a:p>
            <a:pPr marL="0" indent="0">
              <a:lnSpc>
                <a:spcPct val="107000"/>
              </a:lnSpc>
              <a:spcAft>
                <a:spcPts val="800"/>
              </a:spcAft>
              <a:buFontTx/>
              <a:buNone/>
            </a:pPr>
            <a:r>
              <a:rPr lang="uk-UA" sz="1800" b="1" kern="100" dirty="0">
                <a:effectLst/>
                <a:latin typeface="Calibri" panose="020F0502020204030204" pitchFamily="34" charset="0"/>
                <a:ea typeface="Calibri" panose="020F0502020204030204" pitchFamily="34" charset="0"/>
                <a:cs typeface="Arial" panose="020B0604020202020204" pitchFamily="34" charset="0"/>
              </a:rPr>
              <a:t>Ми використовуємо мобільний застосунок </a:t>
            </a:r>
            <a:r>
              <a:rPr lang="cs-CZ" sz="1800" b="1" kern="100" dirty="0" err="1">
                <a:effectLst/>
                <a:latin typeface="Calibri" panose="020F0502020204030204" pitchFamily="34" charset="0"/>
                <a:ea typeface="Calibri" panose="020F0502020204030204" pitchFamily="34" charset="0"/>
                <a:cs typeface="Arial" panose="020B0604020202020204" pitchFamily="34" charset="0"/>
              </a:rPr>
              <a:t>SmallForest</a:t>
            </a:r>
            <a:r>
              <a:rPr lang="cs-CZ" sz="1800" b="1" kern="100" dirty="0">
                <a:effectLst/>
                <a:latin typeface="Calibri" panose="020F0502020204030204" pitchFamily="34" charset="0"/>
                <a:ea typeface="Calibri" panose="020F0502020204030204" pitchFamily="34" charset="0"/>
                <a:cs typeface="Arial" panose="020B0604020202020204" pitchFamily="34" charset="0"/>
              </a:rPr>
              <a:t>, </a:t>
            </a:r>
            <a:r>
              <a:rPr lang="uk-UA" sz="1800" b="1" kern="100" dirty="0">
                <a:effectLst/>
                <a:latin typeface="Calibri" panose="020F0502020204030204" pitchFamily="34" charset="0"/>
                <a:ea typeface="Calibri" panose="020F0502020204030204" pitchFamily="34" charset="0"/>
                <a:cs typeface="Arial" panose="020B0604020202020204" pitchFamily="34" charset="0"/>
              </a:rPr>
              <a:t>спеціально розроблений додаток для </a:t>
            </a:r>
            <a:r>
              <a:rPr lang="cs-CZ" sz="1800" b="1" kern="100" dirty="0">
                <a:effectLst/>
                <a:latin typeface="Calibri" panose="020F0502020204030204" pitchFamily="34" charset="0"/>
                <a:ea typeface="Calibri" panose="020F0502020204030204" pitchFamily="34" charset="0"/>
                <a:cs typeface="Arial" panose="020B0604020202020204" pitchFamily="34" charset="0"/>
              </a:rPr>
              <a:t>Android, </a:t>
            </a:r>
            <a:r>
              <a:rPr lang="uk-UA" sz="1800" b="1" kern="100" dirty="0">
                <a:effectLst/>
                <a:latin typeface="Calibri" panose="020F0502020204030204" pitchFamily="34" charset="0"/>
                <a:ea typeface="Calibri" panose="020F0502020204030204" pitchFamily="34" charset="0"/>
                <a:cs typeface="Arial" panose="020B0604020202020204" pitchFamily="34" charset="0"/>
              </a:rPr>
              <a:t>для простого і точного запису польових даних.</a:t>
            </a:r>
          </a:p>
          <a:p>
            <a:pPr marL="285750" indent="-285750">
              <a:lnSpc>
                <a:spcPct val="107000"/>
              </a:lnSpc>
              <a:spcAft>
                <a:spcPts val="800"/>
              </a:spcAft>
              <a:buFontTx/>
              <a:buChar char="-"/>
            </a:pPr>
            <a:r>
              <a:rPr lang="uk-UA" sz="1800" b="1" kern="100" dirty="0">
                <a:effectLst/>
                <a:latin typeface="Calibri" panose="020F0502020204030204" pitchFamily="34" charset="0"/>
                <a:ea typeface="Calibri" panose="020F0502020204030204" pitchFamily="34" charset="0"/>
                <a:cs typeface="Arial" panose="020B0604020202020204" pitchFamily="34" charset="0"/>
              </a:rPr>
              <a:t>Адміністрування даних</a:t>
            </a:r>
          </a:p>
          <a:p>
            <a:pPr marL="0" indent="0">
              <a:lnSpc>
                <a:spcPct val="107000"/>
              </a:lnSpc>
              <a:spcAft>
                <a:spcPts val="800"/>
              </a:spcAft>
              <a:buFontTx/>
              <a:buNone/>
            </a:pPr>
            <a:r>
              <a:rPr lang="uk-UA" sz="1800" b="1" kern="100" dirty="0">
                <a:effectLst/>
                <a:latin typeface="Calibri" panose="020F0502020204030204" pitchFamily="34" charset="0"/>
                <a:ea typeface="Calibri" panose="020F0502020204030204" pitchFamily="34" charset="0"/>
                <a:cs typeface="Arial" panose="020B0604020202020204" pitchFamily="34" charset="0"/>
              </a:rPr>
              <a:t>Зібрані дані надійно зберігаються за допомогою:</a:t>
            </a:r>
          </a:p>
          <a:p>
            <a:pPr marL="0" indent="0">
              <a:lnSpc>
                <a:spcPct val="107000"/>
              </a:lnSpc>
              <a:spcAft>
                <a:spcPts val="800"/>
              </a:spcAft>
              <a:buFontTx/>
              <a:buNone/>
            </a:pPr>
            <a:r>
              <a:rPr lang="cs-CZ" sz="1800" b="1" kern="100" dirty="0">
                <a:effectLst/>
                <a:latin typeface="Calibri" panose="020F0502020204030204" pitchFamily="34" charset="0"/>
                <a:ea typeface="Calibri" panose="020F0502020204030204" pitchFamily="34" charset="0"/>
                <a:cs typeface="Arial" panose="020B0604020202020204" pitchFamily="34" charset="0"/>
              </a:rPr>
              <a:t>SQL-</a:t>
            </a:r>
            <a:r>
              <a:rPr lang="uk-UA" sz="1800" b="1" kern="100" dirty="0">
                <a:effectLst/>
                <a:latin typeface="Calibri" panose="020F0502020204030204" pitchFamily="34" charset="0"/>
                <a:ea typeface="Calibri" panose="020F0502020204030204" pitchFamily="34" charset="0"/>
                <a:cs typeface="Arial" panose="020B0604020202020204" pitchFamily="34" charset="0"/>
              </a:rPr>
              <a:t>сервер для надійного зберігання файлів.</a:t>
            </a:r>
          </a:p>
          <a:p>
            <a:pPr marL="0" indent="0">
              <a:lnSpc>
                <a:spcPct val="107000"/>
              </a:lnSpc>
              <a:spcAft>
                <a:spcPts val="800"/>
              </a:spcAft>
              <a:buFontTx/>
              <a:buNone/>
            </a:pPr>
            <a:r>
              <a:rPr lang="cs-CZ" sz="1800" b="1" kern="100" dirty="0">
                <a:effectLst/>
                <a:latin typeface="Calibri" panose="020F0502020204030204" pitchFamily="34" charset="0"/>
                <a:ea typeface="Calibri" panose="020F0502020204030204" pitchFamily="34" charset="0"/>
                <a:cs typeface="Arial" panose="020B0604020202020204" pitchFamily="34" charset="0"/>
              </a:rPr>
              <a:t>MS Access </a:t>
            </a:r>
            <a:r>
              <a:rPr lang="uk-UA" sz="1800" b="1" kern="100" dirty="0">
                <a:effectLst/>
                <a:latin typeface="Calibri" panose="020F0502020204030204" pitchFamily="34" charset="0"/>
                <a:ea typeface="Calibri" panose="020F0502020204030204" pitchFamily="34" charset="0"/>
                <a:cs typeface="Arial" panose="020B0604020202020204" pitchFamily="34" charset="0"/>
              </a:rPr>
              <a:t>для управління реляційною базою даних.</a:t>
            </a:r>
          </a:p>
          <a:p>
            <a:pPr marL="285750" indent="-285750">
              <a:lnSpc>
                <a:spcPct val="107000"/>
              </a:lnSpc>
              <a:spcAft>
                <a:spcPts val="800"/>
              </a:spcAft>
              <a:buFontTx/>
              <a:buChar char="-"/>
            </a:pPr>
            <a:r>
              <a:rPr lang="uk-UA" sz="1800" b="1" kern="100" dirty="0">
                <a:effectLst/>
                <a:latin typeface="Calibri" panose="020F0502020204030204" pitchFamily="34" charset="0"/>
                <a:ea typeface="Calibri" panose="020F0502020204030204" pitchFamily="34" charset="0"/>
                <a:cs typeface="Arial" panose="020B0604020202020204" pitchFamily="34" charset="0"/>
              </a:rPr>
              <a:t>Обробка даних</a:t>
            </a:r>
          </a:p>
          <a:p>
            <a:pPr marL="0" indent="0">
              <a:lnSpc>
                <a:spcPct val="107000"/>
              </a:lnSpc>
              <a:spcAft>
                <a:spcPts val="800"/>
              </a:spcAft>
              <a:buFontTx/>
              <a:buNone/>
            </a:pPr>
            <a:r>
              <a:rPr lang="uk-UA" sz="1800" b="1" kern="100" dirty="0">
                <a:effectLst/>
                <a:latin typeface="Calibri" panose="020F0502020204030204" pitchFamily="34" charset="0"/>
                <a:ea typeface="Calibri" panose="020F0502020204030204" pitchFamily="34" charset="0"/>
                <a:cs typeface="Arial" panose="020B0604020202020204" pitchFamily="34" charset="0"/>
              </a:rPr>
              <a:t>Ми обробляємо дані за допомогою:</a:t>
            </a:r>
          </a:p>
          <a:p>
            <a:pPr marL="0" indent="0">
              <a:lnSpc>
                <a:spcPct val="107000"/>
              </a:lnSpc>
              <a:spcAft>
                <a:spcPts val="800"/>
              </a:spcAft>
              <a:buFontTx/>
              <a:buNone/>
            </a:pPr>
            <a:r>
              <a:rPr lang="uk-UA" sz="1800" b="1" kern="100" dirty="0">
                <a:effectLst/>
                <a:latin typeface="Calibri" panose="020F0502020204030204" pitchFamily="34" charset="0"/>
                <a:ea typeface="Calibri" panose="020F0502020204030204" pitchFamily="34" charset="0"/>
                <a:cs typeface="Arial" panose="020B0604020202020204" pitchFamily="34" charset="0"/>
              </a:rPr>
              <a:t>Мобільного застосунку </a:t>
            </a:r>
            <a:r>
              <a:rPr lang="en-US" sz="1800" b="1" kern="100" dirty="0">
                <a:effectLst/>
                <a:latin typeface="Calibri" panose="020F0502020204030204" pitchFamily="34" charset="0"/>
                <a:ea typeface="Calibri" panose="020F0502020204030204" pitchFamily="34" charset="0"/>
                <a:cs typeface="Arial" panose="020B0604020202020204" pitchFamily="34" charset="0"/>
              </a:rPr>
              <a:t>Project</a:t>
            </a:r>
            <a:r>
              <a:rPr lang="uk-UA" sz="1800" b="1" kern="100" dirty="0">
                <a:effectLst/>
                <a:latin typeface="Calibri" panose="020F0502020204030204" pitchFamily="34" charset="0"/>
                <a:ea typeface="Calibri" panose="020F0502020204030204" pitchFamily="34" charset="0"/>
                <a:cs typeface="Arial" panose="020B0604020202020204" pitchFamily="34" charset="0"/>
              </a:rPr>
              <a:t> 5 - спеціально розроблене програмне забезпечення для перетворення необроблених даних в інформацію.</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FontTx/>
              <a:buNone/>
            </a:pPr>
            <a:r>
              <a:rPr lang="uk-UA" sz="1800" b="1" kern="100" dirty="0">
                <a:effectLst/>
                <a:latin typeface="Calibri" panose="020F0502020204030204" pitchFamily="34" charset="0"/>
                <a:ea typeface="Calibri" panose="020F0502020204030204" pitchFamily="34" charset="0"/>
                <a:cs typeface="Arial" panose="020B0604020202020204" pitchFamily="34" charset="0"/>
              </a:rPr>
              <a:t>Пакет </a:t>
            </a:r>
            <a:r>
              <a:rPr lang="cs-CZ" sz="1800" b="1" kern="100" dirty="0">
                <a:effectLst/>
                <a:latin typeface="Calibri" panose="020F0502020204030204" pitchFamily="34" charset="0"/>
                <a:ea typeface="Calibri" panose="020F0502020204030204" pitchFamily="34" charset="0"/>
                <a:cs typeface="Arial" panose="020B0604020202020204" pitchFamily="34" charset="0"/>
              </a:rPr>
              <a:t>R: </a:t>
            </a:r>
            <a:r>
              <a:rPr lang="uk-UA" sz="1800" b="1" kern="100" dirty="0">
                <a:effectLst/>
                <a:latin typeface="Calibri" panose="020F0502020204030204" pitchFamily="34" charset="0"/>
                <a:ea typeface="Calibri" panose="020F0502020204030204" pitchFamily="34" charset="0"/>
                <a:cs typeface="Arial" panose="020B0604020202020204" pitchFamily="34" charset="0"/>
              </a:rPr>
              <a:t>Для статистичного аналізу та створення звітів.</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Tx/>
              <a:buChar char="-"/>
            </a:pPr>
            <a:r>
              <a:rPr lang="uk-UA" sz="1800" b="1" kern="100" dirty="0">
                <a:effectLst/>
                <a:latin typeface="Calibri" panose="020F0502020204030204" pitchFamily="34" charset="0"/>
                <a:ea typeface="Calibri" panose="020F0502020204030204" pitchFamily="34" charset="0"/>
                <a:cs typeface="Arial" panose="020B0604020202020204" pitchFamily="34" charset="0"/>
              </a:rPr>
              <a:t>Представлення даних</a:t>
            </a:r>
            <a:endParaRPr lang="en-US" sz="1800" b="1" kern="1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FontTx/>
              <a:buNone/>
            </a:pPr>
            <a:r>
              <a:rPr lang="uk-UA" sz="1800" b="1" kern="100" dirty="0">
                <a:effectLst/>
                <a:latin typeface="Calibri" panose="020F0502020204030204" pitchFamily="34" charset="0"/>
                <a:ea typeface="Calibri" panose="020F0502020204030204" pitchFamily="34" charset="0"/>
                <a:cs typeface="Arial" panose="020B0604020202020204" pitchFamily="34" charset="0"/>
              </a:rPr>
              <a:t>Оброблені дані публікуються на веб-сайті НІЛ</a:t>
            </a:r>
            <a:r>
              <a:rPr lang="cs-CZ" sz="1800" b="1" kern="100" dirty="0">
                <a:effectLst/>
                <a:latin typeface="Calibri" panose="020F0502020204030204" pitchFamily="34" charset="0"/>
                <a:ea typeface="Calibri" panose="020F0502020204030204" pitchFamily="34" charset="0"/>
                <a:cs typeface="Arial" panose="020B0604020202020204" pitchFamily="34" charset="0"/>
              </a:rPr>
              <a:t>, </a:t>
            </a:r>
            <a:r>
              <a:rPr lang="uk-UA" sz="1800" b="1" kern="100" dirty="0">
                <a:effectLst/>
                <a:latin typeface="Calibri" panose="020F0502020204030204" pitchFamily="34" charset="0"/>
                <a:ea typeface="Calibri" panose="020F0502020204030204" pitchFamily="34" charset="0"/>
                <a:cs typeface="Arial" panose="020B0604020202020204" pitchFamily="34" charset="0"/>
              </a:rPr>
              <a:t>що дозволяє зацікавленим сторонам та громадськості отримати доступ до даних національної лісової інвентаризації.</a:t>
            </a:r>
          </a:p>
          <a:p>
            <a:pPr marL="0" indent="0">
              <a:lnSpc>
                <a:spcPct val="107000"/>
              </a:lnSpc>
              <a:spcAft>
                <a:spcPts val="800"/>
              </a:spcAft>
              <a:buFontTx/>
              <a:buNone/>
            </a:pP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NFI Data Management</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en-US" sz="1800" kern="100" dirty="0">
                <a:effectLst/>
                <a:latin typeface="Calibri" panose="020F0502020204030204" pitchFamily="34" charset="0"/>
                <a:ea typeface="Calibri" panose="020F0502020204030204" pitchFamily="34" charset="0"/>
                <a:cs typeface="Arial" panose="020B0604020202020204" pitchFamily="34" charset="0"/>
              </a:rPr>
              <a:t>Classification of Sample Plots</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We begin by classifying sample plots to ensure structured and meaningful data collection. We use:</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err="1">
                <a:effectLst/>
                <a:latin typeface="Calibri" panose="020F0502020204030204" pitchFamily="34" charset="0"/>
                <a:ea typeface="Calibri" panose="020F0502020204030204" pitchFamily="34" charset="0"/>
                <a:cs typeface="Arial" panose="020B0604020202020204" pitchFamily="34" charset="0"/>
              </a:rPr>
              <a:t>OpenForis</a:t>
            </a:r>
            <a:r>
              <a:rPr lang="en-US" sz="1800" kern="100" dirty="0">
                <a:effectLst/>
                <a:latin typeface="Calibri" panose="020F0502020204030204" pitchFamily="34" charset="0"/>
                <a:ea typeface="Calibri" panose="020F0502020204030204" pitchFamily="34" charset="0"/>
                <a:cs typeface="Arial" panose="020B0604020202020204" pitchFamily="34" charset="0"/>
              </a:rPr>
              <a:t> Collect: An open-source tool for designing surveys and collecting data efficiently.</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Collect Earth: A tool for analyzing high-resolution satellite imagery to gather data on land use and cover.</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These tools help organize our data collection and prepare the sample plots for fieldwork.</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en-US" sz="1800" kern="100" dirty="0">
                <a:effectLst/>
                <a:latin typeface="Calibri" panose="020F0502020204030204" pitchFamily="34" charset="0"/>
                <a:ea typeface="Calibri" panose="020F0502020204030204" pitchFamily="34" charset="0"/>
                <a:cs typeface="Arial" panose="020B0604020202020204" pitchFamily="34" charset="0"/>
              </a:rPr>
              <a:t>Data Collection</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We use </a:t>
            </a:r>
            <a:r>
              <a:rPr lang="en-US" sz="1800" kern="100" dirty="0" err="1">
                <a:effectLst/>
                <a:latin typeface="Calibri" panose="020F0502020204030204" pitchFamily="34" charset="0"/>
                <a:ea typeface="Calibri" panose="020F0502020204030204" pitchFamily="34" charset="0"/>
                <a:cs typeface="Arial" panose="020B0604020202020204" pitchFamily="34" charset="0"/>
              </a:rPr>
              <a:t>SmallForest</a:t>
            </a:r>
            <a:r>
              <a:rPr lang="en-US" sz="1800" kern="100" dirty="0">
                <a:effectLst/>
                <a:latin typeface="Calibri" panose="020F0502020204030204" pitchFamily="34" charset="0"/>
                <a:ea typeface="Calibri" panose="020F0502020204030204" pitchFamily="34" charset="0"/>
                <a:cs typeface="Arial" panose="020B0604020202020204" pitchFamily="34" charset="0"/>
              </a:rPr>
              <a:t>, a custom-developed Android app, for easy and accurate field data recording.</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en-US" sz="1800" kern="100" dirty="0">
                <a:effectLst/>
                <a:latin typeface="Calibri" panose="020F0502020204030204" pitchFamily="34" charset="0"/>
                <a:ea typeface="Calibri" panose="020F0502020204030204" pitchFamily="34" charset="0"/>
                <a:cs typeface="Arial" panose="020B0604020202020204" pitchFamily="34" charset="0"/>
              </a:rPr>
              <a:t>Data Administering</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Collected data is stored securely using:</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SQL-Server for robust file storage.</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MS Access for relational database management.</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en-US" sz="1800" kern="100" dirty="0">
                <a:effectLst/>
                <a:latin typeface="Calibri" panose="020F0502020204030204" pitchFamily="34" charset="0"/>
                <a:ea typeface="Calibri" panose="020F0502020204030204" pitchFamily="34" charset="0"/>
                <a:cs typeface="Arial" panose="020B0604020202020204" pitchFamily="34" charset="0"/>
              </a:rPr>
              <a:t>Data Processing</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We process data with:</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Project 5: Custom-developed software for transforming raw data into insights.</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R Package: For statistical analyses and report generation.</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en-US" sz="1800" kern="100" dirty="0">
                <a:effectLst/>
                <a:latin typeface="Calibri" panose="020F0502020204030204" pitchFamily="34" charset="0"/>
                <a:ea typeface="Calibri" panose="020F0502020204030204" pitchFamily="34" charset="0"/>
                <a:cs typeface="Arial" panose="020B0604020202020204" pitchFamily="34" charset="0"/>
              </a:rPr>
              <a:t>Data Presentation</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Processed data is made accessible on the NFI website, allowing stakeholders and the public to access our national forest inventory data.</a:t>
            </a: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endParaRPr lang="uk-UA"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6</a:t>
            </a:fld>
            <a:endParaRPr lang="en-GB"/>
          </a:p>
        </p:txBody>
      </p:sp>
    </p:spTree>
    <p:extLst>
      <p:ext uri="{BB962C8B-B14F-4D97-AF65-F5344CB8AC3E}">
        <p14:creationId xmlns:p14="http://schemas.microsoft.com/office/powerpoint/2010/main" val="4287153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b="1" i="0" dirty="0">
                <a:solidFill>
                  <a:srgbClr val="0D0D0D"/>
                </a:solidFill>
                <a:effectLst/>
                <a:highlight>
                  <a:srgbClr val="FFFFFF"/>
                </a:highlight>
                <a:latin typeface="ui-sans-serif"/>
              </a:rPr>
              <a:t>Програма </a:t>
            </a:r>
            <a:r>
              <a:rPr lang="cs-CZ" b="1" i="0" dirty="0">
                <a:solidFill>
                  <a:srgbClr val="0D0D0D"/>
                </a:solidFill>
                <a:effectLst/>
                <a:highlight>
                  <a:srgbClr val="FFFFFF"/>
                </a:highlight>
                <a:latin typeface="ui-sans-serif"/>
              </a:rPr>
              <a:t>Open </a:t>
            </a:r>
            <a:r>
              <a:rPr lang="cs-CZ" b="1" i="0" dirty="0" err="1">
                <a:solidFill>
                  <a:srgbClr val="0D0D0D"/>
                </a:solidFill>
                <a:effectLst/>
                <a:highlight>
                  <a:srgbClr val="FFFFFF"/>
                </a:highlight>
                <a:latin typeface="ui-sans-serif"/>
              </a:rPr>
              <a:t>Foris</a:t>
            </a:r>
            <a:r>
              <a:rPr lang="cs-CZ" b="1" i="0" dirty="0">
                <a:solidFill>
                  <a:srgbClr val="0D0D0D"/>
                </a:solidFill>
                <a:effectLst/>
                <a:highlight>
                  <a:srgbClr val="FFFFFF"/>
                </a:highlight>
                <a:latin typeface="ui-sans-serif"/>
              </a:rPr>
              <a:t> </a:t>
            </a:r>
            <a:r>
              <a:rPr lang="cs-CZ" b="1" i="0" dirty="0" err="1">
                <a:solidFill>
                  <a:srgbClr val="0D0D0D"/>
                </a:solidFill>
                <a:effectLst/>
                <a:highlight>
                  <a:srgbClr val="FFFFFF"/>
                </a:highlight>
                <a:latin typeface="ui-sans-serif"/>
              </a:rPr>
              <a:t>Collect</a:t>
            </a:r>
            <a:r>
              <a:rPr lang="cs-CZ" b="1" i="0" dirty="0">
                <a:solidFill>
                  <a:srgbClr val="0D0D0D"/>
                </a:solidFill>
                <a:effectLst/>
                <a:highlight>
                  <a:srgbClr val="FFFFFF"/>
                </a:highlight>
                <a:latin typeface="ui-sans-serif"/>
              </a:rPr>
              <a:t> </a:t>
            </a:r>
            <a:r>
              <a:rPr lang="uk-UA" b="1" i="0" dirty="0">
                <a:solidFill>
                  <a:srgbClr val="0D0D0D"/>
                </a:solidFill>
                <a:effectLst/>
                <a:highlight>
                  <a:srgbClr val="FFFFFF"/>
                </a:highlight>
                <a:latin typeface="ui-sans-serif"/>
              </a:rPr>
              <a:t>дозволяє проводити інтерпретації земельного покриву в рамках національної інвентаризації лісів. Вона забезпечує ефективний та стандартизований процес збору, зберігання і управління даними про лісові ресурси. Використання програми дозволяє </a:t>
            </a:r>
            <a:r>
              <a:rPr lang="ru-RU" b="1" i="0" dirty="0" err="1">
                <a:solidFill>
                  <a:srgbClr val="0D0D0D"/>
                </a:solidFill>
                <a:effectLst/>
                <a:highlight>
                  <a:srgbClr val="FFFFFF"/>
                </a:highlight>
                <a:latin typeface="ui-sans-serif"/>
              </a:rPr>
              <a:t>збирати</a:t>
            </a:r>
            <a:r>
              <a:rPr lang="ru-RU" b="1" i="0" dirty="0">
                <a:solidFill>
                  <a:srgbClr val="0D0D0D"/>
                </a:solidFill>
                <a:effectLst/>
                <a:highlight>
                  <a:srgbClr val="FFFFFF"/>
                </a:highlight>
                <a:latin typeface="ui-sans-serif"/>
              </a:rPr>
              <a:t> </a:t>
            </a:r>
            <a:r>
              <a:rPr lang="ru-RU" b="1" i="0" dirty="0" err="1">
                <a:solidFill>
                  <a:srgbClr val="0D0D0D"/>
                </a:solidFill>
                <a:effectLst/>
                <a:highlight>
                  <a:srgbClr val="FFFFFF"/>
                </a:highlight>
                <a:latin typeface="ui-sans-serif"/>
              </a:rPr>
              <a:t>точні</a:t>
            </a:r>
            <a:r>
              <a:rPr lang="ru-RU" b="1" i="0" dirty="0">
                <a:solidFill>
                  <a:srgbClr val="0D0D0D"/>
                </a:solidFill>
                <a:effectLst/>
                <a:highlight>
                  <a:srgbClr val="FFFFFF"/>
                </a:highlight>
                <a:latin typeface="ui-sans-serif"/>
              </a:rPr>
              <a:t> </a:t>
            </a:r>
            <a:r>
              <a:rPr lang="ru-RU" b="1" i="0" dirty="0" err="1">
                <a:solidFill>
                  <a:srgbClr val="0D0D0D"/>
                </a:solidFill>
                <a:effectLst/>
                <a:highlight>
                  <a:srgbClr val="FFFFFF"/>
                </a:highlight>
                <a:latin typeface="ui-sans-serif"/>
              </a:rPr>
              <a:t>дані</a:t>
            </a:r>
            <a:r>
              <a:rPr lang="ru-RU" b="1" i="0" dirty="0">
                <a:solidFill>
                  <a:srgbClr val="0D0D0D"/>
                </a:solidFill>
                <a:effectLst/>
                <a:highlight>
                  <a:srgbClr val="FFFFFF"/>
                </a:highlight>
                <a:latin typeface="ui-sans-serif"/>
              </a:rPr>
              <a:t> про </a:t>
            </a:r>
            <a:r>
              <a:rPr lang="ru-RU" b="1" i="0" dirty="0" err="1">
                <a:solidFill>
                  <a:srgbClr val="0D0D0D"/>
                </a:solidFill>
                <a:effectLst/>
                <a:highlight>
                  <a:srgbClr val="FFFFFF"/>
                </a:highlight>
                <a:latin typeface="ui-sans-serif"/>
              </a:rPr>
              <a:t>земельний</a:t>
            </a:r>
            <a:r>
              <a:rPr lang="ru-RU" b="1" i="0" dirty="0">
                <a:solidFill>
                  <a:srgbClr val="0D0D0D"/>
                </a:solidFill>
                <a:effectLst/>
                <a:highlight>
                  <a:srgbClr val="FFFFFF"/>
                </a:highlight>
                <a:latin typeface="ui-sans-serif"/>
              </a:rPr>
              <a:t> </a:t>
            </a:r>
            <a:r>
              <a:rPr lang="ru-RU" b="1" i="0" dirty="0" err="1">
                <a:solidFill>
                  <a:srgbClr val="0D0D0D"/>
                </a:solidFill>
                <a:effectLst/>
                <a:highlight>
                  <a:srgbClr val="FFFFFF"/>
                </a:highlight>
                <a:latin typeface="ui-sans-serif"/>
              </a:rPr>
              <a:t>покрив</a:t>
            </a:r>
            <a:r>
              <a:rPr lang="ru-RU" b="1" i="0" dirty="0">
                <a:solidFill>
                  <a:srgbClr val="0D0D0D"/>
                </a:solidFill>
                <a:effectLst/>
                <a:highlight>
                  <a:srgbClr val="FFFFFF"/>
                </a:highlight>
                <a:latin typeface="ui-sans-serif"/>
              </a:rPr>
              <a:t>, </a:t>
            </a:r>
            <a:r>
              <a:rPr lang="ru-RU" b="1" i="0" dirty="0" err="1">
                <a:solidFill>
                  <a:srgbClr val="0D0D0D"/>
                </a:solidFill>
                <a:effectLst/>
                <a:highlight>
                  <a:srgbClr val="FFFFFF"/>
                </a:highlight>
                <a:latin typeface="ui-sans-serif"/>
              </a:rPr>
              <a:t>допомагає</a:t>
            </a:r>
            <a:r>
              <a:rPr lang="ru-RU" b="1" i="0" dirty="0">
                <a:solidFill>
                  <a:srgbClr val="0D0D0D"/>
                </a:solidFill>
                <a:effectLst/>
                <a:highlight>
                  <a:srgbClr val="FFFFFF"/>
                </a:highlight>
                <a:latin typeface="ui-sans-serif"/>
              </a:rPr>
              <a:t> </a:t>
            </a:r>
            <a:r>
              <a:rPr lang="ru-RU" b="1" i="0" dirty="0" err="1">
                <a:solidFill>
                  <a:srgbClr val="0D0D0D"/>
                </a:solidFill>
                <a:effectLst/>
                <a:highlight>
                  <a:srgbClr val="FFFFFF"/>
                </a:highlight>
                <a:latin typeface="ui-sans-serif"/>
              </a:rPr>
              <a:t>класифікувати</a:t>
            </a:r>
            <a:r>
              <a:rPr lang="ru-RU" b="1" i="0" dirty="0">
                <a:solidFill>
                  <a:srgbClr val="0D0D0D"/>
                </a:solidFill>
                <a:effectLst/>
                <a:highlight>
                  <a:srgbClr val="FFFFFF"/>
                </a:highlight>
                <a:latin typeface="ui-sans-serif"/>
              </a:rPr>
              <a:t> та </a:t>
            </a:r>
            <a:r>
              <a:rPr lang="ru-RU" b="1" i="0" dirty="0" err="1">
                <a:solidFill>
                  <a:srgbClr val="0D0D0D"/>
                </a:solidFill>
                <a:effectLst/>
                <a:highlight>
                  <a:srgbClr val="FFFFFF"/>
                </a:highlight>
                <a:latin typeface="ui-sans-serif"/>
              </a:rPr>
              <a:t>розділяти</a:t>
            </a:r>
            <a:r>
              <a:rPr lang="ru-RU" b="1" i="0" dirty="0">
                <a:solidFill>
                  <a:srgbClr val="0D0D0D"/>
                </a:solidFill>
                <a:effectLst/>
                <a:highlight>
                  <a:srgbClr val="FFFFFF"/>
                </a:highlight>
                <a:latin typeface="ui-sans-serif"/>
              </a:rPr>
              <a:t> </a:t>
            </a:r>
            <a:r>
              <a:rPr lang="ru-RU" b="1" i="0" dirty="0" err="1">
                <a:solidFill>
                  <a:srgbClr val="0D0D0D"/>
                </a:solidFill>
                <a:effectLst/>
                <a:highlight>
                  <a:srgbClr val="FFFFFF"/>
                </a:highlight>
                <a:latin typeface="ui-sans-serif"/>
              </a:rPr>
              <a:t>території</a:t>
            </a:r>
            <a:r>
              <a:rPr lang="ru-RU" b="1" i="0" dirty="0">
                <a:solidFill>
                  <a:srgbClr val="0D0D0D"/>
                </a:solidFill>
                <a:effectLst/>
                <a:highlight>
                  <a:srgbClr val="FFFFFF"/>
                </a:highlight>
                <a:latin typeface="ui-sans-serif"/>
              </a:rPr>
              <a:t> на </a:t>
            </a:r>
            <a:r>
              <a:rPr lang="ru-RU" b="1" i="0" dirty="0" err="1">
                <a:solidFill>
                  <a:srgbClr val="0D0D0D"/>
                </a:solidFill>
                <a:effectLst/>
                <a:highlight>
                  <a:srgbClr val="FFFFFF"/>
                </a:highlight>
                <a:latin typeface="ui-sans-serif"/>
              </a:rPr>
              <a:t>різні</a:t>
            </a:r>
            <a:r>
              <a:rPr lang="ru-RU" b="1" i="0" dirty="0">
                <a:solidFill>
                  <a:srgbClr val="0D0D0D"/>
                </a:solidFill>
                <a:effectLst/>
                <a:highlight>
                  <a:srgbClr val="FFFFFF"/>
                </a:highlight>
                <a:latin typeface="ui-sans-serif"/>
              </a:rPr>
              <a:t> </a:t>
            </a:r>
            <a:r>
              <a:rPr lang="ru-RU" b="1" i="0" dirty="0" err="1">
                <a:solidFill>
                  <a:srgbClr val="0D0D0D"/>
                </a:solidFill>
                <a:effectLst/>
                <a:highlight>
                  <a:srgbClr val="FFFFFF"/>
                </a:highlight>
                <a:latin typeface="ui-sans-serif"/>
              </a:rPr>
              <a:t>категорії</a:t>
            </a:r>
            <a:r>
              <a:rPr lang="ru-RU" b="1" i="0" dirty="0">
                <a:solidFill>
                  <a:srgbClr val="0D0D0D"/>
                </a:solidFill>
                <a:effectLst/>
                <a:highlight>
                  <a:srgbClr val="FFFFFF"/>
                </a:highlight>
                <a:latin typeface="ui-sans-serif"/>
              </a:rPr>
              <a:t> земельного </a:t>
            </a:r>
            <a:r>
              <a:rPr lang="ru-RU" b="1" i="0" dirty="0" err="1">
                <a:solidFill>
                  <a:srgbClr val="0D0D0D"/>
                </a:solidFill>
                <a:effectLst/>
                <a:highlight>
                  <a:srgbClr val="FFFFFF"/>
                </a:highlight>
                <a:latin typeface="ui-sans-serif"/>
              </a:rPr>
              <a:t>покриву</a:t>
            </a:r>
            <a:r>
              <a:rPr lang="ru-RU" b="1" i="0" dirty="0">
                <a:solidFill>
                  <a:srgbClr val="0D0D0D"/>
                </a:solidFill>
                <a:effectLst/>
                <a:highlight>
                  <a:srgbClr val="FFFFFF"/>
                </a:highlight>
                <a:latin typeface="ui-sans-serif"/>
              </a:rPr>
              <a:t>, </a:t>
            </a:r>
            <a:r>
              <a:rPr lang="ru-RU" b="1" i="0" dirty="0" err="1">
                <a:solidFill>
                  <a:srgbClr val="0D0D0D"/>
                </a:solidFill>
                <a:effectLst/>
                <a:highlight>
                  <a:srgbClr val="FFFFFF"/>
                </a:highlight>
                <a:latin typeface="ui-sans-serif"/>
              </a:rPr>
              <a:t>зберігати</a:t>
            </a:r>
            <a:r>
              <a:rPr lang="ru-RU" b="1" i="0" dirty="0">
                <a:solidFill>
                  <a:srgbClr val="0D0D0D"/>
                </a:solidFill>
                <a:effectLst/>
                <a:highlight>
                  <a:srgbClr val="FFFFFF"/>
                </a:highlight>
                <a:latin typeface="ui-sans-serif"/>
              </a:rPr>
              <a:t> </a:t>
            </a:r>
            <a:r>
              <a:rPr lang="ru-RU" b="1" i="0" dirty="0" err="1">
                <a:solidFill>
                  <a:srgbClr val="0D0D0D"/>
                </a:solidFill>
                <a:effectLst/>
                <a:highlight>
                  <a:srgbClr val="FFFFFF"/>
                </a:highlight>
                <a:latin typeface="ui-sans-serif"/>
              </a:rPr>
              <a:t>дані</a:t>
            </a:r>
            <a:r>
              <a:rPr lang="ru-RU" b="1" i="0" dirty="0">
                <a:solidFill>
                  <a:srgbClr val="0D0D0D"/>
                </a:solidFill>
                <a:effectLst/>
                <a:highlight>
                  <a:srgbClr val="FFFFFF"/>
                </a:highlight>
                <a:latin typeface="ui-sans-serif"/>
              </a:rPr>
              <a:t> в </a:t>
            </a:r>
            <a:r>
              <a:rPr lang="ru-RU" b="1" i="0" dirty="0" err="1">
                <a:solidFill>
                  <a:srgbClr val="0D0D0D"/>
                </a:solidFill>
                <a:effectLst/>
                <a:highlight>
                  <a:srgbClr val="FFFFFF"/>
                </a:highlight>
                <a:latin typeface="ui-sans-serif"/>
              </a:rPr>
              <a:t>структурованій</a:t>
            </a:r>
            <a:r>
              <a:rPr lang="ru-RU" b="1" i="0" dirty="0">
                <a:solidFill>
                  <a:srgbClr val="0D0D0D"/>
                </a:solidFill>
                <a:effectLst/>
                <a:highlight>
                  <a:srgbClr val="FFFFFF"/>
                </a:highlight>
                <a:latin typeface="ui-sans-serif"/>
              </a:rPr>
              <a:t> </a:t>
            </a:r>
            <a:r>
              <a:rPr lang="ru-RU" b="1" i="0" dirty="0" err="1">
                <a:solidFill>
                  <a:srgbClr val="0D0D0D"/>
                </a:solidFill>
                <a:effectLst/>
                <a:highlight>
                  <a:srgbClr val="FFFFFF"/>
                </a:highlight>
                <a:latin typeface="ui-sans-serif"/>
              </a:rPr>
              <a:t>формі</a:t>
            </a:r>
            <a:r>
              <a:rPr lang="ru-RU" b="1" i="0" dirty="0">
                <a:solidFill>
                  <a:srgbClr val="0D0D0D"/>
                </a:solidFill>
                <a:effectLst/>
                <a:highlight>
                  <a:srgbClr val="FFFFFF"/>
                </a:highlight>
                <a:latin typeface="ui-sans-serif"/>
              </a:rPr>
              <a:t>, </a:t>
            </a:r>
            <a:r>
              <a:rPr lang="ru-RU" b="1" i="0" dirty="0" err="1">
                <a:solidFill>
                  <a:srgbClr val="0D0D0D"/>
                </a:solidFill>
                <a:effectLst/>
                <a:highlight>
                  <a:srgbClr val="FFFFFF"/>
                </a:highlight>
                <a:latin typeface="ui-sans-serif"/>
              </a:rPr>
              <a:t>що</a:t>
            </a:r>
            <a:r>
              <a:rPr lang="ru-RU" b="1" i="0" dirty="0">
                <a:solidFill>
                  <a:srgbClr val="0D0D0D"/>
                </a:solidFill>
                <a:effectLst/>
                <a:highlight>
                  <a:srgbClr val="FFFFFF"/>
                </a:highlight>
                <a:latin typeface="ui-sans-serif"/>
              </a:rPr>
              <a:t> </a:t>
            </a:r>
            <a:r>
              <a:rPr lang="ru-RU" b="1" i="0" dirty="0" err="1">
                <a:solidFill>
                  <a:srgbClr val="0D0D0D"/>
                </a:solidFill>
                <a:effectLst/>
                <a:highlight>
                  <a:srgbClr val="FFFFFF"/>
                </a:highlight>
                <a:latin typeface="ui-sans-serif"/>
              </a:rPr>
              <a:t>полегшує</a:t>
            </a:r>
            <a:r>
              <a:rPr lang="ru-RU" b="1" i="0" dirty="0">
                <a:solidFill>
                  <a:srgbClr val="0D0D0D"/>
                </a:solidFill>
                <a:effectLst/>
                <a:highlight>
                  <a:srgbClr val="FFFFFF"/>
                </a:highlight>
                <a:latin typeface="ui-sans-serif"/>
              </a:rPr>
              <a:t> </a:t>
            </a:r>
            <a:r>
              <a:rPr lang="ru-RU" b="1" i="0" dirty="0" err="1">
                <a:solidFill>
                  <a:srgbClr val="0D0D0D"/>
                </a:solidFill>
                <a:effectLst/>
                <a:highlight>
                  <a:srgbClr val="FFFFFF"/>
                </a:highlight>
                <a:latin typeface="ui-sans-serif"/>
              </a:rPr>
              <a:t>подальший</a:t>
            </a:r>
            <a:r>
              <a:rPr lang="ru-RU" b="1" i="0" dirty="0">
                <a:solidFill>
                  <a:srgbClr val="0D0D0D"/>
                </a:solidFill>
                <a:effectLst/>
                <a:highlight>
                  <a:srgbClr val="FFFFFF"/>
                </a:highlight>
                <a:latin typeface="ui-sans-serif"/>
              </a:rPr>
              <a:t> </a:t>
            </a:r>
            <a:r>
              <a:rPr lang="ru-RU" b="1" i="0" dirty="0" err="1">
                <a:solidFill>
                  <a:srgbClr val="0D0D0D"/>
                </a:solidFill>
                <a:effectLst/>
                <a:highlight>
                  <a:srgbClr val="FFFFFF"/>
                </a:highlight>
                <a:latin typeface="ui-sans-serif"/>
              </a:rPr>
              <a:t>аналіз</a:t>
            </a:r>
            <a:r>
              <a:rPr lang="ru-RU" b="1" i="0" dirty="0">
                <a:solidFill>
                  <a:srgbClr val="0D0D0D"/>
                </a:solidFill>
                <a:effectLst/>
                <a:highlight>
                  <a:srgbClr val="FFFFFF"/>
                </a:highlight>
                <a:latin typeface="ui-sans-serif"/>
              </a:rPr>
              <a:t> та </a:t>
            </a:r>
            <a:r>
              <a:rPr lang="ru-RU" b="1" i="0" dirty="0" err="1">
                <a:solidFill>
                  <a:srgbClr val="0D0D0D"/>
                </a:solidFill>
                <a:effectLst/>
                <a:highlight>
                  <a:srgbClr val="FFFFFF"/>
                </a:highlight>
                <a:latin typeface="ui-sans-serif"/>
              </a:rPr>
              <a:t>використання</a:t>
            </a:r>
            <a:r>
              <a:rPr lang="ru-RU" b="1" i="0" dirty="0">
                <a:solidFill>
                  <a:srgbClr val="0D0D0D"/>
                </a:solidFill>
                <a:effectLst/>
                <a:highlight>
                  <a:srgbClr val="FFFFFF"/>
                </a:highlight>
                <a:latin typeface="ui-sans-serif"/>
              </a:rPr>
              <a:t>. </a:t>
            </a:r>
            <a:r>
              <a:rPr lang="cs-CZ" b="1" i="0" dirty="0">
                <a:solidFill>
                  <a:srgbClr val="0D0D0D"/>
                </a:solidFill>
                <a:effectLst/>
                <a:highlight>
                  <a:srgbClr val="FFFFFF"/>
                </a:highlight>
                <a:latin typeface="ui-sans-serif"/>
              </a:rPr>
              <a:t>Open </a:t>
            </a:r>
            <a:r>
              <a:rPr lang="cs-CZ" b="1" i="0" dirty="0" err="1">
                <a:solidFill>
                  <a:srgbClr val="0D0D0D"/>
                </a:solidFill>
                <a:effectLst/>
                <a:highlight>
                  <a:srgbClr val="FFFFFF"/>
                </a:highlight>
                <a:latin typeface="ui-sans-serif"/>
              </a:rPr>
              <a:t>Foris</a:t>
            </a:r>
            <a:r>
              <a:rPr lang="cs-CZ" b="1" i="0" dirty="0">
                <a:solidFill>
                  <a:srgbClr val="0D0D0D"/>
                </a:solidFill>
                <a:effectLst/>
                <a:highlight>
                  <a:srgbClr val="FFFFFF"/>
                </a:highlight>
                <a:latin typeface="ui-sans-serif"/>
              </a:rPr>
              <a:t> </a:t>
            </a:r>
            <a:r>
              <a:rPr lang="cs-CZ" b="1" i="0" dirty="0" err="1">
                <a:solidFill>
                  <a:srgbClr val="0D0D0D"/>
                </a:solidFill>
                <a:effectLst/>
                <a:highlight>
                  <a:srgbClr val="FFFFFF"/>
                </a:highlight>
                <a:latin typeface="ui-sans-serif"/>
              </a:rPr>
              <a:t>Collect</a:t>
            </a:r>
            <a:r>
              <a:rPr lang="cs-CZ" b="1" i="0" dirty="0">
                <a:solidFill>
                  <a:srgbClr val="0D0D0D"/>
                </a:solidFill>
                <a:effectLst/>
                <a:highlight>
                  <a:srgbClr val="FFFFFF"/>
                </a:highlight>
                <a:latin typeface="ui-sans-serif"/>
              </a:rPr>
              <a:t> </a:t>
            </a:r>
            <a:r>
              <a:rPr lang="uk-UA" b="1" i="0" dirty="0">
                <a:solidFill>
                  <a:srgbClr val="0D0D0D"/>
                </a:solidFill>
                <a:effectLst/>
                <a:highlight>
                  <a:srgbClr val="FFFFFF"/>
                </a:highlight>
                <a:latin typeface="ui-sans-serif"/>
              </a:rPr>
              <a:t>є незамінним інструментом для проведення національної інвентаризації лісів, забезпечуючи всебічну підтримку на всіх етапах інтерпретації та стратифікації земельного покриву.</a:t>
            </a:r>
          </a:p>
          <a:p>
            <a:endParaRPr lang="uk-UA" b="1" dirty="0"/>
          </a:p>
          <a:p>
            <a:r>
              <a:rPr lang="en-US" b="0" dirty="0"/>
              <a:t>The Open </a:t>
            </a:r>
            <a:r>
              <a:rPr lang="en-US" b="0" dirty="0" err="1"/>
              <a:t>Foris</a:t>
            </a:r>
            <a:r>
              <a:rPr lang="en-US" b="0" dirty="0"/>
              <a:t> Collect program allows for land cover interpretation as part of a national forest inventory. It provides an efficient and standardized process for collecting, storing and managing forest data. Using the program allows you to collect accurate land cover data, helps to classify and divide territories into different land cover categories, and store data in a structured form that facilitates further analysis and use. Open </a:t>
            </a:r>
            <a:r>
              <a:rPr lang="en-US" b="0" dirty="0" err="1"/>
              <a:t>Foris</a:t>
            </a:r>
            <a:r>
              <a:rPr lang="en-US" b="0" dirty="0"/>
              <a:t> Collect is an indispensable tool for conducting a national forest inventory, providing comprehensive support at all stages of land cover interpretation and stratification</a:t>
            </a:r>
            <a:r>
              <a:rPr lang="uk-UA" b="0" i="0" dirty="0">
                <a:solidFill>
                  <a:srgbClr val="0D0D0D"/>
                </a:solidFill>
                <a:effectLst/>
                <a:highlight>
                  <a:srgbClr val="FFFFFF"/>
                </a:highlight>
                <a:latin typeface="ui-sans-serif"/>
              </a:rPr>
              <a:t>.</a:t>
            </a:r>
            <a:endParaRPr lang="uk-UA" b="0"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7</a:t>
            </a:fld>
            <a:endParaRPr lang="en-GB"/>
          </a:p>
        </p:txBody>
      </p:sp>
    </p:spTree>
    <p:extLst>
      <p:ext uri="{BB962C8B-B14F-4D97-AF65-F5344CB8AC3E}">
        <p14:creationId xmlns:p14="http://schemas.microsoft.com/office/powerpoint/2010/main" val="2135823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cs-CZ" b="1" i="0" dirty="0" err="1">
                <a:solidFill>
                  <a:srgbClr val="0D0D0D"/>
                </a:solidFill>
                <a:effectLst/>
                <a:highlight>
                  <a:srgbClr val="FFFFFF"/>
                </a:highlight>
                <a:latin typeface="ui-sans-serif"/>
              </a:rPr>
              <a:t>Collect</a:t>
            </a:r>
            <a:r>
              <a:rPr lang="cs-CZ" b="1" i="0" dirty="0">
                <a:solidFill>
                  <a:srgbClr val="0D0D0D"/>
                </a:solidFill>
                <a:effectLst/>
                <a:highlight>
                  <a:srgbClr val="FFFFFF"/>
                </a:highlight>
                <a:latin typeface="ui-sans-serif"/>
              </a:rPr>
              <a:t> </a:t>
            </a:r>
            <a:r>
              <a:rPr lang="cs-CZ" b="1" i="0" dirty="0" err="1">
                <a:solidFill>
                  <a:srgbClr val="0D0D0D"/>
                </a:solidFill>
                <a:effectLst/>
                <a:highlight>
                  <a:srgbClr val="FFFFFF"/>
                </a:highlight>
                <a:latin typeface="ui-sans-serif"/>
              </a:rPr>
              <a:t>Earth</a:t>
            </a:r>
            <a:r>
              <a:rPr lang="cs-CZ" b="1" i="0" dirty="0">
                <a:solidFill>
                  <a:srgbClr val="0D0D0D"/>
                </a:solidFill>
                <a:effectLst/>
                <a:highlight>
                  <a:srgbClr val="FFFFFF"/>
                </a:highlight>
                <a:latin typeface="ui-sans-serif"/>
              </a:rPr>
              <a:t> </a:t>
            </a:r>
            <a:r>
              <a:rPr lang="uk-UA" b="1" i="0" dirty="0">
                <a:solidFill>
                  <a:srgbClr val="0D0D0D"/>
                </a:solidFill>
                <a:effectLst/>
                <a:highlight>
                  <a:srgbClr val="FFFFFF"/>
                </a:highlight>
                <a:latin typeface="ui-sans-serif"/>
              </a:rPr>
              <a:t>використовується в національній інвентаризації лісів для інтерпретації супутникових зображень та інших геопросторових даних. Цей інструмент надає можливість детально аналізувати зміни земельного покриву та лісових ресурсів з використанням різних додаткових програм і даних. Наприклад </a:t>
            </a:r>
            <a:r>
              <a:rPr lang="cs-CZ" b="1" i="0" dirty="0" err="1">
                <a:solidFill>
                  <a:srgbClr val="0D0D0D"/>
                </a:solidFill>
                <a:effectLst/>
                <a:highlight>
                  <a:srgbClr val="FFFFFF"/>
                </a:highlight>
                <a:latin typeface="ui-sans-serif"/>
              </a:rPr>
              <a:t>Collect</a:t>
            </a:r>
            <a:r>
              <a:rPr lang="cs-CZ" b="1" i="0" dirty="0">
                <a:solidFill>
                  <a:srgbClr val="0D0D0D"/>
                </a:solidFill>
                <a:effectLst/>
                <a:highlight>
                  <a:srgbClr val="FFFFFF"/>
                </a:highlight>
                <a:latin typeface="ui-sans-serif"/>
              </a:rPr>
              <a:t> </a:t>
            </a:r>
            <a:r>
              <a:rPr lang="cs-CZ" b="1" i="0" dirty="0" err="1">
                <a:solidFill>
                  <a:srgbClr val="0D0D0D"/>
                </a:solidFill>
                <a:effectLst/>
                <a:highlight>
                  <a:srgbClr val="FFFFFF"/>
                </a:highlight>
                <a:latin typeface="ui-sans-serif"/>
              </a:rPr>
              <a:t>Earth</a:t>
            </a:r>
            <a:r>
              <a:rPr lang="cs-CZ" b="1" i="0" dirty="0">
                <a:solidFill>
                  <a:srgbClr val="0D0D0D"/>
                </a:solidFill>
                <a:effectLst/>
                <a:highlight>
                  <a:srgbClr val="FFFFFF"/>
                </a:highlight>
                <a:latin typeface="ui-sans-serif"/>
              </a:rPr>
              <a:t> </a:t>
            </a:r>
            <a:r>
              <a:rPr lang="uk-UA" b="1" i="0" dirty="0">
                <a:solidFill>
                  <a:srgbClr val="0D0D0D"/>
                </a:solidFill>
                <a:effectLst/>
                <a:highlight>
                  <a:srgbClr val="FFFFFF"/>
                </a:highlight>
                <a:latin typeface="ui-sans-serif"/>
              </a:rPr>
              <a:t>інтегрується з </a:t>
            </a:r>
            <a:r>
              <a:rPr lang="cs-CZ" b="1" i="0" dirty="0">
                <a:solidFill>
                  <a:srgbClr val="0D0D0D"/>
                </a:solidFill>
                <a:effectLst/>
                <a:highlight>
                  <a:srgbClr val="FFFFFF"/>
                </a:highlight>
                <a:latin typeface="ui-sans-serif"/>
              </a:rPr>
              <a:t>Google </a:t>
            </a:r>
            <a:r>
              <a:rPr lang="cs-CZ" b="1" i="0" dirty="0" err="1">
                <a:solidFill>
                  <a:srgbClr val="0D0D0D"/>
                </a:solidFill>
                <a:effectLst/>
                <a:highlight>
                  <a:srgbClr val="FFFFFF"/>
                </a:highlight>
                <a:latin typeface="ui-sans-serif"/>
              </a:rPr>
              <a:t>Earth</a:t>
            </a:r>
            <a:r>
              <a:rPr lang="cs-CZ" b="1" i="0" dirty="0">
                <a:solidFill>
                  <a:srgbClr val="0D0D0D"/>
                </a:solidFill>
                <a:effectLst/>
                <a:highlight>
                  <a:srgbClr val="FFFFFF"/>
                </a:highlight>
                <a:latin typeface="ui-sans-serif"/>
              </a:rPr>
              <a:t> </a:t>
            </a:r>
            <a:r>
              <a:rPr lang="uk-UA" b="1" i="0" dirty="0">
                <a:solidFill>
                  <a:srgbClr val="0D0D0D"/>
                </a:solidFill>
                <a:effectLst/>
                <a:highlight>
                  <a:srgbClr val="FFFFFF"/>
                </a:highlight>
                <a:latin typeface="ui-sans-serif"/>
              </a:rPr>
              <a:t>для візуалізації та аналізу високоякісних супутникових зображень. </a:t>
            </a:r>
          </a:p>
          <a:p>
            <a:endParaRPr lang="uk-UA" b="0" dirty="0"/>
          </a:p>
          <a:p>
            <a:r>
              <a:rPr lang="en-US" b="0" dirty="0"/>
              <a:t>Collect Earth is used in the national forest inventory to interpret satellite images and other geospatial data. This tool provides the ability to analyze land cover and forest resource changes in detail using various additional programs and data. For example, Collect Earth integrates with Google Earth to visualize and analyze high-quality satellite images. </a:t>
            </a:r>
            <a:endParaRPr lang="uk-UA" b="0"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8</a:t>
            </a:fld>
            <a:endParaRPr lang="en-GB"/>
          </a:p>
        </p:txBody>
      </p:sp>
    </p:spTree>
    <p:extLst>
      <p:ext uri="{BB962C8B-B14F-4D97-AF65-F5344CB8AC3E}">
        <p14:creationId xmlns:p14="http://schemas.microsoft.com/office/powerpoint/2010/main" val="108459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3200" b="1" dirty="0">
                <a:effectLst/>
                <a:latin typeface="Times New Roman" panose="02020603050405020304" pitchFamily="18" charset="0"/>
                <a:ea typeface="Times New Roman" panose="02020603050405020304" pitchFamily="18" charset="0"/>
              </a:rPr>
              <a:t>Візуальна стратифікація була виконана за допомогою плагіну </a:t>
            </a:r>
            <a:r>
              <a:rPr lang="en-US" sz="3200" b="1" dirty="0">
                <a:effectLst/>
                <a:latin typeface="Times New Roman" panose="02020603050405020304" pitchFamily="18" charset="0"/>
                <a:ea typeface="Times New Roman" panose="02020603050405020304" pitchFamily="18" charset="0"/>
              </a:rPr>
              <a:t>Collect Earth </a:t>
            </a:r>
            <a:r>
              <a:rPr lang="uk-UA" sz="3200" b="1" dirty="0">
                <a:effectLst/>
                <a:latin typeface="Times New Roman" panose="02020603050405020304" pitchFamily="18" charset="0"/>
                <a:ea typeface="Times New Roman" panose="02020603050405020304" pitchFamily="18" charset="0"/>
              </a:rPr>
              <a:t>та </a:t>
            </a:r>
            <a:r>
              <a:rPr lang="uk-UA" sz="3200" b="1" dirty="0" err="1">
                <a:effectLst/>
                <a:latin typeface="Times New Roman" panose="02020603050405020304" pitchFamily="18" charset="0"/>
                <a:ea typeface="Times New Roman" panose="02020603050405020304" pitchFamily="18" charset="0"/>
              </a:rPr>
              <a:t>трирівневої</a:t>
            </a:r>
            <a:r>
              <a:rPr lang="uk-UA" sz="3200" b="1" dirty="0">
                <a:effectLst/>
                <a:latin typeface="Times New Roman" panose="02020603050405020304" pitchFamily="18" charset="0"/>
                <a:ea typeface="Times New Roman" panose="02020603050405020304" pitchFamily="18" charset="0"/>
              </a:rPr>
              <a:t> схеми класифікації. Ця схема включає сім основних класів: ліс, інша деревна рослинність, луки, орні землі, водно-болотні угіддя, вода, міські та інші непродуктивні землі, які, в свою чергу, мають кілька підкласів. Кожній </a:t>
            </a:r>
            <a:r>
              <a:rPr lang="uk-UA" sz="3200" b="1" dirty="0" err="1">
                <a:effectLst/>
                <a:latin typeface="Times New Roman" panose="02020603050405020304" pitchFamily="18" charset="0"/>
                <a:ea typeface="Times New Roman" panose="02020603050405020304" pitchFamily="18" charset="0"/>
              </a:rPr>
              <a:t>фотоінтерпретованій</a:t>
            </a:r>
            <a:r>
              <a:rPr lang="uk-UA" sz="3200" b="1" dirty="0">
                <a:effectLst/>
                <a:latin typeface="Times New Roman" panose="02020603050405020304" pitchFamily="18" charset="0"/>
                <a:ea typeface="Times New Roman" panose="02020603050405020304" pitchFamily="18" charset="0"/>
              </a:rPr>
              <a:t> ділянці було присвоєно рік, в якому на ділянці не відбулося жодних змін протягом щонайменше одного року.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Visual interpretation was performed using the Collect Earth plugin</a:t>
            </a:r>
            <a:r>
              <a:rPr lang="uk-UA" sz="18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and a three-level classification scheme. This scheme included seven main LC classes (forest, other woody vegetation, grassland, cropland, wetland, water, urban and other unproductive land), which in turn had several subclasses. Each photo-interpreted plot was assigned the year in which the plot showed no LC change within at least a one-year window, and the confidence in the interpretation. </a:t>
            </a:r>
            <a:endParaRPr lang="uk-UA" b="0" dirty="0"/>
          </a:p>
        </p:txBody>
      </p:sp>
      <p:sp>
        <p:nvSpPr>
          <p:cNvPr id="4" name="Місце для номера слайда 3"/>
          <p:cNvSpPr>
            <a:spLocks noGrp="1"/>
          </p:cNvSpPr>
          <p:nvPr>
            <p:ph type="sldNum" sz="quarter" idx="10"/>
          </p:nvPr>
        </p:nvSpPr>
        <p:spPr/>
        <p:txBody>
          <a:bodyPr/>
          <a:lstStyle/>
          <a:p>
            <a:fld id="{CE2C36DC-5179-4CB2-A7AD-3EDF62B1C9D6}" type="slidenum">
              <a:rPr lang="en-GB" smtClean="0"/>
              <a:t>9</a:t>
            </a:fld>
            <a:endParaRPr lang="en-GB"/>
          </a:p>
        </p:txBody>
      </p:sp>
    </p:spTree>
    <p:extLst>
      <p:ext uri="{BB962C8B-B14F-4D97-AF65-F5344CB8AC3E}">
        <p14:creationId xmlns:p14="http://schemas.microsoft.com/office/powerpoint/2010/main" val="709126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19310F-10F7-BCCD-CFEC-F6D89E1FC677}"/>
              </a:ext>
            </a:extLst>
          </p:cNvPr>
          <p:cNvSpPr>
            <a:spLocks noGrp="1"/>
          </p:cNvSpPr>
          <p:nvPr>
            <p:ph type="dt" sz="half" idx="10"/>
          </p:nvPr>
        </p:nvSpPr>
        <p:spPr/>
        <p:txBody>
          <a:bodyPr/>
          <a:lstStyle>
            <a:lvl1pPr>
              <a:defRPr/>
            </a:lvl1pPr>
          </a:lstStyle>
          <a:p>
            <a:r>
              <a:rPr lang="en-US"/>
              <a:t>21. July 2023</a:t>
            </a:r>
            <a:endParaRPr lang="en-GB" dirty="0"/>
          </a:p>
        </p:txBody>
      </p:sp>
      <p:sp>
        <p:nvSpPr>
          <p:cNvPr id="3" name="Footer Placeholder 2">
            <a:extLst>
              <a:ext uri="{FF2B5EF4-FFF2-40B4-BE49-F238E27FC236}">
                <a16:creationId xmlns:a16="http://schemas.microsoft.com/office/drawing/2014/main" id="{52B0815F-7837-F510-8517-FD8D344D56A7}"/>
              </a:ext>
            </a:extLst>
          </p:cNvPr>
          <p:cNvSpPr>
            <a:spLocks noGrp="1"/>
          </p:cNvSpPr>
          <p:nvPr>
            <p:ph type="ftr" sz="quarter" idx="11"/>
          </p:nvPr>
        </p:nvSpPr>
        <p:spPr>
          <a:xfrm>
            <a:off x="4038600" y="6356349"/>
            <a:ext cx="4114800" cy="365125"/>
          </a:xfrm>
        </p:spPr>
        <p:txBody>
          <a:bodyPr/>
          <a:lstStyle/>
          <a:p>
            <a:r>
              <a:rPr lang="en-GB" dirty="0"/>
              <a:t>PSG meeting, 21.07.2023, Kyiv</a:t>
            </a:r>
          </a:p>
        </p:txBody>
      </p:sp>
      <p:sp>
        <p:nvSpPr>
          <p:cNvPr id="4" name="Slide Number Placeholder 3">
            <a:extLst>
              <a:ext uri="{FF2B5EF4-FFF2-40B4-BE49-F238E27FC236}">
                <a16:creationId xmlns:a16="http://schemas.microsoft.com/office/drawing/2014/main" id="{D6FD61C8-25AB-1764-EF41-E422D216E1B3}"/>
              </a:ext>
            </a:extLst>
          </p:cNvPr>
          <p:cNvSpPr>
            <a:spLocks noGrp="1"/>
          </p:cNvSpPr>
          <p:nvPr>
            <p:ph type="sldNum" sz="quarter" idx="12"/>
          </p:nvPr>
        </p:nvSpPr>
        <p:spPr/>
        <p:txBody>
          <a:bodyPr/>
          <a:lstStyle/>
          <a:p>
            <a:fld id="{51EE7181-CA54-4834-B0AA-E251DC475F5A}" type="slidenum">
              <a:rPr lang="en-GB" smtClean="0"/>
              <a:t>‹#›</a:t>
            </a:fld>
            <a:endParaRPr lang="en-GB"/>
          </a:p>
        </p:txBody>
      </p:sp>
      <p:pic>
        <p:nvPicPr>
          <p:cNvPr id="5" name="Picture 4">
            <a:extLst>
              <a:ext uri="{FF2B5EF4-FFF2-40B4-BE49-F238E27FC236}">
                <a16:creationId xmlns:a16="http://schemas.microsoft.com/office/drawing/2014/main" id="{C1278D71-79AB-5953-F85B-35CBDD8962A6}"/>
              </a:ext>
            </a:extLst>
          </p:cNvPr>
          <p:cNvPicPr>
            <a:picLocks noChangeAspect="1"/>
          </p:cNvPicPr>
          <p:nvPr userDrawn="1"/>
        </p:nvPicPr>
        <p:blipFill>
          <a:blip r:embed="rId2"/>
          <a:stretch>
            <a:fillRect/>
          </a:stretch>
        </p:blipFill>
        <p:spPr>
          <a:xfrm>
            <a:off x="8811548" y="66447"/>
            <a:ext cx="2542252" cy="1115665"/>
          </a:xfrm>
          <a:prstGeom prst="rect">
            <a:avLst/>
          </a:prstGeom>
        </p:spPr>
      </p:pic>
      <p:pic>
        <p:nvPicPr>
          <p:cNvPr id="6" name="Picture 5">
            <a:extLst>
              <a:ext uri="{FF2B5EF4-FFF2-40B4-BE49-F238E27FC236}">
                <a16:creationId xmlns:a16="http://schemas.microsoft.com/office/drawing/2014/main" id="{11EDBFF0-F5A5-3200-621F-63BC50104C65}"/>
              </a:ext>
            </a:extLst>
          </p:cNvPr>
          <p:cNvPicPr>
            <a:picLocks noChangeAspect="1"/>
          </p:cNvPicPr>
          <p:nvPr userDrawn="1"/>
        </p:nvPicPr>
        <p:blipFill>
          <a:blip r:embed="rId3"/>
          <a:stretch>
            <a:fillRect/>
          </a:stretch>
        </p:blipFill>
        <p:spPr>
          <a:xfrm>
            <a:off x="754470" y="1168506"/>
            <a:ext cx="10594924" cy="88784"/>
          </a:xfrm>
          <a:prstGeom prst="rect">
            <a:avLst/>
          </a:prstGeom>
        </p:spPr>
      </p:pic>
      <p:pic>
        <p:nvPicPr>
          <p:cNvPr id="7" name="Picture 6">
            <a:extLst>
              <a:ext uri="{FF2B5EF4-FFF2-40B4-BE49-F238E27FC236}">
                <a16:creationId xmlns:a16="http://schemas.microsoft.com/office/drawing/2014/main" id="{3B13A69B-E049-CD4A-426C-4D736B88BEFE}"/>
              </a:ext>
            </a:extLst>
          </p:cNvPr>
          <p:cNvPicPr>
            <a:picLocks noChangeAspect="1"/>
          </p:cNvPicPr>
          <p:nvPr userDrawn="1"/>
        </p:nvPicPr>
        <p:blipFill>
          <a:blip r:embed="rId4"/>
          <a:stretch>
            <a:fillRect/>
          </a:stretch>
        </p:blipFill>
        <p:spPr>
          <a:xfrm>
            <a:off x="750063" y="1101710"/>
            <a:ext cx="10594923" cy="47351"/>
          </a:xfrm>
          <a:prstGeom prst="rect">
            <a:avLst/>
          </a:prstGeom>
        </p:spPr>
      </p:pic>
    </p:spTree>
    <p:extLst>
      <p:ext uri="{BB962C8B-B14F-4D97-AF65-F5344CB8AC3E}">
        <p14:creationId xmlns:p14="http://schemas.microsoft.com/office/powerpoint/2010/main" val="256338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19310F-10F7-BCCD-CFEC-F6D89E1FC677}"/>
              </a:ext>
            </a:extLst>
          </p:cNvPr>
          <p:cNvSpPr>
            <a:spLocks noGrp="1"/>
          </p:cNvSpPr>
          <p:nvPr>
            <p:ph type="dt" sz="half" idx="10"/>
          </p:nvPr>
        </p:nvSpPr>
        <p:spPr/>
        <p:txBody>
          <a:bodyPr/>
          <a:lstStyle>
            <a:lvl1pPr>
              <a:defRPr/>
            </a:lvl1pPr>
          </a:lstStyle>
          <a:p>
            <a:r>
              <a:rPr lang="en-US"/>
              <a:t>21. July 2023</a:t>
            </a:r>
            <a:endParaRPr lang="en-GB" dirty="0"/>
          </a:p>
        </p:txBody>
      </p:sp>
      <p:sp>
        <p:nvSpPr>
          <p:cNvPr id="3" name="Footer Placeholder 2">
            <a:extLst>
              <a:ext uri="{FF2B5EF4-FFF2-40B4-BE49-F238E27FC236}">
                <a16:creationId xmlns:a16="http://schemas.microsoft.com/office/drawing/2014/main" id="{52B0815F-7837-F510-8517-FD8D344D56A7}"/>
              </a:ext>
            </a:extLst>
          </p:cNvPr>
          <p:cNvSpPr>
            <a:spLocks noGrp="1"/>
          </p:cNvSpPr>
          <p:nvPr>
            <p:ph type="ftr" sz="quarter" idx="11"/>
          </p:nvPr>
        </p:nvSpPr>
        <p:spPr/>
        <p:txBody>
          <a:bodyPr/>
          <a:lstStyle/>
          <a:p>
            <a:r>
              <a:rPr lang="en-GB"/>
              <a:t>PSG meeting, 21.07.2023, Kyiv</a:t>
            </a:r>
            <a:endParaRPr lang="en-GB" dirty="0"/>
          </a:p>
        </p:txBody>
      </p:sp>
      <p:sp>
        <p:nvSpPr>
          <p:cNvPr id="4" name="Slide Number Placeholder 3">
            <a:extLst>
              <a:ext uri="{FF2B5EF4-FFF2-40B4-BE49-F238E27FC236}">
                <a16:creationId xmlns:a16="http://schemas.microsoft.com/office/drawing/2014/main" id="{D6FD61C8-25AB-1764-EF41-E422D216E1B3}"/>
              </a:ext>
            </a:extLst>
          </p:cNvPr>
          <p:cNvSpPr>
            <a:spLocks noGrp="1"/>
          </p:cNvSpPr>
          <p:nvPr>
            <p:ph type="sldNum" sz="quarter" idx="12"/>
          </p:nvPr>
        </p:nvSpPr>
        <p:spPr/>
        <p:txBody>
          <a:bodyPr/>
          <a:lstStyle/>
          <a:p>
            <a:fld id="{51EE7181-CA54-4834-B0AA-E251DC475F5A}" type="slidenum">
              <a:rPr lang="en-GB" smtClean="0"/>
              <a:t>‹#›</a:t>
            </a:fld>
            <a:endParaRPr lang="en-GB"/>
          </a:p>
        </p:txBody>
      </p:sp>
    </p:spTree>
    <p:extLst>
      <p:ext uri="{BB962C8B-B14F-4D97-AF65-F5344CB8AC3E}">
        <p14:creationId xmlns:p14="http://schemas.microsoft.com/office/powerpoint/2010/main" val="149506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cSld name="Заголовок, текст і 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uk-UA"/>
              <a:t>Зразок заголовка</a:t>
            </a:r>
          </a:p>
        </p:txBody>
      </p:sp>
      <p:sp>
        <p:nvSpPr>
          <p:cNvPr id="3" name="Місце для тексту 2"/>
          <p:cNvSpPr>
            <a:spLocks noGrp="1"/>
          </p:cNvSpPr>
          <p:nvPr>
            <p:ph type="body" sz="half" idx="1"/>
          </p:nvPr>
        </p:nvSpPr>
        <p:spPr>
          <a:xfrm>
            <a:off x="609600" y="1600201"/>
            <a:ext cx="5384800" cy="4525963"/>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quarter" idx="2"/>
          </p:nvPr>
        </p:nvSpPr>
        <p:spPr>
          <a:xfrm>
            <a:off x="6197600" y="1600200"/>
            <a:ext cx="5384800" cy="21859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вмісту 4"/>
          <p:cNvSpPr>
            <a:spLocks noGrp="1"/>
          </p:cNvSpPr>
          <p:nvPr>
            <p:ph sz="quarter" idx="3"/>
          </p:nvPr>
        </p:nvSpPr>
        <p:spPr>
          <a:xfrm>
            <a:off x="6197600" y="3938589"/>
            <a:ext cx="5384800" cy="2187575"/>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дати 5"/>
          <p:cNvSpPr>
            <a:spLocks noGrp="1"/>
          </p:cNvSpPr>
          <p:nvPr>
            <p:ph type="dt" sz="half" idx="10"/>
          </p:nvPr>
        </p:nvSpPr>
        <p:spPr>
          <a:xfrm>
            <a:off x="609600" y="6245225"/>
            <a:ext cx="2844800" cy="476250"/>
          </a:xfrm>
        </p:spPr>
        <p:txBody>
          <a:bodyPr/>
          <a:lstStyle>
            <a:lvl1pPr>
              <a:defRPr>
                <a:latin typeface="Arial" pitchFamily="34" charset="0"/>
              </a:defRPr>
            </a:lvl1pPr>
          </a:lstStyle>
          <a:p>
            <a:pPr>
              <a:defRPr/>
            </a:pPr>
            <a:endParaRPr lang="ru-RU" altLang="uk-UA"/>
          </a:p>
        </p:txBody>
      </p:sp>
      <p:sp>
        <p:nvSpPr>
          <p:cNvPr id="7" name="Місце для нижнього колонтитула 6"/>
          <p:cNvSpPr>
            <a:spLocks noGrp="1"/>
          </p:cNvSpPr>
          <p:nvPr>
            <p:ph type="ftr" sz="quarter" idx="11"/>
          </p:nvPr>
        </p:nvSpPr>
        <p:spPr>
          <a:xfrm>
            <a:off x="4165600" y="6245225"/>
            <a:ext cx="3860800" cy="476250"/>
          </a:xfrm>
        </p:spPr>
        <p:txBody>
          <a:bodyPr/>
          <a:lstStyle>
            <a:lvl1pPr>
              <a:defRPr>
                <a:latin typeface="Arial" pitchFamily="34" charset="0"/>
              </a:defRPr>
            </a:lvl1pPr>
          </a:lstStyle>
          <a:p>
            <a:pPr>
              <a:defRPr/>
            </a:pPr>
            <a:endParaRPr lang="ru-RU" altLang="uk-UA"/>
          </a:p>
        </p:txBody>
      </p:sp>
      <p:sp>
        <p:nvSpPr>
          <p:cNvPr id="8" name="Місце для номера слайда 7"/>
          <p:cNvSpPr>
            <a:spLocks noGrp="1"/>
          </p:cNvSpPr>
          <p:nvPr>
            <p:ph type="sldNum" sz="quarter" idx="12"/>
          </p:nvPr>
        </p:nvSpPr>
        <p:spPr>
          <a:xfrm>
            <a:off x="8737600" y="6245225"/>
            <a:ext cx="2844800" cy="476250"/>
          </a:xfrm>
        </p:spPr>
        <p:txBody>
          <a:bodyPr/>
          <a:lstStyle>
            <a:lvl1pPr>
              <a:defRPr/>
            </a:lvl1pPr>
          </a:lstStyle>
          <a:p>
            <a:fld id="{39FCB11D-BCBE-443A-9C0D-639B9688F080}" type="slidenum">
              <a:rPr lang="ru-RU" altLang="uk-UA"/>
              <a:pPr/>
              <a:t>‹#›</a:t>
            </a:fld>
            <a:endParaRPr lang="ru-RU" altLang="uk-UA"/>
          </a:p>
        </p:txBody>
      </p:sp>
    </p:spTree>
    <p:extLst>
      <p:ext uri="{BB962C8B-B14F-4D97-AF65-F5344CB8AC3E}">
        <p14:creationId xmlns:p14="http://schemas.microsoft.com/office/powerpoint/2010/main" val="2880554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9898D062-73E6-4ADD-B79E-F573D2C3FBEE}" type="datetimeFigureOut">
              <a:rPr lang="uk-UA" smtClean="0"/>
              <a:t>05.06.2024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EF431974-4D7C-42FE-A378-0B7FBED84171}" type="slidenum">
              <a:rPr lang="uk-UA" smtClean="0"/>
              <a:t>‹#›</a:t>
            </a:fld>
            <a:endParaRPr lang="uk-UA"/>
          </a:p>
        </p:txBody>
      </p:sp>
    </p:spTree>
    <p:extLst>
      <p:ext uri="{BB962C8B-B14F-4D97-AF65-F5344CB8AC3E}">
        <p14:creationId xmlns:p14="http://schemas.microsoft.com/office/powerpoint/2010/main" val="295938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ftr" sz="quarter" idx="10"/>
          </p:nvPr>
        </p:nvSpPr>
        <p:spPr/>
        <p:txBody>
          <a:bodyPr/>
          <a:lstStyle>
            <a:lvl1pPr>
              <a:defRPr/>
            </a:lvl1pPr>
          </a:lstStyle>
          <a:p>
            <a:pPr>
              <a:defRPr/>
            </a:pPr>
            <a:r>
              <a:rPr lang="en-US"/>
              <a:t>© V. Myroniuk, 2023</a:t>
            </a:r>
            <a:endParaRPr lang="ru-RU"/>
          </a:p>
        </p:txBody>
      </p:sp>
      <p:sp>
        <p:nvSpPr>
          <p:cNvPr id="5" name="Rectangle 3"/>
          <p:cNvSpPr>
            <a:spLocks noGrp="1" noChangeArrowheads="1"/>
          </p:cNvSpPr>
          <p:nvPr>
            <p:ph type="sldNum" sz="quarter" idx="11"/>
          </p:nvPr>
        </p:nvSpPr>
        <p:spPr>
          <a:xfrm>
            <a:off x="8737600" y="6248400"/>
            <a:ext cx="2844800" cy="457200"/>
          </a:xfrm>
          <a:prstGeom prst="rect">
            <a:avLst/>
          </a:prstGeom>
        </p:spPr>
        <p:txBody>
          <a:bodyPr/>
          <a:lstStyle>
            <a:lvl1pPr>
              <a:defRPr/>
            </a:lvl1pPr>
          </a:lstStyle>
          <a:p>
            <a:pPr>
              <a:defRPr/>
            </a:pPr>
            <a:fld id="{D45710A7-2E85-4A2C-9C65-763314754CD2}" type="slidenum">
              <a:rPr lang="ru-RU"/>
              <a:pPr>
                <a:defRPr/>
              </a:pPr>
              <a:t>‹#›</a:t>
            </a:fld>
            <a:endParaRPr lang="ru-RU"/>
          </a:p>
        </p:txBody>
      </p:sp>
      <p:sp>
        <p:nvSpPr>
          <p:cNvPr id="6" name="Rectangle 16"/>
          <p:cNvSpPr>
            <a:spLocks noGrp="1" noChangeArrowheads="1"/>
          </p:cNvSpPr>
          <p:nvPr>
            <p:ph type="dt" sz="half" idx="12"/>
          </p:nvPr>
        </p:nvSpPr>
        <p:spPr/>
        <p:txBody>
          <a:bodyPr/>
          <a:lstStyle>
            <a:lvl1pPr>
              <a:defRPr/>
            </a:lvl1pPr>
          </a:lstStyle>
          <a:p>
            <a:pPr>
              <a:defRPr/>
            </a:pPr>
            <a:endParaRPr lang="ru-RU"/>
          </a:p>
        </p:txBody>
      </p:sp>
    </p:spTree>
    <p:extLst>
      <p:ext uri="{BB962C8B-B14F-4D97-AF65-F5344CB8AC3E}">
        <p14:creationId xmlns:p14="http://schemas.microsoft.com/office/powerpoint/2010/main" val="1407492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05F8E1-EE24-2631-BCA9-52DB8F8545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err="1"/>
              <a:t>Secnd</a:t>
            </a:r>
            <a:r>
              <a:rPr lang="en-US" dirty="0"/>
              <a:t>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37A1327-9D99-B7FF-7B27-6B388C57CB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en-US"/>
              <a:t>21. July 2023</a:t>
            </a:r>
            <a:endParaRPr lang="en-GB" dirty="0"/>
          </a:p>
        </p:txBody>
      </p:sp>
      <p:sp>
        <p:nvSpPr>
          <p:cNvPr id="5" name="Footer Placeholder 4">
            <a:extLst>
              <a:ext uri="{FF2B5EF4-FFF2-40B4-BE49-F238E27FC236}">
                <a16:creationId xmlns:a16="http://schemas.microsoft.com/office/drawing/2014/main" id="{6ECF240B-4E10-4230-6A39-F2DD8AF3A268}"/>
              </a:ext>
            </a:extLst>
          </p:cNvPr>
          <p:cNvSpPr>
            <a:spLocks noGrp="1"/>
          </p:cNvSpPr>
          <p:nvPr>
            <p:ph type="ftr" sz="quarter" idx="3"/>
          </p:nvPr>
        </p:nvSpPr>
        <p:spPr>
          <a:xfrm>
            <a:off x="4038600" y="6176963"/>
            <a:ext cx="4114800" cy="544512"/>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GB"/>
              <a:t>PSG meeting, 21.07.2023, Kyiv</a:t>
            </a:r>
            <a:endParaRPr lang="en-GB" dirty="0"/>
          </a:p>
        </p:txBody>
      </p:sp>
      <p:sp>
        <p:nvSpPr>
          <p:cNvPr id="6" name="Slide Number Placeholder 5">
            <a:extLst>
              <a:ext uri="{FF2B5EF4-FFF2-40B4-BE49-F238E27FC236}">
                <a16:creationId xmlns:a16="http://schemas.microsoft.com/office/drawing/2014/main" id="{EDB832F7-4F7B-A884-86AA-0967FDE60C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2</a:t>
            </a:r>
          </a:p>
        </p:txBody>
      </p:sp>
      <p:pic>
        <p:nvPicPr>
          <p:cNvPr id="2" name="Picture 1">
            <a:extLst>
              <a:ext uri="{FF2B5EF4-FFF2-40B4-BE49-F238E27FC236}">
                <a16:creationId xmlns:a16="http://schemas.microsoft.com/office/drawing/2014/main" id="{71CAD064-A0E2-34E3-0A88-046990854EE2}"/>
              </a:ext>
            </a:extLst>
          </p:cNvPr>
          <p:cNvPicPr>
            <a:picLocks noChangeAspect="1"/>
          </p:cNvPicPr>
          <p:nvPr userDrawn="1"/>
        </p:nvPicPr>
        <p:blipFill>
          <a:blip r:embed="rId7"/>
          <a:stretch>
            <a:fillRect/>
          </a:stretch>
        </p:blipFill>
        <p:spPr>
          <a:xfrm>
            <a:off x="8811548" y="66447"/>
            <a:ext cx="2542252" cy="1115665"/>
          </a:xfrm>
          <a:prstGeom prst="rect">
            <a:avLst/>
          </a:prstGeom>
        </p:spPr>
      </p:pic>
      <p:pic>
        <p:nvPicPr>
          <p:cNvPr id="7" name="Picture 6">
            <a:extLst>
              <a:ext uri="{FF2B5EF4-FFF2-40B4-BE49-F238E27FC236}">
                <a16:creationId xmlns:a16="http://schemas.microsoft.com/office/drawing/2014/main" id="{CC0E3311-0947-235B-6977-44F3CA7CA9E0}"/>
              </a:ext>
            </a:extLst>
          </p:cNvPr>
          <p:cNvPicPr>
            <a:picLocks noChangeAspect="1"/>
          </p:cNvPicPr>
          <p:nvPr userDrawn="1"/>
        </p:nvPicPr>
        <p:blipFill>
          <a:blip r:embed="rId8"/>
          <a:stretch>
            <a:fillRect/>
          </a:stretch>
        </p:blipFill>
        <p:spPr>
          <a:xfrm>
            <a:off x="754470" y="1168506"/>
            <a:ext cx="10594924" cy="88784"/>
          </a:xfrm>
          <a:prstGeom prst="rect">
            <a:avLst/>
          </a:prstGeom>
        </p:spPr>
      </p:pic>
      <p:pic>
        <p:nvPicPr>
          <p:cNvPr id="8" name="Picture 7">
            <a:extLst>
              <a:ext uri="{FF2B5EF4-FFF2-40B4-BE49-F238E27FC236}">
                <a16:creationId xmlns:a16="http://schemas.microsoft.com/office/drawing/2014/main" id="{F8753147-9CFC-FB3D-2CB5-D5295D945C07}"/>
              </a:ext>
            </a:extLst>
          </p:cNvPr>
          <p:cNvPicPr>
            <a:picLocks noChangeAspect="1"/>
          </p:cNvPicPr>
          <p:nvPr userDrawn="1"/>
        </p:nvPicPr>
        <p:blipFill>
          <a:blip r:embed="rId9"/>
          <a:stretch>
            <a:fillRect/>
          </a:stretch>
        </p:blipFill>
        <p:spPr>
          <a:xfrm>
            <a:off x="750063" y="1101710"/>
            <a:ext cx="10594923" cy="47351"/>
          </a:xfrm>
          <a:prstGeom prst="rect">
            <a:avLst/>
          </a:prstGeom>
        </p:spPr>
      </p:pic>
    </p:spTree>
    <p:extLst>
      <p:ext uri="{BB962C8B-B14F-4D97-AF65-F5344CB8AC3E}">
        <p14:creationId xmlns:p14="http://schemas.microsoft.com/office/powerpoint/2010/main" val="2111160615"/>
      </p:ext>
    </p:extLst>
  </p:cSld>
  <p:clrMap bg1="lt1" tx1="dk1" bg2="lt2" tx2="dk2" accent1="accent1" accent2="accent2" accent3="accent3" accent4="accent4" accent5="accent5" accent6="accent6" hlink="hlink" folHlink="folHlink"/>
  <p:sldLayoutIdLst>
    <p:sldLayoutId id="2147483656" r:id="rId1"/>
    <p:sldLayoutId id="2147483655" r:id="rId2"/>
    <p:sldLayoutId id="2147483659" r:id="rId3"/>
    <p:sldLayoutId id="2147483660" r:id="rId4"/>
    <p:sldLayoutId id="2147483661"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nfi.lisproekt.gov.ua/en/" TargetMode="Externa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nfi.lisproekt.gov.ua/"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e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7008B1-C5DE-3844-93A9-4FEC4AC7D62E}"/>
              </a:ext>
            </a:extLst>
          </p:cNvPr>
          <p:cNvSpPr txBox="1"/>
          <p:nvPr/>
        </p:nvSpPr>
        <p:spPr>
          <a:xfrm>
            <a:off x="43543" y="1534052"/>
            <a:ext cx="12075458" cy="4247317"/>
          </a:xfrm>
          <a:prstGeom prst="rect">
            <a:avLst/>
          </a:prstGeom>
          <a:noFill/>
        </p:spPr>
        <p:txBody>
          <a:bodyPr wrap="square" rtlCol="0">
            <a:spAutoFit/>
          </a:bodyPr>
          <a:lstStyle/>
          <a:p>
            <a:pPr algn="ctr"/>
            <a:endParaRPr lang="uk-UA" sz="3600" b="1" dirty="0"/>
          </a:p>
          <a:p>
            <a:pPr algn="ctr"/>
            <a:r>
              <a:rPr lang="en-US" sz="3600" b="1" dirty="0"/>
              <a:t>Overview on NFI/RS-Inventory approaches in Ukraine - achievements and challenges</a:t>
            </a:r>
          </a:p>
          <a:p>
            <a:pPr algn="ctr"/>
            <a:endParaRPr lang="uk-UA" sz="2400" b="1" dirty="0"/>
          </a:p>
          <a:p>
            <a:pPr algn="ctr"/>
            <a:r>
              <a:rPr lang="en-GB" sz="2400" i="1" dirty="0"/>
              <a:t>Andrii Shamrai</a:t>
            </a:r>
            <a:r>
              <a:rPr lang="uk-UA" sz="2400" i="1" dirty="0"/>
              <a:t>,  </a:t>
            </a:r>
            <a:endParaRPr lang="en-US" sz="2400" i="1" dirty="0"/>
          </a:p>
          <a:p>
            <a:pPr algn="ctr"/>
            <a:r>
              <a:rPr lang="en-GB" sz="2400" i="1" dirty="0"/>
              <a:t>Head of </a:t>
            </a:r>
            <a:r>
              <a:rPr lang="en-GB" sz="2400" i="1" dirty="0" err="1"/>
              <a:t>Center</a:t>
            </a:r>
            <a:r>
              <a:rPr lang="en-GB" sz="2400" i="1" dirty="0"/>
              <a:t> of National Forest Inventory of </a:t>
            </a:r>
            <a:br>
              <a:rPr lang="en-GB" sz="2400" i="1" dirty="0"/>
            </a:br>
            <a:r>
              <a:rPr lang="en-US" sz="2400" i="1" dirty="0"/>
              <a:t>Ukrainian State Forest Management Planning Association</a:t>
            </a:r>
            <a:r>
              <a:rPr lang="en-GB" sz="2400" i="1" dirty="0"/>
              <a:t> «</a:t>
            </a:r>
            <a:r>
              <a:rPr lang="en-GB" sz="2400" i="1" dirty="0" err="1"/>
              <a:t>Ukrderzhlisproject</a:t>
            </a:r>
            <a:r>
              <a:rPr lang="en-GB" sz="2400" i="1" dirty="0"/>
              <a:t>»</a:t>
            </a:r>
          </a:p>
          <a:p>
            <a:pPr algn="ctr"/>
            <a:endParaRPr lang="en-GB" sz="2400" i="1" dirty="0"/>
          </a:p>
          <a:p>
            <a:pPr algn="ctr"/>
            <a:endParaRPr lang="en-GB" sz="2400" i="1" dirty="0"/>
          </a:p>
          <a:p>
            <a:pPr algn="ctr"/>
            <a:endParaRPr lang="uk-UA" dirty="0"/>
          </a:p>
        </p:txBody>
      </p:sp>
      <p:pic>
        <p:nvPicPr>
          <p:cNvPr id="7" name="Picture 4">
            <a:extLst>
              <a:ext uri="{FF2B5EF4-FFF2-40B4-BE49-F238E27FC236}">
                <a16:creationId xmlns:a16="http://schemas.microsoft.com/office/drawing/2014/main" id="{B7ACEDC8-E252-995B-CB1F-46121D8E6021}"/>
              </a:ext>
            </a:extLst>
          </p:cNvPr>
          <p:cNvPicPr>
            <a:picLocks noChangeAspect="1"/>
          </p:cNvPicPr>
          <p:nvPr/>
        </p:nvPicPr>
        <p:blipFill rotWithShape="1">
          <a:blip r:embed="rId3"/>
          <a:srcRect l="19565" t="-17458" r="68474" b="17458"/>
          <a:stretch/>
        </p:blipFill>
        <p:spPr>
          <a:xfrm>
            <a:off x="542724" y="-166424"/>
            <a:ext cx="1033069" cy="1333500"/>
          </a:xfrm>
          <a:prstGeom prst="rect">
            <a:avLst/>
          </a:prstGeom>
        </p:spPr>
      </p:pic>
      <p:sp>
        <p:nvSpPr>
          <p:cNvPr id="9" name="Прямокутник 8"/>
          <p:cNvSpPr/>
          <p:nvPr/>
        </p:nvSpPr>
        <p:spPr>
          <a:xfrm>
            <a:off x="796738" y="5966035"/>
            <a:ext cx="10775576" cy="369332"/>
          </a:xfrm>
          <a:prstGeom prst="rect">
            <a:avLst/>
          </a:prstGeom>
        </p:spPr>
        <p:txBody>
          <a:bodyPr wrap="square">
            <a:spAutoFit/>
          </a:bodyPr>
          <a:lstStyle/>
          <a:p>
            <a:pPr algn="ctr"/>
            <a:r>
              <a:rPr lang="en-US" b="1" dirty="0"/>
              <a:t>05.06.2024</a:t>
            </a:r>
            <a:r>
              <a:rPr lang="de-DE" b="1" dirty="0"/>
              <a:t> Berlin / Kyiv </a:t>
            </a:r>
            <a:endParaRPr lang="en-US" b="1" dirty="0"/>
          </a:p>
        </p:txBody>
      </p:sp>
    </p:spTree>
    <p:extLst>
      <p:ext uri="{BB962C8B-B14F-4D97-AF65-F5344CB8AC3E}">
        <p14:creationId xmlns:p14="http://schemas.microsoft.com/office/powerpoint/2010/main" val="2763411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Rectangle 2"/>
          <p:cNvSpPr txBox="1">
            <a:spLocks noChangeArrowheads="1"/>
          </p:cNvSpPr>
          <p:nvPr/>
        </p:nvSpPr>
        <p:spPr bwMode="auto">
          <a:xfrm>
            <a:off x="690283" y="367469"/>
            <a:ext cx="1077019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nSpc>
                <a:spcPct val="90000"/>
              </a:lnSpc>
              <a:defRPr/>
            </a:pPr>
            <a:r>
              <a:rPr lang="en-GB" altLang="uk-UA" sz="3200" b="1" dirty="0">
                <a:latin typeface="+mn-lt"/>
                <a:ea typeface="+mn-ea"/>
                <a:cs typeface="+mn-cs"/>
              </a:rPr>
              <a:t>NFI obstacles during martial law</a:t>
            </a:r>
          </a:p>
        </p:txBody>
      </p:sp>
      <p:sp>
        <p:nvSpPr>
          <p:cNvPr id="3" name="Прямокутник 2"/>
          <p:cNvSpPr/>
          <p:nvPr/>
        </p:nvSpPr>
        <p:spPr>
          <a:xfrm>
            <a:off x="690283" y="1477630"/>
            <a:ext cx="10601694" cy="3785652"/>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GB" sz="2400" b="1" dirty="0">
                <a:latin typeface="Calibri" panose="020F0502020204030204" pitchFamily="34" charset="0"/>
              </a:rPr>
              <a:t>Financial constraints: </a:t>
            </a:r>
          </a:p>
          <a:p>
            <a:pPr marL="742950" lvl="1" indent="-285750">
              <a:buFont typeface="Arial" panose="020B0604020202020204" pitchFamily="34" charset="0"/>
              <a:buChar char="•"/>
            </a:pPr>
            <a:r>
              <a:rPr lang="en-GB" sz="2400" dirty="0">
                <a:latin typeface="Calibri" panose="020F0502020204030204" pitchFamily="34" charset="0"/>
              </a:rPr>
              <a:t>No baseline for annual planning or horizon for ending of field data collection </a:t>
            </a:r>
          </a:p>
          <a:p>
            <a:pPr marL="742950" lvl="1" indent="-285750">
              <a:buFont typeface="Arial" panose="020B0604020202020204" pitchFamily="34" charset="0"/>
              <a:buChar char="•"/>
            </a:pPr>
            <a:r>
              <a:rPr lang="en-GB" sz="2400" dirty="0">
                <a:latin typeface="Calibri" panose="020F0502020204030204" pitchFamily="34" charset="0"/>
              </a:rPr>
              <a:t>Instability of CNFI structure and staff </a:t>
            </a:r>
          </a:p>
          <a:p>
            <a:pPr marL="742950" lvl="1" indent="-285750">
              <a:buFont typeface="Arial" panose="020B0604020202020204" pitchFamily="34" charset="0"/>
              <a:buChar char="•"/>
            </a:pPr>
            <a:r>
              <a:rPr lang="en-GB" sz="2400" dirty="0">
                <a:latin typeface="Calibri" panose="020F0502020204030204" pitchFamily="34" charset="0"/>
              </a:rPr>
              <a:t>Lack of equipment and vehicles </a:t>
            </a:r>
          </a:p>
          <a:p>
            <a:pPr marL="742950" lvl="1" indent="-285750">
              <a:buFont typeface="Arial" panose="020B0604020202020204" pitchFamily="34" charset="0"/>
              <a:buChar char="•"/>
            </a:pPr>
            <a:endParaRPr lang="en-GB" sz="2400" dirty="0">
              <a:latin typeface="Calibri" panose="020F0502020204030204" pitchFamily="34" charset="0"/>
            </a:endParaRPr>
          </a:p>
          <a:p>
            <a:pPr marL="285750" indent="-285750">
              <a:buFont typeface="Arial" panose="020B0604020202020204" pitchFamily="34" charset="0"/>
              <a:buChar char="•"/>
            </a:pPr>
            <a:r>
              <a:rPr lang="en-GB" sz="2400" b="1" dirty="0">
                <a:latin typeface="Calibri" panose="020F0502020204030204" pitchFamily="34" charset="0"/>
              </a:rPr>
              <a:t>Inaccessible sample plots:</a:t>
            </a:r>
            <a:r>
              <a:rPr lang="en-GB" sz="2400" dirty="0">
                <a:latin typeface="Calibri" panose="020F0502020204030204" pitchFamily="34" charset="0"/>
              </a:rPr>
              <a:t> </a:t>
            </a:r>
          </a:p>
          <a:p>
            <a:pPr marL="742950" lvl="1" indent="-285750">
              <a:buFont typeface="Arial" panose="020B0604020202020204" pitchFamily="34" charset="0"/>
              <a:buChar char="•"/>
            </a:pPr>
            <a:r>
              <a:rPr lang="en-US" sz="2400" dirty="0">
                <a:latin typeface="Calibri" panose="020F0502020204030204" pitchFamily="34" charset="0"/>
              </a:rPr>
              <a:t>Inaccessible territories relatively sample plots</a:t>
            </a:r>
          </a:p>
          <a:p>
            <a:pPr marL="742950" lvl="1" indent="-285750">
              <a:buFont typeface="Arial" panose="020B0604020202020204" pitchFamily="34" charset="0"/>
              <a:buChar char="•"/>
            </a:pPr>
            <a:r>
              <a:rPr lang="en-US" sz="2400" dirty="0">
                <a:latin typeface="Calibri" panose="020F0502020204030204" pitchFamily="34" charset="0"/>
              </a:rPr>
              <a:t>Increased fieldwork costs without prior acquisition of local information</a:t>
            </a:r>
          </a:p>
          <a:p>
            <a:pPr marL="742950" lvl="1" indent="-285750">
              <a:buFont typeface="Arial" panose="020B0604020202020204" pitchFamily="34" charset="0"/>
              <a:buChar char="•"/>
            </a:pPr>
            <a:r>
              <a:rPr lang="en-GB" sz="2400" dirty="0">
                <a:latin typeface="Calibri" panose="020F0502020204030204" pitchFamily="34" charset="0"/>
              </a:rPr>
              <a:t>Require complex statistical methods to estimate missing observations</a:t>
            </a:r>
            <a:endParaRPr lang="uk-UA" sz="2400" dirty="0">
              <a:latin typeface="Calibri" panose="020F0502020204030204" pitchFamily="34" charset="0"/>
            </a:endParaRPr>
          </a:p>
          <a:p>
            <a:pPr marL="285750" indent="-285750">
              <a:buFont typeface="Arial" panose="020B0604020202020204" pitchFamily="34" charset="0"/>
              <a:buChar char="•"/>
            </a:pPr>
            <a:endParaRPr lang="uk-UA" sz="2400" dirty="0">
              <a:latin typeface="Calibri" panose="020F0502020204030204" pitchFamily="34" charset="0"/>
            </a:endParaRPr>
          </a:p>
        </p:txBody>
      </p:sp>
    </p:spTree>
    <p:extLst>
      <p:ext uri="{BB962C8B-B14F-4D97-AF65-F5344CB8AC3E}">
        <p14:creationId xmlns:p14="http://schemas.microsoft.com/office/powerpoint/2010/main" val="2478989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0A4736-088A-B8C3-44A1-3F792883095D}"/>
              </a:ext>
            </a:extLst>
          </p:cNvPr>
          <p:cNvSpPr>
            <a:spLocks noGrp="1"/>
          </p:cNvSpPr>
          <p:nvPr>
            <p:ph type="sldNum" sz="quarter" idx="12"/>
          </p:nvPr>
        </p:nvSpPr>
        <p:spPr/>
        <p:txBody>
          <a:bodyPr/>
          <a:lstStyle/>
          <a:p>
            <a:fld id="{51EE7181-CA54-4834-B0AA-E251DC475F5A}" type="slidenum">
              <a:rPr lang="en-GB" smtClean="0"/>
              <a:t>11</a:t>
            </a:fld>
            <a:endParaRPr lang="en-GB" dirty="0"/>
          </a:p>
        </p:txBody>
      </p:sp>
      <p:sp>
        <p:nvSpPr>
          <p:cNvPr id="4" name="TextBox 3">
            <a:extLst>
              <a:ext uri="{FF2B5EF4-FFF2-40B4-BE49-F238E27FC236}">
                <a16:creationId xmlns:a16="http://schemas.microsoft.com/office/drawing/2014/main" id="{72191ABC-5EF2-5E0B-3FC2-87151A366ED1}"/>
              </a:ext>
            </a:extLst>
          </p:cNvPr>
          <p:cNvSpPr txBox="1"/>
          <p:nvPr/>
        </p:nvSpPr>
        <p:spPr>
          <a:xfrm>
            <a:off x="4554056" y="2041282"/>
            <a:ext cx="6288115" cy="3277820"/>
          </a:xfrm>
          <a:prstGeom prst="rect">
            <a:avLst/>
          </a:prstGeom>
          <a:noFill/>
        </p:spPr>
        <p:txBody>
          <a:bodyPr wrap="square">
            <a:spAutoFit/>
          </a:bodyPr>
          <a:lstStyle/>
          <a:p>
            <a:pPr marL="342900" indent="-342900" algn="just">
              <a:spcBef>
                <a:spcPts val="300"/>
              </a:spcBef>
              <a:spcAft>
                <a:spcPts val="300"/>
              </a:spcAft>
              <a:buFont typeface="Arial" panose="020B0604020202020204" pitchFamily="34" charset="0"/>
              <a:buChar char="•"/>
            </a:pPr>
            <a:r>
              <a:rPr lang="en-US" sz="2400" dirty="0">
                <a:solidFill>
                  <a:srgbClr val="000000"/>
                </a:solidFill>
                <a:latin typeface="Calibri" panose="020F0502020204030204" pitchFamily="34" charset="0"/>
              </a:rPr>
              <a:t>Support for the national forest inventory reporting with limited resources</a:t>
            </a:r>
          </a:p>
          <a:p>
            <a:pPr marL="342900" indent="-342900" algn="just">
              <a:spcBef>
                <a:spcPts val="300"/>
              </a:spcBef>
              <a:spcAft>
                <a:spcPts val="300"/>
              </a:spcAft>
              <a:buFont typeface="Arial" panose="020B0604020202020204" pitchFamily="34" charset="0"/>
              <a:buChar char="•"/>
            </a:pPr>
            <a:r>
              <a:rPr lang="en-US" sz="2400" dirty="0">
                <a:solidFill>
                  <a:srgbClr val="000000"/>
                </a:solidFill>
                <a:latin typeface="Calibri" panose="020F0502020204030204" pitchFamily="34" charset="0"/>
              </a:rPr>
              <a:t>First spatially explicit assessment of forest resources in Ukraine</a:t>
            </a:r>
          </a:p>
          <a:p>
            <a:pPr marL="342900" indent="-342900" algn="just">
              <a:spcBef>
                <a:spcPts val="300"/>
              </a:spcBef>
              <a:spcAft>
                <a:spcPts val="300"/>
              </a:spcAft>
              <a:buFont typeface="Arial" panose="020B0604020202020204" pitchFamily="34" charset="0"/>
              <a:buChar char="•"/>
            </a:pPr>
            <a:r>
              <a:rPr lang="en-US" sz="2400" dirty="0">
                <a:solidFill>
                  <a:srgbClr val="000000"/>
                </a:solidFill>
                <a:latin typeface="Calibri" panose="020F0502020204030204" pitchFamily="34" charset="0"/>
              </a:rPr>
              <a:t>Mapping of forests regardless of their legal status</a:t>
            </a:r>
          </a:p>
          <a:p>
            <a:pPr marL="342900" indent="-342900" algn="just">
              <a:spcBef>
                <a:spcPts val="300"/>
              </a:spcBef>
              <a:spcAft>
                <a:spcPts val="300"/>
              </a:spcAft>
              <a:buFont typeface="Arial" panose="020B0604020202020204" pitchFamily="34" charset="0"/>
              <a:buChar char="•"/>
            </a:pPr>
            <a:r>
              <a:rPr lang="en-US" sz="2400" dirty="0">
                <a:solidFill>
                  <a:srgbClr val="000000"/>
                </a:solidFill>
                <a:latin typeface="Calibri" panose="020F0502020204030204" pitchFamily="34" charset="0"/>
              </a:rPr>
              <a:t>Improved capacity for continuous forest monitoring in Ukraine and decision making</a:t>
            </a:r>
          </a:p>
        </p:txBody>
      </p:sp>
      <p:sp>
        <p:nvSpPr>
          <p:cNvPr id="5" name="TextBox 4">
            <a:extLst>
              <a:ext uri="{FF2B5EF4-FFF2-40B4-BE49-F238E27FC236}">
                <a16:creationId xmlns:a16="http://schemas.microsoft.com/office/drawing/2014/main" id="{7571BF5A-6668-BB90-3028-0E5A2829DA2F}"/>
              </a:ext>
            </a:extLst>
          </p:cNvPr>
          <p:cNvSpPr txBox="1"/>
          <p:nvPr/>
        </p:nvSpPr>
        <p:spPr>
          <a:xfrm>
            <a:off x="576695" y="469324"/>
            <a:ext cx="8033905" cy="584775"/>
          </a:xfrm>
          <a:prstGeom prst="rect">
            <a:avLst/>
          </a:prstGeom>
          <a:noFill/>
        </p:spPr>
        <p:txBody>
          <a:bodyPr wrap="square" rtlCol="0">
            <a:spAutoFit/>
          </a:bodyPr>
          <a:lstStyle/>
          <a:p>
            <a:r>
              <a:rPr lang="en-US" sz="3200" b="1" dirty="0"/>
              <a:t>Objectives of the RS-Inventory 2023</a:t>
            </a:r>
          </a:p>
        </p:txBody>
      </p:sp>
      <p:sp>
        <p:nvSpPr>
          <p:cNvPr id="13" name="Rectangle 5">
            <a:extLst>
              <a:ext uri="{FF2B5EF4-FFF2-40B4-BE49-F238E27FC236}">
                <a16:creationId xmlns:a16="http://schemas.microsoft.com/office/drawing/2014/main" id="{55B22FD6-6192-DFBB-9229-E34739893725}"/>
              </a:ext>
            </a:extLst>
          </p:cNvPr>
          <p:cNvSpPr>
            <a:spLocks noChangeArrowheads="1"/>
          </p:cNvSpPr>
          <p:nvPr/>
        </p:nvSpPr>
        <p:spPr bwMode="auto">
          <a:xfrm>
            <a:off x="838200" y="6248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6">
            <a:extLst>
              <a:ext uri="{FF2B5EF4-FFF2-40B4-BE49-F238E27FC236}">
                <a16:creationId xmlns:a16="http://schemas.microsoft.com/office/drawing/2014/main" id="{B80C68CB-DE36-85B2-2E25-3E0D11796E88}"/>
              </a:ext>
            </a:extLst>
          </p:cNvPr>
          <p:cNvSpPr>
            <a:spLocks noChangeArrowheads="1"/>
          </p:cNvSpPr>
          <p:nvPr/>
        </p:nvSpPr>
        <p:spPr bwMode="auto">
          <a:xfrm>
            <a:off x="838200" y="7467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uk-UA" altLang="uk-UA" sz="1000" b="0" i="0" u="none" strike="noStrike" cap="none" normalizeH="0" baseline="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       </a:t>
            </a:r>
            <a:endParaRPr kumimoji="0" lang="uk-UA" altLang="uk-UA" sz="1800" b="0" i="0" u="none" strike="noStrike" cap="none" normalizeH="0" baseline="0">
              <a:ln>
                <a:noFill/>
              </a:ln>
              <a:solidFill>
                <a:schemeClr val="tx1"/>
              </a:solidFill>
              <a:effectLst/>
              <a:latin typeface="Arial" panose="020B0604020202020204" pitchFamily="34" charset="0"/>
            </a:endParaRPr>
          </a:p>
        </p:txBody>
      </p:sp>
      <p:sp>
        <p:nvSpPr>
          <p:cNvPr id="15" name="Rectangle 7">
            <a:extLst>
              <a:ext uri="{FF2B5EF4-FFF2-40B4-BE49-F238E27FC236}">
                <a16:creationId xmlns:a16="http://schemas.microsoft.com/office/drawing/2014/main" id="{65E1F48C-A7D4-8EC4-4FB7-F49D8DB3A2E9}"/>
              </a:ext>
            </a:extLst>
          </p:cNvPr>
          <p:cNvSpPr>
            <a:spLocks noChangeArrowheads="1"/>
          </p:cNvSpPr>
          <p:nvPr/>
        </p:nvSpPr>
        <p:spPr bwMode="auto">
          <a:xfrm>
            <a:off x="838200" y="8686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br>
              <a:rPr kumimoji="0" lang="en-US" altLang="uk-UA" sz="1000" b="0" i="0" u="none" strike="noStrike" cap="none" normalizeH="0" baseline="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br>
            <a:endParaRPr kumimoji="0" lang="en-US" altLang="uk-UA" sz="1800" b="0" i="0" u="none" strike="noStrike" cap="none" normalizeH="0" baseline="0">
              <a:ln>
                <a:noFill/>
              </a:ln>
              <a:solidFill>
                <a:schemeClr val="tx1"/>
              </a:solidFill>
              <a:effectLst/>
              <a:latin typeface="Arial" panose="020B0604020202020204" pitchFamily="34" charset="0"/>
            </a:endParaRPr>
          </a:p>
        </p:txBody>
      </p:sp>
      <p:pic>
        <p:nvPicPr>
          <p:cNvPr id="6" name="Рисунок 5" descr="Зображення, що містить текст, риф, знімок екрана&#10;&#10;Автоматично згенерований опис">
            <a:extLst>
              <a:ext uri="{FF2B5EF4-FFF2-40B4-BE49-F238E27FC236}">
                <a16:creationId xmlns:a16="http://schemas.microsoft.com/office/drawing/2014/main" id="{BE18EC8A-744D-888D-1A9C-E1C7135FDC3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7932" y="1514631"/>
            <a:ext cx="3650668" cy="4289270"/>
          </a:xfrm>
          <a:prstGeom prst="rect">
            <a:avLst/>
          </a:prstGeom>
        </p:spPr>
      </p:pic>
      <p:sp>
        <p:nvSpPr>
          <p:cNvPr id="7" name="Прямокутник 6">
            <a:extLst>
              <a:ext uri="{FF2B5EF4-FFF2-40B4-BE49-F238E27FC236}">
                <a16:creationId xmlns:a16="http://schemas.microsoft.com/office/drawing/2014/main" id="{43F8C643-915E-562F-83D5-5CBAE0E177D8}"/>
              </a:ext>
            </a:extLst>
          </p:cNvPr>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95661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0A4736-088A-B8C3-44A1-3F792883095D}"/>
              </a:ext>
            </a:extLst>
          </p:cNvPr>
          <p:cNvSpPr>
            <a:spLocks noGrp="1"/>
          </p:cNvSpPr>
          <p:nvPr>
            <p:ph type="sldNum" sz="quarter" idx="12"/>
          </p:nvPr>
        </p:nvSpPr>
        <p:spPr/>
        <p:txBody>
          <a:bodyPr/>
          <a:lstStyle/>
          <a:p>
            <a:fld id="{51EE7181-CA54-4834-B0AA-E251DC475F5A}" type="slidenum">
              <a:rPr lang="en-GB" smtClean="0"/>
              <a:t>12</a:t>
            </a:fld>
            <a:endParaRPr lang="en-GB"/>
          </a:p>
        </p:txBody>
      </p:sp>
      <p:pic>
        <p:nvPicPr>
          <p:cNvPr id="12" name="Рисунок 11" descr="Зображення, що містить карта, атлант, текст&#10;&#10;Автоматично згенерований опис">
            <a:extLst>
              <a:ext uri="{FF2B5EF4-FFF2-40B4-BE49-F238E27FC236}">
                <a16:creationId xmlns:a16="http://schemas.microsoft.com/office/drawing/2014/main" id="{7D9E1198-2DA6-DFD0-B236-E9C4B45BE0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22887" y="1062006"/>
            <a:ext cx="7731056" cy="5356698"/>
          </a:xfrm>
          <a:prstGeom prst="rect">
            <a:avLst/>
          </a:prstGeom>
        </p:spPr>
      </p:pic>
      <p:pic>
        <p:nvPicPr>
          <p:cNvPr id="19" name="Рисунок 18">
            <a:extLst>
              <a:ext uri="{FF2B5EF4-FFF2-40B4-BE49-F238E27FC236}">
                <a16:creationId xmlns:a16="http://schemas.microsoft.com/office/drawing/2014/main" id="{67617F15-0211-842D-81A5-CD54C48F483C}"/>
              </a:ext>
            </a:extLst>
          </p:cNvPr>
          <p:cNvPicPr>
            <a:picLocks noChangeAspect="1"/>
          </p:cNvPicPr>
          <p:nvPr/>
        </p:nvPicPr>
        <p:blipFill>
          <a:blip r:embed="rId4"/>
          <a:stretch>
            <a:fillRect/>
          </a:stretch>
        </p:blipFill>
        <p:spPr>
          <a:xfrm>
            <a:off x="4979531" y="5153333"/>
            <a:ext cx="2667000" cy="1485900"/>
          </a:xfrm>
          <a:prstGeom prst="rect">
            <a:avLst/>
          </a:prstGeom>
        </p:spPr>
      </p:pic>
      <p:sp>
        <p:nvSpPr>
          <p:cNvPr id="4" name="Прямокутник 3">
            <a:extLst>
              <a:ext uri="{FF2B5EF4-FFF2-40B4-BE49-F238E27FC236}">
                <a16:creationId xmlns:a16="http://schemas.microsoft.com/office/drawing/2014/main" id="{5843ED3F-B69B-A731-1C69-5EE5BE83D0A3}"/>
              </a:ext>
            </a:extLst>
          </p:cNvPr>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TextBox 6">
            <a:extLst>
              <a:ext uri="{FF2B5EF4-FFF2-40B4-BE49-F238E27FC236}">
                <a16:creationId xmlns:a16="http://schemas.microsoft.com/office/drawing/2014/main" id="{C13C3371-83A5-33B4-2F72-EA7DC3F03E86}"/>
              </a:ext>
            </a:extLst>
          </p:cNvPr>
          <p:cNvSpPr txBox="1"/>
          <p:nvPr/>
        </p:nvSpPr>
        <p:spPr>
          <a:xfrm>
            <a:off x="996736" y="3998505"/>
            <a:ext cx="2882538" cy="2308324"/>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US" sz="1800" dirty="0">
                <a:ea typeface="Century Gothic" panose="020B0502020202020204" pitchFamily="34" charset="0"/>
                <a:cs typeface="Times New Roman" panose="02020603050405020304" pitchFamily="18" charset="0"/>
              </a:rPr>
              <a:t>T</a:t>
            </a:r>
            <a:r>
              <a:rPr lang="en-US" sz="1800" dirty="0">
                <a:effectLst/>
                <a:ea typeface="Century Gothic" panose="020B0502020202020204" pitchFamily="34" charset="0"/>
                <a:cs typeface="Times New Roman" panose="02020603050405020304" pitchFamily="18" charset="0"/>
              </a:rPr>
              <a:t>his study used the biophysical definition of forest as an area covered by woody vegetation with a predefined minimum canopy cover (&gt;50%) observed at 20×20 m pixel level regardless of its legal status.</a:t>
            </a:r>
            <a:endParaRPr lang="en-US" sz="1800" dirty="0"/>
          </a:p>
        </p:txBody>
      </p:sp>
      <p:sp>
        <p:nvSpPr>
          <p:cNvPr id="8" name="TextBox 7">
            <a:extLst>
              <a:ext uri="{FF2B5EF4-FFF2-40B4-BE49-F238E27FC236}">
                <a16:creationId xmlns:a16="http://schemas.microsoft.com/office/drawing/2014/main" id="{4D072B1D-F24E-DBDC-7888-1D5F0D4E6DAA}"/>
              </a:ext>
            </a:extLst>
          </p:cNvPr>
          <p:cNvSpPr txBox="1"/>
          <p:nvPr/>
        </p:nvSpPr>
        <p:spPr>
          <a:xfrm>
            <a:off x="1032051" y="1828680"/>
            <a:ext cx="3721803" cy="2169825"/>
          </a:xfrm>
          <a:prstGeom prst="rect">
            <a:avLst/>
          </a:prstGeom>
          <a:noFill/>
        </p:spPr>
        <p:txBody>
          <a:bodyPr wrap="square">
            <a:spAutoFit/>
          </a:bodyPr>
          <a:lstStyle/>
          <a:p>
            <a:pPr>
              <a:spcAft>
                <a:spcPts val="600"/>
              </a:spcAft>
            </a:pPr>
            <a:r>
              <a:rPr lang="en-US" sz="2000" b="1" kern="0" dirty="0">
                <a:solidFill>
                  <a:srgbClr val="000000"/>
                </a:solidFill>
                <a:effectLst/>
                <a:ea typeface="Times New Roman" panose="02020603050405020304" pitchFamily="18" charset="0"/>
                <a:cs typeface="Calibri" panose="020F0502020204030204" pitchFamily="34" charset="0"/>
              </a:rPr>
              <a:t>Total forest area in 2023:</a:t>
            </a:r>
          </a:p>
          <a:p>
            <a:pPr marL="342900" indent="-342900">
              <a:spcAft>
                <a:spcPts val="600"/>
              </a:spcAft>
              <a:buFont typeface="Arial" panose="020B0604020202020204" pitchFamily="34" charset="0"/>
              <a:buChar char="•"/>
            </a:pPr>
            <a:r>
              <a:rPr lang="en-US" sz="2000" kern="0" dirty="0">
                <a:solidFill>
                  <a:srgbClr val="000000"/>
                </a:solidFill>
                <a:effectLst/>
                <a:ea typeface="Times New Roman" panose="02020603050405020304" pitchFamily="18" charset="0"/>
                <a:cs typeface="Calibri" panose="020F0502020204030204" pitchFamily="34" charset="0"/>
              </a:rPr>
              <a:t>11,209 ± 166 thousand ha</a:t>
            </a:r>
          </a:p>
          <a:p>
            <a:r>
              <a:rPr lang="en-US" sz="2000" b="1" kern="0" dirty="0">
                <a:solidFill>
                  <a:srgbClr val="000000"/>
                </a:solidFill>
                <a:cs typeface="Calibri" panose="020F0502020204030204" pitchFamily="34" charset="0"/>
              </a:rPr>
              <a:t>Forest cover in 2023:</a:t>
            </a:r>
          </a:p>
          <a:p>
            <a:pPr marL="342900" indent="-342900">
              <a:buFont typeface="Arial" panose="020B0604020202020204" pitchFamily="34" charset="0"/>
              <a:buChar char="•"/>
            </a:pPr>
            <a:r>
              <a:rPr lang="en-US" sz="2000" kern="0" dirty="0">
                <a:solidFill>
                  <a:srgbClr val="000000"/>
                </a:solidFill>
                <a:cs typeface="Calibri" panose="020F0502020204030204" pitchFamily="34" charset="0"/>
              </a:rPr>
              <a:t>18.8 </a:t>
            </a:r>
            <a:r>
              <a:rPr lang="en-US" sz="2000" kern="0" dirty="0">
                <a:solidFill>
                  <a:srgbClr val="000000"/>
                </a:solidFill>
                <a:effectLst/>
                <a:ea typeface="Times New Roman" panose="02020603050405020304" pitchFamily="18" charset="0"/>
                <a:cs typeface="Calibri" panose="020F0502020204030204" pitchFamily="34" charset="0"/>
              </a:rPr>
              <a:t>± 0.3%</a:t>
            </a:r>
            <a:endParaRPr lang="en-US" sz="2000" dirty="0"/>
          </a:p>
          <a:p>
            <a:pPr marL="342900" indent="-342900">
              <a:spcAft>
                <a:spcPts val="600"/>
              </a:spcAft>
              <a:buFont typeface="Arial" panose="020B0604020202020204" pitchFamily="34" charset="0"/>
              <a:buChar char="•"/>
            </a:pPr>
            <a:endParaRPr lang="en-US" sz="2000" kern="0" dirty="0">
              <a:solidFill>
                <a:srgbClr val="000000"/>
              </a:solidFill>
              <a:effectLst/>
              <a:ea typeface="Times New Roman" panose="02020603050405020304" pitchFamily="18" charset="0"/>
              <a:cs typeface="Calibri" panose="020F0502020204030204" pitchFamily="34" charset="0"/>
            </a:endParaRPr>
          </a:p>
          <a:p>
            <a:pPr marL="285750" indent="-285750">
              <a:spcAft>
                <a:spcPts val="600"/>
              </a:spcAft>
              <a:buFont typeface="Arial" panose="020B0604020202020204" pitchFamily="34" charset="0"/>
              <a:buChar char="•"/>
            </a:pPr>
            <a:endParaRPr lang="en-US" sz="2000" dirty="0">
              <a:solidFill>
                <a:srgbClr val="000000"/>
              </a:solidFill>
            </a:endParaRPr>
          </a:p>
        </p:txBody>
      </p:sp>
      <p:sp>
        <p:nvSpPr>
          <p:cNvPr id="5" name="TextBox 4">
            <a:extLst>
              <a:ext uri="{FF2B5EF4-FFF2-40B4-BE49-F238E27FC236}">
                <a16:creationId xmlns:a16="http://schemas.microsoft.com/office/drawing/2014/main" id="{7571BF5A-6668-BB90-3028-0E5A2829DA2F}"/>
              </a:ext>
            </a:extLst>
          </p:cNvPr>
          <p:cNvSpPr txBox="1"/>
          <p:nvPr/>
        </p:nvSpPr>
        <p:spPr>
          <a:xfrm>
            <a:off x="705055" y="386282"/>
            <a:ext cx="9629117" cy="584775"/>
          </a:xfrm>
          <a:prstGeom prst="rect">
            <a:avLst/>
          </a:prstGeom>
          <a:noFill/>
        </p:spPr>
        <p:txBody>
          <a:bodyPr wrap="square" rtlCol="0">
            <a:spAutoFit/>
          </a:bodyPr>
          <a:lstStyle/>
          <a:p>
            <a:r>
              <a:rPr lang="en-US" sz="3200" b="1" dirty="0"/>
              <a:t>RS-Inventory: Forest area and Dominant species</a:t>
            </a:r>
          </a:p>
        </p:txBody>
      </p:sp>
    </p:spTree>
    <p:extLst>
      <p:ext uri="{BB962C8B-B14F-4D97-AF65-F5344CB8AC3E}">
        <p14:creationId xmlns:p14="http://schemas.microsoft.com/office/powerpoint/2010/main" val="859125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B7ACEDC8-E252-995B-CB1F-46121D8E6021}"/>
              </a:ext>
            </a:extLst>
          </p:cNvPr>
          <p:cNvPicPr>
            <a:picLocks noChangeAspect="1"/>
          </p:cNvPicPr>
          <p:nvPr/>
        </p:nvPicPr>
        <p:blipFill rotWithShape="1">
          <a:blip r:embed="rId3"/>
          <a:srcRect l="19565" t="-17458" r="68474" b="17458"/>
          <a:stretch/>
        </p:blipFill>
        <p:spPr>
          <a:xfrm>
            <a:off x="542724" y="-166424"/>
            <a:ext cx="1033069" cy="1333500"/>
          </a:xfrm>
          <a:prstGeom prst="rect">
            <a:avLst/>
          </a:prstGeom>
        </p:spPr>
      </p:pic>
      <p:sp>
        <p:nvSpPr>
          <p:cNvPr id="2" name="TextBox 1"/>
          <p:cNvSpPr txBox="1"/>
          <p:nvPr/>
        </p:nvSpPr>
        <p:spPr>
          <a:xfrm>
            <a:off x="3695890" y="4948895"/>
            <a:ext cx="5558590" cy="646331"/>
          </a:xfrm>
          <a:prstGeom prst="rect">
            <a:avLst/>
          </a:prstGeom>
          <a:noFill/>
        </p:spPr>
        <p:txBody>
          <a:bodyPr wrap="square" rtlCol="0">
            <a:spAutoFit/>
          </a:bodyPr>
          <a:lstStyle/>
          <a:p>
            <a:r>
              <a:rPr lang="en-US" sz="3600" dirty="0"/>
              <a:t>Thank for your attention!</a:t>
            </a:r>
            <a:endParaRPr lang="uk-UA" sz="3600" dirty="0"/>
          </a:p>
        </p:txBody>
      </p:sp>
      <p:sp>
        <p:nvSpPr>
          <p:cNvPr id="3" name="Rectangle 2">
            <a:extLst>
              <a:ext uri="{FF2B5EF4-FFF2-40B4-BE49-F238E27FC236}">
                <a16:creationId xmlns:a16="http://schemas.microsoft.com/office/drawing/2014/main" id="{A2B66DA7-9D0A-94FC-E63F-16873B3227EC}"/>
              </a:ext>
            </a:extLst>
          </p:cNvPr>
          <p:cNvSpPr>
            <a:spLocks noChangeArrowheads="1"/>
          </p:cNvSpPr>
          <p:nvPr/>
        </p:nvSpPr>
        <p:spPr bwMode="auto">
          <a:xfrm>
            <a:off x="2498877" y="2419758"/>
            <a:ext cx="792528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uk-UA" sz="3200" b="0"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rPr>
              <a:t>The website of the Ukrainian NFI can be accessed via </a:t>
            </a:r>
            <a:r>
              <a:rPr kumimoji="0" lang="en-GB" altLang="uk-UA" sz="3200" b="1" i="0" u="none" strike="noStrike" cap="none" normalizeH="0" baseline="0" dirty="0">
                <a:ln>
                  <a:noFill/>
                </a:ln>
                <a:solidFill>
                  <a:schemeClr val="tx1"/>
                </a:solidFill>
                <a:effectLst/>
                <a:latin typeface="Calibri" panose="020F0502020204030204" pitchFamily="34" charset="0"/>
                <a:ea typeface="Aptos" panose="020B0004020202020204" pitchFamily="34" charset="0"/>
                <a:cs typeface="Calibri" panose="020F0502020204030204" pitchFamily="34" charset="0"/>
                <a:hlinkClick r:id="rId4"/>
              </a:rPr>
              <a:t>nfi.lisproekt.gov.ua/</a:t>
            </a:r>
            <a:endParaRPr kumimoji="0" lang="uk-UA" altLang="uk-UA" sz="3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uk-UA" altLang="uk-UA"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1346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690283" y="274728"/>
            <a:ext cx="9077139"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nSpc>
                <a:spcPct val="90000"/>
              </a:lnSpc>
              <a:defRPr/>
            </a:pPr>
            <a:r>
              <a:rPr lang="en-GB" altLang="uk-UA" sz="3200" b="1" dirty="0">
                <a:latin typeface="+mn-lt"/>
                <a:ea typeface="+mn-ea"/>
                <a:cs typeface="+mn-cs"/>
              </a:rPr>
              <a:t>Regulatory Framework of the NFI Ukraine</a:t>
            </a:r>
            <a:endParaRPr lang="uk-UA" altLang="uk-UA" sz="3200" b="1" dirty="0">
              <a:latin typeface="+mn-lt"/>
              <a:ea typeface="+mn-ea"/>
              <a:cs typeface="+mn-cs"/>
            </a:endParaRPr>
          </a:p>
        </p:txBody>
      </p:sp>
      <p:sp>
        <p:nvSpPr>
          <p:cNvPr id="3" name="Прямокутник 2"/>
          <p:cNvSpPr/>
          <p:nvPr/>
        </p:nvSpPr>
        <p:spPr>
          <a:xfrm>
            <a:off x="690283" y="1537539"/>
            <a:ext cx="11161058" cy="4524315"/>
          </a:xfrm>
          <a:prstGeom prst="rect">
            <a:avLst/>
          </a:prstGeom>
          <a:solidFill>
            <a:schemeClr val="bg1"/>
          </a:solidFill>
        </p:spPr>
        <p:txBody>
          <a:bodyPr wrap="square">
            <a:spAutoFit/>
          </a:bodyPr>
          <a:lstStyle/>
          <a:p>
            <a:pPr marL="285750" indent="-285750" algn="just">
              <a:buFont typeface="Arial" panose="020B0604020202020204" pitchFamily="34" charset="0"/>
              <a:buChar char="•"/>
            </a:pPr>
            <a:r>
              <a:rPr lang="en-GB" sz="2400" dirty="0">
                <a:latin typeface="Calibri" panose="020F0502020204030204" pitchFamily="34" charset="0"/>
              </a:rPr>
              <a:t>LAW OF UKRAINE "</a:t>
            </a:r>
            <a:r>
              <a:rPr lang="en-GB" sz="2400" b="1" dirty="0">
                <a:latin typeface="Calibri" panose="020F0502020204030204" pitchFamily="34" charset="0"/>
              </a:rPr>
              <a:t>On Amendments to the Forest Code of Ukraine on Conducting a National Forest Inventory</a:t>
            </a:r>
            <a:r>
              <a:rPr lang="en-GB" sz="2400" dirty="0">
                <a:latin typeface="Calibri" panose="020F0502020204030204" pitchFamily="34" charset="0"/>
              </a:rPr>
              <a:t>" of 02.06.2020 No. 643-IX</a:t>
            </a:r>
          </a:p>
          <a:p>
            <a:pPr marL="285750" indent="-285750" algn="just">
              <a:buFont typeface="Arial" panose="020B0604020202020204" pitchFamily="34" charset="0"/>
              <a:buChar char="•"/>
            </a:pPr>
            <a:r>
              <a:rPr lang="en-GB" sz="2400" dirty="0">
                <a:latin typeface="Calibri" panose="020F0502020204030204" pitchFamily="34" charset="0"/>
              </a:rPr>
              <a:t>RESOLUTION of the Cabinet of Ministers of Ukraine "</a:t>
            </a:r>
            <a:r>
              <a:rPr lang="en-GB" sz="2400" b="1" dirty="0">
                <a:latin typeface="Calibri" panose="020F0502020204030204" pitchFamily="34" charset="0"/>
              </a:rPr>
              <a:t>On Approval of the Order for Conducting a National Forest Inventory and Amendments to the Annex to the Regulation on Data Sets to be Disclosed in the Form of Open Data</a:t>
            </a:r>
            <a:r>
              <a:rPr lang="en-GB" sz="2400" dirty="0">
                <a:latin typeface="Calibri" panose="020F0502020204030204" pitchFamily="34" charset="0"/>
              </a:rPr>
              <a:t>" of 21 April 2021 No. 392</a:t>
            </a:r>
          </a:p>
          <a:p>
            <a:pPr marL="285750" indent="-285750" algn="just">
              <a:buFont typeface="Arial" panose="020B0604020202020204" pitchFamily="34" charset="0"/>
              <a:buChar char="•"/>
            </a:pPr>
            <a:r>
              <a:rPr lang="en-GB" sz="2400" dirty="0">
                <a:latin typeface="Calibri" panose="020F0502020204030204" pitchFamily="34" charset="0"/>
              </a:rPr>
              <a:t>RESOLUTION of the Cabinet of Ministers of Ukraine "</a:t>
            </a:r>
            <a:r>
              <a:rPr lang="en-GB" sz="2400" b="1" dirty="0">
                <a:latin typeface="Calibri" panose="020F0502020204030204" pitchFamily="34" charset="0"/>
              </a:rPr>
              <a:t>On Amendments to the Order for the Use of Funds Provided in the State Budget for Financing Measures for Forestry and Hunting, Protection and Conservation of Forests in the Forest Fund, Creation of Protective Forest Plantations and Shelterbelts</a:t>
            </a:r>
            <a:r>
              <a:rPr lang="en-GB" sz="2400" dirty="0">
                <a:latin typeface="Calibri" panose="020F0502020204030204" pitchFamily="34" charset="0"/>
              </a:rPr>
              <a:t>" of 9 June 2021 No. 602</a:t>
            </a:r>
          </a:p>
          <a:p>
            <a:pPr marL="285750" indent="-285750" algn="just">
              <a:buFont typeface="Arial" panose="020B0604020202020204" pitchFamily="34" charset="0"/>
              <a:buChar char="•"/>
            </a:pPr>
            <a:r>
              <a:rPr lang="en-GB" sz="2400" dirty="0">
                <a:latin typeface="Calibri" panose="020F0502020204030204" pitchFamily="34" charset="0"/>
              </a:rPr>
              <a:t>RESOLUTION of the Cabinet of Ministers of Ukraine "</a:t>
            </a:r>
            <a:r>
              <a:rPr lang="en-GB" sz="2400" b="1" dirty="0">
                <a:latin typeface="Calibri" panose="020F0502020204030204" pitchFamily="34" charset="0"/>
              </a:rPr>
              <a:t>Some issues of conducting a National Forest Inventory during martial law</a:t>
            </a:r>
            <a:r>
              <a:rPr lang="en-GB" sz="2400" dirty="0">
                <a:latin typeface="Calibri" panose="020F0502020204030204" pitchFamily="34" charset="0"/>
              </a:rPr>
              <a:t>" of 25 April 2023, No. 388</a:t>
            </a:r>
            <a:endParaRPr lang="uk-UA" sz="2400" dirty="0">
              <a:latin typeface="Calibri" panose="020F0502020204030204" pitchFamily="34" charset="0"/>
            </a:endParaRPr>
          </a:p>
        </p:txBody>
      </p:sp>
      <p:sp>
        <p:nvSpPr>
          <p:cNvPr id="4" name="Прямокутник 3"/>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187525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Rectangle 2"/>
          <p:cNvSpPr txBox="1">
            <a:spLocks noChangeArrowheads="1"/>
          </p:cNvSpPr>
          <p:nvPr/>
        </p:nvSpPr>
        <p:spPr bwMode="auto">
          <a:xfrm>
            <a:off x="690283" y="367469"/>
            <a:ext cx="1077019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nSpc>
                <a:spcPct val="90000"/>
              </a:lnSpc>
              <a:defRPr/>
            </a:pPr>
            <a:r>
              <a:rPr lang="en-GB" altLang="uk-UA" sz="3200" b="1" dirty="0">
                <a:latin typeface="+mn-lt"/>
                <a:ea typeface="+mn-ea"/>
                <a:cs typeface="+mn-cs"/>
              </a:rPr>
              <a:t>NFI developments in Ukraine</a:t>
            </a:r>
            <a:endParaRPr lang="uk-UA" altLang="uk-UA" sz="3200" b="1" dirty="0">
              <a:latin typeface="+mn-lt"/>
              <a:ea typeface="+mn-ea"/>
              <a:cs typeface="+mn-cs"/>
            </a:endParaRPr>
          </a:p>
        </p:txBody>
      </p:sp>
      <p:sp>
        <p:nvSpPr>
          <p:cNvPr id="3" name="Прямокутник 2"/>
          <p:cNvSpPr/>
          <p:nvPr/>
        </p:nvSpPr>
        <p:spPr>
          <a:xfrm>
            <a:off x="690283" y="1458758"/>
            <a:ext cx="11161058" cy="5262979"/>
          </a:xfrm>
          <a:prstGeom prst="rect">
            <a:avLst/>
          </a:prstGeom>
          <a:solidFill>
            <a:schemeClr val="bg1"/>
          </a:solidFill>
        </p:spPr>
        <p:txBody>
          <a:bodyPr wrap="square">
            <a:spAutoFit/>
          </a:bodyPr>
          <a:lstStyle/>
          <a:p>
            <a:r>
              <a:rPr lang="en-GB" sz="2400" b="1" dirty="0">
                <a:latin typeface="Calibri" panose="020F0502020204030204" pitchFamily="34" charset="0"/>
              </a:rPr>
              <a:t>Stage 1:</a:t>
            </a:r>
            <a:r>
              <a:rPr lang="en-GB" sz="2400" dirty="0">
                <a:latin typeface="Calibri" panose="020F0502020204030204" pitchFamily="34" charset="0"/>
              </a:rPr>
              <a:t> </a:t>
            </a:r>
            <a:r>
              <a:rPr lang="en-GB" sz="2400" b="1" dirty="0">
                <a:latin typeface="Calibri" panose="020F0502020204030204" pitchFamily="34" charset="0"/>
              </a:rPr>
              <a:t>Regional Forest Inventory (2007-2015):</a:t>
            </a:r>
            <a:r>
              <a:rPr lang="en-GB" sz="2400" dirty="0">
                <a:latin typeface="Calibri" panose="020F0502020204030204" pitchFamily="34" charset="0"/>
              </a:rPr>
              <a:t> based on NFI methodology in two administrative Oblasts of Ukraine covering an area of about 1 million hectares</a:t>
            </a:r>
            <a:endParaRPr lang="uk-UA" sz="2400" dirty="0">
              <a:latin typeface="Calibri" panose="020F0502020204030204" pitchFamily="34" charset="0"/>
            </a:endParaRPr>
          </a:p>
          <a:p>
            <a:pPr marL="285750" indent="-285750">
              <a:buFont typeface="Arial" panose="020B0604020202020204" pitchFamily="34" charset="0"/>
              <a:buChar char="•"/>
            </a:pPr>
            <a:endParaRPr lang="uk-UA" sz="2400" dirty="0">
              <a:latin typeface="Calibri" panose="020F0502020204030204" pitchFamily="34" charset="0"/>
            </a:endParaRPr>
          </a:p>
          <a:p>
            <a:r>
              <a:rPr lang="en-GB" sz="2400" b="1" dirty="0">
                <a:latin typeface="Calibri" panose="020F0502020204030204" pitchFamily="34" charset="0"/>
              </a:rPr>
              <a:t>Stage 2: Legal, financial and institutional requirements (2020-2021) </a:t>
            </a:r>
          </a:p>
          <a:p>
            <a:pPr marL="742950" lvl="1" indent="-285750">
              <a:buFont typeface="Arial" panose="020B0604020202020204" pitchFamily="34" charset="0"/>
              <a:buChar char="•"/>
            </a:pPr>
            <a:r>
              <a:rPr lang="en-GB" sz="2400" dirty="0">
                <a:latin typeface="Calibri" panose="020F0502020204030204" pitchFamily="34" charset="0"/>
              </a:rPr>
              <a:t>Law “On amendments to the Forest Code of Ukraine” (2020) </a:t>
            </a:r>
          </a:p>
          <a:p>
            <a:pPr marL="742950" lvl="1" indent="-285750">
              <a:buFont typeface="Arial" panose="020B0604020202020204" pitchFamily="34" charset="0"/>
              <a:buChar char="•"/>
            </a:pPr>
            <a:r>
              <a:rPr lang="en-GB" sz="2400" dirty="0">
                <a:latin typeface="Calibri" panose="020F0502020204030204" pitchFamily="34" charset="0"/>
              </a:rPr>
              <a:t>CMU Resolution “On approval of the Procedure for NFI Conducting” (2021)</a:t>
            </a:r>
          </a:p>
          <a:p>
            <a:pPr marL="285750" indent="-285750">
              <a:buFont typeface="Arial" panose="020B0604020202020204" pitchFamily="34" charset="0"/>
              <a:buChar char="•"/>
            </a:pPr>
            <a:endParaRPr lang="uk-UA" sz="2400" dirty="0">
              <a:latin typeface="Calibri" panose="020F0502020204030204" pitchFamily="34" charset="0"/>
            </a:endParaRPr>
          </a:p>
          <a:p>
            <a:r>
              <a:rPr lang="en-GB" sz="2400" b="1" dirty="0">
                <a:latin typeface="Calibri" panose="020F0502020204030204" pitchFamily="34" charset="0"/>
              </a:rPr>
              <a:t>Stage 3</a:t>
            </a:r>
            <a:r>
              <a:rPr lang="uk-UA" sz="2400" b="1" dirty="0">
                <a:latin typeface="Calibri" panose="020F0502020204030204" pitchFamily="34" charset="0"/>
              </a:rPr>
              <a:t>: </a:t>
            </a:r>
            <a:r>
              <a:rPr lang="en-US" sz="2400" b="1" dirty="0">
                <a:latin typeface="Calibri" panose="020F0502020204030204" pitchFamily="34" charset="0"/>
              </a:rPr>
              <a:t>First circle of terrestrial NFI started (since 2021)</a:t>
            </a:r>
          </a:p>
          <a:p>
            <a:endParaRPr lang="en-US" sz="2400" b="1" dirty="0">
              <a:latin typeface="Calibri" panose="020F0502020204030204" pitchFamily="34" charset="0"/>
            </a:endParaRPr>
          </a:p>
          <a:p>
            <a:r>
              <a:rPr lang="en-US" sz="2400" b="1" dirty="0">
                <a:latin typeface="Calibri" panose="020F0502020204030204" pitchFamily="34" charset="0"/>
              </a:rPr>
              <a:t>Stage 4: Impact by the war since February 2022</a:t>
            </a:r>
          </a:p>
          <a:p>
            <a:pPr marL="742950" lvl="1" indent="-285750">
              <a:buFont typeface="Arial" panose="020B0604020202020204" pitchFamily="34" charset="0"/>
              <a:buChar char="•"/>
            </a:pPr>
            <a:r>
              <a:rPr lang="en-US" sz="2400" dirty="0">
                <a:latin typeface="Calibri" panose="020F0502020204030204" pitchFamily="34" charset="0"/>
              </a:rPr>
              <a:t>CMU Regulation “</a:t>
            </a:r>
            <a:r>
              <a:rPr lang="en-GB" sz="2400" dirty="0">
                <a:latin typeface="Calibri" panose="020F0502020204030204" pitchFamily="34" charset="0"/>
              </a:rPr>
              <a:t>Some issues of conducting NFI during martial law” (2023)</a:t>
            </a:r>
          </a:p>
          <a:p>
            <a:pPr marL="800100" lvl="1" indent="-342900">
              <a:buFont typeface="Arial" panose="020B0604020202020204" pitchFamily="34" charset="0"/>
              <a:buChar char="•"/>
            </a:pPr>
            <a:r>
              <a:rPr lang="en-GB" sz="2400" dirty="0">
                <a:latin typeface="Calibri" panose="020F0502020204030204" pitchFamily="34" charset="0"/>
              </a:rPr>
              <a:t>Remote sensing-based forest inventory (RS-Inventory, 2023-2024)</a:t>
            </a:r>
          </a:p>
          <a:p>
            <a:pPr marL="742950" lvl="1" indent="-285750">
              <a:buFont typeface="Arial" panose="020B0604020202020204" pitchFamily="34" charset="0"/>
              <a:buChar char="•"/>
            </a:pPr>
            <a:endParaRPr lang="uk-UA" sz="2400" dirty="0">
              <a:latin typeface="Calibri" panose="020F0502020204030204" pitchFamily="34" charset="0"/>
            </a:endParaRPr>
          </a:p>
          <a:p>
            <a:r>
              <a:rPr lang="en-US" sz="2400" dirty="0">
                <a:latin typeface="Calibri" panose="020F0502020204030204" pitchFamily="34" charset="0"/>
              </a:rPr>
              <a:t>NFI web-site: </a:t>
            </a:r>
            <a:r>
              <a:rPr lang="en-US" sz="2400" dirty="0">
                <a:latin typeface="Calibri" panose="020F0502020204030204" pitchFamily="34" charset="0"/>
                <a:hlinkClick r:id="rId3"/>
              </a:rPr>
              <a:t>https://nfi.lisproekt.gov.ua/</a:t>
            </a:r>
            <a:r>
              <a:rPr lang="en-US" sz="2400" dirty="0">
                <a:latin typeface="Calibri" panose="020F0502020204030204" pitchFamily="34" charset="0"/>
              </a:rPr>
              <a:t>  </a:t>
            </a:r>
            <a:r>
              <a:rPr lang="uk-UA" sz="2400" dirty="0">
                <a:latin typeface="Calibri" panose="020F0502020204030204" pitchFamily="34" charset="0"/>
              </a:rPr>
              <a:t> </a:t>
            </a:r>
          </a:p>
        </p:txBody>
      </p:sp>
    </p:spTree>
    <p:extLst>
      <p:ext uri="{BB962C8B-B14F-4D97-AF65-F5344CB8AC3E}">
        <p14:creationId xmlns:p14="http://schemas.microsoft.com/office/powerpoint/2010/main" val="1612330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Заголовок 1"/>
          <p:cNvSpPr>
            <a:spLocks noGrp="1"/>
          </p:cNvSpPr>
          <p:nvPr>
            <p:ph type="title"/>
          </p:nvPr>
        </p:nvSpPr>
        <p:spPr>
          <a:xfrm>
            <a:off x="711957" y="480298"/>
            <a:ext cx="8798953" cy="545165"/>
          </a:xfrm>
        </p:spPr>
        <p:txBody>
          <a:bodyPr>
            <a:noAutofit/>
          </a:bodyPr>
          <a:lstStyle/>
          <a:p>
            <a:pPr eaLnBrk="1" hangingPunct="1"/>
            <a:r>
              <a:rPr lang="en-GB" altLang="uk-UA" sz="3200" b="1" dirty="0">
                <a:latin typeface="+mn-lt"/>
                <a:ea typeface="+mn-ea"/>
                <a:cs typeface="+mn-cs"/>
              </a:rPr>
              <a:t>NFI 2021-2023-… </a:t>
            </a:r>
            <a:endParaRPr lang="uk-UA" altLang="uk-UA" sz="3200" b="1" dirty="0">
              <a:latin typeface="+mn-lt"/>
              <a:ea typeface="+mn-ea"/>
              <a:cs typeface="+mn-cs"/>
            </a:endParaRPr>
          </a:p>
        </p:txBody>
      </p:sp>
      <p:sp>
        <p:nvSpPr>
          <p:cNvPr id="6" name="Місце для вмісту 1"/>
          <p:cNvSpPr txBox="1">
            <a:spLocks/>
          </p:cNvSpPr>
          <p:nvPr/>
        </p:nvSpPr>
        <p:spPr bwMode="auto">
          <a:xfrm>
            <a:off x="585773" y="1687905"/>
            <a:ext cx="4226070" cy="1968059"/>
          </a:xfrm>
          <a:prstGeom prst="rect">
            <a:avLst/>
          </a:prstGeom>
          <a:noFill/>
          <a:ln>
            <a:noFill/>
          </a:ln>
          <a:effectLst/>
        </p:spPr>
        <p:txBody>
          <a:bodyPr/>
          <a:lstStyle>
            <a:lvl1pPr marL="0" indent="0" algn="ctr" rtl="0" eaLnBrk="1" fontAlgn="base" hangingPunct="1">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defRPr>
            </a:lvl9pPr>
          </a:lstStyle>
          <a:p>
            <a:pPr algn="l">
              <a:buClr>
                <a:schemeClr val="accent5">
                  <a:lumMod val="50000"/>
                </a:schemeClr>
              </a:buClr>
              <a:defRPr/>
            </a:pPr>
            <a:r>
              <a:rPr lang="en-GB" altLang="uk-UA" sz="2400" dirty="0">
                <a:effectLst/>
                <a:latin typeface="Calibri" panose="020F0502020204030204" pitchFamily="34" charset="0"/>
              </a:rPr>
              <a:t>Total number of sample plots in the NFI grid </a:t>
            </a:r>
            <a:r>
              <a:rPr lang="uk-UA" altLang="uk-UA" sz="2400" dirty="0">
                <a:effectLst/>
                <a:latin typeface="Calibri" panose="020F0502020204030204" pitchFamily="34" charset="0"/>
              </a:rPr>
              <a:t>- 96,6 </a:t>
            </a:r>
            <a:r>
              <a:rPr lang="en-GB" altLang="uk-UA" sz="2400" dirty="0">
                <a:effectLst/>
                <a:latin typeface="Calibri" panose="020F0502020204030204" pitchFamily="34" charset="0"/>
              </a:rPr>
              <a:t>thousand</a:t>
            </a:r>
          </a:p>
          <a:p>
            <a:pPr algn="l">
              <a:buClr>
                <a:schemeClr val="accent5">
                  <a:lumMod val="50000"/>
                </a:schemeClr>
              </a:buClr>
              <a:defRPr/>
            </a:pPr>
            <a:endParaRPr lang="en-GB" altLang="uk-UA" sz="2400" u="sng" dirty="0">
              <a:effectLst/>
              <a:latin typeface="Calibri" panose="020F0502020204030204" pitchFamily="34" charset="0"/>
            </a:endParaRPr>
          </a:p>
          <a:p>
            <a:pPr marL="342900" indent="-342900" algn="l">
              <a:buClr>
                <a:schemeClr val="accent5">
                  <a:lumMod val="50000"/>
                </a:schemeClr>
              </a:buClr>
              <a:buFont typeface="Arial" panose="020B0604020202020204" pitchFamily="34" charset="0"/>
              <a:buChar char="•"/>
              <a:defRPr/>
            </a:pPr>
            <a:r>
              <a:rPr lang="en-GB" altLang="uk-UA" sz="2400" u="sng" dirty="0">
                <a:effectLst/>
                <a:latin typeface="Calibri" panose="020F0502020204030204" pitchFamily="34" charset="0"/>
              </a:rPr>
              <a:t>out of which </a:t>
            </a:r>
            <a:r>
              <a:rPr lang="en-US" altLang="uk-UA" sz="2400" dirty="0">
                <a:effectLst/>
                <a:latin typeface="Calibri" panose="020F0502020204030204" pitchFamily="34" charset="0"/>
              </a:rPr>
              <a:t>about </a:t>
            </a:r>
            <a:br>
              <a:rPr lang="en-US" altLang="uk-UA" sz="2400" dirty="0">
                <a:effectLst/>
                <a:latin typeface="Calibri" panose="020F0502020204030204" pitchFamily="34" charset="0"/>
              </a:rPr>
            </a:br>
            <a:r>
              <a:rPr lang="en-US" altLang="uk-UA" sz="2400" dirty="0">
                <a:effectLst/>
                <a:latin typeface="Calibri" panose="020F0502020204030204" pitchFamily="34" charset="0"/>
              </a:rPr>
              <a:t>20 </a:t>
            </a:r>
            <a:r>
              <a:rPr lang="en-GB" altLang="uk-UA" sz="2400" dirty="0">
                <a:effectLst/>
                <a:latin typeface="Calibri" panose="020F0502020204030204" pitchFamily="34" charset="0"/>
              </a:rPr>
              <a:t>thousand plots in forests</a:t>
            </a:r>
          </a:p>
          <a:p>
            <a:pPr marL="1085850" lvl="1" indent="-342900">
              <a:buClr>
                <a:schemeClr val="accent5">
                  <a:lumMod val="50000"/>
                </a:schemeClr>
              </a:buClr>
              <a:buFont typeface="Arial" panose="020B0604020202020204" pitchFamily="34" charset="0"/>
              <a:buChar char="•"/>
              <a:defRPr/>
            </a:pPr>
            <a:r>
              <a:rPr lang="en-GB" altLang="uk-UA" sz="2400" b="1" u="sng" dirty="0">
                <a:effectLst/>
                <a:latin typeface="Calibri" panose="020F0502020204030204" pitchFamily="34" charset="0"/>
              </a:rPr>
              <a:t>out of which </a:t>
            </a:r>
            <a:br>
              <a:rPr lang="en-GB" altLang="uk-UA" sz="2400" b="1" u="sng" dirty="0">
                <a:effectLst/>
                <a:latin typeface="Calibri" panose="020F0502020204030204" pitchFamily="34" charset="0"/>
              </a:rPr>
            </a:br>
            <a:r>
              <a:rPr lang="en-GB" altLang="uk-UA" sz="2400" b="1" u="sng" dirty="0">
                <a:effectLst/>
                <a:latin typeface="Calibri" panose="020F0502020204030204" pitchFamily="34" charset="0"/>
              </a:rPr>
              <a:t>4163 plots surveyed  in field during 2021-2023</a:t>
            </a:r>
          </a:p>
          <a:p>
            <a:pPr>
              <a:buClr>
                <a:schemeClr val="accent5">
                  <a:lumMod val="50000"/>
                </a:schemeClr>
              </a:buClr>
              <a:defRPr/>
            </a:pPr>
            <a:endParaRPr lang="uk-UA" altLang="uk-UA" sz="2400" dirty="0">
              <a:effectLst/>
              <a:latin typeface="Calibri" panose="020F0502020204030204" pitchFamily="34" charset="0"/>
            </a:endParaRPr>
          </a:p>
          <a:p>
            <a:pPr>
              <a:buClr>
                <a:schemeClr val="accent5">
                  <a:lumMod val="50000"/>
                </a:schemeClr>
              </a:buClr>
              <a:defRPr/>
            </a:pPr>
            <a:endParaRPr lang="en-US" altLang="uk-UA" sz="2400" dirty="0">
              <a:effectLst/>
              <a:latin typeface="Calibri" panose="020F0502020204030204" pitchFamily="34" charset="0"/>
            </a:endParaRPr>
          </a:p>
          <a:p>
            <a:pPr>
              <a:buClr>
                <a:schemeClr val="accent5">
                  <a:lumMod val="50000"/>
                </a:schemeClr>
              </a:buClr>
              <a:defRPr/>
            </a:pPr>
            <a:endParaRPr lang="uk-UA" altLang="uk-UA" sz="2400" dirty="0">
              <a:effectLst/>
              <a:latin typeface="Calibri" panose="020F0502020204030204" pitchFamily="34" charset="0"/>
            </a:endParaRPr>
          </a:p>
        </p:txBody>
      </p:sp>
      <p:sp>
        <p:nvSpPr>
          <p:cNvPr id="7" name="Прямокутник 6"/>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Прямокутник 7"/>
          <p:cNvSpPr/>
          <p:nvPr/>
        </p:nvSpPr>
        <p:spPr>
          <a:xfrm>
            <a:off x="8740815" y="2886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4" name="Групувати 3">
            <a:extLst>
              <a:ext uri="{FF2B5EF4-FFF2-40B4-BE49-F238E27FC236}">
                <a16:creationId xmlns:a16="http://schemas.microsoft.com/office/drawing/2014/main" id="{BC451122-895C-B7F6-4172-CD2A8A536B56}"/>
              </a:ext>
            </a:extLst>
          </p:cNvPr>
          <p:cNvGrpSpPr/>
          <p:nvPr/>
        </p:nvGrpSpPr>
        <p:grpSpPr>
          <a:xfrm>
            <a:off x="4811843" y="1600753"/>
            <a:ext cx="6794384" cy="4305372"/>
            <a:chOff x="1868329" y="1517481"/>
            <a:chExt cx="8365500" cy="4314333"/>
          </a:xfrm>
        </p:grpSpPr>
        <p:pic>
          <p:nvPicPr>
            <p:cNvPr id="9" name="Рисунок 8"/>
            <p:cNvPicPr>
              <a:picLocks noChangeAspect="1"/>
            </p:cNvPicPr>
            <p:nvPr/>
          </p:nvPicPr>
          <p:blipFill rotWithShape="1">
            <a:blip r:embed="rId4"/>
            <a:srcRect t="7897" b="5655"/>
            <a:stretch/>
          </p:blipFill>
          <p:spPr>
            <a:xfrm>
              <a:off x="1868329" y="1517481"/>
              <a:ext cx="8365500" cy="4314333"/>
            </a:xfrm>
            <a:prstGeom prst="rect">
              <a:avLst/>
            </a:prstGeom>
          </p:spPr>
        </p:pic>
        <p:grpSp>
          <p:nvGrpSpPr>
            <p:cNvPr id="10" name="Групувати 9"/>
            <p:cNvGrpSpPr/>
            <p:nvPr/>
          </p:nvGrpSpPr>
          <p:grpSpPr>
            <a:xfrm>
              <a:off x="1868329" y="4701309"/>
              <a:ext cx="414579" cy="720358"/>
              <a:chOff x="2487820" y="4922982"/>
              <a:chExt cx="414579" cy="720358"/>
            </a:xfrm>
          </p:grpSpPr>
          <p:pic>
            <p:nvPicPr>
              <p:cNvPr id="12" name="Рисунок 11"/>
              <p:cNvPicPr>
                <a:picLocks noChangeAspect="1"/>
              </p:cNvPicPr>
              <p:nvPr/>
            </p:nvPicPr>
            <p:blipFill rotWithShape="1">
              <a:blip r:embed="rId5"/>
              <a:srcRect l="-1" t="32045" r="71894" b="32593"/>
              <a:stretch/>
            </p:blipFill>
            <p:spPr>
              <a:xfrm>
                <a:off x="2487820" y="4922982"/>
                <a:ext cx="403161" cy="489527"/>
              </a:xfrm>
              <a:prstGeom prst="rect">
                <a:avLst/>
              </a:prstGeom>
            </p:spPr>
          </p:pic>
          <p:pic>
            <p:nvPicPr>
              <p:cNvPr id="13" name="Рисунок 12"/>
              <p:cNvPicPr>
                <a:picLocks noChangeAspect="1"/>
              </p:cNvPicPr>
              <p:nvPr/>
            </p:nvPicPr>
            <p:blipFill rotWithShape="1">
              <a:blip r:embed="rId5"/>
              <a:srcRect t="83273" r="71097" b="-1288"/>
              <a:stretch/>
            </p:blipFill>
            <p:spPr>
              <a:xfrm>
                <a:off x="2487820" y="5393957"/>
                <a:ext cx="414579" cy="249383"/>
              </a:xfrm>
              <a:prstGeom prst="rect">
                <a:avLst/>
              </a:prstGeom>
            </p:spPr>
          </p:pic>
        </p:grpSp>
        <p:sp>
          <p:nvSpPr>
            <p:cNvPr id="11" name="TextBox 10">
              <a:extLst>
                <a:ext uri="{FF2B5EF4-FFF2-40B4-BE49-F238E27FC236}">
                  <a16:creationId xmlns:a16="http://schemas.microsoft.com/office/drawing/2014/main" id="{3598BD01-857F-5A0B-5C28-DA7BD19B2CF7}"/>
                </a:ext>
              </a:extLst>
            </p:cNvPr>
            <p:cNvSpPr txBox="1"/>
            <p:nvPr/>
          </p:nvSpPr>
          <p:spPr>
            <a:xfrm>
              <a:off x="2475365" y="4701309"/>
              <a:ext cx="2014207" cy="738664"/>
            </a:xfrm>
            <a:prstGeom prst="rect">
              <a:avLst/>
            </a:prstGeom>
            <a:solidFill>
              <a:schemeClr val="bg1"/>
            </a:solidFill>
          </p:spPr>
          <p:txBody>
            <a:bodyPr wrap="square">
              <a:spAutoFit/>
            </a:bodyPr>
            <a:lstStyle/>
            <a:p>
              <a:r>
                <a:rPr lang="en-GB" sz="1400" dirty="0"/>
                <a:t>Not available</a:t>
              </a:r>
              <a:endParaRPr lang="uk-UA" sz="1400" dirty="0"/>
            </a:p>
            <a:p>
              <a:r>
                <a:rPr lang="en-GB" sz="1400" dirty="0"/>
                <a:t>NFI</a:t>
              </a:r>
              <a:endParaRPr lang="uk-UA" sz="1400" dirty="0"/>
            </a:p>
            <a:p>
              <a:r>
                <a:rPr lang="en-GB" sz="1400" dirty="0"/>
                <a:t>Restricted access</a:t>
              </a:r>
            </a:p>
          </p:txBody>
        </p:sp>
      </p:grpSp>
    </p:spTree>
    <p:extLst>
      <p:ext uri="{BB962C8B-B14F-4D97-AF65-F5344CB8AC3E}">
        <p14:creationId xmlns:p14="http://schemas.microsoft.com/office/powerpoint/2010/main" val="2841886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3729" y="208312"/>
            <a:ext cx="74676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sz="3200" b="1" dirty="0">
                <a:solidFill>
                  <a:schemeClr val="accent1">
                    <a:lumMod val="75000"/>
                  </a:schemeClr>
                </a:solidFill>
              </a:rPr>
              <a:t>NFI grid and sample plots</a:t>
            </a:r>
            <a:endParaRPr lang="ru-RU" sz="3200" b="1" dirty="0">
              <a:solidFill>
                <a:schemeClr val="accent1">
                  <a:lumMod val="75000"/>
                </a:schemeClr>
              </a:solidFill>
            </a:endParaRPr>
          </a:p>
        </p:txBody>
      </p:sp>
      <p:pic>
        <p:nvPicPr>
          <p:cNvPr id="4" name="Объект 3"/>
          <p:cNvPicPr>
            <a:picLocks noGrp="1" noChangeAspect="1"/>
          </p:cNvPicPr>
          <p:nvPr>
            <p:ph idx="1"/>
          </p:nvPr>
        </p:nvPicPr>
        <p:blipFill rotWithShape="1">
          <a:blip r:embed="rId3">
            <a:extLst>
              <a:ext uri="{28A0092B-C50C-407E-A947-70E740481C1C}">
                <a14:useLocalDpi xmlns:a14="http://schemas.microsoft.com/office/drawing/2010/main" val="0"/>
              </a:ext>
            </a:extLst>
          </a:blip>
          <a:srcRect t="-1" r="62701" b="36401"/>
          <a:stretch/>
        </p:blipFill>
        <p:spPr>
          <a:xfrm>
            <a:off x="6363306" y="1451349"/>
            <a:ext cx="1942777" cy="1911359"/>
          </a:xfrm>
        </p:spPr>
      </p:pic>
      <p:graphicFrame>
        <p:nvGraphicFramePr>
          <p:cNvPr id="3" name="Таблиця 2">
            <a:extLst>
              <a:ext uri="{FF2B5EF4-FFF2-40B4-BE49-F238E27FC236}">
                <a16:creationId xmlns:a16="http://schemas.microsoft.com/office/drawing/2014/main" id="{7370AB44-12A8-4B2E-B381-DFE8450BDBE4}"/>
              </a:ext>
            </a:extLst>
          </p:cNvPr>
          <p:cNvGraphicFramePr>
            <a:graphicFrameLocks noGrp="1"/>
          </p:cNvGraphicFramePr>
          <p:nvPr>
            <p:extLst>
              <p:ext uri="{D42A27DB-BD31-4B8C-83A1-F6EECF244321}">
                <p14:modId xmlns:p14="http://schemas.microsoft.com/office/powerpoint/2010/main" val="2098741920"/>
              </p:ext>
            </p:extLst>
          </p:nvPr>
        </p:nvGraphicFramePr>
        <p:xfrm>
          <a:off x="2171564" y="4322527"/>
          <a:ext cx="7848871" cy="2187550"/>
        </p:xfrm>
        <a:graphic>
          <a:graphicData uri="http://schemas.openxmlformats.org/drawingml/2006/table">
            <a:tbl>
              <a:tblPr firstRow="1" firstCol="1" lastRow="1" lastCol="1" bandRow="1" bandCol="1">
                <a:tableStyleId>{F5AB1C69-6EDB-4FF4-983F-18BD219EF322}</a:tableStyleId>
              </a:tblPr>
              <a:tblGrid>
                <a:gridCol w="2196244">
                  <a:extLst>
                    <a:ext uri="{9D8B030D-6E8A-4147-A177-3AD203B41FA5}">
                      <a16:colId xmlns:a16="http://schemas.microsoft.com/office/drawing/2014/main" val="2648164415"/>
                    </a:ext>
                  </a:extLst>
                </a:gridCol>
                <a:gridCol w="936104">
                  <a:extLst>
                    <a:ext uri="{9D8B030D-6E8A-4147-A177-3AD203B41FA5}">
                      <a16:colId xmlns:a16="http://schemas.microsoft.com/office/drawing/2014/main" val="2777125828"/>
                    </a:ext>
                  </a:extLst>
                </a:gridCol>
                <a:gridCol w="863441">
                  <a:extLst>
                    <a:ext uri="{9D8B030D-6E8A-4147-A177-3AD203B41FA5}">
                      <a16:colId xmlns:a16="http://schemas.microsoft.com/office/drawing/2014/main" val="1638705099"/>
                    </a:ext>
                  </a:extLst>
                </a:gridCol>
                <a:gridCol w="2140601">
                  <a:extLst>
                    <a:ext uri="{9D8B030D-6E8A-4147-A177-3AD203B41FA5}">
                      <a16:colId xmlns:a16="http://schemas.microsoft.com/office/drawing/2014/main" val="3430575104"/>
                    </a:ext>
                  </a:extLst>
                </a:gridCol>
                <a:gridCol w="1712481">
                  <a:extLst>
                    <a:ext uri="{9D8B030D-6E8A-4147-A177-3AD203B41FA5}">
                      <a16:colId xmlns:a16="http://schemas.microsoft.com/office/drawing/2014/main" val="631789000"/>
                    </a:ext>
                  </a:extLst>
                </a:gridCol>
              </a:tblGrid>
              <a:tr h="565925">
                <a:tc>
                  <a:txBody>
                    <a:bodyPr/>
                    <a:lstStyle/>
                    <a:p>
                      <a:pPr algn="ctr">
                        <a:spcAft>
                          <a:spcPts val="0"/>
                        </a:spcAft>
                        <a:tabLst>
                          <a:tab pos="1123950" algn="l"/>
                        </a:tabLst>
                      </a:pPr>
                      <a:r>
                        <a:rPr lang="en-US" sz="1400" b="1" dirty="0">
                          <a:solidFill>
                            <a:schemeClr val="tx1"/>
                          </a:solidFill>
                          <a:effectLst/>
                        </a:rPr>
                        <a:t>Plot</a:t>
                      </a:r>
                      <a:endParaRPr lang="uk-UA" sz="14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en-US" sz="1400" b="1" dirty="0">
                          <a:solidFill>
                            <a:schemeClr val="tx1"/>
                          </a:solidFill>
                          <a:effectLst/>
                        </a:rPr>
                        <a:t>Radius (m)</a:t>
                      </a:r>
                      <a:endParaRPr lang="uk-UA" sz="14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en-US" sz="1400" b="1" dirty="0">
                          <a:solidFill>
                            <a:schemeClr val="tx1"/>
                          </a:solidFill>
                          <a:effectLst/>
                        </a:rPr>
                        <a:t>Area</a:t>
                      </a:r>
                      <a:br>
                        <a:rPr lang="uk-UA" sz="1400" b="1" dirty="0">
                          <a:solidFill>
                            <a:schemeClr val="tx1"/>
                          </a:solidFill>
                          <a:effectLst/>
                        </a:rPr>
                      </a:br>
                      <a:r>
                        <a:rPr lang="en-US" sz="1400" b="1" dirty="0">
                          <a:solidFill>
                            <a:schemeClr val="tx1"/>
                          </a:solidFill>
                          <a:effectLst/>
                        </a:rPr>
                        <a:t>(m</a:t>
                      </a:r>
                      <a:r>
                        <a:rPr lang="uk-UA" sz="1400" b="1" baseline="30000" dirty="0">
                          <a:solidFill>
                            <a:schemeClr val="tx1"/>
                          </a:solidFill>
                          <a:effectLst/>
                        </a:rPr>
                        <a:t>2</a:t>
                      </a:r>
                      <a:r>
                        <a:rPr lang="en-US" sz="1400" b="1" baseline="0" dirty="0">
                          <a:solidFill>
                            <a:schemeClr val="tx1"/>
                          </a:solidFill>
                          <a:effectLst/>
                        </a:rPr>
                        <a:t>)</a:t>
                      </a:r>
                      <a:endParaRPr lang="uk-UA" sz="1400" b="1" baseline="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400" b="1" dirty="0">
                          <a:solidFill>
                            <a:schemeClr val="tx1"/>
                          </a:solidFill>
                          <a:effectLst/>
                        </a:rPr>
                        <a:t>Thresholds of tally tree diameters</a:t>
                      </a:r>
                      <a:endParaRPr lang="uk-UA" sz="14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400" b="1" dirty="0">
                          <a:solidFill>
                            <a:schemeClr val="tx1"/>
                          </a:solidFill>
                          <a:effectLst/>
                        </a:rPr>
                        <a:t>Diameter thresholds of stumps</a:t>
                      </a:r>
                      <a:endParaRPr lang="uk-UA" sz="14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5228273"/>
                  </a:ext>
                </a:extLst>
              </a:tr>
              <a:tr h="402425">
                <a:tc>
                  <a:txBody>
                    <a:bodyPr/>
                    <a:lstStyle/>
                    <a:p>
                      <a:pPr>
                        <a:spcAft>
                          <a:spcPts val="0"/>
                        </a:spcAft>
                        <a:tabLst>
                          <a:tab pos="1123950" algn="l"/>
                        </a:tabLst>
                      </a:pPr>
                      <a:r>
                        <a:rPr lang="en-US" sz="1400" b="0" dirty="0">
                          <a:solidFill>
                            <a:schemeClr val="tx1"/>
                          </a:solidFill>
                          <a:effectLst/>
                        </a:rPr>
                        <a:t>Main plot</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dirty="0">
                          <a:solidFill>
                            <a:schemeClr val="tx1"/>
                          </a:solidFill>
                          <a:effectLst/>
                        </a:rPr>
                        <a:t>12</a:t>
                      </a:r>
                      <a:r>
                        <a:rPr lang="en-US" sz="1400" b="0" dirty="0">
                          <a:solidFill>
                            <a:schemeClr val="tx1"/>
                          </a:solidFill>
                          <a:effectLst/>
                        </a:rPr>
                        <a:t>.</a:t>
                      </a:r>
                      <a:r>
                        <a:rPr lang="uk-UA" sz="1400" b="0" dirty="0">
                          <a:solidFill>
                            <a:schemeClr val="tx1"/>
                          </a:solidFill>
                          <a:effectLst/>
                        </a:rPr>
                        <a:t>62</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dirty="0">
                          <a:solidFill>
                            <a:schemeClr val="tx1"/>
                          </a:solidFill>
                          <a:effectLst/>
                        </a:rPr>
                        <a:t>500</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en-US" sz="1400" b="0" dirty="0">
                          <a:solidFill>
                            <a:schemeClr val="tx1"/>
                          </a:solidFill>
                          <a:effectLst/>
                        </a:rPr>
                        <a:t>≥</a:t>
                      </a:r>
                      <a:r>
                        <a:rPr lang="uk-UA" sz="1400" b="0" dirty="0">
                          <a:solidFill>
                            <a:schemeClr val="tx1"/>
                          </a:solidFill>
                          <a:effectLst/>
                        </a:rPr>
                        <a:t> 26 </a:t>
                      </a:r>
                      <a:r>
                        <a:rPr lang="en-US" sz="1400" b="0" dirty="0">
                          <a:solidFill>
                            <a:schemeClr val="tx1"/>
                          </a:solidFill>
                          <a:effectLst/>
                        </a:rPr>
                        <a:t>cm</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en-US" sz="1400" b="0" dirty="0">
                          <a:solidFill>
                            <a:schemeClr val="tx1"/>
                          </a:solidFill>
                          <a:effectLst/>
                        </a:rPr>
                        <a:t>≥</a:t>
                      </a:r>
                      <a:r>
                        <a:rPr lang="uk-UA" sz="1400" b="0" dirty="0">
                          <a:solidFill>
                            <a:schemeClr val="tx1"/>
                          </a:solidFill>
                          <a:effectLst/>
                        </a:rPr>
                        <a:t> 28 </a:t>
                      </a:r>
                      <a:r>
                        <a:rPr lang="en-US" sz="1400" b="0" dirty="0">
                          <a:solidFill>
                            <a:schemeClr val="tx1"/>
                          </a:solidFill>
                          <a:effectLst/>
                        </a:rPr>
                        <a:t>cm</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9259764"/>
                  </a:ext>
                </a:extLst>
              </a:tr>
              <a:tr h="188642">
                <a:tc>
                  <a:txBody>
                    <a:bodyPr/>
                    <a:lstStyle/>
                    <a:p>
                      <a:pPr>
                        <a:spcAft>
                          <a:spcPts val="0"/>
                        </a:spcAft>
                        <a:tabLst>
                          <a:tab pos="1123950" algn="l"/>
                        </a:tabLst>
                      </a:pPr>
                      <a:r>
                        <a:rPr lang="en-US" sz="1400" b="0" kern="1200" dirty="0">
                          <a:solidFill>
                            <a:schemeClr val="tx1"/>
                          </a:solidFill>
                          <a:effectLst/>
                          <a:latin typeface="+mn-lt"/>
                          <a:ea typeface="+mn-ea"/>
                          <a:cs typeface="+mn-cs"/>
                        </a:rPr>
                        <a:t>Sub-plot</a:t>
                      </a:r>
                      <a:r>
                        <a:rPr lang="uk-UA" sz="1400" b="0" kern="1200" dirty="0">
                          <a:solidFill>
                            <a:schemeClr val="tx1"/>
                          </a:solidFill>
                          <a:effectLst/>
                          <a:latin typeface="+mn-lt"/>
                          <a:ea typeface="+mn-ea"/>
                          <a:cs typeface="+mn-cs"/>
                        </a:rPr>
                        <a:t> 1</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kern="1200" dirty="0">
                          <a:solidFill>
                            <a:schemeClr val="tx1"/>
                          </a:solidFill>
                          <a:effectLst/>
                          <a:latin typeface="+mn-lt"/>
                          <a:ea typeface="+mn-ea"/>
                          <a:cs typeface="+mn-cs"/>
                        </a:rPr>
                        <a:t>8</a:t>
                      </a:r>
                      <a:r>
                        <a:rPr lang="en-US" sz="1400" b="0" kern="1200" dirty="0">
                          <a:solidFill>
                            <a:schemeClr val="tx1"/>
                          </a:solidFill>
                          <a:effectLst/>
                          <a:latin typeface="+mn-lt"/>
                          <a:ea typeface="+mn-ea"/>
                          <a:cs typeface="+mn-cs"/>
                        </a:rPr>
                        <a:t>.</a:t>
                      </a:r>
                      <a:r>
                        <a:rPr lang="uk-UA" sz="1400" b="0" kern="1200" dirty="0">
                          <a:solidFill>
                            <a:schemeClr val="tx1"/>
                          </a:solidFill>
                          <a:effectLst/>
                          <a:latin typeface="+mn-lt"/>
                          <a:ea typeface="+mn-ea"/>
                          <a:cs typeface="+mn-cs"/>
                        </a:rPr>
                        <a:t>92</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kern="1200" dirty="0">
                          <a:solidFill>
                            <a:schemeClr val="tx1"/>
                          </a:solidFill>
                          <a:effectLst/>
                          <a:latin typeface="+mn-lt"/>
                          <a:ea typeface="+mn-ea"/>
                          <a:cs typeface="+mn-cs"/>
                        </a:rPr>
                        <a:t>250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en-US" sz="1400" b="0" kern="1200" dirty="0">
                          <a:solidFill>
                            <a:schemeClr val="tx1"/>
                          </a:solidFill>
                          <a:effectLst/>
                          <a:latin typeface="+mn-lt"/>
                          <a:ea typeface="+mn-ea"/>
                          <a:cs typeface="+mn-cs"/>
                        </a:rPr>
                        <a:t>[</a:t>
                      </a:r>
                      <a:r>
                        <a:rPr lang="uk-UA" sz="1400" b="0" kern="1200" dirty="0">
                          <a:solidFill>
                            <a:schemeClr val="tx1"/>
                          </a:solidFill>
                          <a:effectLst/>
                          <a:latin typeface="+mn-lt"/>
                          <a:ea typeface="+mn-ea"/>
                          <a:cs typeface="+mn-cs"/>
                        </a:rPr>
                        <a:t>14-26</a:t>
                      </a:r>
                      <a:r>
                        <a:rPr lang="en-US" sz="1400" b="0" kern="1200" dirty="0">
                          <a:solidFill>
                            <a:schemeClr val="tx1"/>
                          </a:solidFill>
                          <a:effectLst/>
                          <a:latin typeface="+mn-lt"/>
                          <a:ea typeface="+mn-ea"/>
                          <a:cs typeface="+mn-cs"/>
                        </a:rPr>
                        <a:t>)</a:t>
                      </a:r>
                      <a:r>
                        <a:rPr lang="uk-UA" sz="1400" b="0" kern="1200" dirty="0">
                          <a:solidFill>
                            <a:schemeClr val="tx1"/>
                          </a:solidFill>
                          <a:effectLst/>
                          <a:latin typeface="+mn-lt"/>
                          <a:ea typeface="+mn-ea"/>
                          <a:cs typeface="+mn-cs"/>
                        </a:rPr>
                        <a:t> </a:t>
                      </a:r>
                      <a:r>
                        <a:rPr lang="en-US" sz="1400" b="0" kern="1200" dirty="0">
                          <a:solidFill>
                            <a:schemeClr val="tx1"/>
                          </a:solidFill>
                          <a:effectLst/>
                          <a:latin typeface="+mn-lt"/>
                          <a:ea typeface="+mn-ea"/>
                          <a:cs typeface="+mn-cs"/>
                        </a:rPr>
                        <a:t>cm</a:t>
                      </a:r>
                      <a:endParaRPr lang="uk-UA" sz="1400" b="0" kern="1200" dirty="0">
                        <a:solidFill>
                          <a:schemeClr val="tx1"/>
                        </a:solidFill>
                        <a:effectLst/>
                        <a:latin typeface="+mn-lt"/>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en-US" sz="1400" b="0" kern="1200" dirty="0">
                          <a:solidFill>
                            <a:schemeClr val="tx1"/>
                          </a:solidFill>
                          <a:effectLst/>
                          <a:latin typeface="+mn-lt"/>
                          <a:ea typeface="+mn-ea"/>
                          <a:cs typeface="+mn-cs"/>
                        </a:rPr>
                        <a:t>[16-28) cm</a:t>
                      </a:r>
                      <a:endParaRPr lang="uk-UA" sz="1400" b="0" kern="1200" dirty="0">
                        <a:solidFill>
                          <a:schemeClr val="tx1"/>
                        </a:solidFill>
                        <a:effectLst/>
                        <a:latin typeface="+mn-lt"/>
                        <a:ea typeface="+mn-ea"/>
                        <a:cs typeface="+mn-cs"/>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9076312"/>
                  </a:ext>
                </a:extLst>
              </a:tr>
              <a:tr h="188642">
                <a:tc>
                  <a:txBody>
                    <a:bodyPr/>
                    <a:lstStyle/>
                    <a:p>
                      <a:pPr>
                        <a:spcAft>
                          <a:spcPts val="0"/>
                        </a:spcAft>
                        <a:tabLst>
                          <a:tab pos="1123950" algn="l"/>
                        </a:tabLst>
                      </a:pPr>
                      <a:r>
                        <a:rPr lang="en-US" sz="1400" b="0" dirty="0">
                          <a:solidFill>
                            <a:schemeClr val="tx1"/>
                          </a:solidFill>
                          <a:effectLst/>
                        </a:rPr>
                        <a:t>Sub-plot</a:t>
                      </a:r>
                      <a:r>
                        <a:rPr lang="uk-UA" sz="1400" b="0" dirty="0">
                          <a:solidFill>
                            <a:schemeClr val="tx1"/>
                          </a:solidFill>
                          <a:effectLst/>
                        </a:rPr>
                        <a:t> 2</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dirty="0">
                          <a:solidFill>
                            <a:schemeClr val="tx1"/>
                          </a:solidFill>
                          <a:effectLst/>
                        </a:rPr>
                        <a:t>3</a:t>
                      </a:r>
                      <a:r>
                        <a:rPr lang="en-US" sz="1400" b="0" dirty="0">
                          <a:solidFill>
                            <a:schemeClr val="tx1"/>
                          </a:solidFill>
                          <a:effectLst/>
                        </a:rPr>
                        <a:t>.</a:t>
                      </a:r>
                      <a:r>
                        <a:rPr lang="uk-UA" sz="1400" b="0" dirty="0">
                          <a:solidFill>
                            <a:schemeClr val="tx1"/>
                          </a:solidFill>
                          <a:effectLst/>
                        </a:rPr>
                        <a:t>98</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a:solidFill>
                            <a:schemeClr val="tx1"/>
                          </a:solidFill>
                          <a:effectLst/>
                        </a:rPr>
                        <a:t>50</a:t>
                      </a:r>
                      <a:endParaRPr lang="uk-UA" sz="1400" b="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en-US" sz="1400" b="0" dirty="0">
                          <a:solidFill>
                            <a:schemeClr val="tx1"/>
                          </a:solidFill>
                          <a:effectLst/>
                        </a:rPr>
                        <a:t>[</a:t>
                      </a:r>
                      <a:r>
                        <a:rPr lang="uk-UA" sz="1400" b="0" dirty="0">
                          <a:solidFill>
                            <a:schemeClr val="tx1"/>
                          </a:solidFill>
                          <a:effectLst/>
                        </a:rPr>
                        <a:t>6</a:t>
                      </a:r>
                      <a:r>
                        <a:rPr lang="en-US" sz="1400" b="0" dirty="0">
                          <a:solidFill>
                            <a:schemeClr val="tx1"/>
                          </a:solidFill>
                          <a:effectLst/>
                        </a:rPr>
                        <a:t>-14)</a:t>
                      </a:r>
                      <a:r>
                        <a:rPr lang="uk-UA" sz="1400" b="0" dirty="0">
                          <a:solidFill>
                            <a:schemeClr val="tx1"/>
                          </a:solidFill>
                          <a:effectLst/>
                        </a:rPr>
                        <a:t> </a:t>
                      </a:r>
                      <a:r>
                        <a:rPr lang="en-US" sz="1400" b="0" dirty="0">
                          <a:solidFill>
                            <a:schemeClr val="tx1"/>
                          </a:solidFill>
                          <a:effectLst/>
                        </a:rPr>
                        <a:t>cm</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en-US" sz="1400" b="0" dirty="0">
                          <a:solidFill>
                            <a:schemeClr val="tx1"/>
                          </a:solidFill>
                          <a:effectLst/>
                        </a:rPr>
                        <a:t>[8-16)</a:t>
                      </a:r>
                      <a:r>
                        <a:rPr lang="uk-UA" sz="1400" b="0" dirty="0">
                          <a:solidFill>
                            <a:schemeClr val="tx1"/>
                          </a:solidFill>
                          <a:effectLst/>
                        </a:rPr>
                        <a:t> </a:t>
                      </a:r>
                      <a:r>
                        <a:rPr lang="en-US" sz="1400" b="0" dirty="0">
                          <a:solidFill>
                            <a:schemeClr val="tx1"/>
                          </a:solidFill>
                          <a:effectLst/>
                        </a:rPr>
                        <a:t>cm</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1993940"/>
                  </a:ext>
                </a:extLst>
              </a:tr>
              <a:tr h="188642">
                <a:tc>
                  <a:txBody>
                    <a:bodyPr/>
                    <a:lstStyle/>
                    <a:p>
                      <a:pPr>
                        <a:spcAft>
                          <a:spcPts val="0"/>
                        </a:spcAft>
                        <a:tabLst>
                          <a:tab pos="1123950" algn="l"/>
                        </a:tabLst>
                      </a:pPr>
                      <a:r>
                        <a:rPr lang="en-US" sz="1400" b="0" dirty="0">
                          <a:solidFill>
                            <a:schemeClr val="tx1"/>
                          </a:solidFill>
                          <a:effectLst/>
                        </a:rPr>
                        <a:t>Sub-plot</a:t>
                      </a:r>
                      <a:r>
                        <a:rPr lang="uk-UA" sz="1400" b="0" dirty="0">
                          <a:solidFill>
                            <a:schemeClr val="tx1"/>
                          </a:solidFill>
                          <a:effectLst/>
                        </a:rPr>
                        <a:t> 3</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dirty="0">
                          <a:solidFill>
                            <a:schemeClr val="tx1"/>
                          </a:solidFill>
                          <a:effectLst/>
                        </a:rPr>
                        <a:t>1</a:t>
                      </a:r>
                      <a:r>
                        <a:rPr lang="en-US" sz="1400" b="0" dirty="0">
                          <a:solidFill>
                            <a:schemeClr val="tx1"/>
                          </a:solidFill>
                          <a:effectLst/>
                        </a:rPr>
                        <a:t>.</a:t>
                      </a:r>
                      <a:r>
                        <a:rPr lang="uk-UA" sz="1400" b="0" dirty="0">
                          <a:solidFill>
                            <a:schemeClr val="tx1"/>
                          </a:solidFill>
                          <a:effectLst/>
                        </a:rPr>
                        <a:t>78</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a:solidFill>
                            <a:schemeClr val="tx1"/>
                          </a:solidFill>
                          <a:effectLst/>
                        </a:rPr>
                        <a:t>10</a:t>
                      </a:r>
                      <a:endParaRPr lang="uk-UA" sz="1400" b="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en-US" sz="1400" b="0" dirty="0">
                          <a:solidFill>
                            <a:schemeClr val="tx1"/>
                          </a:solidFill>
                          <a:effectLst/>
                        </a:rPr>
                        <a:t>[</a:t>
                      </a:r>
                      <a:r>
                        <a:rPr lang="uk-UA" sz="1400" b="0" dirty="0">
                          <a:solidFill>
                            <a:schemeClr val="tx1"/>
                          </a:solidFill>
                          <a:effectLst/>
                        </a:rPr>
                        <a:t>2</a:t>
                      </a:r>
                      <a:r>
                        <a:rPr lang="en-US" sz="1400" b="0" dirty="0">
                          <a:solidFill>
                            <a:schemeClr val="tx1"/>
                          </a:solidFill>
                          <a:effectLst/>
                        </a:rPr>
                        <a:t>-6)</a:t>
                      </a:r>
                      <a:r>
                        <a:rPr lang="uk-UA" sz="1400" b="0" dirty="0">
                          <a:solidFill>
                            <a:schemeClr val="tx1"/>
                          </a:solidFill>
                          <a:effectLst/>
                        </a:rPr>
                        <a:t> </a:t>
                      </a:r>
                      <a:r>
                        <a:rPr lang="en-US" sz="1400" b="0" dirty="0">
                          <a:solidFill>
                            <a:schemeClr val="tx1"/>
                          </a:solidFill>
                          <a:effectLst/>
                        </a:rPr>
                        <a:t>cm</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a:solidFill>
                            <a:schemeClr val="tx1"/>
                          </a:solidFill>
                          <a:effectLst/>
                        </a:rPr>
                        <a:t>-</a:t>
                      </a:r>
                      <a:endParaRPr lang="uk-UA" sz="1400" b="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1252493"/>
                  </a:ext>
                </a:extLst>
              </a:tr>
              <a:tr h="565925">
                <a:tc>
                  <a:txBody>
                    <a:bodyPr/>
                    <a:lstStyle/>
                    <a:p>
                      <a:pPr>
                        <a:spcAft>
                          <a:spcPts val="0"/>
                        </a:spcAft>
                        <a:tabLst>
                          <a:tab pos="1123950" algn="l"/>
                        </a:tabLst>
                      </a:pPr>
                      <a:r>
                        <a:rPr lang="en-US" sz="1400" b="0" dirty="0">
                          <a:solidFill>
                            <a:schemeClr val="tx1"/>
                          </a:solidFill>
                          <a:effectLst/>
                        </a:rPr>
                        <a:t>Micro plot</a:t>
                      </a:r>
                      <a:r>
                        <a:rPr lang="uk-UA" sz="1200" b="0" dirty="0">
                          <a:solidFill>
                            <a:schemeClr val="tx1"/>
                          </a:solidFill>
                          <a:effectLst/>
                        </a:rPr>
                        <a:t> (</a:t>
                      </a:r>
                      <a:r>
                        <a:rPr lang="en-US" sz="1200" b="0" dirty="0">
                          <a:solidFill>
                            <a:schemeClr val="tx1"/>
                          </a:solidFill>
                          <a:effectLst/>
                        </a:rPr>
                        <a:t>two plots located </a:t>
                      </a:r>
                      <a:r>
                        <a:rPr lang="uk-UA" sz="1200" b="0" dirty="0">
                          <a:solidFill>
                            <a:schemeClr val="tx1"/>
                          </a:solidFill>
                          <a:effectLst/>
                        </a:rPr>
                        <a:t>3 </a:t>
                      </a:r>
                      <a:r>
                        <a:rPr lang="en-US" sz="1200" b="0" dirty="0">
                          <a:solidFill>
                            <a:schemeClr val="tx1"/>
                          </a:solidFill>
                          <a:effectLst/>
                        </a:rPr>
                        <a:t>m</a:t>
                      </a:r>
                      <a:r>
                        <a:rPr lang="uk-UA" sz="1200" b="0" dirty="0">
                          <a:solidFill>
                            <a:schemeClr val="tx1"/>
                          </a:solidFill>
                          <a:effectLst/>
                        </a:rPr>
                        <a:t> </a:t>
                      </a:r>
                      <a:r>
                        <a:rPr lang="en-US" sz="1200" b="0" dirty="0">
                          <a:solidFill>
                            <a:schemeClr val="tx1"/>
                          </a:solidFill>
                          <a:effectLst/>
                        </a:rPr>
                        <a:t>towards north and south </a:t>
                      </a:r>
                      <a:r>
                        <a:rPr lang="en-US" sz="1200" b="0" dirty="0" err="1">
                          <a:solidFill>
                            <a:schemeClr val="tx1"/>
                          </a:solidFill>
                          <a:effectLst/>
                        </a:rPr>
                        <a:t>drections</a:t>
                      </a:r>
                      <a:r>
                        <a:rPr lang="en-US" sz="1200" b="0" dirty="0">
                          <a:solidFill>
                            <a:schemeClr val="tx1"/>
                          </a:solidFill>
                          <a:effectLst/>
                        </a:rPr>
                        <a:t> from plot center</a:t>
                      </a:r>
                      <a:r>
                        <a:rPr lang="uk-UA" sz="1200" b="0" dirty="0">
                          <a:solidFill>
                            <a:schemeClr val="tx1"/>
                          </a:solidFill>
                          <a:effectLst/>
                        </a:rPr>
                        <a:t>)</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dirty="0">
                          <a:solidFill>
                            <a:schemeClr val="tx1"/>
                          </a:solidFill>
                          <a:effectLst/>
                        </a:rPr>
                        <a:t>0,56</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dirty="0">
                          <a:solidFill>
                            <a:schemeClr val="tx1"/>
                          </a:solidFill>
                          <a:effectLst/>
                        </a:rPr>
                        <a:t>1</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en-US" sz="1400" b="0" dirty="0">
                          <a:solidFill>
                            <a:schemeClr val="tx1"/>
                          </a:solidFill>
                          <a:effectLst/>
                        </a:rPr>
                        <a:t>&lt;</a:t>
                      </a:r>
                      <a:r>
                        <a:rPr lang="uk-UA" sz="1400" b="0" dirty="0">
                          <a:solidFill>
                            <a:schemeClr val="tx1"/>
                          </a:solidFill>
                          <a:effectLst/>
                        </a:rPr>
                        <a:t>2 см </a:t>
                      </a:r>
                      <a:r>
                        <a:rPr lang="en-US" sz="1400" b="0" dirty="0">
                          <a:solidFill>
                            <a:schemeClr val="tx1"/>
                          </a:solidFill>
                          <a:effectLst/>
                        </a:rPr>
                        <a:t>or height &lt;</a:t>
                      </a:r>
                      <a:r>
                        <a:rPr lang="uk-UA" sz="1400" b="0" dirty="0">
                          <a:solidFill>
                            <a:schemeClr val="tx1"/>
                          </a:solidFill>
                          <a:effectLst/>
                        </a:rPr>
                        <a:t> 1</a:t>
                      </a:r>
                      <a:r>
                        <a:rPr lang="en-US" sz="1400" b="0" dirty="0">
                          <a:solidFill>
                            <a:schemeClr val="tx1"/>
                          </a:solidFill>
                          <a:effectLst/>
                        </a:rPr>
                        <a:t>.</a:t>
                      </a:r>
                      <a:r>
                        <a:rPr lang="uk-UA" sz="1400" b="0" dirty="0">
                          <a:solidFill>
                            <a:schemeClr val="tx1"/>
                          </a:solidFill>
                          <a:effectLst/>
                        </a:rPr>
                        <a:t>3 </a:t>
                      </a:r>
                      <a:r>
                        <a:rPr lang="en-US" sz="1400" b="0" dirty="0">
                          <a:solidFill>
                            <a:schemeClr val="tx1"/>
                          </a:solidFill>
                          <a:effectLst/>
                        </a:rPr>
                        <a:t>m</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1123950" algn="l"/>
                        </a:tabLst>
                      </a:pPr>
                      <a:r>
                        <a:rPr lang="uk-UA" sz="1400" b="0" dirty="0">
                          <a:solidFill>
                            <a:schemeClr val="tx1"/>
                          </a:solidFill>
                          <a:effectLst/>
                        </a:rPr>
                        <a:t>-</a:t>
                      </a:r>
                      <a:endParaRPr lang="uk-UA" sz="1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1243078"/>
                  </a:ext>
                </a:extLst>
              </a:tr>
            </a:tbl>
          </a:graphicData>
        </a:graphic>
      </p:graphicFrame>
      <p:sp>
        <p:nvSpPr>
          <p:cNvPr id="5" name="WordArt 10">
            <a:extLst>
              <a:ext uri="{FF2B5EF4-FFF2-40B4-BE49-F238E27FC236}">
                <a16:creationId xmlns:a16="http://schemas.microsoft.com/office/drawing/2014/main" id="{61D19557-545C-47E6-81AC-F693426BE38C}"/>
              </a:ext>
            </a:extLst>
          </p:cNvPr>
          <p:cNvSpPr>
            <a:spLocks noChangeArrowheads="1" noChangeShapeType="1" noTextEdit="1"/>
          </p:cNvSpPr>
          <p:nvPr/>
        </p:nvSpPr>
        <p:spPr bwMode="auto">
          <a:xfrm>
            <a:off x="10272714" y="6165850"/>
            <a:ext cx="257175" cy="533400"/>
          </a:xfrm>
          <a:prstGeom prst="rect">
            <a:avLst/>
          </a:prstGeom>
        </p:spPr>
        <p:txBody>
          <a:bodyPr wrap="none" fromWordArt="1">
            <a:prstTxWarp prst="textPlain">
              <a:avLst>
                <a:gd name="adj" fmla="val 50000"/>
              </a:avLst>
            </a:prstTxWarp>
          </a:bodyPr>
          <a:lstStyle/>
          <a:p>
            <a:pPr algn="ctr"/>
            <a:r>
              <a:rPr lang="uk-UA" sz="3600" b="1" kern="10" dirty="0">
                <a:ln w="9525">
                  <a:solidFill>
                    <a:srgbClr val="000000"/>
                  </a:solidFill>
                  <a:round/>
                  <a:headEnd/>
                  <a:tailEnd/>
                </a:ln>
                <a:solidFill>
                  <a:srgbClr val="FFFFFF"/>
                </a:solidFill>
                <a:latin typeface="Arial"/>
                <a:cs typeface="Arial"/>
              </a:rPr>
              <a:t>5</a:t>
            </a:r>
          </a:p>
        </p:txBody>
      </p:sp>
      <p:pic>
        <p:nvPicPr>
          <p:cNvPr id="6" name="Рисунок 5"/>
          <p:cNvPicPr>
            <a:picLocks noChangeAspect="1"/>
          </p:cNvPicPr>
          <p:nvPr/>
        </p:nvPicPr>
        <p:blipFill>
          <a:blip r:embed="rId4"/>
          <a:stretch>
            <a:fillRect/>
          </a:stretch>
        </p:blipFill>
        <p:spPr>
          <a:xfrm>
            <a:off x="820099" y="1310366"/>
            <a:ext cx="5212383" cy="3003882"/>
          </a:xfrm>
          <a:prstGeom prst="rect">
            <a:avLst/>
          </a:prstGeom>
        </p:spPr>
      </p:pic>
      <p:sp>
        <p:nvSpPr>
          <p:cNvPr id="7" name="Freeform 5">
            <a:extLst>
              <a:ext uri="{FF2B5EF4-FFF2-40B4-BE49-F238E27FC236}">
                <a16:creationId xmlns:a16="http://schemas.microsoft.com/office/drawing/2014/main" id="{C88E6A29-04A3-ADDA-0EDE-D410A0788F4B}"/>
              </a:ext>
            </a:extLst>
          </p:cNvPr>
          <p:cNvSpPr/>
          <p:nvPr/>
        </p:nvSpPr>
        <p:spPr>
          <a:xfrm>
            <a:off x="9003079" y="1451349"/>
            <a:ext cx="1398222" cy="2602687"/>
          </a:xfrm>
          <a:custGeom>
            <a:avLst/>
            <a:gdLst/>
            <a:ahLst/>
            <a:cxnLst/>
            <a:rect l="l" t="t" r="r" b="b"/>
            <a:pathLst>
              <a:path w="3888133" h="8048974">
                <a:moveTo>
                  <a:pt x="0" y="0"/>
                </a:moveTo>
                <a:lnTo>
                  <a:pt x="3888133" y="0"/>
                </a:lnTo>
                <a:lnTo>
                  <a:pt x="3888133" y="8048974"/>
                </a:lnTo>
                <a:lnTo>
                  <a:pt x="0" y="8048974"/>
                </a:lnTo>
                <a:lnTo>
                  <a:pt x="0" y="0"/>
                </a:lnTo>
                <a:close/>
              </a:path>
            </a:pathLst>
          </a:custGeom>
          <a:blipFill>
            <a:blip r:embed="rId5"/>
            <a:stretch>
              <a:fillRect l="-1782" t="-2820" r="-428"/>
            </a:stretch>
          </a:blipFill>
        </p:spPr>
        <p:txBody>
          <a:bodyPr/>
          <a:lstStyle/>
          <a:p>
            <a:endParaRPr lang="uk-UA"/>
          </a:p>
        </p:txBody>
      </p:sp>
      <p:sp>
        <p:nvSpPr>
          <p:cNvPr id="8" name="Прямокутник 7">
            <a:extLst>
              <a:ext uri="{FF2B5EF4-FFF2-40B4-BE49-F238E27FC236}">
                <a16:creationId xmlns:a16="http://schemas.microsoft.com/office/drawing/2014/main" id="{99BB6FE3-093C-C5C2-1D14-E3590817F165}"/>
              </a:ext>
            </a:extLst>
          </p:cNvPr>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187465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9887F2E-4C0E-87E1-6DF6-9168BBE12AE9}"/>
              </a:ext>
            </a:extLst>
          </p:cNvPr>
          <p:cNvSpPr txBox="1"/>
          <p:nvPr/>
        </p:nvSpPr>
        <p:spPr>
          <a:xfrm>
            <a:off x="748145" y="368135"/>
            <a:ext cx="6097978" cy="584775"/>
          </a:xfrm>
          <a:prstGeom prst="rect">
            <a:avLst/>
          </a:prstGeom>
          <a:noFill/>
        </p:spPr>
        <p:txBody>
          <a:bodyPr wrap="square" rtlCol="0">
            <a:spAutoFit/>
          </a:bodyPr>
          <a:lstStyle/>
          <a:p>
            <a:r>
              <a:rPr lang="en-GB" sz="3200" b="1" dirty="0"/>
              <a:t>NFI Data Management </a:t>
            </a:r>
            <a:endParaRPr lang="de-DE" sz="3200" b="1" dirty="0"/>
          </a:p>
        </p:txBody>
      </p:sp>
      <p:sp>
        <p:nvSpPr>
          <p:cNvPr id="13" name="Прямокутник 12"/>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aphicFrame>
        <p:nvGraphicFramePr>
          <p:cNvPr id="12" name="Схема 11">
            <a:extLst>
              <a:ext uri="{FF2B5EF4-FFF2-40B4-BE49-F238E27FC236}">
                <a16:creationId xmlns:a16="http://schemas.microsoft.com/office/drawing/2014/main" id="{872C48A1-4650-DEDF-8E95-006196877C70}"/>
              </a:ext>
            </a:extLst>
          </p:cNvPr>
          <p:cNvGraphicFramePr/>
          <p:nvPr>
            <p:extLst>
              <p:ext uri="{D42A27DB-BD31-4B8C-83A1-F6EECF244321}">
                <p14:modId xmlns:p14="http://schemas.microsoft.com/office/powerpoint/2010/main" val="2006388108"/>
              </p:ext>
            </p:extLst>
          </p:nvPr>
        </p:nvGraphicFramePr>
        <p:xfrm>
          <a:off x="500514" y="-546100"/>
          <a:ext cx="11338560" cy="7505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9072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9887F2E-4C0E-87E1-6DF6-9168BBE12AE9}"/>
              </a:ext>
            </a:extLst>
          </p:cNvPr>
          <p:cNvSpPr txBox="1"/>
          <p:nvPr/>
        </p:nvSpPr>
        <p:spPr>
          <a:xfrm>
            <a:off x="748145" y="368135"/>
            <a:ext cx="6097978" cy="584775"/>
          </a:xfrm>
          <a:prstGeom prst="rect">
            <a:avLst/>
          </a:prstGeom>
          <a:noFill/>
        </p:spPr>
        <p:txBody>
          <a:bodyPr wrap="square" rtlCol="0">
            <a:spAutoFit/>
          </a:bodyPr>
          <a:lstStyle/>
          <a:p>
            <a:r>
              <a:rPr lang="en-GB" sz="3200" b="1" dirty="0"/>
              <a:t>Classification of sample plots (1)</a:t>
            </a:r>
            <a:endParaRPr lang="de-DE" sz="3200" b="1" dirty="0"/>
          </a:p>
        </p:txBody>
      </p:sp>
      <p:sp>
        <p:nvSpPr>
          <p:cNvPr id="13" name="Прямокутник 12"/>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 name="Рисунок 2">
            <a:extLst>
              <a:ext uri="{FF2B5EF4-FFF2-40B4-BE49-F238E27FC236}">
                <a16:creationId xmlns:a16="http://schemas.microsoft.com/office/drawing/2014/main" id="{D447AFA6-A63B-BD66-9F50-C666A641749E}"/>
              </a:ext>
            </a:extLst>
          </p:cNvPr>
          <p:cNvPicPr>
            <a:picLocks noChangeAspect="1"/>
          </p:cNvPicPr>
          <p:nvPr/>
        </p:nvPicPr>
        <p:blipFill>
          <a:blip r:embed="rId3"/>
          <a:stretch>
            <a:fillRect/>
          </a:stretch>
        </p:blipFill>
        <p:spPr>
          <a:xfrm>
            <a:off x="711237" y="1552192"/>
            <a:ext cx="10769526" cy="4937673"/>
          </a:xfrm>
          <a:prstGeom prst="rect">
            <a:avLst/>
          </a:prstGeom>
        </p:spPr>
      </p:pic>
      <p:sp>
        <p:nvSpPr>
          <p:cNvPr id="5" name="TextBox 4">
            <a:extLst>
              <a:ext uri="{FF2B5EF4-FFF2-40B4-BE49-F238E27FC236}">
                <a16:creationId xmlns:a16="http://schemas.microsoft.com/office/drawing/2014/main" id="{C9365138-920D-8B92-3286-BEDD147980E4}"/>
              </a:ext>
            </a:extLst>
          </p:cNvPr>
          <p:cNvSpPr txBox="1"/>
          <p:nvPr/>
        </p:nvSpPr>
        <p:spPr>
          <a:xfrm>
            <a:off x="8680705" y="396197"/>
            <a:ext cx="2621280" cy="461665"/>
          </a:xfrm>
          <a:prstGeom prst="rect">
            <a:avLst/>
          </a:prstGeom>
          <a:noFill/>
        </p:spPr>
        <p:txBody>
          <a:bodyPr wrap="square" rtlCol="0">
            <a:spAutoFit/>
          </a:bodyPr>
          <a:lstStyle/>
          <a:p>
            <a:r>
              <a:rPr lang="en-US" sz="2400" b="1" dirty="0"/>
              <a:t>Open </a:t>
            </a:r>
            <a:r>
              <a:rPr lang="en-US" sz="2400" b="1" dirty="0" err="1"/>
              <a:t>Foris</a:t>
            </a:r>
            <a:r>
              <a:rPr lang="en-US" sz="2400" b="1" dirty="0"/>
              <a:t> Collect</a:t>
            </a:r>
            <a:endParaRPr lang="uk-UA" sz="2400" b="1" dirty="0"/>
          </a:p>
        </p:txBody>
      </p:sp>
    </p:spTree>
    <p:extLst>
      <p:ext uri="{BB962C8B-B14F-4D97-AF65-F5344CB8AC3E}">
        <p14:creationId xmlns:p14="http://schemas.microsoft.com/office/powerpoint/2010/main" val="1296386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9887F2E-4C0E-87E1-6DF6-9168BBE12AE9}"/>
              </a:ext>
            </a:extLst>
          </p:cNvPr>
          <p:cNvSpPr txBox="1"/>
          <p:nvPr/>
        </p:nvSpPr>
        <p:spPr>
          <a:xfrm>
            <a:off x="748145" y="368135"/>
            <a:ext cx="6097978" cy="584775"/>
          </a:xfrm>
          <a:prstGeom prst="rect">
            <a:avLst/>
          </a:prstGeom>
          <a:noFill/>
        </p:spPr>
        <p:txBody>
          <a:bodyPr wrap="square" rtlCol="0">
            <a:spAutoFit/>
          </a:bodyPr>
          <a:lstStyle/>
          <a:p>
            <a:r>
              <a:rPr lang="en-GB" sz="3200" b="1" dirty="0"/>
              <a:t>Classification of sample plots (1)</a:t>
            </a:r>
            <a:endParaRPr lang="de-DE" sz="3200" b="1" dirty="0"/>
          </a:p>
        </p:txBody>
      </p:sp>
      <p:sp>
        <p:nvSpPr>
          <p:cNvPr id="13" name="Прямокутник 12"/>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TextBox 4">
            <a:extLst>
              <a:ext uri="{FF2B5EF4-FFF2-40B4-BE49-F238E27FC236}">
                <a16:creationId xmlns:a16="http://schemas.microsoft.com/office/drawing/2014/main" id="{C9365138-920D-8B92-3286-BEDD147980E4}"/>
              </a:ext>
            </a:extLst>
          </p:cNvPr>
          <p:cNvSpPr txBox="1"/>
          <p:nvPr/>
        </p:nvSpPr>
        <p:spPr>
          <a:xfrm>
            <a:off x="8680705" y="396197"/>
            <a:ext cx="2621280" cy="461665"/>
          </a:xfrm>
          <a:prstGeom prst="rect">
            <a:avLst/>
          </a:prstGeom>
          <a:noFill/>
        </p:spPr>
        <p:txBody>
          <a:bodyPr wrap="square" rtlCol="0">
            <a:spAutoFit/>
          </a:bodyPr>
          <a:lstStyle/>
          <a:p>
            <a:r>
              <a:rPr lang="en-US" sz="2400" b="1" dirty="0"/>
              <a:t>Collect</a:t>
            </a:r>
            <a:r>
              <a:rPr lang="uk-UA" sz="2400" b="1" dirty="0"/>
              <a:t> </a:t>
            </a:r>
            <a:r>
              <a:rPr lang="en-US" sz="2400" b="1" dirty="0"/>
              <a:t>Earth</a:t>
            </a:r>
            <a:endParaRPr lang="uk-UA" sz="2400" b="1" dirty="0"/>
          </a:p>
        </p:txBody>
      </p:sp>
      <p:pic>
        <p:nvPicPr>
          <p:cNvPr id="2" name="Рисунок 1" descr="Зображення, що містить текст, знімок екрана, число, монітор&#10;&#10;Автоматично згенерований опис">
            <a:extLst>
              <a:ext uri="{FF2B5EF4-FFF2-40B4-BE49-F238E27FC236}">
                <a16:creationId xmlns:a16="http://schemas.microsoft.com/office/drawing/2014/main" id="{C0431950-D8BF-03EB-96A9-BBBCAF65128E}"/>
              </a:ext>
            </a:extLst>
          </p:cNvPr>
          <p:cNvPicPr>
            <a:picLocks noChangeAspect="1"/>
          </p:cNvPicPr>
          <p:nvPr/>
        </p:nvPicPr>
        <p:blipFill>
          <a:blip r:embed="rId3"/>
          <a:stretch>
            <a:fillRect/>
          </a:stretch>
        </p:blipFill>
        <p:spPr>
          <a:xfrm>
            <a:off x="748145" y="1385379"/>
            <a:ext cx="4648200" cy="4843145"/>
          </a:xfrm>
          <a:prstGeom prst="rect">
            <a:avLst/>
          </a:prstGeom>
        </p:spPr>
      </p:pic>
      <p:pic>
        <p:nvPicPr>
          <p:cNvPr id="4" name="Рисунок 3" descr="Зображення, що містить текст, знімок екрана, програмне забезпечення, Мультимедійне програмне забезпечення&#10;&#10;Автоматично згенерований опис">
            <a:extLst>
              <a:ext uri="{FF2B5EF4-FFF2-40B4-BE49-F238E27FC236}">
                <a16:creationId xmlns:a16="http://schemas.microsoft.com/office/drawing/2014/main" id="{6FD75184-0906-12F3-50B8-EAAB2054938A}"/>
              </a:ext>
            </a:extLst>
          </p:cNvPr>
          <p:cNvPicPr>
            <a:picLocks noChangeAspect="1"/>
          </p:cNvPicPr>
          <p:nvPr/>
        </p:nvPicPr>
        <p:blipFill>
          <a:blip r:embed="rId4"/>
          <a:stretch>
            <a:fillRect/>
          </a:stretch>
        </p:blipFill>
        <p:spPr>
          <a:xfrm>
            <a:off x="5528032" y="1385379"/>
            <a:ext cx="6120765" cy="3325495"/>
          </a:xfrm>
          <a:prstGeom prst="rect">
            <a:avLst/>
          </a:prstGeom>
        </p:spPr>
      </p:pic>
      <p:pic>
        <p:nvPicPr>
          <p:cNvPr id="6" name="Рисунок 5" descr="Зображення, що містить текст, Мультимедійне програмне забезпечення, програмне забезпечення, Графічний редактор&#10;&#10;Автоматично згенерований опис">
            <a:extLst>
              <a:ext uri="{FF2B5EF4-FFF2-40B4-BE49-F238E27FC236}">
                <a16:creationId xmlns:a16="http://schemas.microsoft.com/office/drawing/2014/main" id="{21A0157A-48CF-7E33-8689-B54905F0C1EB}"/>
              </a:ext>
            </a:extLst>
          </p:cNvPr>
          <p:cNvPicPr>
            <a:picLocks noChangeAspect="1"/>
          </p:cNvPicPr>
          <p:nvPr/>
        </p:nvPicPr>
        <p:blipFill>
          <a:blip r:embed="rId5"/>
          <a:stretch>
            <a:fillRect/>
          </a:stretch>
        </p:blipFill>
        <p:spPr>
          <a:xfrm>
            <a:off x="5528031" y="4844630"/>
            <a:ext cx="6120765" cy="1383495"/>
          </a:xfrm>
          <a:prstGeom prst="rect">
            <a:avLst/>
          </a:prstGeom>
        </p:spPr>
      </p:pic>
    </p:spTree>
    <p:extLst>
      <p:ext uri="{BB962C8B-B14F-4D97-AF65-F5344CB8AC3E}">
        <p14:creationId xmlns:p14="http://schemas.microsoft.com/office/powerpoint/2010/main" val="1206772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9887F2E-4C0E-87E1-6DF6-9168BBE12AE9}"/>
              </a:ext>
            </a:extLst>
          </p:cNvPr>
          <p:cNvSpPr txBox="1"/>
          <p:nvPr/>
        </p:nvSpPr>
        <p:spPr>
          <a:xfrm>
            <a:off x="748145" y="368135"/>
            <a:ext cx="6097978" cy="584775"/>
          </a:xfrm>
          <a:prstGeom prst="rect">
            <a:avLst/>
          </a:prstGeom>
          <a:noFill/>
        </p:spPr>
        <p:txBody>
          <a:bodyPr wrap="square" rtlCol="0">
            <a:spAutoFit/>
          </a:bodyPr>
          <a:lstStyle/>
          <a:p>
            <a:r>
              <a:rPr lang="en-GB" sz="3200" b="1" dirty="0"/>
              <a:t>Classification of sample plots</a:t>
            </a:r>
            <a:endParaRPr lang="de-DE" sz="3200" b="1" dirty="0"/>
          </a:p>
        </p:txBody>
      </p:sp>
      <p:sp>
        <p:nvSpPr>
          <p:cNvPr id="13" name="Прямокутник 12"/>
          <p:cNvSpPr/>
          <p:nvPr/>
        </p:nvSpPr>
        <p:spPr>
          <a:xfrm>
            <a:off x="8588415" y="136263"/>
            <a:ext cx="3032567" cy="8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TextBox 4">
            <a:extLst>
              <a:ext uri="{FF2B5EF4-FFF2-40B4-BE49-F238E27FC236}">
                <a16:creationId xmlns:a16="http://schemas.microsoft.com/office/drawing/2014/main" id="{C9365138-920D-8B92-3286-BEDD147980E4}"/>
              </a:ext>
            </a:extLst>
          </p:cNvPr>
          <p:cNvSpPr txBox="1"/>
          <p:nvPr/>
        </p:nvSpPr>
        <p:spPr>
          <a:xfrm>
            <a:off x="8680705" y="396197"/>
            <a:ext cx="2621280" cy="461665"/>
          </a:xfrm>
          <a:prstGeom prst="rect">
            <a:avLst/>
          </a:prstGeom>
          <a:noFill/>
        </p:spPr>
        <p:txBody>
          <a:bodyPr wrap="square" rtlCol="0">
            <a:spAutoFit/>
          </a:bodyPr>
          <a:lstStyle/>
          <a:p>
            <a:r>
              <a:rPr lang="en-US" sz="2400" b="1" dirty="0"/>
              <a:t>Collect</a:t>
            </a:r>
            <a:r>
              <a:rPr lang="uk-UA" sz="2400" b="1" dirty="0"/>
              <a:t> </a:t>
            </a:r>
            <a:r>
              <a:rPr lang="en-US" sz="2400" b="1" dirty="0"/>
              <a:t>Earth</a:t>
            </a:r>
            <a:endParaRPr lang="uk-UA" sz="2400" b="1" dirty="0"/>
          </a:p>
        </p:txBody>
      </p:sp>
      <p:sp>
        <p:nvSpPr>
          <p:cNvPr id="12" name="TextBox 11">
            <a:extLst>
              <a:ext uri="{FF2B5EF4-FFF2-40B4-BE49-F238E27FC236}">
                <a16:creationId xmlns:a16="http://schemas.microsoft.com/office/drawing/2014/main" id="{A95BE9E2-3023-C2F5-46AA-BE4569DF1B8B}"/>
              </a:ext>
            </a:extLst>
          </p:cNvPr>
          <p:cNvSpPr txBox="1">
            <a:spLocks noChangeAspect="1"/>
          </p:cNvSpPr>
          <p:nvPr/>
        </p:nvSpPr>
        <p:spPr>
          <a:xfrm>
            <a:off x="5845216" y="1207792"/>
            <a:ext cx="2743199" cy="5266955"/>
          </a:xfrm>
          <a:prstGeom prst="rect">
            <a:avLst/>
          </a:prstGeom>
          <a:noFill/>
        </p:spPr>
        <p:txBody>
          <a:bodyPr wrap="square">
            <a:spAutoFit/>
          </a:bodyPr>
          <a:lstStyle/>
          <a:p>
            <a:pPr lvl="0">
              <a:lnSpc>
                <a:spcPct val="107000"/>
              </a:lnSpc>
            </a:pPr>
            <a:r>
              <a:rPr lang="en-US" sz="15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Forest</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marL="742950" lvl="1" indent="-285750">
              <a:lnSpc>
                <a:spcPct val="107000"/>
              </a:lnSpc>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Shelterbelt</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marL="742950" lvl="1" indent="-285750">
              <a:lnSpc>
                <a:spcPct val="107000"/>
              </a:lnSpc>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Regrowth (CC&gt;25%)</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marL="742950" lvl="1" indent="-285750">
              <a:lnSpc>
                <a:spcPct val="107000"/>
              </a:lnSpc>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Urban Forest (parks)</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marL="742950" lvl="1" indent="-285750">
              <a:lnSpc>
                <a:spcPct val="107000"/>
              </a:lnSpc>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Other Forest</a:t>
            </a:r>
          </a:p>
          <a:p>
            <a:pPr marL="742950" lvl="1" indent="-285750">
              <a:lnSpc>
                <a:spcPct val="107000"/>
              </a:lnSpc>
              <a:buFont typeface="+mj-lt"/>
              <a:buAutoNum type="arabicPeriod"/>
            </a:pPr>
            <a:r>
              <a:rPr lang="en-US" sz="1500" kern="0" dirty="0">
                <a:solidFill>
                  <a:srgbClr val="000000"/>
                </a:solidFill>
                <a:latin typeface="Calibri" panose="020F0502020204030204" pitchFamily="34" charset="0"/>
                <a:ea typeface="Calibri" panose="020F0502020204030204" pitchFamily="34" charset="0"/>
                <a:cs typeface="Calibri" panose="020F0502020204030204" pitchFamily="34" charset="0"/>
              </a:rPr>
              <a:t>Indicative</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lvl="0">
              <a:lnSpc>
                <a:spcPct val="107000"/>
              </a:lnSpc>
            </a:pPr>
            <a:r>
              <a:rPr lang="en-US" sz="15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Other woody vegetation</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marL="742950" lvl="1" indent="-285750">
              <a:lnSpc>
                <a:spcPct val="107000"/>
              </a:lnSpc>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Forest edge</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marL="742950" lvl="1" indent="-285750">
              <a:lnSpc>
                <a:spcPct val="107000"/>
              </a:lnSpc>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Damaged Forest</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marL="742950" lvl="1" indent="-285750">
              <a:lnSpc>
                <a:spcPct val="107000"/>
              </a:lnSpc>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Shrubland</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marL="742950" lvl="1" indent="-285750">
              <a:lnSpc>
                <a:spcPct val="107000"/>
              </a:lnSpc>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Orchard</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marL="742950" lvl="1" indent="-285750">
              <a:lnSpc>
                <a:spcPct val="107000"/>
              </a:lnSpc>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Garden Trees</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marL="742950" lvl="1" indent="-285750">
              <a:lnSpc>
                <a:spcPct val="107000"/>
              </a:lnSpc>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OWV</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lvl="0">
              <a:lnSpc>
                <a:spcPct val="107000"/>
              </a:lnSpc>
            </a:pPr>
            <a:r>
              <a:rPr lang="en-US" sz="15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Grassland</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marL="742950" lvl="1" indent="-285750">
              <a:lnSpc>
                <a:spcPct val="107000"/>
              </a:lnSpc>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Meadow</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marL="742950" lvl="1" indent="-285750">
              <a:lnSpc>
                <a:spcPct val="107000"/>
              </a:lnSpc>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Barren </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marL="742950" lvl="1" indent="-285750">
              <a:lnSpc>
                <a:spcPct val="107000"/>
              </a:lnSpc>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Glade</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marL="742950" lvl="1" indent="-285750">
              <a:lnSpc>
                <a:spcPct val="107000"/>
              </a:lnSpc>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Other Grassland</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lvl="0">
              <a:lnSpc>
                <a:spcPct val="107000"/>
              </a:lnSpc>
            </a:pPr>
            <a:r>
              <a:rPr lang="en-US" sz="15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Cropland</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marL="742950" lvl="1" indent="-285750">
              <a:lnSpc>
                <a:spcPct val="107000"/>
              </a:lnSpc>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Fallow Cropland</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E6561AE5-5BFB-EB4A-D260-1A3B99C24FB2}"/>
              </a:ext>
            </a:extLst>
          </p:cNvPr>
          <p:cNvSpPr txBox="1"/>
          <p:nvPr/>
        </p:nvSpPr>
        <p:spPr>
          <a:xfrm>
            <a:off x="8558786" y="1485326"/>
            <a:ext cx="2743199" cy="4875565"/>
          </a:xfrm>
          <a:prstGeom prst="rect">
            <a:avLst/>
          </a:prstGeom>
          <a:noFill/>
        </p:spPr>
        <p:txBody>
          <a:bodyPr wrap="square">
            <a:spAutoFit/>
          </a:bodyPr>
          <a:lstStyle/>
          <a:p>
            <a:pPr marL="742950" lvl="1" indent="-285750">
              <a:lnSpc>
                <a:spcPct val="107000"/>
              </a:lnSpc>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Irrigated Cropland</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marL="742950" lvl="1" indent="-285750">
              <a:lnSpc>
                <a:spcPct val="107000"/>
              </a:lnSpc>
              <a:spcAft>
                <a:spcPts val="800"/>
              </a:spcAft>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Other Cropland</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lvl="0">
              <a:lnSpc>
                <a:spcPct val="107000"/>
              </a:lnSpc>
            </a:pPr>
            <a:r>
              <a:rPr lang="en-US" sz="15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Wetland</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marL="742950" lvl="1" indent="-285750">
              <a:lnSpc>
                <a:spcPct val="107000"/>
              </a:lnSpc>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Season Water</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marL="742950" lvl="1" indent="-285750">
              <a:lnSpc>
                <a:spcPct val="107000"/>
              </a:lnSpc>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Peatland</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marL="742950" lvl="1" indent="-285750">
              <a:lnSpc>
                <a:spcPct val="107000"/>
              </a:lnSpc>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Riparian Vegetation</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lvl="0">
              <a:lnSpc>
                <a:spcPct val="107000"/>
              </a:lnSpc>
            </a:pPr>
            <a:r>
              <a:rPr lang="en-US" sz="15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Water</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marL="742950" lvl="1" indent="-285750">
              <a:lnSpc>
                <a:spcPct val="107000"/>
              </a:lnSpc>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Permanent River</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marL="742950" lvl="1" indent="-285750">
              <a:lnSpc>
                <a:spcPct val="107000"/>
              </a:lnSpc>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Permanent Lake</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marL="742950" lvl="1" indent="-285750">
              <a:lnSpc>
                <a:spcPct val="107000"/>
              </a:lnSpc>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Sea</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lvl="0">
              <a:lnSpc>
                <a:spcPct val="107000"/>
              </a:lnSpc>
            </a:pPr>
            <a:r>
              <a:rPr lang="en-US" sz="15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Urban</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marL="742950" lvl="1" indent="-285750">
              <a:lnSpc>
                <a:spcPct val="107000"/>
              </a:lnSpc>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Highway</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marL="742950" lvl="1" indent="-285750">
              <a:lnSpc>
                <a:spcPct val="107000"/>
              </a:lnSpc>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Building</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marL="742950" lvl="1" indent="-285750">
              <a:lnSpc>
                <a:spcPct val="107000"/>
              </a:lnSpc>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Infrastructure</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marL="742950" lvl="1" indent="-285750">
              <a:lnSpc>
                <a:spcPct val="107000"/>
              </a:lnSpc>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Other Urban Area</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lvl="0">
              <a:lnSpc>
                <a:spcPct val="107000"/>
              </a:lnSpc>
            </a:pPr>
            <a:r>
              <a:rPr lang="en-US" sz="15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Others</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marL="742950" lvl="1" indent="-285750">
              <a:lnSpc>
                <a:spcPct val="107000"/>
              </a:lnSpc>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Sand</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marL="742950" lvl="1" indent="-285750">
              <a:lnSpc>
                <a:spcPct val="107000"/>
              </a:lnSpc>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Rocks (Stones)</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a:p>
            <a:pPr marL="742950" lvl="1" indent="-285750">
              <a:lnSpc>
                <a:spcPct val="107000"/>
              </a:lnSpc>
              <a:spcAft>
                <a:spcPts val="800"/>
              </a:spcAft>
              <a:buFont typeface="+mj-lt"/>
              <a:buAutoNum type="arabicPeriod"/>
            </a:pPr>
            <a:r>
              <a:rPr lang="en-US" sz="15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Other Unproductive</a:t>
            </a:r>
            <a:endParaRPr lang="uk-UA" sz="1500" kern="100" dirty="0">
              <a:effectLst/>
              <a:latin typeface="Times New Roman" panose="02020603050405020304" pitchFamily="18" charset="0"/>
              <a:ea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E1B5CDDE-FCDD-CF97-DCEF-DB0D328B33F0}"/>
              </a:ext>
            </a:extLst>
          </p:cNvPr>
          <p:cNvSpPr txBox="1"/>
          <p:nvPr/>
        </p:nvSpPr>
        <p:spPr>
          <a:xfrm>
            <a:off x="490067" y="3964764"/>
            <a:ext cx="4474623" cy="830997"/>
          </a:xfrm>
          <a:prstGeom prst="rect">
            <a:avLst/>
          </a:prstGeom>
          <a:noFill/>
        </p:spPr>
        <p:txBody>
          <a:bodyPr wrap="none" rtlCol="0">
            <a:spAutoFit/>
          </a:bodyPr>
          <a:lstStyle/>
          <a:p>
            <a:r>
              <a:rPr lang="en-US" sz="2400" b="1" dirty="0"/>
              <a:t>FOREST/NON FOREST/INDICATIVE</a:t>
            </a:r>
          </a:p>
          <a:p>
            <a:pPr algn="ctr"/>
            <a:r>
              <a:rPr lang="en-US" sz="2400" dirty="0"/>
              <a:t>used classification in 2021-2022</a:t>
            </a:r>
            <a:endParaRPr lang="uk-UA" sz="2400" dirty="0"/>
          </a:p>
        </p:txBody>
      </p:sp>
      <p:sp>
        <p:nvSpPr>
          <p:cNvPr id="33" name="Стрілка: вправо 32">
            <a:extLst>
              <a:ext uri="{FF2B5EF4-FFF2-40B4-BE49-F238E27FC236}">
                <a16:creationId xmlns:a16="http://schemas.microsoft.com/office/drawing/2014/main" id="{9A02EDCA-540B-B0F0-1486-3F28D4D97FE3}"/>
              </a:ext>
            </a:extLst>
          </p:cNvPr>
          <p:cNvSpPr/>
          <p:nvPr/>
        </p:nvSpPr>
        <p:spPr>
          <a:xfrm>
            <a:off x="4964690" y="3964764"/>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641906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G meeting 21.07.2023" id="{2E33F7C5-FCFC-4DE6-A609-4145FD94548F}" vid="{437B869E-E669-40C6-8525-A04331E5B2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B636C1F3EE534CAA6EFBA56B84BCC7" ma:contentTypeVersion="17" ma:contentTypeDescription="Create a new document." ma:contentTypeScope="" ma:versionID="9b4e34ebf2c1c2a99375fcf78dddca22">
  <xsd:schema xmlns:xsd="http://www.w3.org/2001/XMLSchema" xmlns:xs="http://www.w3.org/2001/XMLSchema" xmlns:p="http://schemas.microsoft.com/office/2006/metadata/properties" xmlns:ns2="080b72cc-e4c4-4790-9f97-f133ee35ae8e" xmlns:ns3="b4228b6d-77f5-4e88-95df-114489aa8b8b" targetNamespace="http://schemas.microsoft.com/office/2006/metadata/properties" ma:root="true" ma:fieldsID="04433aeb89777e90807442469444484c" ns2:_="" ns3:_="">
    <xsd:import namespace="080b72cc-e4c4-4790-9f97-f133ee35ae8e"/>
    <xsd:import namespace="b4228b6d-77f5-4e88-95df-114489aa8b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0b72cc-e4c4-4790-9f97-f133ee35ae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ef5b12-004b-4d0f-a024-a4c34272299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228b6d-77f5-4e88-95df-114489aa8b8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85af778-2eb0-417e-b590-4603da4cc578}" ma:internalName="TaxCatchAll" ma:showField="CatchAllData" ma:web="b4228b6d-77f5-4e88-95df-114489aa8b8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80b72cc-e4c4-4790-9f97-f133ee35ae8e">
      <Terms xmlns="http://schemas.microsoft.com/office/infopath/2007/PartnerControls"/>
    </lcf76f155ced4ddcb4097134ff3c332f>
    <TaxCatchAll xmlns="b4228b6d-77f5-4e88-95df-114489aa8b8b" xsi:nil="true"/>
  </documentManagement>
</p:properties>
</file>

<file path=customXml/itemProps1.xml><?xml version="1.0" encoding="utf-8"?>
<ds:datastoreItem xmlns:ds="http://schemas.openxmlformats.org/officeDocument/2006/customXml" ds:itemID="{702B9466-72CD-4D2B-A10A-AAC0E409B83B}">
  <ds:schemaRefs>
    <ds:schemaRef ds:uri="http://schemas.microsoft.com/sharepoint/v3/contenttype/forms"/>
  </ds:schemaRefs>
</ds:datastoreItem>
</file>

<file path=customXml/itemProps2.xml><?xml version="1.0" encoding="utf-8"?>
<ds:datastoreItem xmlns:ds="http://schemas.openxmlformats.org/officeDocument/2006/customXml" ds:itemID="{D64993D4-37B5-4977-B982-C173C45F5E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0b72cc-e4c4-4790-9f97-f133ee35ae8e"/>
    <ds:schemaRef ds:uri="b4228b6d-77f5-4e88-95df-114489aa8b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78C489-EEB4-492D-8D0E-24BC18895108}">
  <ds:schemaRefs>
    <ds:schemaRef ds:uri="http://schemas.microsoft.com/office/2006/metadata/properties"/>
    <ds:schemaRef ds:uri="http://schemas.microsoft.com/office/infopath/2007/PartnerControls"/>
    <ds:schemaRef ds:uri="080b72cc-e4c4-4790-9f97-f133ee35ae8e"/>
    <ds:schemaRef ds:uri="b4228b6d-77f5-4e88-95df-114489aa8b8b"/>
  </ds:schemaRefs>
</ds:datastoreItem>
</file>

<file path=docProps/app.xml><?xml version="1.0" encoding="utf-8"?>
<Properties xmlns="http://schemas.openxmlformats.org/officeDocument/2006/extended-properties" xmlns:vt="http://schemas.openxmlformats.org/officeDocument/2006/docPropsVTypes">
  <Template>PSG meeting 21.07.2023</Template>
  <TotalTime>0</TotalTime>
  <Words>3556</Words>
  <Application>Microsoft Office PowerPoint</Application>
  <PresentationFormat>Widescreen</PresentationFormat>
  <Paragraphs>294</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Bahnschrift SemiBold</vt:lpstr>
      <vt:lpstr>Calibri</vt:lpstr>
      <vt:lpstr>Century Gothic</vt:lpstr>
      <vt:lpstr>Söhne</vt:lpstr>
      <vt:lpstr>Times New Roman</vt:lpstr>
      <vt:lpstr>ui-sans-serif</vt:lpstr>
      <vt:lpstr>Office Theme</vt:lpstr>
      <vt:lpstr>PowerPoint Presentation</vt:lpstr>
      <vt:lpstr>PowerPoint Presentation</vt:lpstr>
      <vt:lpstr>PowerPoint Presentation</vt:lpstr>
      <vt:lpstr>NFI 2021-2023-… </vt:lpstr>
      <vt:lpstr>NFI grid and sample plots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Halyna Semytska</dc:creator>
  <cp:lastModifiedBy>Halyna Semytska</cp:lastModifiedBy>
  <cp:revision>112</cp:revision>
  <cp:lastPrinted>2023-10-31T09:43:17Z</cp:lastPrinted>
  <dcterms:created xsi:type="dcterms:W3CDTF">2023-06-30T13:21:15Z</dcterms:created>
  <dcterms:modified xsi:type="dcterms:W3CDTF">2024-06-05T05:34:33Z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0x010100EAB636C1F3EE534CAA6EFBA56B84BCC7</vt:lpwstr>
  </property>
</Properties>
</file>