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0" r:id="rId2"/>
    <p:sldId id="298" r:id="rId3"/>
    <p:sldId id="304" r:id="rId4"/>
    <p:sldId id="387" r:id="rId5"/>
    <p:sldId id="338" r:id="rId6"/>
    <p:sldId id="388" r:id="rId7"/>
    <p:sldId id="467" r:id="rId8"/>
    <p:sldId id="385" r:id="rId9"/>
    <p:sldId id="386" r:id="rId10"/>
    <p:sldId id="263" r:id="rId11"/>
    <p:sldId id="468" r:id="rId12"/>
    <p:sldId id="265" r:id="rId13"/>
    <p:sldId id="266" r:id="rId14"/>
    <p:sldId id="267" r:id="rId15"/>
    <p:sldId id="268" r:id="rId16"/>
    <p:sldId id="269" r:id="rId17"/>
    <p:sldId id="4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A1D2-7253-4FC0-982D-1246FB0345A4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B69F-FCCA-48EF-88DF-CD1BF8186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sustainable-development-goals/goals/goal-1/e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ao.org/sustainable-development-goals/en/" TargetMode="External"/><Relationship Id="rId4" Type="http://schemas.openxmlformats.org/officeDocument/2006/relationships/hyperlink" Target="http://www.fao.org/sustainable-development-goals/goals/goal-2/en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Open </a:t>
            </a:r>
            <a:r>
              <a:rPr lang="fr-FR" dirty="0" err="1"/>
              <a:t>Foris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set of free and open-source software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facilitates</a:t>
            </a:r>
            <a:r>
              <a:rPr lang="fr-FR" dirty="0"/>
              <a:t> flexible and efficient data collection, </a:t>
            </a:r>
            <a:r>
              <a:rPr lang="fr-FR" dirty="0" err="1"/>
              <a:t>analysis</a:t>
            </a:r>
            <a:r>
              <a:rPr lang="fr-FR" dirty="0"/>
              <a:t> and </a:t>
            </a:r>
            <a:r>
              <a:rPr lang="fr-FR" dirty="0" err="1"/>
              <a:t>reporting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8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6256bbe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16256bbe0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16256bbe0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6256bbe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16256bbe0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16256bbe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6256bbe0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16256bbe0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16256bbe0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a5331f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0a5331fe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0a5331fe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Hand-in-Hand is FAO’s evidence-based, country-led and country-owned initiative to accelerate agricultural transformation and sustainable rural development 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pens external link in new window"/>
              </a:rPr>
              <a:t> eradicate poverty (SDG 1)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pens external link in new window"/>
              </a:rPr>
              <a:t>end hunger and all forms of malnutrition (SDG2)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doing so, it contributes to attaining all of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pens external link in new window"/>
              </a:rPr>
              <a:t>Sustainable Development Goals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initiative prioritizes countries where national capacities and international support are the most limited or where operational challenges, including natural- or man-made crises, are the greatest.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0FF8-56BC-43DB-BFC5-93C2D29D6A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5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555A-CF7D-48AA-A9F6-C6B1159510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a5331fe1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0a5331fe1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0a5331fe1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623a6c5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1623a6c5e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1623a6c5ed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623a6c5e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1623a6c5e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1623a6c5ed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623a6c5e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1623a6c5ed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1623a6c5e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623a6c5e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1623a6c5ed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1623a6c5ed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6256bbe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16256bbe0a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16256bbe0a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E10A-02CD-32C7-8017-27D5CF7AC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7BFD1-A80D-78FC-5226-08AC0C812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A420-9EDA-8A60-8B30-5C53EEF8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9B4E-D695-FAB2-D40A-19A0618A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4548-F1CE-0618-282A-8C34B9B4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1053-0710-5064-F974-043F2A83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50FB5-4BD3-A94D-3FD8-7BABA8EE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9C42-033C-4869-8F95-214EAAED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516A-8D67-72B1-734D-48F31D9A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883AA-96FD-1E7E-17C0-9379F761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43862-4A7A-9599-667B-C43A36ADF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62211-B3E6-8065-8B3E-FD06AC0CA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A5AF6-78E0-F251-FB49-62B4237B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4F16-471D-F187-80FA-D3551B3C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6809-3D96-276E-A8E1-8AA9FCC8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15600" y="4994600"/>
            <a:ext cx="7998400" cy="1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Google Shape;31;p6"/>
          <p:cNvSpPr/>
          <p:nvPr/>
        </p:nvSpPr>
        <p:spPr>
          <a:xfrm>
            <a:off x="-34133" y="-13667"/>
            <a:ext cx="12232800" cy="4831600"/>
          </a:xfrm>
          <a:prstGeom prst="rect">
            <a:avLst/>
          </a:prstGeom>
          <a:solidFill>
            <a:srgbClr val="363E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2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72D4-855F-A4D4-1789-8839C215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53F1-08E0-E865-1334-CEAEA12AB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094A-1AA1-B833-810B-B5D78F74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1D8D-73AF-D23B-F058-7FBF99C0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2B12C-98AF-A2A0-F59E-64FEBB11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B335-FC86-DFFB-54C0-5A0D4CD2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D17E-2E29-D547-AAF4-F45DE05A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57711-796E-EE0A-79F4-C2C14FDC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4A6CC-6F42-1811-6323-E2731297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F7BE-F5D2-A48B-0DB5-88B1AD1E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CFDF-B2F0-45BA-2162-7E7831F8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08B4-2759-92D7-5B92-D880CA57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571E5-ACF2-15D3-FB28-DA9988BCB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F7CB4-2EC7-F0DA-F6BE-DE5765B2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6D4E5-C44D-EAC5-8CDB-7F2D6AB6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6C901-3940-B87B-A3C1-697C7B17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C72D-4C87-EE0E-DEF4-71DC7518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B030-C2EE-0BE9-32A0-946DD063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722F-7E1B-8A8E-F830-E40EC22B3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D93FC-ADA7-A056-0D7A-9CEC5A424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68A52-8D1B-21EC-1804-66FA72DB7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0CFAC-2C2B-E090-11BA-FEB7A7B8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2726C-1924-6B2D-1A4A-9707D31B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76252-500D-C95D-0840-B5686E6A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560F-CBB4-AE78-4B89-73D18968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D0CB-4B92-2661-A496-78E12EDB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8B9A3-D553-70DD-3029-8050A19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4908F-007A-F851-5FB4-F66797F6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75320-8982-9133-8310-E5E62B29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9E110-46C4-71FE-9D32-BCAFB461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8736-00F0-DD55-5DAD-625A5DEA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F16F-43EB-1F3C-DF2D-33C2193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4F36-C161-4FBE-6598-0F2584E5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18AAD-C776-F6B3-F941-B2A41F6C1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2698E-79BA-B30D-04B0-648BD67F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820EF-4CDC-D4FC-D42F-D0C94135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E3887-2D77-49C4-D9D7-BBE7A293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254A-236C-7FED-90CA-3CB5B575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A1B13-C858-3A45-8CD2-4FD3A3F5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26AB2-368C-2281-170C-EB7831176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C6852-97E8-0B9A-DCF5-F7CAC617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E2B76-126E-52C5-D36A-522C32A5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85426-C77C-F221-83E1-92CB6E25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FC948-FD0B-3249-7184-68A24538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06BAA-0B24-418B-2DAE-9D9A16A9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7AFD-EB20-789E-C0B3-B5F914D79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A869-4E77-4ED7-9002-8424BF36FA18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030E-4A1C-25FE-EBBC-B9890024D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8B15-79A4-D35B-22A9-FAE4D1317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foris-arena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openforis.org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for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hand-in-hand/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6914B954-2BFA-D14B-1470-94488F9B5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85" y="-349821"/>
            <a:ext cx="6084158" cy="55459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7C78C3-C141-B713-228F-66349D3AED50}"/>
              </a:ext>
            </a:extLst>
          </p:cNvPr>
          <p:cNvSpPr txBox="1"/>
          <p:nvPr/>
        </p:nvSpPr>
        <p:spPr>
          <a:xfrm>
            <a:off x="5746882" y="1784339"/>
            <a:ext cx="6054054" cy="1754326"/>
          </a:xfrm>
          <a:prstGeom prst="rect">
            <a:avLst/>
          </a:prstGeom>
          <a:noFill/>
        </p:spPr>
        <p:txBody>
          <a:bodyPr wrap="square" lIns="19202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Introduction to Open</a:t>
            </a:r>
            <a:r>
              <a:rPr kumimoji="0" lang="fr-FR" sz="54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 </a:t>
            </a:r>
            <a:r>
              <a:rPr kumimoji="0" lang="fr-FR" sz="5400" b="0" i="0" u="none" strike="noStrike" kern="1200" cap="none" spc="0" normalizeH="0" noProof="0" dirty="0" err="1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Foris</a:t>
            </a:r>
            <a:r>
              <a:rPr kumimoji="0" lang="fr-FR" sz="54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 Arena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C304F"/>
              </a:solidFill>
              <a:effectLst/>
              <a:uLnTx/>
              <a:uFillTx/>
              <a:latin typeface="Raleway" panose="020B0003030101060003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B860C-C17E-91E1-E356-D4FD672C0098}"/>
              </a:ext>
            </a:extLst>
          </p:cNvPr>
          <p:cNvSpPr txBox="1"/>
          <p:nvPr/>
        </p:nvSpPr>
        <p:spPr>
          <a:xfrm>
            <a:off x="6096000" y="5169705"/>
            <a:ext cx="5018740" cy="1323439"/>
          </a:xfrm>
          <a:prstGeom prst="rect">
            <a:avLst/>
          </a:prstGeom>
          <a:noFill/>
        </p:spPr>
        <p:txBody>
          <a:bodyPr wrap="square" lIns="190500" rIns="19202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35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Lauri Vesa, Ramiro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Blazquez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 Gonzalez,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Stefano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 Ricci,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Falgoonee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 Kumar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304F"/>
              </a:solidFill>
              <a:effectLst/>
              <a:uLnTx/>
              <a:uFillTx/>
              <a:latin typeface="Roboto Condensed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35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304F"/>
              </a:solidFill>
              <a:effectLst/>
              <a:uLnTx/>
              <a:uFillTx/>
              <a:latin typeface="Roboto Condensed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35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5 June 2024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74120D-419E-4C39-995A-EAEF2D8263E4}"/>
              </a:ext>
            </a:extLst>
          </p:cNvPr>
          <p:cNvSpPr/>
          <p:nvPr/>
        </p:nvSpPr>
        <p:spPr>
          <a:xfrm>
            <a:off x="7973809" y="8466993"/>
            <a:ext cx="1600200" cy="160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FDFBD8-1F14-7835-CD58-A36A7F6EB512}"/>
              </a:ext>
            </a:extLst>
          </p:cNvPr>
          <p:cNvSpPr/>
          <p:nvPr/>
        </p:nvSpPr>
        <p:spPr>
          <a:xfrm>
            <a:off x="9276375" y="-945089"/>
            <a:ext cx="595268" cy="5952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74ADA4-087E-65DA-14F8-A30D907C47C8}"/>
              </a:ext>
            </a:extLst>
          </p:cNvPr>
          <p:cNvSpPr/>
          <p:nvPr/>
        </p:nvSpPr>
        <p:spPr>
          <a:xfrm>
            <a:off x="11892981" y="8336963"/>
            <a:ext cx="7552435" cy="7552435"/>
          </a:xfrm>
          <a:prstGeom prst="ellipse">
            <a:avLst/>
          </a:prstGeom>
          <a:solidFill>
            <a:schemeClr val="accent3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800036-6451-C6EF-ED87-78F9AE3A28FF}"/>
              </a:ext>
            </a:extLst>
          </p:cNvPr>
          <p:cNvSpPr/>
          <p:nvPr/>
        </p:nvSpPr>
        <p:spPr>
          <a:xfrm>
            <a:off x="-702405" y="1722659"/>
            <a:ext cx="320511" cy="78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638F">
                  <a:lumMod val="60000"/>
                  <a:lumOff val="40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pic>
        <p:nvPicPr>
          <p:cNvPr id="13" name="Picture 12" descr="A picture containing text, bottle, outdoor, sign&#10;&#10;Description automatically generated">
            <a:extLst>
              <a:ext uri="{FF2B5EF4-FFF2-40B4-BE49-F238E27FC236}">
                <a16:creationId xmlns:a16="http://schemas.microsoft.com/office/drawing/2014/main" id="{E46A4AEB-794B-31D7-B15F-E4A4F9C46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63" y="751872"/>
            <a:ext cx="2620233" cy="72648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BD994B-BCF8-E477-E1F1-DBD1496EC69F}"/>
              </a:ext>
            </a:extLst>
          </p:cNvPr>
          <p:cNvSpPr/>
          <p:nvPr/>
        </p:nvSpPr>
        <p:spPr>
          <a:xfrm>
            <a:off x="7718613" y="4951820"/>
            <a:ext cx="776682" cy="778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638F">
                  <a:lumMod val="60000"/>
                  <a:lumOff val="40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E36F4D9-5DB2-07D6-C036-D4C3432DBC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24" y="2345461"/>
            <a:ext cx="2167078" cy="2167078"/>
          </a:xfrm>
          <a:prstGeom prst="rect">
            <a:avLst/>
          </a:prstGeom>
        </p:spPr>
      </p:pic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9FC19A32-0340-67CD-11AF-358CBCE9DA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94945" y="3613367"/>
            <a:ext cx="5356346" cy="141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SzPts val="935"/>
            </a:pPr>
            <a:r>
              <a:rPr lang="en-US" sz="2600" dirty="0"/>
              <a:t>Innovative monitoring tools from FAO Forestry Division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93A90-9777-2FC7-07AF-97100B8847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142" y="751872"/>
            <a:ext cx="807783" cy="807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F66066-2AB7-4270-C04A-092A8FBF04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09" y="751872"/>
            <a:ext cx="807783" cy="8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6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1147762" y="318727"/>
            <a:ext cx="98964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Attribute with validation rules</a:t>
            </a: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90C7A-2AE2-08F4-9E73-488B0AB5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9054F-4087-E22E-7B9A-D91AE0DC65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20" y="1269132"/>
            <a:ext cx="8680580" cy="5588867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00C1-AE78-BF4E-1DAC-E3AEDDF4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 – multiple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DA10-7874-3910-28BA-EDC3F4F2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163"/>
            <a:ext cx="67228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Manually on the screen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79EF7-8BD0-E200-21F3-9469068E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69" y="2067919"/>
            <a:ext cx="7103737" cy="3590536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07284C-6146-7471-4FA9-EEB29A16ACF6}"/>
              </a:ext>
            </a:extLst>
          </p:cNvPr>
          <p:cNvSpPr txBox="1">
            <a:spLocks/>
          </p:cNvSpPr>
          <p:nvPr/>
        </p:nvSpPr>
        <p:spPr>
          <a:xfrm>
            <a:off x="8403164" y="1349375"/>
            <a:ext cx="44802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2) with Mobile app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7221A4-5A91-3C7B-8BBA-7A07CC25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369" y="2067919"/>
            <a:ext cx="2695575" cy="4324350"/>
          </a:xfrm>
          <a:prstGeom prst="rect">
            <a:avLst/>
          </a:prstGeom>
          <a:noFill/>
          <a:effectLst>
            <a:glow rad="127000">
              <a:srgbClr val="002060"/>
            </a:glow>
            <a:outerShdw blurRad="50800" dist="38100" dir="27000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247A2C-3EFF-C3DE-EA22-8428677F7EF7}"/>
              </a:ext>
            </a:extLst>
          </p:cNvPr>
          <p:cNvSpPr txBox="1">
            <a:spLocks/>
          </p:cNvSpPr>
          <p:nvPr/>
        </p:nvSpPr>
        <p:spPr>
          <a:xfrm>
            <a:off x="828368" y="6017019"/>
            <a:ext cx="6722806" cy="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3) Import data: CSV / Collect / Arena</a:t>
            </a:r>
          </a:p>
        </p:txBody>
      </p:sp>
    </p:spTree>
    <p:extLst>
      <p:ext uri="{BB962C8B-B14F-4D97-AF65-F5344CB8AC3E}">
        <p14:creationId xmlns:p14="http://schemas.microsoft.com/office/powerpoint/2010/main" val="253358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1971675" y="3099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/>
              <a:t>Data Explorer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12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8B606-C0C4-AD63-BD9B-CA2C10D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Google Shape;182;p22"/>
          <p:cNvSpPr txBox="1"/>
          <p:nvPr/>
        </p:nvSpPr>
        <p:spPr>
          <a:xfrm>
            <a:off x="930793" y="1320949"/>
            <a:ext cx="937953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query tool to the stored data. You can have a view 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data,</a:t>
            </a: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Processed data (computed with R),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Aggregated data (sum, average, count, etc.),</a:t>
            </a: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Charts (bar and pie charts, scatter plot).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addition, you can filter and sort data, and</a:t>
            </a:r>
          </a:p>
          <a:p>
            <a:pPr marL="457200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generated tables to CSV.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735701" y="306390"/>
            <a:ext cx="93550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Data Explorer with aggregated data</a:t>
            </a:r>
            <a:endParaRPr dirty="0"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963DE-4739-F893-CCE5-33031B00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9" y="1701353"/>
            <a:ext cx="11127121" cy="4904685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86E779-1CB7-AA48-38EF-50341123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1971675" y="3099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View data on map</a:t>
            </a:r>
            <a:endParaRPr dirty="0"/>
          </a:p>
        </p:txBody>
      </p:sp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8986684" y="1693929"/>
            <a:ext cx="320531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map view, we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different map and satellite image layers,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and edit data,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visual assessments,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collected data,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queries to Google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Engine data via Earth Map tool.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3" y="1384515"/>
            <a:ext cx="8564983" cy="49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FF3D7-C90E-D407-2D1B-4761395E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1971675" y="3099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Analytical tools</a:t>
            </a:r>
            <a:endParaRPr dirty="0"/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2263972" y="1693929"/>
            <a:ext cx="80523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 calculation chain to compute new result attributes, such as stem volume or biomass.</a:t>
            </a: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estimates (per hectare) can be computed for result attributes.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sampling-based assessment, you can specify options such as: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(= area of interest),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Clustered/ Non-clustered sampling,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Stratified/Non-stratified sampling,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non-response bias correction.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Calculations are run with R in RStudio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F6478-BCD6-10AC-EC6E-A742B995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1971675" y="309925"/>
            <a:ext cx="8229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How to access Arena?</a:t>
            </a:r>
            <a:endParaRPr dirty="0"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21298" y="1465329"/>
            <a:ext cx="1195251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87350"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access to enter as a Survey Manager into Arena at </a:t>
            </a:r>
            <a:b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https://www.openforis-arena.org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you can create and manage up to 5 surveys,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setting up a survey, you can invite new users to your survey.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7350"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roles of invited users are as follows: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editor,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cleanser,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analyst,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administrator.</a:t>
            </a: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can access only those surveys to which they are invited.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57007" y="1170161"/>
            <a:ext cx="38779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Thank you!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416-F858-4D3C-AA28-6F7ADA8FD7D2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EB9E6-19CC-1A63-BE43-DBC64BEA3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429000"/>
            <a:ext cx="10858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0667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11111"/>
            </a:pPr>
            <a:r>
              <a:rPr lang="fr-FR" dirty="0"/>
              <a:t>FAO Open Foris Initiative</a:t>
            </a:r>
          </a:p>
        </p:txBody>
      </p:sp>
      <p:sp>
        <p:nvSpPr>
          <p:cNvPr id="85" name="Google Shape;85;p17"/>
          <p:cNvSpPr txBox="1"/>
          <p:nvPr/>
        </p:nvSpPr>
        <p:spPr>
          <a:xfrm>
            <a:off x="1208215" y="715591"/>
            <a:ext cx="5123895" cy="11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Free and open software for environmental monitoring</a:t>
            </a:r>
            <a:endParaRPr lang="en-US" sz="2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B001D42-CD86-7FFA-0364-4D7E6866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104" y="463231"/>
            <a:ext cx="4107102" cy="5200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http://openforis.org/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E4447-06DE-0DF2-0BEE-A810DD9BE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72" y="4363940"/>
            <a:ext cx="1355242" cy="1352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FA97E-D793-E8E6-D4E8-C8E434EA4E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2974" y="4295571"/>
            <a:ext cx="1503887" cy="1301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996FEB-746D-89FF-13B0-8F30420A85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983" y="4363940"/>
            <a:ext cx="1520617" cy="1468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B15675-CDA3-3FF5-284A-166F5AC6B5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425" y="1522340"/>
            <a:ext cx="1651941" cy="1712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59D689-B028-916A-EB0A-AF4E149B4B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99" y="1646136"/>
            <a:ext cx="1359243" cy="1514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81EC4C-BD86-D1B1-F5FB-505AAA464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922" y="1728170"/>
            <a:ext cx="2599167" cy="1747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39AF4E-9836-86F3-FAFD-FFB2A0D91780}"/>
              </a:ext>
            </a:extLst>
          </p:cNvPr>
          <p:cNvSpPr txBox="1"/>
          <p:nvPr/>
        </p:nvSpPr>
        <p:spPr>
          <a:xfrm>
            <a:off x="410575" y="5813511"/>
            <a:ext cx="1924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Map-first data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collection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mobile application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8A930-BAFC-B568-F561-70EA869C14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271" y="4255736"/>
            <a:ext cx="2503057" cy="1334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58CF73-91B0-921C-C764-00C22EDEAE5B}"/>
              </a:ext>
            </a:extLst>
          </p:cNvPr>
          <p:cNvSpPr txBox="1"/>
          <p:nvPr/>
        </p:nvSpPr>
        <p:spPr>
          <a:xfrm>
            <a:off x="2843073" y="5853693"/>
            <a:ext cx="3486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High resolution satellite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image viewing and interpretation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systems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906D5-5148-F38E-9E78-43B08836EDCF}"/>
              </a:ext>
            </a:extLst>
          </p:cNvPr>
          <p:cNvSpPr txBox="1"/>
          <p:nvPr/>
        </p:nvSpPr>
        <p:spPr>
          <a:xfrm>
            <a:off x="9032368" y="3483252"/>
            <a:ext cx="3060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Data collection app with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Arena </a:t>
            </a:r>
            <a:r>
              <a:rPr lang="en-US" dirty="0">
                <a:solidFill>
                  <a:srgbClr val="1A202C"/>
                </a:solidFill>
                <a:highlight>
                  <a:srgbClr val="FFFFFF"/>
                </a:highlight>
                <a:latin typeface="-apple-system"/>
              </a:rPr>
              <a:t>(</a:t>
            </a: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Android and iOS)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CD3AB-1E55-324E-3F65-7975541B6627}"/>
              </a:ext>
            </a:extLst>
          </p:cNvPr>
          <p:cNvSpPr txBox="1"/>
          <p:nvPr/>
        </p:nvSpPr>
        <p:spPr>
          <a:xfrm>
            <a:off x="6256214" y="3514250"/>
            <a:ext cx="3060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Data collection app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with Collect</a:t>
            </a:r>
            <a:r>
              <a:rPr lang="en-US" dirty="0">
                <a:solidFill>
                  <a:srgbClr val="1A202C"/>
                </a:solidFill>
                <a:highlight>
                  <a:srgbClr val="FFFFFF"/>
                </a:highlight>
                <a:latin typeface="-apple-system"/>
              </a:rPr>
              <a:t> (</a:t>
            </a: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Android)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264918E-3127-6743-80C9-C8D3C1C117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208" y="1661970"/>
            <a:ext cx="1597306" cy="151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E8DD96-C729-54FB-910F-8F0040B879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4363941"/>
            <a:ext cx="1268392" cy="14559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FDE56F3-F5BC-9891-00BA-F5478742EF73}"/>
              </a:ext>
            </a:extLst>
          </p:cNvPr>
          <p:cNvSpPr txBox="1"/>
          <p:nvPr/>
        </p:nvSpPr>
        <p:spPr>
          <a:xfrm>
            <a:off x="2693698" y="3241398"/>
            <a:ext cx="346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Online platform for data management,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utilization and processing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74D899-68E0-43AF-EAB1-A789B0995069}"/>
              </a:ext>
            </a:extLst>
          </p:cNvPr>
          <p:cNvSpPr txBox="1"/>
          <p:nvPr/>
        </p:nvSpPr>
        <p:spPr>
          <a:xfrm>
            <a:off x="99051" y="3201147"/>
            <a:ext cx="2670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Easy and flexible survey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design and data management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2CF819-9EDD-E8E1-604D-5E5CBC053B8C}"/>
              </a:ext>
            </a:extLst>
          </p:cNvPr>
          <p:cNvSpPr txBox="1"/>
          <p:nvPr/>
        </p:nvSpPr>
        <p:spPr>
          <a:xfrm>
            <a:off x="6837752" y="5860320"/>
            <a:ext cx="3060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System for earth observation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data access, processing,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analysis for land monitoring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430EB9-5556-3808-3EAC-30F191F3243D}"/>
              </a:ext>
            </a:extLst>
          </p:cNvPr>
          <p:cNvSpPr txBox="1"/>
          <p:nvPr/>
        </p:nvSpPr>
        <p:spPr>
          <a:xfrm>
            <a:off x="10101805" y="5807203"/>
            <a:ext cx="209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Google Earth Engine </a:t>
            </a:r>
            <a:b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without 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9642" y="106613"/>
            <a:ext cx="2853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413"/>
              </a:spcAft>
              <a:defRPr sz="3200">
                <a:solidFill>
                  <a:srgbClr val="000000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sz="3600" b="1" kern="0" dirty="0">
                <a:solidFill>
                  <a:srgbClr val="0081BE">
                    <a:lumMod val="75000"/>
                  </a:srgbClr>
                </a:solidFill>
                <a:latin typeface="+mn-lt"/>
              </a:rPr>
              <a:t>Key principles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42975"/>
            <a:ext cx="9144000" cy="0"/>
          </a:xfrm>
          <a:prstGeom prst="line">
            <a:avLst/>
          </a:prstGeom>
          <a:ln w="22225">
            <a:solidFill>
              <a:srgbClr val="4D8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3AF11A1-0324-DFEA-0314-9788DF826DE3}"/>
              </a:ext>
            </a:extLst>
          </p:cNvPr>
          <p:cNvSpPr/>
          <p:nvPr/>
        </p:nvSpPr>
        <p:spPr>
          <a:xfrm>
            <a:off x="749301" y="1311689"/>
            <a:ext cx="114427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FAO-led </a:t>
            </a:r>
            <a:r>
              <a:rPr lang="en-US" altLang="en-US" sz="2800" dirty="0"/>
              <a:t>initiative, launched in 2011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Free and open source: </a:t>
            </a:r>
            <a:r>
              <a:rPr lang="en-US" sz="2800" dirty="0"/>
              <a:t> approx. 35,000 downloads since 2016; </a:t>
            </a:r>
            <a:br>
              <a:rPr lang="en-US" sz="2800" dirty="0"/>
            </a:br>
            <a:r>
              <a:rPr lang="en-US" sz="2800" dirty="0"/>
              <a:t>source codes are available in </a:t>
            </a:r>
            <a:r>
              <a:rPr lang="en-US" sz="2800" dirty="0">
                <a:hlinkClick r:id="rId3"/>
              </a:rPr>
              <a:t>GitHub</a:t>
            </a:r>
            <a:r>
              <a:rPr lang="en-US" sz="2800" dirty="0"/>
              <a:t>.</a:t>
            </a:r>
            <a:endParaRPr lang="en-US" sz="2800" b="1" dirty="0"/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Software development:</a:t>
            </a:r>
            <a:r>
              <a:rPr lang="en-US" sz="2800" dirty="0"/>
              <a:t> new and improved versions of the tools are released periodically. 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Collaboration:</a:t>
            </a:r>
            <a:r>
              <a:rPr lang="en-US" sz="2800" dirty="0"/>
              <a:t> FAO </a:t>
            </a:r>
            <a:r>
              <a:rPr lang="en-US" sz="2800" dirty="0">
                <a:hlinkClick r:id="rId4"/>
              </a:rPr>
              <a:t>Hand-in-Hand </a:t>
            </a:r>
            <a:r>
              <a:rPr lang="en-US" sz="2800" dirty="0"/>
              <a:t>Initiative; private and public partners </a:t>
            </a:r>
            <a:br>
              <a:rPr lang="en-US" sz="2800" dirty="0"/>
            </a:br>
            <a:r>
              <a:rPr lang="en-US" sz="2800" dirty="0"/>
              <a:t>(e.g. Google, NASA-</a:t>
            </a:r>
            <a:r>
              <a:rPr lang="en-US" sz="2800" dirty="0" err="1"/>
              <a:t>Servir</a:t>
            </a:r>
            <a:r>
              <a:rPr lang="en-US" sz="2800" dirty="0"/>
              <a:t>); academic institutions; projects.</a:t>
            </a:r>
            <a:endParaRPr lang="en-US" sz="2800" b="1" dirty="0"/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Country testing: </a:t>
            </a:r>
            <a:r>
              <a:rPr lang="en-US" sz="2800" dirty="0"/>
              <a:t>OF tools have been used in more than 180 countries.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Capacity building: </a:t>
            </a:r>
            <a:r>
              <a:rPr lang="en-US" sz="2800" dirty="0"/>
              <a:t>training sessions on all OF tools in all regions of the world. 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70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130" y="163958"/>
            <a:ext cx="9144000" cy="1182789"/>
          </a:xfrm>
        </p:spPr>
        <p:txBody>
          <a:bodyPr/>
          <a:lstStyle/>
          <a:p>
            <a:r>
              <a:rPr lang="es-ES" noProof="0" dirty="0"/>
              <a:t>Arena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28981" y="1727375"/>
            <a:ext cx="6913246" cy="1711960"/>
          </a:xfrm>
        </p:spPr>
        <p:txBody>
          <a:bodyPr>
            <a:normAutofit/>
          </a:bodyPr>
          <a:lstStyle/>
          <a:p>
            <a:r>
              <a:rPr lang="en-GB" dirty="0"/>
              <a:t>Online platform for survey design, data management, utilization and processing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7E764-627B-4C60-85F0-9F54A799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11" y="205934"/>
            <a:ext cx="1348679" cy="1216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C35BE-54FA-F22D-2BDD-DCF4AB95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25D0A-D6C9-D412-D18F-8EF1BB91F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8" y="2583355"/>
            <a:ext cx="8390874" cy="3051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7E444-BD91-06F4-8165-AE8BD7F314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902" y="4582159"/>
            <a:ext cx="1358207" cy="1052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FC7758-0AC4-55F0-4609-DE12952A2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7738" y="1964749"/>
            <a:ext cx="1428750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FEB38-8751-520D-0077-94C8AFA909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538" y="769709"/>
            <a:ext cx="928438" cy="957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0780E7-7073-22C1-FA21-B4463A3D93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795" y="3147537"/>
            <a:ext cx="1052423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45058-1BF2-8B22-F34B-58A21023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E54D4-C970-167C-8C03-C5D72F1D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74"/>
            <a:ext cx="10515600" cy="1325563"/>
          </a:xfrm>
        </p:spPr>
        <p:txBody>
          <a:bodyPr/>
          <a:lstStyle/>
          <a:p>
            <a:r>
              <a:rPr lang="en-US" dirty="0"/>
              <a:t>Advantages of using Arena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423-3785-BB1B-E1A4-1CC36E24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576" y="167953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Arena is beneficial because the tool: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allows users to quickly set up and start data entry,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guarantees data quality assurance with validation rules,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provides access to very high-resolution satellite images,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features integrated computing with R and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Rstudio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is online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database management tool, and it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relies on secure hosting by 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Amazon Web Services,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accepts multilingual data entry forms,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manages multicycle data,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does not require local installation to access or use.</a:t>
            </a:r>
          </a:p>
        </p:txBody>
      </p:sp>
    </p:spTree>
    <p:extLst>
      <p:ext uri="{BB962C8B-B14F-4D97-AF65-F5344CB8AC3E}">
        <p14:creationId xmlns:p14="http://schemas.microsoft.com/office/powerpoint/2010/main" val="241112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FF69E-33D2-62B5-CAEF-5004FF5D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179938" y="1365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Main features of data entry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047595" y="1279550"/>
            <a:ext cx="896446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data validation: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 checks,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to add data validation rules.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lists can be applied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 lists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concurrency: same record can be edited by several users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log history: keep track of changes to data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5C562-D451-BFD5-EF08-DA2A0713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971675" y="309928"/>
            <a:ext cx="9030622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Form designer for making surveys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201493" y="1280026"/>
            <a:ext cx="9587369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0">
              <a:lnSpc>
                <a:spcPct val="150000"/>
              </a:lnSpc>
              <a:buClr>
                <a:schemeClr val="dk1"/>
              </a:buClr>
              <a:buSzPts val="2100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features are the following:</a:t>
            </a: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WYSIWYG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What You See Is What You Get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 &amp; drop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elements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attribute </a:t>
            </a: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Text, numeric, </a:t>
            </a:r>
            <a:r>
              <a:rPr lang="en-GB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coordinate, taxon, file, coded, etc.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</a:t>
            </a: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customizable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rules (e.g.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tree_height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1.3,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bole_height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tree_height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Visibility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rules (e.g.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stem_form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gets visible if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tree_status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‘alive’ 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values / </a:t>
            </a: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calculated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builder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971675" y="309925"/>
            <a:ext cx="8229600" cy="68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/>
              <a:t>Form designer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F7CF5-81EC-3262-2EB5-B4C9B69C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45" y="1255136"/>
            <a:ext cx="11528709" cy="5258156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981200" y="1365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Form designer in preview mode</a:t>
            </a:r>
            <a:endParaRPr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0631A-5838-DCCE-ECD2-09A50B3B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50" y="1349966"/>
            <a:ext cx="11266933" cy="5109828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EPAL them colors">
      <a:dk1>
        <a:srgbClr val="0C304F"/>
      </a:dk1>
      <a:lt1>
        <a:sysClr val="window" lastClr="FFFFFF"/>
      </a:lt1>
      <a:dk2>
        <a:srgbClr val="0C304F"/>
      </a:dk2>
      <a:lt2>
        <a:srgbClr val="FFFFFF"/>
      </a:lt2>
      <a:accent1>
        <a:srgbClr val="19638F"/>
      </a:accent1>
      <a:accent2>
        <a:srgbClr val="2498D4"/>
      </a:accent2>
      <a:accent3>
        <a:srgbClr val="54C7DD"/>
      </a:accent3>
      <a:accent4>
        <a:srgbClr val="CFDDE5"/>
      </a:accent4>
      <a:accent5>
        <a:srgbClr val="83BB25"/>
      </a:accent5>
      <a:accent6>
        <a:srgbClr val="008D36"/>
      </a:accent6>
      <a:hlink>
        <a:srgbClr val="54C7DD"/>
      </a:hlink>
      <a:folHlink>
        <a:srgbClr val="2498D4"/>
      </a:folHlink>
    </a:clrScheme>
    <a:fontScheme name="SEPAL Font Style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907</Words>
  <Application>Microsoft Office PowerPoint</Application>
  <PresentationFormat>Widescreen</PresentationFormat>
  <Paragraphs>126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Raleway</vt:lpstr>
      <vt:lpstr>Roboto Condensed</vt:lpstr>
      <vt:lpstr>Roboto Condensed Light</vt:lpstr>
      <vt:lpstr>Wingdings</vt:lpstr>
      <vt:lpstr>1_Office Theme</vt:lpstr>
      <vt:lpstr>PowerPoint Presentation</vt:lpstr>
      <vt:lpstr>FAO Open Foris Initiative</vt:lpstr>
      <vt:lpstr>PowerPoint Presentation</vt:lpstr>
      <vt:lpstr>Arena</vt:lpstr>
      <vt:lpstr>Advantages of using Arena</vt:lpstr>
      <vt:lpstr>Main features of data entry</vt:lpstr>
      <vt:lpstr>Form designer for making surveys</vt:lpstr>
      <vt:lpstr>Form designer</vt:lpstr>
      <vt:lpstr>Form designer in preview mode</vt:lpstr>
      <vt:lpstr>Attribute with validation rules</vt:lpstr>
      <vt:lpstr>Data entry – multiple options</vt:lpstr>
      <vt:lpstr>Data Explorer</vt:lpstr>
      <vt:lpstr>Data Explorer with aggregated data</vt:lpstr>
      <vt:lpstr>View data on map</vt:lpstr>
      <vt:lpstr>Analytical tools</vt:lpstr>
      <vt:lpstr>How to access Arena?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 Vesa  (FOM)</dc:creator>
  <cp:lastModifiedBy>Lauri Vesa</cp:lastModifiedBy>
  <cp:revision>17</cp:revision>
  <dcterms:created xsi:type="dcterms:W3CDTF">2024-02-20T07:22:07Z</dcterms:created>
  <dcterms:modified xsi:type="dcterms:W3CDTF">2024-05-31T07:02:52Z</dcterms:modified>
</cp:coreProperties>
</file>