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9" r:id="rId4"/>
    <p:sldId id="263" r:id="rId5"/>
    <p:sldId id="262" r:id="rId6"/>
    <p:sldId id="261" r:id="rId7"/>
    <p:sldId id="259" r:id="rId8"/>
    <p:sldId id="264" r:id="rId9"/>
    <p:sldId id="265" r:id="rId10"/>
    <p:sldId id="266" r:id="rId11"/>
    <p:sldId id="271" r:id="rId12"/>
    <p:sldId id="267" r:id="rId1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16" autoAdjust="0"/>
    <p:restoredTop sz="91489" autoAdjust="0"/>
  </p:normalViewPr>
  <p:slideViewPr>
    <p:cSldViewPr snapToGrid="0">
      <p:cViewPr varScale="1">
        <p:scale>
          <a:sx n="79" d="100"/>
          <a:sy n="79" d="100"/>
        </p:scale>
        <p:origin x="878"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ru-RU"/>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Зразок підзаголовка</a:t>
            </a:r>
            <a:endParaRPr lang="ru-RU"/>
          </a:p>
        </p:txBody>
      </p:sp>
      <p:sp>
        <p:nvSpPr>
          <p:cNvPr id="4" name="Місце для дати 3"/>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5" name="Місце для нижнього колонтитула 4"/>
          <p:cNvSpPr>
            <a:spLocks noGrp="1"/>
          </p:cNvSpPr>
          <p:nvPr>
            <p:ph type="ftr" sz="quarter" idx="11"/>
          </p:nvPr>
        </p:nvSpPr>
        <p:spPr/>
        <p:txBody>
          <a:bodyPr/>
          <a:lstStyle/>
          <a:p>
            <a:endParaRPr lang="ru-RU" dirty="0"/>
          </a:p>
        </p:txBody>
      </p:sp>
      <p:sp>
        <p:nvSpPr>
          <p:cNvPr id="6" name="Місце для номера слайда 5"/>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282167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5" name="Місце для нижнього колонтитула 4"/>
          <p:cNvSpPr>
            <a:spLocks noGrp="1"/>
          </p:cNvSpPr>
          <p:nvPr>
            <p:ph type="ftr" sz="quarter" idx="11"/>
          </p:nvPr>
        </p:nvSpPr>
        <p:spPr/>
        <p:txBody>
          <a:bodyPr/>
          <a:lstStyle/>
          <a:p>
            <a:endParaRPr lang="ru-RU" dirty="0"/>
          </a:p>
        </p:txBody>
      </p:sp>
      <p:sp>
        <p:nvSpPr>
          <p:cNvPr id="6" name="Місце для номера слайда 5"/>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667510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ru-RU"/>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5" name="Місце для нижнього колонтитула 4"/>
          <p:cNvSpPr>
            <a:spLocks noGrp="1"/>
          </p:cNvSpPr>
          <p:nvPr>
            <p:ph type="ftr" sz="quarter" idx="11"/>
          </p:nvPr>
        </p:nvSpPr>
        <p:spPr/>
        <p:txBody>
          <a:bodyPr/>
          <a:lstStyle/>
          <a:p>
            <a:endParaRPr lang="ru-RU" dirty="0"/>
          </a:p>
        </p:txBody>
      </p:sp>
      <p:sp>
        <p:nvSpPr>
          <p:cNvPr id="6" name="Місце для номера слайда 5"/>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391096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5" name="Місце для нижнього колонтитула 4"/>
          <p:cNvSpPr>
            <a:spLocks noGrp="1"/>
          </p:cNvSpPr>
          <p:nvPr>
            <p:ph type="ftr" sz="quarter" idx="11"/>
          </p:nvPr>
        </p:nvSpPr>
        <p:spPr/>
        <p:txBody>
          <a:bodyPr/>
          <a:lstStyle/>
          <a:p>
            <a:endParaRPr lang="ru-RU" dirty="0"/>
          </a:p>
        </p:txBody>
      </p:sp>
      <p:sp>
        <p:nvSpPr>
          <p:cNvPr id="6" name="Місце для номера слайда 5"/>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23740562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ru-RU"/>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5" name="Місце для нижнього колонтитула 4"/>
          <p:cNvSpPr>
            <a:spLocks noGrp="1"/>
          </p:cNvSpPr>
          <p:nvPr>
            <p:ph type="ftr" sz="quarter" idx="11"/>
          </p:nvPr>
        </p:nvSpPr>
        <p:spPr/>
        <p:txBody>
          <a:bodyPr/>
          <a:lstStyle/>
          <a:p>
            <a:endParaRPr lang="ru-RU" dirty="0"/>
          </a:p>
        </p:txBody>
      </p:sp>
      <p:sp>
        <p:nvSpPr>
          <p:cNvPr id="6" name="Місце для номера слайда 5"/>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420485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дати 4"/>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6" name="Місце для нижнього колонтитула 5"/>
          <p:cNvSpPr>
            <a:spLocks noGrp="1"/>
          </p:cNvSpPr>
          <p:nvPr>
            <p:ph type="ftr" sz="quarter" idx="11"/>
          </p:nvPr>
        </p:nvSpPr>
        <p:spPr/>
        <p:txBody>
          <a:bodyPr/>
          <a:lstStyle/>
          <a:p>
            <a:endParaRPr lang="ru-RU" dirty="0"/>
          </a:p>
        </p:txBody>
      </p:sp>
      <p:sp>
        <p:nvSpPr>
          <p:cNvPr id="7" name="Місце для номера слайда 6"/>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2749108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ru-RU"/>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7" name="Місце для дати 6"/>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8" name="Місце для нижнього колонтитула 7"/>
          <p:cNvSpPr>
            <a:spLocks noGrp="1"/>
          </p:cNvSpPr>
          <p:nvPr>
            <p:ph type="ftr" sz="quarter" idx="11"/>
          </p:nvPr>
        </p:nvSpPr>
        <p:spPr/>
        <p:txBody>
          <a:bodyPr/>
          <a:lstStyle/>
          <a:p>
            <a:endParaRPr lang="ru-RU" dirty="0"/>
          </a:p>
        </p:txBody>
      </p:sp>
      <p:sp>
        <p:nvSpPr>
          <p:cNvPr id="9" name="Місце для номера слайда 8"/>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6510221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ru-RU"/>
          </a:p>
        </p:txBody>
      </p:sp>
      <p:sp>
        <p:nvSpPr>
          <p:cNvPr id="3" name="Місце для дати 2"/>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4" name="Місце для нижнього колонтитула 3"/>
          <p:cNvSpPr>
            <a:spLocks noGrp="1"/>
          </p:cNvSpPr>
          <p:nvPr>
            <p:ph type="ftr" sz="quarter" idx="11"/>
          </p:nvPr>
        </p:nvSpPr>
        <p:spPr/>
        <p:txBody>
          <a:bodyPr/>
          <a:lstStyle/>
          <a:p>
            <a:endParaRPr lang="ru-RU" dirty="0"/>
          </a:p>
        </p:txBody>
      </p:sp>
      <p:sp>
        <p:nvSpPr>
          <p:cNvPr id="5" name="Місце для номера слайда 4"/>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3507628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3" name="Місце для нижнього колонтитула 2"/>
          <p:cNvSpPr>
            <a:spLocks noGrp="1"/>
          </p:cNvSpPr>
          <p:nvPr>
            <p:ph type="ftr" sz="quarter" idx="11"/>
          </p:nvPr>
        </p:nvSpPr>
        <p:spPr/>
        <p:txBody>
          <a:bodyPr/>
          <a:lstStyle/>
          <a:p>
            <a:endParaRPr lang="ru-RU" dirty="0"/>
          </a:p>
        </p:txBody>
      </p:sp>
      <p:sp>
        <p:nvSpPr>
          <p:cNvPr id="4" name="Місце для номера слайда 3"/>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3517373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ru-RU"/>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6" name="Місце для нижнього колонтитула 5"/>
          <p:cNvSpPr>
            <a:spLocks noGrp="1"/>
          </p:cNvSpPr>
          <p:nvPr>
            <p:ph type="ftr" sz="quarter" idx="11"/>
          </p:nvPr>
        </p:nvSpPr>
        <p:spPr/>
        <p:txBody>
          <a:bodyPr/>
          <a:lstStyle/>
          <a:p>
            <a:endParaRPr lang="ru-RU" dirty="0"/>
          </a:p>
        </p:txBody>
      </p:sp>
      <p:sp>
        <p:nvSpPr>
          <p:cNvPr id="7" name="Місце для номера слайда 6"/>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3842866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ru-RU"/>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234FCB15-7FA0-4427-A487-113D4DB216CB}" type="datetimeFigureOut">
              <a:rPr lang="ru-RU" smtClean="0"/>
              <a:t>15.07.2024</a:t>
            </a:fld>
            <a:endParaRPr lang="ru-RU" dirty="0"/>
          </a:p>
        </p:txBody>
      </p:sp>
      <p:sp>
        <p:nvSpPr>
          <p:cNvPr id="6" name="Місце для нижнього колонтитула 5"/>
          <p:cNvSpPr>
            <a:spLocks noGrp="1"/>
          </p:cNvSpPr>
          <p:nvPr>
            <p:ph type="ftr" sz="quarter" idx="11"/>
          </p:nvPr>
        </p:nvSpPr>
        <p:spPr/>
        <p:txBody>
          <a:bodyPr/>
          <a:lstStyle/>
          <a:p>
            <a:endParaRPr lang="ru-RU" dirty="0"/>
          </a:p>
        </p:txBody>
      </p:sp>
      <p:sp>
        <p:nvSpPr>
          <p:cNvPr id="7" name="Місце для номера слайда 6"/>
          <p:cNvSpPr>
            <a:spLocks noGrp="1"/>
          </p:cNvSpPr>
          <p:nvPr>
            <p:ph type="sldNum" sz="quarter" idx="12"/>
          </p:nvPr>
        </p:nvSpPr>
        <p:spPr/>
        <p:txBody>
          <a:bodyPr/>
          <a:lstStyle/>
          <a:p>
            <a:fld id="{07430154-6C2B-4F6F-92A1-78B7B8FD7F7D}" type="slidenum">
              <a:rPr lang="ru-RU" smtClean="0"/>
              <a:t>‹№›</a:t>
            </a:fld>
            <a:endParaRPr lang="ru-RU" dirty="0"/>
          </a:p>
        </p:txBody>
      </p:sp>
    </p:spTree>
    <p:extLst>
      <p:ext uri="{BB962C8B-B14F-4D97-AF65-F5344CB8AC3E}">
        <p14:creationId xmlns:p14="http://schemas.microsoft.com/office/powerpoint/2010/main" val="4099358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ru-RU"/>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ru-RU"/>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FCB15-7FA0-4427-A487-113D4DB216CB}" type="datetimeFigureOut">
              <a:rPr lang="ru-RU" smtClean="0"/>
              <a:t>15.07.2024</a:t>
            </a:fld>
            <a:endParaRPr lang="ru-RU" dirty="0"/>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dirty="0"/>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430154-6C2B-4F6F-92A1-78B7B8FD7F7D}" type="slidenum">
              <a:rPr lang="ru-RU" smtClean="0"/>
              <a:t>‹№›</a:t>
            </a:fld>
            <a:endParaRPr lang="ru-RU" dirty="0"/>
          </a:p>
        </p:txBody>
      </p:sp>
    </p:spTree>
    <p:extLst>
      <p:ext uri="{BB962C8B-B14F-4D97-AF65-F5344CB8AC3E}">
        <p14:creationId xmlns:p14="http://schemas.microsoft.com/office/powerpoint/2010/main" val="3000401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xmlns="" id="{01D2E584-1BAC-CA92-2DA0-2E3BAA625C33}"/>
              </a:ext>
            </a:extLst>
          </p:cNvPr>
          <p:cNvSpPr/>
          <p:nvPr/>
        </p:nvSpPr>
        <p:spPr>
          <a:xfrm>
            <a:off x="557561" y="156117"/>
            <a:ext cx="11062010" cy="219679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 name="TextBox 1">
            <a:extLst>
              <a:ext uri="{FF2B5EF4-FFF2-40B4-BE49-F238E27FC236}">
                <a16:creationId xmlns:a16="http://schemas.microsoft.com/office/drawing/2014/main" xmlns="" id="{147008B1-C5DE-3844-93A9-4FEC4AC7D62E}"/>
              </a:ext>
            </a:extLst>
          </p:cNvPr>
          <p:cNvSpPr txBox="1"/>
          <p:nvPr/>
        </p:nvSpPr>
        <p:spPr>
          <a:xfrm>
            <a:off x="705105" y="2330749"/>
            <a:ext cx="10766921" cy="4031873"/>
          </a:xfrm>
          <a:prstGeom prst="rect">
            <a:avLst/>
          </a:prstGeom>
          <a:noFill/>
        </p:spPr>
        <p:txBody>
          <a:bodyPr wrap="square" rtlCol="0">
            <a:spAutoFit/>
          </a:bodyPr>
          <a:lstStyle/>
          <a:p>
            <a:pPr algn="ctr"/>
            <a:r>
              <a:rPr lang="ru-RU" sz="3600" b="1" dirty="0">
                <a:effectLst/>
                <a:latin typeface="Calibri" panose="020F0502020204030204" pitchFamily="34" charset="0"/>
                <a:ea typeface="Century Gothic" panose="020B0502020202020204" pitchFamily="34" charset="0"/>
              </a:rPr>
              <a:t>Статус-кво економічного стимулювання лісового господарства в Україні - потреби та варіанти покращення </a:t>
            </a:r>
            <a:endParaRPr lang="de-DE" sz="3600" b="1" dirty="0">
              <a:effectLst/>
              <a:latin typeface="Calibri" panose="020F0502020204030204" pitchFamily="34" charset="0"/>
              <a:ea typeface="Century Gothic" panose="020B0502020202020204" pitchFamily="34" charset="0"/>
            </a:endParaRPr>
          </a:p>
          <a:p>
            <a:pPr algn="ctr"/>
            <a:endParaRPr lang="de-DE" sz="2800" b="1" dirty="0">
              <a:latin typeface="Calibri" panose="020F0502020204030204" pitchFamily="34" charset="0"/>
              <a:ea typeface="Century Gothic" panose="020B0502020202020204" pitchFamily="34" charset="0"/>
            </a:endParaRPr>
          </a:p>
          <a:p>
            <a:pPr algn="ctr"/>
            <a:r>
              <a:rPr lang="en-GB" sz="2800" b="1" i="1" kern="100" dirty="0">
                <a:effectLst/>
                <a:latin typeface="Calibri" panose="020F0502020204030204" pitchFamily="34" charset="0"/>
                <a:ea typeface="Century Gothic" panose="020B0502020202020204" pitchFamily="34" charset="0"/>
                <a:cs typeface="Arial" panose="020B0604020202020204" pitchFamily="34" charset="0"/>
              </a:rPr>
              <a:t>O</a:t>
            </a:r>
            <a:r>
              <a:rPr lang="uk-UA" sz="2800" b="1" i="1" kern="100" dirty="0">
                <a:effectLst/>
                <a:latin typeface="Calibri" panose="020F0502020204030204" pitchFamily="34" charset="0"/>
                <a:ea typeface="Century Gothic" panose="020B0502020202020204" pitchFamily="34" charset="0"/>
                <a:cs typeface="Arial" panose="020B0604020202020204" pitchFamily="34" charset="0"/>
              </a:rPr>
              <a:t>лег Сторчоус</a:t>
            </a:r>
            <a:endParaRPr lang="de-DE" sz="2800" b="1" i="1" kern="100" dirty="0">
              <a:latin typeface="Calibri" panose="020F0502020204030204" pitchFamily="34" charset="0"/>
              <a:ea typeface="Century Gothic" panose="020B0502020202020204" pitchFamily="34" charset="0"/>
              <a:cs typeface="Arial" panose="020B0604020202020204" pitchFamily="34" charset="0"/>
            </a:endParaRPr>
          </a:p>
          <a:p>
            <a:pPr algn="ctr"/>
            <a:r>
              <a:rPr lang="uk-UA" sz="2800" i="1" kern="100" dirty="0">
                <a:effectLst/>
                <a:latin typeface="Calibri" panose="020F0502020204030204" pitchFamily="34" charset="0"/>
                <a:ea typeface="Century Gothic" panose="020B0502020202020204" pitchFamily="34" charset="0"/>
                <a:cs typeface="Arial" panose="020B0604020202020204" pitchFamily="34" charset="0"/>
              </a:rPr>
              <a:t>експерт проєкту </a:t>
            </a:r>
            <a:r>
              <a:rPr lang="en-GB" sz="2800" i="1" kern="100" dirty="0">
                <a:effectLst/>
                <a:latin typeface="Calibri" panose="020F0502020204030204" pitchFamily="34" charset="0"/>
                <a:ea typeface="Century Gothic" panose="020B0502020202020204" pitchFamily="34" charset="0"/>
                <a:cs typeface="Arial" panose="020B0604020202020204" pitchFamily="34" charset="0"/>
              </a:rPr>
              <a:t>SFI</a:t>
            </a:r>
            <a:r>
              <a:rPr lang="ru-RU" sz="2800" i="1" kern="100" dirty="0">
                <a:effectLst/>
                <a:latin typeface="Calibri" panose="020F0502020204030204" pitchFamily="34" charset="0"/>
                <a:ea typeface="Century Gothic" panose="020B0502020202020204" pitchFamily="34" charset="0"/>
                <a:cs typeface="Arial" panose="020B0604020202020204" pitchFamily="34" charset="0"/>
              </a:rPr>
              <a:t>, адвокат, фахівець з лісового права</a:t>
            </a:r>
            <a:endParaRPr lang="en-GB" sz="2800" i="1" kern="100" dirty="0">
              <a:effectLst/>
              <a:latin typeface="Century Gothic" panose="020B0502020202020204" pitchFamily="34" charset="0"/>
              <a:ea typeface="Century Gothic" panose="020B0502020202020204" pitchFamily="34" charset="0"/>
              <a:cs typeface="Arial" panose="020B0604020202020204" pitchFamily="34" charset="0"/>
            </a:endParaRPr>
          </a:p>
          <a:p>
            <a:pPr algn="ctr"/>
            <a:endParaRPr lang="de-DE" sz="2800" b="1" dirty="0">
              <a:effectLst/>
              <a:latin typeface="Calibri" panose="020F0502020204030204" pitchFamily="34" charset="0"/>
              <a:ea typeface="Century Gothic" panose="020B0502020202020204" pitchFamily="34" charset="0"/>
            </a:endParaRPr>
          </a:p>
          <a:p>
            <a:endParaRPr lang="en-US" dirty="0"/>
          </a:p>
          <a:p>
            <a:pPr algn="ctr"/>
            <a:r>
              <a:rPr lang="de-DE" dirty="0"/>
              <a:t>18</a:t>
            </a:r>
            <a:r>
              <a:rPr lang="en-US" dirty="0"/>
              <a:t>.0</a:t>
            </a:r>
            <a:r>
              <a:rPr lang="de-DE" dirty="0"/>
              <a:t>7</a:t>
            </a:r>
            <a:r>
              <a:rPr lang="en-US" dirty="0"/>
              <a:t>.2024, K</a:t>
            </a:r>
            <a:r>
              <a:rPr lang="uk-UA" dirty="0"/>
              <a:t>иїв</a:t>
            </a:r>
            <a:endParaRPr lang="en-US" dirty="0"/>
          </a:p>
        </p:txBody>
      </p:sp>
      <p:pic>
        <p:nvPicPr>
          <p:cNvPr id="3" name="Picture 2">
            <a:extLst>
              <a:ext uri="{FF2B5EF4-FFF2-40B4-BE49-F238E27FC236}">
                <a16:creationId xmlns:a16="http://schemas.microsoft.com/office/drawing/2014/main" xmlns="" id="{FEAC473E-E45E-93C5-9CDA-F45D38711DCB}"/>
              </a:ext>
            </a:extLst>
          </p:cNvPr>
          <p:cNvPicPr>
            <a:picLocks noChangeAspect="1"/>
          </p:cNvPicPr>
          <p:nvPr/>
        </p:nvPicPr>
        <p:blipFill>
          <a:blip r:embed="rId2"/>
          <a:stretch>
            <a:fillRect/>
          </a:stretch>
        </p:blipFill>
        <p:spPr>
          <a:xfrm>
            <a:off x="1084652" y="118410"/>
            <a:ext cx="10022693" cy="1993565"/>
          </a:xfrm>
          <a:prstGeom prst="rect">
            <a:avLst/>
          </a:prstGeom>
        </p:spPr>
      </p:pic>
    </p:spTree>
    <p:extLst>
      <p:ext uri="{BB962C8B-B14F-4D97-AF65-F5344CB8AC3E}">
        <p14:creationId xmlns:p14="http://schemas.microsoft.com/office/powerpoint/2010/main" val="33137743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t>Економічні стимули для лісового господарства: </a:t>
            </a:r>
          </a:p>
          <a:p>
            <a:r>
              <a:rPr lang="ru-RU" dirty="0"/>
              <a:t>досвід Німеччини - опції для імплементації в Україні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10</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1" t="-5466" r="66705" b="1"/>
          <a:stretch/>
        </p:blipFill>
        <p:spPr>
          <a:xfrm>
            <a:off x="8697555" y="9428"/>
            <a:ext cx="2423689" cy="1527056"/>
          </a:xfrm>
          <a:prstGeom prst="rect">
            <a:avLst/>
          </a:prstGeom>
        </p:spPr>
      </p:pic>
      <p:sp>
        <p:nvSpPr>
          <p:cNvPr id="2" name="Прямокутник 1"/>
          <p:cNvSpPr/>
          <p:nvPr/>
        </p:nvSpPr>
        <p:spPr>
          <a:xfrm>
            <a:off x="1376313" y="1443841"/>
            <a:ext cx="9744931" cy="6571030"/>
          </a:xfrm>
          <a:prstGeom prst="rect">
            <a:avLst/>
          </a:prstGeom>
        </p:spPr>
        <p:txBody>
          <a:bodyPr wrap="square">
            <a:spAutoFit/>
          </a:bodyPr>
          <a:lstStyle/>
          <a:p>
            <a:r>
              <a:rPr lang="ru-RU" dirty="0" smtClean="0"/>
              <a:t> </a:t>
            </a:r>
          </a:p>
          <a:p>
            <a:pPr algn="ctr"/>
            <a:r>
              <a:rPr lang="uk-UA" sz="2400" b="1" dirty="0" smtClean="0">
                <a:solidFill>
                  <a:schemeClr val="accent6">
                    <a:lumMod val="50000"/>
                  </a:schemeClr>
                </a:solidFill>
              </a:rPr>
              <a:t>(продовження ст. 18 Закону …)</a:t>
            </a:r>
            <a:endParaRPr lang="ru-RU" sz="2400" b="1" dirty="0" smtClean="0">
              <a:solidFill>
                <a:schemeClr val="accent6">
                  <a:lumMod val="50000"/>
                </a:schemeClr>
              </a:solidFill>
            </a:endParaRPr>
          </a:p>
          <a:p>
            <a:pPr algn="just"/>
            <a:r>
              <a:rPr lang="ru-RU" sz="2200" dirty="0" smtClean="0"/>
              <a:t>       2.</a:t>
            </a:r>
            <a:r>
              <a:rPr lang="ru-RU" dirty="0" smtClean="0"/>
              <a:t> </a:t>
            </a:r>
            <a:r>
              <a:rPr lang="uk-UA" sz="2300" dirty="0" smtClean="0"/>
              <a:t>Проект екологічного спрямування - це проект у сфері альтернативної енергетики, енергоефективності, мінімізації утворення, утилізації та переробки відходів, впровадження екологічно чистого транспорту, органічного землеробства, збереження флори і фауни, водних і земельних ресурсів, адаптації до змін клімату, а також інший проект, спрямований на захист навколишнього природного середовища, впровадження екологічних стандартів, скорочення викидів у навколишнє природне середовище.</a:t>
            </a:r>
          </a:p>
          <a:p>
            <a:pPr algn="just"/>
            <a:r>
              <a:rPr lang="uk-UA" sz="2300" dirty="0" smtClean="0"/>
              <a:t>        Порядок відбору та супроводження проектів екологічного спрямування, які фінансуються за кошти державного і місцевих бюджетів, встановлюється Кабінетом Міністрів України з урахуванням вимог Закону України "Про державну допомогу суб’єктам господарювання".</a:t>
            </a:r>
          </a:p>
          <a:p>
            <a:endParaRPr lang="uk-UA" dirty="0"/>
          </a:p>
          <a:p>
            <a:endParaRPr lang="uk-UA" dirty="0" smtClean="0"/>
          </a:p>
          <a:p>
            <a:endParaRPr lang="uk-UA" dirty="0"/>
          </a:p>
          <a:p>
            <a:endParaRPr lang="uk-UA" dirty="0" smtClean="0"/>
          </a:p>
          <a:p>
            <a:endParaRPr lang="uk-UA" dirty="0"/>
          </a:p>
          <a:p>
            <a:endParaRPr lang="uk-UA" dirty="0" smtClean="0"/>
          </a:p>
          <a:p>
            <a:endParaRPr lang="ru-RU" dirty="0"/>
          </a:p>
        </p:txBody>
      </p:sp>
    </p:spTree>
    <p:extLst>
      <p:ext uri="{BB962C8B-B14F-4D97-AF65-F5344CB8AC3E}">
        <p14:creationId xmlns:p14="http://schemas.microsoft.com/office/powerpoint/2010/main" val="331351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t>Економічні стимули для лісового господарства: </a:t>
            </a:r>
          </a:p>
          <a:p>
            <a:r>
              <a:rPr lang="ru-RU" dirty="0"/>
              <a:t>досвід Німеччини - опції для імплементації в Україні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11</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1" t="-5466" r="66705" b="1"/>
          <a:stretch/>
        </p:blipFill>
        <p:spPr>
          <a:xfrm>
            <a:off x="8697555" y="9428"/>
            <a:ext cx="2423689" cy="1527056"/>
          </a:xfrm>
          <a:prstGeom prst="rect">
            <a:avLst/>
          </a:prstGeom>
        </p:spPr>
      </p:pic>
      <p:sp>
        <p:nvSpPr>
          <p:cNvPr id="2" name="Прямокутник 1"/>
          <p:cNvSpPr/>
          <p:nvPr/>
        </p:nvSpPr>
        <p:spPr>
          <a:xfrm>
            <a:off x="1376313" y="1443841"/>
            <a:ext cx="9744931" cy="2308324"/>
          </a:xfrm>
          <a:prstGeom prst="rect">
            <a:avLst/>
          </a:prstGeom>
        </p:spPr>
        <p:txBody>
          <a:bodyPr wrap="square">
            <a:spAutoFit/>
          </a:bodyPr>
          <a:lstStyle/>
          <a:p>
            <a:r>
              <a:rPr lang="ru-RU" dirty="0" smtClean="0"/>
              <a:t> </a:t>
            </a:r>
          </a:p>
          <a:p>
            <a:endParaRPr lang="uk-UA" dirty="0"/>
          </a:p>
          <a:p>
            <a:endParaRPr lang="uk-UA" dirty="0" smtClean="0"/>
          </a:p>
          <a:p>
            <a:endParaRPr lang="uk-UA" dirty="0"/>
          </a:p>
          <a:p>
            <a:endParaRPr lang="uk-UA" dirty="0" smtClean="0"/>
          </a:p>
          <a:p>
            <a:endParaRPr lang="uk-UA" dirty="0"/>
          </a:p>
          <a:p>
            <a:endParaRPr lang="uk-UA" dirty="0" smtClean="0"/>
          </a:p>
          <a:p>
            <a:endParaRPr lang="ru-RU" dirty="0"/>
          </a:p>
        </p:txBody>
      </p:sp>
      <p:sp>
        <p:nvSpPr>
          <p:cNvPr id="9" name="Прямокутник 8"/>
          <p:cNvSpPr/>
          <p:nvPr/>
        </p:nvSpPr>
        <p:spPr>
          <a:xfrm>
            <a:off x="1376313" y="1443841"/>
            <a:ext cx="9744931" cy="2308324"/>
          </a:xfrm>
          <a:prstGeom prst="rect">
            <a:avLst/>
          </a:prstGeom>
        </p:spPr>
        <p:txBody>
          <a:bodyPr wrap="square">
            <a:spAutoFit/>
          </a:bodyPr>
          <a:lstStyle/>
          <a:p>
            <a:r>
              <a:rPr lang="ru-RU" dirty="0" smtClean="0"/>
              <a:t> </a:t>
            </a:r>
          </a:p>
          <a:p>
            <a:pPr algn="just"/>
            <a:endParaRPr lang="uk-UA" dirty="0"/>
          </a:p>
          <a:p>
            <a:endParaRPr lang="uk-UA" dirty="0" smtClean="0"/>
          </a:p>
          <a:p>
            <a:endParaRPr lang="uk-UA" dirty="0"/>
          </a:p>
          <a:p>
            <a:endParaRPr lang="uk-UA" dirty="0" smtClean="0"/>
          </a:p>
          <a:p>
            <a:endParaRPr lang="uk-UA" dirty="0"/>
          </a:p>
          <a:p>
            <a:endParaRPr lang="uk-UA" dirty="0" smtClean="0"/>
          </a:p>
          <a:p>
            <a:endParaRPr lang="ru-RU" dirty="0"/>
          </a:p>
        </p:txBody>
      </p:sp>
      <p:sp>
        <p:nvSpPr>
          <p:cNvPr id="5" name="Прямокутник 4"/>
          <p:cNvSpPr/>
          <p:nvPr/>
        </p:nvSpPr>
        <p:spPr>
          <a:xfrm>
            <a:off x="1514765" y="1974715"/>
            <a:ext cx="9839036" cy="3077766"/>
          </a:xfrm>
          <a:prstGeom prst="rect">
            <a:avLst/>
          </a:prstGeom>
        </p:spPr>
        <p:txBody>
          <a:bodyPr wrap="square">
            <a:spAutoFit/>
          </a:bodyPr>
          <a:lstStyle/>
          <a:p>
            <a:pPr algn="ctr"/>
            <a:r>
              <a:rPr lang="uk-UA" sz="2200" b="1" dirty="0" smtClean="0">
                <a:solidFill>
                  <a:srgbClr val="00B050"/>
                </a:solidFill>
              </a:rPr>
              <a:t>Висновок:  </a:t>
            </a:r>
          </a:p>
          <a:p>
            <a:pPr algn="ctr"/>
            <a:r>
              <a:rPr lang="uk-UA" sz="2200" b="1" dirty="0"/>
              <a:t> </a:t>
            </a:r>
            <a:r>
              <a:rPr lang="uk-UA" sz="2200" b="1" dirty="0" smtClean="0"/>
              <a:t>в Україні </a:t>
            </a:r>
            <a:r>
              <a:rPr lang="uk-UA" sz="2200" b="1" smtClean="0"/>
              <a:t>відсутнє </a:t>
            </a:r>
            <a:r>
              <a:rPr lang="uk-UA" sz="2200" b="1" smtClean="0"/>
              <a:t>комплексне, ефективне </a:t>
            </a:r>
            <a:r>
              <a:rPr lang="uk-UA" sz="2200" b="1" dirty="0" smtClean="0"/>
              <a:t>законодавче забезпечення </a:t>
            </a:r>
          </a:p>
          <a:p>
            <a:pPr algn="ctr"/>
            <a:r>
              <a:rPr lang="uk-UA" sz="2200" b="1" dirty="0" smtClean="0"/>
              <a:t>економічного стимулювання заходів </a:t>
            </a:r>
            <a:r>
              <a:rPr lang="uk-UA" sz="2200" b="1" dirty="0"/>
              <a:t>з </a:t>
            </a:r>
            <a:r>
              <a:rPr lang="uk-UA" sz="2200" b="1" dirty="0" smtClean="0"/>
              <a:t>лісорозведення, в першу чергу – щодо приватних землевласників.</a:t>
            </a:r>
          </a:p>
          <a:p>
            <a:pPr algn="ctr"/>
            <a:endParaRPr lang="uk-UA" sz="2200" b="1" dirty="0" smtClean="0"/>
          </a:p>
          <a:p>
            <a:pPr algn="ctr"/>
            <a:r>
              <a:rPr lang="uk-UA" sz="2200" b="1" dirty="0"/>
              <a:t>Л</a:t>
            </a:r>
            <a:r>
              <a:rPr lang="uk-UA" sz="2200" b="1" dirty="0" smtClean="0"/>
              <a:t>ише комплексний та системний підхід  до правового регулювання  </a:t>
            </a:r>
          </a:p>
          <a:p>
            <a:pPr algn="ctr"/>
            <a:r>
              <a:rPr lang="uk-UA" sz="2200" b="1" dirty="0" smtClean="0"/>
              <a:t> заходів економічного стимулювання, поєднаний із дієвими фінансовими</a:t>
            </a:r>
          </a:p>
          <a:p>
            <a:pPr algn="ctr"/>
            <a:r>
              <a:rPr lang="uk-UA" sz="2200" b="1" dirty="0"/>
              <a:t>м</a:t>
            </a:r>
            <a:r>
              <a:rPr lang="uk-UA" sz="2200" b="1" dirty="0" smtClean="0"/>
              <a:t>еханізмами, забезпечить суттєвий розвиток лісорозведення на рівні країни.</a:t>
            </a:r>
          </a:p>
          <a:p>
            <a:pPr algn="ctr"/>
            <a:endParaRPr lang="uk-UA" b="1" dirty="0">
              <a:solidFill>
                <a:srgbClr val="00B050"/>
              </a:solidFill>
            </a:endParaRPr>
          </a:p>
        </p:txBody>
      </p:sp>
    </p:spTree>
    <p:extLst>
      <p:ext uri="{BB962C8B-B14F-4D97-AF65-F5344CB8AC3E}">
        <p14:creationId xmlns:p14="http://schemas.microsoft.com/office/powerpoint/2010/main" val="1296541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solidFill>
                  <a:srgbClr val="0070C0"/>
                </a:solidFill>
              </a:rPr>
              <a:t>Економічні стимули для лісового господарства: </a:t>
            </a:r>
          </a:p>
          <a:p>
            <a:r>
              <a:rPr lang="ru-RU" dirty="0">
                <a:solidFill>
                  <a:srgbClr val="0070C0"/>
                </a:solidFill>
              </a:rPr>
              <a:t>досвід Німеччини - опції для імплементації в Україні</a:t>
            </a:r>
            <a:r>
              <a:rPr lang="ru-RU" dirty="0"/>
              <a:t>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12</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3"/>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3"/>
          <a:srcRect l="-1" t="-5466" r="66705" b="1"/>
          <a:stretch/>
        </p:blipFill>
        <p:spPr>
          <a:xfrm>
            <a:off x="8697555" y="9428"/>
            <a:ext cx="2423689" cy="1527056"/>
          </a:xfrm>
          <a:prstGeom prst="rect">
            <a:avLst/>
          </a:prstGeom>
        </p:spPr>
      </p:pic>
      <p:sp>
        <p:nvSpPr>
          <p:cNvPr id="5" name="Прямокутник 4"/>
          <p:cNvSpPr/>
          <p:nvPr/>
        </p:nvSpPr>
        <p:spPr>
          <a:xfrm>
            <a:off x="2903456" y="3412503"/>
            <a:ext cx="6570482" cy="121605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uk-UA" sz="4400" dirty="0" smtClean="0">
                <a:solidFill>
                  <a:srgbClr val="FFC000"/>
                </a:solidFill>
              </a:rPr>
              <a:t>Дякую за увагу !</a:t>
            </a:r>
            <a:endParaRPr lang="ru-RU" sz="4400" dirty="0">
              <a:solidFill>
                <a:srgbClr val="FFC000"/>
              </a:solidFill>
            </a:endParaRPr>
          </a:p>
        </p:txBody>
      </p:sp>
    </p:spTree>
    <p:extLst>
      <p:ext uri="{BB962C8B-B14F-4D97-AF65-F5344CB8AC3E}">
        <p14:creationId xmlns:p14="http://schemas.microsoft.com/office/powerpoint/2010/main" val="1280291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t>Економічні стимули для лісового господарства: </a:t>
            </a:r>
          </a:p>
          <a:p>
            <a:r>
              <a:rPr lang="ru-RU" dirty="0"/>
              <a:t>досвід Німеччини - опції для імплементації в Україні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2</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1" t="-5466" r="66705" b="1"/>
          <a:stretch/>
        </p:blipFill>
        <p:spPr>
          <a:xfrm>
            <a:off x="8697555" y="9428"/>
            <a:ext cx="2423689" cy="1527056"/>
          </a:xfrm>
          <a:prstGeom prst="rect">
            <a:avLst/>
          </a:prstGeom>
        </p:spPr>
      </p:pic>
      <p:sp>
        <p:nvSpPr>
          <p:cNvPr id="2" name="Прямокутник 1"/>
          <p:cNvSpPr/>
          <p:nvPr/>
        </p:nvSpPr>
        <p:spPr>
          <a:xfrm>
            <a:off x="1376313" y="-33486"/>
            <a:ext cx="9977487" cy="6032421"/>
          </a:xfrm>
          <a:prstGeom prst="rect">
            <a:avLst/>
          </a:prstGeom>
        </p:spPr>
        <p:txBody>
          <a:bodyPr wrap="square">
            <a:spAutoFit/>
          </a:bodyPr>
          <a:lstStyle/>
          <a:p>
            <a:pPr algn="ctr"/>
            <a:endParaRPr lang="uk-UA" sz="2400" dirty="0" smtClean="0">
              <a:solidFill>
                <a:srgbClr val="002060"/>
              </a:solidFill>
            </a:endParaRPr>
          </a:p>
          <a:p>
            <a:pPr algn="ctr"/>
            <a:endParaRPr lang="uk-UA" sz="2400" dirty="0">
              <a:solidFill>
                <a:srgbClr val="002060"/>
              </a:solidFill>
            </a:endParaRPr>
          </a:p>
          <a:p>
            <a:pPr algn="ctr"/>
            <a:endParaRPr lang="uk-UA" sz="2400" dirty="0" smtClean="0">
              <a:solidFill>
                <a:srgbClr val="002060"/>
              </a:solidFill>
            </a:endParaRPr>
          </a:p>
          <a:p>
            <a:pPr algn="ctr"/>
            <a:endParaRPr lang="uk-UA" b="1" dirty="0" smtClean="0"/>
          </a:p>
          <a:p>
            <a:pPr algn="ctr"/>
            <a:r>
              <a:rPr lang="uk-UA" sz="2200" b="1" dirty="0" smtClean="0">
                <a:solidFill>
                  <a:srgbClr val="00B050"/>
                </a:solidFill>
              </a:rPr>
              <a:t>Чинне нормативне регулювання економічного стимулювання лісорозведення </a:t>
            </a:r>
          </a:p>
          <a:p>
            <a:pPr algn="ctr"/>
            <a:r>
              <a:rPr lang="uk-UA" sz="2200" b="1" dirty="0" smtClean="0">
                <a:solidFill>
                  <a:srgbClr val="00B050"/>
                </a:solidFill>
              </a:rPr>
              <a:t>(ст. 99 Лісового кодексу України):</a:t>
            </a:r>
            <a:endParaRPr lang="uk-UA" sz="2200" dirty="0" smtClean="0">
              <a:solidFill>
                <a:srgbClr val="00B050"/>
              </a:solidFill>
            </a:endParaRPr>
          </a:p>
          <a:p>
            <a:pPr algn="just"/>
            <a:r>
              <a:rPr lang="ru-RU" dirty="0" smtClean="0"/>
              <a:t>    Держава </a:t>
            </a:r>
            <a:r>
              <a:rPr lang="uk-UA" dirty="0" smtClean="0"/>
              <a:t>здійснює економічне стимулювання заходів з відтворення лісів, зокрема шляхом:</a:t>
            </a:r>
          </a:p>
          <a:p>
            <a:pPr algn="just"/>
            <a:r>
              <a:rPr lang="uk-UA" dirty="0" smtClean="0"/>
              <a:t>-     компенсації витрат власникам лісів і лісокористувачам при впровадженні ними заходів з відтворення лісів та здійснення лісовпорядкування;</a:t>
            </a:r>
          </a:p>
          <a:p>
            <a:pPr algn="just"/>
            <a:r>
              <a:rPr lang="uk-UA" dirty="0" smtClean="0"/>
              <a:t>-     викупу земельних ділянок приватної форми власності з метою ведення лісового господарства або створення територій та об’єктів ПЗФ;</a:t>
            </a:r>
          </a:p>
          <a:p>
            <a:pPr algn="just"/>
            <a:r>
              <a:rPr lang="uk-UA" dirty="0" smtClean="0"/>
              <a:t>-     застосування прискореної амортизації основних фондів землеохоронного, лісоохоронного та природоохоронного призначення.</a:t>
            </a:r>
          </a:p>
          <a:p>
            <a:pPr algn="just"/>
            <a:r>
              <a:rPr lang="uk-UA" dirty="0" smtClean="0"/>
              <a:t>         Компенсація витрат здійснюється за рахунок коштів державного бюджету та місцевих бюджетів.</a:t>
            </a:r>
          </a:p>
          <a:p>
            <a:pPr algn="just"/>
            <a:r>
              <a:rPr lang="uk-UA" dirty="0" smtClean="0"/>
              <a:t>         Підставою для розгляду питання про економічне стимулювання заходів з відтворення лісів є заява чи клопотання власників лісів і лісокористувачів до органів виконавчої влади чи органів місцевого самоврядування за місцезнаходженням лісової ділянки.</a:t>
            </a:r>
          </a:p>
          <a:p>
            <a:pPr algn="just"/>
            <a:r>
              <a:rPr lang="uk-UA" dirty="0" smtClean="0"/>
              <a:t>         Порядок економічного стимулювання впровадження заходів з відтворення лісів затверджується Кабінетом Міністрів України.</a:t>
            </a:r>
            <a:endParaRPr lang="uk-UA" dirty="0"/>
          </a:p>
        </p:txBody>
      </p:sp>
    </p:spTree>
    <p:extLst>
      <p:ext uri="{BB962C8B-B14F-4D97-AF65-F5344CB8AC3E}">
        <p14:creationId xmlns:p14="http://schemas.microsoft.com/office/powerpoint/2010/main" val="1157838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t>Економічні стимули для лісового господарства: </a:t>
            </a:r>
          </a:p>
          <a:p>
            <a:r>
              <a:rPr lang="ru-RU" dirty="0"/>
              <a:t>досвід Німеччини - опції для імплементації в Україні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3</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1" t="-5466" r="66705" b="1"/>
          <a:stretch/>
        </p:blipFill>
        <p:spPr>
          <a:xfrm>
            <a:off x="8697555" y="9428"/>
            <a:ext cx="2423689" cy="1527056"/>
          </a:xfrm>
          <a:prstGeom prst="rect">
            <a:avLst/>
          </a:prstGeom>
        </p:spPr>
      </p:pic>
      <p:sp>
        <p:nvSpPr>
          <p:cNvPr id="2" name="Прямокутник 1"/>
          <p:cNvSpPr/>
          <p:nvPr/>
        </p:nvSpPr>
        <p:spPr>
          <a:xfrm>
            <a:off x="1376313" y="1305342"/>
            <a:ext cx="10614582" cy="5109091"/>
          </a:xfrm>
          <a:prstGeom prst="rect">
            <a:avLst/>
          </a:prstGeom>
        </p:spPr>
        <p:txBody>
          <a:bodyPr wrap="square">
            <a:spAutoFit/>
          </a:bodyPr>
          <a:lstStyle/>
          <a:p>
            <a:pPr algn="ctr"/>
            <a:r>
              <a:rPr lang="uk-UA" b="1" dirty="0" smtClean="0"/>
              <a:t> </a:t>
            </a:r>
          </a:p>
          <a:p>
            <a:pPr algn="ctr"/>
            <a:r>
              <a:rPr lang="uk-UA" sz="2200" b="1" dirty="0" smtClean="0">
                <a:solidFill>
                  <a:srgbClr val="00B050"/>
                </a:solidFill>
              </a:rPr>
              <a:t>Основні проблеми в сфері розвитку лісорозведення:</a:t>
            </a:r>
          </a:p>
          <a:p>
            <a:pPr algn="just"/>
            <a:r>
              <a:rPr lang="uk-UA" sz="2200" dirty="0" smtClean="0"/>
              <a:t>1. Відсутність бюджетного фінансування постійних лісокористувачів  державної/комунальної форми власності ; </a:t>
            </a:r>
          </a:p>
          <a:p>
            <a:pPr algn="just"/>
            <a:r>
              <a:rPr lang="uk-UA" sz="2200" b="1" dirty="0" smtClean="0"/>
              <a:t>2. </a:t>
            </a:r>
            <a:r>
              <a:rPr lang="uk-UA" sz="2200" b="1" dirty="0"/>
              <a:t>Недосконалість правового регулювання економічного стимулювання заходів з </a:t>
            </a:r>
            <a:r>
              <a:rPr lang="uk-UA" sz="2200" b="1" dirty="0" smtClean="0"/>
              <a:t>лісорозведення (перш за все – у приватній сфері); </a:t>
            </a:r>
          </a:p>
          <a:p>
            <a:pPr algn="just"/>
            <a:r>
              <a:rPr lang="uk-UA" sz="2200" dirty="0" smtClean="0"/>
              <a:t>3. Складна процедура передачі земельних ділянок, що можуть бути заліснені, із державної/комунальної власності у постійне користування лісогосподарським підприємствам;</a:t>
            </a:r>
          </a:p>
          <a:p>
            <a:pPr algn="just"/>
            <a:r>
              <a:rPr lang="uk-UA" sz="2200" dirty="0" smtClean="0"/>
              <a:t>4.  Відсутність  матеріальних стимулів у приватних власників земель, незацікавленість органів місцевого самоврядування, як основних власників земель, придатних для лісорозведення</a:t>
            </a:r>
          </a:p>
          <a:p>
            <a:pPr algn="just"/>
            <a:r>
              <a:rPr lang="uk-UA" sz="2200" dirty="0" smtClean="0"/>
              <a:t>5. Надмірний бюрократичний тягар, що накладає лісове законодавство на потенційних лісовласників;  </a:t>
            </a:r>
          </a:p>
          <a:p>
            <a:pPr algn="just"/>
            <a:r>
              <a:rPr lang="uk-UA" sz="2200" dirty="0" smtClean="0"/>
              <a:t>6. Нестабільна соціально-економічна ситуація в країні  тощо.</a:t>
            </a:r>
            <a:endParaRPr lang="ru-RU" dirty="0"/>
          </a:p>
        </p:txBody>
      </p:sp>
    </p:spTree>
    <p:extLst>
      <p:ext uri="{BB962C8B-B14F-4D97-AF65-F5344CB8AC3E}">
        <p14:creationId xmlns:p14="http://schemas.microsoft.com/office/powerpoint/2010/main" val="1542167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t>Економічні стимули для лісового господарства: </a:t>
            </a:r>
          </a:p>
          <a:p>
            <a:r>
              <a:rPr lang="ru-RU" dirty="0"/>
              <a:t>досвід Німеччини - опції для імплементації в Україні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4</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1" t="-5466" r="66705" b="1"/>
          <a:stretch/>
        </p:blipFill>
        <p:spPr>
          <a:xfrm>
            <a:off x="8697555" y="9428"/>
            <a:ext cx="2423689" cy="1527056"/>
          </a:xfrm>
          <a:prstGeom prst="rect">
            <a:avLst/>
          </a:prstGeom>
        </p:spPr>
      </p:pic>
      <p:sp>
        <p:nvSpPr>
          <p:cNvPr id="2" name="Прямокутник 1"/>
          <p:cNvSpPr/>
          <p:nvPr/>
        </p:nvSpPr>
        <p:spPr>
          <a:xfrm>
            <a:off x="1121791" y="1536485"/>
            <a:ext cx="10850250" cy="4678204"/>
          </a:xfrm>
          <a:prstGeom prst="rect">
            <a:avLst/>
          </a:prstGeom>
        </p:spPr>
        <p:txBody>
          <a:bodyPr wrap="square">
            <a:spAutoFit/>
          </a:bodyPr>
          <a:lstStyle/>
          <a:p>
            <a:pPr algn="ctr"/>
            <a:r>
              <a:rPr lang="uk-UA" sz="2200" b="1" dirty="0" smtClean="0">
                <a:solidFill>
                  <a:srgbClr val="00B050"/>
                </a:solidFill>
              </a:rPr>
              <a:t>Проект Закону «Про залучення інвестицій та економічне стимулювання</a:t>
            </a:r>
          </a:p>
          <a:p>
            <a:pPr algn="ctr"/>
            <a:r>
              <a:rPr lang="uk-UA" sz="2200" b="1" dirty="0">
                <a:solidFill>
                  <a:srgbClr val="00B050"/>
                </a:solidFill>
              </a:rPr>
              <a:t>в</a:t>
            </a:r>
            <a:r>
              <a:rPr lang="uk-UA" sz="2200" b="1" dirty="0" smtClean="0">
                <a:solidFill>
                  <a:srgbClr val="00B050"/>
                </a:solidFill>
              </a:rPr>
              <a:t>провадження заходів з лісорозведення та здійснення лісовпорядкування» -</a:t>
            </a:r>
          </a:p>
          <a:p>
            <a:pPr algn="ctr"/>
            <a:endParaRPr lang="uk-UA" sz="2200" b="1" dirty="0" smtClean="0"/>
          </a:p>
          <a:p>
            <a:pPr algn="ctr"/>
            <a:r>
              <a:rPr lang="uk-UA" sz="2200" dirty="0" smtClean="0"/>
              <a:t>як правове рішення можливостей залучення інвестицій у створення нових лісів,</a:t>
            </a:r>
          </a:p>
          <a:p>
            <a:pPr algn="ctr"/>
            <a:r>
              <a:rPr lang="uk-UA" sz="2200" dirty="0"/>
              <a:t>у</a:t>
            </a:r>
            <a:r>
              <a:rPr lang="uk-UA" sz="2200" dirty="0" smtClean="0"/>
              <a:t>сунення недосконалості чинного правового регулювання</a:t>
            </a:r>
            <a:endParaRPr lang="ru-RU" sz="2200" b="1" dirty="0" smtClean="0"/>
          </a:p>
          <a:p>
            <a:pPr algn="ctr"/>
            <a:r>
              <a:rPr lang="ru-RU" sz="2200" b="1" dirty="0" err="1" smtClean="0"/>
              <a:t>Загальна</a:t>
            </a:r>
            <a:r>
              <a:rPr lang="ru-RU" sz="2200" b="1" dirty="0" smtClean="0"/>
              <a:t> мета законопроєкту:  </a:t>
            </a:r>
            <a:endParaRPr lang="ru-RU" sz="2200" b="1" dirty="0"/>
          </a:p>
          <a:p>
            <a:pPr marL="342900" indent="-342900" algn="just">
              <a:buFontTx/>
              <a:buChar char="-"/>
            </a:pPr>
            <a:r>
              <a:rPr lang="uk-UA" sz="2200" dirty="0" smtClean="0"/>
              <a:t>встановити правові, організаційні та фінансові засади регулювання суспільних відносин, що виникають у процесі залучення інвестицій та економічного стимулювання впровадження заходів з лісорозведення та здійснення лісовпорядкування, а також видачі та обігу вуглецевих сертифікатів.</a:t>
            </a:r>
          </a:p>
          <a:p>
            <a:pPr algn="ctr"/>
            <a:endParaRPr lang="uk-UA" sz="2000" dirty="0" smtClean="0"/>
          </a:p>
          <a:p>
            <a:pPr algn="ctr"/>
            <a:r>
              <a:rPr lang="uk-UA" sz="2000" b="1" dirty="0" smtClean="0"/>
              <a:t>Існуючий стан </a:t>
            </a:r>
            <a:r>
              <a:rPr lang="uk-UA" sz="2000" dirty="0" smtClean="0"/>
              <a:t>розробки законопроекту: перебуває на стадії доопрацювання, можливе</a:t>
            </a:r>
          </a:p>
          <a:p>
            <a:pPr algn="ctr"/>
            <a:r>
              <a:rPr lang="uk-UA" sz="2000" dirty="0" smtClean="0"/>
              <a:t>внесення доповнень </a:t>
            </a:r>
          </a:p>
          <a:p>
            <a:pPr algn="just"/>
            <a:endParaRPr lang="uk-UA" dirty="0"/>
          </a:p>
        </p:txBody>
      </p:sp>
    </p:spTree>
    <p:extLst>
      <p:ext uri="{BB962C8B-B14F-4D97-AF65-F5344CB8AC3E}">
        <p14:creationId xmlns:p14="http://schemas.microsoft.com/office/powerpoint/2010/main" val="3346955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t>Економічні стимули для лісового господарства: </a:t>
            </a:r>
          </a:p>
          <a:p>
            <a:r>
              <a:rPr lang="ru-RU" dirty="0"/>
              <a:t>досвід Німеччини - опції для імплементації в Україні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5</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1" t="-5466" r="66705" b="1"/>
          <a:stretch/>
        </p:blipFill>
        <p:spPr>
          <a:xfrm>
            <a:off x="8697555" y="9428"/>
            <a:ext cx="2423689" cy="1527056"/>
          </a:xfrm>
          <a:prstGeom prst="rect">
            <a:avLst/>
          </a:prstGeom>
        </p:spPr>
      </p:pic>
      <p:sp>
        <p:nvSpPr>
          <p:cNvPr id="2" name="Прямокутник 1"/>
          <p:cNvSpPr/>
          <p:nvPr/>
        </p:nvSpPr>
        <p:spPr>
          <a:xfrm>
            <a:off x="1376313" y="1582341"/>
            <a:ext cx="9744931" cy="4154984"/>
          </a:xfrm>
          <a:prstGeom prst="rect">
            <a:avLst/>
          </a:prstGeom>
        </p:spPr>
        <p:txBody>
          <a:bodyPr wrap="square">
            <a:spAutoFit/>
          </a:bodyPr>
          <a:lstStyle/>
          <a:p>
            <a:pPr algn="ctr"/>
            <a:r>
              <a:rPr lang="uk-UA" sz="2200" b="1" dirty="0" smtClean="0">
                <a:solidFill>
                  <a:srgbClr val="00B050"/>
                </a:solidFill>
              </a:rPr>
              <a:t>Види економічного стимулювання, що пропонує законопроект :</a:t>
            </a:r>
          </a:p>
          <a:p>
            <a:endParaRPr lang="uk-UA" sz="2400" dirty="0" smtClean="0"/>
          </a:p>
          <a:p>
            <a:pPr marL="514350" indent="-514350" algn="just">
              <a:buAutoNum type="arabicPeriod"/>
            </a:pPr>
            <a:r>
              <a:rPr lang="uk-UA" sz="2400" dirty="0" smtClean="0"/>
              <a:t>Компенсації витрат громадянам/юридичним особам, що мають ліси у приватній власності при виконанні ними заходів з лісорозведення;</a:t>
            </a:r>
          </a:p>
          <a:p>
            <a:pPr marL="514350" indent="-514350" algn="just">
              <a:buAutoNum type="arabicPeriod"/>
            </a:pPr>
            <a:r>
              <a:rPr lang="uk-UA" sz="2400" dirty="0" smtClean="0"/>
              <a:t>Викуп земельних ділянок приватної власності з метою ведення лісового господарства;</a:t>
            </a:r>
          </a:p>
          <a:p>
            <a:pPr marL="514350" indent="-514350" algn="just">
              <a:buAutoNum type="arabicPeriod"/>
            </a:pPr>
            <a:r>
              <a:rPr lang="uk-UA" sz="2400" dirty="0" smtClean="0"/>
              <a:t>Застосування прискореної амортизації основних засобів лісоохоронного призначення;</a:t>
            </a:r>
          </a:p>
          <a:p>
            <a:pPr marL="514350" indent="-514350" algn="just">
              <a:buAutoNum type="arabicPeriod"/>
            </a:pPr>
            <a:r>
              <a:rPr lang="uk-UA" sz="2400" dirty="0" smtClean="0"/>
              <a:t>Укладення договорів про залучення інвестицій для впровадження заходів з лісорозведення. </a:t>
            </a:r>
          </a:p>
          <a:p>
            <a:pPr marL="514350" indent="-514350" algn="just">
              <a:buFont typeface="Arial" panose="020B0604020202020204" pitchFamily="34" charset="0"/>
              <a:buAutoNum type="arabicPeriod"/>
            </a:pPr>
            <a:r>
              <a:rPr lang="uk-UA" sz="2400" dirty="0" smtClean="0"/>
              <a:t>Видача вуглецевих сертифікатів;</a:t>
            </a:r>
            <a:endParaRPr lang="uk-UA" dirty="0"/>
          </a:p>
        </p:txBody>
      </p:sp>
    </p:spTree>
    <p:extLst>
      <p:ext uri="{BB962C8B-B14F-4D97-AF65-F5344CB8AC3E}">
        <p14:creationId xmlns:p14="http://schemas.microsoft.com/office/powerpoint/2010/main" val="3829580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t>Економічні стимули для лісового господарства: </a:t>
            </a:r>
          </a:p>
          <a:p>
            <a:r>
              <a:rPr lang="ru-RU" dirty="0"/>
              <a:t>досвід Німеччини - опції для імплементації в Україні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6</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1" t="-5466" r="66705" b="1"/>
          <a:stretch/>
        </p:blipFill>
        <p:spPr>
          <a:xfrm>
            <a:off x="8697555" y="9428"/>
            <a:ext cx="2423689" cy="1527056"/>
          </a:xfrm>
          <a:prstGeom prst="rect">
            <a:avLst/>
          </a:prstGeom>
        </p:spPr>
      </p:pic>
      <p:sp>
        <p:nvSpPr>
          <p:cNvPr id="2" name="Прямокутник 1"/>
          <p:cNvSpPr/>
          <p:nvPr/>
        </p:nvSpPr>
        <p:spPr>
          <a:xfrm>
            <a:off x="1140643" y="612845"/>
            <a:ext cx="10520314" cy="5324535"/>
          </a:xfrm>
          <a:prstGeom prst="rect">
            <a:avLst/>
          </a:prstGeom>
        </p:spPr>
        <p:txBody>
          <a:bodyPr wrap="square">
            <a:spAutoFit/>
          </a:bodyPr>
          <a:lstStyle/>
          <a:p>
            <a:pPr algn="ctr"/>
            <a:endParaRPr lang="uk-UA" b="1" dirty="0" smtClean="0">
              <a:solidFill>
                <a:srgbClr val="002060"/>
              </a:solidFill>
            </a:endParaRPr>
          </a:p>
          <a:p>
            <a:pPr algn="ctr"/>
            <a:endParaRPr lang="uk-UA" b="1" dirty="0">
              <a:solidFill>
                <a:srgbClr val="002060"/>
              </a:solidFill>
            </a:endParaRPr>
          </a:p>
          <a:p>
            <a:pPr algn="ctr"/>
            <a:r>
              <a:rPr lang="uk-UA" b="1" dirty="0" smtClean="0">
                <a:solidFill>
                  <a:srgbClr val="002060"/>
                </a:solidFill>
              </a:rPr>
              <a:t>   </a:t>
            </a:r>
          </a:p>
          <a:p>
            <a:pPr algn="ctr"/>
            <a:r>
              <a:rPr lang="uk-UA" sz="2200" b="1" dirty="0" smtClean="0">
                <a:solidFill>
                  <a:srgbClr val="00B050"/>
                </a:solidFill>
              </a:rPr>
              <a:t>Пропозиції правового регулювання  заходів економічного стимулювання, що</a:t>
            </a:r>
          </a:p>
          <a:p>
            <a:pPr algn="ctr"/>
            <a:r>
              <a:rPr lang="uk-UA" sz="2200" b="1" dirty="0">
                <a:solidFill>
                  <a:srgbClr val="00B050"/>
                </a:solidFill>
              </a:rPr>
              <a:t>п</a:t>
            </a:r>
            <a:r>
              <a:rPr lang="uk-UA" sz="2200" b="1" dirty="0" smtClean="0">
                <a:solidFill>
                  <a:srgbClr val="00B050"/>
                </a:solidFill>
              </a:rPr>
              <a:t>ропонує законопроект:</a:t>
            </a:r>
            <a:endParaRPr lang="uk-UA" sz="2200" dirty="0" smtClean="0">
              <a:solidFill>
                <a:srgbClr val="00B050"/>
              </a:solidFill>
            </a:endParaRPr>
          </a:p>
          <a:p>
            <a:pPr marL="514350" indent="-514350" algn="just">
              <a:buAutoNum type="arabicPeriod"/>
            </a:pPr>
            <a:r>
              <a:rPr lang="uk-UA" sz="2200" dirty="0" smtClean="0"/>
              <a:t>Здійснення компенсації витрат громадянам/юр особам, що мають ліси у приватній власності – на виконання вимог закону пропонується  розробити підзаконний акт (постанову уряду);</a:t>
            </a:r>
          </a:p>
          <a:p>
            <a:pPr marL="514350" indent="-514350" algn="just">
              <a:buAutoNum type="arabicPeriod"/>
            </a:pPr>
            <a:r>
              <a:rPr lang="uk-UA" sz="2200" dirty="0" smtClean="0"/>
              <a:t>Викуп земельних ділянок приватної власності для ведення л/г – планується  проводити в порядку, що визначений Законом України «Про відчуження земельних ділянок, інших об’єктів нерухомого майна, що на них розміщені, які перебувають у приватній власності, для  суспільних потреб чи з мотивів суспільної необхідності». </a:t>
            </a:r>
          </a:p>
          <a:p>
            <a:pPr algn="just"/>
            <a:r>
              <a:rPr lang="uk-UA" sz="2200" dirty="0" smtClean="0"/>
              <a:t>        - Передбачити розробку «Порядку обстеження ділянок з метою подальшого викупу для ведення лісового господарства». Витрати на створення лісових насаджень не вираховуватимуться із викупної ціни земельної ділянки;</a:t>
            </a:r>
          </a:p>
        </p:txBody>
      </p:sp>
    </p:spTree>
    <p:extLst>
      <p:ext uri="{BB962C8B-B14F-4D97-AF65-F5344CB8AC3E}">
        <p14:creationId xmlns:p14="http://schemas.microsoft.com/office/powerpoint/2010/main" val="878196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t>Економічні стимули для лісового господарства: </a:t>
            </a:r>
          </a:p>
          <a:p>
            <a:r>
              <a:rPr lang="ru-RU" dirty="0"/>
              <a:t>досвід Німеччини - опції для імплементації в Україні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7</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1" t="-5466" r="66705" b="1"/>
          <a:stretch/>
        </p:blipFill>
        <p:spPr>
          <a:xfrm>
            <a:off x="8697555" y="9428"/>
            <a:ext cx="2423689" cy="1527056"/>
          </a:xfrm>
          <a:prstGeom prst="rect">
            <a:avLst/>
          </a:prstGeom>
        </p:spPr>
      </p:pic>
      <p:sp>
        <p:nvSpPr>
          <p:cNvPr id="2" name="Прямокутник 1"/>
          <p:cNvSpPr/>
          <p:nvPr/>
        </p:nvSpPr>
        <p:spPr>
          <a:xfrm>
            <a:off x="1376313" y="751344"/>
            <a:ext cx="9744931" cy="5570756"/>
          </a:xfrm>
          <a:prstGeom prst="rect">
            <a:avLst/>
          </a:prstGeom>
        </p:spPr>
        <p:txBody>
          <a:bodyPr wrap="square">
            <a:spAutoFit/>
          </a:bodyPr>
          <a:lstStyle/>
          <a:p>
            <a:r>
              <a:rPr lang="uk-UA" b="1" dirty="0" smtClean="0"/>
              <a:t> </a:t>
            </a:r>
          </a:p>
          <a:p>
            <a:endParaRPr lang="uk-UA" b="1" dirty="0"/>
          </a:p>
          <a:p>
            <a:endParaRPr lang="uk-UA" b="1" dirty="0"/>
          </a:p>
          <a:p>
            <a:pPr algn="ctr"/>
            <a:r>
              <a:rPr lang="uk-UA" sz="2200" b="1" dirty="0" smtClean="0">
                <a:solidFill>
                  <a:schemeClr val="accent6">
                    <a:lumMod val="75000"/>
                  </a:schemeClr>
                </a:solidFill>
              </a:rPr>
              <a:t>Пропозиції правового регулювання заходів.. (продовження):</a:t>
            </a:r>
          </a:p>
          <a:p>
            <a:pPr algn="ctr"/>
            <a:endParaRPr lang="uk-UA" sz="2000" b="1" dirty="0" smtClean="0"/>
          </a:p>
          <a:p>
            <a:pPr algn="just"/>
            <a:r>
              <a:rPr lang="uk-UA" sz="2000" dirty="0" smtClean="0"/>
              <a:t>3.   Прискорена амортизація основних засобів лісоохоронного призначення (застосовується для лісогосподарських підприємств, що перебувають на загальній системі оподаткування для максимізації сум амортизації основних засобів);</a:t>
            </a:r>
          </a:p>
          <a:p>
            <a:pPr algn="just"/>
            <a:endParaRPr lang="uk-UA" sz="2000" dirty="0" smtClean="0"/>
          </a:p>
          <a:p>
            <a:pPr marL="514350" indent="-514350" algn="just">
              <a:buAutoNum type="arabicPeriod" startAt="4"/>
            </a:pPr>
            <a:r>
              <a:rPr lang="uk-UA" sz="2000" dirty="0" smtClean="0"/>
              <a:t>Укладання договорів про залучення інвестицій для впровадження заходів з лісорозведення:</a:t>
            </a:r>
          </a:p>
          <a:p>
            <a:pPr algn="just"/>
            <a:r>
              <a:rPr lang="uk-UA" sz="2000" dirty="0" smtClean="0"/>
              <a:t>     Договір передбачатиме порядок та умови залучення інвестицій для заходів із лісорозведення з подальшим отримання винагороди інвестором у вигляді вуглецевого сертифікату. При цьому:</a:t>
            </a:r>
          </a:p>
          <a:p>
            <a:pPr algn="just"/>
            <a:r>
              <a:rPr lang="uk-UA" sz="2000" dirty="0" smtClean="0"/>
              <a:t>     - 	ініціатива щодо укладання договору може виходити як від інвестора/власника лісів/постійного лісокористувача;</a:t>
            </a:r>
          </a:p>
          <a:p>
            <a:pPr algn="just"/>
            <a:r>
              <a:rPr lang="uk-UA" sz="2000" dirty="0" smtClean="0"/>
              <a:t>     -    	залучення інвесторів для земель державної/комунальної власності – проводити на конкурсній основі; </a:t>
            </a:r>
            <a:endParaRPr lang="ru-RU" sz="2000" dirty="0"/>
          </a:p>
        </p:txBody>
      </p:sp>
    </p:spTree>
    <p:extLst>
      <p:ext uri="{BB962C8B-B14F-4D97-AF65-F5344CB8AC3E}">
        <p14:creationId xmlns:p14="http://schemas.microsoft.com/office/powerpoint/2010/main" val="3887583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t>Економічні стимули для лісового господарства: </a:t>
            </a:r>
          </a:p>
          <a:p>
            <a:r>
              <a:rPr lang="ru-RU" dirty="0"/>
              <a:t>досвід Німеччини - опції для імплементації в Україні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8</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1" t="-5466" r="66705" b="1"/>
          <a:stretch/>
        </p:blipFill>
        <p:spPr>
          <a:xfrm>
            <a:off x="8697555" y="9428"/>
            <a:ext cx="2423689" cy="1527056"/>
          </a:xfrm>
          <a:prstGeom prst="rect">
            <a:avLst/>
          </a:prstGeom>
        </p:spPr>
      </p:pic>
      <p:sp>
        <p:nvSpPr>
          <p:cNvPr id="2" name="Прямокутник 1"/>
          <p:cNvSpPr/>
          <p:nvPr/>
        </p:nvSpPr>
        <p:spPr>
          <a:xfrm>
            <a:off x="1514765" y="1536485"/>
            <a:ext cx="9691499" cy="5109091"/>
          </a:xfrm>
          <a:prstGeom prst="rect">
            <a:avLst/>
          </a:prstGeom>
        </p:spPr>
        <p:txBody>
          <a:bodyPr wrap="square">
            <a:spAutoFit/>
          </a:bodyPr>
          <a:lstStyle/>
          <a:p>
            <a:pPr algn="ctr"/>
            <a:r>
              <a:rPr lang="ru-RU" sz="2200" b="1" dirty="0" smtClean="0"/>
              <a:t>5. Видача  карбонових (вуглецевих) сертифікатів: </a:t>
            </a:r>
          </a:p>
          <a:p>
            <a:r>
              <a:rPr lang="uk-UA" sz="2200" dirty="0" smtClean="0"/>
              <a:t>      Карбоновий сертифікат  -   це узагальнений термін, що означає певний електронний актив, який надає дозвіл на викиди або підтверджує скорочення викидів певного обсягу парникових газів.  </a:t>
            </a:r>
            <a:endParaRPr lang="ru-RU" sz="2200" b="1" dirty="0" smtClean="0"/>
          </a:p>
          <a:p>
            <a:pPr algn="just"/>
            <a:r>
              <a:rPr lang="ru-RU" sz="2200" b="1" dirty="0" smtClean="0"/>
              <a:t>     Проблема: </a:t>
            </a:r>
            <a:r>
              <a:rPr lang="ru-RU" sz="2200" dirty="0" smtClean="0"/>
              <a:t>Відсутність нормативно-правової бази щодо торгівлі </a:t>
            </a:r>
            <a:r>
              <a:rPr lang="ru-RU" sz="2200" dirty="0" err="1" smtClean="0"/>
              <a:t>вуглецевими</a:t>
            </a:r>
            <a:r>
              <a:rPr lang="ru-RU" sz="2200" dirty="0" smtClean="0"/>
              <a:t> </a:t>
            </a:r>
            <a:r>
              <a:rPr lang="ru-RU" sz="2200" dirty="0" err="1" smtClean="0"/>
              <a:t>сертифікатами</a:t>
            </a:r>
            <a:r>
              <a:rPr lang="ru-RU" sz="2200" dirty="0" smtClean="0"/>
              <a:t>,  в </a:t>
            </a:r>
            <a:r>
              <a:rPr lang="ru-RU" sz="2200" dirty="0" err="1" smtClean="0"/>
              <a:t>т.ч</a:t>
            </a:r>
            <a:r>
              <a:rPr lang="ru-RU" sz="2200" dirty="0" smtClean="0"/>
              <a:t>. – в </a:t>
            </a:r>
            <a:r>
              <a:rPr lang="ru-RU" sz="2200" dirty="0" err="1" smtClean="0"/>
              <a:t>сфері</a:t>
            </a:r>
            <a:r>
              <a:rPr lang="ru-RU" sz="2200" dirty="0" smtClean="0"/>
              <a:t> </a:t>
            </a:r>
            <a:r>
              <a:rPr lang="ru-RU" sz="2200" dirty="0" err="1" smtClean="0"/>
              <a:t>лісового</a:t>
            </a:r>
            <a:r>
              <a:rPr lang="ru-RU" sz="2200" dirty="0" smtClean="0"/>
              <a:t> </a:t>
            </a:r>
            <a:r>
              <a:rPr lang="ru-RU" sz="2200" dirty="0" err="1" smtClean="0"/>
              <a:t>господарства</a:t>
            </a:r>
            <a:r>
              <a:rPr lang="ru-RU" sz="2200" dirty="0" smtClean="0"/>
              <a:t>:</a:t>
            </a:r>
          </a:p>
          <a:p>
            <a:pPr algn="just"/>
            <a:r>
              <a:rPr lang="uk-UA" sz="2200" b="1" dirty="0"/>
              <a:t> </a:t>
            </a:r>
            <a:r>
              <a:rPr lang="uk-UA" sz="2200" b="1" dirty="0" smtClean="0"/>
              <a:t>    Важливо забезпечити повноту правового регулювання</a:t>
            </a:r>
            <a:r>
              <a:rPr lang="uk-UA" sz="2200" dirty="0" smtClean="0"/>
              <a:t>: встановити термінологію, визначити порядок торгівлі сертифікатами, окреслити керівні процедури та звітність,  суб’єктів емісії та операторів ринку, визначити первинний та вторинний ринки торгівлі, запровадити державний реєстр сертифікатів, верифікацію заходів поглинання, механізми контролю тощо.</a:t>
            </a:r>
            <a:endParaRPr lang="ru-RU" sz="2200" dirty="0" smtClean="0"/>
          </a:p>
          <a:p>
            <a:pPr algn="just"/>
            <a:r>
              <a:rPr lang="uk-UA" sz="2200" b="1" dirty="0" smtClean="0"/>
              <a:t>     Правове рішення: </a:t>
            </a:r>
            <a:r>
              <a:rPr lang="uk-UA" sz="2200" dirty="0" smtClean="0"/>
              <a:t>розробка окремого законопроекту, який би враховував можливості видачі карбонових сертифікатів як в лісовому господарстві, так і в інших галузях (сільському господарстві. </a:t>
            </a:r>
            <a:r>
              <a:rPr lang="uk-UA" sz="2200" dirty="0"/>
              <a:t>е</a:t>
            </a:r>
            <a:r>
              <a:rPr lang="uk-UA" sz="2200" dirty="0" smtClean="0"/>
              <a:t>нергетиці, промисловості тощо)</a:t>
            </a:r>
            <a:endParaRPr lang="uk-UA" dirty="0"/>
          </a:p>
          <a:p>
            <a:endParaRPr lang="ru-RU" b="1" dirty="0"/>
          </a:p>
        </p:txBody>
      </p:sp>
    </p:spTree>
    <p:extLst>
      <p:ext uri="{BB962C8B-B14F-4D97-AF65-F5344CB8AC3E}">
        <p14:creationId xmlns:p14="http://schemas.microsoft.com/office/powerpoint/2010/main" val="22073344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xmlns="" id="{C2191B60-231E-8D2E-6F97-A4E885D16004}"/>
              </a:ext>
            </a:extLst>
          </p:cNvPr>
          <p:cNvSpPr>
            <a:spLocks noGrp="1"/>
          </p:cNvSpPr>
          <p:nvPr>
            <p:ph type="ftr" sz="quarter" idx="11"/>
          </p:nvPr>
        </p:nvSpPr>
        <p:spPr>
          <a:xfrm>
            <a:off x="1514765" y="6176963"/>
            <a:ext cx="9494980" cy="544512"/>
          </a:xfrm>
        </p:spPr>
        <p:txBody>
          <a:bodyPr/>
          <a:lstStyle/>
          <a:p>
            <a:r>
              <a:rPr lang="ru-RU" dirty="0"/>
              <a:t>Економічні стимули для лісового господарства: </a:t>
            </a:r>
          </a:p>
          <a:p>
            <a:r>
              <a:rPr lang="ru-RU" dirty="0"/>
              <a:t>досвід Німеччини - опції для імплементації в Україні </a:t>
            </a:r>
          </a:p>
        </p:txBody>
      </p:sp>
      <p:sp>
        <p:nvSpPr>
          <p:cNvPr id="4" name="Slide Number Placeholder 3">
            <a:extLst>
              <a:ext uri="{FF2B5EF4-FFF2-40B4-BE49-F238E27FC236}">
                <a16:creationId xmlns:a16="http://schemas.microsoft.com/office/drawing/2014/main" xmlns="" id="{3693035A-F168-6F98-A716-46D28FA60836}"/>
              </a:ext>
            </a:extLst>
          </p:cNvPr>
          <p:cNvSpPr>
            <a:spLocks noGrp="1"/>
          </p:cNvSpPr>
          <p:nvPr>
            <p:ph type="sldNum" sz="quarter" idx="12"/>
          </p:nvPr>
        </p:nvSpPr>
        <p:spPr/>
        <p:txBody>
          <a:bodyPr/>
          <a:lstStyle/>
          <a:p>
            <a:fld id="{51EE7181-CA54-4834-B0AA-E251DC475F5A}" type="slidenum">
              <a:rPr lang="en-GB" smtClean="0"/>
              <a:t>9</a:t>
            </a:fld>
            <a:endParaRPr lang="en-GB" dirty="0"/>
          </a:p>
        </p:txBody>
      </p:sp>
      <p:pic>
        <p:nvPicPr>
          <p:cNvPr id="7"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33007" t="-10195" r="33603" b="1"/>
          <a:stretch/>
        </p:blipFill>
        <p:spPr>
          <a:xfrm>
            <a:off x="1376313" y="-84839"/>
            <a:ext cx="7321242" cy="1621323"/>
          </a:xfrm>
          <a:prstGeom prst="rect">
            <a:avLst/>
          </a:prstGeom>
        </p:spPr>
      </p:pic>
      <p:pic>
        <p:nvPicPr>
          <p:cNvPr id="8" name="Picture 2">
            <a:extLst>
              <a:ext uri="{FF2B5EF4-FFF2-40B4-BE49-F238E27FC236}">
                <a16:creationId xmlns:a16="http://schemas.microsoft.com/office/drawing/2014/main" xmlns="" id="{FEAC473E-E45E-93C5-9CDA-F45D38711DCB}"/>
              </a:ext>
            </a:extLst>
          </p:cNvPr>
          <p:cNvPicPr>
            <a:picLocks noChangeAspect="1"/>
          </p:cNvPicPr>
          <p:nvPr/>
        </p:nvPicPr>
        <p:blipFill rotWithShape="1">
          <a:blip r:embed="rId2"/>
          <a:srcRect l="-1" t="-5466" r="66705" b="1"/>
          <a:stretch/>
        </p:blipFill>
        <p:spPr>
          <a:xfrm>
            <a:off x="8697555" y="9428"/>
            <a:ext cx="2423689" cy="1527056"/>
          </a:xfrm>
          <a:prstGeom prst="rect">
            <a:avLst/>
          </a:prstGeom>
        </p:spPr>
      </p:pic>
      <p:sp>
        <p:nvSpPr>
          <p:cNvPr id="2" name="Прямокутник 1"/>
          <p:cNvSpPr/>
          <p:nvPr/>
        </p:nvSpPr>
        <p:spPr>
          <a:xfrm>
            <a:off x="1376313" y="-356651"/>
            <a:ext cx="9744931" cy="7078861"/>
          </a:xfrm>
          <a:prstGeom prst="rect">
            <a:avLst/>
          </a:prstGeom>
        </p:spPr>
        <p:txBody>
          <a:bodyPr wrap="square">
            <a:spAutoFit/>
          </a:bodyPr>
          <a:lstStyle/>
          <a:p>
            <a:pPr algn="just"/>
            <a:endParaRPr lang="ru-RU" dirty="0" smtClean="0">
              <a:solidFill>
                <a:srgbClr val="002060"/>
              </a:solidFill>
            </a:endParaRPr>
          </a:p>
          <a:p>
            <a:pPr algn="just"/>
            <a:endParaRPr lang="ru-RU" dirty="0">
              <a:solidFill>
                <a:srgbClr val="002060"/>
              </a:solidFill>
            </a:endParaRPr>
          </a:p>
          <a:p>
            <a:pPr algn="just"/>
            <a:endParaRPr lang="ru-RU" dirty="0" smtClean="0">
              <a:solidFill>
                <a:srgbClr val="002060"/>
              </a:solidFill>
            </a:endParaRPr>
          </a:p>
          <a:p>
            <a:pPr algn="just"/>
            <a:endParaRPr lang="ru-RU" dirty="0">
              <a:solidFill>
                <a:srgbClr val="002060"/>
              </a:solidFill>
            </a:endParaRPr>
          </a:p>
          <a:p>
            <a:pPr algn="just"/>
            <a:endParaRPr lang="ru-RU" dirty="0" smtClean="0">
              <a:solidFill>
                <a:srgbClr val="002060"/>
              </a:solidFill>
            </a:endParaRPr>
          </a:p>
          <a:p>
            <a:pPr algn="just"/>
            <a:endParaRPr lang="ru-RU" dirty="0">
              <a:solidFill>
                <a:srgbClr val="002060"/>
              </a:solidFill>
            </a:endParaRPr>
          </a:p>
          <a:p>
            <a:pPr algn="just"/>
            <a:endParaRPr lang="ru-RU" dirty="0">
              <a:solidFill>
                <a:srgbClr val="002060"/>
              </a:solidFill>
            </a:endParaRPr>
          </a:p>
          <a:p>
            <a:pPr algn="ctr"/>
            <a:r>
              <a:rPr lang="uk-UA" sz="2200" b="1" dirty="0" smtClean="0">
                <a:solidFill>
                  <a:srgbClr val="00B050"/>
                </a:solidFill>
              </a:rPr>
              <a:t>Додаткові пропозиції до законопроекту: </a:t>
            </a:r>
            <a:endParaRPr lang="ru-RU" sz="2200" b="1" dirty="0" smtClean="0">
              <a:solidFill>
                <a:srgbClr val="00B050"/>
              </a:solidFill>
            </a:endParaRPr>
          </a:p>
          <a:p>
            <a:pPr algn="ctr"/>
            <a:r>
              <a:rPr lang="ru-RU" sz="2000" b="1" dirty="0" smtClean="0"/>
              <a:t>   </a:t>
            </a:r>
            <a:r>
              <a:rPr lang="ru-RU" sz="2200" b="1" dirty="0" err="1" smtClean="0"/>
              <a:t>узгодити</a:t>
            </a:r>
            <a:r>
              <a:rPr lang="ru-RU" sz="2200" b="1" dirty="0" smtClean="0"/>
              <a:t> </a:t>
            </a:r>
            <a:r>
              <a:rPr lang="ru-RU" sz="2200" b="1" dirty="0" err="1" smtClean="0"/>
              <a:t>із</a:t>
            </a:r>
            <a:r>
              <a:rPr lang="ru-RU" sz="2200" b="1" dirty="0" smtClean="0"/>
              <a:t> чинною нормативною базою в сфері  обігу цінних паперів </a:t>
            </a:r>
            <a:r>
              <a:rPr lang="ru-RU" sz="2200" b="1" dirty="0" err="1" smtClean="0"/>
              <a:t>екологічного</a:t>
            </a:r>
            <a:r>
              <a:rPr lang="ru-RU" sz="2200" b="1" dirty="0" smtClean="0"/>
              <a:t> </a:t>
            </a:r>
            <a:r>
              <a:rPr lang="ru-RU" sz="2200" b="1" dirty="0" err="1" smtClean="0"/>
              <a:t>спрямування</a:t>
            </a:r>
            <a:r>
              <a:rPr lang="ru-RU" sz="2200" b="1" dirty="0" smtClean="0"/>
              <a:t> «</a:t>
            </a:r>
            <a:r>
              <a:rPr lang="ru-RU" sz="2200" b="1" dirty="0" err="1" smtClean="0"/>
              <a:t>зелених</a:t>
            </a:r>
            <a:r>
              <a:rPr lang="ru-RU" sz="2200" b="1" dirty="0" smtClean="0"/>
              <a:t> </a:t>
            </a:r>
            <a:r>
              <a:rPr lang="ru-RU" sz="2200" b="1" dirty="0" err="1" smtClean="0"/>
              <a:t>облігацій</a:t>
            </a:r>
            <a:r>
              <a:rPr lang="ru-RU" sz="2200" b="1" dirty="0" smtClean="0"/>
              <a:t>»):</a:t>
            </a:r>
          </a:p>
          <a:p>
            <a:pPr algn="just"/>
            <a:r>
              <a:rPr lang="uk-UA" sz="2200" i="1" dirty="0" smtClean="0"/>
              <a:t>       (примітка: зелені облігації – це боргові фінансові інструменти, кошти від продажу яких спрямовуються виключно на фінансування чи рефінансування  проектів екологічного спрямування. Зелені облігації не відносяться до карбонових сертифікатів.).</a:t>
            </a:r>
            <a:endParaRPr lang="ru-RU" sz="2200" i="1" dirty="0" smtClean="0"/>
          </a:p>
          <a:p>
            <a:pPr algn="just"/>
            <a:r>
              <a:rPr lang="uk-UA" sz="2200" i="1" dirty="0" smtClean="0"/>
              <a:t>   </a:t>
            </a:r>
            <a:r>
              <a:rPr lang="uk-UA" sz="2200" b="1" dirty="0" smtClean="0"/>
              <a:t>Закон України «Про ринки капіталу та організовані товарні ринки» (ст. 18):</a:t>
            </a:r>
            <a:endParaRPr lang="uk-UA" sz="2200" i="1" dirty="0" smtClean="0"/>
          </a:p>
          <a:p>
            <a:pPr algn="just"/>
            <a:r>
              <a:rPr lang="uk-UA" sz="2200" dirty="0" smtClean="0"/>
              <a:t>       </a:t>
            </a:r>
            <a:r>
              <a:rPr lang="ru-RU" sz="2200" dirty="0" smtClean="0"/>
              <a:t>1. </a:t>
            </a:r>
            <a:r>
              <a:rPr lang="uk-UA" sz="2200" dirty="0" smtClean="0"/>
              <a:t>Емісію зелених облігацій може здійснювати особа, що реалізує або фінансує проект екологічного спрямування.</a:t>
            </a:r>
          </a:p>
          <a:p>
            <a:pPr algn="just"/>
            <a:r>
              <a:rPr lang="uk-UA" sz="2200" dirty="0" smtClean="0"/>
              <a:t>       Кошти від розміщення зелених облігацій спрямовуються виключно на фінансування та/або рефінансування витрат проекту екологічного спрямування. У разі якщо емітентом зелених облігацій є держава Україна, кошти від їх розміщення використовуються відповідно до </a:t>
            </a:r>
            <a:r>
              <a:rPr lang="uk-UA" sz="2200" dirty="0"/>
              <a:t>Б</a:t>
            </a:r>
            <a:r>
              <a:rPr lang="uk-UA" sz="2200" dirty="0" smtClean="0"/>
              <a:t>юджетного кодексу України. </a:t>
            </a:r>
          </a:p>
          <a:p>
            <a:r>
              <a:rPr lang="ru-RU" sz="2000" dirty="0" smtClean="0"/>
              <a:t>     </a:t>
            </a:r>
            <a:endParaRPr lang="ru-RU" sz="2000" dirty="0"/>
          </a:p>
        </p:txBody>
      </p:sp>
    </p:spTree>
    <p:extLst>
      <p:ext uri="{BB962C8B-B14F-4D97-AF65-F5344CB8AC3E}">
        <p14:creationId xmlns:p14="http://schemas.microsoft.com/office/powerpoint/2010/main" val="2954192683"/>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1206</Words>
  <Application>Microsoft Office PowerPoint</Application>
  <PresentationFormat>Широкий екран</PresentationFormat>
  <Paragraphs>145</Paragraphs>
  <Slides>12</Slides>
  <Notes>0</Notes>
  <HiddenSlides>0</HiddenSlides>
  <MMClips>0</MMClips>
  <ScaleCrop>false</ScaleCrop>
  <HeadingPairs>
    <vt:vector size="6" baseType="variant">
      <vt:variant>
        <vt:lpstr>Використані шрифти</vt:lpstr>
      </vt:variant>
      <vt:variant>
        <vt:i4>4</vt:i4>
      </vt:variant>
      <vt:variant>
        <vt:lpstr>Тема</vt:lpstr>
      </vt:variant>
      <vt:variant>
        <vt:i4>1</vt:i4>
      </vt:variant>
      <vt:variant>
        <vt:lpstr>Заголовки слайдів</vt:lpstr>
      </vt:variant>
      <vt:variant>
        <vt:i4>12</vt:i4>
      </vt:variant>
    </vt:vector>
  </HeadingPairs>
  <TitlesOfParts>
    <vt:vector size="17" baseType="lpstr">
      <vt:lpstr>Arial</vt:lpstr>
      <vt:lpstr>Calibri</vt:lpstr>
      <vt:lpstr>Calibri Light</vt:lpstr>
      <vt:lpstr>Century Gothic</vt:lpstr>
      <vt:lpstr>Тема Office</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Администратор</dc:creator>
  <cp:lastModifiedBy>Администратор</cp:lastModifiedBy>
  <cp:revision>36</cp:revision>
  <dcterms:created xsi:type="dcterms:W3CDTF">2024-07-09T10:40:48Z</dcterms:created>
  <dcterms:modified xsi:type="dcterms:W3CDTF">2024-07-15T05:56:35Z</dcterms:modified>
</cp:coreProperties>
</file>