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5" r:id="rId3"/>
    <p:sldId id="437" r:id="rId4"/>
    <p:sldId id="421" r:id="rId5"/>
    <p:sldId id="422" r:id="rId6"/>
    <p:sldId id="435" r:id="rId7"/>
    <p:sldId id="442" r:id="rId8"/>
    <p:sldId id="447" r:id="rId9"/>
    <p:sldId id="448" r:id="rId10"/>
    <p:sldId id="449" r:id="rId11"/>
    <p:sldId id="451" r:id="rId12"/>
    <p:sldId id="445" r:id="rId13"/>
    <p:sldId id="446" r:id="rId14"/>
    <p:sldId id="431" r:id="rId15"/>
    <p:sldId id="430" r:id="rId16"/>
    <p:sldId id="439" r:id="rId17"/>
    <p:sldId id="438" r:id="rId18"/>
    <p:sldId id="440" r:id="rId19"/>
    <p:sldId id="444" r:id="rId20"/>
    <p:sldId id="441" r:id="rId21"/>
    <p:sldId id="424" r:id="rId22"/>
    <p:sldId id="259" r:id="rId23"/>
  </p:sldIdLst>
  <p:sldSz cx="9144000" cy="5143500" type="screen16x9"/>
  <p:notesSz cx="986631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CC"/>
    <a:srgbClr val="666633"/>
    <a:srgbClr val="8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4" autoAdjust="0"/>
    <p:restoredTop sz="94659" autoAdjust="0"/>
  </p:normalViewPr>
  <p:slideViewPr>
    <p:cSldViewPr>
      <p:cViewPr varScale="1">
        <p:scale>
          <a:sx n="70" d="100"/>
          <a:sy n="70" d="100"/>
        </p:scale>
        <p:origin x="62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214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CA1E-4467-4830-9477-270F6F2A03DF}" type="datetimeFigureOut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8627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24BE-C42C-4DF7-9A16-DA645E037BF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AB30-F33C-4D9F-8E13-562B23C56D47}" type="datetimeFigureOut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519113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5271046"/>
            <a:ext cx="7893050" cy="10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9198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9A1C-A797-4132-9087-1C5ADD3E821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230188"/>
            <a:ext cx="7916863" cy="445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6632" y="5055021"/>
            <a:ext cx="7893050" cy="12328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C9A1C-A797-4132-9087-1C5ADD3E8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519113"/>
            <a:ext cx="7935913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FW_PPt_Bild_gross_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770485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338437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1"/>
          </p:nvPr>
        </p:nvSpPr>
        <p:spPr>
          <a:xfrm>
            <a:off x="4716463" y="1419225"/>
            <a:ext cx="4176712" cy="3240088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7" name="Grafik 6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nde_gr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 bwMode="auto">
          <a:xfrm>
            <a:off x="819964" y="3320693"/>
            <a:ext cx="33199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tx1"/>
                </a:solidFill>
                <a:latin typeface="+mn-lt"/>
              </a:rPr>
              <a:t>Federal Research and Training Centre  for Forests, Natural Hazards and Landscape 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endParaRPr lang="en-US" sz="1200" b="0" baseline="0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Austria, 1131 Wien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Seckendorff-Gudent-Weg 8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Tel.: +43 1 878 38-0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direktion@bfw.gv.at</a:t>
            </a:r>
            <a:b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http://www.bfw.ac.at</a:t>
            </a:r>
          </a:p>
        </p:txBody>
      </p:sp>
      <p:pic>
        <p:nvPicPr>
          <p:cNvPr id="4" name="Bild 3" descr="BFW_PPt_Bild_gross_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68" b="11168"/>
          <a:stretch/>
        </p:blipFill>
        <p:spPr>
          <a:xfrm>
            <a:off x="0" y="-28800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FW_PPt_Bild_gross_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7584" y="357803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Name of presenter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Department of …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Venue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77860" y="4758651"/>
            <a:ext cx="1676400" cy="2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Date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7584" y="4354791"/>
            <a:ext cx="6324600" cy="2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accent1"/>
                </a:solidFill>
                <a:latin typeface="+mn-lt"/>
              </a:rPr>
              <a:t>Event series ..............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2376783"/>
            <a:ext cx="7632848" cy="8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noProof="0" dirty="0">
                <a:solidFill>
                  <a:schemeClr val="tx2"/>
                </a:solidFill>
                <a:latin typeface="+mj-lt"/>
              </a:rPr>
              <a:t>Title of presentation </a:t>
            </a:r>
            <a:br>
              <a:rPr lang="en-US" sz="3200" b="1" noProof="0" dirty="0">
                <a:solidFill>
                  <a:schemeClr val="tx2"/>
                </a:solidFill>
                <a:latin typeface="+mj-lt"/>
              </a:rPr>
            </a:br>
            <a:r>
              <a:rPr lang="en-US" sz="3200" b="1" noProof="0" dirty="0">
                <a:solidFill>
                  <a:schemeClr val="tx2"/>
                </a:solidFill>
              </a:rPr>
              <a:t>Title of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7584" y="404859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solidFill>
                  <a:schemeClr val="accent1"/>
                </a:solidFill>
                <a:latin typeface="+mn-lt"/>
              </a:rPr>
              <a:t>Alexandra </a:t>
            </a:r>
            <a:r>
              <a:rPr lang="en-US" sz="1600" b="0" dirty="0" err="1">
                <a:solidFill>
                  <a:schemeClr val="accent1"/>
                </a:solidFill>
                <a:latin typeface="+mn-lt"/>
              </a:rPr>
              <a:t>Freudenschuß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, Ambros Berger, Thomas Gschwantner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solidFill>
                  <a:schemeClr val="accent1"/>
                </a:solidFill>
                <a:latin typeface="+mn-lt"/>
              </a:rPr>
              <a:t>Department of Forest Inventory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SFI Meeting via Zoom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948264" y="4758651"/>
            <a:ext cx="206654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18 September 2024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27584" y="2669424"/>
            <a:ext cx="820891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</a:rPr>
              <a:t>National Forest Inventory in Austria with special regard to segmented plots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Borders between forest categories</a:t>
            </a:r>
            <a:endParaRPr lang="en-GB" sz="18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Administrative regions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Ownership categories (small private &lt; 200 ha, enterprises 200-1000 ha, enterprises &gt; 1000 ha, federal state forests, regional authorities)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Management categories (e.g. production forest, protective forest, coppice)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Stand features (growth classes, age-classes, tree species, 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Basic types of segmented plots</a:t>
            </a:r>
            <a:br>
              <a:rPr lang="en-IE" dirty="0"/>
            </a:br>
            <a:endParaRPr lang="de-AT" dirty="0"/>
          </a:p>
        </p:txBody>
      </p:sp>
      <p:pic>
        <p:nvPicPr>
          <p:cNvPr id="5" name="Bildplatzhalter 4" descr="Ein Bild, das draußen, Pflanze, Baum, Tropische und subtropische Nadelwälder enthält.&#10;&#10;Automatisch generierte Beschreibung">
            <a:extLst>
              <a:ext uri="{FF2B5EF4-FFF2-40B4-BE49-F238E27FC236}">
                <a16:creationId xmlns:a16="http://schemas.microsoft.com/office/drawing/2014/main" id="{BF828FEA-87B2-FFEE-43D4-B73E430E18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0828"/>
          <a:stretch>
            <a:fillRect/>
          </a:stretch>
        </p:blipFill>
        <p:spPr>
          <a:xfrm>
            <a:off x="5435600" y="1060450"/>
            <a:ext cx="3384550" cy="3240088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2CB123A-5FD5-CA1D-9759-E74F817ED125}"/>
              </a:ext>
            </a:extLst>
          </p:cNvPr>
          <p:cNvSpPr txBox="1"/>
          <p:nvPr/>
        </p:nvSpPr>
        <p:spPr bwMode="auto">
          <a:xfrm>
            <a:off x="5356474" y="4389085"/>
            <a:ext cx="2959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Age-class</a:t>
            </a:r>
          </a:p>
        </p:txBody>
      </p:sp>
    </p:spTree>
    <p:extLst>
      <p:ext uri="{BB962C8B-B14F-4D97-AF65-F5344CB8AC3E}">
        <p14:creationId xmlns:p14="http://schemas.microsoft.com/office/powerpoint/2010/main" val="43533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Borders between forest categories</a:t>
            </a:r>
            <a:endParaRPr lang="en-GB" sz="18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Administrative regions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Ownership categories (small private &lt; 200 ha, enterprises 200-1000 ha, enterprises &gt; 1000 ha, federal state forests, regional authorities)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Management categories (e.g. production forest, protective forest, coppice)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Stand features (growth classes, age-classes, tree species, 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Basic types of segmented plots</a:t>
            </a:r>
            <a:br>
              <a:rPr lang="en-IE" dirty="0"/>
            </a:b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AC7786-C66F-506B-AC53-5858CD0D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9" t="604" r="10133" b="4997"/>
          <a:stretch/>
        </p:blipFill>
        <p:spPr>
          <a:xfrm>
            <a:off x="5436000" y="1062000"/>
            <a:ext cx="3384000" cy="324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380128-BAC3-4795-9563-3672E390F680}"/>
              </a:ext>
            </a:extLst>
          </p:cNvPr>
          <p:cNvSpPr txBox="1"/>
          <p:nvPr/>
        </p:nvSpPr>
        <p:spPr bwMode="auto">
          <a:xfrm>
            <a:off x="5356474" y="4389085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Forest road</a:t>
            </a:r>
          </a:p>
        </p:txBody>
      </p:sp>
    </p:spTree>
    <p:extLst>
      <p:ext uri="{BB962C8B-B14F-4D97-AF65-F5344CB8AC3E}">
        <p14:creationId xmlns:p14="http://schemas.microsoft.com/office/powerpoint/2010/main" val="4577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Borders between forest categories</a:t>
            </a:r>
            <a:endParaRPr lang="en-GB" sz="18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Administrative regions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Ownership categories (small private &lt; 200 ha, enterprises 200-1000 ha, enterprises &gt; 1000 ha, federal state forests, regional authorities)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Management categories (e.g. production forest, protective forest, coppice)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Stand features (growth classes, age-classes, tree species, 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Basic types of segmented plots</a:t>
            </a:r>
            <a:br>
              <a:rPr lang="en-IE" dirty="0"/>
            </a:br>
            <a:endParaRPr lang="de-AT" dirty="0"/>
          </a:p>
        </p:txBody>
      </p:sp>
      <p:pic>
        <p:nvPicPr>
          <p:cNvPr id="2" name="Bildplatzhalter 6" descr="Ein Bild, das draußen, Pflanze, Baum, Himmel enthält.&#10;&#10;Automatisch generierte Beschreibung">
            <a:extLst>
              <a:ext uri="{FF2B5EF4-FFF2-40B4-BE49-F238E27FC236}">
                <a16:creationId xmlns:a16="http://schemas.microsoft.com/office/drawing/2014/main" id="{56CF059D-C52C-ED6F-0BC4-2EE1AB202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0828"/>
          <a:stretch>
            <a:fillRect/>
          </a:stretch>
        </p:blipFill>
        <p:spPr>
          <a:xfrm>
            <a:off x="5436000" y="1062000"/>
            <a:ext cx="3384550" cy="32400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6FB1EF7-9E3A-EA8B-5DAF-FC759B200703}"/>
              </a:ext>
            </a:extLst>
          </p:cNvPr>
          <p:cNvSpPr txBox="1"/>
          <p:nvPr/>
        </p:nvSpPr>
        <p:spPr bwMode="auto">
          <a:xfrm>
            <a:off x="5356474" y="4389085"/>
            <a:ext cx="3464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Tree species, growth-class</a:t>
            </a:r>
          </a:p>
        </p:txBody>
      </p:sp>
    </p:spTree>
    <p:extLst>
      <p:ext uri="{BB962C8B-B14F-4D97-AF65-F5344CB8AC3E}">
        <p14:creationId xmlns:p14="http://schemas.microsoft.com/office/powerpoint/2010/main" val="170901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295B699-405A-97D4-16C1-0D3A034C0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94567"/>
              </p:ext>
            </p:extLst>
          </p:nvPr>
        </p:nvGraphicFramePr>
        <p:xfrm>
          <a:off x="1043608" y="843558"/>
          <a:ext cx="7632848" cy="27663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52034">
                  <a:extLst>
                    <a:ext uri="{9D8B030D-6E8A-4147-A177-3AD203B41FA5}">
                      <a16:colId xmlns:a16="http://schemas.microsoft.com/office/drawing/2014/main" val="3199346850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959176046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1195840863"/>
                    </a:ext>
                  </a:extLst>
                </a:gridCol>
              </a:tblGrid>
              <a:tr h="37926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de-AT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de-A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de-AT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plots</a:t>
                      </a:r>
                      <a:endParaRPr lang="de-AT" sz="18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22,239</a:t>
                      </a:r>
                      <a:endParaRPr lang="de-A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A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7436"/>
                  </a:ext>
                </a:extLst>
              </a:tr>
              <a:tr h="34081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effectLst/>
                          <a:latin typeface="+mn-lt"/>
                        </a:rPr>
                        <a:t>Non-Forest </a:t>
                      </a:r>
                      <a:r>
                        <a:rPr lang="de-AT" sz="1800" b="1" u="none" strike="noStrike" dirty="0" err="1">
                          <a:effectLst/>
                          <a:latin typeface="+mn-lt"/>
                        </a:rPr>
                        <a:t>plots</a:t>
                      </a:r>
                      <a:endParaRPr lang="de-AT" sz="1800" b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38681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effectLst/>
                          <a:latin typeface="+mn-lt"/>
                        </a:rPr>
                        <a:t>Forest </a:t>
                      </a:r>
                      <a:r>
                        <a:rPr lang="de-AT" sz="1800" b="1" u="none" strike="noStrike" dirty="0" err="1">
                          <a:effectLst/>
                          <a:latin typeface="+mn-lt"/>
                        </a:rPr>
                        <a:t>plots</a:t>
                      </a:r>
                      <a:endParaRPr lang="de-AT" sz="1800" b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effectLst/>
                          <a:latin typeface="+mn-lt"/>
                        </a:rPr>
                        <a:t>11,278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de-AT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63442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Segmentation Forest/Non-Forest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1,306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5316046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Segmentation at 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country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border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619370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de-AT" sz="1800" b="0" u="none" strike="noStrike" dirty="0" err="1">
                          <a:effectLst/>
                          <a:latin typeface="+mn-lt"/>
                        </a:rPr>
                        <a:t>Full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1800" b="0" u="none" strike="noStrike" dirty="0" err="1">
                          <a:effectLst/>
                          <a:latin typeface="+mn-lt"/>
                        </a:rPr>
                        <a:t>forest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1800" b="0" u="none" strike="noStrike" dirty="0" err="1">
                          <a:effectLst/>
                          <a:latin typeface="+mn-lt"/>
                        </a:rPr>
                        <a:t>plots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 (10/10 </a:t>
                      </a:r>
                      <a:r>
                        <a:rPr lang="de-AT" sz="1800" b="0" u="none" strike="noStrike" dirty="0" err="1">
                          <a:effectLst/>
                          <a:latin typeface="+mn-lt"/>
                        </a:rPr>
                        <a:t>forest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9,971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492898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Not 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segmented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 (10/10 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forest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7,801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8069956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Segmented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 (10/10 </a:t>
                      </a:r>
                      <a:r>
                        <a:rPr lang="de-AT" sz="1800" u="none" strike="noStrike" dirty="0" err="1">
                          <a:effectLst/>
                          <a:latin typeface="+mn-lt"/>
                        </a:rPr>
                        <a:t>forest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2,170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3276655"/>
                  </a:ext>
                </a:extLst>
              </a:tr>
            </a:tbl>
          </a:graphicData>
        </a:graphic>
      </p:graphicFrame>
      <p:sp>
        <p:nvSpPr>
          <p:cNvPr id="6" name="Titel 3">
            <a:extLst>
              <a:ext uri="{FF2B5EF4-FFF2-40B4-BE49-F238E27FC236}">
                <a16:creationId xmlns:a16="http://schemas.microsoft.com/office/drawing/2014/main" id="{333273D3-ABF2-B0D0-386B-24EC46EE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6" y="66710"/>
            <a:ext cx="7702684" cy="565175"/>
          </a:xfrm>
        </p:spPr>
        <p:txBody>
          <a:bodyPr/>
          <a:lstStyle/>
          <a:p>
            <a:r>
              <a:rPr lang="en-IE" dirty="0"/>
              <a:t>Overview on plot numbers</a:t>
            </a:r>
            <a:br>
              <a:rPr lang="en-IE" dirty="0"/>
            </a:b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675F71-EC0B-BE05-3975-DAF63D9276CD}"/>
              </a:ext>
            </a:extLst>
          </p:cNvPr>
          <p:cNvSpPr txBox="1"/>
          <p:nvPr/>
        </p:nvSpPr>
        <p:spPr bwMode="auto">
          <a:xfrm>
            <a:off x="3131840" y="3939902"/>
            <a:ext cx="554461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2400" b="1" dirty="0">
                <a:solidFill>
                  <a:schemeClr val="tx2"/>
                </a:solidFill>
                <a:latin typeface="+mj-lt"/>
              </a:rPr>
              <a:t>~30% of </a:t>
            </a:r>
            <a:r>
              <a:rPr lang="de-DE" sz="2400" b="1" dirty="0" err="1">
                <a:solidFill>
                  <a:schemeClr val="tx2"/>
                </a:solidFill>
                <a:latin typeface="+mj-lt"/>
              </a:rPr>
              <a:t>forest</a:t>
            </a:r>
            <a:r>
              <a:rPr lang="de-DE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</a:rPr>
              <a:t>plots</a:t>
            </a:r>
            <a:r>
              <a:rPr lang="de-DE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</a:rPr>
              <a:t>are</a:t>
            </a:r>
            <a:r>
              <a:rPr lang="de-DE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</a:rPr>
              <a:t>segmented</a:t>
            </a:r>
            <a:endParaRPr lang="de-AT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8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66710"/>
            <a:ext cx="8064896" cy="565175"/>
          </a:xfrm>
        </p:spPr>
        <p:txBody>
          <a:bodyPr/>
          <a:lstStyle/>
          <a:p>
            <a:r>
              <a:rPr lang="en-IE" sz="3000" dirty="0"/>
              <a:t>How is the segmentation done in the field </a:t>
            </a:r>
            <a:br>
              <a:rPr lang="en-IE" sz="3000" dirty="0"/>
            </a:br>
            <a:endParaRPr lang="de-AT" sz="3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699542"/>
            <a:ext cx="792088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Borderline definition: field instructions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Determination of the borderline:</a:t>
            </a:r>
          </a:p>
          <a:p>
            <a:pPr marL="2152650" indent="-179070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forest/non-forest:	- border of agricultural treatment</a:t>
            </a:r>
          </a:p>
          <a:p>
            <a:pPr marL="2152650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pasture fence</a:t>
            </a:r>
          </a:p>
          <a:p>
            <a:pPr marL="2152650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boundary forest ground vegetation</a:t>
            </a:r>
          </a:p>
          <a:p>
            <a:pPr marL="2152650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specific cases and expert assessment</a:t>
            </a:r>
          </a:p>
          <a:p>
            <a:pPr marL="2152650" indent="-179070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within the forest:	- administrative borders</a:t>
            </a:r>
          </a:p>
          <a:p>
            <a:pPr marL="2152650" indent="-179070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ownership borders</a:t>
            </a:r>
          </a:p>
          <a:p>
            <a:pPr marL="2152650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forest management</a:t>
            </a:r>
          </a:p>
          <a:p>
            <a:pPr marL="2244725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(compartments, forest roads, …)</a:t>
            </a:r>
          </a:p>
          <a:p>
            <a:pPr marL="2152650" indent="-21526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stand border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Measure and draw the borderline on plot sketch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Size of segments: assessed in 1/10 shares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Segments per plot: up to four</a:t>
            </a:r>
          </a:p>
        </p:txBody>
      </p:sp>
      <p:pic>
        <p:nvPicPr>
          <p:cNvPr id="6" name="Grafik 5" descr="Ein Bild, das Text, Entwurf, Handschrift, Zeichnung enthält.&#10;&#10;Automatisch generierte Beschreibung">
            <a:extLst>
              <a:ext uri="{FF2B5EF4-FFF2-40B4-BE49-F238E27FC236}">
                <a16:creationId xmlns:a16="http://schemas.microsoft.com/office/drawing/2014/main" id="{81D11E02-E0E9-8C10-B929-E50C39315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17806" r="613" b="2865"/>
          <a:stretch/>
        </p:blipFill>
        <p:spPr>
          <a:xfrm rot="5400000">
            <a:off x="6321664" y="1254374"/>
            <a:ext cx="312564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Consequences of segmentation 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Field work: Assessments and measurements on plot segments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Data base: Table record for each individual plot segment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Calculation of estimates: formulae for per-ha values, totals, standard errors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Data use for modelling: forest growth, remote sensing models, scientific studies</a:t>
            </a:r>
          </a:p>
        </p:txBody>
      </p:sp>
    </p:spTree>
    <p:extLst>
      <p:ext uri="{BB962C8B-B14F-4D97-AF65-F5344CB8AC3E}">
        <p14:creationId xmlns:p14="http://schemas.microsoft.com/office/powerpoint/2010/main" val="110071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66710"/>
            <a:ext cx="7992888" cy="565175"/>
          </a:xfrm>
        </p:spPr>
        <p:txBody>
          <a:bodyPr/>
          <a:lstStyle/>
          <a:p>
            <a:r>
              <a:rPr lang="en-IE" dirty="0"/>
              <a:t>Assessments on segments 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771550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General information:</a:t>
            </a:r>
          </a:p>
          <a:p>
            <a:pPr marL="358775" lvl="1"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Administrative regions, growth region, management type, ownership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Stand-related variables: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General: growth classes, age-classes, tree species in age-classes 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Forest structure: canopy closure, vertical stand structure, development stage, coverage of shrubs, actual woodland community, natural woodland community …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Stand stability: damage, required tending, factors that influence game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Regeneration: necessity, occurrence, further specific assessments</a:t>
            </a:r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Site-related variables:</a:t>
            </a:r>
          </a:p>
          <a:p>
            <a:pPr marL="358775" lvl="1"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Exposition, slope, relief category, vegetation type, soil type, soil moisture, soil depth, humus type, humic layer thickness …</a:t>
            </a:r>
          </a:p>
        </p:txBody>
      </p:sp>
    </p:spTree>
    <p:extLst>
      <p:ext uri="{BB962C8B-B14F-4D97-AF65-F5344CB8AC3E}">
        <p14:creationId xmlns:p14="http://schemas.microsoft.com/office/powerpoint/2010/main" val="196696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4BB7A7C-E699-14BE-C83B-8108D20C6504}"/>
              </a:ext>
            </a:extLst>
          </p:cNvPr>
          <p:cNvSpPr txBox="1"/>
          <p:nvPr/>
        </p:nvSpPr>
        <p:spPr bwMode="auto">
          <a:xfrm>
            <a:off x="0" y="520038"/>
            <a:ext cx="2016224" cy="464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de-AT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66710"/>
            <a:ext cx="7702684" cy="565175"/>
          </a:xfrm>
        </p:spPr>
        <p:txBody>
          <a:bodyPr/>
          <a:lstStyle/>
          <a:p>
            <a:r>
              <a:rPr lang="en-IE" dirty="0"/>
              <a:t>Data base: table records </a:t>
            </a:r>
            <a:br>
              <a:rPr lang="en-IE" dirty="0"/>
            </a:b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9E017B-6ABE-6B0C-274C-D851A0406C13}"/>
              </a:ext>
            </a:extLst>
          </p:cNvPr>
          <p:cNvSpPr txBox="1"/>
          <p:nvPr/>
        </p:nvSpPr>
        <p:spPr bwMode="auto">
          <a:xfrm>
            <a:off x="72000" y="986296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1600" dirty="0" err="1">
                <a:latin typeface="+mj-lt"/>
              </a:rPr>
              <a:t>age</a:t>
            </a:r>
            <a:r>
              <a:rPr lang="de-DE" sz="1600" dirty="0">
                <a:latin typeface="+mj-lt"/>
              </a:rPr>
              <a:t>-, </a:t>
            </a:r>
            <a:r>
              <a:rPr lang="de-DE" sz="1600" dirty="0" err="1">
                <a:latin typeface="+mj-lt"/>
              </a:rPr>
              <a:t>growth-class</a:t>
            </a:r>
            <a:endParaRPr lang="de-AT" sz="16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FA93B0-03B8-476B-C0C4-E17710398C42}"/>
              </a:ext>
            </a:extLst>
          </p:cNvPr>
          <p:cNvSpPr txBox="1"/>
          <p:nvPr/>
        </p:nvSpPr>
        <p:spPr bwMode="auto">
          <a:xfrm>
            <a:off x="72000" y="1635646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1600" dirty="0" err="1">
                <a:latin typeface="+mj-lt"/>
              </a:rPr>
              <a:t>forest</a:t>
            </a:r>
            <a:r>
              <a:rPr lang="de-DE" sz="1600" dirty="0">
                <a:latin typeface="+mj-lt"/>
              </a:rPr>
              <a:t> stand / </a:t>
            </a:r>
            <a:r>
              <a:rPr lang="de-DE" sz="1600" dirty="0" err="1">
                <a:latin typeface="+mj-lt"/>
              </a:rPr>
              <a:t>forest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road</a:t>
            </a:r>
            <a:endParaRPr lang="de-AT" sz="16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DE8FB1-B09A-FEF6-9959-D18F428759D9}"/>
              </a:ext>
            </a:extLst>
          </p:cNvPr>
          <p:cNvSpPr txBox="1"/>
          <p:nvPr/>
        </p:nvSpPr>
        <p:spPr bwMode="auto">
          <a:xfrm>
            <a:off x="72000" y="2210432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1600" dirty="0" err="1">
                <a:latin typeface="+mj-lt"/>
              </a:rPr>
              <a:t>forest</a:t>
            </a:r>
            <a:r>
              <a:rPr lang="de-DE" sz="1600" dirty="0">
                <a:latin typeface="+mj-lt"/>
              </a:rPr>
              <a:t> / non-</a:t>
            </a:r>
            <a:r>
              <a:rPr lang="de-DE" sz="1600" dirty="0" err="1">
                <a:latin typeface="+mj-lt"/>
              </a:rPr>
              <a:t>forest</a:t>
            </a:r>
            <a:endParaRPr lang="de-AT" sz="1600" dirty="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49456B-1EA0-D2A0-C266-667219E5C49F}"/>
              </a:ext>
            </a:extLst>
          </p:cNvPr>
          <p:cNvSpPr txBox="1"/>
          <p:nvPr/>
        </p:nvSpPr>
        <p:spPr bwMode="auto">
          <a:xfrm>
            <a:off x="72000" y="3859183"/>
            <a:ext cx="2412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+mj-lt"/>
              </a:rPr>
              <a:t>forest</a:t>
            </a:r>
            <a:r>
              <a:rPr lang="de-DE" sz="1600" dirty="0">
                <a:latin typeface="+mj-lt"/>
              </a:rPr>
              <a:t> / non-</a:t>
            </a:r>
            <a:r>
              <a:rPr lang="de-DE" sz="1600" dirty="0" err="1">
                <a:latin typeface="+mj-lt"/>
              </a:rPr>
              <a:t>forest</a:t>
            </a:r>
            <a:r>
              <a:rPr lang="de-DE" sz="1600" dirty="0">
                <a:latin typeface="+mj-lt"/>
              </a:rPr>
              <a:t>,</a:t>
            </a:r>
          </a:p>
          <a:p>
            <a:r>
              <a:rPr lang="de-DE" sz="1600" dirty="0" err="1">
                <a:latin typeface="+mj-lt"/>
              </a:rPr>
              <a:t>tree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species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composition</a:t>
            </a:r>
            <a:endParaRPr lang="de-AT" sz="1600" dirty="0"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61C18F-A4F1-4CC5-06D3-6F451DC0D683}"/>
              </a:ext>
            </a:extLst>
          </p:cNvPr>
          <p:cNvSpPr txBox="1"/>
          <p:nvPr/>
        </p:nvSpPr>
        <p:spPr bwMode="auto">
          <a:xfrm>
            <a:off x="72000" y="3578584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1600" dirty="0" err="1">
                <a:latin typeface="+mj-lt"/>
              </a:rPr>
              <a:t>age-class</a:t>
            </a:r>
            <a:r>
              <a:rPr lang="de-DE" sz="1600" dirty="0">
                <a:latin typeface="+mj-lt"/>
              </a:rPr>
              <a:t>, </a:t>
            </a:r>
            <a:r>
              <a:rPr lang="de-DE" sz="1600" dirty="0" err="1">
                <a:latin typeface="+mj-lt"/>
              </a:rPr>
              <a:t>tree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species</a:t>
            </a:r>
            <a:endParaRPr lang="de-AT" sz="1600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B2A34E5-939A-C7D0-CE65-7CBD0359B61B}"/>
              </a:ext>
            </a:extLst>
          </p:cNvPr>
          <p:cNvGrpSpPr/>
          <p:nvPr/>
        </p:nvGrpSpPr>
        <p:grpSpPr>
          <a:xfrm>
            <a:off x="2497526" y="698400"/>
            <a:ext cx="7691098" cy="4321622"/>
            <a:chOff x="2497526" y="698400"/>
            <a:chExt cx="7691098" cy="432162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AEF68AA-01CB-3803-1F48-8443BD2C13C9}"/>
                </a:ext>
              </a:extLst>
            </p:cNvPr>
            <p:cNvGrpSpPr/>
            <p:nvPr/>
          </p:nvGrpSpPr>
          <p:grpSpPr>
            <a:xfrm>
              <a:off x="2497526" y="698400"/>
              <a:ext cx="7691098" cy="4321622"/>
              <a:chOff x="1129374" y="697920"/>
              <a:chExt cx="7691098" cy="4321622"/>
            </a:xfrm>
          </p:grpSpPr>
          <p:pic>
            <p:nvPicPr>
              <p:cNvPr id="3" name="Grafik 2" descr="Ein Bild, das Text, Zahl, parallel, Reihe enthält.&#10;&#10;Automatisch generierte Beschreibung">
                <a:extLst>
                  <a:ext uri="{FF2B5EF4-FFF2-40B4-BE49-F238E27FC236}">
                    <a16:creationId xmlns:a16="http://schemas.microsoft.com/office/drawing/2014/main" id="{F7A06FA5-51E8-1ABB-FCB1-821F9A15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374" y="699542"/>
                <a:ext cx="7691098" cy="43200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021D87E-C6C2-F43A-B51E-794D04AAB532}"/>
                  </a:ext>
                </a:extLst>
              </p:cNvPr>
              <p:cNvSpPr/>
              <p:nvPr/>
            </p:nvSpPr>
            <p:spPr>
              <a:xfrm>
                <a:off x="1799712" y="697920"/>
                <a:ext cx="198000" cy="432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A8051E3-7A2F-C65E-F9C7-C47ED5BF25F9}"/>
                </a:ext>
              </a:extLst>
            </p:cNvPr>
            <p:cNvGrpSpPr/>
            <p:nvPr/>
          </p:nvGrpSpPr>
          <p:grpSpPr>
            <a:xfrm>
              <a:off x="2627784" y="987574"/>
              <a:ext cx="7560840" cy="3267607"/>
              <a:chOff x="2627784" y="987574"/>
              <a:chExt cx="7560840" cy="3267607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888071F8-E023-5E16-BE06-0D01AC3E715F}"/>
                  </a:ext>
                </a:extLst>
              </p:cNvPr>
              <p:cNvSpPr/>
              <p:nvPr/>
            </p:nvSpPr>
            <p:spPr>
              <a:xfrm>
                <a:off x="2627784" y="987574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F6D9FA8A-CA3C-4882-2462-72FEDD316951}"/>
                  </a:ext>
                </a:extLst>
              </p:cNvPr>
              <p:cNvSpPr/>
              <p:nvPr/>
            </p:nvSpPr>
            <p:spPr>
              <a:xfrm>
                <a:off x="2627784" y="16740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093A90CD-66C5-4087-A847-1E016697DFF8}"/>
                  </a:ext>
                </a:extLst>
              </p:cNvPr>
              <p:cNvSpPr/>
              <p:nvPr/>
            </p:nvSpPr>
            <p:spPr>
              <a:xfrm>
                <a:off x="2627784" y="22212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3F985EF-7DEC-C91D-ED8A-72C30B0FEB6B}"/>
                  </a:ext>
                </a:extLst>
              </p:cNvPr>
              <p:cNvSpPr/>
              <p:nvPr/>
            </p:nvSpPr>
            <p:spPr>
              <a:xfrm>
                <a:off x="2627784" y="36000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9B380231-C390-E088-6A07-C6A8E11FA1A5}"/>
                  </a:ext>
                </a:extLst>
              </p:cNvPr>
              <p:cNvSpPr/>
              <p:nvPr/>
            </p:nvSpPr>
            <p:spPr>
              <a:xfrm>
                <a:off x="2627784" y="3859181"/>
                <a:ext cx="7560840" cy="396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C03E8997-B32D-1016-F21C-817F32711880}"/>
                </a:ext>
              </a:extLst>
            </p:cNvPr>
            <p:cNvSpPr/>
            <p:nvPr/>
          </p:nvSpPr>
          <p:spPr>
            <a:xfrm>
              <a:off x="4338000" y="699542"/>
              <a:ext cx="756000" cy="43200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77670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5" y="66710"/>
            <a:ext cx="7810075" cy="565175"/>
          </a:xfrm>
        </p:spPr>
        <p:txBody>
          <a:bodyPr/>
          <a:lstStyle/>
          <a:p>
            <a:r>
              <a:rPr lang="en-IE" sz="2800" dirty="0"/>
              <a:t>Estimates: mean per ha forest, standard error</a:t>
            </a:r>
            <a:br>
              <a:rPr lang="en-IE" sz="2800" dirty="0"/>
            </a:br>
            <a:endParaRPr lang="de-AT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DF7253-5FA3-7ACA-1E74-B332F8857B56}"/>
              </a:ext>
            </a:extLst>
          </p:cNvPr>
          <p:cNvSpPr txBox="1"/>
          <p:nvPr/>
        </p:nvSpPr>
        <p:spPr bwMode="auto">
          <a:xfrm>
            <a:off x="6695615" y="1249530"/>
            <a:ext cx="2304256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+mj-lt"/>
              </a:rPr>
              <a:t>Growing</a:t>
            </a:r>
            <a:r>
              <a:rPr lang="de-DE" dirty="0">
                <a:latin typeface="+mj-lt"/>
              </a:rPr>
              <a:t> stock</a:t>
            </a: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+mj-lt"/>
              </a:rPr>
              <a:t>Increment</a:t>
            </a:r>
            <a:endParaRPr lang="de-DE" dirty="0">
              <a:latin typeface="+mj-lt"/>
            </a:endParaRP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Harvest</a:t>
            </a: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+mj-lt"/>
              </a:rPr>
              <a:t>Stem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numbers</a:t>
            </a:r>
            <a:endParaRPr lang="de-AT" dirty="0">
              <a:latin typeface="+mj-lt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ED824E-A7EC-A719-A200-B77411F88073}"/>
              </a:ext>
            </a:extLst>
          </p:cNvPr>
          <p:cNvGrpSpPr/>
          <p:nvPr/>
        </p:nvGrpSpPr>
        <p:grpSpPr>
          <a:xfrm>
            <a:off x="1260000" y="756000"/>
            <a:ext cx="5322274" cy="4176000"/>
            <a:chOff x="1260000" y="756000"/>
            <a:chExt cx="5322274" cy="4176000"/>
          </a:xfrm>
        </p:grpSpPr>
        <p:pic>
          <p:nvPicPr>
            <p:cNvPr id="3" name="Grafik 2" descr="Ein Bild, das Text, Schrift, Screenshot, Dokument enthält.&#10;&#10;Automatisch generierte Beschreibung">
              <a:extLst>
                <a:ext uri="{FF2B5EF4-FFF2-40B4-BE49-F238E27FC236}">
                  <a16:creationId xmlns:a16="http://schemas.microsoft.com/office/drawing/2014/main" id="{0C8A23AA-33A1-2B81-89B2-8138BA50F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"/>
            <a:stretch/>
          </p:blipFill>
          <p:spPr>
            <a:xfrm>
              <a:off x="1260000" y="756000"/>
              <a:ext cx="5322274" cy="1944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pic>
          <p:nvPicPr>
            <p:cNvPr id="6" name="Grafik 5" descr="Ein Bild, das Text, Schrift, Screenshot enthält.&#10;&#10;Automatisch generierte Beschreibung">
              <a:extLst>
                <a:ext uri="{FF2B5EF4-FFF2-40B4-BE49-F238E27FC236}">
                  <a16:creationId xmlns:a16="http://schemas.microsoft.com/office/drawing/2014/main" id="{0F327DBC-5B9C-9F65-3A80-1B58D248C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" r="1773"/>
            <a:stretch/>
          </p:blipFill>
          <p:spPr>
            <a:xfrm>
              <a:off x="1296000" y="2772000"/>
              <a:ext cx="5280000" cy="2160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4CF2FD7-918E-723B-5B16-E565578F870F}"/>
                </a:ext>
              </a:extLst>
            </p:cNvPr>
            <p:cNvSpPr/>
            <p:nvPr/>
          </p:nvSpPr>
          <p:spPr>
            <a:xfrm>
              <a:off x="1331680" y="2283718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CF5506C-DC22-520E-73D5-3FA7389A7B7A}"/>
                </a:ext>
              </a:extLst>
            </p:cNvPr>
            <p:cNvSpPr/>
            <p:nvPr/>
          </p:nvSpPr>
          <p:spPr>
            <a:xfrm>
              <a:off x="1332000" y="4295377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F2E7D58-AAFB-D0EB-D0EB-1899F3751954}"/>
                </a:ext>
              </a:extLst>
            </p:cNvPr>
            <p:cNvSpPr/>
            <p:nvPr/>
          </p:nvSpPr>
          <p:spPr>
            <a:xfrm>
              <a:off x="1331640" y="4551998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33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/>
              <a:t>Estimates: mean per ha, total, standard error</a:t>
            </a:r>
            <a:br>
              <a:rPr lang="en-IE" sz="2800" dirty="0"/>
            </a:br>
            <a:endParaRPr lang="de-AT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FDF3ED-A4D4-D1C6-097C-8D762188FF35}"/>
              </a:ext>
            </a:extLst>
          </p:cNvPr>
          <p:cNvSpPr txBox="1"/>
          <p:nvPr/>
        </p:nvSpPr>
        <p:spPr bwMode="auto">
          <a:xfrm>
            <a:off x="5900093" y="4127379"/>
            <a:ext cx="313466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de-DE" sz="1600" dirty="0">
                <a:latin typeface="+mj-lt"/>
              </a:rPr>
              <a:t>Gabler K., Schadauer K., 2008: Methods of </a:t>
            </a:r>
            <a:r>
              <a:rPr lang="de-DE" sz="1600" dirty="0" err="1">
                <a:latin typeface="+mj-lt"/>
              </a:rPr>
              <a:t>the</a:t>
            </a:r>
            <a:r>
              <a:rPr lang="de-DE" sz="1600" dirty="0">
                <a:latin typeface="+mj-lt"/>
              </a:rPr>
              <a:t> Austrian Forest </a:t>
            </a:r>
            <a:r>
              <a:rPr lang="de-DE" sz="1600" dirty="0" err="1">
                <a:latin typeface="+mj-lt"/>
              </a:rPr>
              <a:t>Inventory</a:t>
            </a:r>
            <a:r>
              <a:rPr lang="de-DE" sz="1600" dirty="0">
                <a:latin typeface="+mj-lt"/>
              </a:rPr>
              <a:t> 2000/02. BFW Berichte 142, 121 p.</a:t>
            </a:r>
            <a:endParaRPr lang="de-AT" sz="1600" dirty="0">
              <a:latin typeface="+mj-lt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7A8981-AEEF-AE8D-0C61-5A852079446B}"/>
              </a:ext>
            </a:extLst>
          </p:cNvPr>
          <p:cNvGrpSpPr/>
          <p:nvPr/>
        </p:nvGrpSpPr>
        <p:grpSpPr>
          <a:xfrm>
            <a:off x="1259632" y="576000"/>
            <a:ext cx="4644368" cy="4530271"/>
            <a:chOff x="1259632" y="576000"/>
            <a:chExt cx="4644368" cy="4530271"/>
          </a:xfrm>
        </p:grpSpPr>
        <p:pic>
          <p:nvPicPr>
            <p:cNvPr id="5" name="Grafik 4" descr="Ein Bild, das Text, Schrift, Screenshot, Dokument enthält.&#10;&#10;Automatisch generierte Beschreibung">
              <a:extLst>
                <a:ext uri="{FF2B5EF4-FFF2-40B4-BE49-F238E27FC236}">
                  <a16:creationId xmlns:a16="http://schemas.microsoft.com/office/drawing/2014/main" id="{4A008188-D0F1-CFE9-11F5-2C83A541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576000"/>
              <a:ext cx="4644000" cy="1839796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C46281E-2602-FEED-3FAE-EAE6E9BF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" b="7776"/>
            <a:stretch/>
          </p:blipFill>
          <p:spPr>
            <a:xfrm>
              <a:off x="1260000" y="2448000"/>
              <a:ext cx="4644000" cy="360000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pic>
          <p:nvPicPr>
            <p:cNvPr id="11" name="Grafik 10" descr="Ein Bild, das Text, Screenshot, Schrift, Dokument enthält.&#10;&#10;Automatisch generierte Beschreibung">
              <a:extLst>
                <a:ext uri="{FF2B5EF4-FFF2-40B4-BE49-F238E27FC236}">
                  <a16:creationId xmlns:a16="http://schemas.microsoft.com/office/drawing/2014/main" id="{F8D6C677-4E0D-07CF-B40D-DBF5E913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2844000"/>
              <a:ext cx="4644000" cy="2262271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DA32F9C1-16C8-3F4E-99B1-090D4E6C1FF3}"/>
                </a:ext>
              </a:extLst>
            </p:cNvPr>
            <p:cNvSpPr/>
            <p:nvPr/>
          </p:nvSpPr>
          <p:spPr>
            <a:xfrm>
              <a:off x="1259632" y="2052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55F883F-233A-F2B6-1A8E-34D3CA37D3DA}"/>
                </a:ext>
              </a:extLst>
            </p:cNvPr>
            <p:cNvSpPr/>
            <p:nvPr/>
          </p:nvSpPr>
          <p:spPr>
            <a:xfrm>
              <a:off x="1259632" y="4320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F0DB7A-E181-BCDB-D1CB-8C5CD2177861}"/>
                </a:ext>
              </a:extLst>
            </p:cNvPr>
            <p:cNvSpPr/>
            <p:nvPr/>
          </p:nvSpPr>
          <p:spPr>
            <a:xfrm>
              <a:off x="1259632" y="4788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91900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Austrian NFI -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624" y="628675"/>
            <a:ext cx="4968552" cy="4319339"/>
          </a:xfrm>
        </p:spPr>
        <p:txBody>
          <a:bodyPr/>
          <a:lstStyle/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Eight NFI </a:t>
            </a:r>
            <a:r>
              <a:rPr lang="de-AT" sz="1800" dirty="0" err="1"/>
              <a:t>complete</a:t>
            </a:r>
            <a:r>
              <a:rPr lang="de-AT" sz="1800" dirty="0"/>
              <a:t> </a:t>
            </a:r>
            <a:r>
              <a:rPr lang="de-AT" sz="1800" dirty="0" err="1"/>
              <a:t>cycles</a:t>
            </a:r>
            <a:r>
              <a:rPr lang="de-AT" sz="1800" dirty="0"/>
              <a:t>: </a:t>
            </a:r>
          </a:p>
          <a:p>
            <a:pPr marL="90488">
              <a:spcBef>
                <a:spcPts val="1000"/>
              </a:spcBef>
              <a:tabLst>
                <a:tab pos="269875" algn="l"/>
              </a:tabLst>
              <a:defRPr/>
            </a:pPr>
            <a:r>
              <a:rPr lang="de-AT" sz="1800" dirty="0"/>
              <a:t>	1961-70, 1971-1980, 1981-85, 1986-1990, 	1992-96, 2000-02, 2007-09, 2016-21, 2022-</a:t>
            </a:r>
          </a:p>
          <a:p>
            <a:pPr marL="90488">
              <a:spcBef>
                <a:spcPts val="1000"/>
              </a:spcBef>
              <a:tabLst>
                <a:tab pos="269875" algn="l"/>
              </a:tabLst>
              <a:defRPr/>
            </a:pPr>
            <a:endParaRPr lang="de-AT" sz="7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 err="1"/>
              <a:t>Continuous</a:t>
            </a:r>
            <a:r>
              <a:rPr lang="de-AT" sz="1800" dirty="0"/>
              <a:t> </a:t>
            </a:r>
            <a:r>
              <a:rPr lang="de-AT" sz="1800" dirty="0" err="1"/>
              <a:t>system</a:t>
            </a:r>
            <a:r>
              <a:rPr lang="de-AT" sz="1800" dirty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2016</a:t>
            </a:r>
          </a:p>
          <a:p>
            <a:pPr marL="90488">
              <a:spcBef>
                <a:spcPts val="1000"/>
              </a:spcBef>
              <a:defRPr/>
            </a:pPr>
            <a:endParaRPr lang="de-AT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1/6 of </a:t>
            </a:r>
            <a:r>
              <a:rPr lang="de-AT" sz="1800" dirty="0" err="1"/>
              <a:t>plots</a:t>
            </a:r>
            <a:r>
              <a:rPr lang="de-AT" sz="1800" dirty="0"/>
              <a:t> </a:t>
            </a:r>
            <a:r>
              <a:rPr lang="de-AT" sz="1800" dirty="0" err="1"/>
              <a:t>inventoried</a:t>
            </a:r>
            <a:r>
              <a:rPr lang="de-AT" sz="1800" dirty="0"/>
              <a:t> </a:t>
            </a:r>
            <a:r>
              <a:rPr lang="de-AT" sz="1800" dirty="0" err="1"/>
              <a:t>each</a:t>
            </a:r>
            <a:r>
              <a:rPr lang="de-AT" sz="1800" dirty="0"/>
              <a:t> </a:t>
            </a:r>
            <a:r>
              <a:rPr lang="de-AT" sz="1800" dirty="0" err="1"/>
              <a:t>year</a:t>
            </a:r>
            <a:r>
              <a:rPr lang="de-AT" sz="1800" dirty="0"/>
              <a:t>, i.e. </a:t>
            </a:r>
            <a:r>
              <a:rPr lang="de-AT" sz="1800" dirty="0" err="1"/>
              <a:t>field</a:t>
            </a:r>
            <a:r>
              <a:rPr lang="de-AT" sz="1800" dirty="0"/>
              <a:t> </a:t>
            </a:r>
            <a:r>
              <a:rPr lang="de-AT" sz="1800" dirty="0" err="1"/>
              <a:t>plots</a:t>
            </a:r>
            <a:r>
              <a:rPr lang="de-AT" sz="1800" dirty="0"/>
              <a:t> </a:t>
            </a:r>
            <a:r>
              <a:rPr lang="de-AT" sz="1800" dirty="0" err="1"/>
              <a:t>visited</a:t>
            </a:r>
            <a:r>
              <a:rPr lang="de-AT" sz="1800" dirty="0"/>
              <a:t> 6-year </a:t>
            </a:r>
            <a:r>
              <a:rPr lang="de-AT" sz="1800" dirty="0" err="1"/>
              <a:t>intervall</a:t>
            </a:r>
            <a:endParaRPr lang="de-AT" sz="1800" dirty="0"/>
          </a:p>
        </p:txBody>
      </p:sp>
      <p:pic>
        <p:nvPicPr>
          <p:cNvPr id="5" name="Picture 2" descr="P:\05041_ENFIN\ENFIN_approach_EFMS\2_ENF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16309"/>
            <a:ext cx="2520000" cy="1342796"/>
          </a:xfrm>
          <a:prstGeom prst="rect">
            <a:avLst/>
          </a:prstGeom>
          <a:noFill/>
          <a:effectLst>
            <a:outerShdw blurRad="292100" dist="1270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12" y="2139690"/>
            <a:ext cx="2520000" cy="1280488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/>
          <a:stretch/>
        </p:blipFill>
        <p:spPr bwMode="auto">
          <a:xfrm>
            <a:off x="6228230" y="628675"/>
            <a:ext cx="2520000" cy="1439005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738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Data use for modelling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843558"/>
            <a:ext cx="78488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Model parameterisation: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Forest growth simulators: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Model components for tree growth, ingrowth, harvest, mortality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Remote sensing: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Models for mapping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Scientific studies using NFI data: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Multivariate data analyses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Explanatory variables assessed at segments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Decision how to deal with plot segments in parameterisation data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Depends on model purpose and application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Minimum size of segments (e.g. ≥ 7/10 forest)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Skip segmented plots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Larger segment representing the plot</a:t>
            </a:r>
          </a:p>
          <a:p>
            <a:pPr marL="342900" indent="-163513" algn="l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47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Sampling at successive occasions 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843558"/>
            <a:ext cx="705678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Changes of plot segmentation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Size, location, shape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Change estimation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Increment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Harvest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Estimation approaches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Initial-value method: time reference = t1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Final-value method: time reference = t2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Growth components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Survivor trees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Ingrowth, on-growth, non-growth trees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600" dirty="0"/>
              <a:t>Cut</a:t>
            </a:r>
            <a:r>
              <a:rPr lang="en-GB" sz="1600"/>
              <a:t>, mortality trees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GB" sz="16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4022783-7524-F624-BC64-FFD9A6F4B2B1}"/>
              </a:ext>
            </a:extLst>
          </p:cNvPr>
          <p:cNvGrpSpPr/>
          <p:nvPr/>
        </p:nvGrpSpPr>
        <p:grpSpPr>
          <a:xfrm>
            <a:off x="6192448" y="699542"/>
            <a:ext cx="2412000" cy="3570293"/>
            <a:chOff x="6192448" y="699542"/>
            <a:chExt cx="2412000" cy="3570293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A48D710-685D-9925-9479-ED9F075D388B}"/>
                </a:ext>
              </a:extLst>
            </p:cNvPr>
            <p:cNvGrpSpPr/>
            <p:nvPr/>
          </p:nvGrpSpPr>
          <p:grpSpPr>
            <a:xfrm>
              <a:off x="6192448" y="771550"/>
              <a:ext cx="2412000" cy="3498285"/>
              <a:chOff x="6192448" y="771550"/>
              <a:chExt cx="2412000" cy="3498285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658764F2-87EC-4066-816E-F19721856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28184" y="771550"/>
                <a:ext cx="2376000" cy="2327635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0108CBAA-A1AD-913B-2324-53366AFE5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448" y="3168000"/>
                <a:ext cx="2412000" cy="1101835"/>
              </a:xfrm>
              <a:prstGeom prst="rect">
                <a:avLst/>
              </a:prstGeom>
            </p:spPr>
          </p:pic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1D7911F-DC7D-FFCD-64D5-FBA73EE0926E}"/>
                </a:ext>
              </a:extLst>
            </p:cNvPr>
            <p:cNvSpPr txBox="1"/>
            <p:nvPr/>
          </p:nvSpPr>
          <p:spPr bwMode="auto">
            <a:xfrm>
              <a:off x="6444208" y="699542"/>
              <a:ext cx="2088232" cy="3139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de-DE" dirty="0">
                  <a:latin typeface="+mj-lt"/>
                </a:rPr>
                <a:t> t1                    t2</a:t>
              </a:r>
              <a:endParaRPr lang="de-AT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32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22BBB-DFB1-4C80-EE1C-2432015D73DA}"/>
              </a:ext>
            </a:extLst>
          </p:cNvPr>
          <p:cNvSpPr txBox="1">
            <a:spLocks/>
          </p:cNvSpPr>
          <p:nvPr/>
        </p:nvSpPr>
        <p:spPr>
          <a:xfrm>
            <a:off x="901764" y="2571750"/>
            <a:ext cx="2590116" cy="56644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Grafik 3" descr="Ein Bild, das draußen, Himmel, Feld, Pflanze enthält.&#10;&#10;Automatisch generierte Beschreibung">
            <a:extLst>
              <a:ext uri="{FF2B5EF4-FFF2-40B4-BE49-F238E27FC236}">
                <a16:creationId xmlns:a16="http://schemas.microsoft.com/office/drawing/2014/main" id="{BBAC014B-9786-EAC9-E3D0-41EED636B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0929" r="224" b="7683"/>
          <a:stretch/>
        </p:blipFill>
        <p:spPr>
          <a:xfrm>
            <a:off x="4499992" y="2716014"/>
            <a:ext cx="4500000" cy="223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Austrian NFI -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624" y="628675"/>
            <a:ext cx="4968552" cy="4319339"/>
          </a:xfrm>
        </p:spPr>
        <p:txBody>
          <a:bodyPr/>
          <a:lstStyle/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5,500 </a:t>
            </a:r>
            <a:r>
              <a:rPr lang="de-AT" sz="1800" dirty="0" err="1"/>
              <a:t>square-shaped</a:t>
            </a:r>
            <a:r>
              <a:rPr lang="de-AT" sz="1800" dirty="0"/>
              <a:t> </a:t>
            </a:r>
            <a:r>
              <a:rPr lang="de-AT" sz="1800" dirty="0" err="1"/>
              <a:t>clusters</a:t>
            </a:r>
            <a:r>
              <a:rPr lang="de-AT" sz="1800" dirty="0"/>
              <a:t> and 22,000 permanent </a:t>
            </a:r>
            <a:r>
              <a:rPr lang="de-AT" sz="1800" dirty="0" err="1"/>
              <a:t>plots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~50 %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plots</a:t>
            </a:r>
            <a:r>
              <a:rPr lang="de-AT" sz="1800" dirty="0"/>
              <a:t> on </a:t>
            </a:r>
            <a:r>
              <a:rPr lang="de-AT" sz="1800" dirty="0" err="1"/>
              <a:t>forest</a:t>
            </a:r>
            <a:r>
              <a:rPr lang="de-AT" sz="1800" dirty="0"/>
              <a:t> </a:t>
            </a:r>
            <a:r>
              <a:rPr lang="de-AT" sz="1800" dirty="0" err="1"/>
              <a:t>land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 err="1"/>
              <a:t>Increasing</a:t>
            </a:r>
            <a:r>
              <a:rPr lang="de-AT" sz="1800" dirty="0"/>
              <a:t> </a:t>
            </a:r>
            <a:r>
              <a:rPr lang="de-AT" sz="1800" dirty="0" err="1"/>
              <a:t>integration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remote </a:t>
            </a:r>
            <a:r>
              <a:rPr lang="de-AT" sz="1800" dirty="0" err="1"/>
              <a:t>sensing</a:t>
            </a:r>
            <a:r>
              <a:rPr lang="de-AT" sz="1800" dirty="0"/>
              <a:t> </a:t>
            </a:r>
            <a:r>
              <a:rPr lang="de-AT" sz="1800" dirty="0" err="1"/>
              <a:t>methods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 err="1"/>
              <a:t>Segmented</a:t>
            </a:r>
            <a:r>
              <a:rPr lang="de-AT" sz="1800" dirty="0"/>
              <a:t> </a:t>
            </a:r>
            <a:r>
              <a:rPr lang="de-AT" sz="1800" dirty="0" err="1"/>
              <a:t>plots</a:t>
            </a:r>
            <a:endParaRPr lang="de-AT" sz="1800" dirty="0"/>
          </a:p>
          <a:p>
            <a:pPr marL="361950" indent="-271463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</p:txBody>
      </p:sp>
      <p:pic>
        <p:nvPicPr>
          <p:cNvPr id="5" name="Picture 2" descr="P:\05041_ENFIN\ENFIN_approach_EFMS\2_ENF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16309"/>
            <a:ext cx="2520000" cy="1342796"/>
          </a:xfrm>
          <a:prstGeom prst="rect">
            <a:avLst/>
          </a:prstGeom>
          <a:noFill/>
          <a:effectLst>
            <a:outerShdw blurRad="292100" dist="1270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12" y="2139690"/>
            <a:ext cx="2520000" cy="1280488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/>
          <a:stretch/>
        </p:blipFill>
        <p:spPr bwMode="auto">
          <a:xfrm>
            <a:off x="6228230" y="628675"/>
            <a:ext cx="2520000" cy="1439005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460B8FC-9C7E-18FE-7CC3-D1E544E4639A}"/>
              </a:ext>
            </a:extLst>
          </p:cNvPr>
          <p:cNvCxnSpPr>
            <a:cxnSpLocks/>
          </p:cNvCxnSpPr>
          <p:nvPr/>
        </p:nvCxnSpPr>
        <p:spPr>
          <a:xfrm flipV="1">
            <a:off x="3347864" y="2679838"/>
            <a:ext cx="3673336" cy="68400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Sampling methods </a:t>
            </a:r>
            <a:br>
              <a:rPr lang="en-IE" dirty="0"/>
            </a:b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5F195-47B9-07FE-6A36-CAAD7E2B5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554" y="1524807"/>
            <a:ext cx="2246696" cy="1478992"/>
          </a:xfrm>
        </p:spPr>
        <p:txBody>
          <a:bodyPr/>
          <a:lstStyle/>
          <a:p>
            <a:r>
              <a:rPr lang="de-DE" sz="1800" dirty="0"/>
              <a:t>Forest </a:t>
            </a:r>
            <a:r>
              <a:rPr lang="de-DE" sz="1800" dirty="0" err="1"/>
              <a:t>plot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Non-</a:t>
            </a:r>
            <a:r>
              <a:rPr lang="de-DE" sz="1800" dirty="0" err="1"/>
              <a:t>forest</a:t>
            </a:r>
            <a:r>
              <a:rPr lang="de-DE" sz="1800" dirty="0"/>
              <a:t> </a:t>
            </a:r>
            <a:r>
              <a:rPr lang="de-DE" sz="1800" dirty="0" err="1"/>
              <a:t>plot</a:t>
            </a:r>
            <a:endParaRPr lang="de-DE" sz="1800" dirty="0"/>
          </a:p>
          <a:p>
            <a:endParaRPr lang="de-DE" sz="1800" dirty="0"/>
          </a:p>
          <a:p>
            <a:r>
              <a:rPr lang="en-GB" sz="1800" dirty="0"/>
              <a:t>Segmented plot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2" name="Picture 2" descr="Trakt2000">
            <a:extLst>
              <a:ext uri="{FF2B5EF4-FFF2-40B4-BE49-F238E27FC236}">
                <a16:creationId xmlns:a16="http://schemas.microsoft.com/office/drawing/2014/main" id="{930A07B4-5A40-D4F5-05C2-A2661F79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9994" b="27686"/>
          <a:stretch/>
        </p:blipFill>
        <p:spPr bwMode="auto">
          <a:xfrm>
            <a:off x="1979712" y="876242"/>
            <a:ext cx="2733221" cy="284975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E5DF978-08FC-FFDE-FE06-7B1A9852A02D}"/>
              </a:ext>
            </a:extLst>
          </p:cNvPr>
          <p:cNvSpPr/>
          <p:nvPr/>
        </p:nvSpPr>
        <p:spPr>
          <a:xfrm>
            <a:off x="1460172" y="3813723"/>
            <a:ext cx="5265220" cy="112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E0C6AFB-F3A1-9D28-3D6D-FF3E0843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17" y="3949779"/>
            <a:ext cx="692948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+mn-lt"/>
              </a:rPr>
              <a:t>Angle count sampling: BAF = 4, sample trees with </a:t>
            </a:r>
            <a:r>
              <a:rPr lang="en-GB" sz="1800" dirty="0" err="1">
                <a:latin typeface="+mn-lt"/>
              </a:rPr>
              <a:t>dbh</a:t>
            </a:r>
            <a:r>
              <a:rPr lang="en-GB" sz="1800" dirty="0">
                <a:latin typeface="+mn-lt"/>
              </a:rPr>
              <a:t> &gt; 10.4 cm  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9199D08A-5AD4-A2F0-05FE-B51B540C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00" y="4299942"/>
            <a:ext cx="67866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+mn-lt"/>
              </a:rPr>
              <a:t>Fixed area plot: r = 9.77 m, a = 300 m</a:t>
            </a:r>
            <a:r>
              <a:rPr lang="en-GB" sz="1800" baseline="30000" dirty="0">
                <a:latin typeface="+mn-lt"/>
              </a:rPr>
              <a:t>2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0B0EEF97-F7E9-7775-9F39-D0F1EECE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48" y="4645321"/>
            <a:ext cx="6948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+mn-lt"/>
              </a:rPr>
              <a:t>Fixed area plot: r = 2.60 m, sample trees with 5.0 </a:t>
            </a:r>
            <a:r>
              <a:rPr lang="de-AT" sz="1800" dirty="0">
                <a:latin typeface="+mn-lt"/>
              </a:rPr>
              <a:t>≤ </a:t>
            </a:r>
            <a:r>
              <a:rPr lang="en-GB" sz="1800" dirty="0" err="1">
                <a:latin typeface="+mn-lt"/>
              </a:rPr>
              <a:t>dbh</a:t>
            </a:r>
            <a:r>
              <a:rPr lang="en-GB" sz="1800" dirty="0">
                <a:latin typeface="+mn-lt"/>
              </a:rPr>
              <a:t> </a:t>
            </a:r>
            <a:r>
              <a:rPr lang="de-AT" sz="1800" dirty="0">
                <a:latin typeface="+mn-lt"/>
              </a:rPr>
              <a:t>≤ </a:t>
            </a:r>
            <a:r>
              <a:rPr lang="en-GB" sz="1800" dirty="0">
                <a:latin typeface="+mn-lt"/>
              </a:rPr>
              <a:t>10.4 cm</a:t>
            </a:r>
            <a:endParaRPr lang="en-GB" sz="1800" baseline="30000" dirty="0">
              <a:latin typeface="+mn-lt"/>
            </a:endParaRPr>
          </a:p>
        </p:txBody>
      </p:sp>
      <p:cxnSp>
        <p:nvCxnSpPr>
          <p:cNvPr id="18" name="Gerade Verbindung 24">
            <a:extLst>
              <a:ext uri="{FF2B5EF4-FFF2-40B4-BE49-F238E27FC236}">
                <a16:creationId xmlns:a16="http://schemas.microsoft.com/office/drawing/2014/main" id="{57AC27A2-E769-49FB-C5C9-5C330BF9A99C}"/>
              </a:ext>
            </a:extLst>
          </p:cNvPr>
          <p:cNvCxnSpPr>
            <a:cxnSpLocks/>
          </p:cNvCxnSpPr>
          <p:nvPr/>
        </p:nvCxnSpPr>
        <p:spPr bwMode="auto">
          <a:xfrm>
            <a:off x="1331640" y="4118171"/>
            <a:ext cx="288032" cy="77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23">
            <a:extLst>
              <a:ext uri="{FF2B5EF4-FFF2-40B4-BE49-F238E27FC236}">
                <a16:creationId xmlns:a16="http://schemas.microsoft.com/office/drawing/2014/main" id="{83032EB1-E3AC-2493-8011-515AD47A3896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640" y="4081452"/>
            <a:ext cx="288032" cy="36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24F8466A-7CC4-D325-0750-77D32AF3CD40}"/>
              </a:ext>
            </a:extLst>
          </p:cNvPr>
          <p:cNvSpPr/>
          <p:nvPr/>
        </p:nvSpPr>
        <p:spPr>
          <a:xfrm>
            <a:off x="1303065" y="429994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5142A82-47C4-D5D1-065D-48CA76F713D6}"/>
              </a:ext>
            </a:extLst>
          </p:cNvPr>
          <p:cNvSpPr/>
          <p:nvPr/>
        </p:nvSpPr>
        <p:spPr>
          <a:xfrm>
            <a:off x="1394123" y="4726697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41F75E1-9B72-5E4D-13CE-591F496FE347}"/>
              </a:ext>
            </a:extLst>
          </p:cNvPr>
          <p:cNvSpPr txBox="1"/>
          <p:nvPr/>
        </p:nvSpPr>
        <p:spPr bwMode="auto">
          <a:xfrm>
            <a:off x="2771800" y="1203598"/>
            <a:ext cx="1080120" cy="2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sz="1050" dirty="0">
                <a:solidFill>
                  <a:srgbClr val="007434"/>
                </a:solidFill>
                <a:latin typeface="+mj-lt"/>
              </a:rPr>
              <a:t>200 m</a:t>
            </a:r>
            <a:endParaRPr lang="de-AT" sz="1050" dirty="0">
              <a:solidFill>
                <a:srgbClr val="0074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42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74692" cy="565175"/>
          </a:xfrm>
        </p:spPr>
        <p:txBody>
          <a:bodyPr/>
          <a:lstStyle/>
          <a:p>
            <a:r>
              <a:rPr lang="en-IE" dirty="0"/>
              <a:t>Border situations - approaches</a:t>
            </a:r>
            <a:br>
              <a:rPr lang="en-IE" dirty="0"/>
            </a:br>
            <a:endParaRPr lang="de-AT" dirty="0"/>
          </a:p>
        </p:txBody>
      </p:sp>
      <p:pic>
        <p:nvPicPr>
          <p:cNvPr id="3" name="Grafik 2" descr="Ein Bild, das Diagramm, Design enthält.&#10;&#10;Automatisch generierte Beschreibung">
            <a:extLst>
              <a:ext uri="{FF2B5EF4-FFF2-40B4-BE49-F238E27FC236}">
                <a16:creationId xmlns:a16="http://schemas.microsoft.com/office/drawing/2014/main" id="{2BBE2EDF-58C2-367B-56F1-AD094DB85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0000"/>
            <a:ext cx="510860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74692" cy="565175"/>
          </a:xfrm>
        </p:spPr>
        <p:txBody>
          <a:bodyPr/>
          <a:lstStyle/>
          <a:p>
            <a:r>
              <a:rPr lang="en-IE" dirty="0"/>
              <a:t>Border situation – Austrian NFI</a:t>
            </a:r>
            <a:br>
              <a:rPr lang="en-IE" dirty="0"/>
            </a:br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A1F98D5-8C7F-9DEF-1FE0-5C5042DFE07E}"/>
              </a:ext>
            </a:extLst>
          </p:cNvPr>
          <p:cNvGrpSpPr/>
          <p:nvPr/>
        </p:nvGrpSpPr>
        <p:grpSpPr>
          <a:xfrm>
            <a:off x="1260000" y="900000"/>
            <a:ext cx="5108602" cy="3960000"/>
            <a:chOff x="1260000" y="900000"/>
            <a:chExt cx="5108602" cy="3960000"/>
          </a:xfrm>
        </p:grpSpPr>
        <p:pic>
          <p:nvPicPr>
            <p:cNvPr id="3" name="Grafik 2" descr="Ein Bild, das Design enthält.&#10;&#10;Automatisch generierte Beschreibung mit geringer Zuverlässigkeit">
              <a:extLst>
                <a:ext uri="{FF2B5EF4-FFF2-40B4-BE49-F238E27FC236}">
                  <a16:creationId xmlns:a16="http://schemas.microsoft.com/office/drawing/2014/main" id="{EF1F48EC-0BF7-F307-C548-96FC22C6F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900000"/>
              <a:ext cx="5108602" cy="396000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96A8AC1-4BDD-595C-7EF0-B10F3DBFA5D5}"/>
                </a:ext>
              </a:extLst>
            </p:cNvPr>
            <p:cNvSpPr txBox="1"/>
            <p:nvPr/>
          </p:nvSpPr>
          <p:spPr bwMode="auto">
            <a:xfrm>
              <a:off x="1763688" y="3507854"/>
              <a:ext cx="2630246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sz="1200" dirty="0">
                  <a:latin typeface="+mj-lt"/>
                </a:rPr>
                <a:t>consider all segments on forest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13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Reasons for segmentation</a:t>
            </a:r>
            <a:br>
              <a:rPr lang="en-IE" dirty="0"/>
            </a:b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8B7D7C-BA59-C064-2356-2D259F98A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796" y="987574"/>
            <a:ext cx="3958268" cy="3456781"/>
          </a:xfrm>
        </p:spPr>
        <p:txBody>
          <a:bodyPr/>
          <a:lstStyle/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Travel costs have a high share on total costs (approx. 50%)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Efficient approach to achieve representativity and to reduce statistic noise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Allows a more detailed description of border situations and c</a:t>
            </a:r>
            <a:r>
              <a:rPr lang="en-GB" dirty="0"/>
              <a:t>apture of forest conditions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Good experience and done since 1</a:t>
            </a:r>
            <a:r>
              <a:rPr lang="en-GB" baseline="30000" dirty="0"/>
              <a:t>st</a:t>
            </a:r>
            <a:r>
              <a:rPr lang="en-GB" dirty="0"/>
              <a:t> NFI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Applied for ARD-assessment for GHG-Reporting (afforested and deforested 1/10 shares)</a:t>
            </a:r>
          </a:p>
          <a:p>
            <a:endParaRPr lang="de-AT" dirty="0"/>
          </a:p>
        </p:txBody>
      </p:sp>
      <p:pic>
        <p:nvPicPr>
          <p:cNvPr id="6" name="Bildplatzhalter 5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EED61A3C-B3C7-9611-04BE-EF0F30714C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16667"/>
          <a:stretch/>
        </p:blipFill>
        <p:spPr>
          <a:xfrm>
            <a:off x="5220072" y="1059582"/>
            <a:ext cx="3384376" cy="324008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3851920" y="349297"/>
            <a:ext cx="676875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9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Basic types of segmented plots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720658" y="631885"/>
            <a:ext cx="770268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Forest / non-forest border</a:t>
            </a:r>
          </a:p>
        </p:txBody>
      </p:sp>
      <p:pic>
        <p:nvPicPr>
          <p:cNvPr id="3" name="Grafik 2" descr="Ein Bild, das draußen, Gras, Berg, Wald enthält.&#10;&#10;Automatisch generierte Beschreibung">
            <a:extLst>
              <a:ext uri="{FF2B5EF4-FFF2-40B4-BE49-F238E27FC236}">
                <a16:creationId xmlns:a16="http://schemas.microsoft.com/office/drawing/2014/main" id="{CFC49F0E-A1FA-E14A-C369-CF957C0FC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8" y="1059862"/>
            <a:ext cx="3360000" cy="2520000"/>
          </a:xfrm>
          <a:prstGeom prst="rect">
            <a:avLst/>
          </a:prstGeom>
        </p:spPr>
      </p:pic>
      <p:pic>
        <p:nvPicPr>
          <p:cNvPr id="5" name="Grafik 4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790DD4AE-CC4C-D40C-A5D2-A1995DA56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9862"/>
            <a:ext cx="3360000" cy="25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C3F6CD-C850-7ACD-F7EF-6BDA904DE833}"/>
              </a:ext>
            </a:extLst>
          </p:cNvPr>
          <p:cNvSpPr txBox="1"/>
          <p:nvPr/>
        </p:nvSpPr>
        <p:spPr bwMode="auto">
          <a:xfrm>
            <a:off x="1187624" y="3651870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Skiing slope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85047A-473B-B0D0-D42A-C3F31F0AEB15}"/>
              </a:ext>
            </a:extLst>
          </p:cNvPr>
          <p:cNvSpPr txBox="1"/>
          <p:nvPr/>
        </p:nvSpPr>
        <p:spPr bwMode="auto">
          <a:xfrm>
            <a:off x="4871971" y="3651870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Grassland</a:t>
            </a:r>
          </a:p>
        </p:txBody>
      </p:sp>
    </p:spTree>
    <p:extLst>
      <p:ext uri="{BB962C8B-B14F-4D97-AF65-F5344CB8AC3E}">
        <p14:creationId xmlns:p14="http://schemas.microsoft.com/office/powerpoint/2010/main" val="177047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Basic types of segmented plots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720658" y="631885"/>
            <a:ext cx="770268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Forest / non-forest border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C3F6CD-C850-7ACD-F7EF-6BDA904DE833}"/>
              </a:ext>
            </a:extLst>
          </p:cNvPr>
          <p:cNvSpPr txBox="1"/>
          <p:nvPr/>
        </p:nvSpPr>
        <p:spPr bwMode="auto">
          <a:xfrm>
            <a:off x="1187624" y="3651870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Public road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85047A-473B-B0D0-D42A-C3F31F0AEB15}"/>
              </a:ext>
            </a:extLst>
          </p:cNvPr>
          <p:cNvSpPr txBox="1"/>
          <p:nvPr/>
        </p:nvSpPr>
        <p:spPr bwMode="auto">
          <a:xfrm>
            <a:off x="3622910" y="4537452"/>
            <a:ext cx="1597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latin typeface="+mj-lt"/>
              </a:rPr>
              <a:t>Plot sketch</a:t>
            </a:r>
          </a:p>
        </p:txBody>
      </p:sp>
      <p:pic>
        <p:nvPicPr>
          <p:cNvPr id="9" name="Grafik 8" descr="Ein Bild, das draußen, Straße, Pflanze, Straßenbelag enthält.&#10;&#10;Automatisch generierte Beschreibung">
            <a:extLst>
              <a:ext uri="{FF2B5EF4-FFF2-40B4-BE49-F238E27FC236}">
                <a16:creationId xmlns:a16="http://schemas.microsoft.com/office/drawing/2014/main" id="{159EF418-2C1D-A3E4-1184-130ACB576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8" y="1059862"/>
            <a:ext cx="3360000" cy="2520000"/>
          </a:xfrm>
          <a:prstGeom prst="rect">
            <a:avLst/>
          </a:prstGeom>
        </p:spPr>
      </p:pic>
      <p:pic>
        <p:nvPicPr>
          <p:cNvPr id="11" name="Grafik 10" descr="Ein Bild, das Text, Zeichnung, Entwurf, Handschrift enthält.&#10;&#10;Automatisch generierte Beschreibung">
            <a:extLst>
              <a:ext uri="{FF2B5EF4-FFF2-40B4-BE49-F238E27FC236}">
                <a16:creationId xmlns:a16="http://schemas.microsoft.com/office/drawing/2014/main" id="{DD66B37E-2FB5-0F16-158F-41AFDBCC7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4" r="-312" b="5856"/>
          <a:stretch/>
        </p:blipFill>
        <p:spPr>
          <a:xfrm rot="5400000">
            <a:off x="4782000" y="1669777"/>
            <a:ext cx="38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10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_BFW_english_oS">
  <a:themeElements>
    <a:clrScheme name="BFW">
      <a:dk1>
        <a:srgbClr val="313131"/>
      </a:dk1>
      <a:lt1>
        <a:sysClr val="window" lastClr="FFFFFF"/>
      </a:lt1>
      <a:dk2>
        <a:srgbClr val="F29D26"/>
      </a:dk2>
      <a:lt2>
        <a:srgbClr val="FFFFFF"/>
      </a:lt2>
      <a:accent1>
        <a:srgbClr val="313131"/>
      </a:accent1>
      <a:accent2>
        <a:srgbClr val="F29D26"/>
      </a:accent2>
      <a:accent3>
        <a:srgbClr val="046240"/>
      </a:accent3>
      <a:accent4>
        <a:srgbClr val="313131"/>
      </a:accent4>
      <a:accent5>
        <a:srgbClr val="FFFFFF"/>
      </a:accent5>
      <a:accent6>
        <a:srgbClr val="F79646"/>
      </a:accent6>
      <a:hlink>
        <a:srgbClr val="046240"/>
      </a:hlink>
      <a:folHlink>
        <a:srgbClr val="313131"/>
      </a:folHlink>
    </a:clrScheme>
    <a:fontScheme name="BFW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ct val="80000"/>
          </a:lnSpc>
          <a:spcBef>
            <a:spcPct val="50000"/>
          </a:spcBef>
          <a:defRPr sz="2400" b="1" dirty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powerpoint_vorlage_BFW_english_oS</Template>
  <TotalTime>0</TotalTime>
  <Words>1008</Words>
  <Application>Microsoft Office PowerPoint</Application>
  <PresentationFormat>Bildschirmpräsentation (16:9)</PresentationFormat>
  <Paragraphs>168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Myriad Pro</vt:lpstr>
      <vt:lpstr>Symbol</vt:lpstr>
      <vt:lpstr>powerpoint_vorlage_BFW_english_oS</vt:lpstr>
      <vt:lpstr>PowerPoint-Präsentation</vt:lpstr>
      <vt:lpstr>The Austrian NFI - overview</vt:lpstr>
      <vt:lpstr>The Austrian NFI - overview</vt:lpstr>
      <vt:lpstr>Sampling methods  </vt:lpstr>
      <vt:lpstr>Border situations - approaches </vt:lpstr>
      <vt:lpstr>Border situation – Austrian NFI </vt:lpstr>
      <vt:lpstr>Reasons for segmentation </vt:lpstr>
      <vt:lpstr>Basic types of segmented plots </vt:lpstr>
      <vt:lpstr>Basic types of segmented plots </vt:lpstr>
      <vt:lpstr>Basic types of segmented plots </vt:lpstr>
      <vt:lpstr>Basic types of segmented plots </vt:lpstr>
      <vt:lpstr>Basic types of segmented plots </vt:lpstr>
      <vt:lpstr>Overview on plot numbers </vt:lpstr>
      <vt:lpstr>How is the segmentation done in the field  </vt:lpstr>
      <vt:lpstr>Consequences of segmentation  </vt:lpstr>
      <vt:lpstr>Assessments on segments  </vt:lpstr>
      <vt:lpstr>Data base: table records  </vt:lpstr>
      <vt:lpstr>Estimates: mean per ha forest, standard error </vt:lpstr>
      <vt:lpstr>Estimates: mean per ha, total, standard error </vt:lpstr>
      <vt:lpstr>Data use for modelling </vt:lpstr>
      <vt:lpstr>Sampling at successive occasions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gschwantner</dc:creator>
  <cp:lastModifiedBy>Gschwantner Thomas</cp:lastModifiedBy>
  <cp:revision>809</cp:revision>
  <cp:lastPrinted>2024-02-01T17:29:09Z</cp:lastPrinted>
  <dcterms:created xsi:type="dcterms:W3CDTF">2019-05-14T06:41:33Z</dcterms:created>
  <dcterms:modified xsi:type="dcterms:W3CDTF">2024-09-14T05:43:36Z</dcterms:modified>
</cp:coreProperties>
</file>