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86" r:id="rId5"/>
    <p:sldId id="284" r:id="rId6"/>
    <p:sldId id="305" r:id="rId7"/>
    <p:sldId id="306" r:id="rId8"/>
    <p:sldId id="307" r:id="rId9"/>
    <p:sldId id="279" r:id="rId10"/>
    <p:sldId id="290" r:id="rId11"/>
    <p:sldId id="295" r:id="rId12"/>
    <p:sldId id="266" r:id="rId13"/>
    <p:sldId id="304"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varScale="1">
        <p:scale>
          <a:sx n="74" d="100"/>
          <a:sy n="74" d="100"/>
        </p:scale>
        <p:origin x="308" y="44"/>
      </p:cViewPr>
      <p:guideLst/>
    </p:cSldViewPr>
  </p:slideViewPr>
  <p:notesTextViewPr>
    <p:cViewPr>
      <p:scale>
        <a:sx n="300" d="100"/>
        <a:sy n="3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4AC-C7B3-C269-57CD-B87A8093E49D}"/>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75EEE2-FA10-6566-DA7D-A4895702F5B5}"/>
              </a:ext>
            </a:extLst>
          </p:cNvPr>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D3A87B9A-57DF-43EE-816E-9505587B5B60}" type="datetimeFigureOut">
              <a:rPr lang="en-GB" smtClean="0"/>
              <a:t>20/08/2024</a:t>
            </a:fld>
            <a:endParaRPr lang="en-GB"/>
          </a:p>
        </p:txBody>
      </p:sp>
      <p:sp>
        <p:nvSpPr>
          <p:cNvPr id="4" name="Footer Placeholder 3">
            <a:extLst>
              <a:ext uri="{FF2B5EF4-FFF2-40B4-BE49-F238E27FC236}">
                <a16:creationId xmlns:a16="http://schemas.microsoft.com/office/drawing/2014/main" id="{2C8B1DED-B660-C52C-D958-0444FE2B04B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D9538B-92A1-0963-65CA-E302E98BD8F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3A15FBC-67DD-4AD2-A01B-6FEBF3971CAE}" type="slidenum">
              <a:rPr lang="en-GB" smtClean="0"/>
              <a:t>‹№›</a:t>
            </a:fld>
            <a:endParaRPr lang="en-GB"/>
          </a:p>
        </p:txBody>
      </p:sp>
    </p:spTree>
    <p:extLst>
      <p:ext uri="{BB962C8B-B14F-4D97-AF65-F5344CB8AC3E}">
        <p14:creationId xmlns:p14="http://schemas.microsoft.com/office/powerpoint/2010/main" val="34414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14ACF643-7E53-4455-95A2-010E52AE22C7}" type="datetimeFigureOut">
              <a:rPr lang="en-GB" smtClean="0"/>
              <a:t>20/08/2024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E2C36DC-5179-4CB2-A7AD-3EDF62B1C9D6}" type="slidenum">
              <a:rPr lang="en-GB" smtClean="0"/>
              <a:t>‹№›</a:t>
            </a:fld>
            <a:endParaRPr lang="en-GB"/>
          </a:p>
        </p:txBody>
      </p:sp>
    </p:spTree>
    <p:extLst>
      <p:ext uri="{BB962C8B-B14F-4D97-AF65-F5344CB8AC3E}">
        <p14:creationId xmlns:p14="http://schemas.microsoft.com/office/powerpoint/2010/main" val="59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dirty="0"/>
              <a:t>Shamrai</a:t>
            </a:r>
          </a:p>
          <a:p>
            <a:r>
              <a:rPr lang="en-US" dirty="0"/>
              <a:t>Introducing</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a:t>
            </a:fld>
            <a:endParaRPr lang="en-GB"/>
          </a:p>
        </p:txBody>
      </p:sp>
    </p:spTree>
    <p:extLst>
      <p:ext uri="{BB962C8B-B14F-4D97-AF65-F5344CB8AC3E}">
        <p14:creationId xmlns:p14="http://schemas.microsoft.com/office/powerpoint/2010/main" val="150535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Shamrai</a:t>
            </a:r>
            <a:endParaRPr lang="uk-UA" dirty="0"/>
          </a:p>
          <a:p>
            <a:pPr algn="just">
              <a:lnSpc>
                <a:spcPct val="150000"/>
              </a:lnSpc>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On the screen, you see a list of important legislative documents and resolutions that regulate the process of national forest inventory in Ukraine. The National Forest Inventory, established in Ukrainian legislation in 2020, operates as a system of selective-statistical surveys of Ukraine's forest resources. It replaces the previous state forest inventory, which relied on data from forest management plans. The last state forest inventory in Ukraine was conducted in 2011. In 2021, the Cabinet of Ministers of Ukraine approved the Procedure for conducting the national forest inventory, marking the beginning of its first cycle. Due to Russia's military aggression, conditions for the inventory significantly changed, necessitating legislative adjustments. In early 2023, the government decided that the national forest inventory would continue even during periods of martial law, focusing on accessible and safe areas. Essentially, given possible budget constraints, this means that the national forest inventory will temporarily take the form of regional inventories. The national forest inventory follows rules set by laws and government decisions. These rules outline how the inventory is done, what methods are used, and how it's funded. They also cover things like making the data available to everyone in a format that's easy to access, and what happens during times of war or emergency.</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2</a:t>
            </a:fld>
            <a:endParaRPr lang="en-GB"/>
          </a:p>
        </p:txBody>
      </p:sp>
    </p:spTree>
    <p:extLst>
      <p:ext uri="{BB962C8B-B14F-4D97-AF65-F5344CB8AC3E}">
        <p14:creationId xmlns:p14="http://schemas.microsoft.com/office/powerpoint/2010/main" val="333029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3</a:t>
            </a:fld>
            <a:endParaRPr lang="en-GB"/>
          </a:p>
        </p:txBody>
      </p:sp>
    </p:spTree>
    <p:extLst>
      <p:ext uri="{BB962C8B-B14F-4D97-AF65-F5344CB8AC3E}">
        <p14:creationId xmlns:p14="http://schemas.microsoft.com/office/powerpoint/2010/main" val="10012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a:p>
            <a:pPr rtl="0"/>
            <a:r>
              <a:rPr lang="uk-UA" baseline="0" dirty="0"/>
              <a:t>Стислий огляд що ж таке </a:t>
            </a:r>
            <a:r>
              <a:rPr lang="en-US" baseline="0" dirty="0"/>
              <a:t>NFI</a:t>
            </a:r>
            <a:r>
              <a:rPr lang="uk-UA" baseline="0" dirty="0"/>
              <a:t> як вибірково-статистичне обстеження?</a:t>
            </a:r>
          </a:p>
          <a:p>
            <a:pPr rtl="0"/>
            <a:r>
              <a:rPr lang="uk-UA" baseline="0" dirty="0"/>
              <a:t>Це маска лісів України в масштабі 1 до 10 млн.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На території країни, в мережі квадратів 5х5 км запроектовано близько 100 тис. інвентаризаційних ділянок, згрупованих у тракти (кластери) по 4 ділянки в кожному. В межах окремого квадрату розміщення інвентаризаційного тракту випадкове. </a:t>
            </a:r>
            <a:endParaRPr lang="uk-UA" dirty="0"/>
          </a:p>
          <a:p>
            <a:pPr rtl="0"/>
            <a:r>
              <a:rPr lang="uk-UA" baseline="0" dirty="0"/>
              <a:t>Щорічно планувалося обстежувати 1/5 частину ділянок. Дизайн вибірки передбачає, що набір ділянок окремого року формував свою регулярну мережу, і таким чином за результатами окремого року також можна було отримати оцінки показників для всіх лісів країни. </a:t>
            </a:r>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4</a:t>
            </a:fld>
            <a:endParaRPr lang="en-GB"/>
          </a:p>
        </p:txBody>
      </p:sp>
    </p:spTree>
    <p:extLst>
      <p:ext uri="{BB962C8B-B14F-4D97-AF65-F5344CB8AC3E}">
        <p14:creationId xmlns:p14="http://schemas.microsoft.com/office/powerpoint/2010/main" val="41917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5</a:t>
            </a:fld>
            <a:endParaRPr lang="en-GB"/>
          </a:p>
        </p:txBody>
      </p:sp>
    </p:spTree>
    <p:extLst>
      <p:ext uri="{BB962C8B-B14F-4D97-AF65-F5344CB8AC3E}">
        <p14:creationId xmlns:p14="http://schemas.microsoft.com/office/powerpoint/2010/main" val="298698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10</a:t>
            </a:fld>
            <a:endParaRPr lang="en-GB"/>
          </a:p>
        </p:txBody>
      </p:sp>
    </p:spTree>
    <p:extLst>
      <p:ext uri="{BB962C8B-B14F-4D97-AF65-F5344CB8AC3E}">
        <p14:creationId xmlns:p14="http://schemas.microsoft.com/office/powerpoint/2010/main" val="1151938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a:xfrm>
            <a:off x="4038600" y="6356349"/>
            <a:ext cx="4114800" cy="365125"/>
          </a:xfrm>
        </p:spPr>
        <p:txBody>
          <a:bodyPr/>
          <a:lstStyle/>
          <a:p>
            <a:r>
              <a:rPr lang="en-GB" dirty="0"/>
              <a:t>PSG meeting, 21.07.2023,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pic>
        <p:nvPicPr>
          <p:cNvPr id="5" name="Picture 4">
            <a:extLst>
              <a:ext uri="{FF2B5EF4-FFF2-40B4-BE49-F238E27FC236}">
                <a16:creationId xmlns:a16="http://schemas.microsoft.com/office/drawing/2014/main" id="{C1278D71-79AB-5953-F85B-35CBDD8962A6}"/>
              </a:ext>
            </a:extLst>
          </p:cNvPr>
          <p:cNvPicPr>
            <a:picLocks noChangeAspect="1"/>
          </p:cNvPicPr>
          <p:nvPr userDrawn="1"/>
        </p:nvPicPr>
        <p:blipFill>
          <a:blip r:embed="rId2"/>
          <a:stretch>
            <a:fillRect/>
          </a:stretch>
        </p:blipFill>
        <p:spPr>
          <a:xfrm>
            <a:off x="8811548" y="66447"/>
            <a:ext cx="2542252" cy="1115665"/>
          </a:xfrm>
          <a:prstGeom prst="rect">
            <a:avLst/>
          </a:prstGeom>
        </p:spPr>
      </p:pic>
      <p:pic>
        <p:nvPicPr>
          <p:cNvPr id="6" name="Picture 5">
            <a:extLst>
              <a:ext uri="{FF2B5EF4-FFF2-40B4-BE49-F238E27FC236}">
                <a16:creationId xmlns:a16="http://schemas.microsoft.com/office/drawing/2014/main" id="{11EDBFF0-F5A5-3200-621F-63BC50104C65}"/>
              </a:ext>
            </a:extLst>
          </p:cNvPr>
          <p:cNvPicPr>
            <a:picLocks noChangeAspect="1"/>
          </p:cNvPicPr>
          <p:nvPr userDrawn="1"/>
        </p:nvPicPr>
        <p:blipFill>
          <a:blip r:embed="rId3"/>
          <a:stretch>
            <a:fillRect/>
          </a:stretch>
        </p:blipFill>
        <p:spPr>
          <a:xfrm>
            <a:off x="754470" y="1168506"/>
            <a:ext cx="10594924" cy="88784"/>
          </a:xfrm>
          <a:prstGeom prst="rect">
            <a:avLst/>
          </a:prstGeom>
        </p:spPr>
      </p:pic>
      <p:pic>
        <p:nvPicPr>
          <p:cNvPr id="7" name="Picture 6">
            <a:extLst>
              <a:ext uri="{FF2B5EF4-FFF2-40B4-BE49-F238E27FC236}">
                <a16:creationId xmlns:a16="http://schemas.microsoft.com/office/drawing/2014/main" id="{3B13A69B-E049-CD4A-426C-4D736B88BEFE}"/>
              </a:ext>
            </a:extLst>
          </p:cNvPr>
          <p:cNvPicPr>
            <a:picLocks noChangeAspect="1"/>
          </p:cNvPicPr>
          <p:nvPr userDrawn="1"/>
        </p:nvPicPr>
        <p:blipFill>
          <a:blip r:embed="rId4"/>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5633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p:txBody>
          <a:bodyPr/>
          <a:lstStyle/>
          <a:p>
            <a:r>
              <a:rPr lang="en-GB"/>
              <a:t>PSG meeting, 21.07.2023, Kyiv</a:t>
            </a:r>
            <a:endParaRPr lang="en-GB" dirty="0"/>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spTree>
    <p:extLst>
      <p:ext uri="{BB962C8B-B14F-4D97-AF65-F5344CB8AC3E}">
        <p14:creationId xmlns:p14="http://schemas.microsoft.com/office/powerpoint/2010/main" val="14950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Заголовок, текст і 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uk-UA"/>
              <a:t>Зразок заголовка</a:t>
            </a:r>
          </a:p>
        </p:txBody>
      </p:sp>
      <p:sp>
        <p:nvSpPr>
          <p:cNvPr id="3" name="Місце для тексту 2"/>
          <p:cNvSpPr>
            <a:spLocks noGrp="1"/>
          </p:cNvSpPr>
          <p:nvPr>
            <p:ph type="body" sz="half" idx="1"/>
          </p:nvPr>
        </p:nvSpPr>
        <p:spPr>
          <a:xfrm>
            <a:off x="609600" y="1600201"/>
            <a:ext cx="53848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quarter" idx="2"/>
          </p:nvPr>
        </p:nvSpPr>
        <p:spPr>
          <a:xfrm>
            <a:off x="6197600" y="1600200"/>
            <a:ext cx="5384800" cy="21859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вмісту 4"/>
          <p:cNvSpPr>
            <a:spLocks noGrp="1"/>
          </p:cNvSpPr>
          <p:nvPr>
            <p:ph sz="quarter" idx="3"/>
          </p:nvPr>
        </p:nvSpPr>
        <p:spPr>
          <a:xfrm>
            <a:off x="6197600" y="3938589"/>
            <a:ext cx="5384800" cy="2187575"/>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дати 5"/>
          <p:cNvSpPr>
            <a:spLocks noGrp="1"/>
          </p:cNvSpPr>
          <p:nvPr>
            <p:ph type="dt" sz="half" idx="10"/>
          </p:nvPr>
        </p:nvSpPr>
        <p:spPr>
          <a:xfrm>
            <a:off x="609600" y="6245225"/>
            <a:ext cx="2844800" cy="476250"/>
          </a:xfrm>
        </p:spPr>
        <p:txBody>
          <a:bodyPr/>
          <a:lstStyle>
            <a:lvl1pPr>
              <a:defRPr>
                <a:latin typeface="Arial" pitchFamily="34" charset="0"/>
              </a:defRPr>
            </a:lvl1pPr>
          </a:lstStyle>
          <a:p>
            <a:pPr>
              <a:defRPr/>
            </a:pPr>
            <a:endParaRPr lang="ru-RU" altLang="uk-UA"/>
          </a:p>
        </p:txBody>
      </p:sp>
      <p:sp>
        <p:nvSpPr>
          <p:cNvPr id="7" name="Місце для нижнього колонтитула 6"/>
          <p:cNvSpPr>
            <a:spLocks noGrp="1"/>
          </p:cNvSpPr>
          <p:nvPr>
            <p:ph type="ftr" sz="quarter" idx="11"/>
          </p:nvPr>
        </p:nvSpPr>
        <p:spPr>
          <a:xfrm>
            <a:off x="4165600" y="6245225"/>
            <a:ext cx="3860800" cy="476250"/>
          </a:xfrm>
        </p:spPr>
        <p:txBody>
          <a:bodyPr/>
          <a:lstStyle>
            <a:lvl1pPr>
              <a:defRPr>
                <a:latin typeface="Arial" pitchFamily="34" charset="0"/>
              </a:defRPr>
            </a:lvl1pPr>
          </a:lstStyle>
          <a:p>
            <a:pPr>
              <a:defRPr/>
            </a:pPr>
            <a:endParaRPr lang="ru-RU" altLang="uk-UA"/>
          </a:p>
        </p:txBody>
      </p:sp>
      <p:sp>
        <p:nvSpPr>
          <p:cNvPr id="8" name="Місце для номера слайда 7"/>
          <p:cNvSpPr>
            <a:spLocks noGrp="1"/>
          </p:cNvSpPr>
          <p:nvPr>
            <p:ph type="sldNum" sz="quarter" idx="12"/>
          </p:nvPr>
        </p:nvSpPr>
        <p:spPr>
          <a:xfrm>
            <a:off x="8737600" y="6245225"/>
            <a:ext cx="2844800" cy="476250"/>
          </a:xfrm>
        </p:spPr>
        <p:txBody>
          <a:bodyPr/>
          <a:lstStyle>
            <a:lvl1pPr>
              <a:defRPr/>
            </a:lvl1pPr>
          </a:lstStyle>
          <a:p>
            <a:fld id="{39FCB11D-BCBE-443A-9C0D-639B9688F080}" type="slidenum">
              <a:rPr lang="ru-RU" altLang="uk-UA"/>
              <a:pPr/>
              <a:t>‹№›</a:t>
            </a:fld>
            <a:endParaRPr lang="ru-RU" altLang="uk-UA"/>
          </a:p>
        </p:txBody>
      </p:sp>
    </p:spTree>
    <p:extLst>
      <p:ext uri="{BB962C8B-B14F-4D97-AF65-F5344CB8AC3E}">
        <p14:creationId xmlns:p14="http://schemas.microsoft.com/office/powerpoint/2010/main" val="288055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9898D062-73E6-4ADD-B79E-F573D2C3FBEE}" type="datetimeFigureOut">
              <a:rPr lang="uk-UA" smtClean="0"/>
              <a:t>20.08.2024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EF431974-4D7C-42FE-A378-0B7FBED84171}" type="slidenum">
              <a:rPr lang="uk-UA" smtClean="0"/>
              <a:t>‹№›</a:t>
            </a:fld>
            <a:endParaRPr lang="uk-UA"/>
          </a:p>
        </p:txBody>
      </p:sp>
    </p:spTree>
    <p:extLst>
      <p:ext uri="{BB962C8B-B14F-4D97-AF65-F5344CB8AC3E}">
        <p14:creationId xmlns:p14="http://schemas.microsoft.com/office/powerpoint/2010/main" val="29593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5F8E1-EE24-2631-BCA9-52DB8F854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err="1"/>
              <a:t>Secnd</a:t>
            </a:r>
            <a:r>
              <a:rPr lang="en-US" dirty="0"/>
              <a:t>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37A1327-9D99-B7FF-7B27-6B388C57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21. July 2023</a:t>
            </a:r>
            <a:endParaRPr lang="en-GB" dirty="0"/>
          </a:p>
        </p:txBody>
      </p:sp>
      <p:sp>
        <p:nvSpPr>
          <p:cNvPr id="5" name="Footer Placeholder 4">
            <a:extLst>
              <a:ext uri="{FF2B5EF4-FFF2-40B4-BE49-F238E27FC236}">
                <a16:creationId xmlns:a16="http://schemas.microsoft.com/office/drawing/2014/main" id="{6ECF240B-4E10-4230-6A39-F2DD8AF3A268}"/>
              </a:ext>
            </a:extLst>
          </p:cNvPr>
          <p:cNvSpPr>
            <a:spLocks noGrp="1"/>
          </p:cNvSpPr>
          <p:nvPr>
            <p:ph type="ftr" sz="quarter" idx="3"/>
          </p:nvPr>
        </p:nvSpPr>
        <p:spPr>
          <a:xfrm>
            <a:off x="4038600" y="6176963"/>
            <a:ext cx="4114800" cy="544512"/>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PSG meeting, 21.07.2023, Kyiv</a:t>
            </a:r>
            <a:endParaRPr lang="en-GB" dirty="0"/>
          </a:p>
        </p:txBody>
      </p:sp>
      <p:sp>
        <p:nvSpPr>
          <p:cNvPr id="6" name="Slide Number Placeholder 5">
            <a:extLst>
              <a:ext uri="{FF2B5EF4-FFF2-40B4-BE49-F238E27FC236}">
                <a16:creationId xmlns:a16="http://schemas.microsoft.com/office/drawing/2014/main" id="{EDB832F7-4F7B-A884-86AA-0967FDE60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2</a:t>
            </a:r>
          </a:p>
        </p:txBody>
      </p:sp>
      <p:pic>
        <p:nvPicPr>
          <p:cNvPr id="2" name="Picture 1">
            <a:extLst>
              <a:ext uri="{FF2B5EF4-FFF2-40B4-BE49-F238E27FC236}">
                <a16:creationId xmlns:a16="http://schemas.microsoft.com/office/drawing/2014/main" id="{71CAD064-A0E2-34E3-0A88-046990854EE2}"/>
              </a:ext>
            </a:extLst>
          </p:cNvPr>
          <p:cNvPicPr>
            <a:picLocks noChangeAspect="1"/>
          </p:cNvPicPr>
          <p:nvPr userDrawn="1"/>
        </p:nvPicPr>
        <p:blipFill>
          <a:blip r:embed="rId6"/>
          <a:stretch>
            <a:fillRect/>
          </a:stretch>
        </p:blipFill>
        <p:spPr>
          <a:xfrm>
            <a:off x="8811548" y="66447"/>
            <a:ext cx="2542252" cy="1115665"/>
          </a:xfrm>
          <a:prstGeom prst="rect">
            <a:avLst/>
          </a:prstGeom>
        </p:spPr>
      </p:pic>
      <p:pic>
        <p:nvPicPr>
          <p:cNvPr id="7" name="Picture 6">
            <a:extLst>
              <a:ext uri="{FF2B5EF4-FFF2-40B4-BE49-F238E27FC236}">
                <a16:creationId xmlns:a16="http://schemas.microsoft.com/office/drawing/2014/main" id="{CC0E3311-0947-235B-6977-44F3CA7CA9E0}"/>
              </a:ext>
            </a:extLst>
          </p:cNvPr>
          <p:cNvPicPr>
            <a:picLocks noChangeAspect="1"/>
          </p:cNvPicPr>
          <p:nvPr userDrawn="1"/>
        </p:nvPicPr>
        <p:blipFill>
          <a:blip r:embed="rId7"/>
          <a:stretch>
            <a:fillRect/>
          </a:stretch>
        </p:blipFill>
        <p:spPr>
          <a:xfrm>
            <a:off x="754470" y="1168506"/>
            <a:ext cx="10594924" cy="88784"/>
          </a:xfrm>
          <a:prstGeom prst="rect">
            <a:avLst/>
          </a:prstGeom>
        </p:spPr>
      </p:pic>
      <p:pic>
        <p:nvPicPr>
          <p:cNvPr id="8" name="Picture 7">
            <a:extLst>
              <a:ext uri="{FF2B5EF4-FFF2-40B4-BE49-F238E27FC236}">
                <a16:creationId xmlns:a16="http://schemas.microsoft.com/office/drawing/2014/main" id="{F8753147-9CFC-FB3D-2CB5-D5295D945C07}"/>
              </a:ext>
            </a:extLst>
          </p:cNvPr>
          <p:cNvPicPr>
            <a:picLocks noChangeAspect="1"/>
          </p:cNvPicPr>
          <p:nvPr userDrawn="1"/>
        </p:nvPicPr>
        <p:blipFill>
          <a:blip r:embed="rId8"/>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111160615"/>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9" r:id="rId3"/>
    <p:sldLayoutId id="214748366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nfi.lisproekt.gov.ua/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fi.lisproekt.gov.u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7008B1-C5DE-3844-93A9-4FEC4AC7D62E}"/>
              </a:ext>
            </a:extLst>
          </p:cNvPr>
          <p:cNvSpPr txBox="1"/>
          <p:nvPr/>
        </p:nvSpPr>
        <p:spPr>
          <a:xfrm>
            <a:off x="43543" y="1534052"/>
            <a:ext cx="12075458" cy="4247317"/>
          </a:xfrm>
          <a:prstGeom prst="rect">
            <a:avLst/>
          </a:prstGeom>
          <a:noFill/>
        </p:spPr>
        <p:txBody>
          <a:bodyPr wrap="square" rtlCol="0">
            <a:spAutoFit/>
          </a:bodyPr>
          <a:lstStyle/>
          <a:p>
            <a:pPr algn="ctr"/>
            <a:endParaRPr lang="uk-UA" sz="3600" b="1" dirty="0"/>
          </a:p>
          <a:p>
            <a:pPr algn="ctr"/>
            <a:r>
              <a:rPr lang="en-US" sz="3600" b="1" dirty="0"/>
              <a:t>Overview on NFI/RS-Inventory approaches in Ukraine - achievements and challenges</a:t>
            </a:r>
          </a:p>
          <a:p>
            <a:pPr algn="ctr"/>
            <a:endParaRPr lang="uk-UA" sz="2400" b="1" dirty="0"/>
          </a:p>
          <a:p>
            <a:pPr algn="ctr"/>
            <a:r>
              <a:rPr lang="en-GB" sz="2400" i="1" dirty="0"/>
              <a:t>Andrii Shamrai</a:t>
            </a:r>
            <a:r>
              <a:rPr lang="uk-UA" sz="2400" i="1" dirty="0"/>
              <a:t>,  </a:t>
            </a:r>
            <a:endParaRPr lang="en-US" sz="2400" i="1" dirty="0"/>
          </a:p>
          <a:p>
            <a:pPr algn="ctr"/>
            <a:r>
              <a:rPr lang="en-GB" sz="2400" i="1" dirty="0"/>
              <a:t>Head of </a:t>
            </a:r>
            <a:r>
              <a:rPr lang="en-GB" sz="2400" i="1" dirty="0" err="1"/>
              <a:t>Center</a:t>
            </a:r>
            <a:r>
              <a:rPr lang="en-GB" sz="2400" i="1" dirty="0"/>
              <a:t> of National Forest Inventory of </a:t>
            </a:r>
            <a:br>
              <a:rPr lang="en-GB" sz="2400" i="1" dirty="0"/>
            </a:br>
            <a:r>
              <a:rPr lang="en-US" sz="2400" i="1" dirty="0"/>
              <a:t>Ukrainian State Forest Management Planning Association</a:t>
            </a:r>
            <a:r>
              <a:rPr lang="en-GB" sz="2400" i="1" dirty="0"/>
              <a:t> «</a:t>
            </a:r>
            <a:r>
              <a:rPr lang="en-GB" sz="2400" i="1" dirty="0" err="1"/>
              <a:t>Ukrderzhlisproject</a:t>
            </a:r>
            <a:r>
              <a:rPr lang="en-GB" sz="2400" i="1" dirty="0"/>
              <a:t>»</a:t>
            </a:r>
          </a:p>
          <a:p>
            <a:pPr algn="ctr"/>
            <a:endParaRPr lang="en-GB" sz="2400" i="1" dirty="0"/>
          </a:p>
          <a:p>
            <a:pPr algn="ctr"/>
            <a:endParaRPr lang="en-GB" sz="2400" i="1" dirty="0"/>
          </a:p>
          <a:p>
            <a:pPr algn="ctr"/>
            <a:endParaRPr lang="uk-UA" dirty="0"/>
          </a:p>
        </p:txBody>
      </p:sp>
      <p:pic>
        <p:nvPicPr>
          <p:cNvPr id="7" name="Picture 4">
            <a:extLst>
              <a:ext uri="{FF2B5EF4-FFF2-40B4-BE49-F238E27FC236}">
                <a16:creationId xmlns:a16="http://schemas.microsoft.com/office/drawing/2014/main" id="{B7ACEDC8-E252-995B-CB1F-46121D8E6021}"/>
              </a:ext>
            </a:extLst>
          </p:cNvPr>
          <p:cNvPicPr>
            <a:picLocks noChangeAspect="1"/>
          </p:cNvPicPr>
          <p:nvPr/>
        </p:nvPicPr>
        <p:blipFill rotWithShape="1">
          <a:blip r:embed="rId3"/>
          <a:srcRect l="19565" t="-17458" r="68474" b="17458"/>
          <a:stretch/>
        </p:blipFill>
        <p:spPr>
          <a:xfrm>
            <a:off x="542724" y="-166424"/>
            <a:ext cx="1033069" cy="1333500"/>
          </a:xfrm>
          <a:prstGeom prst="rect">
            <a:avLst/>
          </a:prstGeom>
        </p:spPr>
      </p:pic>
      <p:sp>
        <p:nvSpPr>
          <p:cNvPr id="9" name="Прямокутник 8"/>
          <p:cNvSpPr/>
          <p:nvPr/>
        </p:nvSpPr>
        <p:spPr>
          <a:xfrm>
            <a:off x="796738" y="5966035"/>
            <a:ext cx="10775576" cy="646331"/>
          </a:xfrm>
          <a:prstGeom prst="rect">
            <a:avLst/>
          </a:prstGeom>
        </p:spPr>
        <p:txBody>
          <a:bodyPr wrap="square">
            <a:spAutoFit/>
          </a:bodyPr>
          <a:lstStyle/>
          <a:p>
            <a:pPr algn="ctr"/>
            <a:r>
              <a:rPr lang="en-US" b="1" dirty="0"/>
              <a:t>Experiences in implementing the second National Forest Inventories in Kyrgyzstan</a:t>
            </a:r>
          </a:p>
          <a:p>
            <a:pPr algn="ctr"/>
            <a:r>
              <a:rPr lang="en-US" b="1" dirty="0"/>
              <a:t>17.05.2024 </a:t>
            </a:r>
            <a:r>
              <a:rPr lang="de-DE" b="1" dirty="0" err="1"/>
              <a:t>Bishkek</a:t>
            </a:r>
            <a:r>
              <a:rPr lang="de-DE" b="1" dirty="0"/>
              <a:t>/ Berlin / Kyiv /</a:t>
            </a:r>
            <a:endParaRPr lang="en-US" b="1" dirty="0"/>
          </a:p>
        </p:txBody>
      </p:sp>
    </p:spTree>
    <p:extLst>
      <p:ext uri="{BB962C8B-B14F-4D97-AF65-F5344CB8AC3E}">
        <p14:creationId xmlns:p14="http://schemas.microsoft.com/office/powerpoint/2010/main" val="276341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7ACEDC8-E252-995B-CB1F-46121D8E6021}"/>
              </a:ext>
            </a:extLst>
          </p:cNvPr>
          <p:cNvPicPr>
            <a:picLocks noChangeAspect="1"/>
          </p:cNvPicPr>
          <p:nvPr/>
        </p:nvPicPr>
        <p:blipFill rotWithShape="1">
          <a:blip r:embed="rId3"/>
          <a:srcRect l="19565" t="-17458" r="68474" b="17458"/>
          <a:stretch/>
        </p:blipFill>
        <p:spPr>
          <a:xfrm>
            <a:off x="542724" y="-166424"/>
            <a:ext cx="1033069" cy="1333500"/>
          </a:xfrm>
          <a:prstGeom prst="rect">
            <a:avLst/>
          </a:prstGeom>
        </p:spPr>
      </p:pic>
      <p:sp>
        <p:nvSpPr>
          <p:cNvPr id="2" name="TextBox 1"/>
          <p:cNvSpPr txBox="1"/>
          <p:nvPr/>
        </p:nvSpPr>
        <p:spPr>
          <a:xfrm>
            <a:off x="3695890" y="4948895"/>
            <a:ext cx="5558590" cy="646331"/>
          </a:xfrm>
          <a:prstGeom prst="rect">
            <a:avLst/>
          </a:prstGeom>
          <a:noFill/>
        </p:spPr>
        <p:txBody>
          <a:bodyPr wrap="square" rtlCol="0">
            <a:spAutoFit/>
          </a:bodyPr>
          <a:lstStyle/>
          <a:p>
            <a:r>
              <a:rPr lang="en-US" sz="3600" dirty="0"/>
              <a:t>Thank for your attention!</a:t>
            </a:r>
            <a:endParaRPr lang="uk-UA" sz="3600" dirty="0"/>
          </a:p>
        </p:txBody>
      </p:sp>
      <p:sp>
        <p:nvSpPr>
          <p:cNvPr id="3" name="Rectangle 2">
            <a:extLst>
              <a:ext uri="{FF2B5EF4-FFF2-40B4-BE49-F238E27FC236}">
                <a16:creationId xmlns:a16="http://schemas.microsoft.com/office/drawing/2014/main" id="{A2B66DA7-9D0A-94FC-E63F-16873B3227EC}"/>
              </a:ext>
            </a:extLst>
          </p:cNvPr>
          <p:cNvSpPr>
            <a:spLocks noChangeArrowheads="1"/>
          </p:cNvSpPr>
          <p:nvPr/>
        </p:nvSpPr>
        <p:spPr bwMode="auto">
          <a:xfrm>
            <a:off x="2498877" y="2173537"/>
            <a:ext cx="792528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uk-UA" sz="32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The website of the Ukrainian NFI and </a:t>
            </a:r>
            <a:r>
              <a:rPr kumimoji="0" lang="en-US" altLang="uk-UA" sz="32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RS-Inventory</a:t>
            </a:r>
            <a:r>
              <a:rPr kumimoji="0" lang="en-GB" altLang="uk-UA" sz="32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can be accessed via </a:t>
            </a:r>
            <a:r>
              <a:rPr kumimoji="0" lang="en-GB" altLang="uk-UA" sz="3200" b="1"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hlinkClick r:id="rId4"/>
              </a:rPr>
              <a:t>nfi.lisproekt.gov.ua/</a:t>
            </a:r>
            <a:endParaRPr kumimoji="0" lang="uk-UA" altLang="uk-UA" sz="3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altLang="uk-UA"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34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690283" y="274728"/>
            <a:ext cx="907713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Regulatory Framework of the NFI Ukraine</a:t>
            </a:r>
            <a:endParaRPr lang="uk-UA" altLang="uk-UA" sz="3200" b="1" dirty="0">
              <a:latin typeface="+mn-lt"/>
              <a:ea typeface="+mn-ea"/>
              <a:cs typeface="+mn-cs"/>
            </a:endParaRPr>
          </a:p>
        </p:txBody>
      </p:sp>
      <p:sp>
        <p:nvSpPr>
          <p:cNvPr id="3" name="Прямокутник 2"/>
          <p:cNvSpPr/>
          <p:nvPr/>
        </p:nvSpPr>
        <p:spPr>
          <a:xfrm>
            <a:off x="690283" y="1537539"/>
            <a:ext cx="11161058" cy="4524315"/>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GB" sz="2400" dirty="0">
                <a:latin typeface="Calibri" panose="020F0502020204030204" pitchFamily="34" charset="0"/>
              </a:rPr>
              <a:t>LAW OF UKRAINE "</a:t>
            </a:r>
            <a:r>
              <a:rPr lang="en-GB" sz="2400" b="1" dirty="0">
                <a:latin typeface="Calibri" panose="020F0502020204030204" pitchFamily="34" charset="0"/>
              </a:rPr>
              <a:t>On Amendments to the Forest Code of Ukraine on Conducting a National Forest Inventory</a:t>
            </a:r>
            <a:r>
              <a:rPr lang="en-GB" sz="2400" dirty="0">
                <a:latin typeface="Calibri" panose="020F0502020204030204" pitchFamily="34" charset="0"/>
              </a:rPr>
              <a:t>" of 02.06.2020 No. 643-IX</a:t>
            </a:r>
          </a:p>
          <a:p>
            <a:pPr marL="285750" indent="-285750" algn="just">
              <a:buFont typeface="Arial" panose="020B0604020202020204" pitchFamily="34" charset="0"/>
              <a:buChar char="•"/>
            </a:pPr>
            <a:r>
              <a:rPr lang="en-GB" sz="2400" dirty="0">
                <a:latin typeface="Calibri" panose="020F0502020204030204" pitchFamily="34" charset="0"/>
              </a:rPr>
              <a:t>RESOLUTION of the Cabinet of Ministers of Ukraine "</a:t>
            </a:r>
            <a:r>
              <a:rPr lang="en-GB" sz="2400" b="1" dirty="0">
                <a:latin typeface="Calibri" panose="020F0502020204030204" pitchFamily="34" charset="0"/>
              </a:rPr>
              <a:t>On Approval of the Order for Conducting a National Forest Inventory and Amendments to the Annex to the Regulation on Data Sets to be Disclosed in the Form of Open Data</a:t>
            </a:r>
            <a:r>
              <a:rPr lang="en-GB" sz="2400" dirty="0">
                <a:latin typeface="Calibri" panose="020F0502020204030204" pitchFamily="34" charset="0"/>
              </a:rPr>
              <a:t>" of 21 April 2021 No. 392</a:t>
            </a:r>
          </a:p>
          <a:p>
            <a:pPr marL="285750" indent="-285750" algn="just">
              <a:buFont typeface="Arial" panose="020B0604020202020204" pitchFamily="34" charset="0"/>
              <a:buChar char="•"/>
            </a:pPr>
            <a:r>
              <a:rPr lang="en-GB" sz="2400" dirty="0">
                <a:latin typeface="Calibri" panose="020F0502020204030204" pitchFamily="34" charset="0"/>
              </a:rPr>
              <a:t>RESOLUTION of the Cabinet of Ministers of Ukraine "</a:t>
            </a:r>
            <a:r>
              <a:rPr lang="en-GB" sz="2400" b="1" dirty="0">
                <a:latin typeface="Calibri" panose="020F0502020204030204" pitchFamily="34" charset="0"/>
              </a:rPr>
              <a:t>On Amendments to the Order for the Use of Funds Provided in the State Budget for Financing Measures for Forestry and Hunting, Protection and Conservation of Forests in the Forest Fund, Creation of Protective Forest Plantations and Shelterbelts</a:t>
            </a:r>
            <a:r>
              <a:rPr lang="en-GB" sz="2400" dirty="0">
                <a:latin typeface="Calibri" panose="020F0502020204030204" pitchFamily="34" charset="0"/>
              </a:rPr>
              <a:t>" of 9 June 2021 No. 602</a:t>
            </a:r>
          </a:p>
          <a:p>
            <a:pPr marL="285750" indent="-285750" algn="just">
              <a:buFont typeface="Arial" panose="020B0604020202020204" pitchFamily="34" charset="0"/>
              <a:buChar char="•"/>
            </a:pPr>
            <a:r>
              <a:rPr lang="en-GB" sz="2400" dirty="0">
                <a:latin typeface="Calibri" panose="020F0502020204030204" pitchFamily="34" charset="0"/>
              </a:rPr>
              <a:t>RESOLUTION of the Cabinet of Ministers of Ukraine "</a:t>
            </a:r>
            <a:r>
              <a:rPr lang="en-GB" sz="2400" b="1" dirty="0">
                <a:latin typeface="Calibri" panose="020F0502020204030204" pitchFamily="34" charset="0"/>
              </a:rPr>
              <a:t>Some issues of conducting a National Forest Inventory during martial law</a:t>
            </a:r>
            <a:r>
              <a:rPr lang="en-GB" sz="2400" dirty="0">
                <a:latin typeface="Calibri" panose="020F0502020204030204" pitchFamily="34" charset="0"/>
              </a:rPr>
              <a:t>" of 25 April 2023, No. 388</a:t>
            </a:r>
            <a:endParaRPr lang="uk-UA" sz="2400" dirty="0">
              <a:latin typeface="Calibri" panose="020F0502020204030204" pitchFamily="34" charset="0"/>
            </a:endParaRPr>
          </a:p>
        </p:txBody>
      </p:sp>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18752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NFI developments in Ukraine</a:t>
            </a:r>
            <a:endParaRPr lang="uk-UA" altLang="uk-UA" sz="3200" b="1" dirty="0">
              <a:latin typeface="+mn-lt"/>
              <a:ea typeface="+mn-ea"/>
              <a:cs typeface="+mn-cs"/>
            </a:endParaRPr>
          </a:p>
        </p:txBody>
      </p:sp>
      <p:sp>
        <p:nvSpPr>
          <p:cNvPr id="3" name="Прямокутник 2"/>
          <p:cNvSpPr/>
          <p:nvPr/>
        </p:nvSpPr>
        <p:spPr>
          <a:xfrm>
            <a:off x="690283" y="1458758"/>
            <a:ext cx="11161058" cy="5262979"/>
          </a:xfrm>
          <a:prstGeom prst="rect">
            <a:avLst/>
          </a:prstGeom>
          <a:solidFill>
            <a:schemeClr val="bg1"/>
          </a:solidFill>
        </p:spPr>
        <p:txBody>
          <a:bodyPr wrap="square">
            <a:spAutoFit/>
          </a:bodyPr>
          <a:lstStyle/>
          <a:p>
            <a:r>
              <a:rPr lang="en-GB" sz="2400" b="1" dirty="0">
                <a:latin typeface="Calibri" panose="020F0502020204030204" pitchFamily="34" charset="0"/>
              </a:rPr>
              <a:t>Stage 1:</a:t>
            </a:r>
            <a:r>
              <a:rPr lang="en-GB" sz="2400" dirty="0">
                <a:latin typeface="Calibri" panose="020F0502020204030204" pitchFamily="34" charset="0"/>
              </a:rPr>
              <a:t> </a:t>
            </a:r>
            <a:r>
              <a:rPr lang="en-GB" sz="2400" b="1" dirty="0">
                <a:latin typeface="Calibri" panose="020F0502020204030204" pitchFamily="34" charset="0"/>
              </a:rPr>
              <a:t>Regional Forest Inventory (2007-2015):</a:t>
            </a:r>
            <a:r>
              <a:rPr lang="en-GB" sz="2400" dirty="0">
                <a:latin typeface="Calibri" panose="020F0502020204030204" pitchFamily="34" charset="0"/>
              </a:rPr>
              <a:t> based on NFI methodology in two administrative Oblasts of Ukraine covering an area of about 1 million hectares</a:t>
            </a:r>
            <a:endParaRPr lang="uk-UA" sz="2400" dirty="0">
              <a:latin typeface="Calibri" panose="020F0502020204030204" pitchFamily="34" charset="0"/>
            </a:endParaRPr>
          </a:p>
          <a:p>
            <a:pPr marL="285750" indent="-285750">
              <a:buFont typeface="Arial" panose="020B0604020202020204" pitchFamily="34" charset="0"/>
              <a:buChar char="•"/>
            </a:pPr>
            <a:endParaRPr lang="uk-UA" sz="2400" dirty="0">
              <a:latin typeface="Calibri" panose="020F0502020204030204" pitchFamily="34" charset="0"/>
            </a:endParaRPr>
          </a:p>
          <a:p>
            <a:r>
              <a:rPr lang="en-GB" sz="2400" b="1" dirty="0">
                <a:latin typeface="Calibri" panose="020F0502020204030204" pitchFamily="34" charset="0"/>
              </a:rPr>
              <a:t>Stage 2: Legal, financial and institutional requirements (2020-2021) </a:t>
            </a:r>
          </a:p>
          <a:p>
            <a:pPr marL="742950" lvl="1" indent="-285750">
              <a:buFont typeface="Arial" panose="020B0604020202020204" pitchFamily="34" charset="0"/>
              <a:buChar char="•"/>
            </a:pPr>
            <a:r>
              <a:rPr lang="en-GB" sz="2400" dirty="0">
                <a:latin typeface="Calibri" panose="020F0502020204030204" pitchFamily="34" charset="0"/>
              </a:rPr>
              <a:t>Law “On amendments to the Forest Code of Ukraine” (2020) </a:t>
            </a:r>
          </a:p>
          <a:p>
            <a:pPr marL="742950" lvl="1" indent="-285750">
              <a:buFont typeface="Arial" panose="020B0604020202020204" pitchFamily="34" charset="0"/>
              <a:buChar char="•"/>
            </a:pPr>
            <a:r>
              <a:rPr lang="en-GB" sz="2400" dirty="0">
                <a:latin typeface="Calibri" panose="020F0502020204030204" pitchFamily="34" charset="0"/>
              </a:rPr>
              <a:t>CMU Resolution “On approval of the Procedure for NFI Conducting” (2021)</a:t>
            </a:r>
          </a:p>
          <a:p>
            <a:pPr marL="285750" indent="-285750">
              <a:buFont typeface="Arial" panose="020B0604020202020204" pitchFamily="34" charset="0"/>
              <a:buChar char="•"/>
            </a:pPr>
            <a:endParaRPr lang="uk-UA" sz="2400" dirty="0">
              <a:latin typeface="Calibri" panose="020F0502020204030204" pitchFamily="34" charset="0"/>
            </a:endParaRPr>
          </a:p>
          <a:p>
            <a:r>
              <a:rPr lang="en-GB" sz="2400" b="1" dirty="0">
                <a:latin typeface="Calibri" panose="020F0502020204030204" pitchFamily="34" charset="0"/>
              </a:rPr>
              <a:t>Stage 3</a:t>
            </a:r>
            <a:r>
              <a:rPr lang="uk-UA" sz="2400" b="1" dirty="0">
                <a:latin typeface="Calibri" panose="020F0502020204030204" pitchFamily="34" charset="0"/>
              </a:rPr>
              <a:t>: </a:t>
            </a:r>
            <a:r>
              <a:rPr lang="en-US" sz="2400" b="1" dirty="0">
                <a:latin typeface="Calibri" panose="020F0502020204030204" pitchFamily="34" charset="0"/>
              </a:rPr>
              <a:t>First circle of terrestrial NFI started (since 2021)</a:t>
            </a:r>
          </a:p>
          <a:p>
            <a:endParaRPr lang="en-US" sz="2400" b="1" dirty="0">
              <a:latin typeface="Calibri" panose="020F0502020204030204" pitchFamily="34" charset="0"/>
            </a:endParaRPr>
          </a:p>
          <a:p>
            <a:r>
              <a:rPr lang="en-US" sz="2400" b="1" dirty="0">
                <a:latin typeface="Calibri" panose="020F0502020204030204" pitchFamily="34" charset="0"/>
              </a:rPr>
              <a:t>Stage 4: Impact by the war since February 2022</a:t>
            </a:r>
          </a:p>
          <a:p>
            <a:pPr marL="742950" lvl="1" indent="-285750">
              <a:buFont typeface="Arial" panose="020B0604020202020204" pitchFamily="34" charset="0"/>
              <a:buChar char="•"/>
            </a:pPr>
            <a:r>
              <a:rPr lang="en-US" sz="2400" dirty="0">
                <a:latin typeface="Calibri" panose="020F0502020204030204" pitchFamily="34" charset="0"/>
              </a:rPr>
              <a:t>CMU Regulation “</a:t>
            </a:r>
            <a:r>
              <a:rPr lang="en-GB" sz="2400" dirty="0">
                <a:latin typeface="Calibri" panose="020F0502020204030204" pitchFamily="34" charset="0"/>
              </a:rPr>
              <a:t>Some issues of conducting NFI during martial law” (2023)</a:t>
            </a:r>
          </a:p>
          <a:p>
            <a:pPr marL="800100" lvl="1" indent="-342900">
              <a:buFont typeface="Arial" panose="020B0604020202020204" pitchFamily="34" charset="0"/>
              <a:buChar char="•"/>
            </a:pPr>
            <a:r>
              <a:rPr lang="en-GB" sz="2400" dirty="0">
                <a:latin typeface="Calibri" panose="020F0502020204030204" pitchFamily="34" charset="0"/>
              </a:rPr>
              <a:t>Remote sensing-based forest inventory (RS-Inventory, 2023-2024)</a:t>
            </a:r>
          </a:p>
          <a:p>
            <a:pPr marL="742950" lvl="1" indent="-285750">
              <a:buFont typeface="Arial" panose="020B0604020202020204" pitchFamily="34" charset="0"/>
              <a:buChar char="•"/>
            </a:pPr>
            <a:endParaRPr lang="uk-UA" sz="2400" dirty="0">
              <a:latin typeface="Calibri" panose="020F0502020204030204" pitchFamily="34" charset="0"/>
            </a:endParaRPr>
          </a:p>
          <a:p>
            <a:r>
              <a:rPr lang="en-US" sz="2400" dirty="0">
                <a:latin typeface="Calibri" panose="020F0502020204030204" pitchFamily="34" charset="0"/>
              </a:rPr>
              <a:t>NFI web-site: </a:t>
            </a:r>
            <a:r>
              <a:rPr lang="en-US" sz="2400" dirty="0">
                <a:latin typeface="Calibri" panose="020F0502020204030204" pitchFamily="34" charset="0"/>
                <a:hlinkClick r:id="rId3"/>
              </a:rPr>
              <a:t>https://nfi.lisproekt.gov.ua/</a:t>
            </a:r>
            <a:r>
              <a:rPr lang="en-US" sz="2400" dirty="0">
                <a:latin typeface="Calibri" panose="020F0502020204030204" pitchFamily="34" charset="0"/>
              </a:rPr>
              <a:t>  </a:t>
            </a:r>
            <a:r>
              <a:rPr lang="uk-UA" sz="2400" dirty="0">
                <a:latin typeface="Calibri" panose="020F0502020204030204" pitchFamily="34" charset="0"/>
              </a:rPr>
              <a:t> </a:t>
            </a:r>
          </a:p>
        </p:txBody>
      </p:sp>
    </p:spTree>
    <p:extLst>
      <p:ext uri="{BB962C8B-B14F-4D97-AF65-F5344CB8AC3E}">
        <p14:creationId xmlns:p14="http://schemas.microsoft.com/office/powerpoint/2010/main" val="161233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Заголовок 1"/>
          <p:cNvSpPr>
            <a:spLocks noGrp="1"/>
          </p:cNvSpPr>
          <p:nvPr>
            <p:ph type="title"/>
          </p:nvPr>
        </p:nvSpPr>
        <p:spPr>
          <a:xfrm>
            <a:off x="711957" y="480298"/>
            <a:ext cx="8798953" cy="545165"/>
          </a:xfrm>
        </p:spPr>
        <p:txBody>
          <a:bodyPr>
            <a:noAutofit/>
          </a:bodyPr>
          <a:lstStyle/>
          <a:p>
            <a:pPr eaLnBrk="1" hangingPunct="1"/>
            <a:r>
              <a:rPr lang="en-GB" altLang="uk-UA" sz="3200" b="1" dirty="0">
                <a:latin typeface="+mn-lt"/>
                <a:ea typeface="+mn-ea"/>
                <a:cs typeface="+mn-cs"/>
              </a:rPr>
              <a:t>NFI grid (5*5 km)</a:t>
            </a:r>
            <a:endParaRPr lang="uk-UA" altLang="uk-UA" sz="3200" b="1" dirty="0">
              <a:latin typeface="+mn-lt"/>
              <a:ea typeface="+mn-ea"/>
              <a:cs typeface="+mn-cs"/>
            </a:endParaRPr>
          </a:p>
        </p:txBody>
      </p:sp>
      <p:sp>
        <p:nvSpPr>
          <p:cNvPr id="6" name="Місце для вмісту 1"/>
          <p:cNvSpPr txBox="1">
            <a:spLocks/>
          </p:cNvSpPr>
          <p:nvPr/>
        </p:nvSpPr>
        <p:spPr bwMode="auto">
          <a:xfrm>
            <a:off x="585773" y="1687905"/>
            <a:ext cx="3830942" cy="1968059"/>
          </a:xfrm>
          <a:prstGeom prst="rect">
            <a:avLst/>
          </a:prstGeom>
          <a:noFill/>
          <a:ln>
            <a:noFill/>
          </a:ln>
          <a:effectLst/>
        </p:spPr>
        <p:txBody>
          <a:bodyPr/>
          <a:lstStyle>
            <a:lvl1pPr marL="0" indent="0" algn="ctr" rtl="0" eaLnBrk="1" fontAlgn="base" hangingPunct="1">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9pPr>
          </a:lstStyle>
          <a:p>
            <a:pPr algn="l">
              <a:buClr>
                <a:schemeClr val="accent5">
                  <a:lumMod val="50000"/>
                </a:schemeClr>
              </a:buClr>
              <a:defRPr/>
            </a:pPr>
            <a:r>
              <a:rPr lang="en-GB" altLang="uk-UA" sz="2400" dirty="0">
                <a:effectLst/>
                <a:latin typeface="Calibri" panose="020F0502020204030204" pitchFamily="34" charset="0"/>
              </a:rPr>
              <a:t>Total number of plots in the grid </a:t>
            </a:r>
            <a:r>
              <a:rPr lang="uk-UA" altLang="uk-UA" sz="2400" dirty="0">
                <a:effectLst/>
                <a:latin typeface="Calibri" panose="020F0502020204030204" pitchFamily="34" charset="0"/>
              </a:rPr>
              <a:t>- 96,6 </a:t>
            </a:r>
            <a:r>
              <a:rPr lang="en-GB" altLang="uk-UA" sz="2400" dirty="0">
                <a:effectLst/>
                <a:latin typeface="Calibri" panose="020F0502020204030204" pitchFamily="34" charset="0"/>
              </a:rPr>
              <a:t>thousand</a:t>
            </a:r>
          </a:p>
          <a:p>
            <a:pPr algn="l">
              <a:buClr>
                <a:schemeClr val="accent5">
                  <a:lumMod val="50000"/>
                </a:schemeClr>
              </a:buClr>
              <a:defRPr/>
            </a:pPr>
            <a:endParaRPr lang="en-GB" altLang="uk-UA" sz="2400" u="sng" dirty="0">
              <a:effectLst/>
              <a:latin typeface="Calibri" panose="020F0502020204030204" pitchFamily="34" charset="0"/>
            </a:endParaRPr>
          </a:p>
          <a:p>
            <a:pPr marL="342900" indent="-342900" algn="l">
              <a:buClr>
                <a:schemeClr val="accent5">
                  <a:lumMod val="50000"/>
                </a:schemeClr>
              </a:buClr>
              <a:buFont typeface="Arial" panose="020B0604020202020204" pitchFamily="34" charset="0"/>
              <a:buChar char="•"/>
              <a:defRPr/>
            </a:pPr>
            <a:r>
              <a:rPr lang="en-GB" altLang="uk-UA" sz="2400" u="sng" dirty="0">
                <a:effectLst/>
                <a:latin typeface="Calibri" panose="020F0502020204030204" pitchFamily="34" charset="0"/>
              </a:rPr>
              <a:t>out of which </a:t>
            </a:r>
            <a:r>
              <a:rPr lang="en-US" altLang="uk-UA" sz="2400" dirty="0">
                <a:effectLst/>
                <a:latin typeface="Calibri" panose="020F0502020204030204" pitchFamily="34" charset="0"/>
              </a:rPr>
              <a:t>about </a:t>
            </a:r>
            <a:br>
              <a:rPr lang="en-US" altLang="uk-UA" sz="2400" dirty="0">
                <a:effectLst/>
                <a:latin typeface="Calibri" panose="020F0502020204030204" pitchFamily="34" charset="0"/>
              </a:rPr>
            </a:br>
            <a:r>
              <a:rPr lang="en-US" altLang="uk-UA" sz="2400" dirty="0">
                <a:effectLst/>
                <a:latin typeface="Calibri" panose="020F0502020204030204" pitchFamily="34" charset="0"/>
              </a:rPr>
              <a:t>20 </a:t>
            </a:r>
            <a:r>
              <a:rPr lang="en-GB" altLang="uk-UA" sz="2400" dirty="0">
                <a:effectLst/>
                <a:latin typeface="Calibri" panose="020F0502020204030204" pitchFamily="34" charset="0"/>
              </a:rPr>
              <a:t>thousand plots in forests</a:t>
            </a:r>
          </a:p>
          <a:p>
            <a:pPr marL="1085850" lvl="1" indent="-342900">
              <a:buClr>
                <a:schemeClr val="accent5">
                  <a:lumMod val="50000"/>
                </a:schemeClr>
              </a:buClr>
              <a:buFont typeface="Arial" panose="020B0604020202020204" pitchFamily="34" charset="0"/>
              <a:buChar char="•"/>
              <a:defRPr/>
            </a:pPr>
            <a:r>
              <a:rPr lang="en-GB" altLang="uk-UA" sz="2400" u="sng" dirty="0">
                <a:effectLst/>
                <a:latin typeface="Calibri" panose="020F0502020204030204" pitchFamily="34" charset="0"/>
              </a:rPr>
              <a:t>out of which </a:t>
            </a:r>
            <a:br>
              <a:rPr lang="en-GB" altLang="uk-UA" sz="2400" u="sng" dirty="0">
                <a:effectLst/>
                <a:latin typeface="Calibri" panose="020F0502020204030204" pitchFamily="34" charset="0"/>
              </a:rPr>
            </a:br>
            <a:r>
              <a:rPr lang="en-GB" altLang="uk-UA" sz="2400" u="sng" dirty="0">
                <a:effectLst/>
                <a:latin typeface="Calibri" panose="020F0502020204030204" pitchFamily="34" charset="0"/>
              </a:rPr>
              <a:t>4163 plots surveyed  in field during 2021-2023</a:t>
            </a:r>
          </a:p>
          <a:p>
            <a:pPr>
              <a:buClr>
                <a:schemeClr val="accent5">
                  <a:lumMod val="50000"/>
                </a:schemeClr>
              </a:buClr>
              <a:defRPr/>
            </a:pPr>
            <a:endParaRPr lang="uk-UA" altLang="uk-UA" sz="2400" dirty="0">
              <a:effectLst/>
              <a:latin typeface="Calibri" panose="020F0502020204030204" pitchFamily="34" charset="0"/>
            </a:endParaRPr>
          </a:p>
          <a:p>
            <a:pPr>
              <a:buClr>
                <a:schemeClr val="accent5">
                  <a:lumMod val="50000"/>
                </a:schemeClr>
              </a:buClr>
              <a:defRPr/>
            </a:pPr>
            <a:endParaRPr lang="en-US" altLang="uk-UA" sz="2400" dirty="0">
              <a:effectLst/>
              <a:latin typeface="Calibri" panose="020F0502020204030204" pitchFamily="34" charset="0"/>
            </a:endParaRPr>
          </a:p>
          <a:p>
            <a:pPr>
              <a:buClr>
                <a:schemeClr val="accent5">
                  <a:lumMod val="50000"/>
                </a:schemeClr>
              </a:buClr>
              <a:defRPr/>
            </a:pPr>
            <a:endParaRPr lang="uk-UA" altLang="uk-UA" sz="2400" dirty="0">
              <a:effectLst/>
              <a:latin typeface="Calibri" panose="020F0502020204030204" pitchFamily="34" charset="0"/>
            </a:endParaRPr>
          </a:p>
        </p:txBody>
      </p:sp>
      <p:sp>
        <p:nvSpPr>
          <p:cNvPr id="7" name="Прямокутник 6"/>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кутник 7"/>
          <p:cNvSpPr/>
          <p:nvPr/>
        </p:nvSpPr>
        <p:spPr>
          <a:xfrm>
            <a:off x="8740815" y="2886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a:picLocks noChangeAspect="1"/>
          </p:cNvPicPr>
          <p:nvPr/>
        </p:nvPicPr>
        <p:blipFill rotWithShape="1">
          <a:blip r:embed="rId4"/>
          <a:srcRect b="589"/>
          <a:stretch/>
        </p:blipFill>
        <p:spPr>
          <a:xfrm>
            <a:off x="4642099" y="1854052"/>
            <a:ext cx="7403268" cy="4715285"/>
          </a:xfrm>
          <a:prstGeom prst="rect">
            <a:avLst/>
          </a:prstGeom>
        </p:spPr>
      </p:pic>
      <p:pic>
        <p:nvPicPr>
          <p:cNvPr id="2" name="Рисунок 1"/>
          <p:cNvPicPr>
            <a:picLocks noChangeAspect="1"/>
          </p:cNvPicPr>
          <p:nvPr/>
        </p:nvPicPr>
        <p:blipFill>
          <a:blip r:embed="rId5"/>
          <a:stretch>
            <a:fillRect/>
          </a:stretch>
        </p:blipFill>
        <p:spPr>
          <a:xfrm>
            <a:off x="6863010" y="14017"/>
            <a:ext cx="5212383" cy="3003882"/>
          </a:xfrm>
          <a:prstGeom prst="rect">
            <a:avLst/>
          </a:prstGeom>
        </p:spPr>
      </p:pic>
      <p:sp>
        <p:nvSpPr>
          <p:cNvPr id="5" name="Freeform 5">
            <a:extLst>
              <a:ext uri="{FF2B5EF4-FFF2-40B4-BE49-F238E27FC236}">
                <a16:creationId xmlns:a16="http://schemas.microsoft.com/office/drawing/2014/main" id="{C88E6A29-04A3-ADDA-0EDE-D410A0788F4B}"/>
              </a:ext>
            </a:extLst>
          </p:cNvPr>
          <p:cNvSpPr/>
          <p:nvPr/>
        </p:nvSpPr>
        <p:spPr>
          <a:xfrm>
            <a:off x="10257098" y="1452509"/>
            <a:ext cx="1769900" cy="3202036"/>
          </a:xfrm>
          <a:custGeom>
            <a:avLst/>
            <a:gdLst/>
            <a:ahLst/>
            <a:cxnLst/>
            <a:rect l="l" t="t" r="r" b="b"/>
            <a:pathLst>
              <a:path w="3888133" h="8048974">
                <a:moveTo>
                  <a:pt x="0" y="0"/>
                </a:moveTo>
                <a:lnTo>
                  <a:pt x="3888133" y="0"/>
                </a:lnTo>
                <a:lnTo>
                  <a:pt x="3888133" y="8048974"/>
                </a:lnTo>
                <a:lnTo>
                  <a:pt x="0" y="8048974"/>
                </a:lnTo>
                <a:lnTo>
                  <a:pt x="0" y="0"/>
                </a:lnTo>
                <a:close/>
              </a:path>
            </a:pathLst>
          </a:custGeom>
          <a:blipFill>
            <a:blip r:embed="rId6"/>
            <a:stretch>
              <a:fillRect l="-1782" t="-2820" r="-428"/>
            </a:stretch>
          </a:blipFill>
        </p:spPr>
        <p:txBody>
          <a:bodyPr/>
          <a:lstStyle/>
          <a:p>
            <a:endParaRPr lang="uk-UA"/>
          </a:p>
        </p:txBody>
      </p:sp>
    </p:spTree>
    <p:extLst>
      <p:ext uri="{BB962C8B-B14F-4D97-AF65-F5344CB8AC3E}">
        <p14:creationId xmlns:p14="http://schemas.microsoft.com/office/powerpoint/2010/main" val="284188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NFI obstacles during martial law</a:t>
            </a:r>
          </a:p>
        </p:txBody>
      </p:sp>
      <p:sp>
        <p:nvSpPr>
          <p:cNvPr id="3" name="Прямокутник 2"/>
          <p:cNvSpPr/>
          <p:nvPr/>
        </p:nvSpPr>
        <p:spPr>
          <a:xfrm>
            <a:off x="690283" y="1477630"/>
            <a:ext cx="10601694" cy="378565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2400" b="1" dirty="0">
                <a:latin typeface="Calibri" panose="020F0502020204030204" pitchFamily="34" charset="0"/>
              </a:rPr>
              <a:t>Financial constraints: </a:t>
            </a:r>
          </a:p>
          <a:p>
            <a:pPr marL="742950" lvl="1" indent="-285750">
              <a:buFont typeface="Arial" panose="020B0604020202020204" pitchFamily="34" charset="0"/>
              <a:buChar char="•"/>
            </a:pPr>
            <a:r>
              <a:rPr lang="en-GB" sz="2400" dirty="0">
                <a:latin typeface="Calibri" panose="020F0502020204030204" pitchFamily="34" charset="0"/>
              </a:rPr>
              <a:t>No baseline for annual planning or horizon for ending of field data collection </a:t>
            </a:r>
          </a:p>
          <a:p>
            <a:pPr marL="742950" lvl="1" indent="-285750">
              <a:buFont typeface="Arial" panose="020B0604020202020204" pitchFamily="34" charset="0"/>
              <a:buChar char="•"/>
            </a:pPr>
            <a:r>
              <a:rPr lang="en-GB" sz="2400" dirty="0">
                <a:latin typeface="Calibri" panose="020F0502020204030204" pitchFamily="34" charset="0"/>
              </a:rPr>
              <a:t>Instability of CNFI structure and staff </a:t>
            </a:r>
          </a:p>
          <a:p>
            <a:pPr marL="742950" lvl="1" indent="-285750">
              <a:buFont typeface="Arial" panose="020B0604020202020204" pitchFamily="34" charset="0"/>
              <a:buChar char="•"/>
            </a:pPr>
            <a:r>
              <a:rPr lang="en-GB" sz="2400" dirty="0">
                <a:latin typeface="Calibri" panose="020F0502020204030204" pitchFamily="34" charset="0"/>
              </a:rPr>
              <a:t>Lack of equipment and vehicles </a:t>
            </a:r>
          </a:p>
          <a:p>
            <a:pPr marL="742950" lvl="1" indent="-285750">
              <a:buFont typeface="Arial" panose="020B0604020202020204" pitchFamily="34" charset="0"/>
              <a:buChar char="•"/>
            </a:pPr>
            <a:endParaRPr lang="en-GB" sz="2400" dirty="0">
              <a:latin typeface="Calibri" panose="020F0502020204030204" pitchFamily="34" charset="0"/>
            </a:endParaRPr>
          </a:p>
          <a:p>
            <a:pPr marL="285750" indent="-285750">
              <a:buFont typeface="Arial" panose="020B0604020202020204" pitchFamily="34" charset="0"/>
              <a:buChar char="•"/>
            </a:pPr>
            <a:r>
              <a:rPr lang="en-GB" sz="2400" b="1" dirty="0">
                <a:latin typeface="Calibri" panose="020F0502020204030204" pitchFamily="34" charset="0"/>
              </a:rPr>
              <a:t>Inaccessible sample plots:</a:t>
            </a:r>
            <a:r>
              <a:rPr lang="en-GB" sz="2400" dirty="0">
                <a:latin typeface="Calibri" panose="020F0502020204030204" pitchFamily="34" charset="0"/>
              </a:rPr>
              <a:t> </a:t>
            </a:r>
          </a:p>
          <a:p>
            <a:pPr marL="742950" lvl="1" indent="-285750">
              <a:buFont typeface="Arial" panose="020B0604020202020204" pitchFamily="34" charset="0"/>
              <a:buChar char="•"/>
            </a:pPr>
            <a:r>
              <a:rPr lang="en-US" sz="2400" dirty="0">
                <a:latin typeface="Calibri" panose="020F0502020204030204" pitchFamily="34" charset="0"/>
              </a:rPr>
              <a:t>Inaccessible territories relatively sample plots</a:t>
            </a:r>
          </a:p>
          <a:p>
            <a:pPr marL="742950" lvl="1" indent="-285750">
              <a:buFont typeface="Arial" panose="020B0604020202020204" pitchFamily="34" charset="0"/>
              <a:buChar char="•"/>
            </a:pPr>
            <a:r>
              <a:rPr lang="en-US" sz="2400" dirty="0">
                <a:latin typeface="Calibri" panose="020F0502020204030204" pitchFamily="34" charset="0"/>
              </a:rPr>
              <a:t>Increased fieldwork costs without prior acquisition of local information</a:t>
            </a:r>
          </a:p>
          <a:p>
            <a:pPr marL="742950" lvl="1" indent="-285750">
              <a:buFont typeface="Arial" panose="020B0604020202020204" pitchFamily="34" charset="0"/>
              <a:buChar char="•"/>
            </a:pPr>
            <a:r>
              <a:rPr lang="en-GB" sz="2400" dirty="0">
                <a:latin typeface="Calibri" panose="020F0502020204030204" pitchFamily="34" charset="0"/>
              </a:rPr>
              <a:t>Require complex statistical methods to estimate missing observations</a:t>
            </a:r>
            <a:endParaRPr lang="uk-UA" sz="2400" dirty="0">
              <a:latin typeface="Calibri" panose="020F0502020204030204" pitchFamily="34" charset="0"/>
            </a:endParaRPr>
          </a:p>
          <a:p>
            <a:pPr marL="285750" indent="-285750">
              <a:buFont typeface="Arial" panose="020B0604020202020204" pitchFamily="34" charset="0"/>
              <a:buChar char="•"/>
            </a:pPr>
            <a:endParaRPr lang="uk-UA" sz="2400" dirty="0">
              <a:latin typeface="Calibri" panose="020F0502020204030204" pitchFamily="34" charset="0"/>
            </a:endParaRPr>
          </a:p>
        </p:txBody>
      </p:sp>
    </p:spTree>
    <p:extLst>
      <p:ext uri="{BB962C8B-B14F-4D97-AF65-F5344CB8AC3E}">
        <p14:creationId xmlns:p14="http://schemas.microsoft.com/office/powerpoint/2010/main" val="247898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A4736-088A-B8C3-44A1-3F792883095D}"/>
              </a:ext>
            </a:extLst>
          </p:cNvPr>
          <p:cNvSpPr>
            <a:spLocks noGrp="1"/>
          </p:cNvSpPr>
          <p:nvPr>
            <p:ph type="sldNum" sz="quarter" idx="12"/>
          </p:nvPr>
        </p:nvSpPr>
        <p:spPr/>
        <p:txBody>
          <a:bodyPr/>
          <a:lstStyle/>
          <a:p>
            <a:fld id="{51EE7181-CA54-4834-B0AA-E251DC475F5A}" type="slidenum">
              <a:rPr lang="en-GB" smtClean="0"/>
              <a:t>6</a:t>
            </a:fld>
            <a:endParaRPr lang="en-GB" dirty="0"/>
          </a:p>
        </p:txBody>
      </p:sp>
      <p:sp>
        <p:nvSpPr>
          <p:cNvPr id="4" name="TextBox 3">
            <a:extLst>
              <a:ext uri="{FF2B5EF4-FFF2-40B4-BE49-F238E27FC236}">
                <a16:creationId xmlns:a16="http://schemas.microsoft.com/office/drawing/2014/main" id="{72191ABC-5EF2-5E0B-3FC2-87151A366ED1}"/>
              </a:ext>
            </a:extLst>
          </p:cNvPr>
          <p:cNvSpPr txBox="1"/>
          <p:nvPr/>
        </p:nvSpPr>
        <p:spPr>
          <a:xfrm>
            <a:off x="4554056" y="2041282"/>
            <a:ext cx="6288115" cy="3277820"/>
          </a:xfrm>
          <a:prstGeom prst="rect">
            <a:avLst/>
          </a:prstGeom>
          <a:noFill/>
        </p:spPr>
        <p:txBody>
          <a:bodyPr wrap="square">
            <a:spAutoFit/>
          </a:bodyPr>
          <a:lstStyle/>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Support for the national forest inventory reporting with limited resources</a:t>
            </a:r>
          </a:p>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First spatially explicit assessment of forest resources in Ukraine</a:t>
            </a:r>
          </a:p>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Mapping of forests regardless of their legal status</a:t>
            </a:r>
          </a:p>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Improved capacity for continuous forest monitoring in Ukraine and decision making</a:t>
            </a:r>
          </a:p>
        </p:txBody>
      </p:sp>
      <p:sp>
        <p:nvSpPr>
          <p:cNvPr id="5" name="TextBox 4">
            <a:extLst>
              <a:ext uri="{FF2B5EF4-FFF2-40B4-BE49-F238E27FC236}">
                <a16:creationId xmlns:a16="http://schemas.microsoft.com/office/drawing/2014/main" id="{7571BF5A-6668-BB90-3028-0E5A2829DA2F}"/>
              </a:ext>
            </a:extLst>
          </p:cNvPr>
          <p:cNvSpPr txBox="1"/>
          <p:nvPr/>
        </p:nvSpPr>
        <p:spPr>
          <a:xfrm>
            <a:off x="710044" y="511330"/>
            <a:ext cx="8033905" cy="584775"/>
          </a:xfrm>
          <a:prstGeom prst="rect">
            <a:avLst/>
          </a:prstGeom>
          <a:noFill/>
        </p:spPr>
        <p:txBody>
          <a:bodyPr wrap="square" rtlCol="0">
            <a:spAutoFit/>
          </a:bodyPr>
          <a:lstStyle/>
          <a:p>
            <a:r>
              <a:rPr lang="en-US" sz="3200" b="1" dirty="0"/>
              <a:t>Objectives of the RS-Inventory 2023</a:t>
            </a:r>
          </a:p>
        </p:txBody>
      </p:sp>
      <p:sp>
        <p:nvSpPr>
          <p:cNvPr id="13" name="Rectangle 5">
            <a:extLst>
              <a:ext uri="{FF2B5EF4-FFF2-40B4-BE49-F238E27FC236}">
                <a16:creationId xmlns:a16="http://schemas.microsoft.com/office/drawing/2014/main" id="{55B22FD6-6192-DFBB-9229-E34739893725}"/>
              </a:ext>
            </a:extLst>
          </p:cNvPr>
          <p:cNvSpPr>
            <a:spLocks noChangeArrowheads="1"/>
          </p:cNvSpPr>
          <p:nvPr/>
        </p:nvSpPr>
        <p:spPr bwMode="auto">
          <a:xfrm>
            <a:off x="838200" y="624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6">
            <a:extLst>
              <a:ext uri="{FF2B5EF4-FFF2-40B4-BE49-F238E27FC236}">
                <a16:creationId xmlns:a16="http://schemas.microsoft.com/office/drawing/2014/main" id="{B80C68CB-DE36-85B2-2E25-3E0D11796E88}"/>
              </a:ext>
            </a:extLst>
          </p:cNvPr>
          <p:cNvSpPr>
            <a:spLocks noChangeArrowheads="1"/>
          </p:cNvSpPr>
          <p:nvPr/>
        </p:nvSpPr>
        <p:spPr bwMode="auto">
          <a:xfrm>
            <a:off x="838200" y="746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a:t>
            </a:r>
            <a:endParaRPr kumimoji="0" lang="uk-UA" altLang="uk-UA" sz="1800" b="0" i="0" u="none" strike="noStrike" cap="none" normalizeH="0" baseline="0">
              <a:ln>
                <a:noFill/>
              </a:ln>
              <a:solidFill>
                <a:schemeClr val="tx1"/>
              </a:solidFill>
              <a:effectLst/>
              <a:latin typeface="Arial" panose="020B0604020202020204" pitchFamily="34" charset="0"/>
            </a:endParaRPr>
          </a:p>
        </p:txBody>
      </p:sp>
      <p:sp>
        <p:nvSpPr>
          <p:cNvPr id="15" name="Rectangle 7">
            <a:extLst>
              <a:ext uri="{FF2B5EF4-FFF2-40B4-BE49-F238E27FC236}">
                <a16:creationId xmlns:a16="http://schemas.microsoft.com/office/drawing/2014/main" id="{65E1F48C-A7D4-8EC4-4FB7-F49D8DB3A2E9}"/>
              </a:ext>
            </a:extLst>
          </p:cNvPr>
          <p:cNvSpPr>
            <a:spLocks noChangeArrowheads="1"/>
          </p:cNvSpPr>
          <p:nvPr/>
        </p:nvSpPr>
        <p:spPr bwMode="auto">
          <a:xfrm>
            <a:off x="838200" y="868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uk-UA" sz="1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br>
            <a:endParaRPr kumimoji="0" lang="en-US" altLang="uk-UA" sz="1800" b="0" i="0" u="none" strike="noStrike" cap="none" normalizeH="0" baseline="0">
              <a:ln>
                <a:noFill/>
              </a:ln>
              <a:solidFill>
                <a:schemeClr val="tx1"/>
              </a:solidFill>
              <a:effectLst/>
              <a:latin typeface="Arial" panose="020B0604020202020204" pitchFamily="34" charset="0"/>
            </a:endParaRPr>
          </a:p>
        </p:txBody>
      </p:sp>
      <p:pic>
        <p:nvPicPr>
          <p:cNvPr id="6" name="Рисунок 5" descr="Зображення, що містить текст, риф, знімок екрана&#10;&#10;Автоматично згенерований опис">
            <a:extLst>
              <a:ext uri="{FF2B5EF4-FFF2-40B4-BE49-F238E27FC236}">
                <a16:creationId xmlns:a16="http://schemas.microsoft.com/office/drawing/2014/main" id="{BE18EC8A-744D-888D-1A9C-E1C7135FDC3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932" y="1514631"/>
            <a:ext cx="3650668" cy="4289270"/>
          </a:xfrm>
          <a:prstGeom prst="rect">
            <a:avLst/>
          </a:prstGeom>
        </p:spPr>
      </p:pic>
      <p:sp>
        <p:nvSpPr>
          <p:cNvPr id="7" name="Прямокутник 6">
            <a:extLst>
              <a:ext uri="{FF2B5EF4-FFF2-40B4-BE49-F238E27FC236}">
                <a16:creationId xmlns:a16="http://schemas.microsoft.com/office/drawing/2014/main" id="{43F8C643-915E-562F-83D5-5CBAE0E177D8}"/>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9566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A4736-088A-B8C3-44A1-3F792883095D}"/>
              </a:ext>
            </a:extLst>
          </p:cNvPr>
          <p:cNvSpPr>
            <a:spLocks noGrp="1"/>
          </p:cNvSpPr>
          <p:nvPr>
            <p:ph type="sldNum" sz="quarter" idx="12"/>
          </p:nvPr>
        </p:nvSpPr>
        <p:spPr/>
        <p:txBody>
          <a:bodyPr/>
          <a:lstStyle/>
          <a:p>
            <a:fld id="{51EE7181-CA54-4834-B0AA-E251DC475F5A}" type="slidenum">
              <a:rPr lang="en-GB" smtClean="0"/>
              <a:t>7</a:t>
            </a:fld>
            <a:endParaRPr lang="en-GB"/>
          </a:p>
        </p:txBody>
      </p:sp>
      <p:pic>
        <p:nvPicPr>
          <p:cNvPr id="12" name="Рисунок 11" descr="Зображення, що містить карта, атлант, текст&#10;&#10;Автоматично згенерований опис">
            <a:extLst>
              <a:ext uri="{FF2B5EF4-FFF2-40B4-BE49-F238E27FC236}">
                <a16:creationId xmlns:a16="http://schemas.microsoft.com/office/drawing/2014/main" id="{7D9E1198-2DA6-DFD0-B236-E9C4B45BE0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22887" y="1062006"/>
            <a:ext cx="7731056" cy="5356698"/>
          </a:xfrm>
          <a:prstGeom prst="rect">
            <a:avLst/>
          </a:prstGeom>
        </p:spPr>
      </p:pic>
      <p:pic>
        <p:nvPicPr>
          <p:cNvPr id="19" name="Рисунок 18">
            <a:extLst>
              <a:ext uri="{FF2B5EF4-FFF2-40B4-BE49-F238E27FC236}">
                <a16:creationId xmlns:a16="http://schemas.microsoft.com/office/drawing/2014/main" id="{67617F15-0211-842D-81A5-CD54C48F483C}"/>
              </a:ext>
            </a:extLst>
          </p:cNvPr>
          <p:cNvPicPr>
            <a:picLocks noChangeAspect="1"/>
          </p:cNvPicPr>
          <p:nvPr/>
        </p:nvPicPr>
        <p:blipFill>
          <a:blip r:embed="rId3"/>
          <a:stretch>
            <a:fillRect/>
          </a:stretch>
        </p:blipFill>
        <p:spPr>
          <a:xfrm>
            <a:off x="4979531" y="5153333"/>
            <a:ext cx="2667000" cy="1485900"/>
          </a:xfrm>
          <a:prstGeom prst="rect">
            <a:avLst/>
          </a:prstGeom>
        </p:spPr>
      </p:pic>
      <p:sp>
        <p:nvSpPr>
          <p:cNvPr id="4" name="Прямокутник 3">
            <a:extLst>
              <a:ext uri="{FF2B5EF4-FFF2-40B4-BE49-F238E27FC236}">
                <a16:creationId xmlns:a16="http://schemas.microsoft.com/office/drawing/2014/main" id="{5843ED3F-B69B-A731-1C69-5EE5BE83D0A3}"/>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a:extLst>
              <a:ext uri="{FF2B5EF4-FFF2-40B4-BE49-F238E27FC236}">
                <a16:creationId xmlns:a16="http://schemas.microsoft.com/office/drawing/2014/main" id="{C13C3371-83A5-33B4-2F72-EA7DC3F03E86}"/>
              </a:ext>
            </a:extLst>
          </p:cNvPr>
          <p:cNvSpPr txBox="1"/>
          <p:nvPr/>
        </p:nvSpPr>
        <p:spPr>
          <a:xfrm>
            <a:off x="996736" y="3998505"/>
            <a:ext cx="2882538" cy="2308324"/>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1800" dirty="0">
                <a:ea typeface="Century Gothic" panose="020B0502020202020204" pitchFamily="34" charset="0"/>
                <a:cs typeface="Times New Roman" panose="02020603050405020304" pitchFamily="18" charset="0"/>
              </a:rPr>
              <a:t>T</a:t>
            </a:r>
            <a:r>
              <a:rPr lang="en-US" sz="1800" dirty="0">
                <a:effectLst/>
                <a:ea typeface="Century Gothic" panose="020B0502020202020204" pitchFamily="34" charset="0"/>
                <a:cs typeface="Times New Roman" panose="02020603050405020304" pitchFamily="18" charset="0"/>
              </a:rPr>
              <a:t>his study used the biophysical definition of forest as an area covered by woody vegetation with a predefined minimum canopy cover (&gt;50%) observed at 20×20 m pixel level regardless of its legal status.</a:t>
            </a:r>
            <a:endParaRPr lang="en-US" sz="1800" dirty="0"/>
          </a:p>
        </p:txBody>
      </p:sp>
      <p:sp>
        <p:nvSpPr>
          <p:cNvPr id="8" name="TextBox 7">
            <a:extLst>
              <a:ext uri="{FF2B5EF4-FFF2-40B4-BE49-F238E27FC236}">
                <a16:creationId xmlns:a16="http://schemas.microsoft.com/office/drawing/2014/main" id="{4D072B1D-F24E-DBDC-7888-1D5F0D4E6DAA}"/>
              </a:ext>
            </a:extLst>
          </p:cNvPr>
          <p:cNvSpPr txBox="1"/>
          <p:nvPr/>
        </p:nvSpPr>
        <p:spPr>
          <a:xfrm>
            <a:off x="1032051" y="1828680"/>
            <a:ext cx="3721803" cy="2169825"/>
          </a:xfrm>
          <a:prstGeom prst="rect">
            <a:avLst/>
          </a:prstGeom>
          <a:noFill/>
        </p:spPr>
        <p:txBody>
          <a:bodyPr wrap="square">
            <a:spAutoFit/>
          </a:bodyPr>
          <a:lstStyle/>
          <a:p>
            <a:pPr>
              <a:spcAft>
                <a:spcPts val="600"/>
              </a:spcAft>
            </a:pPr>
            <a:r>
              <a:rPr lang="en-US" sz="2000" b="1" kern="0" dirty="0">
                <a:solidFill>
                  <a:srgbClr val="000000"/>
                </a:solidFill>
                <a:effectLst/>
                <a:ea typeface="Times New Roman" panose="02020603050405020304" pitchFamily="18" charset="0"/>
                <a:cs typeface="Calibri" panose="020F0502020204030204" pitchFamily="34" charset="0"/>
              </a:rPr>
              <a:t>Total forest area in 2023:</a:t>
            </a:r>
          </a:p>
          <a:p>
            <a:pPr marL="342900" indent="-342900">
              <a:spcAft>
                <a:spcPts val="600"/>
              </a:spcAft>
              <a:buFont typeface="Arial" panose="020B0604020202020204" pitchFamily="34" charset="0"/>
              <a:buChar char="•"/>
            </a:pPr>
            <a:r>
              <a:rPr lang="en-US" sz="2000" kern="0" dirty="0">
                <a:solidFill>
                  <a:srgbClr val="000000"/>
                </a:solidFill>
                <a:effectLst/>
                <a:ea typeface="Times New Roman" panose="02020603050405020304" pitchFamily="18" charset="0"/>
                <a:cs typeface="Calibri" panose="020F0502020204030204" pitchFamily="34" charset="0"/>
              </a:rPr>
              <a:t>11,209 ± 166 thousand ha</a:t>
            </a:r>
          </a:p>
          <a:p>
            <a:r>
              <a:rPr lang="en-US" sz="2000" b="1" kern="0" dirty="0">
                <a:solidFill>
                  <a:srgbClr val="000000"/>
                </a:solidFill>
                <a:cs typeface="Calibri" panose="020F0502020204030204" pitchFamily="34" charset="0"/>
              </a:rPr>
              <a:t>Forest cover in 2023:</a:t>
            </a:r>
          </a:p>
          <a:p>
            <a:pPr marL="342900" indent="-342900">
              <a:buFont typeface="Arial" panose="020B0604020202020204" pitchFamily="34" charset="0"/>
              <a:buChar char="•"/>
            </a:pPr>
            <a:r>
              <a:rPr lang="en-US" sz="2000" kern="0" dirty="0">
                <a:solidFill>
                  <a:srgbClr val="000000"/>
                </a:solidFill>
                <a:cs typeface="Calibri" panose="020F0502020204030204" pitchFamily="34" charset="0"/>
              </a:rPr>
              <a:t>18.8 </a:t>
            </a:r>
            <a:r>
              <a:rPr lang="en-US" sz="2000" kern="0" dirty="0">
                <a:solidFill>
                  <a:srgbClr val="000000"/>
                </a:solidFill>
                <a:effectLst/>
                <a:ea typeface="Times New Roman" panose="02020603050405020304" pitchFamily="18" charset="0"/>
                <a:cs typeface="Calibri" panose="020F0502020204030204" pitchFamily="34" charset="0"/>
              </a:rPr>
              <a:t>± 0.3%</a:t>
            </a:r>
            <a:endParaRPr lang="en-US" sz="2000" dirty="0"/>
          </a:p>
          <a:p>
            <a:pPr marL="342900" indent="-342900">
              <a:spcAft>
                <a:spcPts val="600"/>
              </a:spcAft>
              <a:buFont typeface="Arial" panose="020B0604020202020204" pitchFamily="34" charset="0"/>
              <a:buChar char="•"/>
            </a:pPr>
            <a:endParaRPr lang="en-US" sz="2000" kern="0" dirty="0">
              <a:solidFill>
                <a:srgbClr val="000000"/>
              </a:solidFill>
              <a:effectLst/>
              <a:ea typeface="Times New Roman" panose="02020603050405020304" pitchFamily="18" charset="0"/>
              <a:cs typeface="Calibri" panose="020F0502020204030204" pitchFamily="34" charset="0"/>
            </a:endParaRPr>
          </a:p>
          <a:p>
            <a:pPr marL="285750" indent="-285750">
              <a:spcAft>
                <a:spcPts val="600"/>
              </a:spcAft>
              <a:buFont typeface="Arial" panose="020B0604020202020204" pitchFamily="34" charset="0"/>
              <a:buChar char="•"/>
            </a:pPr>
            <a:endParaRPr lang="en-US" sz="2000" dirty="0">
              <a:solidFill>
                <a:srgbClr val="000000"/>
              </a:solidFill>
            </a:endParaRPr>
          </a:p>
        </p:txBody>
      </p:sp>
      <p:sp>
        <p:nvSpPr>
          <p:cNvPr id="5" name="TextBox 4">
            <a:extLst>
              <a:ext uri="{FF2B5EF4-FFF2-40B4-BE49-F238E27FC236}">
                <a16:creationId xmlns:a16="http://schemas.microsoft.com/office/drawing/2014/main" id="{7571BF5A-6668-BB90-3028-0E5A2829DA2F}"/>
              </a:ext>
            </a:extLst>
          </p:cNvPr>
          <p:cNvSpPr txBox="1"/>
          <p:nvPr/>
        </p:nvSpPr>
        <p:spPr>
          <a:xfrm>
            <a:off x="705055" y="386282"/>
            <a:ext cx="9629117" cy="584775"/>
          </a:xfrm>
          <a:prstGeom prst="rect">
            <a:avLst/>
          </a:prstGeom>
          <a:noFill/>
        </p:spPr>
        <p:txBody>
          <a:bodyPr wrap="square" rtlCol="0">
            <a:spAutoFit/>
          </a:bodyPr>
          <a:lstStyle/>
          <a:p>
            <a:r>
              <a:rPr lang="en-US" sz="3200" b="1" dirty="0"/>
              <a:t>RS-Inventory: Forest area and Dominant species</a:t>
            </a:r>
          </a:p>
        </p:txBody>
      </p:sp>
    </p:spTree>
    <p:extLst>
      <p:ext uri="{BB962C8B-B14F-4D97-AF65-F5344CB8AC3E}">
        <p14:creationId xmlns:p14="http://schemas.microsoft.com/office/powerpoint/2010/main" val="85912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A4736-088A-B8C3-44A1-3F792883095D}"/>
              </a:ext>
            </a:extLst>
          </p:cNvPr>
          <p:cNvSpPr>
            <a:spLocks noGrp="1"/>
          </p:cNvSpPr>
          <p:nvPr>
            <p:ph type="sldNum" sz="quarter" idx="12"/>
          </p:nvPr>
        </p:nvSpPr>
        <p:spPr/>
        <p:txBody>
          <a:bodyPr/>
          <a:lstStyle/>
          <a:p>
            <a:fld id="{51EE7181-CA54-4834-B0AA-E251DC475F5A}" type="slidenum">
              <a:rPr lang="en-GB" smtClean="0"/>
              <a:t>8</a:t>
            </a:fld>
            <a:endParaRPr lang="en-GB" dirty="0"/>
          </a:p>
        </p:txBody>
      </p:sp>
      <p:sp>
        <p:nvSpPr>
          <p:cNvPr id="5" name="TextBox 4">
            <a:extLst>
              <a:ext uri="{FF2B5EF4-FFF2-40B4-BE49-F238E27FC236}">
                <a16:creationId xmlns:a16="http://schemas.microsoft.com/office/drawing/2014/main" id="{7571BF5A-6668-BB90-3028-0E5A2829DA2F}"/>
              </a:ext>
            </a:extLst>
          </p:cNvPr>
          <p:cNvSpPr txBox="1"/>
          <p:nvPr/>
        </p:nvSpPr>
        <p:spPr>
          <a:xfrm>
            <a:off x="719569" y="539585"/>
            <a:ext cx="8033905" cy="584775"/>
          </a:xfrm>
          <a:prstGeom prst="rect">
            <a:avLst/>
          </a:prstGeom>
          <a:noFill/>
        </p:spPr>
        <p:txBody>
          <a:bodyPr wrap="square" rtlCol="0">
            <a:spAutoFit/>
          </a:bodyPr>
          <a:lstStyle/>
          <a:p>
            <a:r>
              <a:rPr lang="en-US" sz="3200" b="1" dirty="0"/>
              <a:t>RS-Inventory: War-affected forests</a:t>
            </a:r>
          </a:p>
        </p:txBody>
      </p:sp>
      <p:pic>
        <p:nvPicPr>
          <p:cNvPr id="10" name="Рисунок 9" descr="Зображення, що містить карта, текст, атлант&#10;&#10;Автоматично згенерований опис">
            <a:extLst>
              <a:ext uri="{FF2B5EF4-FFF2-40B4-BE49-F238E27FC236}">
                <a16:creationId xmlns:a16="http://schemas.microsoft.com/office/drawing/2014/main" id="{FDE0FC76-F636-6942-BD74-B3FE8909D5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3505" y="2389292"/>
            <a:ext cx="5670021" cy="3881375"/>
          </a:xfrm>
          <a:prstGeom prst="snipRoundRect">
            <a:avLst>
              <a:gd name="adj1" fmla="val 16667"/>
              <a:gd name="adj2" fmla="val 50000"/>
            </a:avLst>
          </a:prstGeom>
        </p:spPr>
      </p:pic>
      <p:sp>
        <p:nvSpPr>
          <p:cNvPr id="13" name="TextBox 12">
            <a:extLst>
              <a:ext uri="{FF2B5EF4-FFF2-40B4-BE49-F238E27FC236}">
                <a16:creationId xmlns:a16="http://schemas.microsoft.com/office/drawing/2014/main" id="{A4C5E5F0-AFB2-4C09-1EA0-1D07F32BFA57}"/>
              </a:ext>
            </a:extLst>
          </p:cNvPr>
          <p:cNvSpPr txBox="1"/>
          <p:nvPr/>
        </p:nvSpPr>
        <p:spPr>
          <a:xfrm>
            <a:off x="5903526" y="4393623"/>
            <a:ext cx="5699895" cy="101566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t>Approximately 1.7 million ha, or about 15% of the total forest area in Ukraine, are within territories affected by the war</a:t>
            </a:r>
          </a:p>
        </p:txBody>
      </p:sp>
      <p:pic>
        <p:nvPicPr>
          <p:cNvPr id="11" name="Графіка 2">
            <a:extLst>
              <a:ext uri="{FF2B5EF4-FFF2-40B4-BE49-F238E27FC236}">
                <a16:creationId xmlns:a16="http://schemas.microsoft.com/office/drawing/2014/main" id="{D8C21E70-AA59-3BEA-630B-E5BC4C4B00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9086" y="1636472"/>
            <a:ext cx="6944335" cy="2361268"/>
          </a:xfrm>
          <a:prstGeom prst="rect">
            <a:avLst/>
          </a:prstGeom>
        </p:spPr>
      </p:pic>
      <p:sp>
        <p:nvSpPr>
          <p:cNvPr id="4" name="Прямокутник 3">
            <a:extLst>
              <a:ext uri="{FF2B5EF4-FFF2-40B4-BE49-F238E27FC236}">
                <a16:creationId xmlns:a16="http://schemas.microsoft.com/office/drawing/2014/main" id="{C409E87D-E95F-D83D-1DA5-B5D8BC1B4993}"/>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8266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93035A-F168-6F98-A716-46D28FA60836}"/>
              </a:ext>
            </a:extLst>
          </p:cNvPr>
          <p:cNvSpPr>
            <a:spLocks noGrp="1"/>
          </p:cNvSpPr>
          <p:nvPr>
            <p:ph type="sldNum" sz="quarter" idx="12"/>
          </p:nvPr>
        </p:nvSpPr>
        <p:spPr/>
        <p:txBody>
          <a:bodyPr/>
          <a:lstStyle/>
          <a:p>
            <a:fld id="{51EE7181-CA54-4834-B0AA-E251DC475F5A}" type="slidenum">
              <a:rPr lang="en-GB" smtClean="0"/>
              <a:t>9</a:t>
            </a:fld>
            <a:endParaRPr lang="en-GB" dirty="0"/>
          </a:p>
        </p:txBody>
      </p:sp>
      <p:sp>
        <p:nvSpPr>
          <p:cNvPr id="10" name="TextBox 9">
            <a:extLst>
              <a:ext uri="{FF2B5EF4-FFF2-40B4-BE49-F238E27FC236}">
                <a16:creationId xmlns:a16="http://schemas.microsoft.com/office/drawing/2014/main" id="{D9887F2E-4C0E-87E1-6DF6-9168BBE12AE9}"/>
              </a:ext>
            </a:extLst>
          </p:cNvPr>
          <p:cNvSpPr txBox="1"/>
          <p:nvPr/>
        </p:nvSpPr>
        <p:spPr>
          <a:xfrm>
            <a:off x="748145" y="368135"/>
            <a:ext cx="6097978" cy="595932"/>
          </a:xfrm>
          <a:prstGeom prst="rect">
            <a:avLst/>
          </a:prstGeom>
          <a:noFill/>
        </p:spPr>
        <p:txBody>
          <a:bodyPr wrap="square" rtlCol="0">
            <a:spAutoFit/>
          </a:bodyPr>
          <a:lstStyle/>
          <a:p>
            <a:pPr>
              <a:lnSpc>
                <a:spcPct val="107000"/>
              </a:lnSpc>
              <a:spcBef>
                <a:spcPts val="800"/>
              </a:spcBef>
              <a:spcAft>
                <a:spcPts val="400"/>
              </a:spcAft>
            </a:pPr>
            <a:r>
              <a:rPr lang="en-US" sz="3200" b="1" kern="100" dirty="0">
                <a:solidFill>
                  <a:srgbClr val="0F4761"/>
                </a:solidFill>
                <a:effectLst/>
                <a:latin typeface="Calibri" panose="020F0502020204030204" pitchFamily="34" charset="0"/>
                <a:ea typeface="Yu Gothic Light" panose="020B0300000000000000" pitchFamily="34" charset="-128"/>
              </a:rPr>
              <a:t>Prospects of using RS-Inventory</a:t>
            </a:r>
            <a:endParaRPr lang="en-GB" sz="3200" b="1" kern="100" dirty="0">
              <a:solidFill>
                <a:srgbClr val="0F4761"/>
              </a:solidFill>
              <a:effectLst/>
              <a:latin typeface="Calibri" panose="020F0502020204030204" pitchFamily="34" charset="0"/>
              <a:ea typeface="Yu Gothic Light" panose="020B0300000000000000" pitchFamily="34" charset="-128"/>
            </a:endParaRPr>
          </a:p>
        </p:txBody>
      </p:sp>
      <p:sp>
        <p:nvSpPr>
          <p:cNvPr id="2" name="TextBox 1">
            <a:extLst>
              <a:ext uri="{FF2B5EF4-FFF2-40B4-BE49-F238E27FC236}">
                <a16:creationId xmlns:a16="http://schemas.microsoft.com/office/drawing/2014/main" id="{2EB983CF-E374-A792-0B1E-8B8340FA91B8}"/>
              </a:ext>
            </a:extLst>
          </p:cNvPr>
          <p:cNvSpPr txBox="1"/>
          <p:nvPr/>
        </p:nvSpPr>
        <p:spPr>
          <a:xfrm>
            <a:off x="876300" y="1757119"/>
            <a:ext cx="10477500" cy="1385444"/>
          </a:xfrm>
          <a:prstGeom prst="rect">
            <a:avLst/>
          </a:prstGeom>
          <a:noFill/>
        </p:spPr>
        <p:txBody>
          <a:bodyPr wrap="square" rtlCol="0">
            <a:spAutoFit/>
          </a:bodyPr>
          <a:lstStyle/>
          <a:p>
            <a:pPr marL="342900" indent="-342900">
              <a:lnSpc>
                <a:spcPts val="2200"/>
              </a:lnSpc>
              <a:spcBef>
                <a:spcPts val="600"/>
              </a:spcBef>
              <a:spcAft>
                <a:spcPts val="600"/>
              </a:spcAft>
              <a:buFont typeface="Arial" panose="020B0604020202020204" pitchFamily="34" charset="0"/>
              <a:buChar char="•"/>
            </a:pPr>
            <a:r>
              <a:rPr lang="en-GB" sz="2400" dirty="0"/>
              <a:t>RS-Inventory provides reliable input data, scientifically based methodology and robust outputs on all Ukrainian forests</a:t>
            </a:r>
          </a:p>
          <a:p>
            <a:pPr marL="342900" indent="-342900">
              <a:lnSpc>
                <a:spcPts val="2200"/>
              </a:lnSpc>
              <a:spcBef>
                <a:spcPts val="600"/>
              </a:spcBef>
              <a:spcAft>
                <a:spcPts val="600"/>
              </a:spcAft>
              <a:buFont typeface="Arial" panose="020B0604020202020204" pitchFamily="34" charset="0"/>
              <a:buChar char="•"/>
            </a:pPr>
            <a:r>
              <a:rPr lang="en-GB" sz="2400" dirty="0"/>
              <a:t>Using RS-Technologies on a regular base for the National Forest Inventory considering a slightly lower accuracy in comparison to saving money and time</a:t>
            </a:r>
          </a:p>
        </p:txBody>
      </p:sp>
      <p:sp>
        <p:nvSpPr>
          <p:cNvPr id="5" name="Прямокутник 4">
            <a:extLst>
              <a:ext uri="{FF2B5EF4-FFF2-40B4-BE49-F238E27FC236}">
                <a16:creationId xmlns:a16="http://schemas.microsoft.com/office/drawing/2014/main" id="{60BA087E-0B9B-7F50-EC83-287C7BB76546}"/>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776489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 meeting 21.07.2023" id="{2E33F7C5-FCFC-4DE6-A609-4145FD94548F}" vid="{437B869E-E669-40C6-8525-A04331E5B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AB636C1F3EE534CAA6EFBA56B84BCC7" ma:contentTypeVersion="17" ma:contentTypeDescription="Ein neues Dokument erstellen." ma:contentTypeScope="" ma:versionID="94bae71e88964aa9f6469b44ba4b8c6c">
  <xsd:schema xmlns:xsd="http://www.w3.org/2001/XMLSchema" xmlns:xs="http://www.w3.org/2001/XMLSchema" xmlns:p="http://schemas.microsoft.com/office/2006/metadata/properties" xmlns:ns2="080b72cc-e4c4-4790-9f97-f133ee35ae8e" xmlns:ns3="b4228b6d-77f5-4e88-95df-114489aa8b8b" targetNamespace="http://schemas.microsoft.com/office/2006/metadata/properties" ma:root="true" ma:fieldsID="59598e9128597097d7fc4b046892a2ff" ns2:_="" ns3:_="">
    <xsd:import namespace="080b72cc-e4c4-4790-9f97-f133ee35ae8e"/>
    <xsd:import namespace="b4228b6d-77f5-4e88-95df-114489aa8b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b72cc-e4c4-4790-9f97-f133ee35a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37ef5b12-004b-4d0f-a024-a4c3427229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228b6d-77f5-4e88-95df-114489aa8b8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5af778-2eb0-417e-b590-4603da4cc578}" ma:internalName="TaxCatchAll" ma:showField="CatchAllData" ma:web="b4228b6d-77f5-4e88-95df-114489aa8b8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0b72cc-e4c4-4790-9f97-f133ee35ae8e">
      <Terms xmlns="http://schemas.microsoft.com/office/infopath/2007/PartnerControls"/>
    </lcf76f155ced4ddcb4097134ff3c332f>
    <TaxCatchAll xmlns="b4228b6d-77f5-4e88-95df-114489aa8b8b" xsi:nil="true"/>
    <SharedWithUsers xmlns="b4228b6d-77f5-4e88-95df-114489aa8b8b">
      <UserInfo>
        <DisplayName/>
        <AccountId xsi:nil="true"/>
        <AccountType/>
      </UserInfo>
    </SharedWithUsers>
    <MediaLengthInSeconds xmlns="080b72cc-e4c4-4790-9f97-f133ee35ae8e" xsi:nil="true"/>
  </documentManagement>
</p:properties>
</file>

<file path=customXml/itemProps1.xml><?xml version="1.0" encoding="utf-8"?>
<ds:datastoreItem xmlns:ds="http://schemas.openxmlformats.org/officeDocument/2006/customXml" ds:itemID="{1E231C4E-780B-43CB-877B-49B2BAD4218E}"/>
</file>

<file path=customXml/itemProps2.xml><?xml version="1.0" encoding="utf-8"?>
<ds:datastoreItem xmlns:ds="http://schemas.openxmlformats.org/officeDocument/2006/customXml" ds:itemID="{702B9466-72CD-4D2B-A10A-AAC0E409B83B}">
  <ds:schemaRefs>
    <ds:schemaRef ds:uri="http://schemas.microsoft.com/sharepoint/v3/contenttype/forms"/>
  </ds:schemaRefs>
</ds:datastoreItem>
</file>

<file path=customXml/itemProps3.xml><?xml version="1.0" encoding="utf-8"?>
<ds:datastoreItem xmlns:ds="http://schemas.openxmlformats.org/officeDocument/2006/customXml" ds:itemID="{A778C489-EEB4-492D-8D0E-24BC18895108}">
  <ds:schemaRefs>
    <ds:schemaRef ds:uri="http://schemas.microsoft.com/office/2006/metadata/properties"/>
    <ds:schemaRef ds:uri="http://schemas.microsoft.com/office/infopath/2007/PartnerControls"/>
    <ds:schemaRef ds:uri="080b72cc-e4c4-4790-9f97-f133ee35ae8e"/>
    <ds:schemaRef ds:uri="b4228b6d-77f5-4e88-95df-114489aa8b8b"/>
  </ds:schemaRefs>
</ds:datastoreItem>
</file>

<file path=docProps/app.xml><?xml version="1.0" encoding="utf-8"?>
<Properties xmlns="http://schemas.openxmlformats.org/officeDocument/2006/extended-properties" xmlns:vt="http://schemas.openxmlformats.org/officeDocument/2006/docPropsVTypes">
  <Template>PSG meeting 21.07.2023</Template>
  <TotalTime>533</TotalTime>
  <Words>993</Words>
  <Application>Microsoft Office PowerPoint</Application>
  <PresentationFormat>Широкий екран</PresentationFormat>
  <Paragraphs>84</Paragraphs>
  <Slides>10</Slides>
  <Notes>6</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10</vt:i4>
      </vt:variant>
    </vt:vector>
  </HeadingPairs>
  <TitlesOfParts>
    <vt:vector size="15" baseType="lpstr">
      <vt:lpstr>Arial</vt:lpstr>
      <vt:lpstr>Calibri</vt:lpstr>
      <vt:lpstr>Century Gothic</vt:lpstr>
      <vt:lpstr>Times New Roman</vt:lpstr>
      <vt:lpstr>Office Theme</vt:lpstr>
      <vt:lpstr>Презентація PowerPoint</vt:lpstr>
      <vt:lpstr>Презентація PowerPoint</vt:lpstr>
      <vt:lpstr>Презентація PowerPoint</vt:lpstr>
      <vt:lpstr>NFI grid (5*5 km)</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Halyna Semytska</dc:creator>
  <cp:lastModifiedBy>Vitaliy Storozhuk</cp:lastModifiedBy>
  <cp:revision>109</cp:revision>
  <cp:lastPrinted>2023-10-31T09:43:17Z</cp:lastPrinted>
  <dcterms:created xsi:type="dcterms:W3CDTF">2023-06-30T13:21:15Z</dcterms:created>
  <dcterms:modified xsi:type="dcterms:W3CDTF">2024-08-20T08:54:56Z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0x010100EAB636C1F3EE534CAA6EFBA56B84BCC7</vt:lpwstr>
  </property>
  <property fmtid="{D5CDD505-2E9C-101B-9397-08002B2CF9AE}" pid="3" name="Order">
    <vt:r8>121100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MediaServiceImageTags">
    <vt:lpwstr/>
  </property>
</Properties>
</file>