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2" r:id="rId5"/>
    <p:sldId id="267" r:id="rId6"/>
    <p:sldId id="1098" r:id="rId7"/>
    <p:sldId id="649" r:id="rId8"/>
    <p:sldId id="650" r:id="rId9"/>
    <p:sldId id="638" r:id="rId10"/>
    <p:sldId id="266" r:id="rId11"/>
    <p:sldId id="1101" r:id="rId12"/>
    <p:sldId id="110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B61A3-FAF1-48E6-B0BF-6DDCE24370CE}" v="10" dt="2024-12-04T10:47:32.866"/>
    <p1510:client id="{9BB7C154-A9D4-41EB-9C96-15522473E88A}" v="1" dt="2024-12-04T16:41:35.3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Помірний стиль 3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Помірний стиль 3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9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yna Semytska" userId="a3d2e4e7-b9ff-45b1-8635-20d07c4ce47e" providerId="ADAL" clId="{9BB7C154-A9D4-41EB-9C96-15522473E88A}"/>
    <pc:docChg chg="undo custSel addSld modSld">
      <pc:chgData name="Halyna Semytska" userId="a3d2e4e7-b9ff-45b1-8635-20d07c4ce47e" providerId="ADAL" clId="{9BB7C154-A9D4-41EB-9C96-15522473E88A}" dt="2024-12-04T16:44:42.191" v="36" actId="1076"/>
      <pc:docMkLst>
        <pc:docMk/>
      </pc:docMkLst>
      <pc:sldChg chg="modSp add mod">
        <pc:chgData name="Halyna Semytska" userId="a3d2e4e7-b9ff-45b1-8635-20d07c4ce47e" providerId="ADAL" clId="{9BB7C154-A9D4-41EB-9C96-15522473E88A}" dt="2024-12-04T16:44:42.191" v="36" actId="1076"/>
        <pc:sldMkLst>
          <pc:docMk/>
          <pc:sldMk cId="3313774339" sldId="262"/>
        </pc:sldMkLst>
        <pc:spChg chg="mod">
          <ac:chgData name="Halyna Semytska" userId="a3d2e4e7-b9ff-45b1-8635-20d07c4ce47e" providerId="ADAL" clId="{9BB7C154-A9D4-41EB-9C96-15522473E88A}" dt="2024-12-04T16:44:19.175" v="34" actId="6549"/>
          <ac:spMkLst>
            <pc:docMk/>
            <pc:sldMk cId="3313774339" sldId="262"/>
            <ac:spMk id="7" creationId="{2E888E9A-1173-F97B-930C-77FDB96980F0}"/>
          </ac:spMkLst>
        </pc:spChg>
        <pc:spChg chg="mod">
          <ac:chgData name="Halyna Semytska" userId="a3d2e4e7-b9ff-45b1-8635-20d07c4ce47e" providerId="ADAL" clId="{9BB7C154-A9D4-41EB-9C96-15522473E88A}" dt="2024-12-04T16:44:37.858" v="35" actId="1076"/>
          <ac:spMkLst>
            <pc:docMk/>
            <pc:sldMk cId="3313774339" sldId="262"/>
            <ac:spMk id="9" creationId="{A8EB3AC7-AE85-EDE1-260D-4ED163923D1F}"/>
          </ac:spMkLst>
        </pc:spChg>
        <pc:spChg chg="mod">
          <ac:chgData name="Halyna Semytska" userId="a3d2e4e7-b9ff-45b1-8635-20d07c4ce47e" providerId="ADAL" clId="{9BB7C154-A9D4-41EB-9C96-15522473E88A}" dt="2024-12-04T16:42:15.690" v="2" actId="1076"/>
          <ac:spMkLst>
            <pc:docMk/>
            <pc:sldMk cId="3313774339" sldId="262"/>
            <ac:spMk id="12" creationId="{4A55983A-F7A0-9CDE-09A0-153C07CD88BB}"/>
          </ac:spMkLst>
        </pc:spChg>
        <pc:picChg chg="mod">
          <ac:chgData name="Halyna Semytska" userId="a3d2e4e7-b9ff-45b1-8635-20d07c4ce47e" providerId="ADAL" clId="{9BB7C154-A9D4-41EB-9C96-15522473E88A}" dt="2024-12-04T16:44:42.191" v="36" actId="1076"/>
          <ac:picMkLst>
            <pc:docMk/>
            <pc:sldMk cId="3313774339" sldId="262"/>
            <ac:picMk id="10" creationId="{C0BDF060-D0E3-4B9B-B611-446BF72B8613}"/>
          </ac:picMkLst>
        </pc:picChg>
      </pc:sldChg>
    </pc:docChg>
  </pc:docChgLst>
  <pc:docChgLst>
    <pc:chgData name="Syman Jurk" userId="bca472ae-06b4-4636-82b5-2f2562db8a1d" providerId="ADAL" clId="{19BB61A3-FAF1-48E6-B0BF-6DDCE24370CE}"/>
    <pc:docChg chg="modSld">
      <pc:chgData name="Syman Jurk" userId="bca472ae-06b4-4636-82b5-2f2562db8a1d" providerId="ADAL" clId="{19BB61A3-FAF1-48E6-B0BF-6DDCE24370CE}" dt="2024-12-05T07:39:50.920" v="36" actId="14100"/>
      <pc:docMkLst>
        <pc:docMk/>
      </pc:docMkLst>
      <pc:sldChg chg="modSp mod">
        <pc:chgData name="Syman Jurk" userId="bca472ae-06b4-4636-82b5-2f2562db8a1d" providerId="ADAL" clId="{19BB61A3-FAF1-48E6-B0BF-6DDCE24370CE}" dt="2024-12-05T07:39:50.920" v="36" actId="14100"/>
        <pc:sldMkLst>
          <pc:docMk/>
          <pc:sldMk cId="3313774339" sldId="262"/>
        </pc:sldMkLst>
        <pc:spChg chg="mod">
          <ac:chgData name="Syman Jurk" userId="bca472ae-06b4-4636-82b5-2f2562db8a1d" providerId="ADAL" clId="{19BB61A3-FAF1-48E6-B0BF-6DDCE24370CE}" dt="2024-12-05T07:39:50.920" v="36" actId="14100"/>
          <ac:spMkLst>
            <pc:docMk/>
            <pc:sldMk cId="3313774339" sldId="262"/>
            <ac:spMk id="9" creationId="{A8EB3AC7-AE85-EDE1-260D-4ED163923D1F}"/>
          </ac:spMkLst>
        </pc:spChg>
      </pc:sldChg>
      <pc:sldChg chg="addSp modSp">
        <pc:chgData name="Syman Jurk" userId="bca472ae-06b4-4636-82b5-2f2562db8a1d" providerId="ADAL" clId="{19BB61A3-FAF1-48E6-B0BF-6DDCE24370CE}" dt="2024-12-04T10:47:29.441" v="24"/>
        <pc:sldMkLst>
          <pc:docMk/>
          <pc:sldMk cId="2776489200" sldId="266"/>
        </pc:sldMkLst>
        <pc:picChg chg="add mod">
          <ac:chgData name="Syman Jurk" userId="bca472ae-06b4-4636-82b5-2f2562db8a1d" providerId="ADAL" clId="{19BB61A3-FAF1-48E6-B0BF-6DDCE24370CE}" dt="2024-12-04T10:47:29.441" v="24"/>
          <ac:picMkLst>
            <pc:docMk/>
            <pc:sldMk cId="2776489200" sldId="266"/>
            <ac:picMk id="3" creationId="{D166E1D0-79E8-AAAE-EFE1-CC8DCA2AAA0B}"/>
          </ac:picMkLst>
        </pc:picChg>
      </pc:sldChg>
      <pc:sldChg chg="addSp modSp mod">
        <pc:chgData name="Syman Jurk" userId="bca472ae-06b4-4636-82b5-2f2562db8a1d" providerId="ADAL" clId="{19BB61A3-FAF1-48E6-B0BF-6DDCE24370CE}" dt="2024-12-04T10:47:15.756" v="19"/>
        <pc:sldMkLst>
          <pc:docMk/>
          <pc:sldMk cId="1025798741" sldId="267"/>
        </pc:sldMkLst>
        <pc:spChg chg="mod">
          <ac:chgData name="Syman Jurk" userId="bca472ae-06b4-4636-82b5-2f2562db8a1d" providerId="ADAL" clId="{19BB61A3-FAF1-48E6-B0BF-6DDCE24370CE}" dt="2024-12-04T10:43:50.676" v="16" actId="20577"/>
          <ac:spMkLst>
            <pc:docMk/>
            <pc:sldMk cId="1025798741" sldId="267"/>
            <ac:spMk id="2" creationId="{2EB983CF-E374-A792-0B1E-8B8340FA91B8}"/>
          </ac:spMkLst>
        </pc:spChg>
        <pc:spChg chg="mod">
          <ac:chgData name="Syman Jurk" userId="bca472ae-06b4-4636-82b5-2f2562db8a1d" providerId="ADAL" clId="{19BB61A3-FAF1-48E6-B0BF-6DDCE24370CE}" dt="2024-12-04T10:42:25.374" v="1" actId="20577"/>
          <ac:spMkLst>
            <pc:docMk/>
            <pc:sldMk cId="1025798741" sldId="267"/>
            <ac:spMk id="10" creationId="{D9887F2E-4C0E-87E1-6DF6-9168BBE12AE9}"/>
          </ac:spMkLst>
        </pc:spChg>
        <pc:picChg chg="add mod">
          <ac:chgData name="Syman Jurk" userId="bca472ae-06b4-4636-82b5-2f2562db8a1d" providerId="ADAL" clId="{19BB61A3-FAF1-48E6-B0BF-6DDCE24370CE}" dt="2024-12-04T10:47:15.756" v="19"/>
          <ac:picMkLst>
            <pc:docMk/>
            <pc:sldMk cId="1025798741" sldId="267"/>
            <ac:picMk id="1026" creationId="{446C8F5A-DCDC-A67F-ABAD-DAED3CE080CD}"/>
          </ac:picMkLst>
        </pc:picChg>
      </pc:sldChg>
      <pc:sldChg chg="addSp modSp">
        <pc:chgData name="Syman Jurk" userId="bca472ae-06b4-4636-82b5-2f2562db8a1d" providerId="ADAL" clId="{19BB61A3-FAF1-48E6-B0BF-6DDCE24370CE}" dt="2024-12-04T10:47:28.424" v="23"/>
        <pc:sldMkLst>
          <pc:docMk/>
          <pc:sldMk cId="82056858" sldId="638"/>
        </pc:sldMkLst>
        <pc:picChg chg="add mod">
          <ac:chgData name="Syman Jurk" userId="bca472ae-06b4-4636-82b5-2f2562db8a1d" providerId="ADAL" clId="{19BB61A3-FAF1-48E6-B0BF-6DDCE24370CE}" dt="2024-12-04T10:47:28.424" v="23"/>
          <ac:picMkLst>
            <pc:docMk/>
            <pc:sldMk cId="82056858" sldId="638"/>
            <ac:picMk id="4" creationId="{380E79FC-20CB-44A9-6237-C498B3DBBA02}"/>
          </ac:picMkLst>
        </pc:picChg>
      </pc:sldChg>
      <pc:sldChg chg="addSp modSp">
        <pc:chgData name="Syman Jurk" userId="bca472ae-06b4-4636-82b5-2f2562db8a1d" providerId="ADAL" clId="{19BB61A3-FAF1-48E6-B0BF-6DDCE24370CE}" dt="2024-12-04T10:47:25.899" v="21"/>
        <pc:sldMkLst>
          <pc:docMk/>
          <pc:sldMk cId="4135694885" sldId="649"/>
        </pc:sldMkLst>
        <pc:picChg chg="add mod">
          <ac:chgData name="Syman Jurk" userId="bca472ae-06b4-4636-82b5-2f2562db8a1d" providerId="ADAL" clId="{19BB61A3-FAF1-48E6-B0BF-6DDCE24370CE}" dt="2024-12-04T10:47:25.899" v="21"/>
          <ac:picMkLst>
            <pc:docMk/>
            <pc:sldMk cId="4135694885" sldId="649"/>
            <ac:picMk id="2" creationId="{40DBDB52-C591-A7B6-D9A6-84629B572808}"/>
          </ac:picMkLst>
        </pc:picChg>
      </pc:sldChg>
      <pc:sldChg chg="addSp modSp">
        <pc:chgData name="Syman Jurk" userId="bca472ae-06b4-4636-82b5-2f2562db8a1d" providerId="ADAL" clId="{19BB61A3-FAF1-48E6-B0BF-6DDCE24370CE}" dt="2024-12-04T10:47:27.275" v="22"/>
        <pc:sldMkLst>
          <pc:docMk/>
          <pc:sldMk cId="232558985" sldId="650"/>
        </pc:sldMkLst>
        <pc:picChg chg="add mod">
          <ac:chgData name="Syman Jurk" userId="bca472ae-06b4-4636-82b5-2f2562db8a1d" providerId="ADAL" clId="{19BB61A3-FAF1-48E6-B0BF-6DDCE24370CE}" dt="2024-12-04T10:47:27.275" v="22"/>
          <ac:picMkLst>
            <pc:docMk/>
            <pc:sldMk cId="232558985" sldId="650"/>
            <ac:picMk id="4" creationId="{1BD2B4BA-2619-C7E1-EFB5-BA82DB4B809C}"/>
          </ac:picMkLst>
        </pc:picChg>
      </pc:sldChg>
      <pc:sldChg chg="addSp modSp">
        <pc:chgData name="Syman Jurk" userId="bca472ae-06b4-4636-82b5-2f2562db8a1d" providerId="ADAL" clId="{19BB61A3-FAF1-48E6-B0BF-6DDCE24370CE}" dt="2024-12-04T10:47:24.058" v="20"/>
        <pc:sldMkLst>
          <pc:docMk/>
          <pc:sldMk cId="4041861187" sldId="1098"/>
        </pc:sldMkLst>
        <pc:picChg chg="add mod">
          <ac:chgData name="Syman Jurk" userId="bca472ae-06b4-4636-82b5-2f2562db8a1d" providerId="ADAL" clId="{19BB61A3-FAF1-48E6-B0BF-6DDCE24370CE}" dt="2024-12-04T10:47:24.058" v="20"/>
          <ac:picMkLst>
            <pc:docMk/>
            <pc:sldMk cId="4041861187" sldId="1098"/>
            <ac:picMk id="3" creationId="{8E1AB1FF-AF63-EB48-D048-DD0B4A5290D8}"/>
          </ac:picMkLst>
        </pc:picChg>
      </pc:sldChg>
      <pc:sldChg chg="addSp modSp">
        <pc:chgData name="Syman Jurk" userId="bca472ae-06b4-4636-82b5-2f2562db8a1d" providerId="ADAL" clId="{19BB61A3-FAF1-48E6-B0BF-6DDCE24370CE}" dt="2024-12-04T10:47:31.507" v="25"/>
        <pc:sldMkLst>
          <pc:docMk/>
          <pc:sldMk cId="307571477" sldId="1101"/>
        </pc:sldMkLst>
        <pc:picChg chg="add mod">
          <ac:chgData name="Syman Jurk" userId="bca472ae-06b4-4636-82b5-2f2562db8a1d" providerId="ADAL" clId="{19BB61A3-FAF1-48E6-B0BF-6DDCE24370CE}" dt="2024-12-04T10:47:31.507" v="25"/>
          <ac:picMkLst>
            <pc:docMk/>
            <pc:sldMk cId="307571477" sldId="1101"/>
            <ac:picMk id="2" creationId="{41E41E57-F0A9-EFAF-D2E0-BAAC4C4A9C43}"/>
          </ac:picMkLst>
        </pc:picChg>
      </pc:sldChg>
      <pc:sldChg chg="addSp modSp">
        <pc:chgData name="Syman Jurk" userId="bca472ae-06b4-4636-82b5-2f2562db8a1d" providerId="ADAL" clId="{19BB61A3-FAF1-48E6-B0BF-6DDCE24370CE}" dt="2024-12-04T10:47:32.866" v="26"/>
        <pc:sldMkLst>
          <pc:docMk/>
          <pc:sldMk cId="139448929" sldId="1102"/>
        </pc:sldMkLst>
        <pc:picChg chg="add mod">
          <ac:chgData name="Syman Jurk" userId="bca472ae-06b4-4636-82b5-2f2562db8a1d" providerId="ADAL" clId="{19BB61A3-FAF1-48E6-B0BF-6DDCE24370CE}" dt="2024-12-04T10:47:32.866" v="26"/>
          <ac:picMkLst>
            <pc:docMk/>
            <pc:sldMk cId="139448929" sldId="1102"/>
            <ac:picMk id="2" creationId="{8EFB781A-58CC-5254-7CC6-35D3A488D9C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5C74AC-C7B3-C269-57CD-B87A8093E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5EEE2-FA10-6566-DA7D-A4895702F5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87B9A-57DF-43EE-816E-9505587B5B6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B1DED-B660-C52C-D958-0444FE2B04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9538B-92A1-0963-65CA-E302E98BD8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5FBC-67DD-4AD2-A01B-6FEBF3971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5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F643-7E53-4455-95A2-010E52AE22C7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C36DC-5179-4CB2-A7AD-3EDF62B1C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5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See Text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Kyrylyuk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C36DC-5179-4CB2-A7AD-3EDF62B1C9D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24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dirty="0">
                <a:solidFill>
                  <a:srgbClr val="00524B"/>
                </a:solidFill>
              </a:rPr>
              <a:t>The SFI Project is designed as a technical support project and shall: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200" b="0" dirty="0">
                <a:solidFill>
                  <a:srgbClr val="00524B"/>
                </a:solidFill>
              </a:rPr>
              <a:t>Provide advisory services to the MEPR and the SFRA to improve the political and legal framework for the implementation of multi-functional forest management considering EU-requirements,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200" b="0" dirty="0">
                <a:solidFill>
                  <a:srgbClr val="00524B"/>
                </a:solidFill>
              </a:rPr>
              <a:t>Support the collection and analysis of forest information for reliable decisions on the political and management level, and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200" b="0" dirty="0">
                <a:solidFill>
                  <a:srgbClr val="00524B"/>
                </a:solidFill>
              </a:rPr>
              <a:t>Support to the newly created State-Forest Enterprise “Forest of Ukraine”, towards the implementation of multi-functional sustainable state forest management</a:t>
            </a:r>
            <a:endParaRPr lang="uk-UA" sz="1200" b="0" dirty="0">
              <a:solidFill>
                <a:srgbClr val="00524B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98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Define policy priorities consistent with the implementation plan of the Ukrainian Forest Strategy 2035</a:t>
            </a:r>
            <a:endParaRPr lang="pt-BR" sz="120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Elaborate studies incl. results of NFI are endorsed by the FPAG </a:t>
            </a:r>
            <a:endParaRPr lang="en-US" sz="120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Contribute to improvement of legislative framework for priority areas of the Ukrainian forestry strategy 2020 to 2035 with official submission by MEPR to the parliament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Indicator 1.1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Identification of Priorities, 		NSTE, 10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Comment Priorities, 		ISTE, 15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Indicator 1.2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Timber Supply Outlook Study (TSOS), 	ISTE, 40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Review of TSOS, 		NSTE, 10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Study on Close to Nature Forestry  (</a:t>
            </a:r>
            <a:r>
              <a:rPr lang="en-US" b="0" dirty="0" err="1"/>
              <a:t>CtN</a:t>
            </a:r>
            <a:r>
              <a:rPr lang="en-US" b="0" dirty="0"/>
              <a:t>), 	NSTE, 25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Commenting the study on </a:t>
            </a:r>
            <a:r>
              <a:rPr lang="en-US" b="0" dirty="0" err="1"/>
              <a:t>CtN</a:t>
            </a:r>
            <a:r>
              <a:rPr lang="en-US" b="0" dirty="0"/>
              <a:t>, 	ISTE, 30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 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Study on NFI for Forest Management Planning, NSTE, 25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Commenting the study on NFI for FMP, 	ISTE, 25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Table, 			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Indicator 1.1</a:t>
            </a:r>
            <a:endParaRPr lang="en-US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Summary Recommendations on sustainable, multifunctional forestry in Ukraine, ISTE, 20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Round table with MEPR and the responsible Committees of VR; CTA/NPC</a:t>
            </a:r>
            <a:endParaRPr lang="en-US" b="0" dirty="0"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 </a:t>
            </a:r>
            <a:endParaRPr lang="en-US" dirty="0">
              <a:ea typeface="Tahoma"/>
              <a:cs typeface="Tahom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467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Identify organizational</a:t>
            </a:r>
            <a:r>
              <a:rPr lang="en-US" sz="1200" b="0" dirty="0">
                <a:solidFill>
                  <a:srgbClr val="00524B"/>
                </a:solidFill>
              </a:rPr>
              <a:t> development and training needs of SFMPA (“</a:t>
            </a:r>
            <a:r>
              <a:rPr lang="en-US" sz="1200" b="0" dirty="0" err="1">
                <a:solidFill>
                  <a:srgbClr val="00524B"/>
                </a:solidFill>
              </a:rPr>
              <a:t>Ukrderzhlisproekt</a:t>
            </a:r>
            <a:r>
              <a:rPr lang="en-US" sz="1200" dirty="0">
                <a:solidFill>
                  <a:srgbClr val="00524B"/>
                </a:solidFill>
              </a:rPr>
              <a:t>”); </a:t>
            </a:r>
            <a:r>
              <a:rPr lang="en-US" sz="1200" b="0" dirty="0">
                <a:solidFill>
                  <a:srgbClr val="00524B"/>
                </a:solidFill>
              </a:rPr>
              <a:t> </a:t>
            </a: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SFMPA will approve</a:t>
            </a:r>
            <a:r>
              <a:rPr lang="en-US" sz="1200" b="0" dirty="0">
                <a:solidFill>
                  <a:srgbClr val="00524B"/>
                </a:solidFill>
              </a:rPr>
              <a:t> organizational and capacity development plan</a:t>
            </a:r>
            <a:endParaRPr lang="en-US" sz="1200" b="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Train staff</a:t>
            </a:r>
            <a:r>
              <a:rPr lang="en-US" sz="1200" b="0" dirty="0">
                <a:solidFill>
                  <a:srgbClr val="00524B"/>
                </a:solidFill>
              </a:rPr>
              <a:t> of the </a:t>
            </a:r>
            <a:r>
              <a:rPr lang="en-US" sz="1200" dirty="0">
                <a:solidFill>
                  <a:srgbClr val="00524B"/>
                </a:solidFill>
              </a:rPr>
              <a:t>CNFI</a:t>
            </a:r>
            <a:r>
              <a:rPr lang="en-US" sz="1200" b="0" dirty="0">
                <a:solidFill>
                  <a:srgbClr val="00524B"/>
                </a:solidFill>
              </a:rPr>
              <a:t> and</a:t>
            </a:r>
            <a:r>
              <a:rPr lang="en-US" sz="1200" dirty="0">
                <a:solidFill>
                  <a:srgbClr val="00524B"/>
                </a:solidFill>
              </a:rPr>
              <a:t> </a:t>
            </a:r>
            <a:r>
              <a:rPr lang="en-US" sz="1200" b="0" dirty="0">
                <a:solidFill>
                  <a:srgbClr val="00524B"/>
                </a:solidFill>
              </a:rPr>
              <a:t>SFMPA</a:t>
            </a:r>
            <a:r>
              <a:rPr lang="en-US" sz="1200" dirty="0">
                <a:solidFill>
                  <a:srgbClr val="00524B"/>
                </a:solidFill>
              </a:rPr>
              <a:t> </a:t>
            </a:r>
            <a:r>
              <a:rPr lang="en-US" sz="1200" b="0" dirty="0">
                <a:solidFill>
                  <a:srgbClr val="00524B"/>
                </a:solidFill>
              </a:rPr>
              <a:t>in improved </a:t>
            </a:r>
            <a:r>
              <a:rPr lang="en-US" sz="1200" dirty="0">
                <a:solidFill>
                  <a:srgbClr val="00524B"/>
                </a:solidFill>
              </a:rPr>
              <a:t>FMP techniques</a:t>
            </a:r>
            <a:endParaRPr lang="en-US" sz="1200" b="0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524B"/>
                </a:solidFill>
              </a:rPr>
              <a:t>Support to develop an example of an improved </a:t>
            </a:r>
            <a:r>
              <a:rPr lang="en-US" sz="1200" b="0" dirty="0">
                <a:solidFill>
                  <a:srgbClr val="00524B"/>
                </a:solidFill>
              </a:rPr>
              <a:t>forest management plan (considering close-to-nature forest concept and the requirements of international certification standards (FSC/PEFC)</a:t>
            </a:r>
            <a:endParaRPr lang="pt-BR" sz="1200" dirty="0">
              <a:solidFill>
                <a:srgbClr val="00524B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Indicator 2.1				</a:t>
            </a:r>
          </a:p>
          <a:p>
            <a:r>
              <a:rPr lang="en-GB" b="0" dirty="0"/>
              <a:t>Needs assessment an FMP development and training plan, 	NSTE, 35</a:t>
            </a:r>
          </a:p>
          <a:p>
            <a:r>
              <a:rPr lang="en-GB" b="0" dirty="0"/>
              <a:t>				ISTE, 10</a:t>
            </a:r>
          </a:p>
          <a:p>
            <a:r>
              <a:rPr lang="en-GB" dirty="0"/>
              <a:t>Indicator 2.2				</a:t>
            </a:r>
          </a:p>
          <a:p>
            <a:r>
              <a:rPr lang="en-GB" b="0" dirty="0"/>
              <a:t>Implementing an e-training course, 		NSTE, 90</a:t>
            </a:r>
          </a:p>
          <a:p>
            <a:endParaRPr lang="en-GB" dirty="0"/>
          </a:p>
          <a:p>
            <a:r>
              <a:rPr lang="en-GB" dirty="0"/>
              <a:t>Indicator 2.3				</a:t>
            </a:r>
          </a:p>
          <a:p>
            <a:r>
              <a:rPr lang="en-GB" b="0" dirty="0"/>
              <a:t>Development of the e-training course, 		ISTE, 15</a:t>
            </a:r>
          </a:p>
          <a:p>
            <a:r>
              <a:rPr lang="en-GB" b="0" dirty="0"/>
              <a:t>				NSTE, 15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57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524B"/>
                </a:solidFill>
              </a:rPr>
              <a:t>Integrate development needs (incl. target organigram and capacity building plan) of the State Forest Enterprises in respective development plans</a:t>
            </a:r>
            <a:endParaRPr lang="en-US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524B"/>
                </a:solidFill>
              </a:rPr>
              <a:t>Consult and train staff of SE </a:t>
            </a:r>
            <a:r>
              <a:rPr lang="en-US" dirty="0" err="1">
                <a:solidFill>
                  <a:srgbClr val="00524B"/>
                </a:solidFill>
              </a:rPr>
              <a:t>FoU</a:t>
            </a:r>
            <a:r>
              <a:rPr lang="en-US" dirty="0">
                <a:solidFill>
                  <a:srgbClr val="00524B"/>
                </a:solidFill>
              </a:rPr>
              <a:t> in at least five priority issues of forest management and monitoring</a:t>
            </a:r>
            <a:endParaRPr lang="en-US" dirty="0">
              <a:solidFill>
                <a:srgbClr val="00524B"/>
              </a:solidFill>
              <a:ea typeface="Tahoma"/>
              <a:cs typeface="Tahoma"/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524B"/>
                </a:solidFill>
              </a:rPr>
              <a:t>Forest practitioners of SE </a:t>
            </a:r>
            <a:r>
              <a:rPr lang="en-US" dirty="0" err="1">
                <a:solidFill>
                  <a:srgbClr val="00524B"/>
                </a:solidFill>
              </a:rPr>
              <a:t>FoU</a:t>
            </a:r>
            <a:r>
              <a:rPr lang="en-US" dirty="0">
                <a:solidFill>
                  <a:srgbClr val="00524B"/>
                </a:solidFill>
              </a:rPr>
              <a:t> confirm their capability to apply learned knowledge </a:t>
            </a:r>
            <a:endParaRPr lang="en-US" b="1" dirty="0">
              <a:solidFill>
                <a:srgbClr val="00524B"/>
              </a:solidFill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Indicator 3.1				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	</a:t>
            </a:r>
            <a:r>
              <a:rPr lang="en-US" b="0" dirty="0">
                <a:latin typeface="Calibri"/>
                <a:ea typeface="Calibri"/>
                <a:cs typeface="Calibri"/>
              </a:rPr>
              <a:t>Analysis of development needs of SE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NSTE	15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Analysis of admin requirements	NSTE	15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Comments based on EU requirements	ISTE	25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Round table	CTA/NPC	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Indicator 3.2				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	</a:t>
            </a:r>
            <a:r>
              <a:rPr lang="en-US" b="0" dirty="0">
                <a:latin typeface="Calibri"/>
                <a:ea typeface="Calibri"/>
                <a:cs typeface="Calibri"/>
              </a:rPr>
              <a:t>Training program for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	NSTE	10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Training program for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	ISTE	10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Round table	CTA/NPC	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Implementation of a e- Training course	NSTE	50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Indicator 3.3				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	</a:t>
            </a:r>
            <a:r>
              <a:rPr lang="en-US" b="0" dirty="0">
                <a:latin typeface="Calibri"/>
                <a:ea typeface="Calibri"/>
                <a:cs typeface="Calibri"/>
              </a:rPr>
              <a:t>Implementation of training for SE </a:t>
            </a:r>
            <a:r>
              <a:rPr lang="en-US" b="0" dirty="0" err="1">
                <a:latin typeface="Calibri"/>
                <a:ea typeface="Calibri"/>
                <a:cs typeface="Calibri"/>
              </a:rPr>
              <a:t>FoU</a:t>
            </a:r>
            <a:r>
              <a:rPr lang="en-US" b="0" dirty="0">
                <a:latin typeface="Calibri"/>
                <a:ea typeface="Calibri"/>
                <a:cs typeface="Calibri"/>
              </a:rPr>
              <a:t>	NSTE	75</a:t>
            </a:r>
          </a:p>
          <a:p>
            <a:r>
              <a:rPr lang="en-US" b="0" dirty="0">
                <a:latin typeface="Calibri"/>
                <a:ea typeface="Calibri"/>
                <a:cs typeface="Calibri"/>
              </a:rPr>
              <a:t>	Supported by a ISTE		ISTE	30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Closing Workshop			</a:t>
            </a:r>
            <a:r>
              <a:rPr lang="en-US" b="0" dirty="0">
                <a:latin typeface="Calibri"/>
                <a:ea typeface="Calibri"/>
                <a:cs typeface="Calibri"/>
              </a:rPr>
              <a:t>CTA/NPC</a:t>
            </a:r>
            <a:r>
              <a:rPr lang="en-US" dirty="0">
                <a:latin typeface="Calibri"/>
                <a:ea typeface="Calibri"/>
                <a:cs typeface="Calibri"/>
              </a:rPr>
              <a:t>	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331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D858C-3A5E-46CE-B540-8E78099B6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6B9A17-F0C2-13A0-B582-6059EA8EFE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7C43B022-D08D-3BC4-0103-8B8B495FA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AB0CA5F-CF1E-5C84-5016-66117986E9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C36DC-5179-4CB2-A7AD-3EDF62B1C9D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21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24F98-48B8-5B47-5878-5646942D1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AAF8D69-F583-023B-24FB-0AA2279C00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E62CF3F9-0D91-3589-2792-956E73AC3D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4E66710-70B8-8156-A32C-4262AC7593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C36DC-5179-4CB2-A7AD-3EDF62B1C9D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0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49"/>
            <a:ext cx="4114800" cy="365125"/>
          </a:xfrm>
        </p:spPr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78D71-79AB-5953-F85B-35CBDD8962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EDBFF0-F5A5-3200-621F-63BC50104C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3A69B-E049-CD4A-426C-4D736B88BEF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8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6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5862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5F8E1-EE24-2631-BCA9-52DB8F85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 err="1"/>
              <a:t>Secnd</a:t>
            </a:r>
            <a:r>
              <a:rPr lang="en-US" dirty="0"/>
              <a:t>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A1327-9D99-B7FF-7B27-6B388C57C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F240B-4E10-4230-6A39-F2DD8AF3A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76963"/>
            <a:ext cx="4114800" cy="544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PSG meeting, 05.03.2024, Kyiv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832F7-4F7B-A884-86AA-0967FDE60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CAD064-A0E2-34E3-0A88-046990854EE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0E3311-0947-235B-6977-44F3CA7CA9E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753147-9CFC-FB3D-2CB5-D5295D945C0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6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7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D2E584-1BAC-CA92-2DA0-2E3BAA625C33}"/>
              </a:ext>
            </a:extLst>
          </p:cNvPr>
          <p:cNvSpPr/>
          <p:nvPr/>
        </p:nvSpPr>
        <p:spPr>
          <a:xfrm>
            <a:off x="557561" y="156117"/>
            <a:ext cx="11062010" cy="2196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AC473E-E45E-93C5-9CDA-F45D38711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652" y="156117"/>
            <a:ext cx="10022693" cy="19935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8059F6F-0AF7-DF4F-8185-24A86957F90C}"/>
              </a:ext>
            </a:extLst>
          </p:cNvPr>
          <p:cNvSpPr/>
          <p:nvPr/>
        </p:nvSpPr>
        <p:spPr>
          <a:xfrm>
            <a:off x="7821637" y="156117"/>
            <a:ext cx="1195754" cy="1433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888E9A-1173-F97B-930C-77FDB96980F0}"/>
              </a:ext>
            </a:extLst>
          </p:cNvPr>
          <p:cNvSpPr txBox="1"/>
          <p:nvPr/>
        </p:nvSpPr>
        <p:spPr>
          <a:xfrm>
            <a:off x="1446399" y="2004943"/>
            <a:ext cx="9584746" cy="2744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Promotion of multifunctional sustainable forest management planning and implementation</a:t>
            </a:r>
          </a:p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in Ukraine </a:t>
            </a:r>
          </a:p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ru-RU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</a:t>
            </a:r>
            <a:r>
              <a:rPr lang="en-GB" sz="36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The new SFI-Project phase W-UKR 24-01</a:t>
            </a:r>
            <a:endParaRPr lang="en-GB" sz="36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EB3AC7-AE85-EDE1-260D-4ED163923D1F}"/>
              </a:ext>
            </a:extLst>
          </p:cNvPr>
          <p:cNvSpPr txBox="1"/>
          <p:nvPr/>
        </p:nvSpPr>
        <p:spPr>
          <a:xfrm>
            <a:off x="2678713" y="4965212"/>
            <a:ext cx="7741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/>
              <a:t>Syman</a:t>
            </a:r>
            <a:r>
              <a:rPr lang="en-GB" dirty="0"/>
              <a:t> </a:t>
            </a:r>
            <a:r>
              <a:rPr lang="en-GB" dirty="0" err="1"/>
              <a:t>Jurk</a:t>
            </a:r>
            <a:r>
              <a:rPr lang="uk-UA" dirty="0"/>
              <a:t>, 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SFI-Project Operational </a:t>
            </a:r>
            <a:r>
              <a:rPr lang="en-US" sz="1800" dirty="0" err="1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Backstopper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 SFI</a:t>
            </a:r>
            <a:r>
              <a:rPr lang="uk-UA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, 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IAK </a:t>
            </a:r>
            <a:r>
              <a:rPr lang="en-US" sz="1800" dirty="0" err="1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Agrar</a:t>
            </a:r>
            <a:r>
              <a:rPr lang="en-US" sz="180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Century Gothic" panose="020B0502020202020204" pitchFamily="34" charset="0"/>
              </a:rPr>
              <a:t> Consulting GmbH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BDF060-D0E3-4B9B-B611-446BF72B8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509" y="5689262"/>
            <a:ext cx="3822523" cy="627942"/>
          </a:xfrm>
          <a:prstGeom prst="rect">
            <a:avLst/>
          </a:prstGeom>
        </p:spPr>
      </p:pic>
      <p:sp>
        <p:nvSpPr>
          <p:cNvPr id="12" name="Місце для нижнього колонтитула 1">
            <a:extLst>
              <a:ext uri="{FF2B5EF4-FFF2-40B4-BE49-F238E27FC236}">
                <a16:creationId xmlns:a16="http://schemas.microsoft.com/office/drawing/2014/main" id="{4A55983A-F7A0-9CDE-09A0-153C07CD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3551" y="6317204"/>
            <a:ext cx="7330440" cy="544512"/>
          </a:xfrm>
        </p:spPr>
        <p:txBody>
          <a:bodyPr/>
          <a:lstStyle/>
          <a:p>
            <a:r>
              <a:rPr lang="en-GB" dirty="0"/>
              <a:t>Round table </a:t>
            </a:r>
            <a:r>
              <a:rPr lang="uk-UA" dirty="0"/>
              <a:t>«</a:t>
            </a:r>
            <a:r>
              <a:rPr lang="ru-RU" dirty="0"/>
              <a:t>SFІ</a:t>
            </a:r>
            <a:r>
              <a:rPr lang="en-GB" dirty="0"/>
              <a:t> project</a:t>
            </a:r>
            <a:r>
              <a:rPr lang="ru-RU" dirty="0"/>
              <a:t>: </a:t>
            </a:r>
            <a:r>
              <a:rPr lang="en-GB" dirty="0"/>
              <a:t>results and prospects</a:t>
            </a:r>
            <a:r>
              <a:rPr lang="ru-RU" dirty="0"/>
              <a:t>»</a:t>
            </a:r>
            <a:r>
              <a:rPr lang="en-GB" dirty="0"/>
              <a:t>, 05.12.2024, </a:t>
            </a:r>
            <a:r>
              <a:rPr lang="uk-UA" dirty="0"/>
              <a:t>К</a:t>
            </a:r>
            <a:r>
              <a:rPr lang="en-GB" dirty="0" err="1"/>
              <a:t>yiv</a:t>
            </a:r>
            <a:r>
              <a:rPr lang="uk-UA" dirty="0"/>
              <a:t>-</a:t>
            </a:r>
            <a:r>
              <a:rPr lang="en-GB" dirty="0"/>
              <a:t>Berlin</a:t>
            </a:r>
          </a:p>
        </p:txBody>
      </p:sp>
    </p:spTree>
    <p:extLst>
      <p:ext uri="{BB962C8B-B14F-4D97-AF65-F5344CB8AC3E}">
        <p14:creationId xmlns:p14="http://schemas.microsoft.com/office/powerpoint/2010/main" val="331377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3035A-F168-6F98-A716-46D28FA6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87F2E-4C0E-87E1-6DF6-9168BBE12AE9}"/>
              </a:ext>
            </a:extLst>
          </p:cNvPr>
          <p:cNvSpPr txBox="1"/>
          <p:nvPr/>
        </p:nvSpPr>
        <p:spPr>
          <a:xfrm>
            <a:off x="665019" y="399640"/>
            <a:ext cx="8525164" cy="564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The new SFI-Project phase W-UKR 24-01</a:t>
            </a:r>
            <a:endParaRPr lang="en-GB" sz="32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983CF-E374-A792-0B1E-8B8340FA91B8}"/>
              </a:ext>
            </a:extLst>
          </p:cNvPr>
          <p:cNvSpPr txBox="1"/>
          <p:nvPr/>
        </p:nvSpPr>
        <p:spPr>
          <a:xfrm>
            <a:off x="665019" y="1509535"/>
            <a:ext cx="10335077" cy="4883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Based on a Joint Declaration of Intent (2018, BMEL/MAPE) </a:t>
            </a:r>
          </a:p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SFI -Project Description in Tender by GFA and Offer by Consortium</a:t>
            </a:r>
          </a:p>
          <a:p>
            <a:pPr marL="804863" marR="71755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000" dirty="0">
                <a:latin typeface="Calibri" panose="020F0502020204030204" pitchFamily="34" charset="0"/>
              </a:rPr>
              <a:t>Duration: October 2024 – September 2027 </a:t>
            </a:r>
          </a:p>
          <a:p>
            <a:pPr marL="804863" marR="71755" indent="-342900" algn="just"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000" dirty="0">
                <a:latin typeface="Calibri" panose="020F0502020204030204" pitchFamily="34" charset="0"/>
              </a:rPr>
              <a:t>Budget:  </a:t>
            </a:r>
            <a:r>
              <a:rPr lang="en-GB" sz="2000" dirty="0">
                <a:latin typeface="Calibri" panose="020F0502020204030204" pitchFamily="34" charset="0"/>
              </a:rPr>
              <a:t>1.200.000 EURO gross/ 3 years</a:t>
            </a:r>
            <a:endParaRPr lang="en-US" sz="2000" dirty="0"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Structure of authorities on German side: BMEL &gt; GFA &gt; Consortium </a:t>
            </a:r>
            <a:r>
              <a:rPr lang="en-US" sz="2000" kern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(IAK-unique)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 SFI Project </a:t>
            </a:r>
          </a:p>
          <a:p>
            <a:pPr marL="342900" marR="71755" lvl="0" indent="-342900" algn="just">
              <a:lnSpc>
                <a:spcPct val="150000"/>
              </a:lnSpc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Ukrainian Partner Organizations</a:t>
            </a:r>
          </a:p>
          <a:p>
            <a:pPr marL="804863" marR="71755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GB" sz="2000" dirty="0">
                <a:latin typeface="Calibri" panose="020F0502020204030204" pitchFamily="34" charset="0"/>
              </a:rPr>
              <a:t>Ministry of Environmental Protection and Natural Resources (MEPR)</a:t>
            </a:r>
          </a:p>
          <a:p>
            <a:pPr marL="804863" marR="71755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GB" sz="2000" dirty="0">
                <a:latin typeface="Calibri" panose="020F0502020204030204" pitchFamily="34" charset="0"/>
              </a:rPr>
              <a:t>Committee of the Verkhovna Rada on Environmental Policy and Nature Management</a:t>
            </a:r>
          </a:p>
          <a:p>
            <a:pPr marL="804863" marR="71755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GB" sz="2000" dirty="0">
                <a:latin typeface="Calibri" panose="020F0502020204030204" pitchFamily="34" charset="0"/>
              </a:rPr>
              <a:t>State Forest Resource Agency (SFRA)</a:t>
            </a:r>
          </a:p>
          <a:p>
            <a:pPr marL="804863" marR="71755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GB" sz="2000" dirty="0">
                <a:latin typeface="Calibri" panose="020F0502020204030204" pitchFamily="34" charset="0"/>
              </a:rPr>
              <a:t>Ukrainian State Forest Management Planning Agency (SFMPA- </a:t>
            </a:r>
            <a:r>
              <a:rPr lang="en-GB" sz="2000" dirty="0" err="1">
                <a:latin typeface="Calibri" panose="020F0502020204030204" pitchFamily="34" charset="0"/>
              </a:rPr>
              <a:t>Lisproject</a:t>
            </a:r>
            <a:r>
              <a:rPr lang="en-GB" sz="2000" dirty="0">
                <a:latin typeface="Calibri" panose="020F0502020204030204" pitchFamily="34" charset="0"/>
              </a:rPr>
              <a:t>)</a:t>
            </a:r>
          </a:p>
          <a:p>
            <a:pPr marL="804863" marR="71755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GB" sz="2000" dirty="0">
                <a:latin typeface="Calibri" panose="020F0502020204030204" pitchFamily="34" charset="0"/>
              </a:rPr>
              <a:t>Centre of National Forest Inventory (CNFI)</a:t>
            </a:r>
          </a:p>
          <a:p>
            <a:pPr marL="804863" marR="71755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GB" sz="2000" dirty="0">
                <a:latin typeface="Calibri" panose="020F0502020204030204" pitchFamily="34" charset="0"/>
              </a:rPr>
              <a:t>State Enterprise Forest of Ukraine (SE </a:t>
            </a:r>
            <a:r>
              <a:rPr lang="en-GB" sz="2000" dirty="0" err="1">
                <a:latin typeface="Calibri" panose="020F0502020204030204" pitchFamily="34" charset="0"/>
              </a:rPr>
              <a:t>FoU</a:t>
            </a:r>
            <a:r>
              <a:rPr lang="en-GB" sz="2000" dirty="0">
                <a:latin typeface="Calibri" panose="020F0502020204030204" pitchFamily="34" charset="0"/>
              </a:rPr>
              <a:t>)</a:t>
            </a:r>
          </a:p>
          <a:p>
            <a:pPr marL="34290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endParaRPr lang="en-US" sz="2200" kern="0" dirty="0">
              <a:solidFill>
                <a:srgbClr val="28272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m_3175345801876904002Picture 2">
            <a:extLst>
              <a:ext uri="{FF2B5EF4-FFF2-40B4-BE49-F238E27FC236}">
                <a16:creationId xmlns:a16="http://schemas.microsoft.com/office/drawing/2014/main" id="{446C8F5A-DCDC-A67F-ABAD-DAED3CE08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79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E01D8-7097-8EC8-7A31-4612AEEA7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219" y="454619"/>
            <a:ext cx="9026005" cy="719286"/>
          </a:xfrm>
        </p:spPr>
        <p:txBody>
          <a:bodyPr/>
          <a:lstStyle/>
          <a:p>
            <a:r>
              <a:rPr lang="en-US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  <a:cs typeface="+mn-cs"/>
              </a:rPr>
              <a:t>Project Objectives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B89DD2-9446-A2F0-07BF-655AFA39E3B4}"/>
              </a:ext>
            </a:extLst>
          </p:cNvPr>
          <p:cNvSpPr txBox="1"/>
          <p:nvPr/>
        </p:nvSpPr>
        <p:spPr>
          <a:xfrm>
            <a:off x="1042219" y="1916290"/>
            <a:ext cx="9372600" cy="391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Development objective: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Establish multifunctional sustainable forest management policy framework aligned with EU policy requirements in Ukraine.</a:t>
            </a:r>
          </a:p>
          <a:p>
            <a:pPr>
              <a:lnSpc>
                <a:spcPct val="150000"/>
              </a:lnSpc>
            </a:pPr>
            <a:endParaRPr lang="en-GB" sz="2400" dirty="0"/>
          </a:p>
          <a:p>
            <a:pPr>
              <a:lnSpc>
                <a:spcPct val="150000"/>
              </a:lnSpc>
            </a:pPr>
            <a:r>
              <a:rPr lang="en-GB" sz="2400" b="1" dirty="0"/>
              <a:t>Project Objectives: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State Forest Management is enhanced through improved forest policies and management procedures based on reliable forest information.</a:t>
            </a:r>
          </a:p>
        </p:txBody>
      </p:sp>
      <p:pic>
        <p:nvPicPr>
          <p:cNvPr id="3" name="m_3175345801876904002Picture 2">
            <a:extLst>
              <a:ext uri="{FF2B5EF4-FFF2-40B4-BE49-F238E27FC236}">
                <a16:creationId xmlns:a16="http://schemas.microsoft.com/office/drawing/2014/main" id="{8E1AB1FF-AF63-EB48-D048-DD0B4A529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6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0DC59326-6C4E-60E6-898B-0CB428C9C5C6}"/>
              </a:ext>
            </a:extLst>
          </p:cNvPr>
          <p:cNvSpPr txBox="1"/>
          <p:nvPr/>
        </p:nvSpPr>
        <p:spPr bwMode="gray">
          <a:xfrm>
            <a:off x="694004" y="402099"/>
            <a:ext cx="9474053" cy="574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>
                <a:tab pos="536575" algn="l"/>
              </a:tabLst>
            </a:pPr>
            <a:r>
              <a:rPr lang="de-DE" sz="3000" b="1" kern="1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Expected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</a:t>
            </a:r>
            <a:r>
              <a:rPr lang="de-DE" sz="3000" b="1" kern="1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Results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(1/3)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609192-33F0-2C07-6D36-4564EFF100C2}"/>
              </a:ext>
            </a:extLst>
          </p:cNvPr>
          <p:cNvGrpSpPr/>
          <p:nvPr/>
        </p:nvGrpSpPr>
        <p:grpSpPr>
          <a:xfrm>
            <a:off x="276669" y="1393650"/>
            <a:ext cx="4965700" cy="4923877"/>
            <a:chOff x="6949631" y="1111124"/>
            <a:chExt cx="4965700" cy="4923877"/>
          </a:xfrm>
        </p:grpSpPr>
        <p:pic>
          <p:nvPicPr>
            <p:cNvPr id="11" name="Picture 10" descr="A blue circle on a black background&#10;&#10;Description automatically generated">
              <a:extLst>
                <a:ext uri="{FF2B5EF4-FFF2-40B4-BE49-F238E27FC236}">
                  <a16:creationId xmlns:a16="http://schemas.microsoft.com/office/drawing/2014/main" id="{12F9A4A5-602F-669D-4DE4-323E86306E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42" t="13611" r="3229" b="14591"/>
            <a:stretch/>
          </p:blipFill>
          <p:spPr>
            <a:xfrm>
              <a:off x="6949631" y="1111124"/>
              <a:ext cx="4965700" cy="4923877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451354E-5893-6B9B-20CB-8DAE58AAFD7D}"/>
                </a:ext>
              </a:extLst>
            </p:cNvPr>
            <p:cNvSpPr txBox="1"/>
            <p:nvPr/>
          </p:nvSpPr>
          <p:spPr bwMode="gray">
            <a:xfrm>
              <a:off x="7375899" y="1704023"/>
              <a:ext cx="4113164" cy="3534878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en-US" sz="2400" b="1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Result 1: </a:t>
              </a:r>
            </a:p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en-US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National forest policy and forest development strategies are improved and aligned with EU requirements considering </a:t>
              </a:r>
              <a:r>
                <a:rPr lang="en-US" sz="2400" dirty="0" err="1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analysed</a:t>
              </a:r>
              <a:r>
                <a:rPr lang="en-US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 data sets from the NFI</a:t>
              </a:r>
              <a:endParaRPr lang="en-US" sz="2400" dirty="0">
                <a:solidFill>
                  <a:schemeClr val="bg1"/>
                </a:solidFill>
                <a:latin typeface="Tahoma"/>
                <a:ea typeface="Tahoma"/>
                <a:cs typeface="Tahoma"/>
              </a:endParaRPr>
            </a:p>
          </p:txBody>
        </p:sp>
      </p:grpSp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id="{D7B5CB85-1FDB-F5EF-8254-40AB3D8EF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29316"/>
              </p:ext>
            </p:extLst>
          </p:nvPr>
        </p:nvGraphicFramePr>
        <p:xfrm>
          <a:off x="5431031" y="1485586"/>
          <a:ext cx="6482432" cy="48652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4800">
                  <a:extLst>
                    <a:ext uri="{9D8B030D-6E8A-4147-A177-3AD203B41FA5}">
                      <a16:colId xmlns:a16="http://schemas.microsoft.com/office/drawing/2014/main" val="815444557"/>
                    </a:ext>
                  </a:extLst>
                </a:gridCol>
                <a:gridCol w="1207632">
                  <a:extLst>
                    <a:ext uri="{9D8B030D-6E8A-4147-A177-3AD203B41FA5}">
                      <a16:colId xmlns:a16="http://schemas.microsoft.com/office/drawing/2014/main" val="384399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Indicators</a:t>
                      </a:r>
                      <a:endParaRPr lang="uk-U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Target Partners</a:t>
                      </a:r>
                      <a:endParaRPr lang="uk-U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8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1.1. At least </a:t>
                      </a:r>
                      <a:r>
                        <a:rPr lang="en-US" sz="1600" b="1" u="sng" dirty="0">
                          <a:solidFill>
                            <a:srgbClr val="00524B"/>
                          </a:solidFill>
                        </a:rPr>
                        <a:t>three forest policy priorities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consistent with the implementation plan of the Ukrainian Forest Strategy 2035 are improved and recommendations are submitted to MEPR.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MEPR,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SFRA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1.2. The results of at </a:t>
                      </a:r>
                      <a:r>
                        <a:rPr lang="en-US" sz="1600" b="1" dirty="0">
                          <a:solidFill>
                            <a:srgbClr val="00524B"/>
                          </a:solidFill>
                        </a:rPr>
                        <a:t>least </a:t>
                      </a:r>
                      <a:r>
                        <a:rPr lang="en-US" sz="1600" b="1" u="sng" dirty="0">
                          <a:solidFill>
                            <a:srgbClr val="00524B"/>
                          </a:solidFill>
                        </a:rPr>
                        <a:t>three in-depth studies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of 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which one at least uses results of the NFI </a:t>
                      </a:r>
                      <a:r>
                        <a:rPr lang="en-US" sz="1600" b="1" dirty="0">
                          <a:solidFill>
                            <a:srgbClr val="00524B"/>
                          </a:solidFill>
                        </a:rPr>
                        <a:t>are endorsed by the FPAG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 by the end of the second project year.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SFMPA, </a:t>
                      </a:r>
                      <a:br>
                        <a:rPr lang="en-US" dirty="0"/>
                      </a:br>
                      <a:r>
                        <a:rPr lang="en-US" dirty="0"/>
                        <a:t>SE </a:t>
                      </a:r>
                      <a:r>
                        <a:rPr lang="en-US" dirty="0" err="1"/>
                        <a:t>FoU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9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1.3. At </a:t>
                      </a:r>
                      <a:r>
                        <a:rPr lang="en-US" sz="1600" u="none" dirty="0">
                          <a:solidFill>
                            <a:srgbClr val="00524B"/>
                          </a:solidFill>
                        </a:rPr>
                        <a:t>least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en-US" sz="1600" b="1" u="sng" dirty="0">
                          <a:solidFill>
                            <a:srgbClr val="00524B"/>
                          </a:solidFill>
                        </a:rPr>
                        <a:t>three legislative documents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improving the legislative framework for priority areas of the Ukrainian Forestry Strategy 2020 to 2035 are officially submitted by the MEPR to the Parliament. </a:t>
                      </a:r>
                      <a:endParaRPr lang="pt-BR" sz="1600" dirty="0">
                        <a:solidFill>
                          <a:srgbClr val="00524B"/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VR,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MEPR,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SFRA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89953"/>
                  </a:ext>
                </a:extLst>
              </a:tr>
            </a:tbl>
          </a:graphicData>
        </a:graphic>
      </p:graphicFrame>
      <p:pic>
        <p:nvPicPr>
          <p:cNvPr id="2" name="m_3175345801876904002Picture 2">
            <a:extLst>
              <a:ext uri="{FF2B5EF4-FFF2-40B4-BE49-F238E27FC236}">
                <a16:creationId xmlns:a16="http://schemas.microsoft.com/office/drawing/2014/main" id="{40DBDB52-C591-A7B6-D9A6-84629B572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69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F0927444-27FF-6E2A-6307-E67C5677A7D8}"/>
              </a:ext>
            </a:extLst>
          </p:cNvPr>
          <p:cNvSpPr txBox="1">
            <a:spLocks/>
          </p:cNvSpPr>
          <p:nvPr/>
        </p:nvSpPr>
        <p:spPr bwMode="gray">
          <a:xfrm>
            <a:off x="739774" y="1423848"/>
            <a:ext cx="316302" cy="3746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-"/>
            </a:pPr>
            <a:endParaRPr lang="pt-BR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9A13F21-956E-B20E-A65C-4E16BC467D2C}"/>
              </a:ext>
            </a:extLst>
          </p:cNvPr>
          <p:cNvGrpSpPr/>
          <p:nvPr/>
        </p:nvGrpSpPr>
        <p:grpSpPr>
          <a:xfrm>
            <a:off x="278537" y="1269276"/>
            <a:ext cx="4965700" cy="4923877"/>
            <a:chOff x="6949631" y="1111124"/>
            <a:chExt cx="4965700" cy="4923877"/>
          </a:xfrm>
        </p:grpSpPr>
        <p:pic>
          <p:nvPicPr>
            <p:cNvPr id="8" name="Picture 7" descr="A blue circle on a black background&#10;&#10;Description automatically generated">
              <a:extLst>
                <a:ext uri="{FF2B5EF4-FFF2-40B4-BE49-F238E27FC236}">
                  <a16:creationId xmlns:a16="http://schemas.microsoft.com/office/drawing/2014/main" id="{98C38C2A-CB6F-D6B1-18AE-EBBB83F8D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42" t="13611" r="3229" b="14591"/>
            <a:stretch/>
          </p:blipFill>
          <p:spPr>
            <a:xfrm>
              <a:off x="6949631" y="1111124"/>
              <a:ext cx="4965700" cy="492387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9C90486-8C1B-B8E7-E117-D5A220CD4BED}"/>
                </a:ext>
              </a:extLst>
            </p:cNvPr>
            <p:cNvSpPr txBox="1"/>
            <p:nvPr/>
          </p:nvSpPr>
          <p:spPr bwMode="gray">
            <a:xfrm>
              <a:off x="7473961" y="1723101"/>
              <a:ext cx="3917040" cy="39411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en-US" sz="2400" b="1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Result 2: </a:t>
              </a:r>
            </a:p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en-US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The Ukrainian State Forest Management Planning Association is strengthened to ensure adequate NFI data analysis and field implementation as well as improved forest management </a:t>
              </a:r>
              <a:endParaRPr lang="pt-BR" sz="2400" dirty="0">
                <a:solidFill>
                  <a:schemeClr val="bg1"/>
                </a:solidFill>
                <a:latin typeface="Tahoma"/>
                <a:ea typeface="Tahoma"/>
                <a:cs typeface="Arial"/>
              </a:endParaRPr>
            </a:p>
          </p:txBody>
        </p:sp>
      </p:grpSp>
      <p:graphicFrame>
        <p:nvGraphicFramePr>
          <p:cNvPr id="13" name="Таблиця 12">
            <a:extLst>
              <a:ext uri="{FF2B5EF4-FFF2-40B4-BE49-F238E27FC236}">
                <a16:creationId xmlns:a16="http://schemas.microsoft.com/office/drawing/2014/main" id="{36B10A02-B506-C0F7-BB36-A658741E6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44154"/>
              </p:ext>
            </p:extLst>
          </p:nvPr>
        </p:nvGraphicFramePr>
        <p:xfrm>
          <a:off x="5431031" y="1286942"/>
          <a:ext cx="6482432" cy="4958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4800">
                  <a:extLst>
                    <a:ext uri="{9D8B030D-6E8A-4147-A177-3AD203B41FA5}">
                      <a16:colId xmlns:a16="http://schemas.microsoft.com/office/drawing/2014/main" val="815444557"/>
                    </a:ext>
                  </a:extLst>
                </a:gridCol>
                <a:gridCol w="1207632">
                  <a:extLst>
                    <a:ext uri="{9D8B030D-6E8A-4147-A177-3AD203B41FA5}">
                      <a16:colId xmlns:a16="http://schemas.microsoft.com/office/drawing/2014/main" val="384399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Indicators</a:t>
                      </a:r>
                      <a:endParaRPr lang="uk-U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 Partners</a:t>
                      </a:r>
                      <a:endParaRPr lang="uk-U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8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2.1. The </a:t>
                      </a:r>
                      <a:r>
                        <a:rPr lang="en-US" sz="1600" u="none" dirty="0">
                          <a:solidFill>
                            <a:srgbClr val="00524B"/>
                          </a:solidFill>
                        </a:rPr>
                        <a:t>organizational development and training needs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of </a:t>
                      </a:r>
                      <a:r>
                        <a:rPr lang="en-US" sz="1600" dirty="0" err="1">
                          <a:solidFill>
                            <a:srgbClr val="00524B"/>
                          </a:solidFill>
                        </a:rPr>
                        <a:t>Ukrderzhlisproekt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 are defined and findings integrated in an 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organizational and capacity development plan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approved at the end of the second project year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SFMPA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2.2. At least 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three staff of the CNFI and three staff of the forest management planning division of </a:t>
                      </a:r>
                      <a:r>
                        <a:rPr lang="en-US" sz="1600" u="sng" dirty="0" err="1">
                          <a:solidFill>
                            <a:srgbClr val="00524B"/>
                          </a:solidFill>
                        </a:rPr>
                        <a:t>Ukrderzhlisproekt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have trained other staff members in improved techniques by the end of the second year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SFMPA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9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2.3. At least </a:t>
                      </a:r>
                      <a:r>
                        <a:rPr lang="en-US" sz="1600" b="1" u="sng" dirty="0">
                          <a:solidFill>
                            <a:srgbClr val="00524B"/>
                          </a:solidFill>
                        </a:rPr>
                        <a:t>one state-of-the art forest management plan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 considering close-to-nature forest management concept and the requirements of international certification standards (FSC/PEFC) is developed and presented to decision makers by the end of the second project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MEPR,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SFMPA,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SE </a:t>
                      </a:r>
                      <a:r>
                        <a:rPr lang="en-US" dirty="0" err="1"/>
                        <a:t>FoU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89953"/>
                  </a:ext>
                </a:extLst>
              </a:tr>
            </a:tbl>
          </a:graphicData>
        </a:graphic>
      </p:graphicFrame>
      <p:sp>
        <p:nvSpPr>
          <p:cNvPr id="5" name="CaixaDeTexto 5">
            <a:extLst>
              <a:ext uri="{FF2B5EF4-FFF2-40B4-BE49-F238E27FC236}">
                <a16:creationId xmlns:a16="http://schemas.microsoft.com/office/drawing/2014/main" id="{00CE5485-ECF3-9D9D-3285-DAC5CDD574CB}"/>
              </a:ext>
            </a:extLst>
          </p:cNvPr>
          <p:cNvSpPr txBox="1"/>
          <p:nvPr/>
        </p:nvSpPr>
        <p:spPr bwMode="gray">
          <a:xfrm>
            <a:off x="694004" y="402099"/>
            <a:ext cx="9474053" cy="574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>
                <a:tab pos="536575" algn="l"/>
              </a:tabLst>
            </a:pPr>
            <a:r>
              <a:rPr lang="de-DE" sz="3000" b="1" kern="1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Expected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</a:t>
            </a:r>
            <a:r>
              <a:rPr lang="de-DE" sz="3000" b="1" kern="1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Results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(</a:t>
            </a:r>
            <a:r>
              <a:rPr lang="uk-UA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2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/3)</a:t>
            </a:r>
          </a:p>
        </p:txBody>
      </p:sp>
      <p:pic>
        <p:nvPicPr>
          <p:cNvPr id="4" name="m_3175345801876904002Picture 2">
            <a:extLst>
              <a:ext uri="{FF2B5EF4-FFF2-40B4-BE49-F238E27FC236}">
                <a16:creationId xmlns:a16="http://schemas.microsoft.com/office/drawing/2014/main" id="{1BD2B4BA-2619-C7E1-EFB5-BA82DB4B8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5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B358A8BA-6225-9134-7823-AA5949261E1C}"/>
              </a:ext>
            </a:extLst>
          </p:cNvPr>
          <p:cNvSpPr txBox="1">
            <a:spLocks/>
          </p:cNvSpPr>
          <p:nvPr/>
        </p:nvSpPr>
        <p:spPr bwMode="gray">
          <a:xfrm>
            <a:off x="739774" y="1423848"/>
            <a:ext cx="316302" cy="3746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BO" sz="2400">
              <a:solidFill>
                <a:srgbClr val="00524B"/>
              </a:solidFill>
              <a:ea typeface="Tahoma"/>
              <a:cs typeface="Tahoma"/>
            </a:endParaRPr>
          </a:p>
          <a:p>
            <a:pPr marL="285750" indent="-285750">
              <a:buFontTx/>
              <a:buChar char="-"/>
            </a:pPr>
            <a:endParaRPr lang="pt-BR"/>
          </a:p>
          <a:p>
            <a:pPr marL="285750" indent="-285750">
              <a:buFontTx/>
              <a:buChar char="-"/>
            </a:pPr>
            <a:endParaRPr lang="pt-B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5313A27-EE87-561E-7459-669EFED275EF}"/>
              </a:ext>
            </a:extLst>
          </p:cNvPr>
          <p:cNvGrpSpPr/>
          <p:nvPr/>
        </p:nvGrpSpPr>
        <p:grpSpPr>
          <a:xfrm>
            <a:off x="278537" y="1427426"/>
            <a:ext cx="4965700" cy="4923877"/>
            <a:chOff x="6949631" y="1111124"/>
            <a:chExt cx="4965700" cy="4923877"/>
          </a:xfrm>
        </p:grpSpPr>
        <p:pic>
          <p:nvPicPr>
            <p:cNvPr id="8" name="Picture 7" descr="A blue circle on a black background&#10;&#10;Description automatically generated">
              <a:extLst>
                <a:ext uri="{FF2B5EF4-FFF2-40B4-BE49-F238E27FC236}">
                  <a16:creationId xmlns:a16="http://schemas.microsoft.com/office/drawing/2014/main" id="{B829C3CF-5569-8BBB-90A8-795FE3D70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42" t="13611" r="3229" b="14591"/>
            <a:stretch/>
          </p:blipFill>
          <p:spPr>
            <a:xfrm>
              <a:off x="6949631" y="1111124"/>
              <a:ext cx="4965700" cy="492387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134F687-3898-72D0-F445-4C65CE4F7294}"/>
                </a:ext>
              </a:extLst>
            </p:cNvPr>
            <p:cNvSpPr txBox="1"/>
            <p:nvPr/>
          </p:nvSpPr>
          <p:spPr bwMode="gray">
            <a:xfrm>
              <a:off x="7348093" y="1640425"/>
              <a:ext cx="4168775" cy="3941144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en-US" sz="2400" b="1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Result 3: </a:t>
              </a:r>
            </a:p>
            <a:p>
              <a:pPr algn="ctr">
                <a:lnSpc>
                  <a:spcPct val="110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en-US" sz="2400" dirty="0">
                  <a:solidFill>
                    <a:schemeClr val="bg1"/>
                  </a:solidFill>
                  <a:latin typeface="Tahoma"/>
                  <a:ea typeface="Tahoma"/>
                  <a:cs typeface="Arial"/>
                </a:rPr>
                <a:t>The organizational structure and forest management procedures of the state forest enterprise “Forests of Ukraine” are developed to promote multifunctional sustainable forest management</a:t>
              </a:r>
            </a:p>
          </p:txBody>
        </p:sp>
      </p:grp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B514D41-CF96-02D7-B14B-F9550FD06F99}"/>
              </a:ext>
            </a:extLst>
          </p:cNvPr>
          <p:cNvSpPr txBox="1">
            <a:spLocks/>
          </p:cNvSpPr>
          <p:nvPr/>
        </p:nvSpPr>
        <p:spPr bwMode="gray">
          <a:xfrm>
            <a:off x="6096000" y="7003329"/>
            <a:ext cx="6511994" cy="5077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Font typeface="Tahoma" panose="020B060403050404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endParaRPr lang="pt-BR" sz="2000" b="0" dirty="0"/>
          </a:p>
          <a:p>
            <a:pPr marL="342900" indent="-342900">
              <a:buFontTx/>
              <a:buChar char="-"/>
            </a:pPr>
            <a:endParaRPr lang="pt-BR" sz="2000" b="0" dirty="0">
              <a:ea typeface="Tahoma"/>
              <a:cs typeface="Tahoma"/>
            </a:endParaRPr>
          </a:p>
          <a:p>
            <a:pPr marL="342900" indent="-342900">
              <a:buFontTx/>
              <a:buChar char="-"/>
            </a:pPr>
            <a:endParaRPr lang="pt-BR" sz="2000" b="0" dirty="0">
              <a:ea typeface="Tahoma"/>
              <a:cs typeface="Tahoma"/>
            </a:endParaRPr>
          </a:p>
          <a:p>
            <a:endParaRPr lang="pt-BR" sz="2000" dirty="0">
              <a:ea typeface="Tahoma"/>
              <a:cs typeface="Tahoma"/>
            </a:endParaRPr>
          </a:p>
          <a:p>
            <a:endParaRPr lang="pt-BR" dirty="0">
              <a:ea typeface="Tahoma"/>
              <a:cs typeface="Tahoma"/>
            </a:endParaRPr>
          </a:p>
        </p:txBody>
      </p:sp>
      <p:graphicFrame>
        <p:nvGraphicFramePr>
          <p:cNvPr id="11" name="Таблиця 10">
            <a:extLst>
              <a:ext uri="{FF2B5EF4-FFF2-40B4-BE49-F238E27FC236}">
                <a16:creationId xmlns:a16="http://schemas.microsoft.com/office/drawing/2014/main" id="{62F05558-1F9B-F9AF-A824-2A4831581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01391"/>
              </p:ext>
            </p:extLst>
          </p:nvPr>
        </p:nvGraphicFramePr>
        <p:xfrm>
          <a:off x="5527537" y="1283652"/>
          <a:ext cx="6482432" cy="52310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4800">
                  <a:extLst>
                    <a:ext uri="{9D8B030D-6E8A-4147-A177-3AD203B41FA5}">
                      <a16:colId xmlns:a16="http://schemas.microsoft.com/office/drawing/2014/main" val="815444557"/>
                    </a:ext>
                  </a:extLst>
                </a:gridCol>
                <a:gridCol w="1207632">
                  <a:extLst>
                    <a:ext uri="{9D8B030D-6E8A-4147-A177-3AD203B41FA5}">
                      <a16:colId xmlns:a16="http://schemas.microsoft.com/office/drawing/2014/main" val="384399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Indicators</a:t>
                      </a:r>
                      <a:endParaRPr lang="uk-U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Target Partners</a:t>
                      </a:r>
                      <a:endParaRPr lang="uk-U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8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3.1. The 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development needs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(incl. target organigram and capacity building plan) of the State Forest Enterprises are integrated in respective 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development plans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 by the end of the first project year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SE </a:t>
                      </a:r>
                      <a:r>
                        <a:rPr lang="en-US" i="1" dirty="0" err="1"/>
                        <a:t>FoU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3.2. Tailor-made consultancies and training for at least </a:t>
                      </a:r>
                      <a:r>
                        <a:rPr lang="en-US" sz="1600" b="1" u="sng" dirty="0">
                          <a:solidFill>
                            <a:srgbClr val="00524B"/>
                          </a:solidFill>
                        </a:rPr>
                        <a:t>five priority issues in forest management and monitoring 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are carried out by the end of the project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SE </a:t>
                      </a:r>
                      <a:r>
                        <a:rPr lang="en-US" dirty="0" err="1"/>
                        <a:t>FoU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9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3.3. Forest practitioners of the SFE, who attended at least </a:t>
                      </a:r>
                      <a:r>
                        <a:rPr lang="en-US" sz="1600" u="sng" dirty="0">
                          <a:solidFill>
                            <a:srgbClr val="00524B"/>
                          </a:solidFill>
                        </a:rPr>
                        <a:t>one training of trainers in close-to-nature forest management</a:t>
                      </a:r>
                      <a:r>
                        <a:rPr lang="en-US" sz="1600" dirty="0">
                          <a:solidFill>
                            <a:srgbClr val="00524B"/>
                          </a:solidFill>
                        </a:rPr>
                        <a:t>, confirm their capability to apply learned knowledge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SE </a:t>
                      </a:r>
                      <a:r>
                        <a:rPr lang="en-US" dirty="0" err="1"/>
                        <a:t>FoU</a:t>
                      </a:r>
                      <a:r>
                        <a:rPr lang="en-US" dirty="0"/>
                        <a:t>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SFMPA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689953"/>
                  </a:ext>
                </a:extLst>
              </a:tr>
            </a:tbl>
          </a:graphicData>
        </a:graphic>
      </p:graphicFrame>
      <p:sp>
        <p:nvSpPr>
          <p:cNvPr id="2" name="CaixaDeTexto 5">
            <a:extLst>
              <a:ext uri="{FF2B5EF4-FFF2-40B4-BE49-F238E27FC236}">
                <a16:creationId xmlns:a16="http://schemas.microsoft.com/office/drawing/2014/main" id="{C2A48216-6073-9219-01C1-99939C0FBAF7}"/>
              </a:ext>
            </a:extLst>
          </p:cNvPr>
          <p:cNvSpPr txBox="1"/>
          <p:nvPr/>
        </p:nvSpPr>
        <p:spPr bwMode="gray">
          <a:xfrm>
            <a:off x="676999" y="359144"/>
            <a:ext cx="9474053" cy="574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>
                <a:tab pos="536575" algn="l"/>
              </a:tabLst>
            </a:pPr>
            <a:r>
              <a:rPr lang="de-DE" sz="3000" b="1" kern="1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Expected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</a:t>
            </a:r>
            <a:r>
              <a:rPr lang="de-DE" sz="3000" b="1" kern="1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Results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 (</a:t>
            </a:r>
            <a:r>
              <a:rPr lang="en-US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3</a:t>
            </a:r>
            <a:r>
              <a:rPr lang="de-DE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/3)</a:t>
            </a:r>
          </a:p>
        </p:txBody>
      </p:sp>
      <p:pic>
        <p:nvPicPr>
          <p:cNvPr id="4" name="m_3175345801876904002Picture 2">
            <a:extLst>
              <a:ext uri="{FF2B5EF4-FFF2-40B4-BE49-F238E27FC236}">
                <a16:creationId xmlns:a16="http://schemas.microsoft.com/office/drawing/2014/main" id="{380E79FC-20CB-44A9-6237-C498B3DB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5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3035A-F168-6F98-A716-46D28FA6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7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87F2E-4C0E-87E1-6DF6-9168BBE12AE9}"/>
              </a:ext>
            </a:extLst>
          </p:cNvPr>
          <p:cNvSpPr txBox="1"/>
          <p:nvPr/>
        </p:nvSpPr>
        <p:spPr>
          <a:xfrm>
            <a:off x="665019" y="399640"/>
            <a:ext cx="6663829" cy="564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3000" b="1" kern="1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Forest Policy Advisory Group</a:t>
            </a:r>
            <a:endParaRPr lang="en-GB" sz="32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983CF-E374-A792-0B1E-8B8340FA91B8}"/>
              </a:ext>
            </a:extLst>
          </p:cNvPr>
          <p:cNvSpPr txBox="1"/>
          <p:nvPr/>
        </p:nvSpPr>
        <p:spPr>
          <a:xfrm>
            <a:off x="665019" y="1581966"/>
            <a:ext cx="10950038" cy="4774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framework of current SFI-Project phase (October 2024 – September 2027) requires to follow up on the former RS-Implementation working group (weekly meeting of technical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experts)</a:t>
            </a: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Formalize that group as a so-called </a:t>
            </a:r>
            <a:r>
              <a:rPr lang="en-US" sz="2000" b="1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“Forest Policy Advisory Group (FPAG)”</a:t>
            </a: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b="1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Objective: 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Monitor project implementation, </a:t>
            </a: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informal expert advice with regard to planning of SFI-Project activities and evaluate respectively adjust project outcomes, before publication. </a:t>
            </a:r>
            <a:endParaRPr lang="en-GB" sz="2000" kern="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b="1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Members: </a:t>
            </a: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technical experts </a:t>
            </a:r>
            <a:r>
              <a:rPr lang="uk-UA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GB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name</a:t>
            </a:r>
            <a:r>
              <a:rPr lang="uk-UA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partner organizations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due to their competency</a:t>
            </a:r>
            <a:endParaRPr lang="en-US" sz="2000" kern="0" dirty="0">
              <a:solidFill>
                <a:srgbClr val="28272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b="1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Organizational issues: </a:t>
            </a:r>
            <a:r>
              <a:rPr lang="en-US" sz="2000" kern="0" dirty="0">
                <a:solidFill>
                  <a:srgbClr val="28272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meet online, every second week, for a maximum of one hour, with simultaneous translation German – Ukrainian</a:t>
            </a:r>
          </a:p>
          <a:p>
            <a:pPr marL="342900" indent="-342900" algn="just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  <a:tab pos="540385" algn="l"/>
              </a:tabLst>
            </a:pPr>
            <a:r>
              <a:rPr lang="en-US" sz="2000" b="1" kern="0" dirty="0">
                <a:solidFill>
                  <a:srgbClr val="282727"/>
                </a:solidFill>
                <a:latin typeface="Calibri" panose="020F050202020403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First Meeting 28.11.2024</a:t>
            </a: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en-GB" sz="2000" kern="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m_3175345801876904002Picture 2">
            <a:extLst>
              <a:ext uri="{FF2B5EF4-FFF2-40B4-BE49-F238E27FC236}">
                <a16:creationId xmlns:a16="http://schemas.microsoft.com/office/drawing/2014/main" id="{D166E1D0-79E8-AAAE-EFE1-CC8DCA2AA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48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8EE27-0F4E-EF72-4324-B5641AC39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id="{4C619203-A754-2F5D-12CF-76061321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5AB22F-1F5E-649A-2C70-67F3DE68E5F5}"/>
              </a:ext>
            </a:extLst>
          </p:cNvPr>
          <p:cNvSpPr txBox="1"/>
          <p:nvPr/>
        </p:nvSpPr>
        <p:spPr>
          <a:xfrm>
            <a:off x="861060" y="394454"/>
            <a:ext cx="6202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000" b="1" kern="10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defRPr>
            </a:lvl1pPr>
          </a:lstStyle>
          <a:p>
            <a:r>
              <a:rPr lang="en-US" sz="3200" dirty="0">
                <a:solidFill>
                  <a:srgbClr val="3A6F59"/>
                </a:solidFill>
              </a:rPr>
              <a:t>O</a:t>
            </a:r>
            <a:r>
              <a:rPr lang="en-US" sz="3200" dirty="0">
                <a:solidFill>
                  <a:srgbClr val="3A6F59"/>
                </a:solidFill>
                <a:effectLst/>
              </a:rPr>
              <a:t>perational workplan 2024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4D87E8-01A7-497B-DC78-3046D8F06071}"/>
              </a:ext>
            </a:extLst>
          </p:cNvPr>
          <p:cNvSpPr txBox="1"/>
          <p:nvPr/>
        </p:nvSpPr>
        <p:spPr>
          <a:xfrm>
            <a:off x="970242" y="1736221"/>
            <a:ext cx="10753185" cy="4315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b="1" dirty="0"/>
              <a:t>Project activities 2024</a:t>
            </a:r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Identification of Priorities on Forest Policy advice</a:t>
            </a:r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Needs assessment an FMP development and training plan</a:t>
            </a:r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Analysis of development needs of SE </a:t>
            </a:r>
            <a:r>
              <a:rPr lang="en-GB" sz="2000" dirty="0" err="1"/>
              <a:t>FoU</a:t>
            </a:r>
            <a:endParaRPr lang="en-GB" sz="2000" dirty="0"/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Updating and Review of NFI and SFI website</a:t>
            </a:r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Update of RS-Inventory on Users/protection</a:t>
            </a:r>
          </a:p>
          <a:p>
            <a:pPr marL="627063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Inception Phase (PPR report)</a:t>
            </a:r>
          </a:p>
        </p:txBody>
      </p:sp>
      <p:pic>
        <p:nvPicPr>
          <p:cNvPr id="2" name="m_3175345801876904002Picture 2">
            <a:extLst>
              <a:ext uri="{FF2B5EF4-FFF2-40B4-BE49-F238E27FC236}">
                <a16:creationId xmlns:a16="http://schemas.microsoft.com/office/drawing/2014/main" id="{41E41E57-F0A9-EFAF-D2E0-BAAC4C4A9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71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46918-43AD-DB25-F4B3-130AF7E8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id="{D7C1E7CE-56CA-6FAB-85E0-9225FBE6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D02D77-BEA3-600E-8B47-7CE3166CC548}"/>
              </a:ext>
            </a:extLst>
          </p:cNvPr>
          <p:cNvSpPr txBox="1"/>
          <p:nvPr/>
        </p:nvSpPr>
        <p:spPr>
          <a:xfrm>
            <a:off x="861060" y="394454"/>
            <a:ext cx="6202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000" b="1" kern="10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Yu Gothic Light" panose="020B0300000000000000" pitchFamily="34" charset="-128"/>
              </a:defRPr>
            </a:lvl1pPr>
          </a:lstStyle>
          <a:p>
            <a:r>
              <a:rPr lang="en-US" sz="3200" dirty="0">
                <a:solidFill>
                  <a:srgbClr val="3A6F59"/>
                </a:solidFill>
              </a:rPr>
              <a:t>Plans and needs 2025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9250F6-209A-5B5F-DA42-470B9629EB30}"/>
              </a:ext>
            </a:extLst>
          </p:cNvPr>
          <p:cNvSpPr txBox="1"/>
          <p:nvPr/>
        </p:nvSpPr>
        <p:spPr>
          <a:xfrm>
            <a:off x="861060" y="1831755"/>
            <a:ext cx="1075318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b="1" dirty="0"/>
              <a:t>Planned for mid-January 2025: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Inception report and inception workshop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Coordination meeting of German actors in the field of forestry in Ukraine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Project Steering Group Meeting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GB" sz="2000" dirty="0"/>
          </a:p>
          <a:p>
            <a:pPr marL="0" lvl="1">
              <a:spcBef>
                <a:spcPts val="300"/>
              </a:spcBef>
              <a:spcAft>
                <a:spcPts val="300"/>
              </a:spcAft>
            </a:pPr>
            <a:r>
              <a:rPr lang="en-GB" sz="2000" b="1" dirty="0"/>
              <a:t>Required support by Ukrainain partners: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Supply of information and data for SFI-Project analytical work 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Coordination of international donor/project activities by MEPR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b="1" dirty="0"/>
              <a:t>Comments on the draft “Declaration of Intent” (BMEL – MEPR)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000" b="1" dirty="0"/>
              <a:t>Comments on the draft “Implementation Agreement” (Consortium IAK/unique – SFRA)</a:t>
            </a:r>
          </a:p>
          <a:p>
            <a:pPr marL="804863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28272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to the Registration of the SFI-Project</a:t>
            </a:r>
            <a:endParaRPr lang="en-GB" sz="2000" dirty="0"/>
          </a:p>
        </p:txBody>
      </p:sp>
      <p:pic>
        <p:nvPicPr>
          <p:cNvPr id="2" name="m_3175345801876904002Picture 2">
            <a:extLst>
              <a:ext uri="{FF2B5EF4-FFF2-40B4-BE49-F238E27FC236}">
                <a16:creationId xmlns:a16="http://schemas.microsoft.com/office/drawing/2014/main" id="{8EFB781A-58CC-5254-7CC6-35D3A488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59" y="6182283"/>
            <a:ext cx="3817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4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G meeting 21.07.2023" id="{2E33F7C5-FCFC-4DE6-A609-4145FD94548F}" vid="{437B869E-E669-40C6-8525-A04331E5B2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5AE73F3A7726419B17A6AE052AAF73" ma:contentTypeVersion="15" ma:contentTypeDescription="Ein neues Dokument erstellen." ma:contentTypeScope="" ma:versionID="5c4f4e4826dbb00e49cd7d68a18ec677">
  <xsd:schema xmlns:xsd="http://www.w3.org/2001/XMLSchema" xmlns:xs="http://www.w3.org/2001/XMLSchema" xmlns:p="http://schemas.microsoft.com/office/2006/metadata/properties" xmlns:ns2="b4de3b38-e3bc-457f-93af-f189da2c859d" xmlns:ns3="7c83095a-db20-459a-9d7d-43b1b6dbea8c" targetNamespace="http://schemas.microsoft.com/office/2006/metadata/properties" ma:root="true" ma:fieldsID="c618dad98fe0dec5385b17e1d2a8a568" ns2:_="" ns3:_="">
    <xsd:import namespace="b4de3b38-e3bc-457f-93af-f189da2c859d"/>
    <xsd:import namespace="7c83095a-db20-459a-9d7d-43b1b6dbea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e3b38-e3bc-457f-93af-f189da2c8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4b7bff88-3b98-42a0-ae7d-3b40ec8681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83095a-db20-459a-9d7d-43b1b6dbea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2debb7e-26e7-41d6-8b55-f3635c35fdd5}" ma:internalName="TaxCatchAll" ma:showField="CatchAllData" ma:web="7c83095a-db20-459a-9d7d-43b1b6dbea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de3b38-e3bc-457f-93af-f189da2c859d">
      <Terms xmlns="http://schemas.microsoft.com/office/infopath/2007/PartnerControls"/>
    </lcf76f155ced4ddcb4097134ff3c332f>
    <TaxCatchAll xmlns="7c83095a-db20-459a-9d7d-43b1b6dbea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86A4B0-8A8A-4CA6-908C-C79535C0A5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de3b38-e3bc-457f-93af-f189da2c859d"/>
    <ds:schemaRef ds:uri="7c83095a-db20-459a-9d7d-43b1b6dbea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2E0E44-2651-447B-92DB-185902813853}">
  <ds:schemaRefs>
    <ds:schemaRef ds:uri="http://schemas.microsoft.com/office/2006/metadata/properties"/>
    <ds:schemaRef ds:uri="http://schemas.microsoft.com/office/infopath/2007/PartnerControls"/>
    <ds:schemaRef ds:uri="080b72cc-e4c4-4790-9f97-f133ee35ae8e"/>
    <ds:schemaRef ds:uri="b4228b6d-77f5-4e88-95df-114489aa8b8b"/>
    <ds:schemaRef ds:uri="b4de3b38-e3bc-457f-93af-f189da2c859d"/>
    <ds:schemaRef ds:uri="7c83095a-db20-459a-9d7d-43b1b6dbea8c"/>
  </ds:schemaRefs>
</ds:datastoreItem>
</file>

<file path=customXml/itemProps3.xml><?xml version="1.0" encoding="utf-8"?>
<ds:datastoreItem xmlns:ds="http://schemas.openxmlformats.org/officeDocument/2006/customXml" ds:itemID="{702B9466-72CD-4D2B-A10A-AAC0E409B8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PSG meeting 21.07.2023</Template>
  <TotalTime>0</TotalTime>
  <Words>1495</Words>
  <Application>Microsoft Office PowerPoint</Application>
  <PresentationFormat>Widescreen</PresentationFormat>
  <Paragraphs>169</Paragraphs>
  <Slides>9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Tahoma</vt:lpstr>
      <vt:lpstr>Wingdings</vt:lpstr>
      <vt:lpstr>Office Theme</vt:lpstr>
      <vt:lpstr>PowerPoint Presentation</vt:lpstr>
      <vt:lpstr>PowerPoint Presentation</vt:lpstr>
      <vt:lpstr>Project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Halyna Semytska</dc:creator>
  <cp:lastModifiedBy>Syman Jurk</cp:lastModifiedBy>
  <cp:revision>45</cp:revision>
  <dcterms:created xsi:type="dcterms:W3CDTF">2023-06-30T13:21:15Z</dcterms:created>
  <dcterms:modified xsi:type="dcterms:W3CDTF">2024-12-05T07:39:51Z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0x010100475AE73F3A7726419B17A6AE052AAF73</vt:lpwstr>
  </property>
  <property fmtid="{D5CDD505-2E9C-101B-9397-08002B2CF9AE}" pid="3" name="MediaServiceImageTags">
    <vt:lpwstr/>
  </property>
</Properties>
</file>