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2" r:id="rId5"/>
    <p:sldId id="267" r:id="rId6"/>
    <p:sldId id="1098" r:id="rId7"/>
    <p:sldId id="1103" r:id="rId8"/>
    <p:sldId id="1105" r:id="rId9"/>
    <p:sldId id="638" r:id="rId10"/>
    <p:sldId id="266" r:id="rId11"/>
    <p:sldId id="1101" r:id="rId12"/>
    <p:sldId id="110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D44B4C-44FA-47A2-8C26-BF084622DFDB}" v="1" dt="2024-12-05T09:07:55.752"/>
    <p1510:client id="{19BB61A3-FAF1-48E6-B0BF-6DDCE24370CE}" v="10" dt="2024-12-04T10:47:32.8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Помірний стиль 3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Помірний стиль 3 –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Без стилю та сі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Стиль із теми 1 –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із теми 1 –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6" autoAdjust="0"/>
    <p:restoredTop sz="94660"/>
  </p:normalViewPr>
  <p:slideViewPr>
    <p:cSldViewPr snapToGrid="0">
      <p:cViewPr varScale="1">
        <p:scale>
          <a:sx n="32" d="100"/>
          <a:sy n="32" d="100"/>
        </p:scale>
        <p:origin x="10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lyna Semytska" userId="a3d2e4e7-b9ff-45b1-8635-20d07c4ce47e" providerId="ADAL" clId="{0ED44B4C-44FA-47A2-8C26-BF084622DFDB}"/>
    <pc:docChg chg="addSld modSld">
      <pc:chgData name="Halyna Semytska" userId="a3d2e4e7-b9ff-45b1-8635-20d07c4ce47e" providerId="ADAL" clId="{0ED44B4C-44FA-47A2-8C26-BF084622DFDB}" dt="2024-12-05T09:07:55.749" v="0"/>
      <pc:docMkLst>
        <pc:docMk/>
      </pc:docMkLst>
      <pc:sldChg chg="add">
        <pc:chgData name="Halyna Semytska" userId="a3d2e4e7-b9ff-45b1-8635-20d07c4ce47e" providerId="ADAL" clId="{0ED44B4C-44FA-47A2-8C26-BF084622DFDB}" dt="2024-12-05T09:07:55.749" v="0"/>
        <pc:sldMkLst>
          <pc:docMk/>
          <pc:sldMk cId="3313774339" sldId="26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35C74AC-C7B3-C269-57CD-B87A8093E4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75EEE2-FA10-6566-DA7D-A4895702F5B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87B9A-57DF-43EE-816E-9505587B5B60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8B1DED-B660-C52C-D958-0444FE2B04B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D9538B-92A1-0963-65CA-E302E98BD8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15FBC-67DD-4AD2-A01B-6FEBF3971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451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CF643-7E53-4455-95A2-010E52AE22C7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C36DC-5179-4CB2-A7AD-3EDF62B1C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5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See Text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ToR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Kyrylyuk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C36DC-5179-4CB2-A7AD-3EDF62B1C9D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24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dirty="0">
                <a:solidFill>
                  <a:srgbClr val="00524B"/>
                </a:solidFill>
              </a:rPr>
              <a:t>The SFI Project is designed as a technical support project and shall: 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1200" b="0" dirty="0">
                <a:solidFill>
                  <a:srgbClr val="00524B"/>
                </a:solidFill>
              </a:rPr>
              <a:t>Provide advisory services to the MEPR and the SFRA to improve the political and legal framework for the implementation of multi-functional forest management considering EU-requirements, 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1200" b="0" dirty="0">
                <a:solidFill>
                  <a:srgbClr val="00524B"/>
                </a:solidFill>
              </a:rPr>
              <a:t>Support the collection and analysis of forest information for reliable decisions on the political and management level, and 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1200" b="0" dirty="0">
                <a:solidFill>
                  <a:srgbClr val="00524B"/>
                </a:solidFill>
              </a:rPr>
              <a:t>Support to the newly created State-Forest Enterprise “Forest of Ukraine”, towards the implementation of multi-functional sustainable state forest management</a:t>
            </a:r>
            <a:endParaRPr lang="uk-UA" sz="1200" b="0" dirty="0">
              <a:solidFill>
                <a:srgbClr val="00524B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988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524B"/>
                </a:solidFill>
              </a:rPr>
              <a:t>Define policy priorities consistent with the implementation plan of the Ukrainian Forest Strategy 2035</a:t>
            </a:r>
            <a:endParaRPr lang="pt-BR" sz="1200" dirty="0">
              <a:solidFill>
                <a:srgbClr val="00524B"/>
              </a:solidFill>
              <a:ea typeface="Tahoma"/>
              <a:cs typeface="Tahoma"/>
            </a:endParaRPr>
          </a:p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524B"/>
                </a:solidFill>
              </a:rPr>
              <a:t>Elaborate studies incl. results of NFI are endorsed by the FPAG </a:t>
            </a:r>
            <a:endParaRPr lang="en-US" sz="1200" dirty="0">
              <a:solidFill>
                <a:srgbClr val="00524B"/>
              </a:solidFill>
              <a:ea typeface="Tahoma"/>
              <a:cs typeface="Tahoma"/>
            </a:endParaRPr>
          </a:p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524B"/>
                </a:solidFill>
              </a:rPr>
              <a:t>Contribute to improvement of legislative framework for priority areas of the Ukrainian forestry strategy 2020 to 2035 with official submission by MEPR to the parliament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Indicator 1.1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Identification of Priorities, 		NSTE, 10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Comment Priorities, 		ISTE, 15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Round Table, 			CTA/NPC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 </a:t>
            </a:r>
            <a:endParaRPr lang="en-US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Indicator 1.2</a:t>
            </a:r>
            <a:endParaRPr lang="en-US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Timber Supply Outlook Study (TSOS), 	ISTE, 40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Review of TSOS, 		NSTE, 10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Round Table, 			CTA/NPC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 </a:t>
            </a:r>
            <a:endParaRPr lang="en-US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Study on Close to Nature Forestry  (</a:t>
            </a:r>
            <a:r>
              <a:rPr lang="en-US" b="0" dirty="0" err="1"/>
              <a:t>CtN</a:t>
            </a:r>
            <a:r>
              <a:rPr lang="en-US" b="0" dirty="0"/>
              <a:t>), 	NSTE, 25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Commenting the study on </a:t>
            </a:r>
            <a:r>
              <a:rPr lang="en-US" b="0" dirty="0" err="1"/>
              <a:t>CtN</a:t>
            </a:r>
            <a:r>
              <a:rPr lang="en-US" b="0" dirty="0"/>
              <a:t>, 	ISTE, 30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Round Table, 			CTA/NPC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 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Study on NFI for Forest Management Planning, NSTE, 25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Commenting the study on NFI for FMP, 	ISTE, 25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Round Table, 			CTA/NPC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 </a:t>
            </a:r>
            <a:endParaRPr lang="en-US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Indicator 1.1</a:t>
            </a:r>
            <a:endParaRPr lang="en-US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Summary Recommendations on sustainable, multifunctional forestry in Ukraine, ISTE, 20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Round table with MEPR and the responsible Committees of VR; CTA/NPC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 </a:t>
            </a:r>
            <a:endParaRPr lang="en-US" dirty="0">
              <a:ea typeface="Tahoma"/>
              <a:cs typeface="Tahoma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7467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524B"/>
                </a:solidFill>
              </a:rPr>
              <a:t>Identify organizational</a:t>
            </a:r>
            <a:r>
              <a:rPr lang="en-US" sz="1200" b="0" dirty="0">
                <a:solidFill>
                  <a:srgbClr val="00524B"/>
                </a:solidFill>
              </a:rPr>
              <a:t> development and training needs of SFMPA (“</a:t>
            </a:r>
            <a:r>
              <a:rPr lang="en-US" sz="1200" b="0" dirty="0" err="1">
                <a:solidFill>
                  <a:srgbClr val="00524B"/>
                </a:solidFill>
              </a:rPr>
              <a:t>Ukrderzhlisproekt</a:t>
            </a:r>
            <a:r>
              <a:rPr lang="en-US" sz="1200" dirty="0">
                <a:solidFill>
                  <a:srgbClr val="00524B"/>
                </a:solidFill>
              </a:rPr>
              <a:t>”); </a:t>
            </a:r>
            <a:r>
              <a:rPr lang="en-US" sz="1200" b="0" dirty="0">
                <a:solidFill>
                  <a:srgbClr val="00524B"/>
                </a:solidFill>
              </a:rPr>
              <a:t> </a:t>
            </a:r>
          </a:p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524B"/>
                </a:solidFill>
              </a:rPr>
              <a:t>SFMPA will approve</a:t>
            </a:r>
            <a:r>
              <a:rPr lang="en-US" sz="1200" b="0" dirty="0">
                <a:solidFill>
                  <a:srgbClr val="00524B"/>
                </a:solidFill>
              </a:rPr>
              <a:t> organizational and capacity development plan</a:t>
            </a:r>
            <a:endParaRPr lang="en-US" sz="1200" b="0" dirty="0">
              <a:solidFill>
                <a:srgbClr val="00524B"/>
              </a:solidFill>
              <a:ea typeface="Tahoma"/>
              <a:cs typeface="Tahoma"/>
            </a:endParaRPr>
          </a:p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524B"/>
                </a:solidFill>
              </a:rPr>
              <a:t>Train staff</a:t>
            </a:r>
            <a:r>
              <a:rPr lang="en-US" sz="1200" b="0" dirty="0">
                <a:solidFill>
                  <a:srgbClr val="00524B"/>
                </a:solidFill>
              </a:rPr>
              <a:t> of the </a:t>
            </a:r>
            <a:r>
              <a:rPr lang="en-US" sz="1200" dirty="0">
                <a:solidFill>
                  <a:srgbClr val="00524B"/>
                </a:solidFill>
              </a:rPr>
              <a:t>CNFI</a:t>
            </a:r>
            <a:r>
              <a:rPr lang="en-US" sz="1200" b="0" dirty="0">
                <a:solidFill>
                  <a:srgbClr val="00524B"/>
                </a:solidFill>
              </a:rPr>
              <a:t> and</a:t>
            </a:r>
            <a:r>
              <a:rPr lang="en-US" sz="1200" dirty="0">
                <a:solidFill>
                  <a:srgbClr val="00524B"/>
                </a:solidFill>
              </a:rPr>
              <a:t> </a:t>
            </a:r>
            <a:r>
              <a:rPr lang="en-US" sz="1200" b="0" dirty="0">
                <a:solidFill>
                  <a:srgbClr val="00524B"/>
                </a:solidFill>
              </a:rPr>
              <a:t>SFMPA</a:t>
            </a:r>
            <a:r>
              <a:rPr lang="en-US" sz="1200" dirty="0">
                <a:solidFill>
                  <a:srgbClr val="00524B"/>
                </a:solidFill>
              </a:rPr>
              <a:t> </a:t>
            </a:r>
            <a:r>
              <a:rPr lang="en-US" sz="1200" b="0" dirty="0">
                <a:solidFill>
                  <a:srgbClr val="00524B"/>
                </a:solidFill>
              </a:rPr>
              <a:t>in improved </a:t>
            </a:r>
            <a:r>
              <a:rPr lang="en-US" sz="1200" dirty="0">
                <a:solidFill>
                  <a:srgbClr val="00524B"/>
                </a:solidFill>
              </a:rPr>
              <a:t>FMP techniques</a:t>
            </a:r>
            <a:endParaRPr lang="en-US" sz="1200" b="0" dirty="0">
              <a:solidFill>
                <a:srgbClr val="00524B"/>
              </a:solidFill>
              <a:ea typeface="Tahoma"/>
              <a:cs typeface="Tahoma"/>
            </a:endParaRPr>
          </a:p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524B"/>
                </a:solidFill>
              </a:rPr>
              <a:t>Support to develop an example of an improved </a:t>
            </a:r>
            <a:r>
              <a:rPr lang="en-US" sz="1200" b="0" dirty="0">
                <a:solidFill>
                  <a:srgbClr val="00524B"/>
                </a:solidFill>
              </a:rPr>
              <a:t>forest management plan (considering close-to-nature forest concept and the requirements of international certification standards (FSC/PEFC)</a:t>
            </a:r>
            <a:endParaRPr lang="pt-BR" sz="1200" dirty="0">
              <a:solidFill>
                <a:srgbClr val="00524B"/>
              </a:solidFill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Indicator 2.1				</a:t>
            </a:r>
          </a:p>
          <a:p>
            <a:r>
              <a:rPr lang="en-GB" b="0" dirty="0"/>
              <a:t>Needs assessment an FMP development and training plan, 	NSTE, 35</a:t>
            </a:r>
          </a:p>
          <a:p>
            <a:r>
              <a:rPr lang="en-GB" b="0" dirty="0"/>
              <a:t>				ISTE, 10</a:t>
            </a:r>
          </a:p>
          <a:p>
            <a:r>
              <a:rPr lang="en-GB" dirty="0"/>
              <a:t>Indicator 2.2				</a:t>
            </a:r>
          </a:p>
          <a:p>
            <a:r>
              <a:rPr lang="en-GB" b="0" dirty="0"/>
              <a:t>Implementing an e-training course, 		NSTE, 90</a:t>
            </a:r>
          </a:p>
          <a:p>
            <a:endParaRPr lang="en-GB" dirty="0"/>
          </a:p>
          <a:p>
            <a:r>
              <a:rPr lang="en-GB" dirty="0"/>
              <a:t>Indicator 2.3				</a:t>
            </a:r>
          </a:p>
          <a:p>
            <a:r>
              <a:rPr lang="en-GB" b="0" dirty="0"/>
              <a:t>Development of the e-training course, 		ISTE, 15</a:t>
            </a:r>
          </a:p>
          <a:p>
            <a:r>
              <a:rPr lang="en-GB" b="0" dirty="0"/>
              <a:t>				NSTE, 15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57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524B"/>
                </a:solidFill>
              </a:rPr>
              <a:t>Integrate development needs (incl. target organigram and capacity building plan) of the State Forest Enterprises in respective development plans</a:t>
            </a:r>
            <a:endParaRPr lang="en-US" dirty="0">
              <a:solidFill>
                <a:srgbClr val="00524B"/>
              </a:solidFill>
              <a:ea typeface="Tahoma"/>
              <a:cs typeface="Tahoma"/>
            </a:endParaRPr>
          </a:p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524B"/>
                </a:solidFill>
              </a:rPr>
              <a:t>Consult and train staff of SE </a:t>
            </a:r>
            <a:r>
              <a:rPr lang="en-US" dirty="0" err="1">
                <a:solidFill>
                  <a:srgbClr val="00524B"/>
                </a:solidFill>
              </a:rPr>
              <a:t>FoU</a:t>
            </a:r>
            <a:r>
              <a:rPr lang="en-US" dirty="0">
                <a:solidFill>
                  <a:srgbClr val="00524B"/>
                </a:solidFill>
              </a:rPr>
              <a:t> in at least five priority issues of forest management and monitoring</a:t>
            </a:r>
            <a:endParaRPr lang="en-US" dirty="0">
              <a:solidFill>
                <a:srgbClr val="00524B"/>
              </a:solidFill>
              <a:ea typeface="Tahoma"/>
              <a:cs typeface="Tahoma"/>
            </a:endParaRPr>
          </a:p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524B"/>
                </a:solidFill>
              </a:rPr>
              <a:t>Forest practitioners of SE </a:t>
            </a:r>
            <a:r>
              <a:rPr lang="en-US" dirty="0" err="1">
                <a:solidFill>
                  <a:srgbClr val="00524B"/>
                </a:solidFill>
              </a:rPr>
              <a:t>FoU</a:t>
            </a:r>
            <a:r>
              <a:rPr lang="en-US" dirty="0">
                <a:solidFill>
                  <a:srgbClr val="00524B"/>
                </a:solidFill>
              </a:rPr>
              <a:t> confirm their capability to apply learned knowledge </a:t>
            </a:r>
            <a:endParaRPr lang="en-US" b="1" dirty="0">
              <a:solidFill>
                <a:srgbClr val="00524B"/>
              </a:solidFill>
            </a:endParaRPr>
          </a:p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dirty="0">
              <a:latin typeface="Calibri"/>
              <a:ea typeface="Calibri"/>
              <a:cs typeface="Calibri"/>
            </a:endParaRPr>
          </a:p>
          <a:p>
            <a:r>
              <a:rPr lang="en-US" dirty="0">
                <a:latin typeface="Calibri"/>
                <a:ea typeface="Calibri"/>
                <a:cs typeface="Calibri"/>
              </a:rPr>
              <a:t>Indicator 3.1				</a:t>
            </a:r>
          </a:p>
          <a:p>
            <a:r>
              <a:rPr lang="en-US" dirty="0">
                <a:latin typeface="Calibri"/>
                <a:ea typeface="Calibri"/>
                <a:cs typeface="Calibri"/>
              </a:rPr>
              <a:t>	</a:t>
            </a:r>
            <a:r>
              <a:rPr lang="en-US" b="0" dirty="0">
                <a:latin typeface="Calibri"/>
                <a:ea typeface="Calibri"/>
                <a:cs typeface="Calibri"/>
              </a:rPr>
              <a:t>Analysis of development needs of SE </a:t>
            </a:r>
            <a:r>
              <a:rPr lang="en-US" b="0" dirty="0" err="1">
                <a:latin typeface="Calibri"/>
                <a:ea typeface="Calibri"/>
                <a:cs typeface="Calibri"/>
              </a:rPr>
              <a:t>FoU</a:t>
            </a:r>
            <a:r>
              <a:rPr lang="en-US" b="0" dirty="0">
                <a:latin typeface="Calibri"/>
                <a:ea typeface="Calibri"/>
                <a:cs typeface="Calibri"/>
              </a:rPr>
              <a:t>	NSTE	15</a:t>
            </a:r>
          </a:p>
          <a:p>
            <a:r>
              <a:rPr lang="en-US" b="0" dirty="0">
                <a:latin typeface="Calibri"/>
                <a:ea typeface="Calibri"/>
                <a:cs typeface="Calibri"/>
              </a:rPr>
              <a:t>	Analysis of admin requirements	NSTE	15</a:t>
            </a:r>
          </a:p>
          <a:p>
            <a:r>
              <a:rPr lang="en-US" b="0" dirty="0">
                <a:latin typeface="Calibri"/>
                <a:ea typeface="Calibri"/>
                <a:cs typeface="Calibri"/>
              </a:rPr>
              <a:t>	Comments based on EU requirements	ISTE	25</a:t>
            </a:r>
          </a:p>
          <a:p>
            <a:r>
              <a:rPr lang="en-US" b="0" dirty="0">
                <a:latin typeface="Calibri"/>
                <a:ea typeface="Calibri"/>
                <a:cs typeface="Calibri"/>
              </a:rPr>
              <a:t>	Round table	CTA/NPC	</a:t>
            </a:r>
          </a:p>
          <a:p>
            <a:endParaRPr lang="en-US" dirty="0">
              <a:latin typeface="Calibri"/>
              <a:ea typeface="Calibri"/>
              <a:cs typeface="Calibri"/>
            </a:endParaRPr>
          </a:p>
          <a:p>
            <a:r>
              <a:rPr lang="en-US" dirty="0">
                <a:latin typeface="Calibri"/>
                <a:ea typeface="Calibri"/>
                <a:cs typeface="Calibri"/>
              </a:rPr>
              <a:t>Indicator 3.2				</a:t>
            </a:r>
          </a:p>
          <a:p>
            <a:r>
              <a:rPr lang="en-US" dirty="0">
                <a:latin typeface="Calibri"/>
                <a:ea typeface="Calibri"/>
                <a:cs typeface="Calibri"/>
              </a:rPr>
              <a:t>	</a:t>
            </a:r>
            <a:r>
              <a:rPr lang="en-US" b="0" dirty="0">
                <a:latin typeface="Calibri"/>
                <a:ea typeface="Calibri"/>
                <a:cs typeface="Calibri"/>
              </a:rPr>
              <a:t>Training program for </a:t>
            </a:r>
            <a:r>
              <a:rPr lang="en-US" b="0" dirty="0" err="1">
                <a:latin typeface="Calibri"/>
                <a:ea typeface="Calibri"/>
                <a:cs typeface="Calibri"/>
              </a:rPr>
              <a:t>FoU</a:t>
            </a:r>
            <a:r>
              <a:rPr lang="en-US" b="0" dirty="0">
                <a:latin typeface="Calibri"/>
                <a:ea typeface="Calibri"/>
                <a:cs typeface="Calibri"/>
              </a:rPr>
              <a:t>		NSTE	10</a:t>
            </a:r>
          </a:p>
          <a:p>
            <a:r>
              <a:rPr lang="en-US" b="0" dirty="0">
                <a:latin typeface="Calibri"/>
                <a:ea typeface="Calibri"/>
                <a:cs typeface="Calibri"/>
              </a:rPr>
              <a:t>	Training program for </a:t>
            </a:r>
            <a:r>
              <a:rPr lang="en-US" b="0" dirty="0" err="1">
                <a:latin typeface="Calibri"/>
                <a:ea typeface="Calibri"/>
                <a:cs typeface="Calibri"/>
              </a:rPr>
              <a:t>FoU</a:t>
            </a:r>
            <a:r>
              <a:rPr lang="en-US" b="0" dirty="0">
                <a:latin typeface="Calibri"/>
                <a:ea typeface="Calibri"/>
                <a:cs typeface="Calibri"/>
              </a:rPr>
              <a:t>		ISTE	10</a:t>
            </a:r>
          </a:p>
          <a:p>
            <a:r>
              <a:rPr lang="en-US" b="0" dirty="0">
                <a:latin typeface="Calibri"/>
                <a:ea typeface="Calibri"/>
                <a:cs typeface="Calibri"/>
              </a:rPr>
              <a:t>	Round table	CTA/NPC	</a:t>
            </a:r>
          </a:p>
          <a:p>
            <a:r>
              <a:rPr lang="en-US" b="0" dirty="0">
                <a:latin typeface="Calibri"/>
                <a:ea typeface="Calibri"/>
                <a:cs typeface="Calibri"/>
              </a:rPr>
              <a:t>	Implementation of a e- Training course	NSTE	50</a:t>
            </a:r>
          </a:p>
          <a:p>
            <a:endParaRPr lang="en-US" dirty="0">
              <a:latin typeface="Calibri"/>
              <a:ea typeface="Calibri"/>
              <a:cs typeface="Calibri"/>
            </a:endParaRPr>
          </a:p>
          <a:p>
            <a:r>
              <a:rPr lang="en-US" dirty="0">
                <a:latin typeface="Calibri"/>
                <a:ea typeface="Calibri"/>
                <a:cs typeface="Calibri"/>
              </a:rPr>
              <a:t>Indicator 3.3				</a:t>
            </a:r>
          </a:p>
          <a:p>
            <a:r>
              <a:rPr lang="en-US" dirty="0">
                <a:latin typeface="Calibri"/>
                <a:ea typeface="Calibri"/>
                <a:cs typeface="Calibri"/>
              </a:rPr>
              <a:t>	</a:t>
            </a:r>
            <a:r>
              <a:rPr lang="en-US" b="0" dirty="0">
                <a:latin typeface="Calibri"/>
                <a:ea typeface="Calibri"/>
                <a:cs typeface="Calibri"/>
              </a:rPr>
              <a:t>Implementation of training for SE </a:t>
            </a:r>
            <a:r>
              <a:rPr lang="en-US" b="0" dirty="0" err="1">
                <a:latin typeface="Calibri"/>
                <a:ea typeface="Calibri"/>
                <a:cs typeface="Calibri"/>
              </a:rPr>
              <a:t>FoU</a:t>
            </a:r>
            <a:r>
              <a:rPr lang="en-US" b="0" dirty="0">
                <a:latin typeface="Calibri"/>
                <a:ea typeface="Calibri"/>
                <a:cs typeface="Calibri"/>
              </a:rPr>
              <a:t>	NSTE	75</a:t>
            </a:r>
          </a:p>
          <a:p>
            <a:r>
              <a:rPr lang="en-US" b="0" dirty="0">
                <a:latin typeface="Calibri"/>
                <a:ea typeface="Calibri"/>
                <a:cs typeface="Calibri"/>
              </a:rPr>
              <a:t>	Supported by a ISTE		ISTE	30</a:t>
            </a:r>
          </a:p>
          <a:p>
            <a:endParaRPr lang="en-US" dirty="0">
              <a:latin typeface="Calibri"/>
              <a:ea typeface="Calibri"/>
              <a:cs typeface="Calibri"/>
            </a:endParaRPr>
          </a:p>
          <a:p>
            <a:r>
              <a:rPr lang="en-US" dirty="0">
                <a:latin typeface="Calibri"/>
                <a:ea typeface="Calibri"/>
                <a:cs typeface="Calibri"/>
              </a:rPr>
              <a:t>Closing Workshop			</a:t>
            </a:r>
            <a:r>
              <a:rPr lang="en-US" b="0" dirty="0">
                <a:latin typeface="Calibri"/>
                <a:ea typeface="Calibri"/>
                <a:cs typeface="Calibri"/>
              </a:rPr>
              <a:t>CTA/NPC</a:t>
            </a:r>
            <a:r>
              <a:rPr lang="en-US" dirty="0">
                <a:latin typeface="Calibri"/>
                <a:ea typeface="Calibri"/>
                <a:cs typeface="Calibri"/>
              </a:rPr>
              <a:t>	</a:t>
            </a:r>
          </a:p>
          <a:p>
            <a:endParaRPr lang="en-US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3310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7D858C-3A5E-46CE-B540-8E78099B68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96B9A17-F0C2-13A0-B582-6059EA8EFE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7C43B022-D08D-3BC4-0103-8B8B495FAB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2AB0CA5F-CF1E-5C84-5016-66117986E9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C36DC-5179-4CB2-A7AD-3EDF62B1C9D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521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A24F98-48B8-5B47-5878-5646942D12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DAAF8D69-F583-023B-24FB-0AA2279C00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E62CF3F9-0D91-3589-2792-956E73AC3D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B4E66710-70B8-8156-A32C-4262AC7593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C36DC-5179-4CB2-A7AD-3EDF62B1C9D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600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19310F-10F7-BCCD-CFEC-F6D89E1FC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21. July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B0815F-7837-F510-8517-FD8D344D5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49"/>
            <a:ext cx="4114800" cy="365125"/>
          </a:xfrm>
        </p:spPr>
        <p:txBody>
          <a:bodyPr/>
          <a:lstStyle/>
          <a:p>
            <a:r>
              <a:rPr lang="en-GB" dirty="0"/>
              <a:t>PSG meeting, 05.03.2024, Kyiv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D61C8-25AB-1764-EF41-E422D216E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181-CA54-4834-B0AA-E251DC475F5A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278D71-79AB-5953-F85B-35CBDD8962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11548" y="66447"/>
            <a:ext cx="2542252" cy="11156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1EDBFF0-F5A5-3200-621F-63BC50104C6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4470" y="1168506"/>
            <a:ext cx="10594924" cy="887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3A69B-E049-CD4A-426C-4D736B88BEF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0063" y="1101710"/>
            <a:ext cx="10594923" cy="4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85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19310F-10F7-BCCD-CFEC-F6D89E1FC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21. July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B0815F-7837-F510-8517-FD8D344D5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PSG meeting, 05.03.2024, Kyiv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D61C8-25AB-1764-EF41-E422D216E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181-CA54-4834-B0AA-E251DC475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06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gray"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258624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5F8E1-EE24-2631-BCA9-52DB8F854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 err="1"/>
              <a:t>Secnd</a:t>
            </a:r>
            <a:r>
              <a:rPr lang="en-US" dirty="0"/>
              <a:t>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A1327-9D99-B7FF-7B27-6B388C57CB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21. 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F240B-4E10-4230-6A39-F2DD8AF3A2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76963"/>
            <a:ext cx="4114800" cy="5445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PSG meeting, 05.03.2024, Kyiv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832F7-4F7B-A884-86AA-0967FDE60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2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1CAD064-A0E2-34E3-0A88-046990854EE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811548" y="66447"/>
            <a:ext cx="2542252" cy="11156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0E3311-0947-235B-6977-44F3CA7CA9E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54470" y="1168506"/>
            <a:ext cx="10594924" cy="887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753147-9CFC-FB3D-2CB5-D5295D945C07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50063" y="1101710"/>
            <a:ext cx="10594923" cy="4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16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  <p:sldLayoutId id="2147483657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1D2E584-1BAC-CA92-2DA0-2E3BAA625C33}"/>
              </a:ext>
            </a:extLst>
          </p:cNvPr>
          <p:cNvSpPr/>
          <p:nvPr/>
        </p:nvSpPr>
        <p:spPr>
          <a:xfrm>
            <a:off x="557561" y="156117"/>
            <a:ext cx="11062010" cy="2196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AC473E-E45E-93C5-9CDA-F45D38711D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652" y="156117"/>
            <a:ext cx="10022693" cy="19935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8059F6F-0AF7-DF4F-8185-24A86957F90C}"/>
              </a:ext>
            </a:extLst>
          </p:cNvPr>
          <p:cNvSpPr/>
          <p:nvPr/>
        </p:nvSpPr>
        <p:spPr>
          <a:xfrm>
            <a:off x="7821637" y="156117"/>
            <a:ext cx="1195754" cy="1433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888E9A-1173-F97B-930C-77FDB96980F0}"/>
              </a:ext>
            </a:extLst>
          </p:cNvPr>
          <p:cNvSpPr txBox="1"/>
          <p:nvPr/>
        </p:nvSpPr>
        <p:spPr>
          <a:xfrm>
            <a:off x="1446399" y="2004943"/>
            <a:ext cx="9584746" cy="2591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ru-RU" sz="36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Сприяння плануванню та впровадженню багатофункціонального сталого ведення лісового господарства в Україні</a:t>
            </a:r>
          </a:p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ru-RU" sz="36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 </a:t>
            </a:r>
            <a:r>
              <a:rPr lang="uk-UA" sz="36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Нова фаза проєкту </a:t>
            </a:r>
            <a:r>
              <a:rPr lang="en-GB" sz="36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SFI W-UKR 24-01</a:t>
            </a:r>
            <a:endParaRPr lang="en-GB" sz="3600" b="1" kern="100" dirty="0">
              <a:solidFill>
                <a:srgbClr val="0F4761"/>
              </a:solidFill>
              <a:effectLst/>
              <a:latin typeface="Calibri" panose="020F0502020204030204" pitchFamily="34" charset="0"/>
              <a:ea typeface="Yu Gothic Light" panose="020B0300000000000000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EB3AC7-AE85-EDE1-260D-4ED163923D1F}"/>
              </a:ext>
            </a:extLst>
          </p:cNvPr>
          <p:cNvSpPr txBox="1"/>
          <p:nvPr/>
        </p:nvSpPr>
        <p:spPr>
          <a:xfrm>
            <a:off x="2783877" y="4820938"/>
            <a:ext cx="69097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Симан Юрк, </a:t>
            </a:r>
            <a:r>
              <a:rPr lang="ru-RU" sz="180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Century Gothic" panose="020B0502020202020204" pitchFamily="34" charset="0"/>
              </a:rPr>
              <a:t>операційний бекстопер проєкту </a:t>
            </a:r>
            <a:r>
              <a:rPr lang="en-US" sz="180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Century Gothic" panose="020B0502020202020204" pitchFamily="34" charset="0"/>
              </a:rPr>
              <a:t>SFI</a:t>
            </a:r>
            <a:r>
              <a:rPr lang="uk-UA" sz="180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Century Gothic" panose="020B0502020202020204" pitchFamily="34" charset="0"/>
              </a:rPr>
              <a:t>, </a:t>
            </a:r>
            <a:r>
              <a:rPr lang="en-US" sz="180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Century Gothic" panose="020B0502020202020204" pitchFamily="34" charset="0"/>
              </a:rPr>
              <a:t>IAK </a:t>
            </a:r>
            <a:r>
              <a:rPr lang="en-US" sz="1800" dirty="0" err="1">
                <a:solidFill>
                  <a:srgbClr val="282727"/>
                </a:solidFill>
                <a:effectLst/>
                <a:latin typeface="Calibri" panose="020F0502020204030204" pitchFamily="34" charset="0"/>
                <a:ea typeface="Century Gothic" panose="020B0502020202020204" pitchFamily="34" charset="0"/>
              </a:rPr>
              <a:t>Agrar</a:t>
            </a:r>
            <a:r>
              <a:rPr lang="en-US" sz="180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Century Gothic" panose="020B0502020202020204" pitchFamily="34" charset="0"/>
              </a:rPr>
              <a:t> Consulting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BDF060-D0E3-4B9B-B611-446BF72B86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7510" y="5575894"/>
            <a:ext cx="3822523" cy="627942"/>
          </a:xfrm>
          <a:prstGeom prst="rect">
            <a:avLst/>
          </a:prstGeom>
        </p:spPr>
      </p:pic>
      <p:sp>
        <p:nvSpPr>
          <p:cNvPr id="12" name="Місце для нижнього колонтитула 1">
            <a:extLst>
              <a:ext uri="{FF2B5EF4-FFF2-40B4-BE49-F238E27FC236}">
                <a16:creationId xmlns:a16="http://schemas.microsoft.com/office/drawing/2014/main" id="{4A55983A-F7A0-9CDE-09A0-153C07CD8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4299" y="6309016"/>
            <a:ext cx="7330440" cy="544512"/>
          </a:xfrm>
        </p:spPr>
        <p:txBody>
          <a:bodyPr/>
          <a:lstStyle/>
          <a:p>
            <a:r>
              <a:rPr lang="uk-UA" dirty="0"/>
              <a:t>Круглий стіл «</a:t>
            </a:r>
            <a:r>
              <a:rPr lang="ru-RU" dirty="0" err="1"/>
              <a:t>Проєкт</a:t>
            </a:r>
            <a:r>
              <a:rPr lang="ru-RU" dirty="0"/>
              <a:t> SFІ: </a:t>
            </a:r>
            <a:r>
              <a:rPr lang="ru-RU" dirty="0" err="1"/>
              <a:t>результати</a:t>
            </a:r>
            <a:r>
              <a:rPr lang="ru-RU" dirty="0"/>
              <a:t> та </a:t>
            </a:r>
            <a:r>
              <a:rPr lang="ru-RU" dirty="0" err="1"/>
              <a:t>перспективи</a:t>
            </a:r>
            <a:r>
              <a:rPr lang="ru-RU" dirty="0"/>
              <a:t>»</a:t>
            </a:r>
            <a:r>
              <a:rPr lang="en-GB" dirty="0"/>
              <a:t>, 05.12.2024, </a:t>
            </a:r>
            <a:r>
              <a:rPr lang="uk-UA" dirty="0"/>
              <a:t>Київ-Берлін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3774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93035A-F168-6F98-A716-46D28FA60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181-CA54-4834-B0AA-E251DC475F5A}" type="slidenum">
              <a:rPr lang="en-GB" smtClean="0"/>
              <a:t>2</a:t>
            </a:fld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887F2E-4C0E-87E1-6DF6-9168BBE12AE9}"/>
              </a:ext>
            </a:extLst>
          </p:cNvPr>
          <p:cNvSpPr txBox="1"/>
          <p:nvPr/>
        </p:nvSpPr>
        <p:spPr>
          <a:xfrm>
            <a:off x="665019" y="399640"/>
            <a:ext cx="8525164" cy="564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uk-UA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Нова фаза проєкту </a:t>
            </a:r>
            <a:r>
              <a:rPr lang="en-GB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SFI W-UKR 24-01</a:t>
            </a:r>
            <a:endParaRPr lang="en-GB" sz="3200" b="1" kern="100" dirty="0">
              <a:solidFill>
                <a:srgbClr val="0F4761"/>
              </a:solidFill>
              <a:effectLst/>
              <a:latin typeface="Calibri" panose="020F0502020204030204" pitchFamily="34" charset="0"/>
              <a:ea typeface="Yu Gothic Light" panose="020B0300000000000000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B983CF-E374-A792-0B1E-8B8340FA91B8}"/>
              </a:ext>
            </a:extLst>
          </p:cNvPr>
          <p:cNvSpPr txBox="1"/>
          <p:nvPr/>
        </p:nvSpPr>
        <p:spPr>
          <a:xfrm>
            <a:off x="665019" y="1248278"/>
            <a:ext cx="10335077" cy="5414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r>
              <a:rPr lang="ru-RU" sz="2000" kern="0" dirty="0">
                <a:solidFill>
                  <a:srgbClr val="28272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Спільна заява про наміри щодо співпраці </a:t>
            </a:r>
            <a:r>
              <a:rPr lang="en-US" sz="2000" kern="0" dirty="0">
                <a:solidFill>
                  <a:srgbClr val="28272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(2018, BMEL / </a:t>
            </a:r>
            <a:r>
              <a:rPr lang="ru-RU" sz="2000" kern="0" dirty="0">
                <a:solidFill>
                  <a:srgbClr val="28272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Міністерство аграрної політики та продовольства України</a:t>
            </a:r>
            <a:r>
              <a:rPr lang="en-US" sz="2000" kern="0" dirty="0">
                <a:solidFill>
                  <a:srgbClr val="28272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 </a:t>
            </a:r>
          </a:p>
          <a:p>
            <a:pPr marL="342900" indent="-342900" algn="just"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r>
              <a:rPr lang="ru-RU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Опис проєкту </a:t>
            </a:r>
            <a:r>
              <a:rPr lang="en-US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SFI</a:t>
            </a:r>
            <a:r>
              <a:rPr lang="uk-UA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в тендері від </a:t>
            </a:r>
            <a:r>
              <a:rPr lang="en-US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GFA </a:t>
            </a:r>
            <a:r>
              <a:rPr lang="ru-RU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та пропозиція від Консорціуму </a:t>
            </a:r>
            <a:endParaRPr lang="en-US" sz="2000" kern="0" dirty="0">
              <a:solidFill>
                <a:srgbClr val="282727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804863" marR="71755" indent="-342900" algn="just"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uk-UA" sz="1900" dirty="0">
                <a:latin typeface="Calibri" panose="020F0502020204030204" pitchFamily="34" charset="0"/>
              </a:rPr>
              <a:t>Тривалість</a:t>
            </a:r>
            <a:r>
              <a:rPr lang="en-US" sz="1900" dirty="0">
                <a:latin typeface="Calibri" panose="020F0502020204030204" pitchFamily="34" charset="0"/>
              </a:rPr>
              <a:t>: </a:t>
            </a:r>
            <a:r>
              <a:rPr lang="uk-UA" sz="1900" dirty="0">
                <a:latin typeface="Calibri" panose="020F0502020204030204" pitchFamily="34" charset="0"/>
              </a:rPr>
              <a:t>жовтень</a:t>
            </a:r>
            <a:r>
              <a:rPr lang="en-US" sz="1900" dirty="0">
                <a:latin typeface="Calibri" panose="020F0502020204030204" pitchFamily="34" charset="0"/>
              </a:rPr>
              <a:t> 2024 – </a:t>
            </a:r>
            <a:r>
              <a:rPr lang="uk-UA" sz="1900" dirty="0">
                <a:latin typeface="Calibri" panose="020F0502020204030204" pitchFamily="34" charset="0"/>
              </a:rPr>
              <a:t>вересень</a:t>
            </a:r>
            <a:r>
              <a:rPr lang="en-US" sz="1900" dirty="0">
                <a:latin typeface="Calibri" panose="020F0502020204030204" pitchFamily="34" charset="0"/>
              </a:rPr>
              <a:t> 2027  </a:t>
            </a:r>
          </a:p>
          <a:p>
            <a:pPr marL="804863" marR="71755" indent="-342900" algn="just">
              <a:spcAft>
                <a:spcPts val="60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uk-UA" sz="1900" dirty="0">
                <a:latin typeface="Calibri" panose="020F0502020204030204" pitchFamily="34" charset="0"/>
              </a:rPr>
              <a:t>Бюджет</a:t>
            </a:r>
            <a:r>
              <a:rPr lang="en-US" sz="1900" dirty="0">
                <a:latin typeface="Calibri" panose="020F0502020204030204" pitchFamily="34" charset="0"/>
              </a:rPr>
              <a:t>:  </a:t>
            </a:r>
            <a:r>
              <a:rPr lang="en-GB" sz="1900" dirty="0">
                <a:latin typeface="Calibri" panose="020F0502020204030204" pitchFamily="34" charset="0"/>
              </a:rPr>
              <a:t>1.200.000 </a:t>
            </a:r>
            <a:r>
              <a:rPr lang="ru-RU" sz="1900" dirty="0">
                <a:latin typeface="Calibri" panose="020F0502020204030204" pitchFamily="34" charset="0"/>
              </a:rPr>
              <a:t>євро брутто </a:t>
            </a:r>
            <a:r>
              <a:rPr lang="en-GB" sz="1900" dirty="0">
                <a:latin typeface="Calibri" panose="020F0502020204030204" pitchFamily="34" charset="0"/>
              </a:rPr>
              <a:t>/ 3 </a:t>
            </a:r>
            <a:r>
              <a:rPr lang="uk-UA" sz="1900" dirty="0">
                <a:latin typeface="Calibri" panose="020F0502020204030204" pitchFamily="34" charset="0"/>
              </a:rPr>
              <a:t>роки</a:t>
            </a:r>
            <a:endParaRPr lang="en-US" sz="1900" dirty="0">
              <a:latin typeface="Calibri" panose="020F0502020204030204" pitchFamily="34" charset="0"/>
            </a:endParaRPr>
          </a:p>
          <a:p>
            <a:pPr marL="342900" indent="-342900" algn="just"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r>
              <a:rPr lang="ru-RU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Структура </a:t>
            </a:r>
            <a:r>
              <a:rPr lang="ru-RU" sz="2000" kern="0" dirty="0" err="1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органів</a:t>
            </a:r>
            <a:r>
              <a:rPr lang="ru-RU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влади</a:t>
            </a:r>
            <a:r>
              <a:rPr lang="ru-RU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з </a:t>
            </a:r>
            <a:r>
              <a:rPr lang="ru-RU" sz="2000" kern="0" dirty="0" err="1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німецького</a:t>
            </a:r>
            <a:r>
              <a:rPr lang="ru-RU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боку: </a:t>
            </a:r>
            <a:endParaRPr lang="en-US" sz="2000" kern="0" dirty="0">
              <a:solidFill>
                <a:srgbClr val="282727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r>
              <a:rPr lang="ru-RU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BMEL &gt; GFA &gt; </a:t>
            </a:r>
            <a:r>
              <a:rPr lang="ru-RU" sz="2000" kern="0" dirty="0" err="1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Консорціум</a:t>
            </a:r>
            <a:r>
              <a:rPr lang="ru-RU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(IAK-unique) </a:t>
            </a:r>
            <a:r>
              <a:rPr lang="ru-RU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US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проєкт</a:t>
            </a:r>
            <a:r>
              <a:rPr lang="ru-RU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SFI </a:t>
            </a:r>
            <a:r>
              <a:rPr lang="en-US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marR="71755" indent="-342900" algn="just">
              <a:lnSpc>
                <a:spcPct val="150000"/>
              </a:lnSpc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r>
              <a:rPr lang="ru-RU" sz="2000" kern="0" dirty="0" err="1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Українські</a:t>
            </a:r>
            <a:r>
              <a:rPr lang="ru-RU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партнерські організації</a:t>
            </a:r>
            <a:endParaRPr lang="en-US" sz="2000" kern="0" dirty="0">
              <a:solidFill>
                <a:srgbClr val="282727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804863" marR="71755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Міністерство захисту довкілля та природних ресурсів </a:t>
            </a:r>
            <a:r>
              <a:rPr lang="en-GB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(M</a:t>
            </a:r>
            <a:r>
              <a:rPr lang="uk-UA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індовкілля</a:t>
            </a:r>
            <a:r>
              <a:rPr lang="en-GB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GB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4863" marR="71755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Комітет Верховної Ради України з питань екологічної політики та природокористування</a:t>
            </a:r>
            <a:endParaRPr lang="en-GB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4863" marR="71755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Державне агенство лісових ресурсів </a:t>
            </a:r>
            <a:r>
              <a:rPr lang="en-GB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uk-UA" sz="1900" dirty="0">
                <a:latin typeface="Calibri" panose="020F0502020204030204" pitchFamily="34" charset="0"/>
                <a:ea typeface="Times New Roman" panose="02020603050405020304" pitchFamily="18" charset="0"/>
              </a:rPr>
              <a:t>Держлісагенство</a:t>
            </a:r>
            <a:r>
              <a:rPr lang="en-GB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GB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4863" marR="71755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Українське державне проектне лісовпорядне виробниче об</a:t>
            </a:r>
            <a:r>
              <a:rPr lang="en-GB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’</a:t>
            </a:r>
            <a:r>
              <a:rPr lang="uk-UA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єднання </a:t>
            </a:r>
            <a:r>
              <a:rPr lang="en-GB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uk-UA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Укрдержліспроект</a:t>
            </a:r>
            <a:r>
              <a:rPr lang="en-GB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GB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4863" marR="71755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Центр національної інвентаризації лісів </a:t>
            </a:r>
            <a:r>
              <a:rPr lang="en-GB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uk-UA" sz="1900" dirty="0">
                <a:latin typeface="Calibri" panose="020F0502020204030204" pitchFamily="34" charset="0"/>
                <a:ea typeface="Times New Roman" panose="02020603050405020304" pitchFamily="18" charset="0"/>
              </a:rPr>
              <a:t>ЦНІЛ</a:t>
            </a:r>
            <a:r>
              <a:rPr lang="en-GB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GB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4863" marR="71755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Державне підприємство Ліси України </a:t>
            </a:r>
            <a:r>
              <a:rPr lang="en-GB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uk-UA" sz="1900" dirty="0">
                <a:latin typeface="Calibri" panose="020F0502020204030204" pitchFamily="34" charset="0"/>
                <a:ea typeface="Times New Roman" panose="02020603050405020304" pitchFamily="18" charset="0"/>
              </a:rPr>
              <a:t>ДП Ліси України</a:t>
            </a:r>
            <a:r>
              <a:rPr lang="en-GB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GB" sz="1900" dirty="0">
              <a:latin typeface="Calibri" panose="020F0502020204030204" pitchFamily="34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endParaRPr lang="en-US" sz="2200" kern="0" dirty="0">
              <a:solidFill>
                <a:srgbClr val="28272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026" name="m_3175345801876904002Picture 2">
            <a:extLst>
              <a:ext uri="{FF2B5EF4-FFF2-40B4-BE49-F238E27FC236}">
                <a16:creationId xmlns:a16="http://schemas.microsoft.com/office/drawing/2014/main" id="{446C8F5A-DCDC-A67F-ABAD-DAED3CE08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214" y="6145622"/>
            <a:ext cx="3817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5798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EE01D8-7097-8EC8-7A31-4612AEEA7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219" y="454619"/>
            <a:ext cx="9026005" cy="719286"/>
          </a:xfrm>
        </p:spPr>
        <p:txBody>
          <a:bodyPr/>
          <a:lstStyle/>
          <a:p>
            <a:r>
              <a:rPr lang="ru-RU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  <a:cs typeface="+mn-cs"/>
              </a:rPr>
              <a:t>Завдання проєкту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B89DD2-9446-A2F0-07BF-655AFA39E3B4}"/>
              </a:ext>
            </a:extLst>
          </p:cNvPr>
          <p:cNvSpPr txBox="1"/>
          <p:nvPr/>
        </p:nvSpPr>
        <p:spPr>
          <a:xfrm>
            <a:off x="1042219" y="1567947"/>
            <a:ext cx="9372600" cy="4467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u="none" dirty="0">
                <a:solidFill>
                  <a:schemeClr val="tx1"/>
                </a:solidFill>
              </a:rPr>
              <a:t>Мета розвитку</a:t>
            </a:r>
            <a:r>
              <a:rPr lang="en-GB" sz="2400" b="1" dirty="0"/>
              <a:t>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524B"/>
                </a:solidFill>
              </a:rPr>
              <a:t>Створити рамкові політичні умови </a:t>
            </a:r>
            <a:r>
              <a:rPr lang="ru-RU" sz="2400" u="none" dirty="0">
                <a:solidFill>
                  <a:srgbClr val="00524B"/>
                </a:solidFill>
              </a:rPr>
              <a:t>для сталого управління лісами, узгоджені з вимогами політики ЄС</a:t>
            </a:r>
            <a:r>
              <a:rPr lang="en-US" sz="2400" u="none" dirty="0">
                <a:solidFill>
                  <a:srgbClr val="00524B"/>
                </a:solidFill>
              </a:rPr>
              <a:t>.</a:t>
            </a:r>
            <a:endParaRPr lang="en-GB" sz="2400" dirty="0"/>
          </a:p>
          <a:p>
            <a:pPr>
              <a:lnSpc>
                <a:spcPct val="150000"/>
              </a:lnSpc>
            </a:pPr>
            <a:endParaRPr lang="en-GB" sz="2400" dirty="0"/>
          </a:p>
          <a:p>
            <a:pPr>
              <a:lnSpc>
                <a:spcPct val="150000"/>
              </a:lnSpc>
            </a:pPr>
            <a:r>
              <a:rPr lang="ru-RU" sz="2400" b="1" u="none" dirty="0">
                <a:solidFill>
                  <a:schemeClr val="tx1"/>
                </a:solidFill>
                <a:ea typeface="Tahoma"/>
                <a:cs typeface="Tahoma"/>
              </a:rPr>
              <a:t>Завдання проєкту</a:t>
            </a:r>
            <a:r>
              <a:rPr lang="en-GB" sz="2400" b="1" dirty="0"/>
              <a:t>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524B"/>
                </a:solidFill>
                <a:ea typeface="Tahoma"/>
                <a:cs typeface="Tahoma"/>
              </a:rPr>
              <a:t>Державне управління лісами </a:t>
            </a:r>
            <a:r>
              <a:rPr lang="ru-RU" sz="2400" u="none" dirty="0">
                <a:solidFill>
                  <a:srgbClr val="00524B"/>
                </a:solidFill>
                <a:ea typeface="Tahoma"/>
                <a:cs typeface="Tahoma"/>
              </a:rPr>
              <a:t>посилюється шляхом удосконалення лісової політики та процедур управління на основі достовірної інформації про ліси</a:t>
            </a:r>
            <a:r>
              <a:rPr lang="en-GB" sz="2400" dirty="0"/>
              <a:t>.</a:t>
            </a:r>
          </a:p>
        </p:txBody>
      </p:sp>
      <p:pic>
        <p:nvPicPr>
          <p:cNvPr id="3" name="m_3175345801876904002Picture 2">
            <a:extLst>
              <a:ext uri="{FF2B5EF4-FFF2-40B4-BE49-F238E27FC236}">
                <a16:creationId xmlns:a16="http://schemas.microsoft.com/office/drawing/2014/main" id="{8E1AB1FF-AF63-EB48-D048-DD0B4A529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159" y="6182283"/>
            <a:ext cx="3817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86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0DC59326-6C4E-60E6-898B-0CB428C9C5C6}"/>
              </a:ext>
            </a:extLst>
          </p:cNvPr>
          <p:cNvSpPr txBox="1"/>
          <p:nvPr/>
        </p:nvSpPr>
        <p:spPr bwMode="gray">
          <a:xfrm>
            <a:off x="694004" y="402099"/>
            <a:ext cx="9474053" cy="57477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36575" algn="l"/>
              </a:tabLst>
              <a:defRPr/>
            </a:pPr>
            <a:r>
              <a:rPr lang="uk-UA" sz="3000" b="1" kern="100" dirty="0">
                <a:solidFill>
                  <a:srgbClr val="70AD47">
                    <a:lumMod val="50000"/>
                  </a:srgb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Очікувані результати</a:t>
            </a:r>
            <a:r>
              <a:rPr kumimoji="0" lang="uk-UA" sz="3000" b="1" i="0" u="none" strike="noStrike" kern="1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Yu Gothic Light" panose="020B0300000000000000" pitchFamily="34" charset="-128"/>
                <a:cs typeface="+mn-cs"/>
              </a:rPr>
              <a:t> </a:t>
            </a:r>
            <a:r>
              <a:rPr kumimoji="0" lang="de-DE" sz="3000" b="1" i="0" u="none" strike="noStrike" kern="1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Yu Gothic Light" panose="020B0300000000000000" pitchFamily="34" charset="-128"/>
                <a:cs typeface="+mn-cs"/>
              </a:rPr>
              <a:t>(1/3)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5609192-33F0-2C07-6D36-4564EFF100C2}"/>
              </a:ext>
            </a:extLst>
          </p:cNvPr>
          <p:cNvGrpSpPr/>
          <p:nvPr/>
        </p:nvGrpSpPr>
        <p:grpSpPr>
          <a:xfrm>
            <a:off x="276669" y="1393650"/>
            <a:ext cx="4965700" cy="4923877"/>
            <a:chOff x="6949631" y="1111124"/>
            <a:chExt cx="4965700" cy="4923877"/>
          </a:xfrm>
        </p:grpSpPr>
        <p:pic>
          <p:nvPicPr>
            <p:cNvPr id="11" name="Picture 10" descr="A blue circle on a black background&#10;&#10;Description automatically generated">
              <a:extLst>
                <a:ext uri="{FF2B5EF4-FFF2-40B4-BE49-F238E27FC236}">
                  <a16:creationId xmlns:a16="http://schemas.microsoft.com/office/drawing/2014/main" id="{12F9A4A5-602F-669D-4DE4-323E86306E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042" t="13611" r="3229" b="14591"/>
            <a:stretch/>
          </p:blipFill>
          <p:spPr>
            <a:xfrm>
              <a:off x="6949631" y="1111124"/>
              <a:ext cx="4965700" cy="4923877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451354E-5893-6B9B-20CB-8DAE58AAFD7D}"/>
                </a:ext>
              </a:extLst>
            </p:cNvPr>
            <p:cNvSpPr txBox="1"/>
            <p:nvPr/>
          </p:nvSpPr>
          <p:spPr bwMode="gray">
            <a:xfrm>
              <a:off x="7375899" y="1399357"/>
              <a:ext cx="4113164" cy="4347409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0000"/>
                </a:lnSpc>
                <a:spcBef>
                  <a:spcPts val="12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/>
                  <a:ea typeface="Tahoma"/>
                  <a:cs typeface="Arial"/>
                </a:rPr>
                <a:t>Результат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/>
                  <a:ea typeface="Tahoma"/>
                  <a:cs typeface="Arial"/>
                </a:rPr>
                <a:t> 1: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10000"/>
                </a:lnSpc>
                <a:spcBef>
                  <a:spcPts val="12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/>
                  <a:ea typeface="Tahoma"/>
                  <a:cs typeface="Arial"/>
                </a:rPr>
                <a:t>Національна лісова політика та стратегії розвитку лісового господарства вдосконалені та приведені у відповідність до вимог ЄС з урахуванням проаналізованих наборів даних НІЛ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Tahoma"/>
                <a:cs typeface="Tahoma"/>
              </a:endParaRPr>
            </a:p>
          </p:txBody>
        </p:sp>
      </p:grpSp>
      <p:graphicFrame>
        <p:nvGraphicFramePr>
          <p:cNvPr id="8" name="Таблиця 7">
            <a:extLst>
              <a:ext uri="{FF2B5EF4-FFF2-40B4-BE49-F238E27FC236}">
                <a16:creationId xmlns:a16="http://schemas.microsoft.com/office/drawing/2014/main" id="{D7B5CB85-1FDB-F5EF-8254-40AB3D8EF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561004"/>
              </p:ext>
            </p:extLst>
          </p:nvPr>
        </p:nvGraphicFramePr>
        <p:xfrm>
          <a:off x="5573486" y="1189528"/>
          <a:ext cx="6341846" cy="55557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75970">
                  <a:extLst>
                    <a:ext uri="{9D8B030D-6E8A-4147-A177-3AD203B41FA5}">
                      <a16:colId xmlns:a16="http://schemas.microsoft.com/office/drawing/2014/main" val="815444557"/>
                    </a:ext>
                  </a:extLst>
                </a:gridCol>
                <a:gridCol w="1665876">
                  <a:extLst>
                    <a:ext uri="{9D8B030D-6E8A-4147-A177-3AD203B41FA5}">
                      <a16:colId xmlns:a16="http://schemas.microsoft.com/office/drawing/2014/main" val="384399256"/>
                    </a:ext>
                  </a:extLst>
                </a:gridCol>
              </a:tblGrid>
              <a:tr h="590800">
                <a:tc>
                  <a:txBody>
                    <a:bodyPr/>
                    <a:lstStyle/>
                    <a:p>
                      <a:pPr algn="ctr"/>
                      <a:r>
                        <a:rPr lang="uk-UA" b="1" dirty="0"/>
                        <a:t>Індикатори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/>
                        <a:t>Цільові партнери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485108"/>
                  </a:ext>
                </a:extLst>
              </a:tr>
              <a:tr h="13998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1.1. </a:t>
                      </a:r>
                      <a:r>
                        <a:rPr lang="ru-RU" sz="1600" dirty="0">
                          <a:solidFill>
                            <a:srgbClr val="00524B"/>
                          </a:solidFill>
                        </a:rPr>
                        <a:t>Удосконалено щонайменше </a:t>
                      </a:r>
                      <a:r>
                        <a:rPr lang="ru-RU" sz="1600" b="1" u="sng" dirty="0">
                          <a:solidFill>
                            <a:srgbClr val="00524B"/>
                          </a:solidFill>
                        </a:rPr>
                        <a:t>три пріоритети лісової політики </a:t>
                      </a:r>
                      <a:r>
                        <a:rPr lang="ru-RU" sz="1600" dirty="0">
                          <a:solidFill>
                            <a:srgbClr val="00524B"/>
                          </a:solidFill>
                        </a:rPr>
                        <a:t>відповідно до плану </a:t>
                      </a:r>
                      <a:r>
                        <a:rPr lang="ru-RU" sz="1600" dirty="0" err="1">
                          <a:solidFill>
                            <a:srgbClr val="00524B"/>
                          </a:solidFill>
                        </a:rPr>
                        <a:t>реалізації</a:t>
                      </a:r>
                      <a:r>
                        <a:rPr lang="ru-RU" sz="1600" dirty="0">
                          <a:solidFill>
                            <a:srgbClr val="00524B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524B"/>
                          </a:solidFill>
                        </a:rPr>
                        <a:t>Державної</a:t>
                      </a:r>
                      <a:r>
                        <a:rPr lang="ru-RU" sz="1600" dirty="0">
                          <a:solidFill>
                            <a:srgbClr val="00524B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524B"/>
                          </a:solidFill>
                        </a:rPr>
                        <a:t>стратегії</a:t>
                      </a:r>
                      <a:r>
                        <a:rPr lang="ru-RU" sz="1600" dirty="0">
                          <a:solidFill>
                            <a:srgbClr val="00524B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524B"/>
                          </a:solidFill>
                        </a:rPr>
                        <a:t>управління</a:t>
                      </a:r>
                      <a:r>
                        <a:rPr lang="ru-RU" sz="1600" dirty="0">
                          <a:solidFill>
                            <a:srgbClr val="00524B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524B"/>
                          </a:solidFill>
                        </a:rPr>
                        <a:t>лісами</a:t>
                      </a:r>
                      <a:r>
                        <a:rPr lang="ru-RU" sz="1600" dirty="0">
                          <a:solidFill>
                            <a:srgbClr val="00524B"/>
                          </a:solidFill>
                        </a:rPr>
                        <a:t> до 2035 року та подано рекомендації до Міндовкілля</a:t>
                      </a: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.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600" dirty="0"/>
                        <a:t>Міндовкілля</a:t>
                      </a:r>
                      <a:endParaRPr lang="en-US" sz="16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600" dirty="0"/>
                        <a:t>Держлісагенство</a:t>
                      </a:r>
                      <a:r>
                        <a:rPr lang="en-US" sz="16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63068"/>
                  </a:ext>
                </a:extLst>
              </a:tr>
              <a:tr h="13998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1.2. </a:t>
                      </a:r>
                      <a:r>
                        <a:rPr lang="ru-RU" sz="1600" dirty="0">
                          <a:solidFill>
                            <a:srgbClr val="00524B"/>
                          </a:solidFill>
                        </a:rPr>
                        <a:t>Результати </a:t>
                      </a:r>
                      <a:r>
                        <a:rPr lang="ru-RU" sz="1600" b="1" dirty="0">
                          <a:solidFill>
                            <a:srgbClr val="00524B"/>
                          </a:solidFill>
                        </a:rPr>
                        <a:t>щонайменше </a:t>
                      </a:r>
                      <a:r>
                        <a:rPr lang="ru-RU" sz="1600" b="1" u="sng" dirty="0">
                          <a:solidFill>
                            <a:srgbClr val="00524B"/>
                          </a:solidFill>
                        </a:rPr>
                        <a:t>трьох поглиблених досліджень</a:t>
                      </a:r>
                      <a:r>
                        <a:rPr lang="ru-RU" sz="1600" dirty="0">
                          <a:solidFill>
                            <a:srgbClr val="00524B"/>
                          </a:solidFill>
                        </a:rPr>
                        <a:t>, одне з яких принаймні використовує результати НІЛ, </a:t>
                      </a:r>
                      <a:r>
                        <a:rPr lang="ru-RU" sz="1600" b="1" dirty="0">
                          <a:solidFill>
                            <a:srgbClr val="00524B"/>
                          </a:solidFill>
                        </a:rPr>
                        <a:t>мають бути затверджені ДЛГП </a:t>
                      </a:r>
                      <a:r>
                        <a:rPr lang="ru-RU" sz="1600" dirty="0">
                          <a:solidFill>
                            <a:srgbClr val="00524B"/>
                          </a:solidFill>
                        </a:rPr>
                        <a:t>до кінця другого проєктного року. </a:t>
                      </a:r>
                      <a:endParaRPr lang="en-US" sz="1600" dirty="0">
                        <a:solidFill>
                          <a:srgbClr val="00524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600" dirty="0"/>
                        <a:t>Укрдержліс-проект</a:t>
                      </a:r>
                      <a:br>
                        <a:rPr lang="en-US" sz="1600" dirty="0"/>
                      </a:br>
                      <a:r>
                        <a:rPr lang="uk-UA" sz="1600" dirty="0"/>
                        <a:t>ДП Ліси України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29100"/>
                  </a:ext>
                </a:extLst>
              </a:tr>
              <a:tr h="17374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1.3. </a:t>
                      </a:r>
                      <a:r>
                        <a:rPr lang="ru-RU" sz="1600" dirty="0">
                          <a:solidFill>
                            <a:srgbClr val="00524B"/>
                          </a:solidFill>
                        </a:rPr>
                        <a:t>Щонайменше </a:t>
                      </a:r>
                      <a:r>
                        <a:rPr lang="ru-RU" sz="1600" b="1" u="sng" dirty="0">
                          <a:solidFill>
                            <a:srgbClr val="00524B"/>
                          </a:solidFill>
                        </a:rPr>
                        <a:t>три законодавчі документи</a:t>
                      </a:r>
                      <a:r>
                        <a:rPr lang="ru-RU" sz="1600" dirty="0">
                          <a:solidFill>
                            <a:srgbClr val="00524B"/>
                          </a:solidFill>
                        </a:rPr>
                        <a:t>, що вдосконалюють законодавчу базу для пріоритетних </a:t>
                      </a:r>
                      <a:r>
                        <a:rPr lang="ru-RU" sz="1600" dirty="0" err="1">
                          <a:solidFill>
                            <a:srgbClr val="00524B"/>
                          </a:solidFill>
                        </a:rPr>
                        <a:t>напрямків</a:t>
                      </a:r>
                      <a:r>
                        <a:rPr lang="ru-RU" sz="1600" dirty="0">
                          <a:solidFill>
                            <a:srgbClr val="00524B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524B"/>
                          </a:solidFill>
                        </a:rPr>
                        <a:t>Державної</a:t>
                      </a:r>
                      <a:r>
                        <a:rPr lang="ru-RU" sz="1600" dirty="0">
                          <a:solidFill>
                            <a:srgbClr val="00524B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524B"/>
                          </a:solidFill>
                        </a:rPr>
                        <a:t>стратегії</a:t>
                      </a:r>
                      <a:r>
                        <a:rPr lang="ru-RU" sz="1600" dirty="0">
                          <a:solidFill>
                            <a:srgbClr val="00524B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524B"/>
                          </a:solidFill>
                        </a:rPr>
                        <a:t>управління</a:t>
                      </a:r>
                      <a:r>
                        <a:rPr lang="ru-RU" sz="1600" dirty="0">
                          <a:solidFill>
                            <a:srgbClr val="00524B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524B"/>
                          </a:solidFill>
                        </a:rPr>
                        <a:t>лісами</a:t>
                      </a:r>
                      <a:r>
                        <a:rPr lang="ru-RU" sz="1600" dirty="0">
                          <a:solidFill>
                            <a:srgbClr val="00524B"/>
                          </a:solidFill>
                        </a:rPr>
                        <a:t> до 2035 року, офіційно подані Міндовкілля на розгляд парламенту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600" dirty="0"/>
                        <a:t>Верховна Рада</a:t>
                      </a:r>
                      <a:endParaRPr lang="en-US" sz="16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600" dirty="0"/>
                        <a:t>Міндовкілля</a:t>
                      </a:r>
                      <a:endParaRPr lang="en-US" sz="16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600" dirty="0"/>
                        <a:t>Держлісагенство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689953"/>
                  </a:ext>
                </a:extLst>
              </a:tr>
            </a:tbl>
          </a:graphicData>
        </a:graphic>
      </p:graphicFrame>
      <p:pic>
        <p:nvPicPr>
          <p:cNvPr id="2" name="m_3175345801876904002Picture 2">
            <a:extLst>
              <a:ext uri="{FF2B5EF4-FFF2-40B4-BE49-F238E27FC236}">
                <a16:creationId xmlns:a16="http://schemas.microsoft.com/office/drawing/2014/main" id="{4AA77693-7A9B-9B2C-3A28-1995BB2A4C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715" y="6284501"/>
            <a:ext cx="3500674" cy="573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44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4">
            <a:extLst>
              <a:ext uri="{FF2B5EF4-FFF2-40B4-BE49-F238E27FC236}">
                <a16:creationId xmlns:a16="http://schemas.microsoft.com/office/drawing/2014/main" id="{F0927444-27FF-6E2A-6307-E67C5677A7D8}"/>
              </a:ext>
            </a:extLst>
          </p:cNvPr>
          <p:cNvSpPr txBox="1">
            <a:spLocks/>
          </p:cNvSpPr>
          <p:nvPr/>
        </p:nvSpPr>
        <p:spPr bwMode="gray">
          <a:xfrm>
            <a:off x="739774" y="1423848"/>
            <a:ext cx="316302" cy="3746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b="1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6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Tx/>
              <a:buChar char="-"/>
            </a:pPr>
            <a:endParaRPr lang="pt-BR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9A13F21-956E-B20E-A65C-4E16BC467D2C}"/>
              </a:ext>
            </a:extLst>
          </p:cNvPr>
          <p:cNvGrpSpPr/>
          <p:nvPr/>
        </p:nvGrpSpPr>
        <p:grpSpPr>
          <a:xfrm>
            <a:off x="278537" y="1269276"/>
            <a:ext cx="4965700" cy="4923877"/>
            <a:chOff x="6949631" y="1111124"/>
            <a:chExt cx="4965700" cy="4923877"/>
          </a:xfrm>
        </p:grpSpPr>
        <p:pic>
          <p:nvPicPr>
            <p:cNvPr id="8" name="Picture 7" descr="A blue circle on a black background&#10;&#10;Description automatically generated">
              <a:extLst>
                <a:ext uri="{FF2B5EF4-FFF2-40B4-BE49-F238E27FC236}">
                  <a16:creationId xmlns:a16="http://schemas.microsoft.com/office/drawing/2014/main" id="{98C38C2A-CB6F-D6B1-18AE-EBBB83F8D5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042" t="13611" r="3229" b="14591"/>
            <a:stretch/>
          </p:blipFill>
          <p:spPr>
            <a:xfrm>
              <a:off x="6949631" y="1111124"/>
              <a:ext cx="4965700" cy="4923877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9C90486-8C1B-B8E7-E117-D5A220CD4BED}"/>
                </a:ext>
              </a:extLst>
            </p:cNvPr>
            <p:cNvSpPr txBox="1"/>
            <p:nvPr/>
          </p:nvSpPr>
          <p:spPr bwMode="gray">
            <a:xfrm>
              <a:off x="7473961" y="1723101"/>
              <a:ext cx="3917040" cy="39411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ts val="1200"/>
                </a:spcBef>
                <a:spcAft>
                  <a:spcPts val="600"/>
                </a:spcAft>
              </a:pPr>
              <a:r>
                <a:rPr lang="uk-UA" sz="2400" b="1" dirty="0">
                  <a:solidFill>
                    <a:schemeClr val="bg1"/>
                  </a:solidFill>
                  <a:latin typeface="Tahoma"/>
                  <a:ea typeface="Tahoma"/>
                  <a:cs typeface="Arial"/>
                </a:rPr>
                <a:t>Результат</a:t>
              </a:r>
              <a:r>
                <a:rPr lang="en-US" sz="2400" b="1" dirty="0">
                  <a:solidFill>
                    <a:schemeClr val="bg1"/>
                  </a:solidFill>
                  <a:latin typeface="Tahoma"/>
                  <a:ea typeface="Tahoma"/>
                  <a:cs typeface="Arial"/>
                </a:rPr>
                <a:t> 2: </a:t>
              </a:r>
            </a:p>
            <a:p>
              <a:pPr algn="ctr">
                <a:lnSpc>
                  <a:spcPct val="110000"/>
                </a:lnSpc>
                <a:spcBef>
                  <a:spcPts val="1200"/>
                </a:spcBef>
                <a:spcAft>
                  <a:spcPts val="600"/>
                </a:spcAft>
              </a:pPr>
              <a:r>
                <a:rPr lang="ru-RU" sz="2400" dirty="0">
                  <a:solidFill>
                    <a:schemeClr val="bg1"/>
                  </a:solidFill>
                  <a:latin typeface="Tahoma"/>
                  <a:ea typeface="Tahoma"/>
                  <a:cs typeface="Arial"/>
                </a:rPr>
                <a:t>Укрдержліспроект посилений для забезпечення належного аналізу даних НІЛ та впровадження на місцях, а також покращення управління лісовим господарством </a:t>
              </a:r>
              <a:endParaRPr lang="pt-BR" sz="2400" dirty="0">
                <a:solidFill>
                  <a:schemeClr val="bg1"/>
                </a:solidFill>
                <a:latin typeface="Tahoma"/>
                <a:ea typeface="Tahoma"/>
                <a:cs typeface="Arial"/>
              </a:endParaRPr>
            </a:p>
          </p:txBody>
        </p:sp>
      </p:grpSp>
      <p:graphicFrame>
        <p:nvGraphicFramePr>
          <p:cNvPr id="13" name="Таблиця 12">
            <a:extLst>
              <a:ext uri="{FF2B5EF4-FFF2-40B4-BE49-F238E27FC236}">
                <a16:creationId xmlns:a16="http://schemas.microsoft.com/office/drawing/2014/main" id="{36B10A02-B506-C0F7-BB36-A658741E62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543476"/>
              </p:ext>
            </p:extLst>
          </p:nvPr>
        </p:nvGraphicFramePr>
        <p:xfrm>
          <a:off x="5244237" y="1286942"/>
          <a:ext cx="6947763" cy="49966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33313">
                  <a:extLst>
                    <a:ext uri="{9D8B030D-6E8A-4147-A177-3AD203B41FA5}">
                      <a16:colId xmlns:a16="http://schemas.microsoft.com/office/drawing/2014/main" val="815444557"/>
                    </a:ext>
                  </a:extLst>
                </a:gridCol>
                <a:gridCol w="1414450">
                  <a:extLst>
                    <a:ext uri="{9D8B030D-6E8A-4147-A177-3AD203B41FA5}">
                      <a16:colId xmlns:a16="http://schemas.microsoft.com/office/drawing/2014/main" val="384399256"/>
                    </a:ext>
                  </a:extLst>
                </a:gridCol>
              </a:tblGrid>
              <a:tr h="55043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uk-UA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ндикатори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Цільові партнери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85108"/>
                  </a:ext>
                </a:extLst>
              </a:tr>
              <a:tr h="1419543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500" dirty="0">
                          <a:solidFill>
                            <a:srgbClr val="00524B"/>
                          </a:solidFill>
                        </a:rPr>
                        <a:t>2.1. </a:t>
                      </a:r>
                      <a:r>
                        <a:rPr lang="ru-RU" sz="1500" dirty="0">
                          <a:solidFill>
                            <a:srgbClr val="00524B"/>
                          </a:solidFill>
                        </a:rPr>
                        <a:t>Визначено потреби Укрдержліспроекту в організаційному розвитку та навчанні, а результати інтегровано в </a:t>
                      </a:r>
                      <a:r>
                        <a:rPr lang="ru-RU" sz="1500" u="sng" dirty="0">
                          <a:solidFill>
                            <a:srgbClr val="00524B"/>
                          </a:solidFill>
                        </a:rPr>
                        <a:t>план організаційного розвитку та розвитку потенціалу</a:t>
                      </a:r>
                      <a:r>
                        <a:rPr lang="ru-RU" sz="1500" dirty="0">
                          <a:solidFill>
                            <a:srgbClr val="00524B"/>
                          </a:solidFill>
                        </a:rPr>
                        <a:t>, затверджений наприкінці другого проєктного року. </a:t>
                      </a:r>
                      <a:endParaRPr lang="en-US" sz="1500" dirty="0">
                        <a:solidFill>
                          <a:srgbClr val="00524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500" dirty="0" err="1"/>
                        <a:t>Укрдержліс</a:t>
                      </a:r>
                      <a:r>
                        <a:rPr lang="uk-UA" sz="1500" dirty="0"/>
                        <a:t>-проект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63068"/>
                  </a:ext>
                </a:extLst>
              </a:tr>
              <a:tr h="11469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524B"/>
                          </a:solidFill>
                        </a:rPr>
                        <a:t>2.2. </a:t>
                      </a:r>
                      <a:r>
                        <a:rPr lang="ru-RU" sz="1500" dirty="0">
                          <a:solidFill>
                            <a:srgbClr val="00524B"/>
                          </a:solidFill>
                        </a:rPr>
                        <a:t>Щонайменше </a:t>
                      </a:r>
                      <a:r>
                        <a:rPr lang="ru-RU" sz="1500" u="sng" dirty="0">
                          <a:solidFill>
                            <a:srgbClr val="00524B"/>
                          </a:solidFill>
                        </a:rPr>
                        <a:t>три співробітники ЦНІЛ та три співробітники відділу лісовпорядкування Укрдержліспроекту </a:t>
                      </a:r>
                      <a:r>
                        <a:rPr lang="ru-RU" sz="1500" dirty="0">
                          <a:solidFill>
                            <a:srgbClr val="00524B"/>
                          </a:solidFill>
                        </a:rPr>
                        <a:t>провели навчання інших співробітників вдосконаленим методам до кінця другого року. </a:t>
                      </a:r>
                      <a:endParaRPr lang="en-US" sz="1500" dirty="0">
                        <a:solidFill>
                          <a:srgbClr val="00524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500" dirty="0" err="1"/>
                        <a:t>Укрдержліс</a:t>
                      </a:r>
                      <a:r>
                        <a:rPr lang="uk-UA" sz="1500" dirty="0"/>
                        <a:t>-проект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29100"/>
                  </a:ext>
                </a:extLst>
              </a:tr>
              <a:tr h="16921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524B"/>
                          </a:solidFill>
                        </a:rPr>
                        <a:t>2.3. </a:t>
                      </a:r>
                      <a:r>
                        <a:rPr lang="ru-RU" sz="1500" dirty="0">
                          <a:solidFill>
                            <a:srgbClr val="00524B"/>
                          </a:solidFill>
                        </a:rPr>
                        <a:t>Принаймні один </a:t>
                      </a:r>
                      <a:r>
                        <a:rPr lang="ru-RU" sz="1500" b="1" u="sng" dirty="0">
                          <a:solidFill>
                            <a:srgbClr val="00524B"/>
                          </a:solidFill>
                        </a:rPr>
                        <a:t>сучасний план ведення лісового господарства</a:t>
                      </a:r>
                      <a:r>
                        <a:rPr lang="ru-RU" sz="1500" dirty="0">
                          <a:solidFill>
                            <a:srgbClr val="00524B"/>
                          </a:solidFill>
                        </a:rPr>
                        <a:t>, що враховує концепцію наближеного до </a:t>
                      </a:r>
                      <a:r>
                        <a:rPr lang="ru-RU" sz="1500" dirty="0" err="1">
                          <a:solidFill>
                            <a:srgbClr val="00524B"/>
                          </a:solidFill>
                        </a:rPr>
                        <a:t>природи</a:t>
                      </a:r>
                      <a:r>
                        <a:rPr lang="ru-RU" sz="1500" dirty="0">
                          <a:solidFill>
                            <a:srgbClr val="00524B"/>
                          </a:solidFill>
                        </a:rPr>
                        <a:t> </a:t>
                      </a:r>
                      <a:r>
                        <a:rPr lang="ru-RU" sz="1500" dirty="0" err="1">
                          <a:solidFill>
                            <a:srgbClr val="00524B"/>
                          </a:solidFill>
                        </a:rPr>
                        <a:t>лісівництва</a:t>
                      </a:r>
                      <a:r>
                        <a:rPr lang="ru-RU" sz="1500" dirty="0">
                          <a:solidFill>
                            <a:srgbClr val="00524B"/>
                          </a:solidFill>
                        </a:rPr>
                        <a:t> та вимоги міжнародних стандартів сертифікації (</a:t>
                      </a:r>
                      <a:r>
                        <a:rPr lang="en-US" sz="1500" dirty="0">
                          <a:solidFill>
                            <a:srgbClr val="00524B"/>
                          </a:solidFill>
                        </a:rPr>
                        <a:t>FSC/PEFC), </a:t>
                      </a:r>
                      <a:r>
                        <a:rPr lang="ru-RU" sz="1500" dirty="0">
                          <a:solidFill>
                            <a:srgbClr val="00524B"/>
                          </a:solidFill>
                        </a:rPr>
                        <a:t>розроблено та представлено особам, які приймають рішення, до кінця другого року реалізації проєкту</a:t>
                      </a:r>
                      <a:endParaRPr lang="en-US" sz="1500" dirty="0">
                        <a:solidFill>
                          <a:srgbClr val="00524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500" dirty="0"/>
                        <a:t>M</a:t>
                      </a:r>
                      <a:r>
                        <a:rPr lang="uk-UA" sz="1500" dirty="0"/>
                        <a:t>індовкілля</a:t>
                      </a:r>
                      <a:r>
                        <a:rPr lang="en-US" sz="1500" dirty="0"/>
                        <a:t>,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500" dirty="0" err="1"/>
                        <a:t>Укрдержліс</a:t>
                      </a:r>
                      <a:r>
                        <a:rPr lang="uk-UA" sz="1500" dirty="0"/>
                        <a:t>-проект</a:t>
                      </a:r>
                      <a:r>
                        <a:rPr lang="en-US" sz="1500" dirty="0"/>
                        <a:t>,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500" dirty="0"/>
                        <a:t>ДП Ліси України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689953"/>
                  </a:ext>
                </a:extLst>
              </a:tr>
            </a:tbl>
          </a:graphicData>
        </a:graphic>
      </p:graphicFrame>
      <p:sp>
        <p:nvSpPr>
          <p:cNvPr id="5" name="CaixaDeTexto 5">
            <a:extLst>
              <a:ext uri="{FF2B5EF4-FFF2-40B4-BE49-F238E27FC236}">
                <a16:creationId xmlns:a16="http://schemas.microsoft.com/office/drawing/2014/main" id="{00CE5485-ECF3-9D9D-3285-DAC5CDD574CB}"/>
              </a:ext>
            </a:extLst>
          </p:cNvPr>
          <p:cNvSpPr txBox="1"/>
          <p:nvPr/>
        </p:nvSpPr>
        <p:spPr bwMode="gray">
          <a:xfrm>
            <a:off x="694004" y="402099"/>
            <a:ext cx="9474053" cy="57477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tabLst>
                <a:tab pos="536575" algn="l"/>
              </a:tabLst>
            </a:pPr>
            <a:r>
              <a:rPr lang="uk-UA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Очікувані результати </a:t>
            </a:r>
            <a:r>
              <a:rPr lang="de-DE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(</a:t>
            </a:r>
            <a:r>
              <a:rPr lang="uk-UA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2</a:t>
            </a:r>
            <a:r>
              <a:rPr lang="de-DE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/3)</a:t>
            </a:r>
          </a:p>
        </p:txBody>
      </p:sp>
      <p:pic>
        <p:nvPicPr>
          <p:cNvPr id="4" name="m_3175345801876904002Picture 2">
            <a:extLst>
              <a:ext uri="{FF2B5EF4-FFF2-40B4-BE49-F238E27FC236}">
                <a16:creationId xmlns:a16="http://schemas.microsoft.com/office/drawing/2014/main" id="{7F6BBEA9-6EEE-AEED-475F-E804285B05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159" y="6182283"/>
            <a:ext cx="3817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9415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4">
            <a:extLst>
              <a:ext uri="{FF2B5EF4-FFF2-40B4-BE49-F238E27FC236}">
                <a16:creationId xmlns:a16="http://schemas.microsoft.com/office/drawing/2014/main" id="{B358A8BA-6225-9134-7823-AA5949261E1C}"/>
              </a:ext>
            </a:extLst>
          </p:cNvPr>
          <p:cNvSpPr txBox="1">
            <a:spLocks/>
          </p:cNvSpPr>
          <p:nvPr/>
        </p:nvSpPr>
        <p:spPr bwMode="gray">
          <a:xfrm>
            <a:off x="739774" y="1423848"/>
            <a:ext cx="316302" cy="3746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b="1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6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BO" sz="2400">
              <a:solidFill>
                <a:srgbClr val="00524B"/>
              </a:solidFill>
              <a:ea typeface="Tahoma"/>
              <a:cs typeface="Tahoma"/>
            </a:endParaRPr>
          </a:p>
          <a:p>
            <a:pPr marL="285750" indent="-285750">
              <a:buFontTx/>
              <a:buChar char="-"/>
            </a:pPr>
            <a:endParaRPr lang="pt-BR"/>
          </a:p>
          <a:p>
            <a:pPr marL="285750" indent="-285750">
              <a:buFontTx/>
              <a:buChar char="-"/>
            </a:pPr>
            <a:endParaRPr lang="pt-BR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5313A27-EE87-561E-7459-669EFED275EF}"/>
              </a:ext>
            </a:extLst>
          </p:cNvPr>
          <p:cNvGrpSpPr/>
          <p:nvPr/>
        </p:nvGrpSpPr>
        <p:grpSpPr>
          <a:xfrm>
            <a:off x="278537" y="1427426"/>
            <a:ext cx="4965700" cy="4923877"/>
            <a:chOff x="6949631" y="1111124"/>
            <a:chExt cx="4965700" cy="4923877"/>
          </a:xfrm>
        </p:grpSpPr>
        <p:pic>
          <p:nvPicPr>
            <p:cNvPr id="8" name="Picture 7" descr="A blue circle on a black background&#10;&#10;Description automatically generated">
              <a:extLst>
                <a:ext uri="{FF2B5EF4-FFF2-40B4-BE49-F238E27FC236}">
                  <a16:creationId xmlns:a16="http://schemas.microsoft.com/office/drawing/2014/main" id="{B829C3CF-5569-8BBB-90A8-795FE3D70F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042" t="13611" r="3229" b="14591"/>
            <a:stretch/>
          </p:blipFill>
          <p:spPr>
            <a:xfrm>
              <a:off x="6949631" y="1111124"/>
              <a:ext cx="4965700" cy="4923877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134F687-3898-72D0-F445-4C65CE4F7294}"/>
                </a:ext>
              </a:extLst>
            </p:cNvPr>
            <p:cNvSpPr txBox="1"/>
            <p:nvPr/>
          </p:nvSpPr>
          <p:spPr bwMode="gray">
            <a:xfrm>
              <a:off x="7348093" y="1640425"/>
              <a:ext cx="4168775" cy="3941144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ts val="1200"/>
                </a:spcBef>
                <a:spcAft>
                  <a:spcPts val="600"/>
                </a:spcAft>
              </a:pPr>
              <a:r>
                <a:rPr kumimoji="0" lang="uk-UA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/>
                  <a:ea typeface="Tahoma"/>
                  <a:cs typeface="Arial"/>
                </a:rPr>
                <a:t>Результат</a:t>
              </a:r>
              <a:r>
                <a:rPr lang="en-US" sz="2400" b="1" dirty="0">
                  <a:solidFill>
                    <a:schemeClr val="bg1"/>
                  </a:solidFill>
                  <a:latin typeface="Tahoma"/>
                  <a:ea typeface="Tahoma"/>
                  <a:cs typeface="Arial"/>
                </a:rPr>
                <a:t> 3: </a:t>
              </a:r>
            </a:p>
            <a:p>
              <a:pPr algn="ctr">
                <a:lnSpc>
                  <a:spcPct val="110000"/>
                </a:lnSpc>
                <a:spcBef>
                  <a:spcPts val="1200"/>
                </a:spcBef>
                <a:spcAft>
                  <a:spcPts val="600"/>
                </a:spcAft>
              </a:pPr>
              <a:r>
                <a:rPr lang="ru-RU" sz="2400" dirty="0">
                  <a:solidFill>
                    <a:schemeClr val="bg1"/>
                  </a:solidFill>
                  <a:latin typeface="Tahoma"/>
                  <a:ea typeface="Tahoma"/>
                  <a:cs typeface="Arial"/>
                </a:rPr>
                <a:t>Організаційна структура та процедури лісоуправління державного підприємства «Ліси України» розроблені з метою сприяння багатофункціональному сталому управлінню </a:t>
              </a:r>
              <a:br>
                <a:rPr lang="ru-RU" sz="2400" dirty="0">
                  <a:solidFill>
                    <a:schemeClr val="bg1"/>
                  </a:solidFill>
                  <a:latin typeface="Tahoma"/>
                  <a:ea typeface="Tahoma"/>
                  <a:cs typeface="Arial"/>
                </a:rPr>
              </a:br>
              <a:r>
                <a:rPr lang="ru-RU" sz="2400" dirty="0">
                  <a:solidFill>
                    <a:schemeClr val="bg1"/>
                  </a:solidFill>
                  <a:latin typeface="Tahoma"/>
                  <a:ea typeface="Tahoma"/>
                  <a:cs typeface="Arial"/>
                </a:rPr>
                <a:t>лісами</a:t>
              </a:r>
              <a:endParaRPr lang="en-US" sz="2400" dirty="0">
                <a:solidFill>
                  <a:schemeClr val="bg1"/>
                </a:solidFill>
                <a:latin typeface="Tahoma"/>
                <a:ea typeface="Tahoma"/>
                <a:cs typeface="Arial"/>
              </a:endParaRPr>
            </a:p>
          </p:txBody>
        </p:sp>
      </p:grp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4B514D41-CF96-02D7-B14B-F9550FD06F99}"/>
              </a:ext>
            </a:extLst>
          </p:cNvPr>
          <p:cNvSpPr txBox="1">
            <a:spLocks/>
          </p:cNvSpPr>
          <p:nvPr/>
        </p:nvSpPr>
        <p:spPr bwMode="gray">
          <a:xfrm>
            <a:off x="6096000" y="7003329"/>
            <a:ext cx="6511994" cy="50779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b="1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6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Char char="-"/>
            </a:pPr>
            <a:endParaRPr lang="pt-BR" sz="2000" b="0" dirty="0"/>
          </a:p>
          <a:p>
            <a:pPr marL="342900" indent="-342900">
              <a:buFontTx/>
              <a:buChar char="-"/>
            </a:pPr>
            <a:endParaRPr lang="pt-BR" sz="2000" b="0" dirty="0">
              <a:ea typeface="Tahoma"/>
              <a:cs typeface="Tahoma"/>
            </a:endParaRPr>
          </a:p>
          <a:p>
            <a:pPr marL="342900" indent="-342900">
              <a:buFontTx/>
              <a:buChar char="-"/>
            </a:pPr>
            <a:endParaRPr lang="pt-BR" sz="2000" b="0" dirty="0">
              <a:ea typeface="Tahoma"/>
              <a:cs typeface="Tahoma"/>
            </a:endParaRPr>
          </a:p>
          <a:p>
            <a:endParaRPr lang="pt-BR" sz="2000" dirty="0">
              <a:ea typeface="Tahoma"/>
              <a:cs typeface="Tahoma"/>
            </a:endParaRPr>
          </a:p>
          <a:p>
            <a:endParaRPr lang="pt-BR" dirty="0">
              <a:ea typeface="Tahoma"/>
              <a:cs typeface="Tahoma"/>
            </a:endParaRPr>
          </a:p>
        </p:txBody>
      </p:sp>
      <p:graphicFrame>
        <p:nvGraphicFramePr>
          <p:cNvPr id="11" name="Таблиця 10">
            <a:extLst>
              <a:ext uri="{FF2B5EF4-FFF2-40B4-BE49-F238E27FC236}">
                <a16:creationId xmlns:a16="http://schemas.microsoft.com/office/drawing/2014/main" id="{62F05558-1F9B-F9AF-A824-2A4831581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844451"/>
              </p:ext>
            </p:extLst>
          </p:nvPr>
        </p:nvGraphicFramePr>
        <p:xfrm>
          <a:off x="5138058" y="1283652"/>
          <a:ext cx="6871912" cy="5596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91723">
                  <a:extLst>
                    <a:ext uri="{9D8B030D-6E8A-4147-A177-3AD203B41FA5}">
                      <a16:colId xmlns:a16="http://schemas.microsoft.com/office/drawing/2014/main" val="815444557"/>
                    </a:ext>
                  </a:extLst>
                </a:gridCol>
                <a:gridCol w="1280189">
                  <a:extLst>
                    <a:ext uri="{9D8B030D-6E8A-4147-A177-3AD203B41FA5}">
                      <a16:colId xmlns:a16="http://schemas.microsoft.com/office/drawing/2014/main" val="3843992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</a:t>
                      </a:r>
                      <a:r>
                        <a:rPr lang="uk-UA" b="1" dirty="0"/>
                        <a:t>ндикатори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/>
                        <a:t>Цільові партнери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485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3.1. </a:t>
                      </a:r>
                      <a:r>
                        <a:rPr kumimoji="0" lang="ru-RU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524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Потреби розвитку </a:t>
                      </a: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524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(в т.ч. цільова організаційна структура та план розбудови потенціалу) державних лісогосподарських підприємств інтегровані у відповідні </a:t>
                      </a:r>
                      <a:r>
                        <a:rPr kumimoji="0" lang="ru-RU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524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плани розвитку </a:t>
                      </a: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524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 кінця першого року реалізації проєкту </a:t>
                      </a:r>
                      <a:endParaRPr lang="en-US" sz="1600" dirty="0">
                        <a:solidFill>
                          <a:srgbClr val="00524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i="0" dirty="0"/>
                        <a:t>ДП Ліси України</a:t>
                      </a:r>
                      <a:endParaRPr lang="en-US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63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3.2. </a:t>
                      </a: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524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 кінця проєкту проводяться індивідуальні консультації та тренінги з щонайменше </a:t>
                      </a:r>
                      <a:r>
                        <a:rPr kumimoji="0" lang="ru-RU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524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п'яти пріоритетних питань у сфері управління та моніторингу лісового господарства </a:t>
                      </a:r>
                      <a:endParaRPr lang="en-US" sz="1600" dirty="0">
                        <a:solidFill>
                          <a:srgbClr val="00524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i="0" dirty="0"/>
                        <a:t>ДП Ліси України</a:t>
                      </a:r>
                      <a:endParaRPr lang="en-US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29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3.3.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524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524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Лісівники-практики ДП Ліси України, які пройшли хоча б </a:t>
                      </a:r>
                      <a:r>
                        <a:rPr kumimoji="0" lang="ru-RU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524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один тренінг з підготовки тренерів з наближеного до природи ведення лісового господарства</a:t>
                      </a: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524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підтверджують свою спроможність застосовувати отримані знання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524B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00524B"/>
                        </a:solidFill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i="0" dirty="0"/>
                        <a:t>ДП Ліси України</a:t>
                      </a:r>
                      <a:endParaRPr lang="en-US" i="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dirty="0"/>
                        <a:t>Укрдерж-ліспроект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689953"/>
                  </a:ext>
                </a:extLst>
              </a:tr>
            </a:tbl>
          </a:graphicData>
        </a:graphic>
      </p:graphicFrame>
      <p:sp>
        <p:nvSpPr>
          <p:cNvPr id="2" name="CaixaDeTexto 5">
            <a:extLst>
              <a:ext uri="{FF2B5EF4-FFF2-40B4-BE49-F238E27FC236}">
                <a16:creationId xmlns:a16="http://schemas.microsoft.com/office/drawing/2014/main" id="{C2A48216-6073-9219-01C1-99939C0FBAF7}"/>
              </a:ext>
            </a:extLst>
          </p:cNvPr>
          <p:cNvSpPr txBox="1"/>
          <p:nvPr/>
        </p:nvSpPr>
        <p:spPr bwMode="gray">
          <a:xfrm>
            <a:off x="676999" y="359144"/>
            <a:ext cx="9474053" cy="57477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tabLst>
                <a:tab pos="536575" algn="l"/>
              </a:tabLst>
            </a:pPr>
            <a:r>
              <a:rPr lang="uk-UA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Очікувані результати</a:t>
            </a:r>
            <a:r>
              <a:rPr lang="de-DE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 (</a:t>
            </a:r>
            <a:r>
              <a:rPr lang="en-US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3</a:t>
            </a:r>
            <a:r>
              <a:rPr lang="de-DE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/3)</a:t>
            </a:r>
          </a:p>
        </p:txBody>
      </p:sp>
      <p:pic>
        <p:nvPicPr>
          <p:cNvPr id="4" name="m_3175345801876904002Picture 2">
            <a:extLst>
              <a:ext uri="{FF2B5EF4-FFF2-40B4-BE49-F238E27FC236}">
                <a16:creationId xmlns:a16="http://schemas.microsoft.com/office/drawing/2014/main" id="{380E79FC-20CB-44A9-6237-C498B3DBB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616" y="6232525"/>
            <a:ext cx="3817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056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93035A-F168-6F98-A716-46D28FA60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181-CA54-4834-B0AA-E251DC475F5A}" type="slidenum">
              <a:rPr lang="en-GB" smtClean="0"/>
              <a:t>7</a:t>
            </a:fld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887F2E-4C0E-87E1-6DF6-9168BBE12AE9}"/>
              </a:ext>
            </a:extLst>
          </p:cNvPr>
          <p:cNvSpPr txBox="1"/>
          <p:nvPr/>
        </p:nvSpPr>
        <p:spPr>
          <a:xfrm>
            <a:off x="665019" y="399640"/>
            <a:ext cx="7194467" cy="564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ru-RU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Дорадча група з питань лісової політики</a:t>
            </a:r>
            <a:endParaRPr lang="en-GB" sz="3200" b="1" kern="100" dirty="0">
              <a:solidFill>
                <a:srgbClr val="0F4761"/>
              </a:solidFill>
              <a:effectLst/>
              <a:latin typeface="Calibri" panose="020F0502020204030204" pitchFamily="34" charset="0"/>
              <a:ea typeface="Yu Gothic Light" panose="020B0300000000000000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B983CF-E374-A792-0B1E-8B8340FA91B8}"/>
              </a:ext>
            </a:extLst>
          </p:cNvPr>
          <p:cNvSpPr txBox="1"/>
          <p:nvPr/>
        </p:nvSpPr>
        <p:spPr>
          <a:xfrm>
            <a:off x="620981" y="1164364"/>
            <a:ext cx="10950038" cy="5374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r>
              <a:rPr lang="ru-RU" sz="2000" kern="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рамках поточної фази проєкту </a:t>
            </a:r>
            <a:r>
              <a:rPr lang="en-US" sz="2000" kern="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SFI (</a:t>
            </a:r>
            <a:r>
              <a:rPr lang="ru-RU" sz="2000" kern="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жовтень 2024 р. - вересень 2027 р.) необхідно продовжити діяльність колишньої робочої групи з впровадження ДЗЗ (щотижнева зустріч технічних експертів)</a:t>
            </a:r>
            <a:endParaRPr lang="en-US" sz="2000" kern="0" dirty="0">
              <a:solidFill>
                <a:srgbClr val="282727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r>
              <a:rPr lang="ru-RU" sz="2000" kern="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Формалізувати цю групу як так звану «Дорадчу групу з питань лісової політики (</a:t>
            </a:r>
            <a:r>
              <a:rPr lang="uk-UA" sz="2000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ДГЛП</a:t>
            </a:r>
            <a:r>
              <a:rPr lang="ru-RU" sz="2000" kern="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)»</a:t>
            </a:r>
            <a:endParaRPr lang="en-US" sz="2000" b="1" kern="0" dirty="0">
              <a:solidFill>
                <a:srgbClr val="28272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r>
              <a:rPr kumimoji="0" lang="uk-UA" sz="2000" b="1" i="0" u="none" strike="noStrike" kern="0" cap="none" spc="0" normalizeH="0" baseline="0" noProof="0" dirty="0">
                <a:ln>
                  <a:noFill/>
                </a:ln>
                <a:solidFill>
                  <a:srgbClr val="282727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Завдання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282727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282727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Моніторинг реалізації проєкту, надання неформальних експертних консультацій щодо планування заходів проєкту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282727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SFI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282727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 оцінка і, відповідно, коригування результатів проєкту перед публікацією</a:t>
            </a:r>
            <a:r>
              <a:rPr lang="en-US" sz="2000" kern="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GB" sz="2000" kern="1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  <a:defRPr/>
            </a:pPr>
            <a:r>
              <a:rPr kumimoji="0" lang="uk-UA" sz="2000" b="1" i="0" u="none" strike="noStrike" kern="0" cap="none" spc="0" normalizeH="0" baseline="0" noProof="0" dirty="0">
                <a:ln>
                  <a:noFill/>
                </a:ln>
                <a:solidFill>
                  <a:srgbClr val="282727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Члени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282727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282727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технічні експерти (поіменно) партнерських організацій відповідно до їх компетенції 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282727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282727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kumimoji="0" lang="uk-UA" sz="2000" b="1" i="0" u="none" strike="noStrike" kern="0" cap="none" spc="0" normalizeH="0" baseline="0" noProof="0" dirty="0">
                <a:ln>
                  <a:noFill/>
                </a:ln>
                <a:solidFill>
                  <a:srgbClr val="282727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рганізаційні питання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282727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282727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зустрічі онлайн, кожну другу неділю, максимум на одну годину, з синхронним перекладом німецька – українська</a:t>
            </a:r>
          </a:p>
          <a:p>
            <a:pPr marL="342900" indent="-342900" algn="just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r>
              <a:rPr lang="uk-UA" sz="2000" b="1" kern="0" dirty="0">
                <a:solidFill>
                  <a:srgbClr val="282727"/>
                </a:solidFill>
                <a:latin typeface="Calibri" panose="020F050202020403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Перше засідання відбулося </a:t>
            </a:r>
            <a:r>
              <a:rPr lang="en-US" sz="2000" b="1" kern="0" dirty="0">
                <a:solidFill>
                  <a:srgbClr val="282727"/>
                </a:solidFill>
                <a:latin typeface="Calibri" panose="020F050202020403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28.11.2024</a:t>
            </a:r>
            <a:r>
              <a:rPr lang="en-US" sz="2000" kern="0" dirty="0">
                <a:solidFill>
                  <a:srgbClr val="282727"/>
                </a:solidFill>
                <a:latin typeface="Calibri" panose="020F050202020403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 </a:t>
            </a:r>
            <a:endParaRPr lang="en-GB" sz="2000" kern="1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m_3175345801876904002Picture 2">
            <a:extLst>
              <a:ext uri="{FF2B5EF4-FFF2-40B4-BE49-F238E27FC236}">
                <a16:creationId xmlns:a16="http://schemas.microsoft.com/office/drawing/2014/main" id="{D166E1D0-79E8-AAAE-EFE1-CC8DCA2AAA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159" y="6182283"/>
            <a:ext cx="3817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6489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88EE27-0F4E-EF72-4324-B5641AC39E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мера слайда 2">
            <a:extLst>
              <a:ext uri="{FF2B5EF4-FFF2-40B4-BE49-F238E27FC236}">
                <a16:creationId xmlns:a16="http://schemas.microsoft.com/office/drawing/2014/main" id="{4C619203-A754-2F5D-12CF-760613219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181-CA54-4834-B0AA-E251DC475F5A}" type="slidenum">
              <a:rPr lang="en-GB" smtClean="0"/>
              <a:t>8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5AB22F-1F5E-649A-2C70-67F3DE68E5F5}"/>
              </a:ext>
            </a:extLst>
          </p:cNvPr>
          <p:cNvSpPr txBox="1"/>
          <p:nvPr/>
        </p:nvSpPr>
        <p:spPr>
          <a:xfrm>
            <a:off x="861060" y="394454"/>
            <a:ext cx="62026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000" b="1" kern="10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defRPr>
            </a:lvl1pPr>
          </a:lstStyle>
          <a:p>
            <a:r>
              <a:rPr lang="uk-UA" sz="3200" dirty="0">
                <a:solidFill>
                  <a:srgbClr val="3A6F59"/>
                </a:solidFill>
              </a:rPr>
              <a:t>Операційний план роботи </a:t>
            </a:r>
            <a:r>
              <a:rPr lang="en-US" sz="3200" dirty="0">
                <a:solidFill>
                  <a:srgbClr val="3A6F59"/>
                </a:solidFill>
                <a:effectLst/>
              </a:rPr>
              <a:t>2024</a:t>
            </a:r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4D87E8-01A7-497B-DC78-3046D8F06071}"/>
              </a:ext>
            </a:extLst>
          </p:cNvPr>
          <p:cNvSpPr txBox="1"/>
          <p:nvPr/>
        </p:nvSpPr>
        <p:spPr>
          <a:xfrm>
            <a:off x="937585" y="1529392"/>
            <a:ext cx="10753185" cy="43150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uk-UA" sz="2000" b="1" dirty="0"/>
              <a:t>Заходи проєкту на </a:t>
            </a:r>
            <a:r>
              <a:rPr lang="en-GB" sz="2000" b="1" dirty="0"/>
              <a:t>2024</a:t>
            </a:r>
          </a:p>
          <a:p>
            <a:pPr marL="627063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Визначення пріоритетів щодо консультацій з питань лісової політики</a:t>
            </a:r>
            <a:endParaRPr lang="en-GB" sz="2000" dirty="0"/>
          </a:p>
          <a:p>
            <a:pPr marL="627063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Оцінка потреб та розробка плану розвитку лісовпорядкування і тренінгів</a:t>
            </a:r>
            <a:endParaRPr lang="en-GB" sz="2000" dirty="0"/>
          </a:p>
          <a:p>
            <a:pPr marL="627063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Аналіз потреб розвитку ДП Ліси України</a:t>
            </a:r>
            <a:endParaRPr lang="en-GB" sz="2000" dirty="0"/>
          </a:p>
          <a:p>
            <a:pPr marL="627063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Оновлення та рецензування веб-сайтів НІЛ та SFI</a:t>
            </a:r>
            <a:endParaRPr lang="en-GB" sz="2000" dirty="0"/>
          </a:p>
          <a:p>
            <a:pPr marL="627063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Оновлення ДЗЗ-Інвентаризації щодо користувачів/ захисту даних</a:t>
            </a:r>
            <a:endParaRPr lang="en-GB" sz="2000" dirty="0"/>
          </a:p>
          <a:p>
            <a:pPr marL="627063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Початкова фаза (звіт про результати проєкту)</a:t>
            </a:r>
            <a:endParaRPr lang="en-GB" sz="2000" dirty="0"/>
          </a:p>
        </p:txBody>
      </p:sp>
      <p:pic>
        <p:nvPicPr>
          <p:cNvPr id="2" name="m_3175345801876904002Picture 2">
            <a:extLst>
              <a:ext uri="{FF2B5EF4-FFF2-40B4-BE49-F238E27FC236}">
                <a16:creationId xmlns:a16="http://schemas.microsoft.com/office/drawing/2014/main" id="{41E41E57-F0A9-EFAF-D2E0-BAAC4C4A9C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159" y="6182283"/>
            <a:ext cx="3817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571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46918-43AD-DB25-F4B3-130AF7E8D0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мера слайда 2">
            <a:extLst>
              <a:ext uri="{FF2B5EF4-FFF2-40B4-BE49-F238E27FC236}">
                <a16:creationId xmlns:a16="http://schemas.microsoft.com/office/drawing/2014/main" id="{D7C1E7CE-56CA-6FAB-85E0-9225FBE62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181-CA54-4834-B0AA-E251DC475F5A}" type="slidenum">
              <a:rPr lang="en-GB" smtClean="0"/>
              <a:t>9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D02D77-BEA3-600E-8B47-7CE3166CC548}"/>
              </a:ext>
            </a:extLst>
          </p:cNvPr>
          <p:cNvSpPr txBox="1"/>
          <p:nvPr/>
        </p:nvSpPr>
        <p:spPr>
          <a:xfrm>
            <a:off x="861060" y="394454"/>
            <a:ext cx="62026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000" b="1" kern="10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defRPr>
            </a:lvl1pPr>
          </a:lstStyle>
          <a:p>
            <a:r>
              <a:rPr lang="ru-RU" sz="3200" dirty="0">
                <a:solidFill>
                  <a:srgbClr val="3A6F59"/>
                </a:solidFill>
              </a:rPr>
              <a:t>Плани та потреби </a:t>
            </a:r>
            <a:r>
              <a:rPr lang="en-US" sz="3200" dirty="0">
                <a:solidFill>
                  <a:srgbClr val="3A6F59"/>
                </a:solidFill>
              </a:rPr>
              <a:t>2025</a:t>
            </a:r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9250F6-209A-5B5F-DA42-470B9629EB30}"/>
              </a:ext>
            </a:extLst>
          </p:cNvPr>
          <p:cNvSpPr txBox="1"/>
          <p:nvPr/>
        </p:nvSpPr>
        <p:spPr>
          <a:xfrm>
            <a:off x="861060" y="1624927"/>
            <a:ext cx="1075318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sz="2000" b="1" dirty="0"/>
              <a:t>Заплановано на середину січня </a:t>
            </a:r>
            <a:r>
              <a:rPr lang="en-GB" sz="2000" b="1" dirty="0"/>
              <a:t>2025: 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Початковий звіт та початковий семінар</a:t>
            </a:r>
            <a:endParaRPr lang="en-GB" sz="2000" dirty="0"/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Координаційна зустріч німецьких партнерів у сфері лісового господарства в Україні</a:t>
            </a:r>
            <a:endParaRPr lang="en-GB" sz="2000" dirty="0"/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Засідання Керівної групи проєкту</a:t>
            </a:r>
            <a:endParaRPr lang="en-GB" sz="2000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GB" sz="2000" dirty="0"/>
          </a:p>
          <a:p>
            <a:pPr marL="0" lvl="1">
              <a:spcBef>
                <a:spcPts val="300"/>
              </a:spcBef>
              <a:spcAft>
                <a:spcPts val="300"/>
              </a:spcAft>
            </a:pPr>
            <a:r>
              <a:rPr lang="ru-RU" sz="2000" b="1" dirty="0"/>
              <a:t>Необхідна підтримка з боку українських партнерів</a:t>
            </a:r>
            <a:r>
              <a:rPr lang="en-GB" sz="2000" b="1" dirty="0"/>
              <a:t>:</a:t>
            </a:r>
          </a:p>
          <a:p>
            <a:pPr marL="804863" lvl="1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Надання інформації та даних для аналітичної роботи проєкту SFI </a:t>
            </a:r>
            <a:r>
              <a:rPr lang="en-GB" sz="2000" dirty="0"/>
              <a:t> </a:t>
            </a:r>
          </a:p>
          <a:p>
            <a:pPr marL="804863" lvl="1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Координація міжнародної донорської/проєктної діяльності з боку Міндовкілля</a:t>
            </a:r>
            <a:endParaRPr lang="en-GB" sz="2000" dirty="0"/>
          </a:p>
          <a:p>
            <a:pPr marL="804863" lvl="1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000" b="1" dirty="0"/>
              <a:t>Коментарі до проєкту «Декларації про наміри» (BMEL - Міндовкілля)</a:t>
            </a:r>
            <a:endParaRPr lang="en-GB" sz="2000" b="1" dirty="0"/>
          </a:p>
          <a:p>
            <a:pPr marL="804863" lvl="1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000" b="1" dirty="0"/>
              <a:t>Коментарі до проєкту «Угоди про реалізацію» (Консорціум IAK/unique - SFRA)</a:t>
            </a:r>
            <a:endParaRPr lang="en-GB" sz="2000" b="1" dirty="0"/>
          </a:p>
          <a:p>
            <a:pPr marL="804863" lvl="1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000" kern="0" dirty="0">
                <a:solidFill>
                  <a:srgbClr val="28272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Сприяння у реєстрації проєкту SFI</a:t>
            </a:r>
            <a:endParaRPr lang="en-GB" sz="2000" dirty="0"/>
          </a:p>
        </p:txBody>
      </p:sp>
      <p:pic>
        <p:nvPicPr>
          <p:cNvPr id="2" name="m_3175345801876904002Picture 2">
            <a:extLst>
              <a:ext uri="{FF2B5EF4-FFF2-40B4-BE49-F238E27FC236}">
                <a16:creationId xmlns:a16="http://schemas.microsoft.com/office/drawing/2014/main" id="{8EFB781A-58CC-5254-7CC6-35D3A488D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159" y="6182283"/>
            <a:ext cx="3817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5367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G meeting 21.07.2023" id="{2E33F7C5-FCFC-4DE6-A609-4145FD94548F}" vid="{437B869E-E669-40C6-8525-A04331E5B2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de3b38-e3bc-457f-93af-f189da2c859d">
      <Terms xmlns="http://schemas.microsoft.com/office/infopath/2007/PartnerControls"/>
    </lcf76f155ced4ddcb4097134ff3c332f>
    <TaxCatchAll xmlns="7c83095a-db20-459a-9d7d-43b1b6dbea8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5AE73F3A7726419B17A6AE052AAF73" ma:contentTypeVersion="15" ma:contentTypeDescription="Ein neues Dokument erstellen." ma:contentTypeScope="" ma:versionID="5c4f4e4826dbb00e49cd7d68a18ec677">
  <xsd:schema xmlns:xsd="http://www.w3.org/2001/XMLSchema" xmlns:xs="http://www.w3.org/2001/XMLSchema" xmlns:p="http://schemas.microsoft.com/office/2006/metadata/properties" xmlns:ns2="b4de3b38-e3bc-457f-93af-f189da2c859d" xmlns:ns3="7c83095a-db20-459a-9d7d-43b1b6dbea8c" targetNamespace="http://schemas.microsoft.com/office/2006/metadata/properties" ma:root="true" ma:fieldsID="c618dad98fe0dec5385b17e1d2a8a568" ns2:_="" ns3:_="">
    <xsd:import namespace="b4de3b38-e3bc-457f-93af-f189da2c859d"/>
    <xsd:import namespace="7c83095a-db20-459a-9d7d-43b1b6dbea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e3b38-e3bc-457f-93af-f189da2c85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ierungen" ma:readOnly="false" ma:fieldId="{5cf76f15-5ced-4ddc-b409-7134ff3c332f}" ma:taxonomyMulti="true" ma:sspId="4b7bff88-3b98-42a0-ae7d-3b40ec8681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83095a-db20-459a-9d7d-43b1b6dbea8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2debb7e-26e7-41d6-8b55-f3635c35fdd5}" ma:internalName="TaxCatchAll" ma:showField="CatchAllData" ma:web="7c83095a-db20-459a-9d7d-43b1b6dbea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2B9466-72CD-4D2B-A10A-AAC0E409B8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2E0E44-2651-447B-92DB-185902813853}">
  <ds:schemaRefs>
    <ds:schemaRef ds:uri="http://schemas.microsoft.com/office/2006/metadata/properties"/>
    <ds:schemaRef ds:uri="http://schemas.microsoft.com/office/infopath/2007/PartnerControls"/>
    <ds:schemaRef ds:uri="080b72cc-e4c4-4790-9f97-f133ee35ae8e"/>
    <ds:schemaRef ds:uri="b4228b6d-77f5-4e88-95df-114489aa8b8b"/>
    <ds:schemaRef ds:uri="b4de3b38-e3bc-457f-93af-f189da2c859d"/>
    <ds:schemaRef ds:uri="7c83095a-db20-459a-9d7d-43b1b6dbea8c"/>
  </ds:schemaRefs>
</ds:datastoreItem>
</file>

<file path=customXml/itemProps3.xml><?xml version="1.0" encoding="utf-8"?>
<ds:datastoreItem xmlns:ds="http://schemas.openxmlformats.org/officeDocument/2006/customXml" ds:itemID="{6C107F2C-F26E-49B7-9E4C-2DFAD9166521}"/>
</file>

<file path=docProps/app.xml><?xml version="1.0" encoding="utf-8"?>
<Properties xmlns="http://schemas.openxmlformats.org/officeDocument/2006/extended-properties" xmlns:vt="http://schemas.openxmlformats.org/officeDocument/2006/docPropsVTypes">
  <Template>PSG meeting 21.07.2023</Template>
  <TotalTime>0</TotalTime>
  <Words>1458</Words>
  <Application>Microsoft Office PowerPoint</Application>
  <PresentationFormat>Widescreen</PresentationFormat>
  <Paragraphs>169</Paragraphs>
  <Slides>9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Century Gothic</vt:lpstr>
      <vt:lpstr>Courier New</vt:lpstr>
      <vt:lpstr>Symbol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Завдання проєкту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Halyna Semytska</dc:creator>
  <cp:lastModifiedBy>Halyna Semytska</cp:lastModifiedBy>
  <cp:revision>47</cp:revision>
  <dcterms:created xsi:type="dcterms:W3CDTF">2023-06-30T13:21:15Z</dcterms:created>
  <dcterms:modified xsi:type="dcterms:W3CDTF">2024-12-05T09:08:01Z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0x010100475AE73F3A7726419B17A6AE052AAF73</vt:lpwstr>
  </property>
  <property fmtid="{D5CDD505-2E9C-101B-9397-08002B2CF9AE}" pid="3" name="MediaServiceImageTags">
    <vt:lpwstr/>
  </property>
</Properties>
</file>