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4" r:id="rId4"/>
  </p:sldMasterIdLst>
  <p:notesMasterIdLst>
    <p:notesMasterId r:id="rId12"/>
  </p:notesMasterIdLst>
  <p:sldIdLst>
    <p:sldId id="275" r:id="rId5"/>
    <p:sldId id="469" r:id="rId6"/>
    <p:sldId id="477" r:id="rId7"/>
    <p:sldId id="478" r:id="rId8"/>
    <p:sldId id="476" r:id="rId9"/>
    <p:sldId id="479" r:id="rId10"/>
    <p:sldId id="480" r:id="rId11"/>
  </p:sldIdLst>
  <p:sldSz cx="9144000" cy="6858000" type="screen4x3"/>
  <p:notesSz cx="6888163" cy="10020300"/>
  <p:defaultTextStyle>
    <a:defPPr>
      <a:defRPr lang="ru-RU"/>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891F"/>
    <a:srgbClr val="70AD47"/>
    <a:srgbClr val="D5E3CF"/>
    <a:srgbClr val="336600"/>
    <a:srgbClr val="327220"/>
    <a:srgbClr val="006600"/>
    <a:srgbClr val="F1ECAD"/>
    <a:srgbClr val="EAE386"/>
    <a:srgbClr val="E1D64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D2C314-9FCD-4CFD-BE0F-BFE23F3F805C}" v="14" dt="2024-12-04T15:20:45.662"/>
  </p1510:revLst>
</p1510:revInfo>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2838BEF-8BB2-4498-84A7-C5851F593DF1}" styleName="Средний стиль 4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AF606853-7671-496A-8E4F-DF71F8EC918B}" styleName="Темный стиль 1 - акцент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Темный стиль 1 - акцент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Стиль из темы 1 - акцент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Средний стиль 1 - акцент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Стиль із теми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A111915-BE36-4E01-A7E5-04B1672EAD32}" styleName="Світли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2" autoAdjust="0"/>
    <p:restoredTop sz="74262" autoAdjust="0"/>
  </p:normalViewPr>
  <p:slideViewPr>
    <p:cSldViewPr>
      <p:cViewPr varScale="1">
        <p:scale>
          <a:sx n="47" d="100"/>
          <a:sy n="47" d="100"/>
        </p:scale>
        <p:origin x="1836"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lyna Semytska" userId="a3d2e4e7-b9ff-45b1-8635-20d07c4ce47e" providerId="ADAL" clId="{66D2C314-9FCD-4CFD-BE0F-BFE23F3F805C}"/>
    <pc:docChg chg="modSld">
      <pc:chgData name="Halyna Semytska" userId="a3d2e4e7-b9ff-45b1-8635-20d07c4ce47e" providerId="ADAL" clId="{66D2C314-9FCD-4CFD-BE0F-BFE23F3F805C}" dt="2024-12-04T15:20:45.661" v="18" actId="14100"/>
      <pc:docMkLst>
        <pc:docMk/>
      </pc:docMkLst>
      <pc:sldChg chg="addSp modSp mod">
        <pc:chgData name="Halyna Semytska" userId="a3d2e4e7-b9ff-45b1-8635-20d07c4ce47e" providerId="ADAL" clId="{66D2C314-9FCD-4CFD-BE0F-BFE23F3F805C}" dt="2024-12-04T15:20:45.661" v="18" actId="14100"/>
        <pc:sldMkLst>
          <pc:docMk/>
          <pc:sldMk cId="4114543634" sldId="275"/>
        </pc:sldMkLst>
        <pc:spChg chg="mod">
          <ac:chgData name="Halyna Semytska" userId="a3d2e4e7-b9ff-45b1-8635-20d07c4ce47e" providerId="ADAL" clId="{66D2C314-9FCD-4CFD-BE0F-BFE23F3F805C}" dt="2024-12-04T15:19:31.959" v="8" actId="1076"/>
          <ac:spMkLst>
            <pc:docMk/>
            <pc:sldMk cId="4114543634" sldId="275"/>
            <ac:spMk id="5" creationId="{51818BB0-B7A6-80E4-41F6-514D73957C8E}"/>
          </ac:spMkLst>
        </pc:spChg>
        <pc:spChg chg="mod">
          <ac:chgData name="Halyna Semytska" userId="a3d2e4e7-b9ff-45b1-8635-20d07c4ce47e" providerId="ADAL" clId="{66D2C314-9FCD-4CFD-BE0F-BFE23F3F805C}" dt="2024-12-04T15:20:29.489" v="17" actId="1076"/>
          <ac:spMkLst>
            <pc:docMk/>
            <pc:sldMk cId="4114543634" sldId="275"/>
            <ac:spMk id="6" creationId="{00000000-0000-0000-0000-000000000000}"/>
          </ac:spMkLst>
        </pc:spChg>
        <pc:picChg chg="add mod">
          <ac:chgData name="Halyna Semytska" userId="a3d2e4e7-b9ff-45b1-8635-20d07c4ce47e" providerId="ADAL" clId="{66D2C314-9FCD-4CFD-BE0F-BFE23F3F805C}" dt="2024-12-04T15:20:45.661" v="18" actId="14100"/>
          <ac:picMkLst>
            <pc:docMk/>
            <pc:sldMk cId="4114543634" sldId="275"/>
            <ac:picMk id="2" creationId="{7159D48B-36AE-11D2-18B9-FB41412934CD}"/>
          </ac:picMkLst>
        </pc:picChg>
      </pc:sldChg>
      <pc:sldChg chg="modSp mod">
        <pc:chgData name="Halyna Semytska" userId="a3d2e4e7-b9ff-45b1-8635-20d07c4ce47e" providerId="ADAL" clId="{66D2C314-9FCD-4CFD-BE0F-BFE23F3F805C}" dt="2024-12-04T12:44:42.747" v="0" actId="207"/>
        <pc:sldMkLst>
          <pc:docMk/>
          <pc:sldMk cId="1545291940" sldId="480"/>
        </pc:sldMkLst>
        <pc:spChg chg="mod">
          <ac:chgData name="Halyna Semytska" userId="a3d2e4e7-b9ff-45b1-8635-20d07c4ce47e" providerId="ADAL" clId="{66D2C314-9FCD-4CFD-BE0F-BFE23F3F805C}" dt="2024-12-04T12:44:42.747" v="0" actId="207"/>
          <ac:spMkLst>
            <pc:docMk/>
            <pc:sldMk cId="1545291940" sldId="480"/>
            <ac:spMk id="3" creationId="{12CE76A3-16FB-76F8-6E68-500D6BD9B4EF}"/>
          </ac:spMkLst>
        </pc:spChg>
      </pc:sldChg>
    </pc:docChg>
  </pc:docChgLst>
  <pc:docChgLst>
    <pc:chgData name="Андрей Шамрай" userId="e9229b640092764a" providerId="LiveId" clId="{AE9A71D2-2977-4886-9C69-85BA24641027}"/>
    <pc:docChg chg="undo custSel modSld">
      <pc:chgData name="Андрей Шамрай" userId="e9229b640092764a" providerId="LiveId" clId="{AE9A71D2-2977-4886-9C69-85BA24641027}" dt="2024-12-04T09:18:27.233" v="91" actId="20577"/>
      <pc:docMkLst>
        <pc:docMk/>
      </pc:docMkLst>
      <pc:sldChg chg="modNotesTx">
        <pc:chgData name="Андрей Шамрай" userId="e9229b640092764a" providerId="LiveId" clId="{AE9A71D2-2977-4886-9C69-85BA24641027}" dt="2024-12-04T09:18:27.233" v="91" actId="20577"/>
        <pc:sldMkLst>
          <pc:docMk/>
          <pc:sldMk cId="4114543634" sldId="275"/>
        </pc:sldMkLst>
      </pc:sldChg>
      <pc:sldChg chg="modNotesTx">
        <pc:chgData name="Андрей Шамрай" userId="e9229b640092764a" providerId="LiveId" clId="{AE9A71D2-2977-4886-9C69-85BA24641027}" dt="2024-12-04T09:09:42.136" v="39" actId="20577"/>
        <pc:sldMkLst>
          <pc:docMk/>
          <pc:sldMk cId="4186221644" sldId="469"/>
        </pc:sldMkLst>
      </pc:sldChg>
      <pc:sldChg chg="modSp mod modNotesTx">
        <pc:chgData name="Андрей Шамрай" userId="e9229b640092764a" providerId="LiveId" clId="{AE9A71D2-2977-4886-9C69-85BA24641027}" dt="2024-12-04T09:11:27.178" v="78" actId="20577"/>
        <pc:sldMkLst>
          <pc:docMk/>
          <pc:sldMk cId="2919729503" sldId="476"/>
        </pc:sldMkLst>
        <pc:spChg chg="mod">
          <ac:chgData name="Андрей Шамрай" userId="e9229b640092764a" providerId="LiveId" clId="{AE9A71D2-2977-4886-9C69-85BA24641027}" dt="2024-12-04T09:06:51.542" v="27" actId="20577"/>
          <ac:spMkLst>
            <pc:docMk/>
            <pc:sldMk cId="2919729503" sldId="476"/>
            <ac:spMk id="5" creationId="{3AE7B51E-4538-0DC9-6E30-907AB7F326C7}"/>
          </ac:spMkLst>
        </pc:spChg>
      </pc:sldChg>
      <pc:sldChg chg="modNotesTx">
        <pc:chgData name="Андрей Шамрай" userId="e9229b640092764a" providerId="LiveId" clId="{AE9A71D2-2977-4886-9C69-85BA24641027}" dt="2024-12-04T09:10:02.177" v="42" actId="20577"/>
        <pc:sldMkLst>
          <pc:docMk/>
          <pc:sldMk cId="1438756340" sldId="477"/>
        </pc:sldMkLst>
      </pc:sldChg>
      <pc:sldChg chg="modSp mod">
        <pc:chgData name="Андрей Шамрай" userId="e9229b640092764a" providerId="LiveId" clId="{AE9A71D2-2977-4886-9C69-85BA24641027}" dt="2024-12-04T09:03:28.581" v="24" actId="790"/>
        <pc:sldMkLst>
          <pc:docMk/>
          <pc:sldMk cId="487900047" sldId="478"/>
        </pc:sldMkLst>
        <pc:graphicFrameChg chg="modGraphic">
          <ac:chgData name="Андрей Шамрай" userId="e9229b640092764a" providerId="LiveId" clId="{AE9A71D2-2977-4886-9C69-85BA24641027}" dt="2024-12-04T09:03:28.581" v="24" actId="790"/>
          <ac:graphicFrameMkLst>
            <pc:docMk/>
            <pc:sldMk cId="487900047" sldId="478"/>
            <ac:graphicFrameMk id="10" creationId="{FCA7BD92-CE44-010E-F48F-3D77199E5B7D}"/>
          </ac:graphicFrameMkLst>
        </pc:graphicFrameChg>
      </pc:sldChg>
      <pc:sldChg chg="modSp mod">
        <pc:chgData name="Андрей Шамрай" userId="e9229b640092764a" providerId="LiveId" clId="{AE9A71D2-2977-4886-9C69-85BA24641027}" dt="2024-12-04T09:08:18.860" v="35" actId="108"/>
        <pc:sldMkLst>
          <pc:docMk/>
          <pc:sldMk cId="1239370568" sldId="479"/>
        </pc:sldMkLst>
        <pc:spChg chg="mod">
          <ac:chgData name="Андрей Шамрай" userId="e9229b640092764a" providerId="LiveId" clId="{AE9A71D2-2977-4886-9C69-85BA24641027}" dt="2024-12-04T09:08:18.860" v="35" actId="108"/>
          <ac:spMkLst>
            <pc:docMk/>
            <pc:sldMk cId="1239370568" sldId="479"/>
            <ac:spMk id="5" creationId="{F3993951-13DD-CF11-AF7B-9076CE21A65A}"/>
          </ac:spMkLst>
        </pc:spChg>
      </pc:sldChg>
      <pc:sldChg chg="modSp mod modNotesTx">
        <pc:chgData name="Андрей Шамрай" userId="e9229b640092764a" providerId="LiveId" clId="{AE9A71D2-2977-4886-9C69-85BA24641027}" dt="2024-12-04T09:16:45.016" v="88"/>
        <pc:sldMkLst>
          <pc:docMk/>
          <pc:sldMk cId="1545291940" sldId="480"/>
        </pc:sldMkLst>
        <pc:spChg chg="mod">
          <ac:chgData name="Андрей Шамрай" userId="e9229b640092764a" providerId="LiveId" clId="{AE9A71D2-2977-4886-9C69-85BA24641027}" dt="2024-12-04T09:08:32.232" v="37" actId="123"/>
          <ac:spMkLst>
            <pc:docMk/>
            <pc:sldMk cId="1545291940" sldId="480"/>
            <ac:spMk id="3" creationId="{12CE76A3-16FB-76F8-6E68-500D6BD9B4EF}"/>
          </ac:spMkLst>
        </pc:spChg>
        <pc:picChg chg="mod">
          <ac:chgData name="Андрей Шамрай" userId="e9229b640092764a" providerId="LiveId" clId="{AE9A71D2-2977-4886-9C69-85BA24641027}" dt="2024-12-04T09:08:27.385" v="36" actId="1076"/>
          <ac:picMkLst>
            <pc:docMk/>
            <pc:sldMk cId="1545291940" sldId="480"/>
            <ac:picMk id="6" creationId="{4F4734C3-116C-3C74-9875-1FBC4854CDF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3"/>
            <a:ext cx="2985466" cy="501418"/>
          </a:xfrm>
          <a:prstGeom prst="rect">
            <a:avLst/>
          </a:prstGeom>
        </p:spPr>
        <p:txBody>
          <a:bodyPr vert="horz" lIns="93107" tIns="46553" rIns="93107" bIns="46553" rtlCol="0"/>
          <a:lstStyle>
            <a:lvl1pPr algn="l" fontAlgn="auto">
              <a:spcBef>
                <a:spcPts val="0"/>
              </a:spcBef>
              <a:spcAft>
                <a:spcPts val="0"/>
              </a:spcAft>
              <a:defRPr sz="1200">
                <a:latin typeface="+mn-lt"/>
                <a:cs typeface="+mn-cs"/>
              </a:defRPr>
            </a:lvl1pPr>
          </a:lstStyle>
          <a:p>
            <a:pPr>
              <a:defRPr/>
            </a:pPr>
            <a:endParaRPr lang="uk-UA"/>
          </a:p>
        </p:txBody>
      </p:sp>
      <p:sp>
        <p:nvSpPr>
          <p:cNvPr id="3" name="Дата 2"/>
          <p:cNvSpPr>
            <a:spLocks noGrp="1"/>
          </p:cNvSpPr>
          <p:nvPr>
            <p:ph type="dt" idx="1"/>
          </p:nvPr>
        </p:nvSpPr>
        <p:spPr>
          <a:xfrm>
            <a:off x="3901074" y="3"/>
            <a:ext cx="2985465" cy="501418"/>
          </a:xfrm>
          <a:prstGeom prst="rect">
            <a:avLst/>
          </a:prstGeom>
        </p:spPr>
        <p:txBody>
          <a:bodyPr vert="horz" lIns="93107" tIns="46553" rIns="93107" bIns="46553" rtlCol="0"/>
          <a:lstStyle>
            <a:lvl1pPr algn="r" fontAlgn="auto">
              <a:spcBef>
                <a:spcPts val="0"/>
              </a:spcBef>
              <a:spcAft>
                <a:spcPts val="0"/>
              </a:spcAft>
              <a:defRPr sz="1200">
                <a:latin typeface="+mn-lt"/>
                <a:cs typeface="+mn-cs"/>
              </a:defRPr>
            </a:lvl1pPr>
          </a:lstStyle>
          <a:p>
            <a:pPr>
              <a:defRPr/>
            </a:pPr>
            <a:fld id="{1F780314-D5A3-46A3-A3E4-F470A92AEB9C}" type="datetimeFigureOut">
              <a:rPr lang="uk-UA"/>
              <a:pPr>
                <a:defRPr/>
              </a:pPr>
              <a:t>04.12.2024</a:t>
            </a:fld>
            <a:endParaRPr lang="uk-UA" dirty="0"/>
          </a:p>
        </p:txBody>
      </p:sp>
      <p:sp>
        <p:nvSpPr>
          <p:cNvPr id="4" name="Образ слайда 3"/>
          <p:cNvSpPr>
            <a:spLocks noGrp="1" noRot="1" noChangeAspect="1"/>
          </p:cNvSpPr>
          <p:nvPr>
            <p:ph type="sldImg" idx="2"/>
          </p:nvPr>
        </p:nvSpPr>
        <p:spPr>
          <a:xfrm>
            <a:off x="938213" y="750888"/>
            <a:ext cx="5011737" cy="3759200"/>
          </a:xfrm>
          <a:prstGeom prst="rect">
            <a:avLst/>
          </a:prstGeom>
          <a:noFill/>
          <a:ln w="12700">
            <a:solidFill>
              <a:prstClr val="black"/>
            </a:solidFill>
          </a:ln>
        </p:spPr>
        <p:txBody>
          <a:bodyPr vert="horz" lIns="93107" tIns="46553" rIns="93107" bIns="46553" rtlCol="0" anchor="ctr"/>
          <a:lstStyle/>
          <a:p>
            <a:pPr lvl="0"/>
            <a:endParaRPr lang="uk-UA" noProof="0" dirty="0"/>
          </a:p>
        </p:txBody>
      </p:sp>
      <p:sp>
        <p:nvSpPr>
          <p:cNvPr id="5" name="Заметки 4"/>
          <p:cNvSpPr>
            <a:spLocks noGrp="1"/>
          </p:cNvSpPr>
          <p:nvPr>
            <p:ph type="body" sz="quarter" idx="3"/>
          </p:nvPr>
        </p:nvSpPr>
        <p:spPr>
          <a:xfrm>
            <a:off x="688332" y="4759443"/>
            <a:ext cx="5511504" cy="4509538"/>
          </a:xfrm>
          <a:prstGeom prst="rect">
            <a:avLst/>
          </a:prstGeom>
        </p:spPr>
        <p:txBody>
          <a:bodyPr vert="horz" lIns="93107" tIns="46553" rIns="93107" bIns="46553"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endParaRPr lang="uk-UA" noProof="0"/>
          </a:p>
        </p:txBody>
      </p:sp>
      <p:sp>
        <p:nvSpPr>
          <p:cNvPr id="6" name="Нижний колонтитул 5"/>
          <p:cNvSpPr>
            <a:spLocks noGrp="1"/>
          </p:cNvSpPr>
          <p:nvPr>
            <p:ph type="ftr" sz="quarter" idx="4"/>
          </p:nvPr>
        </p:nvSpPr>
        <p:spPr>
          <a:xfrm>
            <a:off x="2" y="9517270"/>
            <a:ext cx="2985466" cy="501417"/>
          </a:xfrm>
          <a:prstGeom prst="rect">
            <a:avLst/>
          </a:prstGeom>
        </p:spPr>
        <p:txBody>
          <a:bodyPr vert="horz" lIns="93107" tIns="46553" rIns="93107" bIns="46553" rtlCol="0" anchor="b"/>
          <a:lstStyle>
            <a:lvl1pPr algn="l" fontAlgn="auto">
              <a:spcBef>
                <a:spcPts val="0"/>
              </a:spcBef>
              <a:spcAft>
                <a:spcPts val="0"/>
              </a:spcAft>
              <a:defRPr sz="1200">
                <a:latin typeface="+mn-lt"/>
                <a:cs typeface="+mn-cs"/>
              </a:defRPr>
            </a:lvl1pPr>
          </a:lstStyle>
          <a:p>
            <a:pPr>
              <a:defRPr/>
            </a:pPr>
            <a:endParaRPr lang="uk-UA"/>
          </a:p>
        </p:txBody>
      </p:sp>
      <p:sp>
        <p:nvSpPr>
          <p:cNvPr id="7" name="Номер слайда 6"/>
          <p:cNvSpPr>
            <a:spLocks noGrp="1"/>
          </p:cNvSpPr>
          <p:nvPr>
            <p:ph type="sldNum" sz="quarter" idx="5"/>
          </p:nvPr>
        </p:nvSpPr>
        <p:spPr>
          <a:xfrm>
            <a:off x="3901074" y="9517270"/>
            <a:ext cx="2985465" cy="501417"/>
          </a:xfrm>
          <a:prstGeom prst="rect">
            <a:avLst/>
          </a:prstGeom>
        </p:spPr>
        <p:txBody>
          <a:bodyPr vert="horz" lIns="93107" tIns="46553" rIns="93107" bIns="46553" rtlCol="0" anchor="b"/>
          <a:lstStyle>
            <a:lvl1pPr algn="r" fontAlgn="auto">
              <a:spcBef>
                <a:spcPts val="0"/>
              </a:spcBef>
              <a:spcAft>
                <a:spcPts val="0"/>
              </a:spcAft>
              <a:defRPr sz="1200">
                <a:latin typeface="+mn-lt"/>
                <a:cs typeface="+mn-cs"/>
              </a:defRPr>
            </a:lvl1pPr>
          </a:lstStyle>
          <a:p>
            <a:pPr>
              <a:defRPr/>
            </a:pPr>
            <a:fld id="{67563290-9AF8-472E-AA55-57F3FAB3B6C3}" type="slidenum">
              <a:rPr lang="uk-UA"/>
              <a:pPr>
                <a:defRPr/>
              </a:pPr>
              <a:t>‹#›</a:t>
            </a:fld>
            <a:endParaRPr lang="uk-UA" dirty="0"/>
          </a:p>
        </p:txBody>
      </p:sp>
    </p:spTree>
    <p:extLst>
      <p:ext uri="{BB962C8B-B14F-4D97-AF65-F5344CB8AC3E}">
        <p14:creationId xmlns:p14="http://schemas.microsoft.com/office/powerpoint/2010/main" val="898382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pPr>
              <a:lnSpc>
                <a:spcPct val="107000"/>
              </a:lnSpc>
              <a:spcAft>
                <a:spcPts val="800"/>
              </a:spcAft>
            </a:pPr>
            <a:r>
              <a:rPr lang="uk-UA" sz="1800" kern="100" dirty="0">
                <a:effectLst/>
                <a:latin typeface="Calibri" panose="020F0502020204030204" pitchFamily="34" charset="0"/>
                <a:ea typeface="Calibri" panose="020F0502020204030204" pitchFamily="34" charset="0"/>
                <a:cs typeface="Arial" panose="020B0604020202020204" pitchFamily="34" charset="0"/>
              </a:rPr>
              <a:t>Добрий день, шановні колеги!</a:t>
            </a:r>
            <a:br>
              <a:rPr lang="uk-UA" sz="1800" kern="100" dirty="0">
                <a:effectLst/>
                <a:latin typeface="Calibri" panose="020F0502020204030204" pitchFamily="34" charset="0"/>
                <a:ea typeface="Calibri" panose="020F0502020204030204" pitchFamily="34" charset="0"/>
                <a:cs typeface="Arial" panose="020B0604020202020204" pitchFamily="34" charset="0"/>
              </a:rPr>
            </a:br>
            <a:r>
              <a:rPr lang="uk-UA" sz="1800" kern="100" dirty="0">
                <a:effectLst/>
                <a:latin typeface="Calibri" panose="020F0502020204030204" pitchFamily="34" charset="0"/>
                <a:ea typeface="Calibri" panose="020F0502020204030204" pitchFamily="34" charset="0"/>
                <a:cs typeface="Arial" panose="020B0604020202020204" pitchFamily="34" charset="0"/>
              </a:rPr>
              <a:t>Сьогодні я маю честь представити концепцію подальшого розвитку Національної інвентаризації лісів України. Моє ім'я Андрій Шамрай, я є очільником Центру Національної інвентаризації лісів, який функціонує при ВО «Укрдержліспроект». Сьогодні ми обговоримо, як історія, сучасні технології та наші стратегічні кроки допоможуть вдосконалити систему моніторингу лісових ресурсів.</a:t>
            </a:r>
          </a:p>
          <a:p>
            <a:pPr>
              <a:lnSpc>
                <a:spcPct val="107000"/>
              </a:lnSpc>
              <a:spcAft>
                <a:spcPts val="800"/>
              </a:spcAft>
            </a:pP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uk-UA" sz="1800" kern="100" dirty="0">
                <a:effectLst/>
                <a:latin typeface="Calibri" panose="020F0502020204030204" pitchFamily="34" charset="0"/>
                <a:ea typeface="Calibri" panose="020F0502020204030204" pitchFamily="34" charset="0"/>
                <a:cs typeface="Arial" panose="020B0604020202020204" pitchFamily="34" charset="0"/>
              </a:rPr>
              <a:t>НІЛ — це не просто система обстежень, а потужний інструмент для сталого управління нашими лісами. Вона забезпечує необхідні дані для планування, звітності та адаптації до сучасних викликів, таких як зміна клімату, військові дії та економічна нестабільність.</a:t>
            </a:r>
            <a:endParaRPr lang="uk-UA" dirty="0"/>
          </a:p>
        </p:txBody>
      </p:sp>
      <p:sp>
        <p:nvSpPr>
          <p:cNvPr id="4" name="Місце для номера слайда 3"/>
          <p:cNvSpPr>
            <a:spLocks noGrp="1"/>
          </p:cNvSpPr>
          <p:nvPr>
            <p:ph type="sldNum" sz="quarter" idx="5"/>
          </p:nvPr>
        </p:nvSpPr>
        <p:spPr/>
        <p:txBody>
          <a:bodyPr/>
          <a:lstStyle/>
          <a:p>
            <a:pPr>
              <a:defRPr/>
            </a:pPr>
            <a:fld id="{67563290-9AF8-472E-AA55-57F3FAB3B6C3}" type="slidenum">
              <a:rPr lang="uk-UA" smtClean="0"/>
              <a:pPr>
                <a:defRPr/>
              </a:pPr>
              <a:t>1</a:t>
            </a:fld>
            <a:endParaRPr lang="uk-UA" dirty="0"/>
          </a:p>
        </p:txBody>
      </p:sp>
    </p:spTree>
    <p:extLst>
      <p:ext uri="{BB962C8B-B14F-4D97-AF65-F5344CB8AC3E}">
        <p14:creationId xmlns:p14="http://schemas.microsoft.com/office/powerpoint/2010/main" val="690749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uk-UA" sz="1800" kern="100" dirty="0">
                <a:effectLst/>
                <a:latin typeface="Calibri" panose="020F0502020204030204" pitchFamily="34" charset="0"/>
                <a:ea typeface="Calibri" panose="020F0502020204030204" pitchFamily="34" charset="0"/>
                <a:cs typeface="Arial" panose="020B0604020202020204" pitchFamily="34" charset="0"/>
              </a:rPr>
              <a:t>Національна інвентаризація лісів бере свій початок із 200</a:t>
            </a:r>
            <a:r>
              <a:rPr lang="en-US" sz="1800" kern="100" dirty="0">
                <a:effectLst/>
                <a:latin typeface="Calibri" panose="020F0502020204030204" pitchFamily="34" charset="0"/>
                <a:ea typeface="Calibri" panose="020F0502020204030204" pitchFamily="34" charset="0"/>
                <a:cs typeface="Arial" panose="020B0604020202020204" pitchFamily="34" charset="0"/>
              </a:rPr>
              <a:t>6</a:t>
            </a:r>
            <a:r>
              <a:rPr lang="uk-UA" sz="1800" kern="100" dirty="0">
                <a:effectLst/>
                <a:latin typeface="Calibri" panose="020F0502020204030204" pitchFamily="34" charset="0"/>
                <a:ea typeface="Calibri" panose="020F0502020204030204" pitchFamily="34" charset="0"/>
                <a:cs typeface="Arial" panose="020B0604020202020204" pitchFamily="34" charset="0"/>
              </a:rPr>
              <a:t> року, коли було проведено перші регіональні пілотні </a:t>
            </a:r>
            <a:r>
              <a:rPr lang="uk-UA" sz="1800" kern="100" dirty="0" err="1">
                <a:effectLst/>
                <a:latin typeface="Calibri" panose="020F0502020204030204" pitchFamily="34" charset="0"/>
                <a:ea typeface="Calibri" panose="020F0502020204030204" pitchFamily="34" charset="0"/>
                <a:cs typeface="Arial" panose="020B0604020202020204" pitchFamily="34" charset="0"/>
              </a:rPr>
              <a:t>проєкти</a:t>
            </a:r>
            <a:r>
              <a:rPr lang="uk-UA" sz="1800" kern="100" dirty="0">
                <a:effectLst/>
                <a:latin typeface="Calibri" panose="020F0502020204030204" pitchFamily="34" charset="0"/>
                <a:ea typeface="Calibri" panose="020F0502020204030204" pitchFamily="34" charset="0"/>
                <a:cs typeface="Arial" panose="020B0604020202020204" pitchFamily="34" charset="0"/>
              </a:rPr>
              <a:t> в Сумській та Івано-Франківській областях. У 2019 році, завдяки ініціативам держави, був створений Центр НІЛ.</a:t>
            </a:r>
          </a:p>
          <a:p>
            <a:pPr>
              <a:lnSpc>
                <a:spcPct val="107000"/>
              </a:lnSpc>
              <a:spcAft>
                <a:spcPts val="800"/>
              </a:spcAft>
            </a:pP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uk-UA" sz="1800" kern="100" dirty="0">
                <a:effectLst/>
                <a:latin typeface="Calibri" panose="020F0502020204030204" pitchFamily="34" charset="0"/>
                <a:ea typeface="Calibri" panose="020F0502020204030204" pitchFamily="34" charset="0"/>
                <a:cs typeface="Arial" panose="020B0604020202020204" pitchFamily="34" charset="0"/>
              </a:rPr>
              <a:t>Законодавчі зміни у 2020 році закріпили порядок проведення НІЛ, а постанови уряду 2021–2023 років створили правову основу навіть в умовах воєнного стану. Сьогодні НІЛ є ключовим елементом лісового господарства, підтримуваним міжнародними партнерами, зокрема німецьким </a:t>
            </a:r>
            <a:r>
              <a:rPr lang="uk-UA" sz="1800" kern="100" dirty="0" err="1">
                <a:effectLst/>
                <a:latin typeface="Calibri" panose="020F0502020204030204" pitchFamily="34" charset="0"/>
                <a:ea typeface="Calibri" panose="020F0502020204030204" pitchFamily="34" charset="0"/>
                <a:cs typeface="Arial" panose="020B0604020202020204" pitchFamily="34" charset="0"/>
              </a:rPr>
              <a:t>проєктом</a:t>
            </a:r>
            <a:r>
              <a:rPr lang="uk-UA" sz="1800" kern="100" dirty="0">
                <a:effectLst/>
                <a:latin typeface="Calibri" panose="020F0502020204030204" pitchFamily="34" charset="0"/>
                <a:ea typeface="Calibri" panose="020F0502020204030204" pitchFamily="34" charset="0"/>
                <a:cs typeface="Arial" panose="020B0604020202020204" pitchFamily="34" charset="0"/>
              </a:rPr>
              <a:t> SFI.</a:t>
            </a:r>
          </a:p>
          <a:p>
            <a:pPr>
              <a:spcBef>
                <a:spcPct val="0"/>
              </a:spcBef>
            </a:pPr>
            <a:endParaRPr lang="uk-UA" dirty="0"/>
          </a:p>
        </p:txBody>
      </p:sp>
      <p:sp>
        <p:nvSpPr>
          <p:cNvPr id="215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itchFamily="18" charset="0"/>
              </a:defRPr>
            </a:lvl1pPr>
            <a:lvl2pPr marL="744635" indent="-286397">
              <a:defRPr>
                <a:solidFill>
                  <a:schemeClr val="tx1"/>
                </a:solidFill>
                <a:latin typeface="Constantia" pitchFamily="18" charset="0"/>
              </a:defRPr>
            </a:lvl2pPr>
            <a:lvl3pPr marL="1145589" indent="-229118">
              <a:defRPr>
                <a:solidFill>
                  <a:schemeClr val="tx1"/>
                </a:solidFill>
                <a:latin typeface="Constantia" pitchFamily="18" charset="0"/>
              </a:defRPr>
            </a:lvl3pPr>
            <a:lvl4pPr marL="1603826" indent="-229118">
              <a:defRPr>
                <a:solidFill>
                  <a:schemeClr val="tx1"/>
                </a:solidFill>
                <a:latin typeface="Constantia" pitchFamily="18" charset="0"/>
              </a:defRPr>
            </a:lvl4pPr>
            <a:lvl5pPr marL="2062062" indent="-229118">
              <a:defRPr>
                <a:solidFill>
                  <a:schemeClr val="tx1"/>
                </a:solidFill>
                <a:latin typeface="Constantia" pitchFamily="18" charset="0"/>
              </a:defRPr>
            </a:lvl5pPr>
            <a:lvl6pPr marL="2520298" indent="-229118" defTabSz="914880" fontAlgn="base">
              <a:spcBef>
                <a:spcPct val="0"/>
              </a:spcBef>
              <a:spcAft>
                <a:spcPct val="0"/>
              </a:spcAft>
              <a:defRPr>
                <a:solidFill>
                  <a:schemeClr val="tx1"/>
                </a:solidFill>
                <a:latin typeface="Constantia" pitchFamily="18" charset="0"/>
              </a:defRPr>
            </a:lvl6pPr>
            <a:lvl7pPr marL="2978534" indent="-229118" defTabSz="914880" fontAlgn="base">
              <a:spcBef>
                <a:spcPct val="0"/>
              </a:spcBef>
              <a:spcAft>
                <a:spcPct val="0"/>
              </a:spcAft>
              <a:defRPr>
                <a:solidFill>
                  <a:schemeClr val="tx1"/>
                </a:solidFill>
                <a:latin typeface="Constantia" pitchFamily="18" charset="0"/>
              </a:defRPr>
            </a:lvl7pPr>
            <a:lvl8pPr marL="3436769" indent="-229118" defTabSz="914880" fontAlgn="base">
              <a:spcBef>
                <a:spcPct val="0"/>
              </a:spcBef>
              <a:spcAft>
                <a:spcPct val="0"/>
              </a:spcAft>
              <a:defRPr>
                <a:solidFill>
                  <a:schemeClr val="tx1"/>
                </a:solidFill>
                <a:latin typeface="Constantia" pitchFamily="18" charset="0"/>
              </a:defRPr>
            </a:lvl8pPr>
            <a:lvl9pPr marL="3895006" indent="-229118" defTabSz="914880" fontAlgn="base">
              <a:spcBef>
                <a:spcPct val="0"/>
              </a:spcBef>
              <a:spcAft>
                <a:spcPct val="0"/>
              </a:spcAft>
              <a:defRPr>
                <a:solidFill>
                  <a:schemeClr val="tx1"/>
                </a:solidFill>
                <a:latin typeface="Constantia" pitchFamily="18" charset="0"/>
              </a:defRPr>
            </a:lvl9pPr>
          </a:lstStyle>
          <a:p>
            <a:fld id="{9246A1FE-05A9-4825-AA01-955BD52DC80C}" type="slidenum">
              <a:rPr lang="uk-UA">
                <a:solidFill>
                  <a:prstClr val="black"/>
                </a:solidFill>
                <a:latin typeface="Calibri" pitchFamily="34" charset="0"/>
              </a:rPr>
              <a:pPr/>
              <a:t>2</a:t>
            </a:fld>
            <a:endParaRPr lang="uk-UA" dirty="0">
              <a:solidFill>
                <a:prstClr val="black"/>
              </a:solidFill>
              <a:latin typeface="Calibri" pitchFamily="34" charset="0"/>
            </a:endParaRPr>
          </a:p>
        </p:txBody>
      </p:sp>
    </p:spTree>
    <p:extLst>
      <p:ext uri="{BB962C8B-B14F-4D97-AF65-F5344CB8AC3E}">
        <p14:creationId xmlns:p14="http://schemas.microsoft.com/office/powerpoint/2010/main" val="264212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8EA48-2736-A6CD-8E91-16DE1EBD7DF4}"/>
            </a:ext>
          </a:extLst>
        </p:cNvPr>
        <p:cNvGrpSpPr/>
        <p:nvPr/>
      </p:nvGrpSpPr>
      <p:grpSpPr>
        <a:xfrm>
          <a:off x="0" y="0"/>
          <a:ext cx="0" cy="0"/>
          <a:chOff x="0" y="0"/>
          <a:chExt cx="0" cy="0"/>
        </a:xfrm>
      </p:grpSpPr>
      <p:sp>
        <p:nvSpPr>
          <p:cNvPr id="21506" name="Образ слайда 1">
            <a:extLst>
              <a:ext uri="{FF2B5EF4-FFF2-40B4-BE49-F238E27FC236}">
                <a16:creationId xmlns:a16="http://schemas.microsoft.com/office/drawing/2014/main" id="{08C3520F-AB5A-3DE4-B366-C4C69F7EF1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Заметки 2">
            <a:extLst>
              <a:ext uri="{FF2B5EF4-FFF2-40B4-BE49-F238E27FC236}">
                <a16:creationId xmlns:a16="http://schemas.microsoft.com/office/drawing/2014/main" id="{B43F1B0C-B70C-332E-DDFC-F9E73BD7E3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uk-UA" sz="1800" kern="100" dirty="0">
                <a:effectLst/>
                <a:latin typeface="Calibri" panose="020F0502020204030204" pitchFamily="34" charset="0"/>
                <a:ea typeface="Calibri" panose="020F0502020204030204" pitchFamily="34" charset="0"/>
                <a:cs typeface="Arial" panose="020B0604020202020204" pitchFamily="34" charset="0"/>
              </a:rPr>
              <a:t>Фінансування завжди було викликом для НІЛ. У 2021 році ми обстежили 909 ділянок у п'яти областях, але через затримки бюджетних коштів старт робіт був відкладений до липня. У 2022 році війна обмежила доступ, і роботи проводилися лише у двох областях, де вдалося обстежити 296 ділянок.</a:t>
            </a:r>
          </a:p>
          <a:p>
            <a:pPr>
              <a:lnSpc>
                <a:spcPct val="107000"/>
              </a:lnSpc>
              <a:spcAft>
                <a:spcPts val="800"/>
              </a:spcAft>
            </a:pP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uk-UA" sz="1800" kern="100" dirty="0">
                <a:effectLst/>
                <a:latin typeface="Calibri" panose="020F0502020204030204" pitchFamily="34" charset="0"/>
                <a:ea typeface="Calibri" panose="020F0502020204030204" pitchFamily="34" charset="0"/>
                <a:cs typeface="Arial" panose="020B0604020202020204" pitchFamily="34" charset="0"/>
              </a:rPr>
              <a:t>2023 рік став проривом завдяки підтримці </a:t>
            </a:r>
            <a:r>
              <a:rPr lang="uk-UA" sz="1800" kern="100" dirty="0" err="1">
                <a:effectLst/>
                <a:latin typeface="Calibri" panose="020F0502020204030204" pitchFamily="34" charset="0"/>
                <a:ea typeface="Calibri" panose="020F0502020204030204" pitchFamily="34" charset="0"/>
                <a:cs typeface="Arial" panose="020B0604020202020204" pitchFamily="34" charset="0"/>
              </a:rPr>
              <a:t>проєкту</a:t>
            </a:r>
            <a:r>
              <a:rPr lang="uk-UA" sz="1800" kern="100" dirty="0">
                <a:effectLst/>
                <a:latin typeface="Calibri" panose="020F0502020204030204" pitchFamily="34" charset="0"/>
                <a:ea typeface="Calibri" panose="020F0502020204030204" pitchFamily="34" charset="0"/>
                <a:cs typeface="Arial" panose="020B0604020202020204" pitchFamily="34" charset="0"/>
              </a:rPr>
              <a:t> SFI: ми обстежили 2930 ділянок у 17 областях. </a:t>
            </a:r>
          </a:p>
          <a:p>
            <a:pPr>
              <a:lnSpc>
                <a:spcPct val="107000"/>
              </a:lnSpc>
              <a:spcAft>
                <a:spcPts val="800"/>
              </a:spcAft>
            </a:pPr>
            <a:endParaRPr lang="uk-UA"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uk-UA" sz="1800" kern="100" dirty="0">
                <a:effectLst/>
                <a:latin typeface="Calibri" panose="020F0502020204030204" pitchFamily="34" charset="0"/>
                <a:ea typeface="Calibri" panose="020F0502020204030204" pitchFamily="34" charset="0"/>
                <a:cs typeface="Arial" panose="020B0604020202020204" pitchFamily="34" charset="0"/>
              </a:rPr>
              <a:t>У 2024 році, попри затримки, було завершено обстеження 721 ділянки. Це свідчить про нашу здатність працювати ефективно навіть у складних умовах.</a:t>
            </a:r>
          </a:p>
          <a:p>
            <a:pPr>
              <a:spcBef>
                <a:spcPct val="0"/>
              </a:spcBef>
            </a:pPr>
            <a:endParaRPr lang="uk-UA" dirty="0"/>
          </a:p>
        </p:txBody>
      </p:sp>
      <p:sp>
        <p:nvSpPr>
          <p:cNvPr id="21508" name="Номер слайда 3">
            <a:extLst>
              <a:ext uri="{FF2B5EF4-FFF2-40B4-BE49-F238E27FC236}">
                <a16:creationId xmlns:a16="http://schemas.microsoft.com/office/drawing/2014/main" id="{F27FC9E2-68C6-E102-048B-AED320F252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itchFamily="18" charset="0"/>
              </a:defRPr>
            </a:lvl1pPr>
            <a:lvl2pPr marL="744635" indent="-286397">
              <a:defRPr>
                <a:solidFill>
                  <a:schemeClr val="tx1"/>
                </a:solidFill>
                <a:latin typeface="Constantia" pitchFamily="18" charset="0"/>
              </a:defRPr>
            </a:lvl2pPr>
            <a:lvl3pPr marL="1145589" indent="-229118">
              <a:defRPr>
                <a:solidFill>
                  <a:schemeClr val="tx1"/>
                </a:solidFill>
                <a:latin typeface="Constantia" pitchFamily="18" charset="0"/>
              </a:defRPr>
            </a:lvl3pPr>
            <a:lvl4pPr marL="1603826" indent="-229118">
              <a:defRPr>
                <a:solidFill>
                  <a:schemeClr val="tx1"/>
                </a:solidFill>
                <a:latin typeface="Constantia" pitchFamily="18" charset="0"/>
              </a:defRPr>
            </a:lvl4pPr>
            <a:lvl5pPr marL="2062062" indent="-229118">
              <a:defRPr>
                <a:solidFill>
                  <a:schemeClr val="tx1"/>
                </a:solidFill>
                <a:latin typeface="Constantia" pitchFamily="18" charset="0"/>
              </a:defRPr>
            </a:lvl5pPr>
            <a:lvl6pPr marL="2520298" indent="-229118" defTabSz="914880" fontAlgn="base">
              <a:spcBef>
                <a:spcPct val="0"/>
              </a:spcBef>
              <a:spcAft>
                <a:spcPct val="0"/>
              </a:spcAft>
              <a:defRPr>
                <a:solidFill>
                  <a:schemeClr val="tx1"/>
                </a:solidFill>
                <a:latin typeface="Constantia" pitchFamily="18" charset="0"/>
              </a:defRPr>
            </a:lvl6pPr>
            <a:lvl7pPr marL="2978534" indent="-229118" defTabSz="914880" fontAlgn="base">
              <a:spcBef>
                <a:spcPct val="0"/>
              </a:spcBef>
              <a:spcAft>
                <a:spcPct val="0"/>
              </a:spcAft>
              <a:defRPr>
                <a:solidFill>
                  <a:schemeClr val="tx1"/>
                </a:solidFill>
                <a:latin typeface="Constantia" pitchFamily="18" charset="0"/>
              </a:defRPr>
            </a:lvl7pPr>
            <a:lvl8pPr marL="3436769" indent="-229118" defTabSz="914880" fontAlgn="base">
              <a:spcBef>
                <a:spcPct val="0"/>
              </a:spcBef>
              <a:spcAft>
                <a:spcPct val="0"/>
              </a:spcAft>
              <a:defRPr>
                <a:solidFill>
                  <a:schemeClr val="tx1"/>
                </a:solidFill>
                <a:latin typeface="Constantia" pitchFamily="18" charset="0"/>
              </a:defRPr>
            </a:lvl8pPr>
            <a:lvl9pPr marL="3895006" indent="-229118" defTabSz="914880" fontAlgn="base">
              <a:spcBef>
                <a:spcPct val="0"/>
              </a:spcBef>
              <a:spcAft>
                <a:spcPct val="0"/>
              </a:spcAft>
              <a:defRPr>
                <a:solidFill>
                  <a:schemeClr val="tx1"/>
                </a:solidFill>
                <a:latin typeface="Constantia" pitchFamily="18" charset="0"/>
              </a:defRPr>
            </a:lvl9pPr>
          </a:lstStyle>
          <a:p>
            <a:fld id="{9246A1FE-05A9-4825-AA01-955BD52DC80C}" type="slidenum">
              <a:rPr lang="uk-UA">
                <a:solidFill>
                  <a:prstClr val="black"/>
                </a:solidFill>
                <a:latin typeface="Calibri" pitchFamily="34" charset="0"/>
              </a:rPr>
              <a:pPr/>
              <a:t>3</a:t>
            </a:fld>
            <a:endParaRPr lang="uk-UA" dirty="0">
              <a:solidFill>
                <a:prstClr val="black"/>
              </a:solidFill>
              <a:latin typeface="Calibri" pitchFamily="34" charset="0"/>
            </a:endParaRPr>
          </a:p>
        </p:txBody>
      </p:sp>
    </p:spTree>
    <p:extLst>
      <p:ext uri="{BB962C8B-B14F-4D97-AF65-F5344CB8AC3E}">
        <p14:creationId xmlns:p14="http://schemas.microsoft.com/office/powerpoint/2010/main" val="40180654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0BA03-393F-93F0-4DCA-3443407A744E}"/>
            </a:ext>
          </a:extLst>
        </p:cNvPr>
        <p:cNvGrpSpPr/>
        <p:nvPr/>
      </p:nvGrpSpPr>
      <p:grpSpPr>
        <a:xfrm>
          <a:off x="0" y="0"/>
          <a:ext cx="0" cy="0"/>
          <a:chOff x="0" y="0"/>
          <a:chExt cx="0" cy="0"/>
        </a:xfrm>
      </p:grpSpPr>
      <p:sp>
        <p:nvSpPr>
          <p:cNvPr id="21506" name="Образ слайда 1">
            <a:extLst>
              <a:ext uri="{FF2B5EF4-FFF2-40B4-BE49-F238E27FC236}">
                <a16:creationId xmlns:a16="http://schemas.microsoft.com/office/drawing/2014/main" id="{B9325D9B-90CF-DBCD-353C-D603DDEFD7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Заметки 2">
            <a:extLst>
              <a:ext uri="{FF2B5EF4-FFF2-40B4-BE49-F238E27FC236}">
                <a16:creationId xmlns:a16="http://schemas.microsoft.com/office/drawing/2014/main" id="{3E489465-E5A3-48F9-2609-F02B3788533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uk-UA" sz="1800" kern="100" dirty="0">
                <a:effectLst/>
                <a:latin typeface="Calibri" panose="020F0502020204030204" pitchFamily="34" charset="0"/>
                <a:ea typeface="Calibri" panose="020F0502020204030204" pitchFamily="34" charset="0"/>
                <a:cs typeface="Arial" panose="020B0604020202020204" pitchFamily="34" charset="0"/>
              </a:rPr>
              <a:t>Ми розглянули кілька сценаріїв розвитку НІЛ. Наприклад:</a:t>
            </a:r>
          </a:p>
          <a:p>
            <a:pPr marL="342900" lvl="0" indent="-342900">
              <a:lnSpc>
                <a:spcPct val="107000"/>
              </a:lnSpc>
              <a:spcAft>
                <a:spcPts val="800"/>
              </a:spcAft>
              <a:buSzPts val="1000"/>
              <a:buFont typeface="Symbol" panose="05050102010706020507" pitchFamily="18" charset="2"/>
              <a:buChar char=""/>
              <a:tabLst>
                <a:tab pos="457200" algn="l"/>
              </a:tabLst>
            </a:pPr>
            <a:r>
              <a:rPr lang="uk-UA" sz="1800" kern="100" dirty="0">
                <a:effectLst/>
                <a:latin typeface="Calibri" panose="020F0502020204030204" pitchFamily="34" charset="0"/>
                <a:ea typeface="Calibri" panose="020F0502020204030204" pitchFamily="34" charset="0"/>
                <a:cs typeface="Arial" panose="020B0604020202020204" pitchFamily="34" charset="0"/>
              </a:rPr>
              <a:t>Сценарій 1 базується лише на польових роботах, але вимагає великих ресурсів і охоплює тільки доступні території.</a:t>
            </a:r>
          </a:p>
          <a:p>
            <a:pPr marL="342900" lvl="0" indent="-342900">
              <a:lnSpc>
                <a:spcPct val="107000"/>
              </a:lnSpc>
              <a:spcAft>
                <a:spcPts val="800"/>
              </a:spcAft>
              <a:buSzPts val="1000"/>
              <a:buFont typeface="Symbol" panose="05050102010706020507" pitchFamily="18" charset="2"/>
              <a:buChar char=""/>
              <a:tabLst>
                <a:tab pos="457200" algn="l"/>
              </a:tabLst>
            </a:pPr>
            <a:r>
              <a:rPr lang="uk-UA" sz="1800" kern="100" dirty="0">
                <a:effectLst/>
                <a:latin typeface="Calibri" panose="020F0502020204030204" pitchFamily="34" charset="0"/>
                <a:ea typeface="Calibri" panose="020F0502020204030204" pitchFamily="34" charset="0"/>
                <a:cs typeface="Arial" panose="020B0604020202020204" pitchFamily="34" charset="0"/>
              </a:rPr>
              <a:t>Сценарій 3.1 є найбільш оптимальним, оскільки поєднує ДЗЗ і польові дослідження. Він дозволяє охопити всю Україну, зберігаючи високу точність за помірну вартість у 11 млн грн на рік.</a:t>
            </a:r>
          </a:p>
          <a:p>
            <a:pPr marL="342900" lvl="0" indent="-342900">
              <a:lnSpc>
                <a:spcPct val="107000"/>
              </a:lnSpc>
              <a:spcAft>
                <a:spcPts val="800"/>
              </a:spcAft>
              <a:buSzPts val="1000"/>
              <a:buFont typeface="Symbol" panose="05050102010706020507" pitchFamily="18" charset="2"/>
              <a:buChar char=""/>
              <a:tabLst>
                <a:tab pos="457200" algn="l"/>
              </a:tabLst>
            </a:pPr>
            <a:r>
              <a:rPr lang="uk-UA" sz="1800" kern="100" dirty="0">
                <a:effectLst/>
                <a:latin typeface="Calibri" panose="020F0502020204030204" pitchFamily="34" charset="0"/>
                <a:ea typeface="Calibri" panose="020F0502020204030204" pitchFamily="34" charset="0"/>
                <a:cs typeface="Arial" panose="020B0604020202020204" pitchFamily="34" charset="0"/>
              </a:rPr>
              <a:t>Сценарій 3.2 орієнтований лише на ДЗЗ, є найдешевшим (7.4 млн грн на рік), але має середній рівень точності.</a:t>
            </a:r>
          </a:p>
          <a:p>
            <a:pPr>
              <a:lnSpc>
                <a:spcPct val="107000"/>
              </a:lnSpc>
              <a:spcAft>
                <a:spcPts val="800"/>
              </a:spcAft>
            </a:pPr>
            <a:r>
              <a:rPr lang="uk-UA" sz="1800" kern="100" dirty="0">
                <a:effectLst/>
                <a:latin typeface="Calibri" panose="020F0502020204030204" pitchFamily="34" charset="0"/>
                <a:ea typeface="Calibri" panose="020F0502020204030204" pitchFamily="34" charset="0"/>
                <a:cs typeface="Arial" panose="020B0604020202020204" pitchFamily="34" charset="0"/>
              </a:rPr>
              <a:t>Ми вважаємо, що сценарій 3.1 є найбільш збалансованим для наших умов.</a:t>
            </a:r>
          </a:p>
          <a:p>
            <a:pPr>
              <a:spcBef>
                <a:spcPct val="0"/>
              </a:spcBef>
            </a:pPr>
            <a:endParaRPr lang="uk-UA" dirty="0"/>
          </a:p>
        </p:txBody>
      </p:sp>
      <p:sp>
        <p:nvSpPr>
          <p:cNvPr id="21508" name="Номер слайда 3">
            <a:extLst>
              <a:ext uri="{FF2B5EF4-FFF2-40B4-BE49-F238E27FC236}">
                <a16:creationId xmlns:a16="http://schemas.microsoft.com/office/drawing/2014/main" id="{42EC7F53-E73B-8CC0-DBA7-16100D88E84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itchFamily="18" charset="0"/>
              </a:defRPr>
            </a:lvl1pPr>
            <a:lvl2pPr marL="744635" indent="-286397">
              <a:defRPr>
                <a:solidFill>
                  <a:schemeClr val="tx1"/>
                </a:solidFill>
                <a:latin typeface="Constantia" pitchFamily="18" charset="0"/>
              </a:defRPr>
            </a:lvl2pPr>
            <a:lvl3pPr marL="1145589" indent="-229118">
              <a:defRPr>
                <a:solidFill>
                  <a:schemeClr val="tx1"/>
                </a:solidFill>
                <a:latin typeface="Constantia" pitchFamily="18" charset="0"/>
              </a:defRPr>
            </a:lvl3pPr>
            <a:lvl4pPr marL="1603826" indent="-229118">
              <a:defRPr>
                <a:solidFill>
                  <a:schemeClr val="tx1"/>
                </a:solidFill>
                <a:latin typeface="Constantia" pitchFamily="18" charset="0"/>
              </a:defRPr>
            </a:lvl4pPr>
            <a:lvl5pPr marL="2062062" indent="-229118">
              <a:defRPr>
                <a:solidFill>
                  <a:schemeClr val="tx1"/>
                </a:solidFill>
                <a:latin typeface="Constantia" pitchFamily="18" charset="0"/>
              </a:defRPr>
            </a:lvl5pPr>
            <a:lvl6pPr marL="2520298" indent="-229118" defTabSz="914880" fontAlgn="base">
              <a:spcBef>
                <a:spcPct val="0"/>
              </a:spcBef>
              <a:spcAft>
                <a:spcPct val="0"/>
              </a:spcAft>
              <a:defRPr>
                <a:solidFill>
                  <a:schemeClr val="tx1"/>
                </a:solidFill>
                <a:latin typeface="Constantia" pitchFamily="18" charset="0"/>
              </a:defRPr>
            </a:lvl6pPr>
            <a:lvl7pPr marL="2978534" indent="-229118" defTabSz="914880" fontAlgn="base">
              <a:spcBef>
                <a:spcPct val="0"/>
              </a:spcBef>
              <a:spcAft>
                <a:spcPct val="0"/>
              </a:spcAft>
              <a:defRPr>
                <a:solidFill>
                  <a:schemeClr val="tx1"/>
                </a:solidFill>
                <a:latin typeface="Constantia" pitchFamily="18" charset="0"/>
              </a:defRPr>
            </a:lvl7pPr>
            <a:lvl8pPr marL="3436769" indent="-229118" defTabSz="914880" fontAlgn="base">
              <a:spcBef>
                <a:spcPct val="0"/>
              </a:spcBef>
              <a:spcAft>
                <a:spcPct val="0"/>
              </a:spcAft>
              <a:defRPr>
                <a:solidFill>
                  <a:schemeClr val="tx1"/>
                </a:solidFill>
                <a:latin typeface="Constantia" pitchFamily="18" charset="0"/>
              </a:defRPr>
            </a:lvl8pPr>
            <a:lvl9pPr marL="3895006" indent="-229118" defTabSz="914880" fontAlgn="base">
              <a:spcBef>
                <a:spcPct val="0"/>
              </a:spcBef>
              <a:spcAft>
                <a:spcPct val="0"/>
              </a:spcAft>
              <a:defRPr>
                <a:solidFill>
                  <a:schemeClr val="tx1"/>
                </a:solidFill>
                <a:latin typeface="Constantia" pitchFamily="18" charset="0"/>
              </a:defRPr>
            </a:lvl9pPr>
          </a:lstStyle>
          <a:p>
            <a:fld id="{9246A1FE-05A9-4825-AA01-955BD52DC80C}" type="slidenum">
              <a:rPr lang="uk-UA">
                <a:solidFill>
                  <a:prstClr val="black"/>
                </a:solidFill>
                <a:latin typeface="Calibri" pitchFamily="34" charset="0"/>
              </a:rPr>
              <a:pPr/>
              <a:t>4</a:t>
            </a:fld>
            <a:endParaRPr lang="uk-UA" dirty="0">
              <a:solidFill>
                <a:prstClr val="black"/>
              </a:solidFill>
              <a:latin typeface="Calibri" pitchFamily="34" charset="0"/>
            </a:endParaRPr>
          </a:p>
        </p:txBody>
      </p:sp>
    </p:spTree>
    <p:extLst>
      <p:ext uri="{BB962C8B-B14F-4D97-AF65-F5344CB8AC3E}">
        <p14:creationId xmlns:p14="http://schemas.microsoft.com/office/powerpoint/2010/main" val="653882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uk-UA" dirty="0"/>
              <a:t>НІЛ є критично важливим </a:t>
            </a:r>
            <a:r>
              <a:rPr lang="uk-UA" dirty="0" err="1"/>
              <a:t>проєктом</a:t>
            </a:r>
            <a:r>
              <a:rPr lang="uk-UA" dirty="0"/>
              <a:t> для забезпечення сталого управління лісовими ресурсами України. Для його продовження необхідно зосередитися на кількох важливих аспектах. По-перше, необхідно встановити мінімальний поріг щорічного фінансування. Це дозволить забезпечити стабільний обсяг робіт і запобігти перервам у виконанні завдань. По-друге, потрібно зберегти постійний штат кваліфікованих виконавців НІЛ, які мають досвід та розуміння специфіки робіт.</a:t>
            </a:r>
          </a:p>
          <a:p>
            <a:r>
              <a:rPr lang="uk-UA" dirty="0"/>
              <a:t>Одним із ключових напрямків є продовження та розширення робіт з ДЗЗ-інвентаризації. Це включає законодавче врегулювання дистанційного зондування як основного етапу виробничого процесу. Використання супутникових даних дозволяє значно розширити перелік показників, які можна отримати, зокрема для оцінки стану лісів, їхнього росту, динаміки та змін.</a:t>
            </a:r>
          </a:p>
          <a:p>
            <a:r>
              <a:rPr lang="uk-UA" dirty="0"/>
              <a:t>Разом із цим, необхідно працювати над оптимізацією кількості показників. Ми маємо враховувати економічні, екологічні та соціальні аспекти, щоб визначити ті дані, які є найбільш затребуваними для аналізу.</a:t>
            </a:r>
          </a:p>
          <a:p>
            <a:pPr>
              <a:spcBef>
                <a:spcPct val="0"/>
              </a:spcBef>
            </a:pPr>
            <a:r>
              <a:rPr lang="uk-UA" dirty="0"/>
              <a:t>Пропонується впровадити регулярну розріджену щорічну мережу інвентаризаційних ділянок. Такий підхід дозволить узгоджувати дані НІЛ між роками та підвищити точність аналізу змін. Ще одним важливим завданням є розробка адаптивного механізму вибіркового обстеження, який забезпечить максимальну ефективність збору даних для підтримки ДЗЗ-інвентаризації.</a:t>
            </a:r>
          </a:p>
          <a:p>
            <a:r>
              <a:rPr lang="uk-UA" dirty="0"/>
              <a:t>Ще одним перспективним підходом є проведення збору польових даних НІЛ на тендерній основі. Це сприятиме підвищенню конкуренції та залученню нових виконавців, які можуть </a:t>
            </a:r>
            <a:r>
              <a:rPr lang="uk-UA" dirty="0" err="1"/>
              <a:t>внести</a:t>
            </a:r>
            <a:r>
              <a:rPr lang="uk-UA" dirty="0"/>
              <a:t> інновації в методологію збору даних.</a:t>
            </a:r>
          </a:p>
          <a:p>
            <a:pPr>
              <a:spcBef>
                <a:spcPct val="0"/>
              </a:spcBef>
            </a:pPr>
            <a:endParaRPr lang="uk-UA" dirty="0"/>
          </a:p>
        </p:txBody>
      </p:sp>
      <p:sp>
        <p:nvSpPr>
          <p:cNvPr id="215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itchFamily="18" charset="0"/>
              </a:defRPr>
            </a:lvl1pPr>
            <a:lvl2pPr marL="744635" indent="-286397">
              <a:defRPr>
                <a:solidFill>
                  <a:schemeClr val="tx1"/>
                </a:solidFill>
                <a:latin typeface="Constantia" pitchFamily="18" charset="0"/>
              </a:defRPr>
            </a:lvl2pPr>
            <a:lvl3pPr marL="1145589" indent="-229118">
              <a:defRPr>
                <a:solidFill>
                  <a:schemeClr val="tx1"/>
                </a:solidFill>
                <a:latin typeface="Constantia" pitchFamily="18" charset="0"/>
              </a:defRPr>
            </a:lvl3pPr>
            <a:lvl4pPr marL="1603826" indent="-229118">
              <a:defRPr>
                <a:solidFill>
                  <a:schemeClr val="tx1"/>
                </a:solidFill>
                <a:latin typeface="Constantia" pitchFamily="18" charset="0"/>
              </a:defRPr>
            </a:lvl4pPr>
            <a:lvl5pPr marL="2062062" indent="-229118">
              <a:defRPr>
                <a:solidFill>
                  <a:schemeClr val="tx1"/>
                </a:solidFill>
                <a:latin typeface="Constantia" pitchFamily="18" charset="0"/>
              </a:defRPr>
            </a:lvl5pPr>
            <a:lvl6pPr marL="2520298" indent="-229118" defTabSz="914880" fontAlgn="base">
              <a:spcBef>
                <a:spcPct val="0"/>
              </a:spcBef>
              <a:spcAft>
                <a:spcPct val="0"/>
              </a:spcAft>
              <a:defRPr>
                <a:solidFill>
                  <a:schemeClr val="tx1"/>
                </a:solidFill>
                <a:latin typeface="Constantia" pitchFamily="18" charset="0"/>
              </a:defRPr>
            </a:lvl6pPr>
            <a:lvl7pPr marL="2978534" indent="-229118" defTabSz="914880" fontAlgn="base">
              <a:spcBef>
                <a:spcPct val="0"/>
              </a:spcBef>
              <a:spcAft>
                <a:spcPct val="0"/>
              </a:spcAft>
              <a:defRPr>
                <a:solidFill>
                  <a:schemeClr val="tx1"/>
                </a:solidFill>
                <a:latin typeface="Constantia" pitchFamily="18" charset="0"/>
              </a:defRPr>
            </a:lvl7pPr>
            <a:lvl8pPr marL="3436769" indent="-229118" defTabSz="914880" fontAlgn="base">
              <a:spcBef>
                <a:spcPct val="0"/>
              </a:spcBef>
              <a:spcAft>
                <a:spcPct val="0"/>
              </a:spcAft>
              <a:defRPr>
                <a:solidFill>
                  <a:schemeClr val="tx1"/>
                </a:solidFill>
                <a:latin typeface="Constantia" pitchFamily="18" charset="0"/>
              </a:defRPr>
            </a:lvl8pPr>
            <a:lvl9pPr marL="3895006" indent="-229118" defTabSz="914880" fontAlgn="base">
              <a:spcBef>
                <a:spcPct val="0"/>
              </a:spcBef>
              <a:spcAft>
                <a:spcPct val="0"/>
              </a:spcAft>
              <a:defRPr>
                <a:solidFill>
                  <a:schemeClr val="tx1"/>
                </a:solidFill>
                <a:latin typeface="Constantia" pitchFamily="18" charset="0"/>
              </a:defRPr>
            </a:lvl9pPr>
          </a:lstStyle>
          <a:p>
            <a:fld id="{9246A1FE-05A9-4825-AA01-955BD52DC80C}" type="slidenum">
              <a:rPr lang="uk-UA">
                <a:solidFill>
                  <a:prstClr val="black"/>
                </a:solidFill>
                <a:latin typeface="Calibri" pitchFamily="34" charset="0"/>
              </a:rPr>
              <a:pPr/>
              <a:t>5</a:t>
            </a:fld>
            <a:endParaRPr lang="uk-UA" dirty="0">
              <a:solidFill>
                <a:prstClr val="black"/>
              </a:solidFill>
              <a:latin typeface="Calibri" pitchFamily="34" charset="0"/>
            </a:endParaRPr>
          </a:p>
        </p:txBody>
      </p:sp>
    </p:spTree>
    <p:extLst>
      <p:ext uri="{BB962C8B-B14F-4D97-AF65-F5344CB8AC3E}">
        <p14:creationId xmlns:p14="http://schemas.microsoft.com/office/powerpoint/2010/main" val="424018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BC5611-43BF-546E-EF73-452E75F90871}"/>
            </a:ext>
          </a:extLst>
        </p:cNvPr>
        <p:cNvGrpSpPr/>
        <p:nvPr/>
      </p:nvGrpSpPr>
      <p:grpSpPr>
        <a:xfrm>
          <a:off x="0" y="0"/>
          <a:ext cx="0" cy="0"/>
          <a:chOff x="0" y="0"/>
          <a:chExt cx="0" cy="0"/>
        </a:xfrm>
      </p:grpSpPr>
      <p:sp>
        <p:nvSpPr>
          <p:cNvPr id="21506" name="Образ слайда 1">
            <a:extLst>
              <a:ext uri="{FF2B5EF4-FFF2-40B4-BE49-F238E27FC236}">
                <a16:creationId xmlns:a16="http://schemas.microsoft.com/office/drawing/2014/main" id="{5498B9BC-9FEA-B3D8-F155-ED96692EDB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Заметки 2">
            <a:extLst>
              <a:ext uri="{FF2B5EF4-FFF2-40B4-BE49-F238E27FC236}">
                <a16:creationId xmlns:a16="http://schemas.microsoft.com/office/drawing/2014/main" id="{D7A09594-E9E6-9E56-2AF7-D9B99E6965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00"/>
              </a:spcAft>
            </a:pPr>
            <a:r>
              <a:rPr lang="uk-UA" sz="1800" kern="100" dirty="0">
                <a:effectLst/>
                <a:latin typeface="Calibri" panose="020F0502020204030204" pitchFamily="34" charset="0"/>
                <a:ea typeface="Calibri" panose="020F0502020204030204" pitchFamily="34" charset="0"/>
                <a:cs typeface="Arial" panose="020B0604020202020204" pitchFamily="34" charset="0"/>
              </a:rPr>
              <a:t>Інтеграція сучасних технологій стала основою для вдосконалення НІЛ.</a:t>
            </a:r>
          </a:p>
          <a:p>
            <a:pPr marL="342900" lvl="0" indent="-342900">
              <a:lnSpc>
                <a:spcPct val="107000"/>
              </a:lnSpc>
              <a:spcAft>
                <a:spcPts val="800"/>
              </a:spcAft>
              <a:buSzPts val="1000"/>
              <a:buFont typeface="Symbol" panose="05050102010706020507" pitchFamily="18" charset="2"/>
              <a:buChar char=""/>
              <a:tabLst>
                <a:tab pos="457200" algn="l"/>
              </a:tabLst>
            </a:pPr>
            <a:r>
              <a:rPr lang="uk-UA" sz="1800" kern="100" dirty="0">
                <a:effectLst/>
                <a:latin typeface="Calibri" panose="020F0502020204030204" pitchFamily="34" charset="0"/>
                <a:ea typeface="Calibri" panose="020F0502020204030204" pitchFamily="34" charset="0"/>
                <a:cs typeface="Arial" panose="020B0604020202020204" pitchFamily="34" charset="0"/>
              </a:rPr>
              <a:t>Супутникові дані Sentinel-2 дозволяють отримувати інформацію про всі лісові території, включаючи ті, які є недоступними через військові дії.</a:t>
            </a:r>
          </a:p>
          <a:p>
            <a:pPr marL="342900" lvl="0" indent="-342900">
              <a:lnSpc>
                <a:spcPct val="107000"/>
              </a:lnSpc>
              <a:spcAft>
                <a:spcPts val="800"/>
              </a:spcAft>
              <a:buSzPts val="1000"/>
              <a:buFont typeface="Symbol" panose="05050102010706020507" pitchFamily="18" charset="2"/>
              <a:buChar char=""/>
              <a:tabLst>
                <a:tab pos="457200" algn="l"/>
              </a:tabLst>
            </a:pPr>
            <a:r>
              <a:rPr lang="uk-UA" sz="1800" kern="100" dirty="0">
                <a:effectLst/>
                <a:latin typeface="Calibri" panose="020F0502020204030204" pitchFamily="34" charset="0"/>
                <a:ea typeface="Calibri" panose="020F0502020204030204" pitchFamily="34" charset="0"/>
                <a:cs typeface="Arial" panose="020B0604020202020204" pitchFamily="34" charset="0"/>
              </a:rPr>
              <a:t>Лазерне сканування (</a:t>
            </a:r>
            <a:r>
              <a:rPr lang="uk-UA" sz="1800" kern="100" dirty="0" err="1">
                <a:effectLst/>
                <a:latin typeface="Calibri" panose="020F0502020204030204" pitchFamily="34" charset="0"/>
                <a:ea typeface="Calibri" panose="020F0502020204030204" pitchFamily="34" charset="0"/>
                <a:cs typeface="Arial" panose="020B0604020202020204" pitchFamily="34" charset="0"/>
              </a:rPr>
              <a:t>LiDAR</a:t>
            </a:r>
            <a:r>
              <a:rPr lang="uk-UA" sz="1800" kern="100" dirty="0">
                <a:effectLst/>
                <a:latin typeface="Calibri" panose="020F0502020204030204" pitchFamily="34" charset="0"/>
                <a:ea typeface="Calibri" panose="020F0502020204030204" pitchFamily="34" charset="0"/>
                <a:cs typeface="Arial" panose="020B0604020202020204" pitchFamily="34" charset="0"/>
              </a:rPr>
              <a:t>) забезпечує точне картування висоти насаджень і обсягів запасів деревини.</a:t>
            </a:r>
          </a:p>
          <a:p>
            <a:pPr marL="342900" lvl="0" indent="-342900">
              <a:lnSpc>
                <a:spcPct val="107000"/>
              </a:lnSpc>
              <a:spcAft>
                <a:spcPts val="800"/>
              </a:spcAft>
              <a:buSzPts val="1000"/>
              <a:buFont typeface="Symbol" panose="05050102010706020507" pitchFamily="18" charset="2"/>
              <a:buChar char=""/>
              <a:tabLst>
                <a:tab pos="457200" algn="l"/>
              </a:tabLst>
            </a:pPr>
            <a:r>
              <a:rPr lang="uk-UA" sz="1800" kern="100" dirty="0">
                <a:effectLst/>
                <a:latin typeface="Calibri" panose="020F0502020204030204" pitchFamily="34" charset="0"/>
                <a:ea typeface="Calibri" panose="020F0502020204030204" pitchFamily="34" charset="0"/>
                <a:cs typeface="Arial" panose="020B0604020202020204" pitchFamily="34" charset="0"/>
              </a:rPr>
              <a:t>Алгоритми, такі як CCDC, допомагають відслідковувати зміни в лісах.</a:t>
            </a:r>
          </a:p>
          <a:p>
            <a:pPr marL="342900" lvl="0" indent="-342900">
              <a:lnSpc>
                <a:spcPct val="107000"/>
              </a:lnSpc>
              <a:spcAft>
                <a:spcPts val="800"/>
              </a:spcAft>
              <a:buSzPts val="1000"/>
              <a:buFont typeface="Symbol" panose="05050102010706020507" pitchFamily="18" charset="2"/>
              <a:buChar char=""/>
              <a:tabLst>
                <a:tab pos="457200" algn="l"/>
              </a:tabLst>
            </a:pPr>
            <a:r>
              <a:rPr lang="uk-UA" sz="1800" kern="100" dirty="0">
                <a:effectLst/>
                <a:latin typeface="Calibri" panose="020F0502020204030204" pitchFamily="34" charset="0"/>
                <a:ea typeface="Calibri" panose="020F0502020204030204" pitchFamily="34" charset="0"/>
                <a:cs typeface="Arial" panose="020B0604020202020204" pitchFamily="34" charset="0"/>
              </a:rPr>
              <a:t>Платформа </a:t>
            </a:r>
            <a:r>
              <a:rPr lang="uk-UA" sz="1800" kern="100" dirty="0" err="1">
                <a:effectLst/>
                <a:latin typeface="Calibri" panose="020F0502020204030204" pitchFamily="34" charset="0"/>
                <a:ea typeface="Calibri" panose="020F0502020204030204" pitchFamily="34" charset="0"/>
                <a:cs typeface="Arial" panose="020B0604020202020204" pitchFamily="34" charset="0"/>
              </a:rPr>
              <a:t>nFIESTA</a:t>
            </a:r>
            <a:r>
              <a:rPr lang="uk-UA" sz="1800" kern="100" dirty="0">
                <a:effectLst/>
                <a:latin typeface="Calibri" panose="020F0502020204030204" pitchFamily="34" charset="0"/>
                <a:ea typeface="Calibri" panose="020F0502020204030204" pitchFamily="34" charset="0"/>
                <a:cs typeface="Arial" panose="020B0604020202020204" pitchFamily="34" charset="0"/>
              </a:rPr>
              <a:t> об'єднує дані дистанційного зондування (ДЗЗ) із польовими спостереженнями, підвищуючи якість аналізу.</a:t>
            </a:r>
          </a:p>
          <a:p>
            <a:pPr>
              <a:lnSpc>
                <a:spcPct val="107000"/>
              </a:lnSpc>
              <a:spcAft>
                <a:spcPts val="800"/>
              </a:spcAft>
            </a:pPr>
            <a:r>
              <a:rPr lang="uk-UA" sz="1800" kern="100" dirty="0">
                <a:effectLst/>
                <a:latin typeface="Calibri" panose="020F0502020204030204" pitchFamily="34" charset="0"/>
                <a:ea typeface="Calibri" panose="020F0502020204030204" pitchFamily="34" charset="0"/>
                <a:cs typeface="Arial" panose="020B0604020202020204" pitchFamily="34" charset="0"/>
              </a:rPr>
              <a:t>Ці інновації не тільки знижують витрати, але й забезпечують високу точність даних.</a:t>
            </a:r>
          </a:p>
          <a:p>
            <a:pPr>
              <a:spcBef>
                <a:spcPct val="0"/>
              </a:spcBef>
            </a:pPr>
            <a:endParaRPr lang="uk-UA" dirty="0"/>
          </a:p>
        </p:txBody>
      </p:sp>
      <p:sp>
        <p:nvSpPr>
          <p:cNvPr id="21508" name="Номер слайда 3">
            <a:extLst>
              <a:ext uri="{FF2B5EF4-FFF2-40B4-BE49-F238E27FC236}">
                <a16:creationId xmlns:a16="http://schemas.microsoft.com/office/drawing/2014/main" id="{22F548D0-5544-182D-6C8C-40D7B30CE5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itchFamily="18" charset="0"/>
              </a:defRPr>
            </a:lvl1pPr>
            <a:lvl2pPr marL="744635" indent="-286397">
              <a:defRPr>
                <a:solidFill>
                  <a:schemeClr val="tx1"/>
                </a:solidFill>
                <a:latin typeface="Constantia" pitchFamily="18" charset="0"/>
              </a:defRPr>
            </a:lvl2pPr>
            <a:lvl3pPr marL="1145589" indent="-229118">
              <a:defRPr>
                <a:solidFill>
                  <a:schemeClr val="tx1"/>
                </a:solidFill>
                <a:latin typeface="Constantia" pitchFamily="18" charset="0"/>
              </a:defRPr>
            </a:lvl3pPr>
            <a:lvl4pPr marL="1603826" indent="-229118">
              <a:defRPr>
                <a:solidFill>
                  <a:schemeClr val="tx1"/>
                </a:solidFill>
                <a:latin typeface="Constantia" pitchFamily="18" charset="0"/>
              </a:defRPr>
            </a:lvl4pPr>
            <a:lvl5pPr marL="2062062" indent="-229118">
              <a:defRPr>
                <a:solidFill>
                  <a:schemeClr val="tx1"/>
                </a:solidFill>
                <a:latin typeface="Constantia" pitchFamily="18" charset="0"/>
              </a:defRPr>
            </a:lvl5pPr>
            <a:lvl6pPr marL="2520298" indent="-229118" defTabSz="914880" fontAlgn="base">
              <a:spcBef>
                <a:spcPct val="0"/>
              </a:spcBef>
              <a:spcAft>
                <a:spcPct val="0"/>
              </a:spcAft>
              <a:defRPr>
                <a:solidFill>
                  <a:schemeClr val="tx1"/>
                </a:solidFill>
                <a:latin typeface="Constantia" pitchFamily="18" charset="0"/>
              </a:defRPr>
            </a:lvl6pPr>
            <a:lvl7pPr marL="2978534" indent="-229118" defTabSz="914880" fontAlgn="base">
              <a:spcBef>
                <a:spcPct val="0"/>
              </a:spcBef>
              <a:spcAft>
                <a:spcPct val="0"/>
              </a:spcAft>
              <a:defRPr>
                <a:solidFill>
                  <a:schemeClr val="tx1"/>
                </a:solidFill>
                <a:latin typeface="Constantia" pitchFamily="18" charset="0"/>
              </a:defRPr>
            </a:lvl7pPr>
            <a:lvl8pPr marL="3436769" indent="-229118" defTabSz="914880" fontAlgn="base">
              <a:spcBef>
                <a:spcPct val="0"/>
              </a:spcBef>
              <a:spcAft>
                <a:spcPct val="0"/>
              </a:spcAft>
              <a:defRPr>
                <a:solidFill>
                  <a:schemeClr val="tx1"/>
                </a:solidFill>
                <a:latin typeface="Constantia" pitchFamily="18" charset="0"/>
              </a:defRPr>
            </a:lvl8pPr>
            <a:lvl9pPr marL="3895006" indent="-229118" defTabSz="914880" fontAlgn="base">
              <a:spcBef>
                <a:spcPct val="0"/>
              </a:spcBef>
              <a:spcAft>
                <a:spcPct val="0"/>
              </a:spcAft>
              <a:defRPr>
                <a:solidFill>
                  <a:schemeClr val="tx1"/>
                </a:solidFill>
                <a:latin typeface="Constantia" pitchFamily="18" charset="0"/>
              </a:defRPr>
            </a:lvl9pPr>
          </a:lstStyle>
          <a:p>
            <a:fld id="{9246A1FE-05A9-4825-AA01-955BD52DC80C}" type="slidenum">
              <a:rPr lang="uk-UA">
                <a:solidFill>
                  <a:prstClr val="black"/>
                </a:solidFill>
                <a:latin typeface="Calibri" pitchFamily="34" charset="0"/>
              </a:rPr>
              <a:pPr/>
              <a:t>6</a:t>
            </a:fld>
            <a:endParaRPr lang="uk-UA" dirty="0">
              <a:solidFill>
                <a:prstClr val="black"/>
              </a:solidFill>
              <a:latin typeface="Calibri" pitchFamily="34" charset="0"/>
            </a:endParaRPr>
          </a:p>
        </p:txBody>
      </p:sp>
    </p:spTree>
    <p:extLst>
      <p:ext uri="{BB962C8B-B14F-4D97-AF65-F5344CB8AC3E}">
        <p14:creationId xmlns:p14="http://schemas.microsoft.com/office/powerpoint/2010/main" val="14885438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89609-8FBB-6A3A-9A80-48145BBFC556}"/>
            </a:ext>
          </a:extLst>
        </p:cNvPr>
        <p:cNvGrpSpPr/>
        <p:nvPr/>
      </p:nvGrpSpPr>
      <p:grpSpPr>
        <a:xfrm>
          <a:off x="0" y="0"/>
          <a:ext cx="0" cy="0"/>
          <a:chOff x="0" y="0"/>
          <a:chExt cx="0" cy="0"/>
        </a:xfrm>
      </p:grpSpPr>
      <p:sp>
        <p:nvSpPr>
          <p:cNvPr id="21506" name="Образ слайда 1">
            <a:extLst>
              <a:ext uri="{FF2B5EF4-FFF2-40B4-BE49-F238E27FC236}">
                <a16:creationId xmlns:a16="http://schemas.microsoft.com/office/drawing/2014/main" id="{554EF405-87D7-887B-DA6A-380EEE9657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Заметки 2">
            <a:extLst>
              <a:ext uri="{FF2B5EF4-FFF2-40B4-BE49-F238E27FC236}">
                <a16:creationId xmlns:a16="http://schemas.microsoft.com/office/drawing/2014/main" id="{21A7FA4D-09C8-AC08-4466-E3225567D6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uk-UA" sz="2800" dirty="0"/>
              <a:t>Національна інвентаризація лісів (НІЛ) є основою для сталого управління лісовими ресурсами. Завдяки інтеграції сучасних технологій, таких як дистанційне зондування (ДЗЗ) і </a:t>
            </a:r>
            <a:r>
              <a:rPr lang="cs-CZ" sz="2800" dirty="0" err="1"/>
              <a:t>LiDAR</a:t>
            </a:r>
            <a:r>
              <a:rPr lang="cs-CZ" sz="2800" dirty="0"/>
              <a:t>, </a:t>
            </a:r>
            <a:r>
              <a:rPr lang="uk-UA" sz="2800" dirty="0"/>
              <a:t>ми отримуємо можливість забезпечити якісне та ефективне </a:t>
            </a:r>
            <a:r>
              <a:rPr lang="uk-UA" sz="2800" dirty="0" err="1"/>
              <a:t>моніторування</a:t>
            </a:r>
            <a:r>
              <a:rPr lang="uk-UA" sz="2800" dirty="0"/>
              <a:t> лісів навіть у складних умовах.</a:t>
            </a:r>
          </a:p>
          <a:p>
            <a:r>
              <a:rPr lang="uk-UA" sz="2800" dirty="0"/>
              <a:t>Вибір сценарію 3.1, який поєднує ДЗЗ та польові обстеження, дозволяє досягти оптимального балансу між точністю, покриттям і витратами. Це рішення сприяє більш глибокому розумінню стану лісів і їх змін, що є критично важливим для прийняття стратегічних рішень.</a:t>
            </a:r>
          </a:p>
          <a:p>
            <a:r>
              <a:rPr lang="uk-UA" sz="2800" dirty="0"/>
              <a:t>Інтеграція сучасних </a:t>
            </a:r>
            <a:r>
              <a:rPr lang="cs-CZ" sz="2800" dirty="0"/>
              <a:t>IT-</a:t>
            </a:r>
            <a:r>
              <a:rPr lang="uk-UA" sz="2800" dirty="0"/>
              <a:t>інструментів і навчання персоналу є невід’ємними елементами, які підвищують ефективність роботи НІЛ. Водночас, стабільне фінансування та розширення міжнародної співпраці забезпечують довгострокову стабільність і розвиток.</a:t>
            </a:r>
          </a:p>
          <a:p>
            <a:r>
              <a:rPr lang="uk-UA" sz="2800" dirty="0"/>
              <a:t>Ми впевнені, що вдосконалення Національної інвентаризації лісів стане ключовим кроком для збереження біорізноманіття, забезпечення сталого управління лісовими ресурсами та посилення міжнародної довіри до України. Розвиток НІЛ сприятиме ефективному реагуванню на сучасні екологічні виклики та створенню передумов для інтеграції України до глобальних ініціатив у сфері лісового </a:t>
            </a:r>
            <a:r>
              <a:rPr lang="uk-UA" sz="2800" dirty="0" err="1"/>
              <a:t>господарства.Дякую</a:t>
            </a:r>
            <a:r>
              <a:rPr lang="uk-UA" sz="2800" dirty="0"/>
              <a:t> за увагу! Якщо у вас є запитання, буду радий відповісти.</a:t>
            </a:r>
          </a:p>
          <a:p>
            <a:pPr>
              <a:spcBef>
                <a:spcPct val="0"/>
              </a:spcBef>
            </a:pPr>
            <a:endParaRPr lang="uk-UA" dirty="0"/>
          </a:p>
        </p:txBody>
      </p:sp>
      <p:sp>
        <p:nvSpPr>
          <p:cNvPr id="21508" name="Номер слайда 3">
            <a:extLst>
              <a:ext uri="{FF2B5EF4-FFF2-40B4-BE49-F238E27FC236}">
                <a16:creationId xmlns:a16="http://schemas.microsoft.com/office/drawing/2014/main" id="{AA147BDB-8E68-34B5-43D7-3353D3F098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nstantia" pitchFamily="18" charset="0"/>
              </a:defRPr>
            </a:lvl1pPr>
            <a:lvl2pPr marL="744635" indent="-286397">
              <a:defRPr>
                <a:solidFill>
                  <a:schemeClr val="tx1"/>
                </a:solidFill>
                <a:latin typeface="Constantia" pitchFamily="18" charset="0"/>
              </a:defRPr>
            </a:lvl2pPr>
            <a:lvl3pPr marL="1145589" indent="-229118">
              <a:defRPr>
                <a:solidFill>
                  <a:schemeClr val="tx1"/>
                </a:solidFill>
                <a:latin typeface="Constantia" pitchFamily="18" charset="0"/>
              </a:defRPr>
            </a:lvl3pPr>
            <a:lvl4pPr marL="1603826" indent="-229118">
              <a:defRPr>
                <a:solidFill>
                  <a:schemeClr val="tx1"/>
                </a:solidFill>
                <a:latin typeface="Constantia" pitchFamily="18" charset="0"/>
              </a:defRPr>
            </a:lvl4pPr>
            <a:lvl5pPr marL="2062062" indent="-229118">
              <a:defRPr>
                <a:solidFill>
                  <a:schemeClr val="tx1"/>
                </a:solidFill>
                <a:latin typeface="Constantia" pitchFamily="18" charset="0"/>
              </a:defRPr>
            </a:lvl5pPr>
            <a:lvl6pPr marL="2520298" indent="-229118" defTabSz="914880" fontAlgn="base">
              <a:spcBef>
                <a:spcPct val="0"/>
              </a:spcBef>
              <a:spcAft>
                <a:spcPct val="0"/>
              </a:spcAft>
              <a:defRPr>
                <a:solidFill>
                  <a:schemeClr val="tx1"/>
                </a:solidFill>
                <a:latin typeface="Constantia" pitchFamily="18" charset="0"/>
              </a:defRPr>
            </a:lvl6pPr>
            <a:lvl7pPr marL="2978534" indent="-229118" defTabSz="914880" fontAlgn="base">
              <a:spcBef>
                <a:spcPct val="0"/>
              </a:spcBef>
              <a:spcAft>
                <a:spcPct val="0"/>
              </a:spcAft>
              <a:defRPr>
                <a:solidFill>
                  <a:schemeClr val="tx1"/>
                </a:solidFill>
                <a:latin typeface="Constantia" pitchFamily="18" charset="0"/>
              </a:defRPr>
            </a:lvl7pPr>
            <a:lvl8pPr marL="3436769" indent="-229118" defTabSz="914880" fontAlgn="base">
              <a:spcBef>
                <a:spcPct val="0"/>
              </a:spcBef>
              <a:spcAft>
                <a:spcPct val="0"/>
              </a:spcAft>
              <a:defRPr>
                <a:solidFill>
                  <a:schemeClr val="tx1"/>
                </a:solidFill>
                <a:latin typeface="Constantia" pitchFamily="18" charset="0"/>
              </a:defRPr>
            </a:lvl8pPr>
            <a:lvl9pPr marL="3895006" indent="-229118" defTabSz="914880" fontAlgn="base">
              <a:spcBef>
                <a:spcPct val="0"/>
              </a:spcBef>
              <a:spcAft>
                <a:spcPct val="0"/>
              </a:spcAft>
              <a:defRPr>
                <a:solidFill>
                  <a:schemeClr val="tx1"/>
                </a:solidFill>
                <a:latin typeface="Constantia" pitchFamily="18" charset="0"/>
              </a:defRPr>
            </a:lvl9pPr>
          </a:lstStyle>
          <a:p>
            <a:fld id="{9246A1FE-05A9-4825-AA01-955BD52DC80C}" type="slidenum">
              <a:rPr lang="uk-UA">
                <a:solidFill>
                  <a:prstClr val="black"/>
                </a:solidFill>
                <a:latin typeface="Calibri" pitchFamily="34" charset="0"/>
              </a:rPr>
              <a:pPr/>
              <a:t>7</a:t>
            </a:fld>
            <a:endParaRPr lang="uk-UA" dirty="0">
              <a:solidFill>
                <a:prstClr val="black"/>
              </a:solidFill>
              <a:latin typeface="Calibri" pitchFamily="34" charset="0"/>
            </a:endParaRPr>
          </a:p>
        </p:txBody>
      </p:sp>
    </p:spTree>
    <p:extLst>
      <p:ext uri="{BB962C8B-B14F-4D97-AF65-F5344CB8AC3E}">
        <p14:creationId xmlns:p14="http://schemas.microsoft.com/office/powerpoint/2010/main" val="868262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7" name="Date Placeholder 6"/>
          <p:cNvSpPr>
            <a:spLocks noGrp="1"/>
          </p:cNvSpPr>
          <p:nvPr>
            <p:ph type="dt" sz="half" idx="10"/>
          </p:nvPr>
        </p:nvSpPr>
        <p:spPr/>
        <p:txBody>
          <a:bodyPr/>
          <a:lstStyle/>
          <a:p>
            <a:pPr>
              <a:defRPr/>
            </a:pPr>
            <a:fld id="{2B12334E-E0DA-4056-8BF3-408EFE791482}" type="datetime1">
              <a:rPr lang="ru-RU" smtClean="0"/>
              <a:pPr>
                <a:defRPr/>
              </a:pPr>
              <a:t>04.12.2024</a:t>
            </a:fld>
            <a:endParaRPr lang="ru-RU" dirty="0"/>
          </a:p>
        </p:txBody>
      </p:sp>
      <p:sp>
        <p:nvSpPr>
          <p:cNvPr id="8" name="Slide Number Placeholder 7"/>
          <p:cNvSpPr>
            <a:spLocks noGrp="1"/>
          </p:cNvSpPr>
          <p:nvPr>
            <p:ph type="sldNum" sz="quarter" idx="11"/>
          </p:nvPr>
        </p:nvSpPr>
        <p:spPr/>
        <p:txBody>
          <a:bodyPr/>
          <a:lstStyle/>
          <a:p>
            <a:pPr>
              <a:defRPr/>
            </a:pPr>
            <a:fld id="{C204153C-07E9-44FF-9689-68D0150A914D}" type="slidenum">
              <a:rPr lang="ru-RU" smtClean="0"/>
              <a:pPr>
                <a:defRPr/>
              </a:pPr>
              <a:t>‹#›</a:t>
            </a:fld>
            <a:endParaRPr lang="ru-RU" dirty="0"/>
          </a:p>
        </p:txBody>
      </p:sp>
      <p:sp>
        <p:nvSpPr>
          <p:cNvPr id="9" name="Footer Placeholder 8"/>
          <p:cNvSpPr>
            <a:spLocks noGrp="1"/>
          </p:cNvSpPr>
          <p:nvPr>
            <p:ph type="ftr" sz="quarter" idx="12"/>
          </p:nvPr>
        </p:nvSpPr>
        <p:spPr/>
        <p:txBody>
          <a:bodyPr/>
          <a:lstStyle/>
          <a:p>
            <a:pPr>
              <a:defRPr/>
            </a:pPr>
            <a:r>
              <a:rPr lang="ru-RU"/>
              <a:t>Державне підприємство "Лісогосподарський Інноваційно-Аналітичний Центр"</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0077DC66-170C-4D6A-9774-9E7F14D9BC2F}" type="datetime1">
              <a:rPr lang="ru-RU" smtClean="0"/>
              <a:pPr>
                <a:defRPr/>
              </a:pPr>
              <a:t>04.12.2024</a:t>
            </a:fld>
            <a:endParaRPr lang="ru-RU" dirty="0"/>
          </a:p>
        </p:txBody>
      </p:sp>
      <p:sp>
        <p:nvSpPr>
          <p:cNvPr id="5" name="Footer Placeholder 4"/>
          <p:cNvSpPr>
            <a:spLocks noGrp="1"/>
          </p:cNvSpPr>
          <p:nvPr>
            <p:ph type="ftr" sz="quarter" idx="11"/>
          </p:nvPr>
        </p:nvSpPr>
        <p:spPr/>
        <p:txBody>
          <a:bodyPr/>
          <a:lstStyle/>
          <a:p>
            <a:pPr>
              <a:defRPr/>
            </a:pPr>
            <a:r>
              <a:rPr lang="ru-RU"/>
              <a:t>Державне підприємство "Лісогосподарський Інноваційно-Аналітичний Центр"</a:t>
            </a:r>
          </a:p>
        </p:txBody>
      </p:sp>
      <p:sp>
        <p:nvSpPr>
          <p:cNvPr id="6" name="Slide Number Placeholder 5"/>
          <p:cNvSpPr>
            <a:spLocks noGrp="1"/>
          </p:cNvSpPr>
          <p:nvPr>
            <p:ph type="sldNum" sz="quarter" idx="12"/>
          </p:nvPr>
        </p:nvSpPr>
        <p:spPr/>
        <p:txBody>
          <a:bodyPr/>
          <a:lstStyle/>
          <a:p>
            <a:pPr>
              <a:defRPr/>
            </a:pPr>
            <a:fld id="{C297C308-C80B-4DDF-8201-F88CB55EBD5E}" type="slidenum">
              <a:rPr lang="ru-RU" smtClean="0"/>
              <a:pPr>
                <a:defRPr/>
              </a:pPr>
              <a:t>‹#›</a:t>
            </a:fld>
            <a:endParaRPr lang="ru-RU"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fld id="{DD5E5EE0-7D0B-4EDA-94C4-69D658AB7D95}" type="datetime1">
              <a:rPr lang="ru-RU" smtClean="0"/>
              <a:pPr>
                <a:defRPr/>
              </a:pPr>
              <a:t>04.12.2024</a:t>
            </a:fld>
            <a:endParaRPr lang="ru-RU" dirty="0"/>
          </a:p>
        </p:txBody>
      </p:sp>
      <p:sp>
        <p:nvSpPr>
          <p:cNvPr id="5" name="Footer Placeholder 4"/>
          <p:cNvSpPr>
            <a:spLocks noGrp="1"/>
          </p:cNvSpPr>
          <p:nvPr>
            <p:ph type="ftr" sz="quarter" idx="11"/>
          </p:nvPr>
        </p:nvSpPr>
        <p:spPr/>
        <p:txBody>
          <a:bodyPr/>
          <a:lstStyle/>
          <a:p>
            <a:pPr>
              <a:defRPr/>
            </a:pPr>
            <a:r>
              <a:rPr lang="ru-RU"/>
              <a:t>Державне підприємство "Лісогосподарський Інноваційно-Аналітичний Центр"</a:t>
            </a:r>
          </a:p>
        </p:txBody>
      </p:sp>
      <p:sp>
        <p:nvSpPr>
          <p:cNvPr id="6" name="Slide Number Placeholder 5"/>
          <p:cNvSpPr>
            <a:spLocks noGrp="1"/>
          </p:cNvSpPr>
          <p:nvPr>
            <p:ph type="sldNum" sz="quarter" idx="12"/>
          </p:nvPr>
        </p:nvSpPr>
        <p:spPr/>
        <p:txBody>
          <a:bodyPr/>
          <a:lstStyle/>
          <a:p>
            <a:pPr>
              <a:defRPr/>
            </a:pPr>
            <a:fld id="{391C67F3-4F3D-4154-99CA-EAB5BC5DF048}" type="slidenum">
              <a:rPr lang="ru-RU" smtClean="0"/>
              <a:pPr>
                <a:defRPr/>
              </a:pPr>
              <a:t>‹#›</a:t>
            </a:fld>
            <a:endParaRPr lang="ru-RU"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fld id="{304D5AC1-1495-4C26-8528-F97C68FA63F1}" type="datetime1">
              <a:rPr lang="ru-RU" smtClean="0"/>
              <a:pPr>
                <a:defRPr/>
              </a:pPr>
              <a:t>04.12.2024</a:t>
            </a:fld>
            <a:endParaRPr lang="ru-RU" dirty="0"/>
          </a:p>
        </p:txBody>
      </p:sp>
      <p:sp>
        <p:nvSpPr>
          <p:cNvPr id="5" name="Footer Placeholder 4"/>
          <p:cNvSpPr>
            <a:spLocks noGrp="1"/>
          </p:cNvSpPr>
          <p:nvPr>
            <p:ph type="ftr" sz="quarter" idx="11"/>
          </p:nvPr>
        </p:nvSpPr>
        <p:spPr/>
        <p:txBody>
          <a:bodyPr/>
          <a:lstStyle/>
          <a:p>
            <a:pPr>
              <a:defRPr/>
            </a:pPr>
            <a:r>
              <a:rPr lang="ru-RU"/>
              <a:t>Державне підприємство "Лісогосподарський Інноваційно-Аналітичний Центр"</a:t>
            </a:r>
          </a:p>
        </p:txBody>
      </p:sp>
      <p:sp>
        <p:nvSpPr>
          <p:cNvPr id="6" name="Slide Number Placeholder 5"/>
          <p:cNvSpPr>
            <a:spLocks noGrp="1"/>
          </p:cNvSpPr>
          <p:nvPr>
            <p:ph type="sldNum" sz="quarter" idx="12"/>
          </p:nvPr>
        </p:nvSpPr>
        <p:spPr/>
        <p:txBody>
          <a:bodyPr/>
          <a:lstStyle/>
          <a:p>
            <a:pPr>
              <a:defRPr/>
            </a:pPr>
            <a:fld id="{D8BF3283-11B5-4DA6-8021-7192086BB039}" type="slidenum">
              <a:rPr lang="ru-RU" smtClean="0"/>
              <a:pPr>
                <a:defRPr/>
              </a:pPr>
              <a:t>‹#›</a:t>
            </a:fld>
            <a:endParaRPr lang="ru-RU"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fld id="{EE4F2DA8-A909-4D1F-8A55-554490540A61}" type="datetime1">
              <a:rPr lang="ru-RU" smtClean="0"/>
              <a:pPr>
                <a:defRPr/>
              </a:pPr>
              <a:t>04.12.2024</a:t>
            </a:fld>
            <a:endParaRPr lang="ru-RU" dirty="0"/>
          </a:p>
        </p:txBody>
      </p:sp>
      <p:sp>
        <p:nvSpPr>
          <p:cNvPr id="5" name="Footer Placeholder 4"/>
          <p:cNvSpPr>
            <a:spLocks noGrp="1"/>
          </p:cNvSpPr>
          <p:nvPr>
            <p:ph type="ftr" sz="quarter" idx="11"/>
          </p:nvPr>
        </p:nvSpPr>
        <p:spPr/>
        <p:txBody>
          <a:bodyPr/>
          <a:lstStyle/>
          <a:p>
            <a:pPr>
              <a:defRPr/>
            </a:pPr>
            <a:r>
              <a:rPr lang="ru-RU"/>
              <a:t>Державне підприємство "Лісогосподарський Інноваційно-Аналітичний Центр"</a:t>
            </a:r>
          </a:p>
        </p:txBody>
      </p:sp>
      <p:sp>
        <p:nvSpPr>
          <p:cNvPr id="6" name="Slide Number Placeholder 5"/>
          <p:cNvSpPr>
            <a:spLocks noGrp="1"/>
          </p:cNvSpPr>
          <p:nvPr>
            <p:ph type="sldNum" sz="quarter" idx="12"/>
          </p:nvPr>
        </p:nvSpPr>
        <p:spPr/>
        <p:txBody>
          <a:bodyPr/>
          <a:lstStyle/>
          <a:p>
            <a:pPr>
              <a:defRPr/>
            </a:pPr>
            <a:fld id="{8B730800-B98B-4B71-B298-57D2A99E8D4D}" type="slidenum">
              <a:rPr lang="ru-RU" smtClean="0"/>
              <a:pPr>
                <a:defRPr/>
              </a:pPr>
              <a:t>‹#›</a:t>
            </a:fld>
            <a:endParaRPr lang="ru-RU"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a:defRPr/>
            </a:pPr>
            <a:fld id="{FA3E92C5-E485-4E5B-BF20-178ABAFA6A61}" type="datetime1">
              <a:rPr lang="ru-RU" smtClean="0"/>
              <a:pPr>
                <a:defRPr/>
              </a:pPr>
              <a:t>04.12.2024</a:t>
            </a:fld>
            <a:endParaRPr lang="ru-RU" dirty="0"/>
          </a:p>
        </p:txBody>
      </p:sp>
      <p:sp>
        <p:nvSpPr>
          <p:cNvPr id="6" name="Footer Placeholder 5"/>
          <p:cNvSpPr>
            <a:spLocks noGrp="1"/>
          </p:cNvSpPr>
          <p:nvPr>
            <p:ph type="ftr" sz="quarter" idx="11"/>
          </p:nvPr>
        </p:nvSpPr>
        <p:spPr/>
        <p:txBody>
          <a:bodyPr/>
          <a:lstStyle/>
          <a:p>
            <a:pPr>
              <a:defRPr/>
            </a:pPr>
            <a:r>
              <a:rPr lang="ru-RU"/>
              <a:t>Державне підприємство "Лісогосподарський Інноваційно-Аналітичний Центр"</a:t>
            </a:r>
          </a:p>
        </p:txBody>
      </p:sp>
      <p:sp>
        <p:nvSpPr>
          <p:cNvPr id="7" name="Slide Number Placeholder 6"/>
          <p:cNvSpPr>
            <a:spLocks noGrp="1"/>
          </p:cNvSpPr>
          <p:nvPr>
            <p:ph type="sldNum" sz="quarter" idx="12"/>
          </p:nvPr>
        </p:nvSpPr>
        <p:spPr/>
        <p:txBody>
          <a:bodyPr/>
          <a:lstStyle/>
          <a:p>
            <a:pPr>
              <a:defRPr/>
            </a:pPr>
            <a:fld id="{3873620C-8CB6-4B67-B798-1E563BDB1540}" type="slidenum">
              <a:rPr lang="ru-RU" smtClean="0"/>
              <a:pPr>
                <a:defRPr/>
              </a:pPr>
              <a:t>‹#›</a:t>
            </a:fld>
            <a:endParaRPr lang="ru-RU" dirty="0"/>
          </a:p>
        </p:txBody>
      </p:sp>
      <p:sp>
        <p:nvSpPr>
          <p:cNvPr id="9" name="Content Placeholder 8"/>
          <p:cNvSpPr>
            <a:spLocks noGrp="1"/>
          </p:cNvSpPr>
          <p:nvPr>
            <p:ph sz="quarter" idx="13"/>
          </p:nvPr>
        </p:nvSpPr>
        <p:spPr>
          <a:xfrm>
            <a:off x="365760" y="1600200"/>
            <a:ext cx="4041648" cy="452628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7" name="Date Placeholder 6"/>
          <p:cNvSpPr>
            <a:spLocks noGrp="1"/>
          </p:cNvSpPr>
          <p:nvPr>
            <p:ph type="dt" sz="half" idx="10"/>
          </p:nvPr>
        </p:nvSpPr>
        <p:spPr/>
        <p:txBody>
          <a:bodyPr/>
          <a:lstStyle/>
          <a:p>
            <a:pPr>
              <a:defRPr/>
            </a:pPr>
            <a:fld id="{13ED7B7C-F828-490B-B07A-DB9EC3123E3E}" type="datetime1">
              <a:rPr lang="ru-RU" smtClean="0"/>
              <a:pPr>
                <a:defRPr/>
              </a:pPr>
              <a:t>04.12.2024</a:t>
            </a:fld>
            <a:endParaRPr lang="ru-RU" dirty="0"/>
          </a:p>
        </p:txBody>
      </p:sp>
      <p:sp>
        <p:nvSpPr>
          <p:cNvPr id="8" name="Footer Placeholder 7"/>
          <p:cNvSpPr>
            <a:spLocks noGrp="1"/>
          </p:cNvSpPr>
          <p:nvPr>
            <p:ph type="ftr" sz="quarter" idx="11"/>
          </p:nvPr>
        </p:nvSpPr>
        <p:spPr/>
        <p:txBody>
          <a:bodyPr/>
          <a:lstStyle/>
          <a:p>
            <a:pPr>
              <a:defRPr/>
            </a:pPr>
            <a:r>
              <a:rPr lang="ru-RU"/>
              <a:t>Державне підприємство "Лісогосподарський Інноваційно-Аналітичний Центр"</a:t>
            </a:r>
          </a:p>
        </p:txBody>
      </p:sp>
      <p:sp>
        <p:nvSpPr>
          <p:cNvPr id="9" name="Slide Number Placeholder 8"/>
          <p:cNvSpPr>
            <a:spLocks noGrp="1"/>
          </p:cNvSpPr>
          <p:nvPr>
            <p:ph type="sldNum" sz="quarter" idx="12"/>
          </p:nvPr>
        </p:nvSpPr>
        <p:spPr/>
        <p:txBody>
          <a:bodyPr/>
          <a:lstStyle/>
          <a:p>
            <a:pPr>
              <a:defRPr/>
            </a:pPr>
            <a:fld id="{141CDA29-4273-4E67-8F4E-27A7D20C4EE2}" type="slidenum">
              <a:rPr lang="ru-RU" smtClean="0"/>
              <a:pPr>
                <a:defRPr/>
              </a:pPr>
              <a:t>‹#›</a:t>
            </a:fld>
            <a:endParaRPr lang="ru-RU" dirty="0"/>
          </a:p>
        </p:txBody>
      </p:sp>
      <p:sp>
        <p:nvSpPr>
          <p:cNvPr id="11" name="Content Placeholder 10"/>
          <p:cNvSpPr>
            <a:spLocks noGrp="1"/>
          </p:cNvSpPr>
          <p:nvPr>
            <p:ph sz="quarter" idx="13"/>
          </p:nvPr>
        </p:nvSpPr>
        <p:spPr>
          <a:xfrm>
            <a:off x="457200" y="2212848"/>
            <a:ext cx="4041648" cy="391363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fld id="{A711B509-BC4D-43B8-B494-5CCF331219CB}" type="datetime1">
              <a:rPr lang="ru-RU" smtClean="0"/>
              <a:pPr>
                <a:defRPr/>
              </a:pPr>
              <a:t>04.12.2024</a:t>
            </a:fld>
            <a:endParaRPr lang="ru-RU" dirty="0"/>
          </a:p>
        </p:txBody>
      </p:sp>
      <p:sp>
        <p:nvSpPr>
          <p:cNvPr id="4" name="Footer Placeholder 3"/>
          <p:cNvSpPr>
            <a:spLocks noGrp="1"/>
          </p:cNvSpPr>
          <p:nvPr>
            <p:ph type="ftr" sz="quarter" idx="11"/>
          </p:nvPr>
        </p:nvSpPr>
        <p:spPr/>
        <p:txBody>
          <a:bodyPr/>
          <a:lstStyle/>
          <a:p>
            <a:pPr>
              <a:defRPr/>
            </a:pPr>
            <a:r>
              <a:rPr lang="ru-RU"/>
              <a:t>Державне підприємство "Лісогосподарський Інноваційно-Аналітичний Центр"</a:t>
            </a:r>
          </a:p>
        </p:txBody>
      </p:sp>
      <p:sp>
        <p:nvSpPr>
          <p:cNvPr id="5" name="Slide Number Placeholder 4"/>
          <p:cNvSpPr>
            <a:spLocks noGrp="1"/>
          </p:cNvSpPr>
          <p:nvPr>
            <p:ph type="sldNum" sz="quarter" idx="12"/>
          </p:nvPr>
        </p:nvSpPr>
        <p:spPr/>
        <p:txBody>
          <a:bodyPr/>
          <a:lstStyle/>
          <a:p>
            <a:pPr>
              <a:defRPr/>
            </a:pPr>
            <a:fld id="{9C1BCE43-6D98-406A-BF22-3B41654DD0F4}" type="slidenum">
              <a:rPr lang="ru-RU" smtClean="0"/>
              <a:pPr>
                <a:defRPr/>
              </a:pPr>
              <a:t>‹#›</a:t>
            </a:fld>
            <a:endParaRPr lang="ru-RU"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D95BE33-5EB1-4D38-BFF8-1712080357CD}" type="datetime1">
              <a:rPr lang="ru-RU" smtClean="0"/>
              <a:pPr>
                <a:defRPr/>
              </a:pPr>
              <a:t>04.12.2024</a:t>
            </a:fld>
            <a:endParaRPr lang="ru-RU" dirty="0"/>
          </a:p>
        </p:txBody>
      </p:sp>
      <p:sp>
        <p:nvSpPr>
          <p:cNvPr id="3" name="Footer Placeholder 2"/>
          <p:cNvSpPr>
            <a:spLocks noGrp="1"/>
          </p:cNvSpPr>
          <p:nvPr>
            <p:ph type="ftr" sz="quarter" idx="11"/>
          </p:nvPr>
        </p:nvSpPr>
        <p:spPr/>
        <p:txBody>
          <a:bodyPr/>
          <a:lstStyle/>
          <a:p>
            <a:pPr>
              <a:defRPr/>
            </a:pPr>
            <a:r>
              <a:rPr lang="ru-RU"/>
              <a:t>Державне підприємство "Лісогосподарський Інноваційно-Аналітичний Центр"</a:t>
            </a:r>
          </a:p>
        </p:txBody>
      </p:sp>
      <p:sp>
        <p:nvSpPr>
          <p:cNvPr id="4" name="Slide Number Placeholder 3"/>
          <p:cNvSpPr>
            <a:spLocks noGrp="1"/>
          </p:cNvSpPr>
          <p:nvPr>
            <p:ph type="sldNum" sz="quarter" idx="12"/>
          </p:nvPr>
        </p:nvSpPr>
        <p:spPr/>
        <p:txBody>
          <a:bodyPr/>
          <a:lstStyle/>
          <a:p>
            <a:pPr>
              <a:defRPr/>
            </a:pPr>
            <a:fld id="{6F90F65F-626B-488A-9637-0274743D3B62}" type="slidenum">
              <a:rPr lang="ru-RU" smtClean="0"/>
              <a:pPr>
                <a:defRPr/>
              </a:pPr>
              <a:t>‹#›</a:t>
            </a:fld>
            <a:endParaRPr lang="ru-RU"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CC5F8C30-BCE5-42B0-ACE6-9E33E30688BE}" type="datetime1">
              <a:rPr lang="ru-RU" smtClean="0"/>
              <a:pPr>
                <a:defRPr/>
              </a:pPr>
              <a:t>04.12.2024</a:t>
            </a:fld>
            <a:endParaRPr lang="ru-RU" dirty="0"/>
          </a:p>
        </p:txBody>
      </p:sp>
      <p:sp>
        <p:nvSpPr>
          <p:cNvPr id="6" name="Footer Placeholder 5"/>
          <p:cNvSpPr>
            <a:spLocks noGrp="1"/>
          </p:cNvSpPr>
          <p:nvPr>
            <p:ph type="ftr" sz="quarter" idx="11"/>
          </p:nvPr>
        </p:nvSpPr>
        <p:spPr/>
        <p:txBody>
          <a:bodyPr/>
          <a:lstStyle/>
          <a:p>
            <a:pPr>
              <a:defRPr/>
            </a:pPr>
            <a:r>
              <a:rPr lang="ru-RU"/>
              <a:t>Державне підприємство "Лісогосподарський Інноваційно-Аналітичний Центр"</a:t>
            </a:r>
          </a:p>
        </p:txBody>
      </p:sp>
      <p:sp>
        <p:nvSpPr>
          <p:cNvPr id="7" name="Slide Number Placeholder 6"/>
          <p:cNvSpPr>
            <a:spLocks noGrp="1"/>
          </p:cNvSpPr>
          <p:nvPr>
            <p:ph type="sldNum" sz="quarter" idx="12"/>
          </p:nvPr>
        </p:nvSpPr>
        <p:spPr/>
        <p:txBody>
          <a:bodyPr/>
          <a:lstStyle/>
          <a:p>
            <a:pPr>
              <a:defRPr/>
            </a:pPr>
            <a:fld id="{D8237E26-87E5-416B-9F22-9876902150C1}" type="slidenum">
              <a:rPr lang="ru-RU" smtClean="0"/>
              <a:pPr>
                <a:defRPr/>
              </a:pPr>
              <a:t>‹#›</a:t>
            </a:fld>
            <a:endParaRPr lang="ru-RU"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fld id="{01A828ED-A3B4-4E4C-8F45-DA20FF0C6E9C}" type="datetime1">
              <a:rPr lang="ru-RU" smtClean="0"/>
              <a:pPr>
                <a:defRPr/>
              </a:pPr>
              <a:t>04.12.2024</a:t>
            </a:fld>
            <a:endParaRPr lang="ru-RU" dirty="0"/>
          </a:p>
        </p:txBody>
      </p:sp>
      <p:sp>
        <p:nvSpPr>
          <p:cNvPr id="6" name="Footer Placeholder 5"/>
          <p:cNvSpPr>
            <a:spLocks noGrp="1"/>
          </p:cNvSpPr>
          <p:nvPr>
            <p:ph type="ftr" sz="quarter" idx="11"/>
          </p:nvPr>
        </p:nvSpPr>
        <p:spPr/>
        <p:txBody>
          <a:bodyPr/>
          <a:lstStyle/>
          <a:p>
            <a:pPr>
              <a:defRPr/>
            </a:pPr>
            <a:r>
              <a:rPr lang="ru-RU"/>
              <a:t>Державне підприємство "Лісогосподарський Інноваційно-Аналітичний Центр"</a:t>
            </a:r>
          </a:p>
        </p:txBody>
      </p:sp>
      <p:sp>
        <p:nvSpPr>
          <p:cNvPr id="7" name="Slide Number Placeholder 6"/>
          <p:cNvSpPr>
            <a:spLocks noGrp="1"/>
          </p:cNvSpPr>
          <p:nvPr>
            <p:ph type="sldNum" sz="quarter" idx="12"/>
          </p:nvPr>
        </p:nvSpPr>
        <p:spPr/>
        <p:txBody>
          <a:bodyPr/>
          <a:lstStyle/>
          <a:p>
            <a:pPr>
              <a:defRPr/>
            </a:pPr>
            <a:fld id="{40515BD5-2313-41AA-AADE-C4B00660780D}" type="slidenum">
              <a:rPr lang="ru-RU" smtClean="0"/>
              <a:pPr>
                <a:defRPr/>
              </a:pPr>
              <a:t>‹#›</a:t>
            </a:fld>
            <a:endParaRPr lang="ru-RU"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fld id="{65AD9F55-69A7-444D-85AF-847F4AB42B0C}" type="datetime1">
              <a:rPr lang="ru-RU" smtClean="0"/>
              <a:pPr>
                <a:defRPr/>
              </a:pPr>
              <a:t>04.12.2024</a:t>
            </a:fld>
            <a:endParaRPr lang="ru-RU"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r>
              <a:rPr lang="ru-RU"/>
              <a:t>Державне підприємство "Лісогосподарський Інноваційно-Аналітичний Центр"</a:t>
            </a: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83B91B6E-9498-44C6-B7F4-A68B9D914E24}" type="slidenum">
              <a:rPr lang="ru-RU" smtClean="0"/>
              <a:pPr>
                <a:defRPr/>
              </a:pPr>
              <a:t>‹#›</a:t>
            </a:fld>
            <a:endParaRPr lang="ru-RU"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p:fade/>
  </p:transition>
  <p:hf sldNum="0"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Users\User\Desktop\Рисунок1я.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5" y="17802"/>
            <a:ext cx="9157189"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
          <p:cNvSpPr txBox="1">
            <a:spLocks noChangeArrowheads="1"/>
          </p:cNvSpPr>
          <p:nvPr/>
        </p:nvSpPr>
        <p:spPr bwMode="auto">
          <a:xfrm>
            <a:off x="44812" y="5591476"/>
            <a:ext cx="9161585" cy="461641"/>
          </a:xfrm>
          <a:prstGeom prst="rect">
            <a:avLst/>
          </a:prstGeom>
          <a:solidFill>
            <a:srgbClr val="073710">
              <a:alpha val="72940"/>
            </a:srgbClr>
          </a:solidFill>
          <a:ln w="9525">
            <a:noFill/>
            <a:miter lim="800000"/>
            <a:headEnd/>
            <a:tailEnd/>
          </a:ln>
        </p:spPr>
        <p:txBody>
          <a:bodyPr wrap="square" lIns="91416" tIns="45708" rIns="91416" bIns="45708">
            <a:spAutoFit/>
          </a:bodyPr>
          <a:lstStyle/>
          <a:p>
            <a:pPr algn="ctr" eaLnBrk="0" hangingPunct="0">
              <a:spcAft>
                <a:spcPts val="600"/>
              </a:spcAft>
            </a:pPr>
            <a:r>
              <a:rPr lang="uk-UA" altLang="uk-UA" sz="2400" b="1" dirty="0">
                <a:solidFill>
                  <a:schemeClr val="bg1"/>
                </a:solidFill>
                <a:latin typeface="Monotype Corsiva ;mso-bidi-font"/>
              </a:rPr>
              <a:t>						</a:t>
            </a:r>
            <a:r>
              <a:rPr lang="en-GB" altLang="uk-UA" sz="2400" b="1" dirty="0">
                <a:solidFill>
                  <a:schemeClr val="bg1"/>
                </a:solidFill>
                <a:latin typeface="Calibri" panose="020F0502020204030204" pitchFamily="34" charset="0"/>
                <a:ea typeface="Calibri" panose="020F0502020204030204" pitchFamily="34" charset="0"/>
                <a:cs typeface="Calibri" panose="020F0502020204030204" pitchFamily="34" charset="0"/>
              </a:rPr>
              <a:t>Andriy </a:t>
            </a:r>
            <a:r>
              <a:rPr lang="en-GB" altLang="uk-UA" sz="2400" b="1" dirty="0" err="1">
                <a:solidFill>
                  <a:schemeClr val="bg1"/>
                </a:solidFill>
                <a:latin typeface="Calibri" panose="020F0502020204030204" pitchFamily="34" charset="0"/>
                <a:ea typeface="Calibri" panose="020F0502020204030204" pitchFamily="34" charset="0"/>
                <a:cs typeface="Calibri" panose="020F0502020204030204" pitchFamily="34" charset="0"/>
              </a:rPr>
              <a:t>Shamrai</a:t>
            </a:r>
            <a:endParaRPr lang="uk-UA" altLang="uk-UA" sz="20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Рисунок 6">
            <a:extLst>
              <a:ext uri="{FF2B5EF4-FFF2-40B4-BE49-F238E27FC236}">
                <a16:creationId xmlns:a16="http://schemas.microsoft.com/office/drawing/2014/main" id="{55B8F0D5-109E-42E2-8850-E3FE3CB5BC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39752" y="116632"/>
            <a:ext cx="1249813" cy="1193558"/>
          </a:xfrm>
          <a:prstGeom prst="rect">
            <a:avLst/>
          </a:prstGeom>
        </p:spPr>
      </p:pic>
      <p:sp>
        <p:nvSpPr>
          <p:cNvPr id="8" name="Заголовок 1">
            <a:extLst>
              <a:ext uri="{FF2B5EF4-FFF2-40B4-BE49-F238E27FC236}">
                <a16:creationId xmlns:a16="http://schemas.microsoft.com/office/drawing/2014/main" id="{3A894B9A-EE67-4CD5-B5AF-EC5BBDD6123A}"/>
              </a:ext>
            </a:extLst>
          </p:cNvPr>
          <p:cNvSpPr txBox="1">
            <a:spLocks/>
          </p:cNvSpPr>
          <p:nvPr/>
        </p:nvSpPr>
        <p:spPr>
          <a:xfrm>
            <a:off x="3258618" y="1654308"/>
            <a:ext cx="5760639" cy="2520280"/>
          </a:xfrm>
          <a:prstGeom prst="rect">
            <a:avLst/>
          </a:prstGeom>
        </p:spPr>
        <p:txBody>
          <a:bodyPr vert="horz" lIns="84406" tIns="42203" rIns="84406" bIns="42203"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30000"/>
              </a:lnSpc>
            </a:pPr>
            <a:r>
              <a:rPr lang="en-GB" sz="3600" b="1" dirty="0">
                <a:latin typeface="Calibri" panose="020F0502020204030204" pitchFamily="34" charset="0"/>
                <a:ea typeface="Calibri" panose="020F0502020204030204" pitchFamily="34" charset="0"/>
                <a:cs typeface="Calibri" panose="020F0502020204030204" pitchFamily="34" charset="0"/>
              </a:rPr>
              <a:t>Concept of further development of the national forest inventory of Ukraine</a:t>
            </a:r>
            <a:endParaRPr lang="uk-UA" sz="4000" b="1"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16" descr="ЛОГОТИП">
            <a:extLst>
              <a:ext uri="{FF2B5EF4-FFF2-40B4-BE49-F238E27FC236}">
                <a16:creationId xmlns:a16="http://schemas.microsoft.com/office/drawing/2014/main" id="{9D1463FB-30BD-FA68-3A33-DFAC83A584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5159" y="154676"/>
            <a:ext cx="11303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14">
            <a:extLst>
              <a:ext uri="{FF2B5EF4-FFF2-40B4-BE49-F238E27FC236}">
                <a16:creationId xmlns:a16="http://schemas.microsoft.com/office/drawing/2014/main" id="{51818BB0-B7A6-80E4-41F6-514D73957C8E}"/>
              </a:ext>
            </a:extLst>
          </p:cNvPr>
          <p:cNvSpPr txBox="1">
            <a:spLocks noChangeArrowheads="1"/>
          </p:cNvSpPr>
          <p:nvPr/>
        </p:nvSpPr>
        <p:spPr bwMode="auto">
          <a:xfrm>
            <a:off x="3050674" y="5186042"/>
            <a:ext cx="62048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uk-UA"/>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algn="ctr" eaLnBrk="1" hangingPunct="1">
              <a:defRPr/>
            </a:pPr>
            <a:r>
              <a:rPr lang="en-GB" altLang="uk-UA" i="1" dirty="0">
                <a:latin typeface="+mj-lt"/>
                <a:ea typeface="+mj-ea"/>
                <a:cs typeface="+mj-cs"/>
              </a:rPr>
              <a:t>Head of the National Forest Inventory Centre</a:t>
            </a:r>
            <a:endParaRPr lang="ru-RU" altLang="uk-UA" i="1" dirty="0">
              <a:latin typeface="+mj-lt"/>
              <a:ea typeface="+mj-ea"/>
              <a:cs typeface="+mj-cs"/>
            </a:endParaRPr>
          </a:p>
        </p:txBody>
      </p:sp>
      <p:pic>
        <p:nvPicPr>
          <p:cNvPr id="2" name="m_3175345801876904002Picture 2">
            <a:extLst>
              <a:ext uri="{FF2B5EF4-FFF2-40B4-BE49-F238E27FC236}">
                <a16:creationId xmlns:a16="http://schemas.microsoft.com/office/drawing/2014/main" id="{7159D48B-36AE-11D2-18B9-FB41412934C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572000" y="6223350"/>
            <a:ext cx="3932998" cy="64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54363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User\Desktop\Рисунок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44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116632"/>
            <a:ext cx="7344816" cy="369308"/>
          </a:xfrm>
          <a:prstGeom prst="rect">
            <a:avLst/>
          </a:prstGeom>
        </p:spPr>
        <p:style>
          <a:lnRef idx="1">
            <a:schemeClr val="accent5"/>
          </a:lnRef>
          <a:fillRef idx="3">
            <a:schemeClr val="accent5"/>
          </a:fillRef>
          <a:effectRef idx="2">
            <a:schemeClr val="accent5"/>
          </a:effectRef>
          <a:fontRef idx="minor">
            <a:schemeClr val="lt1"/>
          </a:fontRef>
        </p:style>
        <p:txBody>
          <a:bodyPr wrap="square" lIns="91416" tIns="45708" rIns="91416" bIns="45708">
            <a:spAutoFit/>
          </a:bodyPr>
          <a:lstStyle/>
          <a:p>
            <a:pPr>
              <a:lnSpc>
                <a:spcPct val="90000"/>
              </a:lnSpc>
              <a:defRPr/>
            </a:pPr>
            <a:r>
              <a:rPr lang="en-GB" altLang="uk-UA" sz="2000" dirty="0"/>
              <a:t>General information</a:t>
            </a:r>
            <a:endParaRPr lang="ru-RU" altLang="uk-UA" sz="2000" dirty="0"/>
          </a:p>
        </p:txBody>
      </p:sp>
      <p:sp>
        <p:nvSpPr>
          <p:cNvPr id="3" name="Content Placeholder 2">
            <a:extLst>
              <a:ext uri="{FF2B5EF4-FFF2-40B4-BE49-F238E27FC236}">
                <a16:creationId xmlns:a16="http://schemas.microsoft.com/office/drawing/2014/main" id="{5B908F98-2EC8-4988-A525-14AE61ABAAF6}"/>
              </a:ext>
            </a:extLst>
          </p:cNvPr>
          <p:cNvSpPr txBox="1">
            <a:spLocks/>
          </p:cNvSpPr>
          <p:nvPr/>
        </p:nvSpPr>
        <p:spPr>
          <a:xfrm>
            <a:off x="1506488" y="1556792"/>
            <a:ext cx="699512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fontAlgn="auto">
              <a:spcAft>
                <a:spcPts val="0"/>
              </a:spcAft>
            </a:pPr>
            <a:r>
              <a:rPr lang="en-GB" dirty="0">
                <a:latin typeface="Calibri" panose="020F0502020204030204" pitchFamily="34" charset="0"/>
                <a:ea typeface="Calibri" panose="020F0502020204030204" pitchFamily="34" charset="0"/>
                <a:cs typeface="Calibri" panose="020F0502020204030204" pitchFamily="34" charset="0"/>
              </a:rPr>
              <a:t>The national forest inventory began with regional pilot projects in 2006</a:t>
            </a:r>
            <a:r>
              <a:rPr lang="uk-UA" dirty="0">
                <a:latin typeface="Calibri" panose="020F0502020204030204" pitchFamily="34" charset="0"/>
                <a:ea typeface="Calibri" panose="020F0502020204030204" pitchFamily="34" charset="0"/>
                <a:cs typeface="Calibri" panose="020F0502020204030204" pitchFamily="34" charset="0"/>
              </a:rPr>
              <a:t>.</a:t>
            </a:r>
          </a:p>
          <a:p>
            <a:pPr fontAlgn="auto">
              <a:spcAft>
                <a:spcPts val="0"/>
              </a:spcAft>
            </a:pPr>
            <a:r>
              <a:rPr lang="en-GB" dirty="0">
                <a:latin typeface="Calibri" panose="020F0502020204030204" pitchFamily="34" charset="0"/>
                <a:ea typeface="Calibri" panose="020F0502020204030204" pitchFamily="34" charset="0"/>
                <a:cs typeface="Calibri" panose="020F0502020204030204" pitchFamily="34" charset="0"/>
              </a:rPr>
              <a:t>Legislative changes in 2020 ensured the conditions for conducting the NFI</a:t>
            </a:r>
            <a:r>
              <a:rPr lang="uk-UA" dirty="0">
                <a:latin typeface="Calibri" panose="020F0502020204030204" pitchFamily="34" charset="0"/>
                <a:ea typeface="Calibri" panose="020F0502020204030204" pitchFamily="34" charset="0"/>
                <a:cs typeface="Calibri" panose="020F0502020204030204" pitchFamily="34" charset="0"/>
              </a:rPr>
              <a:t>. </a:t>
            </a:r>
            <a:endParaRPr lang="en-US" dirty="0">
              <a:latin typeface="Calibri" panose="020F0502020204030204" pitchFamily="34" charset="0"/>
              <a:ea typeface="Calibri" panose="020F0502020204030204" pitchFamily="34" charset="0"/>
              <a:cs typeface="Calibri" panose="020F0502020204030204" pitchFamily="34" charset="0"/>
            </a:endParaRPr>
          </a:p>
          <a:p>
            <a:pPr fontAlgn="auto">
              <a:spcAft>
                <a:spcPts val="0"/>
              </a:spcAft>
            </a:pPr>
            <a:r>
              <a:rPr lang="en-GB" dirty="0">
                <a:latin typeface="Calibri" panose="020F0502020204030204" pitchFamily="34" charset="0"/>
                <a:ea typeface="Calibri" panose="020F0502020204030204" pitchFamily="34" charset="0"/>
                <a:cs typeface="Calibri" panose="020F0502020204030204" pitchFamily="34" charset="0"/>
              </a:rPr>
              <a:t>The government resolutions of 2021-2023 created a regulatory framework for conducting the NFI even in wartime</a:t>
            </a:r>
            <a:r>
              <a:rPr lang="uk-UA" dirty="0">
                <a:latin typeface="Calibri" panose="020F0502020204030204" pitchFamily="34" charset="0"/>
                <a:ea typeface="Calibri" panose="020F0502020204030204" pitchFamily="34" charset="0"/>
                <a:cs typeface="Calibri" panose="020F0502020204030204" pitchFamily="34" charset="0"/>
              </a:rPr>
              <a:t>.</a:t>
            </a:r>
          </a:p>
          <a:p>
            <a:pPr fontAlgn="auto">
              <a:spcAft>
                <a:spcPts val="0"/>
              </a:spcAft>
            </a:pPr>
            <a:r>
              <a:rPr lang="en-GB" dirty="0">
                <a:latin typeface="Calibri" panose="020F0502020204030204" pitchFamily="34" charset="0"/>
                <a:ea typeface="Calibri" panose="020F0502020204030204" pitchFamily="34" charset="0"/>
                <a:cs typeface="Calibri" panose="020F0502020204030204" pitchFamily="34" charset="0"/>
              </a:rPr>
              <a:t>In 2021, the NFI Centre resumed its work, which ensured the national scale of the work.</a:t>
            </a:r>
            <a:endParaRPr lang="uk-UA" dirty="0">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186221644"/>
      </p:ext>
    </p:extLst>
  </p:cSld>
  <p:clrMapOvr>
    <a:masterClrMapping/>
  </p:clrMapOvr>
  <p:transition advTm="4097">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C7350-E351-E4FA-1E08-2CE1B1D95C36}"/>
            </a:ext>
          </a:extLst>
        </p:cNvPr>
        <p:cNvGrpSpPr/>
        <p:nvPr/>
      </p:nvGrpSpPr>
      <p:grpSpPr>
        <a:xfrm>
          <a:off x="0" y="0"/>
          <a:ext cx="0" cy="0"/>
          <a:chOff x="0" y="0"/>
          <a:chExt cx="0" cy="0"/>
        </a:xfrm>
      </p:grpSpPr>
      <p:pic>
        <p:nvPicPr>
          <p:cNvPr id="6" name="Picture 1" descr="C:\Users\User\Desktop\Рисунок2.png">
            <a:extLst>
              <a:ext uri="{FF2B5EF4-FFF2-40B4-BE49-F238E27FC236}">
                <a16:creationId xmlns:a16="http://schemas.microsoft.com/office/drawing/2014/main" id="{2DFC05D9-4B8D-2DD8-2A66-59FE16864AD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44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556A691-EA44-0AF1-0932-2827315844F8}"/>
              </a:ext>
            </a:extLst>
          </p:cNvPr>
          <p:cNvSpPr txBox="1"/>
          <p:nvPr/>
        </p:nvSpPr>
        <p:spPr>
          <a:xfrm>
            <a:off x="1331640" y="116632"/>
            <a:ext cx="7344816" cy="646307"/>
          </a:xfrm>
          <a:prstGeom prst="rect">
            <a:avLst/>
          </a:prstGeom>
        </p:spPr>
        <p:style>
          <a:lnRef idx="1">
            <a:schemeClr val="accent5"/>
          </a:lnRef>
          <a:fillRef idx="3">
            <a:schemeClr val="accent5"/>
          </a:fillRef>
          <a:effectRef idx="2">
            <a:schemeClr val="accent5"/>
          </a:effectRef>
          <a:fontRef idx="minor">
            <a:schemeClr val="lt1"/>
          </a:fontRef>
        </p:style>
        <p:txBody>
          <a:bodyPr wrap="square" lIns="91416" tIns="45708" rIns="91416" bIns="45708">
            <a:spAutoFit/>
          </a:bodyPr>
          <a:lstStyle/>
          <a:p>
            <a:pPr>
              <a:lnSpc>
                <a:spcPct val="90000"/>
              </a:lnSpc>
              <a:defRPr/>
            </a:pPr>
            <a:r>
              <a:rPr lang="en-GB" sz="2000" dirty="0"/>
              <a:t>Problems and challenges: funding and data collection in the context of military operations </a:t>
            </a:r>
            <a:endParaRPr lang="ru-RU" altLang="uk-UA" sz="2000" dirty="0"/>
          </a:p>
        </p:txBody>
      </p:sp>
      <p:graphicFrame>
        <p:nvGraphicFramePr>
          <p:cNvPr id="5" name="Таблиця 5">
            <a:extLst>
              <a:ext uri="{FF2B5EF4-FFF2-40B4-BE49-F238E27FC236}">
                <a16:creationId xmlns:a16="http://schemas.microsoft.com/office/drawing/2014/main" id="{8E3BA408-8B72-7E8A-B8DA-44CDDA8A2BA5}"/>
              </a:ext>
            </a:extLst>
          </p:cNvPr>
          <p:cNvGraphicFramePr>
            <a:graphicFrameLocks noGrp="1"/>
          </p:cNvGraphicFramePr>
          <p:nvPr>
            <p:extLst>
              <p:ext uri="{D42A27DB-BD31-4B8C-83A1-F6EECF244321}">
                <p14:modId xmlns:p14="http://schemas.microsoft.com/office/powerpoint/2010/main" val="2439108604"/>
              </p:ext>
            </p:extLst>
          </p:nvPr>
        </p:nvGraphicFramePr>
        <p:xfrm>
          <a:off x="1331641" y="836712"/>
          <a:ext cx="7344815" cy="4297680"/>
        </p:xfrm>
        <a:graphic>
          <a:graphicData uri="http://schemas.openxmlformats.org/drawingml/2006/table">
            <a:tbl>
              <a:tblPr firstRow="1" bandRow="1">
                <a:tableStyleId>{5940675A-B579-460E-94D1-54222C63F5DA}</a:tableStyleId>
              </a:tblPr>
              <a:tblGrid>
                <a:gridCol w="720079">
                  <a:extLst>
                    <a:ext uri="{9D8B030D-6E8A-4147-A177-3AD203B41FA5}">
                      <a16:colId xmlns:a16="http://schemas.microsoft.com/office/drawing/2014/main" val="887327449"/>
                    </a:ext>
                  </a:extLst>
                </a:gridCol>
                <a:gridCol w="1944216">
                  <a:extLst>
                    <a:ext uri="{9D8B030D-6E8A-4147-A177-3AD203B41FA5}">
                      <a16:colId xmlns:a16="http://schemas.microsoft.com/office/drawing/2014/main" val="3571890548"/>
                    </a:ext>
                  </a:extLst>
                </a:gridCol>
                <a:gridCol w="1368152">
                  <a:extLst>
                    <a:ext uri="{9D8B030D-6E8A-4147-A177-3AD203B41FA5}">
                      <a16:colId xmlns:a16="http://schemas.microsoft.com/office/drawing/2014/main" val="1765958870"/>
                    </a:ext>
                  </a:extLst>
                </a:gridCol>
                <a:gridCol w="1872208">
                  <a:extLst>
                    <a:ext uri="{9D8B030D-6E8A-4147-A177-3AD203B41FA5}">
                      <a16:colId xmlns:a16="http://schemas.microsoft.com/office/drawing/2014/main" val="3180335646"/>
                    </a:ext>
                  </a:extLst>
                </a:gridCol>
                <a:gridCol w="1440160">
                  <a:extLst>
                    <a:ext uri="{9D8B030D-6E8A-4147-A177-3AD203B41FA5}">
                      <a16:colId xmlns:a16="http://schemas.microsoft.com/office/drawing/2014/main" val="2697937336"/>
                    </a:ext>
                  </a:extLst>
                </a:gridCol>
              </a:tblGrid>
              <a:tr h="421640">
                <a:tc rowSpan="2">
                  <a:txBody>
                    <a:bodyPr/>
                    <a:lstStyle/>
                    <a:p>
                      <a:pPr algn="ctr"/>
                      <a:r>
                        <a:rPr lang="en-GB" sz="2000" dirty="0">
                          <a:latin typeface="Calibri" panose="020F0502020204030204" pitchFamily="34" charset="0"/>
                          <a:ea typeface="Calibri" panose="020F0502020204030204" pitchFamily="34" charset="0"/>
                          <a:cs typeface="Calibri" panose="020F0502020204030204" pitchFamily="34" charset="0"/>
                        </a:rPr>
                        <a:t>Year</a:t>
                      </a:r>
                      <a:endParaRPr lang="uk-UA" sz="2000" dirty="0">
                        <a:latin typeface="Calibri" panose="020F0502020204030204" pitchFamily="34" charset="0"/>
                        <a:ea typeface="Calibri" panose="020F0502020204030204" pitchFamily="34" charset="0"/>
                        <a:cs typeface="Calibri" panose="020F0502020204030204" pitchFamily="34" charset="0"/>
                      </a:endParaRPr>
                    </a:p>
                  </a:txBody>
                  <a:tcPr/>
                </a:tc>
                <a:tc gridSpan="2">
                  <a:txBody>
                    <a:bodyPr/>
                    <a:lstStyle/>
                    <a:p>
                      <a:pPr algn="ctr"/>
                      <a:r>
                        <a:rPr lang="en-GB" sz="2000" dirty="0">
                          <a:latin typeface="Calibri" panose="020F0502020204030204" pitchFamily="34" charset="0"/>
                          <a:ea typeface="Calibri" panose="020F0502020204030204" pitchFamily="34" charset="0"/>
                          <a:cs typeface="Calibri" panose="020F0502020204030204" pitchFamily="34" charset="0"/>
                        </a:rPr>
                        <a:t>Planned scope of work, number of forest inventory plots</a:t>
                      </a:r>
                      <a:endParaRPr lang="uk-UA" sz="200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uk-UA" dirty="0"/>
                    </a:p>
                  </a:txBody>
                  <a:tcPr/>
                </a:tc>
                <a:tc>
                  <a:txBody>
                    <a:bodyPr/>
                    <a:lstStyle/>
                    <a:p>
                      <a:pPr algn="ctr"/>
                      <a:r>
                        <a:rPr lang="en-GB" sz="2000" b="1" dirty="0">
                          <a:latin typeface="Calibri" panose="020F0502020204030204" pitchFamily="34" charset="0"/>
                          <a:ea typeface="Calibri" panose="020F0502020204030204" pitchFamily="34" charset="0"/>
                          <a:cs typeface="Calibri" panose="020F0502020204030204" pitchFamily="34" charset="0"/>
                        </a:rPr>
                        <a:t>Actual amount of work performed</a:t>
                      </a:r>
                      <a:endParaRPr lang="uk-UA" sz="2000" b="1"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2000" dirty="0">
                          <a:latin typeface="Calibri" panose="020F0502020204030204" pitchFamily="34" charset="0"/>
                          <a:ea typeface="Calibri" panose="020F0502020204030204" pitchFamily="34" charset="0"/>
                          <a:cs typeface="Calibri" panose="020F0502020204030204" pitchFamily="34" charset="0"/>
                        </a:rPr>
                        <a:t>%</a:t>
                      </a:r>
                      <a:r>
                        <a:rPr lang="en-GB" sz="2000" dirty="0">
                          <a:latin typeface="Calibri" panose="020F0502020204030204" pitchFamily="34" charset="0"/>
                          <a:ea typeface="Calibri" panose="020F0502020204030204" pitchFamily="34" charset="0"/>
                          <a:cs typeface="Calibri" panose="020F0502020204030204" pitchFamily="34" charset="0"/>
                        </a:rPr>
                        <a:t> of regulatory require-</a:t>
                      </a:r>
                      <a:r>
                        <a:rPr lang="en-GB" sz="2000" dirty="0" err="1">
                          <a:latin typeface="Calibri" panose="020F0502020204030204" pitchFamily="34" charset="0"/>
                          <a:ea typeface="Calibri" panose="020F0502020204030204" pitchFamily="34" charset="0"/>
                          <a:cs typeface="Calibri" panose="020F0502020204030204" pitchFamily="34" charset="0"/>
                        </a:rPr>
                        <a:t>ments</a:t>
                      </a:r>
                      <a:endParaRPr lang="uk-UA" sz="20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5307828"/>
                  </a:ext>
                </a:extLst>
              </a:tr>
              <a:tr h="507961">
                <a:tc vMerge="1">
                  <a:txBody>
                    <a:bodyPr/>
                    <a:lstStyle/>
                    <a:p>
                      <a:endParaRPr lang="uk-UA" dirty="0"/>
                    </a:p>
                  </a:txBody>
                  <a:tcPr/>
                </a:tc>
                <a:tc>
                  <a:txBody>
                    <a:bodyPr/>
                    <a:lstStyle/>
                    <a:p>
                      <a:pPr algn="ctr"/>
                      <a:r>
                        <a:rPr lang="en-GB" sz="2000" dirty="0">
                          <a:latin typeface="Calibri" panose="020F0502020204030204" pitchFamily="34" charset="0"/>
                          <a:ea typeface="Calibri" panose="020F0502020204030204" pitchFamily="34" charset="0"/>
                          <a:cs typeface="Calibri" panose="020F0502020204030204" pitchFamily="34" charset="0"/>
                        </a:rPr>
                        <a:t>according to regulatory requirements</a:t>
                      </a:r>
                      <a:endParaRPr lang="uk-UA"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GB" sz="2000" dirty="0">
                          <a:latin typeface="Calibri" panose="020F0502020204030204" pitchFamily="34" charset="0"/>
                          <a:ea typeface="Calibri" panose="020F0502020204030204" pitchFamily="34" charset="0"/>
                          <a:cs typeface="Calibri" panose="020F0502020204030204" pitchFamily="34" charset="0"/>
                        </a:rPr>
                        <a:t>in terms of security</a:t>
                      </a:r>
                      <a:endParaRPr lang="uk-UA"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000" b="1" dirty="0">
                          <a:latin typeface="Calibri" panose="020F0502020204030204" pitchFamily="34" charset="0"/>
                          <a:ea typeface="Calibri" panose="020F0502020204030204" pitchFamily="34" charset="0"/>
                          <a:cs typeface="Calibri" panose="020F0502020204030204" pitchFamily="34" charset="0"/>
                        </a:rPr>
                        <a:t>security and financing conditions</a:t>
                      </a:r>
                      <a:endParaRPr lang="uk-UA" sz="2000" b="1"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GB" sz="2000" dirty="0">
                          <a:latin typeface="Calibri" panose="020F0502020204030204" pitchFamily="34" charset="0"/>
                          <a:ea typeface="Calibri" panose="020F0502020204030204" pitchFamily="34" charset="0"/>
                          <a:cs typeface="Calibri" panose="020F0502020204030204" pitchFamily="34" charset="0"/>
                        </a:rPr>
                        <a:t>total</a:t>
                      </a:r>
                      <a:endParaRPr lang="uk-UA" sz="20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76600970"/>
                  </a:ext>
                </a:extLst>
              </a:tr>
              <a:tr h="370840">
                <a:tc>
                  <a:txBody>
                    <a:bodyPr/>
                    <a:lstStyle/>
                    <a:p>
                      <a:r>
                        <a:rPr lang="uk-UA" sz="2000" dirty="0">
                          <a:latin typeface="Calibri" panose="020F0502020204030204" pitchFamily="34" charset="0"/>
                          <a:ea typeface="Calibri" panose="020F0502020204030204" pitchFamily="34" charset="0"/>
                          <a:cs typeface="Calibri" panose="020F0502020204030204" pitchFamily="34" charset="0"/>
                        </a:rPr>
                        <a:t>2021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ea typeface="Calibri" panose="020F0502020204030204" pitchFamily="34" charset="0"/>
                          <a:cs typeface="Calibri" panose="020F0502020204030204" pitchFamily="34" charset="0"/>
                        </a:rPr>
                        <a:t>4263</a:t>
                      </a:r>
                      <a:endParaRPr lang="uk-UA"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r>
                        <a:rPr lang="en-US" sz="2000" dirty="0">
                          <a:latin typeface="Calibri" panose="020F0502020204030204" pitchFamily="34" charset="0"/>
                          <a:ea typeface="Calibri" panose="020F0502020204030204" pitchFamily="34" charset="0"/>
                          <a:cs typeface="Calibri" panose="020F0502020204030204" pitchFamily="34" charset="0"/>
                        </a:rPr>
                        <a:t>3920</a:t>
                      </a:r>
                      <a:r>
                        <a:rPr lang="uk-UA" sz="2000" dirty="0">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algn="ctr"/>
                      <a:r>
                        <a:rPr lang="uk-UA" sz="2000" b="1" dirty="0">
                          <a:latin typeface="Calibri" panose="020F0502020204030204" pitchFamily="34" charset="0"/>
                          <a:ea typeface="Calibri" panose="020F0502020204030204" pitchFamily="34" charset="0"/>
                          <a:cs typeface="Calibri" panose="020F0502020204030204" pitchFamily="34" charset="0"/>
                        </a:rPr>
                        <a:t>909</a:t>
                      </a:r>
                    </a:p>
                  </a:txBody>
                  <a:tcPr/>
                </a:tc>
                <a:tc>
                  <a:txBody>
                    <a:bodyPr/>
                    <a:lstStyle/>
                    <a:p>
                      <a:pPr algn="ctr"/>
                      <a:r>
                        <a:rPr lang="uk-UA" sz="2000" dirty="0">
                          <a:latin typeface="Calibri" panose="020F0502020204030204" pitchFamily="34" charset="0"/>
                          <a:ea typeface="Calibri" panose="020F0502020204030204" pitchFamily="34" charset="0"/>
                          <a:cs typeface="Calibri" panose="020F0502020204030204" pitchFamily="34" charset="0"/>
                        </a:rPr>
                        <a:t>21%</a:t>
                      </a:r>
                    </a:p>
                  </a:txBody>
                  <a:tcPr/>
                </a:tc>
                <a:extLst>
                  <a:ext uri="{0D108BD9-81ED-4DB2-BD59-A6C34878D82A}">
                    <a16:rowId xmlns:a16="http://schemas.microsoft.com/office/drawing/2014/main" val="4076763392"/>
                  </a:ext>
                </a:extLst>
              </a:tr>
              <a:tr h="370840">
                <a:tc>
                  <a:txBody>
                    <a:bodyPr/>
                    <a:lstStyle/>
                    <a:p>
                      <a:r>
                        <a:rPr lang="uk-UA" sz="2000" dirty="0">
                          <a:latin typeface="Calibri" panose="020F0502020204030204" pitchFamily="34" charset="0"/>
                          <a:ea typeface="Calibri" panose="020F0502020204030204" pitchFamily="34" charset="0"/>
                          <a:cs typeface="Calibri" panose="020F0502020204030204" pitchFamily="34" charset="0"/>
                        </a:rPr>
                        <a:t>2022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Calibri" panose="020F0502020204030204" pitchFamily="34" charset="0"/>
                          <a:ea typeface="Calibri" panose="020F0502020204030204" pitchFamily="34" charset="0"/>
                          <a:cs typeface="Calibri" panose="020F0502020204030204" pitchFamily="34" charset="0"/>
                        </a:rPr>
                        <a:t>4563</a:t>
                      </a:r>
                      <a:endParaRPr lang="uk-UA"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tabLst/>
                      </a:pPr>
                      <a:r>
                        <a:rPr lang="en-US" sz="2000" dirty="0">
                          <a:latin typeface="Calibri" panose="020F0502020204030204" pitchFamily="34" charset="0"/>
                          <a:ea typeface="Calibri" panose="020F0502020204030204" pitchFamily="34" charset="0"/>
                          <a:cs typeface="Calibri" panose="020F0502020204030204" pitchFamily="34" charset="0"/>
                        </a:rPr>
                        <a:t>3038</a:t>
                      </a:r>
                      <a:r>
                        <a:rPr lang="uk-UA" sz="2000" dirty="0">
                          <a:latin typeface="Calibri" panose="020F0502020204030204" pitchFamily="34" charset="0"/>
                          <a:ea typeface="Calibri" panose="020F0502020204030204" pitchFamily="34" charset="0"/>
                          <a:cs typeface="Calibri" panose="020F0502020204030204" pitchFamily="34" charset="0"/>
                        </a:rPr>
                        <a:t>**</a:t>
                      </a:r>
                    </a:p>
                  </a:txBody>
                  <a:tcPr/>
                </a:tc>
                <a:tc>
                  <a:txBody>
                    <a:bodyPr/>
                    <a:lstStyle/>
                    <a:p>
                      <a:pPr algn="ctr"/>
                      <a:r>
                        <a:rPr lang="uk-UA" sz="2000" b="1" dirty="0">
                          <a:latin typeface="Calibri" panose="020F0502020204030204" pitchFamily="34" charset="0"/>
                          <a:ea typeface="Calibri" panose="020F0502020204030204" pitchFamily="34" charset="0"/>
                          <a:cs typeface="Calibri" panose="020F0502020204030204" pitchFamily="34" charset="0"/>
                        </a:rPr>
                        <a:t>296</a:t>
                      </a:r>
                    </a:p>
                  </a:txBody>
                  <a:tcPr/>
                </a:tc>
                <a:tc>
                  <a:txBody>
                    <a:bodyPr/>
                    <a:lstStyle/>
                    <a:p>
                      <a:pPr algn="ctr"/>
                      <a:r>
                        <a:rPr lang="uk-UA" sz="2000" dirty="0">
                          <a:latin typeface="Calibri" panose="020F0502020204030204" pitchFamily="34" charset="0"/>
                          <a:ea typeface="Calibri" panose="020F0502020204030204" pitchFamily="34" charset="0"/>
                          <a:cs typeface="Calibri" panose="020F0502020204030204" pitchFamily="34" charset="0"/>
                        </a:rPr>
                        <a:t>6%</a:t>
                      </a:r>
                    </a:p>
                  </a:txBody>
                  <a:tcPr/>
                </a:tc>
                <a:extLst>
                  <a:ext uri="{0D108BD9-81ED-4DB2-BD59-A6C34878D82A}">
                    <a16:rowId xmlns:a16="http://schemas.microsoft.com/office/drawing/2014/main" val="3046757284"/>
                  </a:ext>
                </a:extLst>
              </a:tr>
              <a:tr h="370840">
                <a:tc>
                  <a:txBody>
                    <a:bodyPr/>
                    <a:lstStyle/>
                    <a:p>
                      <a:r>
                        <a:rPr lang="uk-UA" sz="2000" dirty="0">
                          <a:latin typeface="Calibri" panose="020F0502020204030204" pitchFamily="34" charset="0"/>
                          <a:ea typeface="Calibri" panose="020F0502020204030204" pitchFamily="34" charset="0"/>
                          <a:cs typeface="Calibri" panose="020F0502020204030204" pitchFamily="34" charset="0"/>
                        </a:rPr>
                        <a:t>2023</a:t>
                      </a:r>
                    </a:p>
                  </a:txBody>
                  <a:tcPr/>
                </a:tc>
                <a:tc>
                  <a:txBody>
                    <a:bodyPr/>
                    <a:lstStyle/>
                    <a:p>
                      <a:pPr algn="ctr"/>
                      <a:r>
                        <a:rPr lang="en-US" sz="2000" dirty="0">
                          <a:latin typeface="Calibri" panose="020F0502020204030204" pitchFamily="34" charset="0"/>
                          <a:ea typeface="Calibri" panose="020F0502020204030204" pitchFamily="34" charset="0"/>
                          <a:cs typeface="Calibri" panose="020F0502020204030204" pitchFamily="34" charset="0"/>
                        </a:rPr>
                        <a:t>4358</a:t>
                      </a:r>
                      <a:endParaRPr lang="uk-UA"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l"/>
                      <a:r>
                        <a:rPr lang="uk-UA" sz="2000" dirty="0">
                          <a:latin typeface="Calibri" panose="020F0502020204030204" pitchFamily="34" charset="0"/>
                          <a:ea typeface="Calibri" panose="020F0502020204030204" pitchFamily="34" charset="0"/>
                          <a:cs typeface="Calibri" panose="020F0502020204030204" pitchFamily="34" charset="0"/>
                        </a:rPr>
                        <a:t>2958***</a:t>
                      </a:r>
                    </a:p>
                  </a:txBody>
                  <a:tcPr/>
                </a:tc>
                <a:tc>
                  <a:txBody>
                    <a:bodyPr/>
                    <a:lstStyle/>
                    <a:p>
                      <a:pPr algn="ctr"/>
                      <a:r>
                        <a:rPr lang="uk-UA" sz="2000" b="1" dirty="0">
                          <a:latin typeface="Calibri" panose="020F0502020204030204" pitchFamily="34" charset="0"/>
                          <a:ea typeface="Calibri" panose="020F0502020204030204" pitchFamily="34" charset="0"/>
                          <a:cs typeface="Calibri" panose="020F0502020204030204" pitchFamily="34" charset="0"/>
                        </a:rPr>
                        <a:t>2958</a:t>
                      </a:r>
                    </a:p>
                  </a:txBody>
                  <a:tcPr/>
                </a:tc>
                <a:tc>
                  <a:txBody>
                    <a:bodyPr/>
                    <a:lstStyle/>
                    <a:p>
                      <a:pPr algn="ctr"/>
                      <a:r>
                        <a:rPr lang="uk-UA" sz="2000" dirty="0">
                          <a:latin typeface="Calibri" panose="020F0502020204030204" pitchFamily="34" charset="0"/>
                          <a:ea typeface="Calibri" panose="020F0502020204030204" pitchFamily="34" charset="0"/>
                          <a:cs typeface="Calibri" panose="020F0502020204030204" pitchFamily="34" charset="0"/>
                        </a:rPr>
                        <a:t>68%</a:t>
                      </a:r>
                    </a:p>
                  </a:txBody>
                  <a:tcPr/>
                </a:tc>
                <a:extLst>
                  <a:ext uri="{0D108BD9-81ED-4DB2-BD59-A6C34878D82A}">
                    <a16:rowId xmlns:a16="http://schemas.microsoft.com/office/drawing/2014/main" val="1205197431"/>
                  </a:ext>
                </a:extLst>
              </a:tr>
              <a:tr h="370840">
                <a:tc>
                  <a:txBody>
                    <a:bodyPr/>
                    <a:lstStyle/>
                    <a:p>
                      <a:r>
                        <a:rPr lang="uk-UA" sz="2000" dirty="0">
                          <a:latin typeface="Calibri" panose="020F0502020204030204" pitchFamily="34" charset="0"/>
                          <a:ea typeface="Calibri" panose="020F0502020204030204" pitchFamily="34" charset="0"/>
                          <a:cs typeface="Calibri" panose="020F0502020204030204" pitchFamily="34" charset="0"/>
                        </a:rPr>
                        <a:t>2024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uk-UA" sz="2000" dirty="0">
                          <a:latin typeface="Calibri" panose="020F0502020204030204" pitchFamily="34" charset="0"/>
                          <a:ea typeface="Calibri" panose="020F0502020204030204" pitchFamily="34" charset="0"/>
                          <a:cs typeface="Calibri" panose="020F0502020204030204" pitchFamily="34" charset="0"/>
                        </a:rPr>
                        <a:t>4336</a:t>
                      </a:r>
                    </a:p>
                  </a:txBody>
                  <a:tcPr/>
                </a:tc>
                <a:tc>
                  <a:txBody>
                    <a:bodyPr/>
                    <a:lstStyle/>
                    <a:p>
                      <a:pPr algn="l"/>
                      <a:r>
                        <a:rPr lang="uk-UA" sz="2000" dirty="0">
                          <a:latin typeface="Calibri" panose="020F0502020204030204" pitchFamily="34" charset="0"/>
                          <a:ea typeface="Calibri" panose="020F0502020204030204" pitchFamily="34" charset="0"/>
                          <a:cs typeface="Calibri" panose="020F0502020204030204" pitchFamily="34" charset="0"/>
                        </a:rPr>
                        <a:t>2560</a:t>
                      </a:r>
                      <a:r>
                        <a:rPr lang="en-US" sz="2000" dirty="0">
                          <a:latin typeface="Calibri" panose="020F0502020204030204" pitchFamily="34" charset="0"/>
                          <a:ea typeface="Calibri" panose="020F0502020204030204" pitchFamily="34" charset="0"/>
                          <a:cs typeface="Calibri" panose="020F0502020204030204" pitchFamily="34" charset="0"/>
                        </a:rPr>
                        <a:t>****</a:t>
                      </a:r>
                      <a:endParaRPr lang="uk-UA"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uk-UA" sz="2000" b="1" dirty="0">
                          <a:latin typeface="Calibri" panose="020F0502020204030204" pitchFamily="34" charset="0"/>
                          <a:ea typeface="Calibri" panose="020F0502020204030204" pitchFamily="34" charset="0"/>
                          <a:cs typeface="Calibri" panose="020F0502020204030204" pitchFamily="34" charset="0"/>
                        </a:rPr>
                        <a:t>721</a:t>
                      </a:r>
                    </a:p>
                  </a:txBody>
                  <a:tcPr/>
                </a:tc>
                <a:tc>
                  <a:txBody>
                    <a:bodyPr/>
                    <a:lstStyle/>
                    <a:p>
                      <a:pPr algn="ctr"/>
                      <a:r>
                        <a:rPr lang="uk-UA" sz="2000" dirty="0">
                          <a:latin typeface="Calibri" panose="020F0502020204030204" pitchFamily="34" charset="0"/>
                          <a:ea typeface="Calibri" panose="020F0502020204030204" pitchFamily="34" charset="0"/>
                          <a:cs typeface="Calibri" panose="020F0502020204030204" pitchFamily="34" charset="0"/>
                        </a:rPr>
                        <a:t>17%</a:t>
                      </a:r>
                    </a:p>
                  </a:txBody>
                  <a:tcPr/>
                </a:tc>
                <a:extLst>
                  <a:ext uri="{0D108BD9-81ED-4DB2-BD59-A6C34878D82A}">
                    <a16:rowId xmlns:a16="http://schemas.microsoft.com/office/drawing/2014/main" val="183826614"/>
                  </a:ext>
                </a:extLst>
              </a:tr>
              <a:tr h="370840">
                <a:tc>
                  <a:txBody>
                    <a:bodyPr/>
                    <a:lstStyle/>
                    <a:p>
                      <a:r>
                        <a:rPr lang="uk-UA" sz="2000" dirty="0">
                          <a:latin typeface="Calibri" panose="020F0502020204030204" pitchFamily="34" charset="0"/>
                          <a:ea typeface="Calibri" panose="020F0502020204030204" pitchFamily="34" charset="0"/>
                          <a:cs typeface="Calibri" panose="020F0502020204030204" pitchFamily="34" charset="0"/>
                        </a:rPr>
                        <a:t>2025</a:t>
                      </a:r>
                    </a:p>
                  </a:txBody>
                  <a:tcPr/>
                </a:tc>
                <a:tc>
                  <a:txBody>
                    <a:bodyPr/>
                    <a:lstStyle/>
                    <a:p>
                      <a:pPr algn="ctr"/>
                      <a:r>
                        <a:rPr lang="uk-UA" sz="2000" dirty="0">
                          <a:latin typeface="Calibri" panose="020F0502020204030204" pitchFamily="34" charset="0"/>
                          <a:ea typeface="Calibri" panose="020F0502020204030204" pitchFamily="34" charset="0"/>
                          <a:cs typeface="Calibri" panose="020F0502020204030204" pitchFamily="34" charset="0"/>
                        </a:rPr>
                        <a:t>4209</a:t>
                      </a:r>
                    </a:p>
                  </a:txBody>
                  <a:tcPr/>
                </a:tc>
                <a:tc>
                  <a:txBody>
                    <a:bodyPr/>
                    <a:lstStyle/>
                    <a:p>
                      <a:pPr algn="ctr"/>
                      <a:endParaRPr lang="uk-UA"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endParaRPr lang="uk-UA" sz="20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endParaRPr lang="uk-UA" sz="200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546033423"/>
                  </a:ext>
                </a:extLst>
              </a:tr>
            </a:tbl>
          </a:graphicData>
        </a:graphic>
      </p:graphicFrame>
      <p:sp>
        <p:nvSpPr>
          <p:cNvPr id="8" name="Місце для вмісту 4">
            <a:extLst>
              <a:ext uri="{FF2B5EF4-FFF2-40B4-BE49-F238E27FC236}">
                <a16:creationId xmlns:a16="http://schemas.microsoft.com/office/drawing/2014/main" id="{FF909AEF-F229-E850-9072-057C7F9BC756}"/>
              </a:ext>
            </a:extLst>
          </p:cNvPr>
          <p:cNvSpPr txBox="1">
            <a:spLocks/>
          </p:cNvSpPr>
          <p:nvPr/>
        </p:nvSpPr>
        <p:spPr>
          <a:xfrm>
            <a:off x="1331640" y="5238802"/>
            <a:ext cx="7344816" cy="161919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uk-UA" sz="1400" dirty="0">
                <a:latin typeface="Calibri" panose="020F0502020204030204" pitchFamily="34" charset="0"/>
                <a:ea typeface="Calibri" panose="020F0502020204030204" pitchFamily="34" charset="0"/>
                <a:cs typeface="Calibri" panose="020F0502020204030204" pitchFamily="34" charset="0"/>
              </a:rPr>
              <a:t>* </a:t>
            </a:r>
            <a:r>
              <a:rPr lang="en-GB" sz="1400" dirty="0">
                <a:latin typeface="Calibri" panose="020F0502020204030204" pitchFamily="34" charset="0"/>
                <a:ea typeface="Calibri" panose="020F0502020204030204" pitchFamily="34" charset="0"/>
                <a:cs typeface="Calibri" panose="020F0502020204030204" pitchFamily="34" charset="0"/>
              </a:rPr>
              <a:t>in 2021 without Donetsk, Luhansk regions and the Autonomous Republic of Crimea</a:t>
            </a:r>
            <a:endParaRPr lang="uk-UA" sz="14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US" sz="1400" dirty="0">
                <a:latin typeface="Calibri" panose="020F0502020204030204" pitchFamily="34" charset="0"/>
                <a:ea typeface="Calibri" panose="020F0502020204030204" pitchFamily="34" charset="0"/>
                <a:cs typeface="Calibri" panose="020F0502020204030204" pitchFamily="34" charset="0"/>
              </a:rPr>
              <a:t>** </a:t>
            </a:r>
            <a:r>
              <a:rPr lang="en-GB" sz="1400" dirty="0">
                <a:latin typeface="Calibri" panose="020F0502020204030204" pitchFamily="34" charset="0"/>
                <a:ea typeface="Calibri" panose="020F0502020204030204" pitchFamily="34" charset="0"/>
                <a:cs typeface="Calibri" panose="020F0502020204030204" pitchFamily="34" charset="0"/>
              </a:rPr>
              <a:t>in 2022 without Kyiv, Chernihiv, Sumy, Zaporizhzhia, Luhansk, Kharkiv, Donetsk, Kherson regions, and the Autonomous Republic of Crimea</a:t>
            </a:r>
            <a:endParaRPr lang="en-US" sz="14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US" sz="1400" dirty="0">
                <a:latin typeface="Calibri" panose="020F0502020204030204" pitchFamily="34" charset="0"/>
                <a:ea typeface="Calibri" panose="020F0502020204030204" pitchFamily="34" charset="0"/>
                <a:cs typeface="Calibri" panose="020F0502020204030204" pitchFamily="34" charset="0"/>
              </a:rPr>
              <a:t>***</a:t>
            </a:r>
            <a:r>
              <a:rPr lang="en-GB" sz="1400" dirty="0">
                <a:latin typeface="Calibri" panose="020F0502020204030204" pitchFamily="34" charset="0"/>
                <a:ea typeface="Calibri" panose="020F0502020204030204" pitchFamily="34" charset="0"/>
                <a:cs typeface="Calibri" panose="020F0502020204030204" pitchFamily="34" charset="0"/>
              </a:rPr>
              <a:t>from 2023 without Chernihiv, Sumy, Zaporizhzhia, Luhansk, Kharkiv, Donetsk, Kherson regions, and the Autonomous Republic of Crimea</a:t>
            </a:r>
            <a:endParaRPr lang="uk-UA" sz="14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uk-UA" sz="1400" dirty="0">
                <a:latin typeface="Calibri" panose="020F0502020204030204" pitchFamily="34" charset="0"/>
                <a:ea typeface="Calibri" panose="020F0502020204030204" pitchFamily="34" charset="0"/>
                <a:cs typeface="Calibri" panose="020F0502020204030204" pitchFamily="34" charset="0"/>
              </a:rPr>
              <a:t>****</a:t>
            </a:r>
            <a:r>
              <a:rPr lang="en-GB" sz="1400" dirty="0">
                <a:latin typeface="Calibri" panose="020F0502020204030204" pitchFamily="34" charset="0"/>
                <a:ea typeface="Calibri" panose="020F0502020204030204" pitchFamily="34" charset="0"/>
                <a:cs typeface="Calibri" panose="020F0502020204030204" pitchFamily="34" charset="0"/>
              </a:rPr>
              <a:t>in 2024 the regions from 2023 and a 30 km wide line along the border</a:t>
            </a:r>
            <a:endParaRPr lang="uk-UA" sz="1400" dirty="0">
              <a:latin typeface="Calibri" panose="020F0502020204030204" pitchFamily="34" charset="0"/>
              <a:ea typeface="Calibri" panose="020F0502020204030204" pitchFamily="34" charset="0"/>
              <a:cs typeface="Calibri" panose="020F0502020204030204" pitchFamily="34" charset="0"/>
            </a:endParaRPr>
          </a:p>
          <a:p>
            <a:endParaRPr lang="uk-UA" sz="1400" dirty="0">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438756340"/>
      </p:ext>
    </p:extLst>
  </p:cSld>
  <p:clrMapOvr>
    <a:masterClrMapping/>
  </p:clrMapOvr>
  <p:transition advTm="4097">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7FFE3-ED75-9F0E-3743-C3DF21121581}"/>
            </a:ext>
          </a:extLst>
        </p:cNvPr>
        <p:cNvGrpSpPr/>
        <p:nvPr/>
      </p:nvGrpSpPr>
      <p:grpSpPr>
        <a:xfrm>
          <a:off x="0" y="0"/>
          <a:ext cx="0" cy="0"/>
          <a:chOff x="0" y="0"/>
          <a:chExt cx="0" cy="0"/>
        </a:xfrm>
      </p:grpSpPr>
      <p:pic>
        <p:nvPicPr>
          <p:cNvPr id="6" name="Picture 1" descr="C:\Users\User\Desktop\Рисунок2.png">
            <a:extLst>
              <a:ext uri="{FF2B5EF4-FFF2-40B4-BE49-F238E27FC236}">
                <a16:creationId xmlns:a16="http://schemas.microsoft.com/office/drawing/2014/main" id="{829E23B9-6657-87CC-DE15-7087614CA20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44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948A5A0-A2AD-7FB7-F358-E32A1CC9EEB7}"/>
              </a:ext>
            </a:extLst>
          </p:cNvPr>
          <p:cNvSpPr txBox="1"/>
          <p:nvPr/>
        </p:nvSpPr>
        <p:spPr>
          <a:xfrm>
            <a:off x="1331640" y="116632"/>
            <a:ext cx="7344816" cy="369308"/>
          </a:xfrm>
          <a:prstGeom prst="rect">
            <a:avLst/>
          </a:prstGeom>
        </p:spPr>
        <p:style>
          <a:lnRef idx="1">
            <a:schemeClr val="accent5"/>
          </a:lnRef>
          <a:fillRef idx="3">
            <a:schemeClr val="accent5"/>
          </a:fillRef>
          <a:effectRef idx="2">
            <a:schemeClr val="accent5"/>
          </a:effectRef>
          <a:fontRef idx="minor">
            <a:schemeClr val="lt1"/>
          </a:fontRef>
        </p:style>
        <p:txBody>
          <a:bodyPr wrap="square" lIns="91416" tIns="45708" rIns="91416" bIns="45708">
            <a:spAutoFit/>
          </a:bodyPr>
          <a:lstStyle/>
          <a:p>
            <a:pPr>
              <a:lnSpc>
                <a:spcPct val="90000"/>
              </a:lnSpc>
              <a:defRPr/>
            </a:pPr>
            <a:r>
              <a:rPr lang="en-GB" sz="2000" dirty="0"/>
              <a:t>NFI scenarios (Key features)</a:t>
            </a:r>
            <a:endParaRPr lang="ru-RU" altLang="uk-UA" sz="2000" dirty="0"/>
          </a:p>
        </p:txBody>
      </p:sp>
      <p:graphicFrame>
        <p:nvGraphicFramePr>
          <p:cNvPr id="10" name="Table 2">
            <a:extLst>
              <a:ext uri="{FF2B5EF4-FFF2-40B4-BE49-F238E27FC236}">
                <a16:creationId xmlns:a16="http://schemas.microsoft.com/office/drawing/2014/main" id="{FCA7BD92-CE44-010E-F48F-3D77199E5B7D}"/>
              </a:ext>
            </a:extLst>
          </p:cNvPr>
          <p:cNvGraphicFramePr>
            <a:graphicFrameLocks noGrp="1"/>
          </p:cNvGraphicFramePr>
          <p:nvPr>
            <p:extLst>
              <p:ext uri="{D42A27DB-BD31-4B8C-83A1-F6EECF244321}">
                <p14:modId xmlns:p14="http://schemas.microsoft.com/office/powerpoint/2010/main" val="955145541"/>
              </p:ext>
            </p:extLst>
          </p:nvPr>
        </p:nvGraphicFramePr>
        <p:xfrm>
          <a:off x="1331640" y="971436"/>
          <a:ext cx="7344816" cy="4206240"/>
        </p:xfrm>
        <a:graphic>
          <a:graphicData uri="http://schemas.openxmlformats.org/drawingml/2006/table">
            <a:tbl>
              <a:tblPr firstRow="1" bandRow="1">
                <a:tableStyleId>{2D5ABB26-0587-4C30-8999-92F81FD0307C}</a:tableStyleId>
              </a:tblPr>
              <a:tblGrid>
                <a:gridCol w="1836203">
                  <a:extLst>
                    <a:ext uri="{9D8B030D-6E8A-4147-A177-3AD203B41FA5}">
                      <a16:colId xmlns:a16="http://schemas.microsoft.com/office/drawing/2014/main" val="20000"/>
                    </a:ext>
                  </a:extLst>
                </a:gridCol>
                <a:gridCol w="1351170">
                  <a:extLst>
                    <a:ext uri="{9D8B030D-6E8A-4147-A177-3AD203B41FA5}">
                      <a16:colId xmlns:a16="http://schemas.microsoft.com/office/drawing/2014/main" val="20001"/>
                    </a:ext>
                  </a:extLst>
                </a:gridCol>
                <a:gridCol w="1662977">
                  <a:extLst>
                    <a:ext uri="{9D8B030D-6E8A-4147-A177-3AD203B41FA5}">
                      <a16:colId xmlns:a16="http://schemas.microsoft.com/office/drawing/2014/main" val="20002"/>
                    </a:ext>
                  </a:extLst>
                </a:gridCol>
                <a:gridCol w="1039361">
                  <a:extLst>
                    <a:ext uri="{9D8B030D-6E8A-4147-A177-3AD203B41FA5}">
                      <a16:colId xmlns:a16="http://schemas.microsoft.com/office/drawing/2014/main" val="20003"/>
                    </a:ext>
                  </a:extLst>
                </a:gridCol>
                <a:gridCol w="1455105">
                  <a:extLst>
                    <a:ext uri="{9D8B030D-6E8A-4147-A177-3AD203B41FA5}">
                      <a16:colId xmlns:a16="http://schemas.microsoft.com/office/drawing/2014/main" val="20004"/>
                    </a:ext>
                  </a:extLst>
                </a:gridCol>
              </a:tblGrid>
              <a:tr h="875536">
                <a:tc>
                  <a:txBody>
                    <a:bodyPr/>
                    <a:lstStyle/>
                    <a:p>
                      <a:pPr algn="ctr"/>
                      <a:r>
                        <a:rPr lang="en-GB" sz="1800" b="1" noProof="0" dirty="0">
                          <a:latin typeface="Calibri" panose="020F0502020204030204" pitchFamily="34" charset="0"/>
                          <a:ea typeface="Calibri" panose="020F0502020204030204" pitchFamily="34" charset="0"/>
                          <a:cs typeface="Calibri" panose="020F0502020204030204" pitchFamily="34" charset="0"/>
                        </a:rPr>
                        <a:t>Scenario</a:t>
                      </a:r>
                      <a:endParaRPr lang="uk-UA" sz="1800" b="1" noProof="0" dirty="0">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noProof="0" dirty="0">
                          <a:latin typeface="Calibri" panose="020F0502020204030204" pitchFamily="34" charset="0"/>
                          <a:ea typeface="Calibri" panose="020F0502020204030204" pitchFamily="34" charset="0"/>
                          <a:cs typeface="Calibri" panose="020F0502020204030204" pitchFamily="34" charset="0"/>
                        </a:rPr>
                        <a:t>Coverage</a:t>
                      </a:r>
                      <a:endParaRPr lang="uk-UA" sz="1800" b="1" noProof="0" dirty="0">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noProof="0" dirty="0">
                          <a:latin typeface="Calibri" panose="020F0502020204030204" pitchFamily="34" charset="0"/>
                          <a:ea typeface="Calibri" panose="020F0502020204030204" pitchFamily="34" charset="0"/>
                          <a:cs typeface="Calibri" panose="020F0502020204030204" pitchFamily="34" charset="0"/>
                        </a:rPr>
                        <a:t>Collection methods</a:t>
                      </a:r>
                      <a:endParaRPr lang="uk-UA" sz="1800" b="1" noProof="0" dirty="0">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noProof="0" dirty="0">
                          <a:latin typeface="Calibri" panose="020F0502020204030204" pitchFamily="34" charset="0"/>
                          <a:ea typeface="Calibri" panose="020F0502020204030204" pitchFamily="34" charset="0"/>
                          <a:cs typeface="Calibri" panose="020F0502020204030204" pitchFamily="34" charset="0"/>
                        </a:rPr>
                        <a:t>Accuracy</a:t>
                      </a:r>
                      <a:endParaRPr lang="uk-UA" sz="1800" b="1" noProof="0" dirty="0">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800" b="1" noProof="0" dirty="0">
                          <a:latin typeface="Calibri" panose="020F0502020204030204" pitchFamily="34" charset="0"/>
                          <a:ea typeface="Calibri" panose="020F0502020204030204" pitchFamily="34" charset="0"/>
                          <a:cs typeface="Calibri" panose="020F0502020204030204" pitchFamily="34" charset="0"/>
                        </a:rPr>
                        <a:t>Cost* (million UAH/year)</a:t>
                      </a:r>
                      <a:endParaRPr lang="uk-UA" sz="1800" b="1" noProof="0" dirty="0">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731520">
                <a:tc>
                  <a:txBody>
                    <a:bodyPr/>
                    <a:lstStyle/>
                    <a:p>
                      <a:r>
                        <a:rPr lang="uk-UA" noProof="0" dirty="0">
                          <a:latin typeface="Calibri" panose="020F0502020204030204" pitchFamily="34" charset="0"/>
                          <a:ea typeface="Calibri" panose="020F0502020204030204" pitchFamily="34" charset="0"/>
                          <a:cs typeface="Calibri" panose="020F0502020204030204" pitchFamily="34" charset="0"/>
                        </a:rPr>
                        <a:t>1. О</a:t>
                      </a:r>
                      <a:r>
                        <a:rPr lang="en-GB" noProof="0" dirty="0" err="1">
                          <a:latin typeface="Calibri" panose="020F0502020204030204" pitchFamily="34" charset="0"/>
                          <a:ea typeface="Calibri" panose="020F0502020204030204" pitchFamily="34" charset="0"/>
                          <a:cs typeface="Calibri" panose="020F0502020204030204" pitchFamily="34" charset="0"/>
                        </a:rPr>
                        <a:t>riginal</a:t>
                      </a:r>
                      <a:endParaRPr lang="uk-UA" noProof="0" dirty="0">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noProof="0" dirty="0">
                          <a:latin typeface="Calibri" panose="020F0502020204030204" pitchFamily="34" charset="0"/>
                          <a:ea typeface="Calibri" panose="020F0502020204030204" pitchFamily="34" charset="0"/>
                          <a:cs typeface="Calibri" panose="020F0502020204030204" pitchFamily="34" charset="0"/>
                        </a:rPr>
                        <a:t>Available areas</a:t>
                      </a:r>
                      <a:endParaRPr lang="uk-UA" noProof="0" dirty="0">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noProof="0" dirty="0">
                          <a:latin typeface="Calibri" panose="020F0502020204030204" pitchFamily="34" charset="0"/>
                          <a:ea typeface="Calibri" panose="020F0502020204030204" pitchFamily="34" charset="0"/>
                          <a:cs typeface="Calibri" panose="020F0502020204030204" pitchFamily="34" charset="0"/>
                        </a:rPr>
                        <a:t>Field only</a:t>
                      </a:r>
                      <a:endParaRPr lang="uk-UA" noProof="0" dirty="0">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noProof="0" dirty="0">
                          <a:latin typeface="Calibri" panose="020F0502020204030204" pitchFamily="34" charset="0"/>
                          <a:ea typeface="Calibri" panose="020F0502020204030204" pitchFamily="34" charset="0"/>
                          <a:cs typeface="Calibri" panose="020F0502020204030204" pitchFamily="34" charset="0"/>
                        </a:rPr>
                        <a:t>High</a:t>
                      </a:r>
                      <a:endParaRPr lang="uk-UA" noProof="0" dirty="0">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noProof="0" dirty="0">
                          <a:latin typeface="Calibri" panose="020F0502020204030204" pitchFamily="34" charset="0"/>
                          <a:ea typeface="Calibri" panose="020F0502020204030204" pitchFamily="34" charset="0"/>
                          <a:cs typeface="Calibri" panose="020F0502020204030204" pitchFamily="34" charset="0"/>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31520">
                <a:tc>
                  <a:txBody>
                    <a:bodyPr/>
                    <a:lstStyle/>
                    <a:p>
                      <a:r>
                        <a:rPr lang="uk-UA" noProof="0" dirty="0">
                          <a:latin typeface="Calibri" panose="020F0502020204030204" pitchFamily="34" charset="0"/>
                          <a:ea typeface="Calibri" panose="020F0502020204030204" pitchFamily="34" charset="0"/>
                          <a:cs typeface="Calibri" panose="020F0502020204030204" pitchFamily="34" charset="0"/>
                        </a:rPr>
                        <a:t>2.1</a:t>
                      </a:r>
                      <a:r>
                        <a:rPr lang="uk-UA" noProof="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GB" noProof="0" dirty="0">
                          <a:solidFill>
                            <a:schemeClr val="tx1"/>
                          </a:solidFill>
                          <a:latin typeface="Calibri" panose="020F0502020204030204" pitchFamily="34" charset="0"/>
                          <a:ea typeface="Calibri" panose="020F0502020204030204" pitchFamily="34" charset="0"/>
                          <a:cs typeface="Calibri" panose="020F0502020204030204" pitchFamily="34" charset="0"/>
                        </a:rPr>
                        <a:t>Extended</a:t>
                      </a:r>
                      <a:endParaRPr lang="uk-UA" noProof="0" dirty="0">
                        <a:solidFill>
                          <a:schemeClr val="tx1"/>
                        </a:solidFill>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noProof="0" dirty="0">
                          <a:latin typeface="Calibri" panose="020F0502020204030204" pitchFamily="34" charset="0"/>
                          <a:ea typeface="Calibri" panose="020F0502020204030204" pitchFamily="34" charset="0"/>
                          <a:cs typeface="Calibri" panose="020F0502020204030204" pitchFamily="34" charset="0"/>
                        </a:rPr>
                        <a:t>Available areas</a:t>
                      </a:r>
                      <a:endParaRPr lang="uk-UA" noProof="0" dirty="0">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noProof="0" dirty="0">
                          <a:latin typeface="Calibri" panose="020F0502020204030204" pitchFamily="34" charset="0"/>
                          <a:ea typeface="Calibri" panose="020F0502020204030204" pitchFamily="34" charset="0"/>
                          <a:cs typeface="Calibri" panose="020F0502020204030204" pitchFamily="34" charset="0"/>
                        </a:rPr>
                        <a:t>Reduced amount of field work</a:t>
                      </a:r>
                      <a:endParaRPr lang="uk-UA" noProof="0" dirty="0">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noProof="0" dirty="0">
                          <a:latin typeface="Calibri" panose="020F0502020204030204" pitchFamily="34" charset="0"/>
                          <a:ea typeface="Calibri" panose="020F0502020204030204" pitchFamily="34" charset="0"/>
                          <a:cs typeface="Calibri" panose="020F0502020204030204" pitchFamily="34" charset="0"/>
                        </a:rPr>
                        <a:t>Reduced</a:t>
                      </a:r>
                      <a:endParaRPr lang="uk-UA" noProof="0" dirty="0">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noProof="0" dirty="0">
                          <a:latin typeface="Calibri" panose="020F0502020204030204" pitchFamily="34" charset="0"/>
                          <a:ea typeface="Calibri" panose="020F0502020204030204" pitchFamily="34" charset="0"/>
                          <a:cs typeface="Calibri" panose="020F0502020204030204" pitchFamily="34" charset="0"/>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31520">
                <a:tc>
                  <a:txBody>
                    <a:bodyPr/>
                    <a:lstStyle/>
                    <a:p>
                      <a:r>
                        <a:rPr lang="uk-UA" b="1" noProof="0" dirty="0">
                          <a:latin typeface="Calibri" panose="020F0502020204030204" pitchFamily="34" charset="0"/>
                          <a:ea typeface="Calibri" panose="020F0502020204030204" pitchFamily="34" charset="0"/>
                          <a:cs typeface="Calibri" panose="020F0502020204030204" pitchFamily="34" charset="0"/>
                        </a:rPr>
                        <a:t>3.1. </a:t>
                      </a:r>
                      <a:br>
                        <a:rPr lang="uk-UA" b="1" noProof="0" dirty="0">
                          <a:latin typeface="Calibri" panose="020F0502020204030204" pitchFamily="34" charset="0"/>
                          <a:ea typeface="Calibri" panose="020F0502020204030204" pitchFamily="34" charset="0"/>
                          <a:cs typeface="Calibri" panose="020F0502020204030204" pitchFamily="34" charset="0"/>
                        </a:rPr>
                      </a:br>
                      <a:r>
                        <a:rPr lang="en-GB" b="1" noProof="0" dirty="0">
                          <a:latin typeface="Calibri" panose="020F0502020204030204" pitchFamily="34" charset="0"/>
                          <a:ea typeface="Calibri" panose="020F0502020204030204" pitchFamily="34" charset="0"/>
                          <a:cs typeface="Calibri" panose="020F0502020204030204" pitchFamily="34" charset="0"/>
                        </a:rPr>
                        <a:t>Field </a:t>
                      </a:r>
                      <a:r>
                        <a:rPr lang="uk-UA" b="1" noProof="0" dirty="0">
                          <a:latin typeface="Calibri" panose="020F0502020204030204" pitchFamily="34" charset="0"/>
                          <a:ea typeface="Calibri" panose="020F0502020204030204" pitchFamily="34" charset="0"/>
                          <a:cs typeface="Calibri" panose="020F0502020204030204" pitchFamily="34" charset="0"/>
                        </a:rPr>
                        <a:t> + </a:t>
                      </a:r>
                      <a:r>
                        <a:rPr lang="en-GB" b="1" noProof="0" dirty="0">
                          <a:latin typeface="Calibri" panose="020F0502020204030204" pitchFamily="34" charset="0"/>
                          <a:ea typeface="Calibri" panose="020F0502020204030204" pitchFamily="34" charset="0"/>
                          <a:cs typeface="Calibri" panose="020F0502020204030204" pitchFamily="34" charset="0"/>
                        </a:rPr>
                        <a:t>RS</a:t>
                      </a:r>
                      <a:endParaRPr lang="uk-UA" b="1" noProof="0" dirty="0">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dirty="0">
                          <a:latin typeface="Calibri" panose="020F0502020204030204" pitchFamily="34" charset="0"/>
                          <a:ea typeface="Calibri" panose="020F0502020204030204" pitchFamily="34" charset="0"/>
                          <a:cs typeface="Calibri" panose="020F0502020204030204" pitchFamily="34" charset="0"/>
                        </a:rPr>
                        <a:t>All Ukraine</a:t>
                      </a:r>
                      <a:endParaRPr lang="uk-UA" b="1" noProof="0" dirty="0">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dirty="0">
                          <a:latin typeface="Calibri" panose="020F0502020204030204" pitchFamily="34" charset="0"/>
                          <a:ea typeface="Calibri" panose="020F0502020204030204" pitchFamily="34" charset="0"/>
                          <a:cs typeface="Calibri" panose="020F0502020204030204" pitchFamily="34" charset="0"/>
                        </a:rPr>
                        <a:t>Combination of RS and field data</a:t>
                      </a:r>
                      <a:endParaRPr lang="uk-UA" b="1" noProof="0" dirty="0">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b="1" noProof="0" dirty="0">
                          <a:latin typeface="Calibri" panose="020F0502020204030204" pitchFamily="34" charset="0"/>
                          <a:ea typeface="Calibri" panose="020F0502020204030204" pitchFamily="34" charset="0"/>
                          <a:cs typeface="Calibri" panose="020F0502020204030204" pitchFamily="34" charset="0"/>
                        </a:rPr>
                        <a:t>High</a:t>
                      </a:r>
                      <a:endParaRPr lang="uk-UA" b="1" noProof="0" dirty="0">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b="1" noProof="0" dirty="0">
                          <a:latin typeface="Calibri" panose="020F0502020204030204" pitchFamily="34" charset="0"/>
                          <a:ea typeface="Calibri" panose="020F0502020204030204" pitchFamily="34" charset="0"/>
                          <a:cs typeface="Calibri" panose="020F0502020204030204" pitchFamily="34" charset="0"/>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31520">
                <a:tc>
                  <a:txBody>
                    <a:bodyPr/>
                    <a:lstStyle/>
                    <a:p>
                      <a:r>
                        <a:rPr lang="uk-UA" noProof="0" dirty="0">
                          <a:latin typeface="Calibri" panose="020F0502020204030204" pitchFamily="34" charset="0"/>
                          <a:ea typeface="Calibri" panose="020F0502020204030204" pitchFamily="34" charset="0"/>
                          <a:cs typeface="Calibri" panose="020F0502020204030204" pitchFamily="34" charset="0"/>
                        </a:rPr>
                        <a:t>3.2. </a:t>
                      </a:r>
                      <a:r>
                        <a:rPr lang="en-GB" noProof="0" dirty="0">
                          <a:latin typeface="Calibri" panose="020F0502020204030204" pitchFamily="34" charset="0"/>
                          <a:ea typeface="Calibri" panose="020F0502020204030204" pitchFamily="34" charset="0"/>
                          <a:cs typeface="Calibri" panose="020F0502020204030204" pitchFamily="34" charset="0"/>
                        </a:rPr>
                        <a:t>RS</a:t>
                      </a:r>
                      <a:r>
                        <a:rPr lang="uk-UA" noProof="0" dirty="0">
                          <a:latin typeface="Calibri" panose="020F0502020204030204" pitchFamily="34" charset="0"/>
                          <a:ea typeface="Calibri" panose="020F0502020204030204" pitchFamily="34" charset="0"/>
                          <a:cs typeface="Calibri" panose="020F0502020204030204" pitchFamily="34" charset="0"/>
                        </a:rPr>
                        <a:t>-</a:t>
                      </a:r>
                      <a:r>
                        <a:rPr lang="en-GB" noProof="0" dirty="0">
                          <a:latin typeface="Calibri" panose="020F0502020204030204" pitchFamily="34" charset="0"/>
                          <a:ea typeface="Calibri" panose="020F0502020204030204" pitchFamily="34" charset="0"/>
                          <a:cs typeface="Calibri" panose="020F0502020204030204" pitchFamily="34" charset="0"/>
                        </a:rPr>
                        <a:t>oriented</a:t>
                      </a:r>
                      <a:endParaRPr lang="uk-UA" noProof="0" dirty="0">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noProof="0" dirty="0">
                          <a:latin typeface="Calibri" panose="020F0502020204030204" pitchFamily="34" charset="0"/>
                          <a:ea typeface="Calibri" panose="020F0502020204030204" pitchFamily="34" charset="0"/>
                          <a:cs typeface="Calibri" panose="020F0502020204030204" pitchFamily="34" charset="0"/>
                        </a:rPr>
                        <a:t>All Ukraine</a:t>
                      </a:r>
                      <a:endParaRPr lang="uk-UA" noProof="0" dirty="0">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noProof="0" dirty="0">
                          <a:latin typeface="Calibri" panose="020F0502020204030204" pitchFamily="34" charset="0"/>
                          <a:ea typeface="Calibri" panose="020F0502020204030204" pitchFamily="34" charset="0"/>
                          <a:cs typeface="Calibri" panose="020F0502020204030204" pitchFamily="34" charset="0"/>
                        </a:rPr>
                        <a:t>RS only</a:t>
                      </a:r>
                      <a:endParaRPr lang="uk-UA" noProof="0" dirty="0">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noProof="0" dirty="0">
                          <a:latin typeface="Calibri" panose="020F0502020204030204" pitchFamily="34" charset="0"/>
                          <a:ea typeface="Calibri" panose="020F0502020204030204" pitchFamily="34" charset="0"/>
                          <a:cs typeface="Calibri" panose="020F0502020204030204" pitchFamily="34" charset="0"/>
                        </a:rPr>
                        <a:t>Medium</a:t>
                      </a:r>
                      <a:endParaRPr lang="uk-UA" noProof="0" dirty="0">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uk-UA" noProof="0" dirty="0">
                          <a:latin typeface="Calibri" panose="020F0502020204030204" pitchFamily="34" charset="0"/>
                          <a:ea typeface="Calibri" panose="020F0502020204030204" pitchFamily="34" charset="0"/>
                          <a:cs typeface="Calibri" panose="020F050202020403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1" name="TextBox 10">
            <a:extLst>
              <a:ext uri="{FF2B5EF4-FFF2-40B4-BE49-F238E27FC236}">
                <a16:creationId xmlns:a16="http://schemas.microsoft.com/office/drawing/2014/main" id="{0E90520B-7125-FA2D-7AA0-0B5C2979B0B3}"/>
              </a:ext>
            </a:extLst>
          </p:cNvPr>
          <p:cNvSpPr txBox="1"/>
          <p:nvPr/>
        </p:nvSpPr>
        <p:spPr>
          <a:xfrm>
            <a:off x="1475656" y="5741732"/>
            <a:ext cx="5416291" cy="369332"/>
          </a:xfrm>
          <a:prstGeom prst="rect">
            <a:avLst/>
          </a:prstGeom>
          <a:noFill/>
        </p:spPr>
        <p:txBody>
          <a:bodyPr wrap="none" rtlCol="0">
            <a:spAutoFit/>
          </a:bodyPr>
          <a:lstStyle/>
          <a:p>
            <a:r>
              <a:rPr lang="uk-UA"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GB" dirty="0">
                <a:solidFill>
                  <a:srgbClr val="FF0000"/>
                </a:solidFill>
                <a:latin typeface="Calibri" panose="020F0502020204030204" pitchFamily="34" charset="0"/>
                <a:ea typeface="Calibri" panose="020F0502020204030204" pitchFamily="34" charset="0"/>
                <a:cs typeface="Calibri" panose="020F0502020204030204" pitchFamily="34" charset="0"/>
              </a:rPr>
              <a:t> Excluding the cost of permanent data processing staff </a:t>
            </a:r>
            <a:endParaRPr lang="uk-UA"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87900047"/>
      </p:ext>
    </p:extLst>
  </p:cSld>
  <p:clrMapOvr>
    <a:masterClrMapping/>
  </p:clrMapOvr>
  <p:transition advTm="4097">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C:\Users\User\Desktop\Рисунок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73" y="0"/>
            <a:ext cx="914444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31640" y="116632"/>
            <a:ext cx="7344816" cy="383158"/>
          </a:xfrm>
          <a:prstGeom prst="rect">
            <a:avLst/>
          </a:prstGeom>
        </p:spPr>
        <p:style>
          <a:lnRef idx="1">
            <a:schemeClr val="accent5"/>
          </a:lnRef>
          <a:fillRef idx="3">
            <a:schemeClr val="accent5"/>
          </a:fillRef>
          <a:effectRef idx="2">
            <a:schemeClr val="accent5"/>
          </a:effectRef>
          <a:fontRef idx="minor">
            <a:schemeClr val="lt1"/>
          </a:fontRef>
        </p:style>
        <p:txBody>
          <a:bodyPr wrap="square" lIns="91416" tIns="45708" rIns="91416" bIns="45708">
            <a:spAutoFit/>
          </a:bodyPr>
          <a:lstStyle/>
          <a:p>
            <a:pPr>
              <a:lnSpc>
                <a:spcPct val="90000"/>
              </a:lnSpc>
              <a:defRPr/>
            </a:pPr>
            <a:r>
              <a:rPr lang="en-GB" sz="2100" dirty="0"/>
              <a:t>Organisational and methodological tasks of the NFI</a:t>
            </a:r>
            <a:endParaRPr lang="ru-RU" altLang="uk-UA" sz="2100" dirty="0"/>
          </a:p>
        </p:txBody>
      </p:sp>
      <p:sp>
        <p:nvSpPr>
          <p:cNvPr id="5" name="Місце для вмісту 4">
            <a:extLst>
              <a:ext uri="{FF2B5EF4-FFF2-40B4-BE49-F238E27FC236}">
                <a16:creationId xmlns:a16="http://schemas.microsoft.com/office/drawing/2014/main" id="{3AE7B51E-4538-0DC9-6E30-907AB7F326C7}"/>
              </a:ext>
            </a:extLst>
          </p:cNvPr>
          <p:cNvSpPr txBox="1">
            <a:spLocks/>
          </p:cNvSpPr>
          <p:nvPr/>
        </p:nvSpPr>
        <p:spPr>
          <a:xfrm>
            <a:off x="1259632" y="692696"/>
            <a:ext cx="7344816" cy="604867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lvl="1" algn="just" fontAlgn="auto">
              <a:lnSpc>
                <a:spcPts val="1500"/>
              </a:lnSpc>
              <a:spcBef>
                <a:spcPts val="900"/>
              </a:spcBef>
              <a:spcAft>
                <a:spcPts val="0"/>
              </a:spcAft>
            </a:pPr>
            <a:r>
              <a:rPr lang="en-GB" sz="2100" dirty="0">
                <a:solidFill>
                  <a:schemeClr val="tx1"/>
                </a:solidFill>
                <a:latin typeface="Calibri" panose="020F0502020204030204" pitchFamily="34" charset="0"/>
                <a:ea typeface="Calibri" panose="020F0502020204030204" pitchFamily="34" charset="0"/>
                <a:cs typeface="Calibri" panose="020F0502020204030204" pitchFamily="34" charset="0"/>
              </a:rPr>
              <a:t>Continuing work on the NFI </a:t>
            </a:r>
            <a:r>
              <a:rPr lang="uk-UA" sz="21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lvl="2" algn="just" fontAlgn="auto">
              <a:lnSpc>
                <a:spcPts val="1500"/>
              </a:lnSpc>
              <a:spcBef>
                <a:spcPts val="900"/>
              </a:spcBef>
              <a:spcAft>
                <a:spcPts val="0"/>
              </a:spcAft>
            </a:pPr>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Funding of the NFI (establishing a minimum threshold for annual funding - ensuring a minimum scope of work).</a:t>
            </a:r>
            <a:endParaRPr lang="uk-UA"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2" algn="just" fontAlgn="auto">
              <a:lnSpc>
                <a:spcPts val="1500"/>
              </a:lnSpc>
              <a:spcBef>
                <a:spcPts val="900"/>
              </a:spcBef>
              <a:spcAft>
                <a:spcPts val="0"/>
              </a:spcAft>
            </a:pPr>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Maintaining the permanent staff of NFI implementers</a:t>
            </a:r>
            <a:endParaRPr lang="uk-UA"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lgn="just" fontAlgn="auto">
              <a:lnSpc>
                <a:spcPts val="1500"/>
              </a:lnSpc>
              <a:spcBef>
                <a:spcPts val="900"/>
              </a:spcBef>
              <a:spcAft>
                <a:spcPts val="0"/>
              </a:spcAft>
            </a:pPr>
            <a:r>
              <a:rPr lang="en-GB" sz="2100" dirty="0">
                <a:solidFill>
                  <a:schemeClr val="tx1"/>
                </a:solidFill>
                <a:latin typeface="Calibri" panose="020F0502020204030204" pitchFamily="34" charset="0"/>
                <a:ea typeface="Calibri" panose="020F0502020204030204" pitchFamily="34" charset="0"/>
                <a:cs typeface="Calibri" panose="020F0502020204030204" pitchFamily="34" charset="0"/>
              </a:rPr>
              <a:t>Further improvement of the methodology</a:t>
            </a:r>
            <a:endParaRPr lang="uk-UA" sz="21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2" algn="just" fontAlgn="auto">
              <a:lnSpc>
                <a:spcPts val="1500"/>
              </a:lnSpc>
              <a:spcBef>
                <a:spcPts val="900"/>
              </a:spcBef>
              <a:spcAft>
                <a:spcPts val="0"/>
              </a:spcAft>
            </a:pPr>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Continuation and expansion of RS-Inventory works</a:t>
            </a:r>
            <a:endParaRPr lang="uk-UA"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2" algn="just" fontAlgn="auto">
              <a:lnSpc>
                <a:spcPts val="1500"/>
              </a:lnSpc>
              <a:spcBef>
                <a:spcPts val="900"/>
              </a:spcBef>
              <a:spcAft>
                <a:spcPts val="0"/>
              </a:spcAft>
            </a:pPr>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Legislative regulation of RS-Inventory as the main stage of the production process </a:t>
            </a:r>
            <a:r>
              <a:rPr lang="uk-UA" sz="20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lvl="2" algn="just" fontAlgn="auto">
              <a:lnSpc>
                <a:spcPts val="1500"/>
              </a:lnSpc>
              <a:spcBef>
                <a:spcPts val="900"/>
              </a:spcBef>
              <a:spcAft>
                <a:spcPts val="0"/>
              </a:spcAft>
            </a:pPr>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Expanding the list of indicators to be obtained from satellite imagery</a:t>
            </a:r>
            <a:endParaRPr lang="uk-UA"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2" algn="just" fontAlgn="auto">
              <a:lnSpc>
                <a:spcPts val="1500"/>
              </a:lnSpc>
              <a:spcBef>
                <a:spcPts val="900"/>
              </a:spcBef>
              <a:spcAft>
                <a:spcPts val="0"/>
              </a:spcAft>
            </a:pPr>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Optimisation of the number of indicators</a:t>
            </a:r>
            <a:endParaRPr lang="uk-UA"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lgn="just">
              <a:lnSpc>
                <a:spcPts val="1500"/>
              </a:lnSpc>
              <a:spcBef>
                <a:spcPts val="900"/>
              </a:spcBef>
            </a:pPr>
            <a:r>
              <a:rPr lang="en-GB" sz="2100" dirty="0">
                <a:solidFill>
                  <a:schemeClr val="tx1"/>
                </a:solidFill>
                <a:latin typeface="Calibri" panose="020F0502020204030204" pitchFamily="34" charset="0"/>
                <a:ea typeface="Calibri" panose="020F0502020204030204" pitchFamily="34" charset="0"/>
                <a:cs typeface="Calibri" panose="020F0502020204030204" pitchFamily="34" charset="0"/>
              </a:rPr>
              <a:t>Optimisation of the network of sample survey areas</a:t>
            </a:r>
            <a:r>
              <a:rPr lang="uk-UA" sz="2100" dirty="0">
                <a:solidFill>
                  <a:schemeClr val="tx1"/>
                </a:solidFill>
                <a:latin typeface="Calibri" panose="020F0502020204030204" pitchFamily="34" charset="0"/>
                <a:ea typeface="Calibri" panose="020F0502020204030204" pitchFamily="34" charset="0"/>
                <a:cs typeface="Calibri" panose="020F0502020204030204" pitchFamily="34" charset="0"/>
              </a:rPr>
              <a:t>: </a:t>
            </a:r>
          </a:p>
          <a:p>
            <a:pPr lvl="2" algn="just">
              <a:lnSpc>
                <a:spcPts val="1500"/>
              </a:lnSpc>
              <a:spcBef>
                <a:spcPts val="900"/>
              </a:spcBef>
            </a:pPr>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Formation of a regular sparse annual network of inventory plots to reconcile the NFI data over time and by years</a:t>
            </a:r>
            <a:endParaRPr lang="uk-UA"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2" algn="just">
              <a:lnSpc>
                <a:spcPts val="1500"/>
              </a:lnSpc>
              <a:spcBef>
                <a:spcPts val="900"/>
              </a:spcBef>
            </a:pPr>
            <a:r>
              <a:rPr lang="en-GB" sz="2000" dirty="0">
                <a:solidFill>
                  <a:schemeClr val="tx1"/>
                </a:solidFill>
                <a:latin typeface="Calibri" panose="020F0502020204030204" pitchFamily="34" charset="0"/>
                <a:ea typeface="Calibri" panose="020F0502020204030204" pitchFamily="34" charset="0"/>
                <a:cs typeface="Calibri" panose="020F0502020204030204" pitchFamily="34" charset="0"/>
              </a:rPr>
              <a:t>Development of an adaptive sampling mechanism to obtain the maximum amount of information for remote sensing inventory</a:t>
            </a:r>
            <a:endParaRPr lang="uk-UA"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lgn="just">
              <a:lnSpc>
                <a:spcPts val="1500"/>
              </a:lnSpc>
              <a:spcBef>
                <a:spcPts val="900"/>
              </a:spcBef>
            </a:pPr>
            <a:r>
              <a:rPr lang="en-GB" sz="2100" dirty="0">
                <a:solidFill>
                  <a:schemeClr val="tx1"/>
                </a:solidFill>
                <a:latin typeface="Calibri" panose="020F0502020204030204" pitchFamily="34" charset="0"/>
                <a:ea typeface="Calibri" panose="020F0502020204030204" pitchFamily="34" charset="0"/>
                <a:cs typeface="Calibri" panose="020F0502020204030204" pitchFamily="34" charset="0"/>
              </a:rPr>
              <a:t>Reforming organisational and administrative approaches to the implementation of the NFI by introducing a tender mechanism for field data collection</a:t>
            </a:r>
            <a:r>
              <a:rPr lang="uk-UA" sz="2100" dirty="0">
                <a:solidFill>
                  <a:schemeClr val="tx1"/>
                </a:solidFill>
                <a:latin typeface="Calibri" panose="020F0502020204030204" pitchFamily="34" charset="0"/>
                <a:ea typeface="Calibri" panose="020F0502020204030204" pitchFamily="34" charset="0"/>
                <a:cs typeface="Calibri" panose="020F0502020204030204" pitchFamily="34" charset="0"/>
              </a:rPr>
              <a:t>.</a:t>
            </a:r>
            <a:endParaRPr lang="uk-UA"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457200" lvl="1" indent="0" fontAlgn="auto">
              <a:lnSpc>
                <a:spcPts val="1500"/>
              </a:lnSpc>
              <a:spcAft>
                <a:spcPts val="0"/>
              </a:spcAft>
              <a:buNone/>
            </a:pPr>
            <a:endParaRPr lang="uk-UA"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fontAlgn="auto">
              <a:lnSpc>
                <a:spcPts val="1500"/>
              </a:lnSpc>
              <a:spcAft>
                <a:spcPts val="0"/>
              </a:spcAft>
            </a:pPr>
            <a:endParaRPr lang="uk-UA" sz="2000" dirty="0">
              <a:latin typeface="Calibri" panose="020F0502020204030204" pitchFamily="34" charset="0"/>
              <a:ea typeface="Calibri" panose="020F0502020204030204" pitchFamily="34" charset="0"/>
              <a:cs typeface="Calibri" panose="020F0502020204030204" pitchFamily="34" charset="0"/>
            </a:endParaRPr>
          </a:p>
          <a:p>
            <a:pPr lvl="1" fontAlgn="auto">
              <a:lnSpc>
                <a:spcPts val="1500"/>
              </a:lnSpc>
              <a:spcAft>
                <a:spcPts val="0"/>
              </a:spcAft>
            </a:pPr>
            <a:endParaRPr lang="uk-UA" sz="2000" dirty="0">
              <a:latin typeface="Calibri" panose="020F0502020204030204" pitchFamily="34" charset="0"/>
              <a:ea typeface="Calibri" panose="020F0502020204030204" pitchFamily="34" charset="0"/>
              <a:cs typeface="Calibri" panose="020F0502020204030204" pitchFamily="34" charset="0"/>
            </a:endParaRPr>
          </a:p>
          <a:p>
            <a:pPr fontAlgn="auto">
              <a:lnSpc>
                <a:spcPts val="1500"/>
              </a:lnSpc>
              <a:spcAft>
                <a:spcPts val="0"/>
              </a:spcAft>
            </a:pPr>
            <a:endParaRPr lang="uk-UA" sz="2000" dirty="0">
              <a:latin typeface="Calibri" panose="020F0502020204030204" pitchFamily="34" charset="0"/>
              <a:ea typeface="Calibri" panose="020F0502020204030204" pitchFamily="34" charset="0"/>
              <a:cs typeface="Calibri" panose="020F0502020204030204" pitchFamily="34" charset="0"/>
            </a:endParaRPr>
          </a:p>
          <a:p>
            <a:pPr fontAlgn="auto">
              <a:lnSpc>
                <a:spcPts val="1500"/>
              </a:lnSpc>
              <a:spcAft>
                <a:spcPts val="0"/>
              </a:spcAft>
            </a:pPr>
            <a:endParaRPr lang="uk-UA" sz="2000" dirty="0">
              <a:latin typeface="Calibri" panose="020F0502020204030204" pitchFamily="34" charset="0"/>
              <a:ea typeface="Calibri" panose="020F0502020204030204" pitchFamily="34" charset="0"/>
              <a:cs typeface="Calibri" panose="020F0502020204030204" pitchFamily="34" charset="0"/>
            </a:endParaRPr>
          </a:p>
          <a:p>
            <a:pPr fontAlgn="auto">
              <a:lnSpc>
                <a:spcPts val="1500"/>
              </a:lnSpc>
              <a:spcAft>
                <a:spcPts val="0"/>
              </a:spcAft>
            </a:pPr>
            <a:endParaRPr lang="uk-UA" sz="2000" dirty="0">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919729503"/>
      </p:ext>
    </p:extLst>
  </p:cSld>
  <p:clrMapOvr>
    <a:masterClrMapping/>
  </p:clrMapOvr>
  <p:transition advTm="4097">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48B50-03A2-AB60-A741-ABD83D9DC3D8}"/>
            </a:ext>
          </a:extLst>
        </p:cNvPr>
        <p:cNvGrpSpPr/>
        <p:nvPr/>
      </p:nvGrpSpPr>
      <p:grpSpPr>
        <a:xfrm>
          <a:off x="0" y="0"/>
          <a:ext cx="0" cy="0"/>
          <a:chOff x="0" y="0"/>
          <a:chExt cx="0" cy="0"/>
        </a:xfrm>
      </p:grpSpPr>
      <p:pic>
        <p:nvPicPr>
          <p:cNvPr id="6" name="Picture 1" descr="C:\Users\User\Desktop\Рисунок2.png">
            <a:extLst>
              <a:ext uri="{FF2B5EF4-FFF2-40B4-BE49-F238E27FC236}">
                <a16:creationId xmlns:a16="http://schemas.microsoft.com/office/drawing/2014/main" id="{2AACE934-0C47-475E-F634-37084224C4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73" y="0"/>
            <a:ext cx="914444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2900C38-3B0C-96EC-8BFC-A24899FE71A2}"/>
              </a:ext>
            </a:extLst>
          </p:cNvPr>
          <p:cNvSpPr txBox="1"/>
          <p:nvPr/>
        </p:nvSpPr>
        <p:spPr>
          <a:xfrm>
            <a:off x="1331640" y="116632"/>
            <a:ext cx="7344816" cy="383158"/>
          </a:xfrm>
          <a:prstGeom prst="rect">
            <a:avLst/>
          </a:prstGeom>
        </p:spPr>
        <p:style>
          <a:lnRef idx="1">
            <a:schemeClr val="accent5"/>
          </a:lnRef>
          <a:fillRef idx="3">
            <a:schemeClr val="accent5"/>
          </a:fillRef>
          <a:effectRef idx="2">
            <a:schemeClr val="accent5"/>
          </a:effectRef>
          <a:fontRef idx="minor">
            <a:schemeClr val="lt1"/>
          </a:fontRef>
        </p:style>
        <p:txBody>
          <a:bodyPr wrap="square" lIns="91416" tIns="45708" rIns="91416" bIns="45708">
            <a:spAutoFit/>
          </a:bodyPr>
          <a:lstStyle/>
          <a:p>
            <a:pPr>
              <a:lnSpc>
                <a:spcPct val="90000"/>
              </a:lnSpc>
              <a:defRPr/>
            </a:pPr>
            <a:r>
              <a:rPr lang="en-GB" sz="2100" dirty="0"/>
              <a:t>Technological challenges for the development of NFI</a:t>
            </a:r>
            <a:endParaRPr lang="ru-RU" altLang="uk-UA" sz="2100" dirty="0"/>
          </a:p>
        </p:txBody>
      </p:sp>
      <p:sp>
        <p:nvSpPr>
          <p:cNvPr id="5" name="Місце для вмісту 4">
            <a:extLst>
              <a:ext uri="{FF2B5EF4-FFF2-40B4-BE49-F238E27FC236}">
                <a16:creationId xmlns:a16="http://schemas.microsoft.com/office/drawing/2014/main" id="{F3993951-13DD-CF11-AF7B-9076CE21A65A}"/>
              </a:ext>
            </a:extLst>
          </p:cNvPr>
          <p:cNvSpPr txBox="1">
            <a:spLocks/>
          </p:cNvSpPr>
          <p:nvPr/>
        </p:nvSpPr>
        <p:spPr>
          <a:xfrm>
            <a:off x="1259632" y="692696"/>
            <a:ext cx="7344816" cy="6048672"/>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lvl="1" fontAlgn="auto">
              <a:lnSpc>
                <a:spcPts val="1500"/>
              </a:lnSpc>
              <a:spcAft>
                <a:spcPts val="0"/>
              </a:spcAft>
              <a:buFont typeface="Wingdings" panose="05000000000000000000" pitchFamily="2" charset="2"/>
              <a:buChar char="q"/>
            </a:pPr>
            <a:endPar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lvl="1" indent="-342900" algn="just" fontAlgn="auto">
              <a:lnSpc>
                <a:spcPts val="1500"/>
              </a:lnSpc>
              <a:spcBef>
                <a:spcPts val="1200"/>
              </a:spcBef>
              <a:spcAft>
                <a:spcPts val="0"/>
              </a:spcAft>
              <a:buFont typeface="Arial" pitchFamily="34" charset="0"/>
              <a:buChar char="•"/>
            </a:pPr>
            <a:r>
              <a:rPr lang="en-GB" sz="2100" dirty="0">
                <a:solidFill>
                  <a:schemeClr val="tx1"/>
                </a:solidFill>
                <a:latin typeface="Calibri" panose="020F0502020204030204" pitchFamily="34" charset="0"/>
                <a:ea typeface="Calibri" panose="020F0502020204030204" pitchFamily="34" charset="0"/>
                <a:cs typeface="Calibri" panose="020F0502020204030204" pitchFamily="34" charset="0"/>
              </a:rPr>
              <a:t>Development of IT infrastructure for data collection, processing and storage</a:t>
            </a:r>
            <a:r>
              <a:rPr lang="uk-UA" sz="21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342900" lvl="2" indent="-342900" algn="just" fontAlgn="auto">
              <a:lnSpc>
                <a:spcPts val="1500"/>
              </a:lnSpc>
              <a:spcBef>
                <a:spcPts val="1200"/>
              </a:spcBef>
              <a:spcAft>
                <a:spcPts val="0"/>
              </a:spcAft>
            </a:pPr>
            <a:r>
              <a:rPr lang="it-IT" sz="2100" dirty="0">
                <a:solidFill>
                  <a:schemeClr val="tx1"/>
                </a:solidFill>
                <a:latin typeface="Calibri" panose="020F0502020204030204" pitchFamily="34" charset="0"/>
                <a:ea typeface="Calibri" panose="020F0502020204030204" pitchFamily="34" charset="0"/>
                <a:cs typeface="Calibri" panose="020F0502020204030204" pitchFamily="34" charset="0"/>
              </a:rPr>
              <a:t>Sentinel-2 satellite data for monitoring</a:t>
            </a:r>
            <a:r>
              <a:rPr lang="uk-UA" sz="21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342900" lvl="2" indent="-342900" algn="just" fontAlgn="auto">
              <a:lnSpc>
                <a:spcPts val="1500"/>
              </a:lnSpc>
              <a:spcBef>
                <a:spcPts val="1200"/>
              </a:spcBef>
              <a:spcAft>
                <a:spcPts val="0"/>
              </a:spcAft>
            </a:pPr>
            <a:r>
              <a:rPr lang="en-GB" sz="2100" dirty="0">
                <a:solidFill>
                  <a:schemeClr val="tx1"/>
                </a:solidFill>
                <a:latin typeface="Calibri" panose="020F0502020204030204" pitchFamily="34" charset="0"/>
                <a:ea typeface="Calibri" panose="020F0502020204030204" pitchFamily="34" charset="0"/>
                <a:cs typeface="Calibri" panose="020F0502020204030204" pitchFamily="34" charset="0"/>
              </a:rPr>
              <a:t>Laser scanning (LiDAR) to analyse the height of plantations</a:t>
            </a:r>
            <a:r>
              <a:rPr lang="uk-UA" sz="21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342900" lvl="2" indent="-342900" algn="just" fontAlgn="auto">
              <a:lnSpc>
                <a:spcPts val="1500"/>
              </a:lnSpc>
              <a:spcBef>
                <a:spcPts val="1200"/>
              </a:spcBef>
              <a:spcAft>
                <a:spcPts val="0"/>
              </a:spcAft>
            </a:pPr>
            <a:r>
              <a:rPr lang="en-GB" sz="2100" dirty="0">
                <a:solidFill>
                  <a:schemeClr val="tx1"/>
                </a:solidFill>
                <a:latin typeface="Calibri" panose="020F0502020204030204" pitchFamily="34" charset="0"/>
                <a:ea typeface="Calibri" panose="020F0502020204030204" pitchFamily="34" charset="0"/>
                <a:cs typeface="Calibri" panose="020F0502020204030204" pitchFamily="34" charset="0"/>
              </a:rPr>
              <a:t>CCDC algorithms to track changes in forests</a:t>
            </a:r>
            <a:r>
              <a:rPr lang="uk-UA" sz="21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342900" lvl="2" indent="-342900" algn="just" fontAlgn="auto">
              <a:lnSpc>
                <a:spcPts val="1500"/>
              </a:lnSpc>
              <a:spcBef>
                <a:spcPts val="1200"/>
              </a:spcBef>
              <a:spcAft>
                <a:spcPts val="0"/>
              </a:spcAft>
            </a:pPr>
            <a:r>
              <a:rPr lang="en-GB" sz="2100" dirty="0">
                <a:solidFill>
                  <a:schemeClr val="tx1"/>
                </a:solidFill>
                <a:latin typeface="Calibri" panose="020F0502020204030204" pitchFamily="34" charset="0"/>
                <a:ea typeface="Calibri" panose="020F0502020204030204" pitchFamily="34" charset="0"/>
                <a:cs typeface="Calibri" panose="020F0502020204030204" pitchFamily="34" charset="0"/>
              </a:rPr>
              <a:t>The </a:t>
            </a:r>
            <a:r>
              <a:rPr lang="en-GB" sz="2100" dirty="0" err="1">
                <a:solidFill>
                  <a:schemeClr val="tx1"/>
                </a:solidFill>
                <a:latin typeface="Calibri" panose="020F0502020204030204" pitchFamily="34" charset="0"/>
                <a:ea typeface="Calibri" panose="020F0502020204030204" pitchFamily="34" charset="0"/>
                <a:cs typeface="Calibri" panose="020F0502020204030204" pitchFamily="34" charset="0"/>
              </a:rPr>
              <a:t>nFIESTA</a:t>
            </a:r>
            <a:r>
              <a:rPr lang="en-GB" sz="2100" dirty="0">
                <a:solidFill>
                  <a:schemeClr val="tx1"/>
                </a:solidFill>
                <a:latin typeface="Calibri" panose="020F0502020204030204" pitchFamily="34" charset="0"/>
                <a:ea typeface="Calibri" panose="020F0502020204030204" pitchFamily="34" charset="0"/>
                <a:cs typeface="Calibri" panose="020F0502020204030204" pitchFamily="34" charset="0"/>
              </a:rPr>
              <a:t> platform for integrating remote sensing data and field observations</a:t>
            </a:r>
            <a:r>
              <a:rPr lang="uk-UA" sz="21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342900" lvl="1" indent="-342900" algn="just" fontAlgn="auto">
              <a:lnSpc>
                <a:spcPts val="1500"/>
              </a:lnSpc>
              <a:spcBef>
                <a:spcPts val="1200"/>
              </a:spcBef>
              <a:spcAft>
                <a:spcPts val="0"/>
              </a:spcAft>
              <a:buFont typeface="Arial" pitchFamily="34" charset="0"/>
              <a:buChar char="•"/>
            </a:pPr>
            <a:r>
              <a:rPr lang="en-GB" sz="2100" dirty="0">
                <a:solidFill>
                  <a:schemeClr val="tx1"/>
                </a:solidFill>
                <a:latin typeface="Calibri" panose="020F0502020204030204" pitchFamily="34" charset="0"/>
                <a:ea typeface="Calibri" panose="020F0502020204030204" pitchFamily="34" charset="0"/>
                <a:cs typeface="Calibri" panose="020F0502020204030204" pitchFamily="34" charset="0"/>
              </a:rPr>
              <a:t>Training of personnel to work with remote sensing and LiDAR</a:t>
            </a:r>
            <a:r>
              <a:rPr lang="en-US" sz="21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marL="342900" lvl="1" indent="-342900" algn="just" fontAlgn="auto">
              <a:lnSpc>
                <a:spcPts val="1500"/>
              </a:lnSpc>
              <a:spcBef>
                <a:spcPts val="1200"/>
              </a:spcBef>
              <a:spcAft>
                <a:spcPts val="0"/>
              </a:spcAft>
              <a:buFont typeface="Arial" pitchFamily="34" charset="0"/>
              <a:buChar char="•"/>
            </a:pPr>
            <a:r>
              <a:rPr lang="en-GB" sz="2100" dirty="0">
                <a:solidFill>
                  <a:schemeClr val="tx1"/>
                </a:solidFill>
                <a:latin typeface="Calibri" panose="020F0502020204030204" pitchFamily="34" charset="0"/>
                <a:ea typeface="Calibri" panose="020F0502020204030204" pitchFamily="34" charset="0"/>
                <a:cs typeface="Calibri" panose="020F0502020204030204" pitchFamily="34" charset="0"/>
              </a:rPr>
              <a:t>Deepening international cooperation to integrate with European standards for NFI and forest monitoring</a:t>
            </a:r>
            <a:r>
              <a:rPr lang="uk-UA" sz="210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lvl="1" algn="just" fontAlgn="auto">
              <a:lnSpc>
                <a:spcPts val="1500"/>
              </a:lnSpc>
              <a:spcAft>
                <a:spcPts val="0"/>
              </a:spcAft>
            </a:pPr>
            <a:endParaRPr lang="uk-UA" sz="2000" dirty="0">
              <a:latin typeface="Calibri" panose="020F0502020204030204" pitchFamily="34" charset="0"/>
              <a:ea typeface="Calibri" panose="020F0502020204030204" pitchFamily="34" charset="0"/>
              <a:cs typeface="Calibri" panose="020F0502020204030204" pitchFamily="34" charset="0"/>
            </a:endParaRPr>
          </a:p>
          <a:p>
            <a:pPr lvl="1" fontAlgn="auto">
              <a:lnSpc>
                <a:spcPts val="1500"/>
              </a:lnSpc>
              <a:spcAft>
                <a:spcPts val="0"/>
              </a:spcAft>
            </a:pPr>
            <a:endParaRPr lang="uk-UA" sz="2000" dirty="0">
              <a:latin typeface="Calibri" panose="020F0502020204030204" pitchFamily="34" charset="0"/>
              <a:ea typeface="Calibri" panose="020F0502020204030204" pitchFamily="34" charset="0"/>
              <a:cs typeface="Calibri" panose="020F0502020204030204" pitchFamily="34" charset="0"/>
            </a:endParaRPr>
          </a:p>
          <a:p>
            <a:pPr fontAlgn="auto">
              <a:lnSpc>
                <a:spcPts val="1500"/>
              </a:lnSpc>
              <a:spcAft>
                <a:spcPts val="0"/>
              </a:spcAft>
            </a:pPr>
            <a:endParaRPr lang="uk-UA" sz="2000" dirty="0">
              <a:latin typeface="Calibri" panose="020F0502020204030204" pitchFamily="34" charset="0"/>
              <a:ea typeface="Calibri" panose="020F0502020204030204" pitchFamily="34" charset="0"/>
              <a:cs typeface="Calibri" panose="020F0502020204030204" pitchFamily="34" charset="0"/>
            </a:endParaRPr>
          </a:p>
          <a:p>
            <a:pPr fontAlgn="auto">
              <a:lnSpc>
                <a:spcPts val="1500"/>
              </a:lnSpc>
              <a:spcAft>
                <a:spcPts val="0"/>
              </a:spcAft>
            </a:pPr>
            <a:endParaRPr lang="uk-UA" sz="2000" dirty="0">
              <a:latin typeface="Calibri" panose="020F0502020204030204" pitchFamily="34" charset="0"/>
              <a:ea typeface="Calibri" panose="020F0502020204030204" pitchFamily="34" charset="0"/>
              <a:cs typeface="Calibri" panose="020F0502020204030204" pitchFamily="34" charset="0"/>
            </a:endParaRPr>
          </a:p>
          <a:p>
            <a:pPr fontAlgn="auto">
              <a:lnSpc>
                <a:spcPts val="1500"/>
              </a:lnSpc>
              <a:spcAft>
                <a:spcPts val="0"/>
              </a:spcAft>
            </a:pPr>
            <a:endParaRPr lang="uk-UA" sz="2000" dirty="0">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239370568"/>
      </p:ext>
    </p:extLst>
  </p:cSld>
  <p:clrMapOvr>
    <a:masterClrMapping/>
  </p:clrMapOvr>
  <p:transition advTm="4097">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BF9F8-25EF-914F-5C87-3573C1BD615B}"/>
            </a:ext>
          </a:extLst>
        </p:cNvPr>
        <p:cNvGrpSpPr/>
        <p:nvPr/>
      </p:nvGrpSpPr>
      <p:grpSpPr>
        <a:xfrm>
          <a:off x="0" y="0"/>
          <a:ext cx="0" cy="0"/>
          <a:chOff x="0" y="0"/>
          <a:chExt cx="0" cy="0"/>
        </a:xfrm>
      </p:grpSpPr>
      <p:pic>
        <p:nvPicPr>
          <p:cNvPr id="6" name="Picture 1" descr="C:\Users\User\Desktop\Рисунок2.png">
            <a:extLst>
              <a:ext uri="{FF2B5EF4-FFF2-40B4-BE49-F238E27FC236}">
                <a16:creationId xmlns:a16="http://schemas.microsoft.com/office/drawing/2014/main" id="{4F4734C3-116C-3C74-9875-1FBC4854CDF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 y="0"/>
            <a:ext cx="914444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F236FE5-82C3-7637-AA94-44CE8CFF2041}"/>
              </a:ext>
            </a:extLst>
          </p:cNvPr>
          <p:cNvSpPr txBox="1"/>
          <p:nvPr/>
        </p:nvSpPr>
        <p:spPr>
          <a:xfrm>
            <a:off x="1331640" y="116632"/>
            <a:ext cx="7344816" cy="383158"/>
          </a:xfrm>
          <a:prstGeom prst="rect">
            <a:avLst/>
          </a:prstGeom>
        </p:spPr>
        <p:style>
          <a:lnRef idx="1">
            <a:schemeClr val="accent5"/>
          </a:lnRef>
          <a:fillRef idx="3">
            <a:schemeClr val="accent5"/>
          </a:fillRef>
          <a:effectRef idx="2">
            <a:schemeClr val="accent5"/>
          </a:effectRef>
          <a:fontRef idx="minor">
            <a:schemeClr val="lt1"/>
          </a:fontRef>
        </p:style>
        <p:txBody>
          <a:bodyPr wrap="square" lIns="91416" tIns="45708" rIns="91416" bIns="45708">
            <a:spAutoFit/>
          </a:bodyPr>
          <a:lstStyle/>
          <a:p>
            <a:pPr>
              <a:lnSpc>
                <a:spcPct val="90000"/>
              </a:lnSpc>
              <a:defRPr/>
            </a:pPr>
            <a:r>
              <a:rPr lang="en-GB" altLang="uk-UA" sz="2100" dirty="0"/>
              <a:t>Conclusions</a:t>
            </a:r>
            <a:endParaRPr lang="ru-RU" altLang="uk-UA" sz="2100" dirty="0"/>
          </a:p>
        </p:txBody>
      </p:sp>
      <p:sp>
        <p:nvSpPr>
          <p:cNvPr id="3" name="Content Placeholder 2">
            <a:extLst>
              <a:ext uri="{FF2B5EF4-FFF2-40B4-BE49-F238E27FC236}">
                <a16:creationId xmlns:a16="http://schemas.microsoft.com/office/drawing/2014/main" id="{12CE76A3-16FB-76F8-6E68-500D6BD9B4EF}"/>
              </a:ext>
            </a:extLst>
          </p:cNvPr>
          <p:cNvSpPr txBox="1">
            <a:spLocks/>
          </p:cNvSpPr>
          <p:nvPr/>
        </p:nvSpPr>
        <p:spPr>
          <a:xfrm>
            <a:off x="1506488" y="1556792"/>
            <a:ext cx="6995120" cy="4525963"/>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gn="just"/>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NFI is the basis for sustainable forest management - requires sustainable financing</a:t>
            </a:r>
            <a:r>
              <a:rPr lang="uk-UA"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just"/>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Scenario 3.1 (Field + RS) balances accuracy, coverage and cost - will require changes to the regulatory framework</a:t>
            </a:r>
            <a:r>
              <a:rPr lang="uk-UA"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just"/>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Integration of technologies will increase efficiency</a:t>
            </a:r>
            <a:r>
              <a:rPr lang="uk-UA"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just"/>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Integration of technologies will increase </a:t>
            </a:r>
            <a:r>
              <a:rPr lang="en-GB" dirty="0" err="1">
                <a:solidFill>
                  <a:schemeClr val="tx1"/>
                </a:solidFill>
                <a:latin typeface="Calibri" panose="020F0502020204030204" pitchFamily="34" charset="0"/>
                <a:ea typeface="Calibri" panose="020F0502020204030204" pitchFamily="34" charset="0"/>
                <a:cs typeface="Calibri" panose="020F0502020204030204" pitchFamily="34" charset="0"/>
              </a:rPr>
              <a:t>efficiency.International</a:t>
            </a:r>
            <a:r>
              <a:rPr lang="en-GB" dirty="0">
                <a:solidFill>
                  <a:schemeClr val="tx1"/>
                </a:solidFill>
                <a:latin typeface="Calibri" panose="020F0502020204030204" pitchFamily="34" charset="0"/>
                <a:ea typeface="Calibri" panose="020F0502020204030204" pitchFamily="34" charset="0"/>
                <a:cs typeface="Calibri" panose="020F0502020204030204" pitchFamily="34" charset="0"/>
              </a:rPr>
              <a:t> cooperation will ensure the long-term development of NFI</a:t>
            </a:r>
            <a:r>
              <a:rPr lang="uk-UA" dirty="0">
                <a:solidFill>
                  <a:schemeClr val="tx1"/>
                </a:solidFill>
                <a:latin typeface="Calibri" panose="020F0502020204030204" pitchFamily="34" charset="0"/>
                <a:ea typeface="Calibri" panose="020F0502020204030204" pitchFamily="34" charset="0"/>
                <a:cs typeface="Calibri" panose="020F0502020204030204" pitchFamily="34" charset="0"/>
              </a:rPr>
              <a:t>.</a:t>
            </a:r>
          </a:p>
        </p:txBody>
      </p:sp>
    </p:spTree>
    <p:custDataLst>
      <p:tags r:id="rId1"/>
    </p:custDataLst>
    <p:extLst>
      <p:ext uri="{BB962C8B-B14F-4D97-AF65-F5344CB8AC3E}">
        <p14:creationId xmlns:p14="http://schemas.microsoft.com/office/powerpoint/2010/main" val="1545291940"/>
      </p:ext>
    </p:extLst>
  </p:cSld>
  <p:clrMapOvr>
    <a:masterClrMapping/>
  </p:clrMapOvr>
  <p:transition advTm="4097">
    <p:fade/>
  </p:transition>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ags/tag3.xml><?xml version="1.0" encoding="utf-8"?>
<p:tagLst xmlns:a="http://schemas.openxmlformats.org/drawingml/2006/main" xmlns:r="http://schemas.openxmlformats.org/officeDocument/2006/relationships" xmlns:p="http://schemas.openxmlformats.org/presentationml/2006/main">
  <p:tag name="TIMING" val="|1.5"/>
</p:tagLst>
</file>

<file path=ppt/tags/tag4.xml><?xml version="1.0" encoding="utf-8"?>
<p:tagLst xmlns:a="http://schemas.openxmlformats.org/drawingml/2006/main" xmlns:r="http://schemas.openxmlformats.org/officeDocument/2006/relationships" xmlns:p="http://schemas.openxmlformats.org/presentationml/2006/main">
  <p:tag name="TIMING" val="|1.5"/>
</p:tagLst>
</file>

<file path=ppt/tags/tag5.xml><?xml version="1.0" encoding="utf-8"?>
<p:tagLst xmlns:a="http://schemas.openxmlformats.org/drawingml/2006/main" xmlns:r="http://schemas.openxmlformats.org/officeDocument/2006/relationships" xmlns:p="http://schemas.openxmlformats.org/presentationml/2006/main">
  <p:tag name="TIMING" val="|1.5"/>
</p:tagLst>
</file>

<file path=ppt/tags/tag6.xml><?xml version="1.0" encoding="utf-8"?>
<p:tagLst xmlns:a="http://schemas.openxmlformats.org/drawingml/2006/main" xmlns:r="http://schemas.openxmlformats.org/officeDocument/2006/relationships" xmlns:p="http://schemas.openxmlformats.org/presentationml/2006/main">
  <p:tag name="TIMING"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b4de3b38-e3bc-457f-93af-f189da2c859d">
      <Terms xmlns="http://schemas.microsoft.com/office/infopath/2007/PartnerControls"/>
    </lcf76f155ced4ddcb4097134ff3c332f>
    <TaxCatchAll xmlns="7c83095a-db20-459a-9d7d-43b1b6dbea8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75AE73F3A7726419B17A6AE052AAF73" ma:contentTypeVersion="15" ma:contentTypeDescription="Ein neues Dokument erstellen." ma:contentTypeScope="" ma:versionID="5c4f4e4826dbb00e49cd7d68a18ec677">
  <xsd:schema xmlns:xsd="http://www.w3.org/2001/XMLSchema" xmlns:xs="http://www.w3.org/2001/XMLSchema" xmlns:p="http://schemas.microsoft.com/office/2006/metadata/properties" xmlns:ns2="b4de3b38-e3bc-457f-93af-f189da2c859d" xmlns:ns3="7c83095a-db20-459a-9d7d-43b1b6dbea8c" targetNamespace="http://schemas.microsoft.com/office/2006/metadata/properties" ma:root="true" ma:fieldsID="c618dad98fe0dec5385b17e1d2a8a568" ns2:_="" ns3:_="">
    <xsd:import namespace="b4de3b38-e3bc-457f-93af-f189da2c859d"/>
    <xsd:import namespace="7c83095a-db20-459a-9d7d-43b1b6dbea8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de3b38-e3bc-457f-93af-f189da2c85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4b7bff88-3b98-42a0-ae7d-3b40ec868101"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83095a-db20-459a-9d7d-43b1b6dbea8c" elementFormDefault="qualified">
    <xsd:import namespace="http://schemas.microsoft.com/office/2006/documentManagement/types"/>
    <xsd:import namespace="http://schemas.microsoft.com/office/infopath/2007/PartnerControls"/>
    <xsd:element name="SharedWithUsers" ma:index="12"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82debb7e-26e7-41d6-8b55-f3635c35fdd5}" ma:internalName="TaxCatchAll" ma:showField="CatchAllData" ma:web="7c83095a-db20-459a-9d7d-43b1b6dbea8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8EC103-3A85-41AB-8E9B-27645EC7D9EB}">
  <ds:schemaRefs>
    <ds:schemaRef ds:uri="http://schemas.microsoft.com/office/2006/metadata/properties"/>
    <ds:schemaRef ds:uri="http://schemas.microsoft.com/office/infopath/2007/PartnerControls"/>
    <ds:schemaRef ds:uri="b4de3b38-e3bc-457f-93af-f189da2c859d"/>
    <ds:schemaRef ds:uri="7c83095a-db20-459a-9d7d-43b1b6dbea8c"/>
  </ds:schemaRefs>
</ds:datastoreItem>
</file>

<file path=customXml/itemProps2.xml><?xml version="1.0" encoding="utf-8"?>
<ds:datastoreItem xmlns:ds="http://schemas.openxmlformats.org/officeDocument/2006/customXml" ds:itemID="{815F78B7-EB1A-4516-9472-8C4702F16C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de3b38-e3bc-457f-93af-f189da2c859d"/>
    <ds:schemaRef ds:uri="7c83095a-db20-459a-9d7d-43b1b6dbea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AC3553B-5998-405C-B6AD-BE7E8BDCE43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Executive</Template>
  <TotalTime>0</TotalTime>
  <Words>1477</Words>
  <Application>Microsoft Office PowerPoint</Application>
  <PresentationFormat>On-screen Show (4:3)</PresentationFormat>
  <Paragraphs>142</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Arial</vt:lpstr>
      <vt:lpstr>Calibri</vt:lpstr>
      <vt:lpstr>Century Gothic</vt:lpstr>
      <vt:lpstr>Courier New</vt:lpstr>
      <vt:lpstr>Monotype Corsiva ;mso-bidi-font</vt:lpstr>
      <vt:lpstr>Palatino Linotype</vt:lpstr>
      <vt:lpstr>Symbol</vt:lpstr>
      <vt:lpstr>Wingdings</vt:lpstr>
      <vt:lpstr>Исполнительная</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Victor</dc:creator>
  <cp:lastModifiedBy>Halyna Semytska</cp:lastModifiedBy>
  <cp:revision>22</cp:revision>
  <cp:lastPrinted>2024-07-11T09:09:31Z</cp:lastPrinted>
  <dcterms:created xsi:type="dcterms:W3CDTF">2018-01-09T08:25:47Z</dcterms:created>
  <dcterms:modified xsi:type="dcterms:W3CDTF">2024-12-04T15:20:47Z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0x010100475AE73F3A7726419B17A6AE052AAF73</vt:lpwstr>
  </property>
  <property fmtid="{D5CDD505-2E9C-101B-9397-08002B2CF9AE}" pid="3" name="MediaServiceImageTags">
    <vt:lpwstr/>
  </property>
</Properties>
</file>