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4" r:id="rId4"/>
  </p:sldMasterIdLst>
  <p:notesMasterIdLst>
    <p:notesMasterId r:id="rId12"/>
  </p:notesMasterIdLst>
  <p:sldIdLst>
    <p:sldId id="275" r:id="rId5"/>
    <p:sldId id="469" r:id="rId6"/>
    <p:sldId id="477" r:id="rId7"/>
    <p:sldId id="478" r:id="rId8"/>
    <p:sldId id="476" r:id="rId9"/>
    <p:sldId id="479" r:id="rId10"/>
    <p:sldId id="480" r:id="rId11"/>
  </p:sldIdLst>
  <p:sldSz cx="9144000" cy="6858000" type="screen4x3"/>
  <p:notesSz cx="6888163" cy="100203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891F"/>
    <a:srgbClr val="70AD47"/>
    <a:srgbClr val="D5E3CF"/>
    <a:srgbClr val="336600"/>
    <a:srgbClr val="327220"/>
    <a:srgbClr val="006600"/>
    <a:srgbClr val="F1ECAD"/>
    <a:srgbClr val="EAE386"/>
    <a:srgbClr val="E1D64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B434C0-A0CE-4725-9C8E-96EF862EDC4B}" v="20" dt="2024-12-04T16:57:27.325"/>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Стиль із теми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Світли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74262" autoAdjust="0"/>
  </p:normalViewPr>
  <p:slideViewPr>
    <p:cSldViewPr>
      <p:cViewPr varScale="1">
        <p:scale>
          <a:sx n="47" d="100"/>
          <a:sy n="47" d="100"/>
        </p:scale>
        <p:origin x="109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yna Semytska" userId="a3d2e4e7-b9ff-45b1-8635-20d07c4ce47e" providerId="ADAL" clId="{F9B434C0-A0CE-4725-9C8E-96EF862EDC4B}"/>
    <pc:docChg chg="undo custSel addSld delSld modSld">
      <pc:chgData name="Halyna Semytska" userId="a3d2e4e7-b9ff-45b1-8635-20d07c4ce47e" providerId="ADAL" clId="{F9B434C0-A0CE-4725-9C8E-96EF862EDC4B}" dt="2024-12-04T16:57:27.305" v="29"/>
      <pc:docMkLst>
        <pc:docMk/>
      </pc:docMkLst>
      <pc:sldChg chg="modSp add del mod modTransition">
        <pc:chgData name="Halyna Semytska" userId="a3d2e4e7-b9ff-45b1-8635-20d07c4ce47e" providerId="ADAL" clId="{F9B434C0-A0CE-4725-9C8E-96EF862EDC4B}" dt="2024-12-04T16:57:27.305" v="29"/>
        <pc:sldMkLst>
          <pc:docMk/>
          <pc:sldMk cId="3313774339" sldId="262"/>
        </pc:sldMkLst>
        <pc:picChg chg="mod">
          <ac:chgData name="Halyna Semytska" userId="a3d2e4e7-b9ff-45b1-8635-20d07c4ce47e" providerId="ADAL" clId="{F9B434C0-A0CE-4725-9C8E-96EF862EDC4B}" dt="2024-12-04T16:57:21.666" v="28" actId="1076"/>
          <ac:picMkLst>
            <pc:docMk/>
            <pc:sldMk cId="3313774339" sldId="262"/>
            <ac:picMk id="3" creationId="{FEAC473E-E45E-93C5-9CDA-F45D38711DCB}"/>
          </ac:picMkLst>
        </pc:picChg>
      </pc:sldChg>
      <pc:sldChg chg="addSp modSp mod">
        <pc:chgData name="Halyna Semytska" userId="a3d2e4e7-b9ff-45b1-8635-20d07c4ce47e" providerId="ADAL" clId="{F9B434C0-A0CE-4725-9C8E-96EF862EDC4B}" dt="2024-12-04T15:22:39.772" v="22" actId="1076"/>
        <pc:sldMkLst>
          <pc:docMk/>
          <pc:sldMk cId="4114543634" sldId="275"/>
        </pc:sldMkLst>
        <pc:spChg chg="mod">
          <ac:chgData name="Halyna Semytska" userId="a3d2e4e7-b9ff-45b1-8635-20d07c4ce47e" providerId="ADAL" clId="{F9B434C0-A0CE-4725-9C8E-96EF862EDC4B}" dt="2024-12-04T15:22:33.236" v="21" actId="1076"/>
          <ac:spMkLst>
            <pc:docMk/>
            <pc:sldMk cId="4114543634" sldId="275"/>
            <ac:spMk id="5" creationId="{51818BB0-B7A6-80E4-41F6-514D73957C8E}"/>
          </ac:spMkLst>
        </pc:spChg>
        <pc:spChg chg="mod">
          <ac:chgData name="Halyna Semytska" userId="a3d2e4e7-b9ff-45b1-8635-20d07c4ce47e" providerId="ADAL" clId="{F9B434C0-A0CE-4725-9C8E-96EF862EDC4B}" dt="2024-12-04T15:22:39.772" v="22" actId="1076"/>
          <ac:spMkLst>
            <pc:docMk/>
            <pc:sldMk cId="4114543634" sldId="275"/>
            <ac:spMk id="6" creationId="{00000000-0000-0000-0000-000000000000}"/>
          </ac:spMkLst>
        </pc:spChg>
        <pc:picChg chg="add mod">
          <ac:chgData name="Halyna Semytska" userId="a3d2e4e7-b9ff-45b1-8635-20d07c4ce47e" providerId="ADAL" clId="{F9B434C0-A0CE-4725-9C8E-96EF862EDC4B}" dt="2024-12-04T15:21:50.964" v="18" actId="1076"/>
          <ac:picMkLst>
            <pc:docMk/>
            <pc:sldMk cId="4114543634" sldId="275"/>
            <ac:picMk id="2" creationId="{446C8F5A-DCDC-A67F-ABAD-DAED3CE080CD}"/>
          </ac:picMkLst>
        </pc:picChg>
        <pc:picChg chg="mod">
          <ac:chgData name="Halyna Semytska" userId="a3d2e4e7-b9ff-45b1-8635-20d07c4ce47e" providerId="ADAL" clId="{F9B434C0-A0CE-4725-9C8E-96EF862EDC4B}" dt="2024-12-04T15:22:05.849" v="19" actId="1076"/>
          <ac:picMkLst>
            <pc:docMk/>
            <pc:sldMk cId="4114543634" sldId="275"/>
            <ac:picMk id="2052" creationId="{00000000-0000-0000-0000-000000000000}"/>
          </ac:picMkLst>
        </pc:picChg>
      </pc:sldChg>
      <pc:sldChg chg="modSp mod">
        <pc:chgData name="Halyna Semytska" userId="a3d2e4e7-b9ff-45b1-8635-20d07c4ce47e" providerId="ADAL" clId="{F9B434C0-A0CE-4725-9C8E-96EF862EDC4B}" dt="2024-12-04T15:35:21.343" v="23" actId="207"/>
        <pc:sldMkLst>
          <pc:docMk/>
          <pc:sldMk cId="4186221644" sldId="469"/>
        </pc:sldMkLst>
        <pc:spChg chg="mod">
          <ac:chgData name="Halyna Semytska" userId="a3d2e4e7-b9ff-45b1-8635-20d07c4ce47e" providerId="ADAL" clId="{F9B434C0-A0CE-4725-9C8E-96EF862EDC4B}" dt="2024-12-04T15:35:21.343" v="23" actId="207"/>
          <ac:spMkLst>
            <pc:docMk/>
            <pc:sldMk cId="4186221644" sldId="469"/>
            <ac:spMk id="3" creationId="{5B908F98-2EC8-4988-A525-14AE61ABAAF6}"/>
          </ac:spMkLst>
        </pc:spChg>
      </pc:sldChg>
      <pc:sldChg chg="modSp mod">
        <pc:chgData name="Halyna Semytska" userId="a3d2e4e7-b9ff-45b1-8635-20d07c4ce47e" providerId="ADAL" clId="{F9B434C0-A0CE-4725-9C8E-96EF862EDC4B}" dt="2024-12-04T15:36:58.577" v="25" actId="2710"/>
        <pc:sldMkLst>
          <pc:docMk/>
          <pc:sldMk cId="1239370568" sldId="479"/>
        </pc:sldMkLst>
        <pc:spChg chg="mod">
          <ac:chgData name="Halyna Semytska" userId="a3d2e4e7-b9ff-45b1-8635-20d07c4ce47e" providerId="ADAL" clId="{F9B434C0-A0CE-4725-9C8E-96EF862EDC4B}" dt="2024-12-04T15:36:58.577" v="25" actId="2710"/>
          <ac:spMkLst>
            <pc:docMk/>
            <pc:sldMk cId="1239370568" sldId="479"/>
            <ac:spMk id="5" creationId="{F3993951-13DD-CF11-AF7B-9076CE21A65A}"/>
          </ac:spMkLst>
        </pc:spChg>
      </pc:sldChg>
      <pc:sldChg chg="modSp mod">
        <pc:chgData name="Halyna Semytska" userId="a3d2e4e7-b9ff-45b1-8635-20d07c4ce47e" providerId="ADAL" clId="{F9B434C0-A0CE-4725-9C8E-96EF862EDC4B}" dt="2024-12-04T12:44:49.256" v="0" actId="207"/>
        <pc:sldMkLst>
          <pc:docMk/>
          <pc:sldMk cId="1545291940" sldId="480"/>
        </pc:sldMkLst>
        <pc:spChg chg="mod">
          <ac:chgData name="Halyna Semytska" userId="a3d2e4e7-b9ff-45b1-8635-20d07c4ce47e" providerId="ADAL" clId="{F9B434C0-A0CE-4725-9C8E-96EF862EDC4B}" dt="2024-12-04T12:44:49.256" v="0" actId="207"/>
          <ac:spMkLst>
            <pc:docMk/>
            <pc:sldMk cId="1545291940" sldId="480"/>
            <ac:spMk id="3" creationId="{12CE76A3-16FB-76F8-6E68-500D6BD9B4E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3"/>
            <a:ext cx="2985466" cy="501418"/>
          </a:xfrm>
          <a:prstGeom prst="rect">
            <a:avLst/>
          </a:prstGeom>
        </p:spPr>
        <p:txBody>
          <a:bodyPr vert="horz" lIns="93107" tIns="46553" rIns="93107" bIns="46553" rtlCol="0"/>
          <a:lstStyle>
            <a:lvl1pPr algn="l" fontAlgn="auto">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901074" y="3"/>
            <a:ext cx="2985465" cy="501418"/>
          </a:xfrm>
          <a:prstGeom prst="rect">
            <a:avLst/>
          </a:prstGeom>
        </p:spPr>
        <p:txBody>
          <a:bodyPr vert="horz" lIns="93107" tIns="46553" rIns="93107" bIns="46553" rtlCol="0"/>
          <a:lstStyle>
            <a:lvl1pPr algn="r" fontAlgn="auto">
              <a:spcBef>
                <a:spcPts val="0"/>
              </a:spcBef>
              <a:spcAft>
                <a:spcPts val="0"/>
              </a:spcAft>
              <a:defRPr sz="1200">
                <a:latin typeface="+mn-lt"/>
                <a:cs typeface="+mn-cs"/>
              </a:defRPr>
            </a:lvl1pPr>
          </a:lstStyle>
          <a:p>
            <a:pPr>
              <a:defRPr/>
            </a:pPr>
            <a:fld id="{1F780314-D5A3-46A3-A3E4-F470A92AEB9C}" type="datetimeFigureOut">
              <a:rPr lang="uk-UA"/>
              <a:pPr>
                <a:defRPr/>
              </a:pPr>
              <a:t>04.12.2024</a:t>
            </a:fld>
            <a:endParaRPr lang="uk-UA" dirty="0"/>
          </a:p>
        </p:txBody>
      </p:sp>
      <p:sp>
        <p:nvSpPr>
          <p:cNvPr id="4" name="Образ слайда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3107" tIns="46553" rIns="93107" bIns="46553" rtlCol="0" anchor="ctr"/>
          <a:lstStyle/>
          <a:p>
            <a:pPr lvl="0"/>
            <a:endParaRPr lang="uk-UA" noProof="0" dirty="0"/>
          </a:p>
        </p:txBody>
      </p:sp>
      <p:sp>
        <p:nvSpPr>
          <p:cNvPr id="5" name="Заметки 4"/>
          <p:cNvSpPr>
            <a:spLocks noGrp="1"/>
          </p:cNvSpPr>
          <p:nvPr>
            <p:ph type="body" sz="quarter" idx="3"/>
          </p:nvPr>
        </p:nvSpPr>
        <p:spPr>
          <a:xfrm>
            <a:off x="688332" y="4759443"/>
            <a:ext cx="5511504" cy="4509538"/>
          </a:xfrm>
          <a:prstGeom prst="rect">
            <a:avLst/>
          </a:prstGeom>
        </p:spPr>
        <p:txBody>
          <a:bodyPr vert="horz" lIns="93107" tIns="46553" rIns="93107" bIns="46553"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uk-UA" noProof="0"/>
          </a:p>
        </p:txBody>
      </p:sp>
      <p:sp>
        <p:nvSpPr>
          <p:cNvPr id="6" name="Нижний колонтитул 5"/>
          <p:cNvSpPr>
            <a:spLocks noGrp="1"/>
          </p:cNvSpPr>
          <p:nvPr>
            <p:ph type="ftr" sz="quarter" idx="4"/>
          </p:nvPr>
        </p:nvSpPr>
        <p:spPr>
          <a:xfrm>
            <a:off x="2" y="9517270"/>
            <a:ext cx="2985466" cy="501417"/>
          </a:xfrm>
          <a:prstGeom prst="rect">
            <a:avLst/>
          </a:prstGeom>
        </p:spPr>
        <p:txBody>
          <a:bodyPr vert="horz" lIns="93107" tIns="46553" rIns="93107" bIns="46553" rtlCol="0" anchor="b"/>
          <a:lstStyle>
            <a:lvl1pPr algn="l" fontAlgn="auto">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901074" y="9517270"/>
            <a:ext cx="2985465" cy="501417"/>
          </a:xfrm>
          <a:prstGeom prst="rect">
            <a:avLst/>
          </a:prstGeom>
        </p:spPr>
        <p:txBody>
          <a:bodyPr vert="horz" lIns="93107" tIns="46553" rIns="93107" bIns="46553" rtlCol="0" anchor="b"/>
          <a:lstStyle>
            <a:lvl1pPr algn="r" fontAlgn="auto">
              <a:spcBef>
                <a:spcPts val="0"/>
              </a:spcBef>
              <a:spcAft>
                <a:spcPts val="0"/>
              </a:spcAft>
              <a:defRPr sz="1200">
                <a:latin typeface="+mn-lt"/>
                <a:cs typeface="+mn-cs"/>
              </a:defRPr>
            </a:lvl1pPr>
          </a:lstStyle>
          <a:p>
            <a:pPr>
              <a:defRPr/>
            </a:pPr>
            <a:fld id="{67563290-9AF8-472E-AA55-57F3FAB3B6C3}" type="slidenum">
              <a:rPr lang="uk-UA"/>
              <a:pPr>
                <a:defRPr/>
              </a:pPr>
              <a:t>‹#›</a:t>
            </a:fld>
            <a:endParaRPr lang="uk-UA" dirty="0"/>
          </a:p>
        </p:txBody>
      </p:sp>
    </p:spTree>
    <p:extLst>
      <p:ext uri="{BB962C8B-B14F-4D97-AF65-F5344CB8AC3E}">
        <p14:creationId xmlns:p14="http://schemas.microsoft.com/office/powerpoint/2010/main" val="89838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Добрий день, шановні колеги!</a:t>
            </a:r>
            <a:br>
              <a:rPr lang="uk-UA" sz="1800" kern="100" dirty="0">
                <a:effectLst/>
                <a:latin typeface="Calibri" panose="020F0502020204030204" pitchFamily="34" charset="0"/>
                <a:ea typeface="Calibri" panose="020F0502020204030204" pitchFamily="34" charset="0"/>
                <a:cs typeface="Arial" panose="020B0604020202020204" pitchFamily="34" charset="0"/>
              </a:rPr>
            </a:br>
            <a:r>
              <a:rPr lang="uk-UA" sz="1800" kern="100" dirty="0">
                <a:effectLst/>
                <a:latin typeface="Calibri" panose="020F0502020204030204" pitchFamily="34" charset="0"/>
                <a:ea typeface="Calibri" panose="020F0502020204030204" pitchFamily="34" charset="0"/>
                <a:cs typeface="Arial" panose="020B0604020202020204" pitchFamily="34" charset="0"/>
              </a:rPr>
              <a:t>Сьогодні я маю честь представити концепцію подальшого розвитку Національної інвентаризації лісів України. Моє ім'я Андрій Шамрай, я є очільником Центру Національної інвентаризації лісів, який функціонує при ВО «Укрдержліспроект». Сьогодні ми обговоримо, як історія, сучасні технології та наші стратегічні кроки допоможуть вдосконалити систему моніторингу лісових ресурсів.</a:t>
            </a:r>
          </a:p>
          <a:p>
            <a:pPr>
              <a:lnSpc>
                <a:spcPct val="107000"/>
              </a:lnSpc>
              <a:spcAft>
                <a:spcPts val="800"/>
              </a:spcAft>
            </a:pP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НІЛ — це не просто система обстежень, а потужний інструмент для сталого управління нашими лісами. Вона забезпечує необхідні дані для планування, звітності та адаптації до сучасних викликів, таких як зміна клімату, військові дії та економічна нестабільність.</a:t>
            </a:r>
            <a:endParaRPr lang="uk-UA" dirty="0"/>
          </a:p>
        </p:txBody>
      </p:sp>
      <p:sp>
        <p:nvSpPr>
          <p:cNvPr id="4" name="Місце для номера слайда 3"/>
          <p:cNvSpPr>
            <a:spLocks noGrp="1"/>
          </p:cNvSpPr>
          <p:nvPr>
            <p:ph type="sldNum" sz="quarter" idx="5"/>
          </p:nvPr>
        </p:nvSpPr>
        <p:spPr/>
        <p:txBody>
          <a:bodyPr/>
          <a:lstStyle/>
          <a:p>
            <a:pPr>
              <a:defRPr/>
            </a:pPr>
            <a:fld id="{67563290-9AF8-472E-AA55-57F3FAB3B6C3}" type="slidenum">
              <a:rPr lang="uk-UA" smtClean="0"/>
              <a:pPr>
                <a:defRPr/>
              </a:pPr>
              <a:t>1</a:t>
            </a:fld>
            <a:endParaRPr lang="uk-UA" dirty="0"/>
          </a:p>
        </p:txBody>
      </p:sp>
    </p:spTree>
    <p:extLst>
      <p:ext uri="{BB962C8B-B14F-4D97-AF65-F5344CB8AC3E}">
        <p14:creationId xmlns:p14="http://schemas.microsoft.com/office/powerpoint/2010/main" val="690749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Національна інвентаризація лісів бере свій початок із 200</a:t>
            </a:r>
            <a:r>
              <a:rPr lang="en-US" sz="1800" kern="100" dirty="0">
                <a:effectLst/>
                <a:latin typeface="Calibri" panose="020F0502020204030204" pitchFamily="34" charset="0"/>
                <a:ea typeface="Calibri" panose="020F0502020204030204" pitchFamily="34" charset="0"/>
                <a:cs typeface="Arial" panose="020B0604020202020204" pitchFamily="34" charset="0"/>
              </a:rPr>
              <a:t>6</a:t>
            </a:r>
            <a:r>
              <a:rPr lang="uk-UA" sz="1800" kern="100" dirty="0">
                <a:effectLst/>
                <a:latin typeface="Calibri" panose="020F0502020204030204" pitchFamily="34" charset="0"/>
                <a:ea typeface="Calibri" panose="020F0502020204030204" pitchFamily="34" charset="0"/>
                <a:cs typeface="Arial" panose="020B0604020202020204" pitchFamily="34" charset="0"/>
              </a:rPr>
              <a:t> року, коли було проведено перші регіональні пілотні </a:t>
            </a:r>
            <a:r>
              <a:rPr lang="uk-UA" sz="1800" kern="100" dirty="0" err="1">
                <a:effectLst/>
                <a:latin typeface="Calibri" panose="020F0502020204030204" pitchFamily="34" charset="0"/>
                <a:ea typeface="Calibri" panose="020F0502020204030204" pitchFamily="34" charset="0"/>
                <a:cs typeface="Arial" panose="020B0604020202020204" pitchFamily="34" charset="0"/>
              </a:rPr>
              <a:t>проєкти</a:t>
            </a:r>
            <a:r>
              <a:rPr lang="uk-UA" sz="1800" kern="100" dirty="0">
                <a:effectLst/>
                <a:latin typeface="Calibri" panose="020F0502020204030204" pitchFamily="34" charset="0"/>
                <a:ea typeface="Calibri" panose="020F0502020204030204" pitchFamily="34" charset="0"/>
                <a:cs typeface="Arial" panose="020B0604020202020204" pitchFamily="34" charset="0"/>
              </a:rPr>
              <a:t> в Сумській та Івано-Франківській областях. У 2019 році, завдяки ініціативам держави, був створений Центр НІЛ.</a:t>
            </a:r>
          </a:p>
          <a:p>
            <a:pPr>
              <a:lnSpc>
                <a:spcPct val="107000"/>
              </a:lnSpc>
              <a:spcAft>
                <a:spcPts val="800"/>
              </a:spcAft>
            </a:pP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Законодавчі зміни у 2020 році закріпили порядок проведення НІЛ, а постанови уряду 2021–2023 років створили правову основу навіть в умовах воєнного стану. Сьогодні НІЛ є ключовим елементом лісового господарства, підтримуваним міжнародними партнерами, зокрема німецьким </a:t>
            </a:r>
            <a:r>
              <a:rPr lang="uk-UA" sz="1800" kern="100" dirty="0" err="1">
                <a:effectLst/>
                <a:latin typeface="Calibri" panose="020F0502020204030204" pitchFamily="34" charset="0"/>
                <a:ea typeface="Calibri" panose="020F0502020204030204" pitchFamily="34" charset="0"/>
                <a:cs typeface="Arial" panose="020B0604020202020204" pitchFamily="34" charset="0"/>
              </a:rPr>
              <a:t>проєктом</a:t>
            </a:r>
            <a:r>
              <a:rPr lang="uk-UA" sz="1800" kern="100" dirty="0">
                <a:effectLst/>
                <a:latin typeface="Calibri" panose="020F0502020204030204" pitchFamily="34" charset="0"/>
                <a:ea typeface="Calibri" panose="020F0502020204030204" pitchFamily="34" charset="0"/>
                <a:cs typeface="Arial" panose="020B0604020202020204" pitchFamily="34" charset="0"/>
              </a:rPr>
              <a:t> SFI.</a:t>
            </a:r>
          </a:p>
          <a:p>
            <a:pPr>
              <a:spcBef>
                <a:spcPct val="0"/>
              </a:spcBef>
            </a:pPr>
            <a:endParaRPr lang="uk-UA" dirty="0"/>
          </a:p>
        </p:txBody>
      </p:sp>
      <p:sp>
        <p:nvSpPr>
          <p:cNvPr id="215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4635" indent="-286397">
              <a:defRPr>
                <a:solidFill>
                  <a:schemeClr val="tx1"/>
                </a:solidFill>
                <a:latin typeface="Constantia" pitchFamily="18" charset="0"/>
              </a:defRPr>
            </a:lvl2pPr>
            <a:lvl3pPr marL="1145589" indent="-229118">
              <a:defRPr>
                <a:solidFill>
                  <a:schemeClr val="tx1"/>
                </a:solidFill>
                <a:latin typeface="Constantia" pitchFamily="18" charset="0"/>
              </a:defRPr>
            </a:lvl3pPr>
            <a:lvl4pPr marL="1603826" indent="-229118">
              <a:defRPr>
                <a:solidFill>
                  <a:schemeClr val="tx1"/>
                </a:solidFill>
                <a:latin typeface="Constantia" pitchFamily="18" charset="0"/>
              </a:defRPr>
            </a:lvl4pPr>
            <a:lvl5pPr marL="2062062" indent="-229118">
              <a:defRPr>
                <a:solidFill>
                  <a:schemeClr val="tx1"/>
                </a:solidFill>
                <a:latin typeface="Constantia" pitchFamily="18" charset="0"/>
              </a:defRPr>
            </a:lvl5pPr>
            <a:lvl6pPr marL="2520298" indent="-229118" defTabSz="914880" fontAlgn="base">
              <a:spcBef>
                <a:spcPct val="0"/>
              </a:spcBef>
              <a:spcAft>
                <a:spcPct val="0"/>
              </a:spcAft>
              <a:defRPr>
                <a:solidFill>
                  <a:schemeClr val="tx1"/>
                </a:solidFill>
                <a:latin typeface="Constantia" pitchFamily="18" charset="0"/>
              </a:defRPr>
            </a:lvl6pPr>
            <a:lvl7pPr marL="2978534" indent="-229118" defTabSz="914880" fontAlgn="base">
              <a:spcBef>
                <a:spcPct val="0"/>
              </a:spcBef>
              <a:spcAft>
                <a:spcPct val="0"/>
              </a:spcAft>
              <a:defRPr>
                <a:solidFill>
                  <a:schemeClr val="tx1"/>
                </a:solidFill>
                <a:latin typeface="Constantia" pitchFamily="18" charset="0"/>
              </a:defRPr>
            </a:lvl7pPr>
            <a:lvl8pPr marL="3436769" indent="-229118" defTabSz="914880" fontAlgn="base">
              <a:spcBef>
                <a:spcPct val="0"/>
              </a:spcBef>
              <a:spcAft>
                <a:spcPct val="0"/>
              </a:spcAft>
              <a:defRPr>
                <a:solidFill>
                  <a:schemeClr val="tx1"/>
                </a:solidFill>
                <a:latin typeface="Constantia" pitchFamily="18" charset="0"/>
              </a:defRPr>
            </a:lvl8pPr>
            <a:lvl9pPr marL="3895006" indent="-229118" defTabSz="914880" fontAlgn="base">
              <a:spcBef>
                <a:spcPct val="0"/>
              </a:spcBef>
              <a:spcAft>
                <a:spcPct val="0"/>
              </a:spcAft>
              <a:defRPr>
                <a:solidFill>
                  <a:schemeClr val="tx1"/>
                </a:solidFill>
                <a:latin typeface="Constantia" pitchFamily="18" charset="0"/>
              </a:defRPr>
            </a:lvl9pPr>
          </a:lstStyle>
          <a:p>
            <a:fld id="{9246A1FE-05A9-4825-AA01-955BD52DC80C}" type="slidenum">
              <a:rPr lang="uk-UA">
                <a:solidFill>
                  <a:prstClr val="black"/>
                </a:solidFill>
                <a:latin typeface="Calibri" pitchFamily="34" charset="0"/>
              </a:rPr>
              <a:pPr/>
              <a:t>2</a:t>
            </a:fld>
            <a:endParaRPr lang="uk-UA" dirty="0">
              <a:solidFill>
                <a:prstClr val="black"/>
              </a:solidFill>
              <a:latin typeface="Calibri" pitchFamily="34" charset="0"/>
            </a:endParaRPr>
          </a:p>
        </p:txBody>
      </p:sp>
    </p:spTree>
    <p:extLst>
      <p:ext uri="{BB962C8B-B14F-4D97-AF65-F5344CB8AC3E}">
        <p14:creationId xmlns:p14="http://schemas.microsoft.com/office/powerpoint/2010/main" val="264212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8EA48-2736-A6CD-8E91-16DE1EBD7DF4}"/>
            </a:ext>
          </a:extLst>
        </p:cNvPr>
        <p:cNvGrpSpPr/>
        <p:nvPr/>
      </p:nvGrpSpPr>
      <p:grpSpPr>
        <a:xfrm>
          <a:off x="0" y="0"/>
          <a:ext cx="0" cy="0"/>
          <a:chOff x="0" y="0"/>
          <a:chExt cx="0" cy="0"/>
        </a:xfrm>
      </p:grpSpPr>
      <p:sp>
        <p:nvSpPr>
          <p:cNvPr id="21506" name="Образ слайда 1">
            <a:extLst>
              <a:ext uri="{FF2B5EF4-FFF2-40B4-BE49-F238E27FC236}">
                <a16:creationId xmlns:a16="http://schemas.microsoft.com/office/drawing/2014/main" id="{08C3520F-AB5A-3DE4-B366-C4C69F7EF1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a:extLst>
              <a:ext uri="{FF2B5EF4-FFF2-40B4-BE49-F238E27FC236}">
                <a16:creationId xmlns:a16="http://schemas.microsoft.com/office/drawing/2014/main" id="{B43F1B0C-B70C-332E-DDFC-F9E73BD7E3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Фінансування завжди було викликом для НІЛ. У 2021 році ми обстежили 909 ділянок у п'яти областях, але через затримки бюджетних коштів старт робіт був відкладений до липня. У 2022 році війна обмежила доступ, і роботи проводилися лише у двох областях, де вдалося обстежити 296 ділянок.</a:t>
            </a:r>
          </a:p>
          <a:p>
            <a:pPr>
              <a:lnSpc>
                <a:spcPct val="107000"/>
              </a:lnSpc>
              <a:spcAft>
                <a:spcPts val="800"/>
              </a:spcAft>
            </a:pP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2023 рік став проривом завдяки підтримці </a:t>
            </a:r>
            <a:r>
              <a:rPr lang="uk-UA" sz="1800" kern="100" dirty="0" err="1">
                <a:effectLst/>
                <a:latin typeface="Calibri" panose="020F0502020204030204" pitchFamily="34" charset="0"/>
                <a:ea typeface="Calibri" panose="020F0502020204030204" pitchFamily="34" charset="0"/>
                <a:cs typeface="Arial" panose="020B0604020202020204" pitchFamily="34" charset="0"/>
              </a:rPr>
              <a:t>проєкту</a:t>
            </a:r>
            <a:r>
              <a:rPr lang="uk-UA" sz="1800" kern="100" dirty="0">
                <a:effectLst/>
                <a:latin typeface="Calibri" panose="020F0502020204030204" pitchFamily="34" charset="0"/>
                <a:ea typeface="Calibri" panose="020F0502020204030204" pitchFamily="34" charset="0"/>
                <a:cs typeface="Arial" panose="020B0604020202020204" pitchFamily="34" charset="0"/>
              </a:rPr>
              <a:t> SFI: ми обстежили 2930 ділянок у 17 областях. </a:t>
            </a:r>
          </a:p>
          <a:p>
            <a:pPr>
              <a:lnSpc>
                <a:spcPct val="107000"/>
              </a:lnSpc>
              <a:spcAft>
                <a:spcPts val="800"/>
              </a:spcAft>
            </a:pP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У 2024 році, попри затримки, було завершено обстеження 721 ділянки. Це свідчить про нашу здатність працювати ефективно навіть у складних умовах.</a:t>
            </a:r>
          </a:p>
          <a:p>
            <a:pPr>
              <a:spcBef>
                <a:spcPct val="0"/>
              </a:spcBef>
            </a:pPr>
            <a:endParaRPr lang="uk-UA" dirty="0"/>
          </a:p>
        </p:txBody>
      </p:sp>
      <p:sp>
        <p:nvSpPr>
          <p:cNvPr id="21508" name="Номер слайда 3">
            <a:extLst>
              <a:ext uri="{FF2B5EF4-FFF2-40B4-BE49-F238E27FC236}">
                <a16:creationId xmlns:a16="http://schemas.microsoft.com/office/drawing/2014/main" id="{F27FC9E2-68C6-E102-048B-AED320F252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4635" indent="-286397">
              <a:defRPr>
                <a:solidFill>
                  <a:schemeClr val="tx1"/>
                </a:solidFill>
                <a:latin typeface="Constantia" pitchFamily="18" charset="0"/>
              </a:defRPr>
            </a:lvl2pPr>
            <a:lvl3pPr marL="1145589" indent="-229118">
              <a:defRPr>
                <a:solidFill>
                  <a:schemeClr val="tx1"/>
                </a:solidFill>
                <a:latin typeface="Constantia" pitchFamily="18" charset="0"/>
              </a:defRPr>
            </a:lvl3pPr>
            <a:lvl4pPr marL="1603826" indent="-229118">
              <a:defRPr>
                <a:solidFill>
                  <a:schemeClr val="tx1"/>
                </a:solidFill>
                <a:latin typeface="Constantia" pitchFamily="18" charset="0"/>
              </a:defRPr>
            </a:lvl4pPr>
            <a:lvl5pPr marL="2062062" indent="-229118">
              <a:defRPr>
                <a:solidFill>
                  <a:schemeClr val="tx1"/>
                </a:solidFill>
                <a:latin typeface="Constantia" pitchFamily="18" charset="0"/>
              </a:defRPr>
            </a:lvl5pPr>
            <a:lvl6pPr marL="2520298" indent="-229118" defTabSz="914880" fontAlgn="base">
              <a:spcBef>
                <a:spcPct val="0"/>
              </a:spcBef>
              <a:spcAft>
                <a:spcPct val="0"/>
              </a:spcAft>
              <a:defRPr>
                <a:solidFill>
                  <a:schemeClr val="tx1"/>
                </a:solidFill>
                <a:latin typeface="Constantia" pitchFamily="18" charset="0"/>
              </a:defRPr>
            </a:lvl6pPr>
            <a:lvl7pPr marL="2978534" indent="-229118" defTabSz="914880" fontAlgn="base">
              <a:spcBef>
                <a:spcPct val="0"/>
              </a:spcBef>
              <a:spcAft>
                <a:spcPct val="0"/>
              </a:spcAft>
              <a:defRPr>
                <a:solidFill>
                  <a:schemeClr val="tx1"/>
                </a:solidFill>
                <a:latin typeface="Constantia" pitchFamily="18" charset="0"/>
              </a:defRPr>
            </a:lvl7pPr>
            <a:lvl8pPr marL="3436769" indent="-229118" defTabSz="914880" fontAlgn="base">
              <a:spcBef>
                <a:spcPct val="0"/>
              </a:spcBef>
              <a:spcAft>
                <a:spcPct val="0"/>
              </a:spcAft>
              <a:defRPr>
                <a:solidFill>
                  <a:schemeClr val="tx1"/>
                </a:solidFill>
                <a:latin typeface="Constantia" pitchFamily="18" charset="0"/>
              </a:defRPr>
            </a:lvl8pPr>
            <a:lvl9pPr marL="3895006" indent="-229118" defTabSz="914880" fontAlgn="base">
              <a:spcBef>
                <a:spcPct val="0"/>
              </a:spcBef>
              <a:spcAft>
                <a:spcPct val="0"/>
              </a:spcAft>
              <a:defRPr>
                <a:solidFill>
                  <a:schemeClr val="tx1"/>
                </a:solidFill>
                <a:latin typeface="Constantia" pitchFamily="18" charset="0"/>
              </a:defRPr>
            </a:lvl9pPr>
          </a:lstStyle>
          <a:p>
            <a:fld id="{9246A1FE-05A9-4825-AA01-955BD52DC80C}" type="slidenum">
              <a:rPr lang="uk-UA">
                <a:solidFill>
                  <a:prstClr val="black"/>
                </a:solidFill>
                <a:latin typeface="Calibri" pitchFamily="34" charset="0"/>
              </a:rPr>
              <a:pPr/>
              <a:t>3</a:t>
            </a:fld>
            <a:endParaRPr lang="uk-UA" dirty="0">
              <a:solidFill>
                <a:prstClr val="black"/>
              </a:solidFill>
              <a:latin typeface="Calibri" pitchFamily="34" charset="0"/>
            </a:endParaRPr>
          </a:p>
        </p:txBody>
      </p:sp>
    </p:spTree>
    <p:extLst>
      <p:ext uri="{BB962C8B-B14F-4D97-AF65-F5344CB8AC3E}">
        <p14:creationId xmlns:p14="http://schemas.microsoft.com/office/powerpoint/2010/main" val="401806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0BA03-393F-93F0-4DCA-3443407A744E}"/>
            </a:ext>
          </a:extLst>
        </p:cNvPr>
        <p:cNvGrpSpPr/>
        <p:nvPr/>
      </p:nvGrpSpPr>
      <p:grpSpPr>
        <a:xfrm>
          <a:off x="0" y="0"/>
          <a:ext cx="0" cy="0"/>
          <a:chOff x="0" y="0"/>
          <a:chExt cx="0" cy="0"/>
        </a:xfrm>
      </p:grpSpPr>
      <p:sp>
        <p:nvSpPr>
          <p:cNvPr id="21506" name="Образ слайда 1">
            <a:extLst>
              <a:ext uri="{FF2B5EF4-FFF2-40B4-BE49-F238E27FC236}">
                <a16:creationId xmlns:a16="http://schemas.microsoft.com/office/drawing/2014/main" id="{B9325D9B-90CF-DBCD-353C-D603DDEFD7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a:extLst>
              <a:ext uri="{FF2B5EF4-FFF2-40B4-BE49-F238E27FC236}">
                <a16:creationId xmlns:a16="http://schemas.microsoft.com/office/drawing/2014/main" id="{3E489465-E5A3-48F9-2609-F02B378853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Ми розглянули кілька сценаріїв розвитку НІЛ. Наприклад:</a:t>
            </a:r>
          </a:p>
          <a:p>
            <a:pPr marL="342900" lvl="0" indent="-342900">
              <a:lnSpc>
                <a:spcPct val="107000"/>
              </a:lnSpc>
              <a:spcAft>
                <a:spcPts val="800"/>
              </a:spcAft>
              <a:buSzPts val="1000"/>
              <a:buFont typeface="Symbol" panose="05050102010706020507" pitchFamily="18" charset="2"/>
              <a:buChar char=""/>
              <a:tabLst>
                <a:tab pos="457200" algn="l"/>
              </a:tabLst>
            </a:pPr>
            <a:r>
              <a:rPr lang="uk-UA" sz="1800" kern="100" dirty="0">
                <a:effectLst/>
                <a:latin typeface="Calibri" panose="020F0502020204030204" pitchFamily="34" charset="0"/>
                <a:ea typeface="Calibri" panose="020F0502020204030204" pitchFamily="34" charset="0"/>
                <a:cs typeface="Arial" panose="020B0604020202020204" pitchFamily="34" charset="0"/>
              </a:rPr>
              <a:t>Сценарій 1 базується лише на польових роботах, але вимагає великих ресурсів і охоплює тільки доступні території.</a:t>
            </a:r>
          </a:p>
          <a:p>
            <a:pPr marL="342900" lvl="0" indent="-342900">
              <a:lnSpc>
                <a:spcPct val="107000"/>
              </a:lnSpc>
              <a:spcAft>
                <a:spcPts val="800"/>
              </a:spcAft>
              <a:buSzPts val="1000"/>
              <a:buFont typeface="Symbol" panose="05050102010706020507" pitchFamily="18" charset="2"/>
              <a:buChar char=""/>
              <a:tabLst>
                <a:tab pos="457200" algn="l"/>
              </a:tabLst>
            </a:pPr>
            <a:r>
              <a:rPr lang="uk-UA" sz="1800" kern="100" dirty="0">
                <a:effectLst/>
                <a:latin typeface="Calibri" panose="020F0502020204030204" pitchFamily="34" charset="0"/>
                <a:ea typeface="Calibri" panose="020F0502020204030204" pitchFamily="34" charset="0"/>
                <a:cs typeface="Arial" panose="020B0604020202020204" pitchFamily="34" charset="0"/>
              </a:rPr>
              <a:t>Сценарій 3.1 є найбільш оптимальним, оскільки поєднує ДЗЗ і польові дослідження. Він дозволяє охопити всю Україну, зберігаючи високу точність за помірну вартість у 11 млн грн на рік.</a:t>
            </a:r>
          </a:p>
          <a:p>
            <a:pPr marL="342900" lvl="0" indent="-342900">
              <a:lnSpc>
                <a:spcPct val="107000"/>
              </a:lnSpc>
              <a:spcAft>
                <a:spcPts val="800"/>
              </a:spcAft>
              <a:buSzPts val="1000"/>
              <a:buFont typeface="Symbol" panose="05050102010706020507" pitchFamily="18" charset="2"/>
              <a:buChar char=""/>
              <a:tabLst>
                <a:tab pos="457200" algn="l"/>
              </a:tabLst>
            </a:pPr>
            <a:r>
              <a:rPr lang="uk-UA" sz="1800" kern="100" dirty="0">
                <a:effectLst/>
                <a:latin typeface="Calibri" panose="020F0502020204030204" pitchFamily="34" charset="0"/>
                <a:ea typeface="Calibri" panose="020F0502020204030204" pitchFamily="34" charset="0"/>
                <a:cs typeface="Arial" panose="020B0604020202020204" pitchFamily="34" charset="0"/>
              </a:rPr>
              <a:t>Сценарій 3.2 орієнтований лише на ДЗЗ, є найдешевшим (7.4 млн грн на рік), але має середній рівень точності.</a:t>
            </a:r>
          </a:p>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Ми вважаємо, що сценарій 3.1 є найбільш збалансованим для наших умов.</a:t>
            </a:r>
          </a:p>
          <a:p>
            <a:pPr>
              <a:spcBef>
                <a:spcPct val="0"/>
              </a:spcBef>
            </a:pPr>
            <a:endParaRPr lang="uk-UA" dirty="0"/>
          </a:p>
        </p:txBody>
      </p:sp>
      <p:sp>
        <p:nvSpPr>
          <p:cNvPr id="21508" name="Номер слайда 3">
            <a:extLst>
              <a:ext uri="{FF2B5EF4-FFF2-40B4-BE49-F238E27FC236}">
                <a16:creationId xmlns:a16="http://schemas.microsoft.com/office/drawing/2014/main" id="{42EC7F53-E73B-8CC0-DBA7-16100D88E8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4635" indent="-286397">
              <a:defRPr>
                <a:solidFill>
                  <a:schemeClr val="tx1"/>
                </a:solidFill>
                <a:latin typeface="Constantia" pitchFamily="18" charset="0"/>
              </a:defRPr>
            </a:lvl2pPr>
            <a:lvl3pPr marL="1145589" indent="-229118">
              <a:defRPr>
                <a:solidFill>
                  <a:schemeClr val="tx1"/>
                </a:solidFill>
                <a:latin typeface="Constantia" pitchFamily="18" charset="0"/>
              </a:defRPr>
            </a:lvl3pPr>
            <a:lvl4pPr marL="1603826" indent="-229118">
              <a:defRPr>
                <a:solidFill>
                  <a:schemeClr val="tx1"/>
                </a:solidFill>
                <a:latin typeface="Constantia" pitchFamily="18" charset="0"/>
              </a:defRPr>
            </a:lvl4pPr>
            <a:lvl5pPr marL="2062062" indent="-229118">
              <a:defRPr>
                <a:solidFill>
                  <a:schemeClr val="tx1"/>
                </a:solidFill>
                <a:latin typeface="Constantia" pitchFamily="18" charset="0"/>
              </a:defRPr>
            </a:lvl5pPr>
            <a:lvl6pPr marL="2520298" indent="-229118" defTabSz="914880" fontAlgn="base">
              <a:spcBef>
                <a:spcPct val="0"/>
              </a:spcBef>
              <a:spcAft>
                <a:spcPct val="0"/>
              </a:spcAft>
              <a:defRPr>
                <a:solidFill>
                  <a:schemeClr val="tx1"/>
                </a:solidFill>
                <a:latin typeface="Constantia" pitchFamily="18" charset="0"/>
              </a:defRPr>
            </a:lvl6pPr>
            <a:lvl7pPr marL="2978534" indent="-229118" defTabSz="914880" fontAlgn="base">
              <a:spcBef>
                <a:spcPct val="0"/>
              </a:spcBef>
              <a:spcAft>
                <a:spcPct val="0"/>
              </a:spcAft>
              <a:defRPr>
                <a:solidFill>
                  <a:schemeClr val="tx1"/>
                </a:solidFill>
                <a:latin typeface="Constantia" pitchFamily="18" charset="0"/>
              </a:defRPr>
            </a:lvl7pPr>
            <a:lvl8pPr marL="3436769" indent="-229118" defTabSz="914880" fontAlgn="base">
              <a:spcBef>
                <a:spcPct val="0"/>
              </a:spcBef>
              <a:spcAft>
                <a:spcPct val="0"/>
              </a:spcAft>
              <a:defRPr>
                <a:solidFill>
                  <a:schemeClr val="tx1"/>
                </a:solidFill>
                <a:latin typeface="Constantia" pitchFamily="18" charset="0"/>
              </a:defRPr>
            </a:lvl8pPr>
            <a:lvl9pPr marL="3895006" indent="-229118" defTabSz="914880" fontAlgn="base">
              <a:spcBef>
                <a:spcPct val="0"/>
              </a:spcBef>
              <a:spcAft>
                <a:spcPct val="0"/>
              </a:spcAft>
              <a:defRPr>
                <a:solidFill>
                  <a:schemeClr val="tx1"/>
                </a:solidFill>
                <a:latin typeface="Constantia" pitchFamily="18" charset="0"/>
              </a:defRPr>
            </a:lvl9pPr>
          </a:lstStyle>
          <a:p>
            <a:fld id="{9246A1FE-05A9-4825-AA01-955BD52DC80C}" type="slidenum">
              <a:rPr lang="uk-UA">
                <a:solidFill>
                  <a:prstClr val="black"/>
                </a:solidFill>
                <a:latin typeface="Calibri" pitchFamily="34" charset="0"/>
              </a:rPr>
              <a:pPr/>
              <a:t>4</a:t>
            </a:fld>
            <a:endParaRPr lang="uk-UA" dirty="0">
              <a:solidFill>
                <a:prstClr val="black"/>
              </a:solidFill>
              <a:latin typeface="Calibri" pitchFamily="34" charset="0"/>
            </a:endParaRPr>
          </a:p>
        </p:txBody>
      </p:sp>
    </p:spTree>
    <p:extLst>
      <p:ext uri="{BB962C8B-B14F-4D97-AF65-F5344CB8AC3E}">
        <p14:creationId xmlns:p14="http://schemas.microsoft.com/office/powerpoint/2010/main" val="65388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uk-UA" dirty="0"/>
              <a:t>НІЛ є критично важливим </a:t>
            </a:r>
            <a:r>
              <a:rPr lang="uk-UA" dirty="0" err="1"/>
              <a:t>проєктом</a:t>
            </a:r>
            <a:r>
              <a:rPr lang="uk-UA" dirty="0"/>
              <a:t> для забезпечення сталого управління лісовими ресурсами України. Для його продовження необхідно зосередитися на кількох важливих аспектах. По-перше, необхідно встановити мінімальний поріг щорічного фінансування. Це дозволить забезпечити стабільний обсяг робіт і запобігти перервам у виконанні завдань. По-друге, потрібно зберегти постійний штат кваліфікованих виконавців НІЛ, які мають досвід та розуміння специфіки робіт.</a:t>
            </a:r>
          </a:p>
          <a:p>
            <a:r>
              <a:rPr lang="uk-UA" dirty="0"/>
              <a:t>Одним із ключових напрямків є продовження та розширення робіт з ДЗЗ-інвентаризації. Це включає законодавче врегулювання дистанційного зондування як основного етапу виробничого процесу. Використання супутникових даних дозволяє значно розширити перелік показників, які можна отримати, зокрема для оцінки стану лісів, їхнього росту, динаміки та змін.</a:t>
            </a:r>
          </a:p>
          <a:p>
            <a:r>
              <a:rPr lang="uk-UA" dirty="0"/>
              <a:t>Разом із цим, необхідно працювати над оптимізацією кількості показників. Ми маємо враховувати економічні, екологічні та соціальні аспекти, щоб визначити ті дані, які є найбільш затребуваними для аналізу.</a:t>
            </a:r>
          </a:p>
          <a:p>
            <a:pPr>
              <a:spcBef>
                <a:spcPct val="0"/>
              </a:spcBef>
            </a:pPr>
            <a:r>
              <a:rPr lang="uk-UA" dirty="0"/>
              <a:t>Пропонується впровадити регулярну розріджену щорічну мережу інвентаризаційних ділянок. Такий підхід дозволить узгоджувати дані НІЛ між роками та підвищити точність аналізу змін. Ще одним важливим завданням є розробка адаптивного механізму вибіркового обстеження, який забезпечить максимальну ефективність збору даних для підтримки ДЗЗ-інвентаризації.</a:t>
            </a:r>
          </a:p>
          <a:p>
            <a:r>
              <a:rPr lang="uk-UA" dirty="0"/>
              <a:t>Ще одним перспективним підходом є проведення збору польових даних НІЛ на тендерній основі. Це сприятиме підвищенню конкуренції та залученню нових виконавців, які можуть </a:t>
            </a:r>
            <a:r>
              <a:rPr lang="uk-UA" dirty="0" err="1"/>
              <a:t>внести</a:t>
            </a:r>
            <a:r>
              <a:rPr lang="uk-UA" dirty="0"/>
              <a:t> інновації в методологію збору даних.</a:t>
            </a:r>
          </a:p>
          <a:p>
            <a:pPr>
              <a:spcBef>
                <a:spcPct val="0"/>
              </a:spcBef>
            </a:pPr>
            <a:endParaRPr lang="uk-UA" dirty="0"/>
          </a:p>
        </p:txBody>
      </p:sp>
      <p:sp>
        <p:nvSpPr>
          <p:cNvPr id="215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4635" indent="-286397">
              <a:defRPr>
                <a:solidFill>
                  <a:schemeClr val="tx1"/>
                </a:solidFill>
                <a:latin typeface="Constantia" pitchFamily="18" charset="0"/>
              </a:defRPr>
            </a:lvl2pPr>
            <a:lvl3pPr marL="1145589" indent="-229118">
              <a:defRPr>
                <a:solidFill>
                  <a:schemeClr val="tx1"/>
                </a:solidFill>
                <a:latin typeface="Constantia" pitchFamily="18" charset="0"/>
              </a:defRPr>
            </a:lvl3pPr>
            <a:lvl4pPr marL="1603826" indent="-229118">
              <a:defRPr>
                <a:solidFill>
                  <a:schemeClr val="tx1"/>
                </a:solidFill>
                <a:latin typeface="Constantia" pitchFamily="18" charset="0"/>
              </a:defRPr>
            </a:lvl4pPr>
            <a:lvl5pPr marL="2062062" indent="-229118">
              <a:defRPr>
                <a:solidFill>
                  <a:schemeClr val="tx1"/>
                </a:solidFill>
                <a:latin typeface="Constantia" pitchFamily="18" charset="0"/>
              </a:defRPr>
            </a:lvl5pPr>
            <a:lvl6pPr marL="2520298" indent="-229118" defTabSz="914880" fontAlgn="base">
              <a:spcBef>
                <a:spcPct val="0"/>
              </a:spcBef>
              <a:spcAft>
                <a:spcPct val="0"/>
              </a:spcAft>
              <a:defRPr>
                <a:solidFill>
                  <a:schemeClr val="tx1"/>
                </a:solidFill>
                <a:latin typeface="Constantia" pitchFamily="18" charset="0"/>
              </a:defRPr>
            </a:lvl6pPr>
            <a:lvl7pPr marL="2978534" indent="-229118" defTabSz="914880" fontAlgn="base">
              <a:spcBef>
                <a:spcPct val="0"/>
              </a:spcBef>
              <a:spcAft>
                <a:spcPct val="0"/>
              </a:spcAft>
              <a:defRPr>
                <a:solidFill>
                  <a:schemeClr val="tx1"/>
                </a:solidFill>
                <a:latin typeface="Constantia" pitchFamily="18" charset="0"/>
              </a:defRPr>
            </a:lvl7pPr>
            <a:lvl8pPr marL="3436769" indent="-229118" defTabSz="914880" fontAlgn="base">
              <a:spcBef>
                <a:spcPct val="0"/>
              </a:spcBef>
              <a:spcAft>
                <a:spcPct val="0"/>
              </a:spcAft>
              <a:defRPr>
                <a:solidFill>
                  <a:schemeClr val="tx1"/>
                </a:solidFill>
                <a:latin typeface="Constantia" pitchFamily="18" charset="0"/>
              </a:defRPr>
            </a:lvl8pPr>
            <a:lvl9pPr marL="3895006" indent="-229118" defTabSz="914880" fontAlgn="base">
              <a:spcBef>
                <a:spcPct val="0"/>
              </a:spcBef>
              <a:spcAft>
                <a:spcPct val="0"/>
              </a:spcAft>
              <a:defRPr>
                <a:solidFill>
                  <a:schemeClr val="tx1"/>
                </a:solidFill>
                <a:latin typeface="Constantia" pitchFamily="18" charset="0"/>
              </a:defRPr>
            </a:lvl9pPr>
          </a:lstStyle>
          <a:p>
            <a:fld id="{9246A1FE-05A9-4825-AA01-955BD52DC80C}" type="slidenum">
              <a:rPr lang="uk-UA">
                <a:solidFill>
                  <a:prstClr val="black"/>
                </a:solidFill>
                <a:latin typeface="Calibri" pitchFamily="34" charset="0"/>
              </a:rPr>
              <a:pPr/>
              <a:t>5</a:t>
            </a:fld>
            <a:endParaRPr lang="uk-UA" dirty="0">
              <a:solidFill>
                <a:prstClr val="black"/>
              </a:solidFill>
              <a:latin typeface="Calibri" pitchFamily="34" charset="0"/>
            </a:endParaRPr>
          </a:p>
        </p:txBody>
      </p:sp>
    </p:spTree>
    <p:extLst>
      <p:ext uri="{BB962C8B-B14F-4D97-AF65-F5344CB8AC3E}">
        <p14:creationId xmlns:p14="http://schemas.microsoft.com/office/powerpoint/2010/main" val="42401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C5611-43BF-546E-EF73-452E75F90871}"/>
            </a:ext>
          </a:extLst>
        </p:cNvPr>
        <p:cNvGrpSpPr/>
        <p:nvPr/>
      </p:nvGrpSpPr>
      <p:grpSpPr>
        <a:xfrm>
          <a:off x="0" y="0"/>
          <a:ext cx="0" cy="0"/>
          <a:chOff x="0" y="0"/>
          <a:chExt cx="0" cy="0"/>
        </a:xfrm>
      </p:grpSpPr>
      <p:sp>
        <p:nvSpPr>
          <p:cNvPr id="21506" name="Образ слайда 1">
            <a:extLst>
              <a:ext uri="{FF2B5EF4-FFF2-40B4-BE49-F238E27FC236}">
                <a16:creationId xmlns:a16="http://schemas.microsoft.com/office/drawing/2014/main" id="{5498B9BC-9FEA-B3D8-F155-ED96692EDB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a:extLst>
              <a:ext uri="{FF2B5EF4-FFF2-40B4-BE49-F238E27FC236}">
                <a16:creationId xmlns:a16="http://schemas.microsoft.com/office/drawing/2014/main" id="{D7A09594-E9E6-9E56-2AF7-D9B99E6965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Інтеграція сучасних технологій стала основою для вдосконалення НІЛ.</a:t>
            </a:r>
          </a:p>
          <a:p>
            <a:pPr marL="342900" lvl="0" indent="-342900">
              <a:lnSpc>
                <a:spcPct val="107000"/>
              </a:lnSpc>
              <a:spcAft>
                <a:spcPts val="800"/>
              </a:spcAft>
              <a:buSzPts val="1000"/>
              <a:buFont typeface="Symbol" panose="05050102010706020507" pitchFamily="18" charset="2"/>
              <a:buChar char=""/>
              <a:tabLst>
                <a:tab pos="457200" algn="l"/>
              </a:tabLst>
            </a:pPr>
            <a:r>
              <a:rPr lang="uk-UA" sz="1800" kern="100" dirty="0">
                <a:effectLst/>
                <a:latin typeface="Calibri" panose="020F0502020204030204" pitchFamily="34" charset="0"/>
                <a:ea typeface="Calibri" panose="020F0502020204030204" pitchFamily="34" charset="0"/>
                <a:cs typeface="Arial" panose="020B0604020202020204" pitchFamily="34" charset="0"/>
              </a:rPr>
              <a:t>Супутникові дані Sentinel-2 дозволяють отримувати інформацію про всі лісові території, включаючи ті, які є недоступними через військові дії.</a:t>
            </a:r>
          </a:p>
          <a:p>
            <a:pPr marL="342900" lvl="0" indent="-342900">
              <a:lnSpc>
                <a:spcPct val="107000"/>
              </a:lnSpc>
              <a:spcAft>
                <a:spcPts val="800"/>
              </a:spcAft>
              <a:buSzPts val="1000"/>
              <a:buFont typeface="Symbol" panose="05050102010706020507" pitchFamily="18" charset="2"/>
              <a:buChar char=""/>
              <a:tabLst>
                <a:tab pos="457200" algn="l"/>
              </a:tabLst>
            </a:pPr>
            <a:r>
              <a:rPr lang="uk-UA" sz="1800" kern="100" dirty="0">
                <a:effectLst/>
                <a:latin typeface="Calibri" panose="020F0502020204030204" pitchFamily="34" charset="0"/>
                <a:ea typeface="Calibri" panose="020F0502020204030204" pitchFamily="34" charset="0"/>
                <a:cs typeface="Arial" panose="020B0604020202020204" pitchFamily="34" charset="0"/>
              </a:rPr>
              <a:t>Лазерне сканування (</a:t>
            </a:r>
            <a:r>
              <a:rPr lang="uk-UA" sz="1800" kern="100" dirty="0" err="1">
                <a:effectLst/>
                <a:latin typeface="Calibri" panose="020F0502020204030204" pitchFamily="34" charset="0"/>
                <a:ea typeface="Calibri" panose="020F0502020204030204" pitchFamily="34" charset="0"/>
                <a:cs typeface="Arial" panose="020B0604020202020204" pitchFamily="34" charset="0"/>
              </a:rPr>
              <a:t>LiDAR</a:t>
            </a:r>
            <a:r>
              <a:rPr lang="uk-UA" sz="1800" kern="100" dirty="0">
                <a:effectLst/>
                <a:latin typeface="Calibri" panose="020F0502020204030204" pitchFamily="34" charset="0"/>
                <a:ea typeface="Calibri" panose="020F0502020204030204" pitchFamily="34" charset="0"/>
                <a:cs typeface="Arial" panose="020B0604020202020204" pitchFamily="34" charset="0"/>
              </a:rPr>
              <a:t>) забезпечує точне картування висоти насаджень і обсягів запасів деревини.</a:t>
            </a:r>
          </a:p>
          <a:p>
            <a:pPr marL="342900" lvl="0" indent="-342900">
              <a:lnSpc>
                <a:spcPct val="107000"/>
              </a:lnSpc>
              <a:spcAft>
                <a:spcPts val="800"/>
              </a:spcAft>
              <a:buSzPts val="1000"/>
              <a:buFont typeface="Symbol" panose="05050102010706020507" pitchFamily="18" charset="2"/>
              <a:buChar char=""/>
              <a:tabLst>
                <a:tab pos="457200" algn="l"/>
              </a:tabLst>
            </a:pPr>
            <a:r>
              <a:rPr lang="uk-UA" sz="1800" kern="100" dirty="0">
                <a:effectLst/>
                <a:latin typeface="Calibri" panose="020F0502020204030204" pitchFamily="34" charset="0"/>
                <a:ea typeface="Calibri" panose="020F0502020204030204" pitchFamily="34" charset="0"/>
                <a:cs typeface="Arial" panose="020B0604020202020204" pitchFamily="34" charset="0"/>
              </a:rPr>
              <a:t>Алгоритми, такі як CCDC, допомагають відслідковувати зміни в лісах.</a:t>
            </a:r>
          </a:p>
          <a:p>
            <a:pPr marL="342900" lvl="0" indent="-342900">
              <a:lnSpc>
                <a:spcPct val="107000"/>
              </a:lnSpc>
              <a:spcAft>
                <a:spcPts val="800"/>
              </a:spcAft>
              <a:buSzPts val="1000"/>
              <a:buFont typeface="Symbol" panose="05050102010706020507" pitchFamily="18" charset="2"/>
              <a:buChar char=""/>
              <a:tabLst>
                <a:tab pos="457200" algn="l"/>
              </a:tabLst>
            </a:pPr>
            <a:r>
              <a:rPr lang="uk-UA" sz="1800" kern="100" dirty="0">
                <a:effectLst/>
                <a:latin typeface="Calibri" panose="020F0502020204030204" pitchFamily="34" charset="0"/>
                <a:ea typeface="Calibri" panose="020F0502020204030204" pitchFamily="34" charset="0"/>
                <a:cs typeface="Arial" panose="020B0604020202020204" pitchFamily="34" charset="0"/>
              </a:rPr>
              <a:t>Платформа </a:t>
            </a:r>
            <a:r>
              <a:rPr lang="uk-UA" sz="1800" kern="100" dirty="0" err="1">
                <a:effectLst/>
                <a:latin typeface="Calibri" panose="020F0502020204030204" pitchFamily="34" charset="0"/>
                <a:ea typeface="Calibri" panose="020F0502020204030204" pitchFamily="34" charset="0"/>
                <a:cs typeface="Arial" panose="020B0604020202020204" pitchFamily="34" charset="0"/>
              </a:rPr>
              <a:t>nFIESTA</a:t>
            </a:r>
            <a:r>
              <a:rPr lang="uk-UA" sz="1800" kern="100" dirty="0">
                <a:effectLst/>
                <a:latin typeface="Calibri" panose="020F0502020204030204" pitchFamily="34" charset="0"/>
                <a:ea typeface="Calibri" panose="020F0502020204030204" pitchFamily="34" charset="0"/>
                <a:cs typeface="Arial" panose="020B0604020202020204" pitchFamily="34" charset="0"/>
              </a:rPr>
              <a:t> об'єднує дані дистанційного зондування (ДЗЗ) із польовими спостереженнями, підвищуючи якість аналізу.</a:t>
            </a:r>
          </a:p>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Ці інновації не тільки знижують витрати, але й забезпечують високу точність даних.</a:t>
            </a:r>
          </a:p>
          <a:p>
            <a:pPr>
              <a:spcBef>
                <a:spcPct val="0"/>
              </a:spcBef>
            </a:pPr>
            <a:endParaRPr lang="uk-UA" dirty="0"/>
          </a:p>
        </p:txBody>
      </p:sp>
      <p:sp>
        <p:nvSpPr>
          <p:cNvPr id="21508" name="Номер слайда 3">
            <a:extLst>
              <a:ext uri="{FF2B5EF4-FFF2-40B4-BE49-F238E27FC236}">
                <a16:creationId xmlns:a16="http://schemas.microsoft.com/office/drawing/2014/main" id="{22F548D0-5544-182D-6C8C-40D7B30CE5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4635" indent="-286397">
              <a:defRPr>
                <a:solidFill>
                  <a:schemeClr val="tx1"/>
                </a:solidFill>
                <a:latin typeface="Constantia" pitchFamily="18" charset="0"/>
              </a:defRPr>
            </a:lvl2pPr>
            <a:lvl3pPr marL="1145589" indent="-229118">
              <a:defRPr>
                <a:solidFill>
                  <a:schemeClr val="tx1"/>
                </a:solidFill>
                <a:latin typeface="Constantia" pitchFamily="18" charset="0"/>
              </a:defRPr>
            </a:lvl3pPr>
            <a:lvl4pPr marL="1603826" indent="-229118">
              <a:defRPr>
                <a:solidFill>
                  <a:schemeClr val="tx1"/>
                </a:solidFill>
                <a:latin typeface="Constantia" pitchFamily="18" charset="0"/>
              </a:defRPr>
            </a:lvl4pPr>
            <a:lvl5pPr marL="2062062" indent="-229118">
              <a:defRPr>
                <a:solidFill>
                  <a:schemeClr val="tx1"/>
                </a:solidFill>
                <a:latin typeface="Constantia" pitchFamily="18" charset="0"/>
              </a:defRPr>
            </a:lvl5pPr>
            <a:lvl6pPr marL="2520298" indent="-229118" defTabSz="914880" fontAlgn="base">
              <a:spcBef>
                <a:spcPct val="0"/>
              </a:spcBef>
              <a:spcAft>
                <a:spcPct val="0"/>
              </a:spcAft>
              <a:defRPr>
                <a:solidFill>
                  <a:schemeClr val="tx1"/>
                </a:solidFill>
                <a:latin typeface="Constantia" pitchFamily="18" charset="0"/>
              </a:defRPr>
            </a:lvl6pPr>
            <a:lvl7pPr marL="2978534" indent="-229118" defTabSz="914880" fontAlgn="base">
              <a:spcBef>
                <a:spcPct val="0"/>
              </a:spcBef>
              <a:spcAft>
                <a:spcPct val="0"/>
              </a:spcAft>
              <a:defRPr>
                <a:solidFill>
                  <a:schemeClr val="tx1"/>
                </a:solidFill>
                <a:latin typeface="Constantia" pitchFamily="18" charset="0"/>
              </a:defRPr>
            </a:lvl7pPr>
            <a:lvl8pPr marL="3436769" indent="-229118" defTabSz="914880" fontAlgn="base">
              <a:spcBef>
                <a:spcPct val="0"/>
              </a:spcBef>
              <a:spcAft>
                <a:spcPct val="0"/>
              </a:spcAft>
              <a:defRPr>
                <a:solidFill>
                  <a:schemeClr val="tx1"/>
                </a:solidFill>
                <a:latin typeface="Constantia" pitchFamily="18" charset="0"/>
              </a:defRPr>
            </a:lvl8pPr>
            <a:lvl9pPr marL="3895006" indent="-229118" defTabSz="914880" fontAlgn="base">
              <a:spcBef>
                <a:spcPct val="0"/>
              </a:spcBef>
              <a:spcAft>
                <a:spcPct val="0"/>
              </a:spcAft>
              <a:defRPr>
                <a:solidFill>
                  <a:schemeClr val="tx1"/>
                </a:solidFill>
                <a:latin typeface="Constantia" pitchFamily="18" charset="0"/>
              </a:defRPr>
            </a:lvl9pPr>
          </a:lstStyle>
          <a:p>
            <a:fld id="{9246A1FE-05A9-4825-AA01-955BD52DC80C}" type="slidenum">
              <a:rPr lang="uk-UA">
                <a:solidFill>
                  <a:prstClr val="black"/>
                </a:solidFill>
                <a:latin typeface="Calibri" pitchFamily="34" charset="0"/>
              </a:rPr>
              <a:pPr/>
              <a:t>6</a:t>
            </a:fld>
            <a:endParaRPr lang="uk-UA" dirty="0">
              <a:solidFill>
                <a:prstClr val="black"/>
              </a:solidFill>
              <a:latin typeface="Calibri" pitchFamily="34" charset="0"/>
            </a:endParaRPr>
          </a:p>
        </p:txBody>
      </p:sp>
    </p:spTree>
    <p:extLst>
      <p:ext uri="{BB962C8B-B14F-4D97-AF65-F5344CB8AC3E}">
        <p14:creationId xmlns:p14="http://schemas.microsoft.com/office/powerpoint/2010/main" val="148854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89609-8FBB-6A3A-9A80-48145BBFC556}"/>
            </a:ext>
          </a:extLst>
        </p:cNvPr>
        <p:cNvGrpSpPr/>
        <p:nvPr/>
      </p:nvGrpSpPr>
      <p:grpSpPr>
        <a:xfrm>
          <a:off x="0" y="0"/>
          <a:ext cx="0" cy="0"/>
          <a:chOff x="0" y="0"/>
          <a:chExt cx="0" cy="0"/>
        </a:xfrm>
      </p:grpSpPr>
      <p:sp>
        <p:nvSpPr>
          <p:cNvPr id="21506" name="Образ слайда 1">
            <a:extLst>
              <a:ext uri="{FF2B5EF4-FFF2-40B4-BE49-F238E27FC236}">
                <a16:creationId xmlns:a16="http://schemas.microsoft.com/office/drawing/2014/main" id="{554EF405-87D7-887B-DA6A-380EEE9657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a:extLst>
              <a:ext uri="{FF2B5EF4-FFF2-40B4-BE49-F238E27FC236}">
                <a16:creationId xmlns:a16="http://schemas.microsoft.com/office/drawing/2014/main" id="{21A7FA4D-09C8-AC08-4466-E3225567D6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uk-UA" sz="2800" dirty="0"/>
              <a:t>Національна інвентаризація лісів (НІЛ) є основою для сталого управління лісовими ресурсами. Завдяки інтеграції сучасних технологій, таких як дистанційне зондування (ДЗЗ) і </a:t>
            </a:r>
            <a:r>
              <a:rPr lang="cs-CZ" sz="2800" dirty="0" err="1"/>
              <a:t>LiDAR</a:t>
            </a:r>
            <a:r>
              <a:rPr lang="cs-CZ" sz="2800" dirty="0"/>
              <a:t>, </a:t>
            </a:r>
            <a:r>
              <a:rPr lang="uk-UA" sz="2800" dirty="0"/>
              <a:t>ми отримуємо можливість забезпечити якісне та ефективне </a:t>
            </a:r>
            <a:r>
              <a:rPr lang="uk-UA" sz="2800" dirty="0" err="1"/>
              <a:t>моніторування</a:t>
            </a:r>
            <a:r>
              <a:rPr lang="uk-UA" sz="2800" dirty="0"/>
              <a:t> лісів навіть у складних умовах.</a:t>
            </a:r>
          </a:p>
          <a:p>
            <a:r>
              <a:rPr lang="uk-UA" sz="2800" dirty="0"/>
              <a:t>Вибір сценарію 3.1, який поєднує ДЗЗ та польові обстеження, дозволяє досягти оптимального балансу між точністю, покриттям і витратами. Це рішення сприяє більш глибокому розумінню стану лісів і їх змін, що є критично важливим для прийняття стратегічних рішень.</a:t>
            </a:r>
          </a:p>
          <a:p>
            <a:r>
              <a:rPr lang="uk-UA" sz="2800" dirty="0"/>
              <a:t>Інтеграція сучасних </a:t>
            </a:r>
            <a:r>
              <a:rPr lang="cs-CZ" sz="2800" dirty="0"/>
              <a:t>IT-</a:t>
            </a:r>
            <a:r>
              <a:rPr lang="uk-UA" sz="2800" dirty="0"/>
              <a:t>інструментів і навчання персоналу є невід’ємними елементами, які підвищують ефективність роботи НІЛ. Водночас, стабільне фінансування та розширення міжнародної співпраці забезпечують довгострокову стабільність і розвиток.</a:t>
            </a:r>
          </a:p>
          <a:p>
            <a:r>
              <a:rPr lang="uk-UA" sz="2800" dirty="0"/>
              <a:t>Ми впевнені, що вдосконалення Національної інвентаризації лісів стане ключовим кроком для збереження біорізноманіття, забезпечення сталого управління лісовими ресурсами та посилення міжнародної довіри до України. Розвиток НІЛ сприятиме ефективному реагуванню на сучасні екологічні виклики та створенню передумов для інтеграції України до глобальних ініціатив у сфері лісового </a:t>
            </a:r>
            <a:r>
              <a:rPr lang="uk-UA" sz="2800" dirty="0" err="1"/>
              <a:t>господарства.Дякую</a:t>
            </a:r>
            <a:r>
              <a:rPr lang="uk-UA" sz="2800" dirty="0"/>
              <a:t> за увагу! Якщо у вас є запитання, буду радий відповісти.</a:t>
            </a:r>
          </a:p>
          <a:p>
            <a:pPr>
              <a:spcBef>
                <a:spcPct val="0"/>
              </a:spcBef>
            </a:pPr>
            <a:endParaRPr lang="uk-UA" dirty="0"/>
          </a:p>
        </p:txBody>
      </p:sp>
      <p:sp>
        <p:nvSpPr>
          <p:cNvPr id="21508" name="Номер слайда 3">
            <a:extLst>
              <a:ext uri="{FF2B5EF4-FFF2-40B4-BE49-F238E27FC236}">
                <a16:creationId xmlns:a16="http://schemas.microsoft.com/office/drawing/2014/main" id="{AA147BDB-8E68-34B5-43D7-3353D3F098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4635" indent="-286397">
              <a:defRPr>
                <a:solidFill>
                  <a:schemeClr val="tx1"/>
                </a:solidFill>
                <a:latin typeface="Constantia" pitchFamily="18" charset="0"/>
              </a:defRPr>
            </a:lvl2pPr>
            <a:lvl3pPr marL="1145589" indent="-229118">
              <a:defRPr>
                <a:solidFill>
                  <a:schemeClr val="tx1"/>
                </a:solidFill>
                <a:latin typeface="Constantia" pitchFamily="18" charset="0"/>
              </a:defRPr>
            </a:lvl3pPr>
            <a:lvl4pPr marL="1603826" indent="-229118">
              <a:defRPr>
                <a:solidFill>
                  <a:schemeClr val="tx1"/>
                </a:solidFill>
                <a:latin typeface="Constantia" pitchFamily="18" charset="0"/>
              </a:defRPr>
            </a:lvl4pPr>
            <a:lvl5pPr marL="2062062" indent="-229118">
              <a:defRPr>
                <a:solidFill>
                  <a:schemeClr val="tx1"/>
                </a:solidFill>
                <a:latin typeface="Constantia" pitchFamily="18" charset="0"/>
              </a:defRPr>
            </a:lvl5pPr>
            <a:lvl6pPr marL="2520298" indent="-229118" defTabSz="914880" fontAlgn="base">
              <a:spcBef>
                <a:spcPct val="0"/>
              </a:spcBef>
              <a:spcAft>
                <a:spcPct val="0"/>
              </a:spcAft>
              <a:defRPr>
                <a:solidFill>
                  <a:schemeClr val="tx1"/>
                </a:solidFill>
                <a:latin typeface="Constantia" pitchFamily="18" charset="0"/>
              </a:defRPr>
            </a:lvl6pPr>
            <a:lvl7pPr marL="2978534" indent="-229118" defTabSz="914880" fontAlgn="base">
              <a:spcBef>
                <a:spcPct val="0"/>
              </a:spcBef>
              <a:spcAft>
                <a:spcPct val="0"/>
              </a:spcAft>
              <a:defRPr>
                <a:solidFill>
                  <a:schemeClr val="tx1"/>
                </a:solidFill>
                <a:latin typeface="Constantia" pitchFamily="18" charset="0"/>
              </a:defRPr>
            </a:lvl7pPr>
            <a:lvl8pPr marL="3436769" indent="-229118" defTabSz="914880" fontAlgn="base">
              <a:spcBef>
                <a:spcPct val="0"/>
              </a:spcBef>
              <a:spcAft>
                <a:spcPct val="0"/>
              </a:spcAft>
              <a:defRPr>
                <a:solidFill>
                  <a:schemeClr val="tx1"/>
                </a:solidFill>
                <a:latin typeface="Constantia" pitchFamily="18" charset="0"/>
              </a:defRPr>
            </a:lvl8pPr>
            <a:lvl9pPr marL="3895006" indent="-229118" defTabSz="914880" fontAlgn="base">
              <a:spcBef>
                <a:spcPct val="0"/>
              </a:spcBef>
              <a:spcAft>
                <a:spcPct val="0"/>
              </a:spcAft>
              <a:defRPr>
                <a:solidFill>
                  <a:schemeClr val="tx1"/>
                </a:solidFill>
                <a:latin typeface="Constantia" pitchFamily="18" charset="0"/>
              </a:defRPr>
            </a:lvl9pPr>
          </a:lstStyle>
          <a:p>
            <a:fld id="{9246A1FE-05A9-4825-AA01-955BD52DC80C}" type="slidenum">
              <a:rPr lang="uk-UA">
                <a:solidFill>
                  <a:prstClr val="black"/>
                </a:solidFill>
                <a:latin typeface="Calibri" pitchFamily="34" charset="0"/>
              </a:rPr>
              <a:pPr/>
              <a:t>7</a:t>
            </a:fld>
            <a:endParaRPr lang="uk-UA" dirty="0">
              <a:solidFill>
                <a:prstClr val="black"/>
              </a:solidFill>
              <a:latin typeface="Calibri" pitchFamily="34" charset="0"/>
            </a:endParaRPr>
          </a:p>
        </p:txBody>
      </p:sp>
    </p:spTree>
    <p:extLst>
      <p:ext uri="{BB962C8B-B14F-4D97-AF65-F5344CB8AC3E}">
        <p14:creationId xmlns:p14="http://schemas.microsoft.com/office/powerpoint/2010/main" val="868262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pPr>
              <a:defRPr/>
            </a:pPr>
            <a:fld id="{2B12334E-E0DA-4056-8BF3-408EFE791482}" type="datetime1">
              <a:rPr lang="ru-RU" smtClean="0"/>
              <a:pPr>
                <a:defRPr/>
              </a:pPr>
              <a:t>04.12.2024</a:t>
            </a:fld>
            <a:endParaRPr lang="ru-RU" dirty="0"/>
          </a:p>
        </p:txBody>
      </p:sp>
      <p:sp>
        <p:nvSpPr>
          <p:cNvPr id="8" name="Slide Number Placeholder 7"/>
          <p:cNvSpPr>
            <a:spLocks noGrp="1"/>
          </p:cNvSpPr>
          <p:nvPr>
            <p:ph type="sldNum" sz="quarter" idx="11"/>
          </p:nvPr>
        </p:nvSpPr>
        <p:spPr/>
        <p:txBody>
          <a:bodyPr/>
          <a:lstStyle/>
          <a:p>
            <a:pPr>
              <a:defRPr/>
            </a:pPr>
            <a:fld id="{C204153C-07E9-44FF-9689-68D0150A914D}" type="slidenum">
              <a:rPr lang="ru-RU" smtClean="0"/>
              <a:pPr>
                <a:defRPr/>
              </a:pPr>
              <a:t>‹#›</a:t>
            </a:fld>
            <a:endParaRPr lang="ru-RU" dirty="0"/>
          </a:p>
        </p:txBody>
      </p:sp>
      <p:sp>
        <p:nvSpPr>
          <p:cNvPr id="9" name="Footer Placeholder 8"/>
          <p:cNvSpPr>
            <a:spLocks noGrp="1"/>
          </p:cNvSpPr>
          <p:nvPr>
            <p:ph type="ftr" sz="quarter" idx="12"/>
          </p:nvPr>
        </p:nvSpPr>
        <p:spPr/>
        <p:txBody>
          <a:bodyPr/>
          <a:lstStyle/>
          <a:p>
            <a:pPr>
              <a:defRPr/>
            </a:pPr>
            <a:r>
              <a:rPr lang="ru-RU"/>
              <a:t>Державне підприємство "Лісогосподарський Інноваційно-Аналітичний Центр"</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0077DC66-170C-4D6A-9774-9E7F14D9BC2F}" type="datetime1">
              <a:rPr lang="ru-RU" smtClean="0"/>
              <a:pPr>
                <a:defRPr/>
              </a:pPr>
              <a:t>04.12.2024</a:t>
            </a:fld>
            <a:endParaRPr lang="ru-RU" dirty="0"/>
          </a:p>
        </p:txBody>
      </p:sp>
      <p:sp>
        <p:nvSpPr>
          <p:cNvPr id="5" name="Footer Placeholder 4"/>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6" name="Slide Number Placeholder 5"/>
          <p:cNvSpPr>
            <a:spLocks noGrp="1"/>
          </p:cNvSpPr>
          <p:nvPr>
            <p:ph type="sldNum" sz="quarter" idx="12"/>
          </p:nvPr>
        </p:nvSpPr>
        <p:spPr/>
        <p:txBody>
          <a:bodyPr/>
          <a:lstStyle/>
          <a:p>
            <a:pPr>
              <a:defRPr/>
            </a:pPr>
            <a:fld id="{C297C308-C80B-4DDF-8201-F88CB55EBD5E}" type="slidenum">
              <a:rPr lang="ru-RU" smtClean="0"/>
              <a:pPr>
                <a:defRPr/>
              </a:pPr>
              <a:t>‹#›</a:t>
            </a:fld>
            <a:endParaRPr lang="ru-RU"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DD5E5EE0-7D0B-4EDA-94C4-69D658AB7D95}" type="datetime1">
              <a:rPr lang="ru-RU" smtClean="0"/>
              <a:pPr>
                <a:defRPr/>
              </a:pPr>
              <a:t>04.12.2024</a:t>
            </a:fld>
            <a:endParaRPr lang="ru-RU" dirty="0"/>
          </a:p>
        </p:txBody>
      </p:sp>
      <p:sp>
        <p:nvSpPr>
          <p:cNvPr id="5" name="Footer Placeholder 4"/>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6" name="Slide Number Placeholder 5"/>
          <p:cNvSpPr>
            <a:spLocks noGrp="1"/>
          </p:cNvSpPr>
          <p:nvPr>
            <p:ph type="sldNum" sz="quarter" idx="12"/>
          </p:nvPr>
        </p:nvSpPr>
        <p:spPr/>
        <p:txBody>
          <a:bodyPr/>
          <a:lstStyle/>
          <a:p>
            <a:pPr>
              <a:defRPr/>
            </a:pPr>
            <a:fld id="{391C67F3-4F3D-4154-99CA-EAB5BC5DF048}" type="slidenum">
              <a:rPr lang="ru-RU" smtClean="0"/>
              <a:pPr>
                <a:defRPr/>
              </a:pPr>
              <a:t>‹#›</a:t>
            </a:fld>
            <a:endParaRPr lang="ru-RU"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304D5AC1-1495-4C26-8528-F97C68FA63F1}" type="datetime1">
              <a:rPr lang="ru-RU" smtClean="0"/>
              <a:pPr>
                <a:defRPr/>
              </a:pPr>
              <a:t>04.12.2024</a:t>
            </a:fld>
            <a:endParaRPr lang="ru-RU" dirty="0"/>
          </a:p>
        </p:txBody>
      </p:sp>
      <p:sp>
        <p:nvSpPr>
          <p:cNvPr id="5" name="Footer Placeholder 4"/>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6" name="Slide Number Placeholder 5"/>
          <p:cNvSpPr>
            <a:spLocks noGrp="1"/>
          </p:cNvSpPr>
          <p:nvPr>
            <p:ph type="sldNum" sz="quarter" idx="12"/>
          </p:nvPr>
        </p:nvSpPr>
        <p:spPr/>
        <p:txBody>
          <a:bodyPr/>
          <a:lstStyle/>
          <a:p>
            <a:pPr>
              <a:defRPr/>
            </a:pPr>
            <a:fld id="{D8BF3283-11B5-4DA6-8021-7192086BB039}" type="slidenum">
              <a:rPr lang="ru-RU" smtClean="0"/>
              <a:pPr>
                <a:defRPr/>
              </a:pPr>
              <a:t>‹#›</a:t>
            </a:fld>
            <a:endParaRPr lang="ru-RU"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EE4F2DA8-A909-4D1F-8A55-554490540A61}" type="datetime1">
              <a:rPr lang="ru-RU" smtClean="0"/>
              <a:pPr>
                <a:defRPr/>
              </a:pPr>
              <a:t>04.12.2024</a:t>
            </a:fld>
            <a:endParaRPr lang="ru-RU" dirty="0"/>
          </a:p>
        </p:txBody>
      </p:sp>
      <p:sp>
        <p:nvSpPr>
          <p:cNvPr id="5" name="Footer Placeholder 4"/>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6" name="Slide Number Placeholder 5"/>
          <p:cNvSpPr>
            <a:spLocks noGrp="1"/>
          </p:cNvSpPr>
          <p:nvPr>
            <p:ph type="sldNum" sz="quarter" idx="12"/>
          </p:nvPr>
        </p:nvSpPr>
        <p:spPr/>
        <p:txBody>
          <a:bodyPr/>
          <a:lstStyle/>
          <a:p>
            <a:pPr>
              <a:defRPr/>
            </a:pPr>
            <a:fld id="{8B730800-B98B-4B71-B298-57D2A99E8D4D}" type="slidenum">
              <a:rPr lang="ru-RU" smtClean="0"/>
              <a:pPr>
                <a:defRPr/>
              </a:pPr>
              <a:t>‹#›</a:t>
            </a:fld>
            <a:endParaRPr lang="ru-RU"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FA3E92C5-E485-4E5B-BF20-178ABAFA6A61}" type="datetime1">
              <a:rPr lang="ru-RU" smtClean="0"/>
              <a:pPr>
                <a:defRPr/>
              </a:pPr>
              <a:t>04.12.2024</a:t>
            </a:fld>
            <a:endParaRPr lang="ru-RU" dirty="0"/>
          </a:p>
        </p:txBody>
      </p:sp>
      <p:sp>
        <p:nvSpPr>
          <p:cNvPr id="6" name="Footer Placeholder 5"/>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7" name="Slide Number Placeholder 6"/>
          <p:cNvSpPr>
            <a:spLocks noGrp="1"/>
          </p:cNvSpPr>
          <p:nvPr>
            <p:ph type="sldNum" sz="quarter" idx="12"/>
          </p:nvPr>
        </p:nvSpPr>
        <p:spPr/>
        <p:txBody>
          <a:bodyPr/>
          <a:lstStyle/>
          <a:p>
            <a:pPr>
              <a:defRPr/>
            </a:pPr>
            <a:fld id="{3873620C-8CB6-4B67-B798-1E563BDB1540}" type="slidenum">
              <a:rPr lang="ru-RU" smtClean="0"/>
              <a:pPr>
                <a:defRPr/>
              </a:pPr>
              <a:t>‹#›</a:t>
            </a:fld>
            <a:endParaRPr lang="ru-RU" dirty="0"/>
          </a:p>
        </p:txBody>
      </p:sp>
      <p:sp>
        <p:nvSpPr>
          <p:cNvPr id="9" name="Content Placeholder 8"/>
          <p:cNvSpPr>
            <a:spLocks noGrp="1"/>
          </p:cNvSpPr>
          <p:nvPr>
            <p:ph sz="quarter" idx="13"/>
          </p:nvPr>
        </p:nvSpPr>
        <p:spPr>
          <a:xfrm>
            <a:off x="365760" y="1600200"/>
            <a:ext cx="4041648" cy="45262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pPr>
              <a:defRPr/>
            </a:pPr>
            <a:fld id="{13ED7B7C-F828-490B-B07A-DB9EC3123E3E}" type="datetime1">
              <a:rPr lang="ru-RU" smtClean="0"/>
              <a:pPr>
                <a:defRPr/>
              </a:pPr>
              <a:t>04.12.2024</a:t>
            </a:fld>
            <a:endParaRPr lang="ru-RU" dirty="0"/>
          </a:p>
        </p:txBody>
      </p:sp>
      <p:sp>
        <p:nvSpPr>
          <p:cNvPr id="8" name="Footer Placeholder 7"/>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9" name="Slide Number Placeholder 8"/>
          <p:cNvSpPr>
            <a:spLocks noGrp="1"/>
          </p:cNvSpPr>
          <p:nvPr>
            <p:ph type="sldNum" sz="quarter" idx="12"/>
          </p:nvPr>
        </p:nvSpPr>
        <p:spPr/>
        <p:txBody>
          <a:bodyPr/>
          <a:lstStyle/>
          <a:p>
            <a:pPr>
              <a:defRPr/>
            </a:pPr>
            <a:fld id="{141CDA29-4273-4E67-8F4E-27A7D20C4EE2}" type="slidenum">
              <a:rPr lang="ru-RU" smtClean="0"/>
              <a:pPr>
                <a:defRPr/>
              </a:pPr>
              <a:t>‹#›</a:t>
            </a:fld>
            <a:endParaRPr lang="ru-RU" dirty="0"/>
          </a:p>
        </p:txBody>
      </p:sp>
      <p:sp>
        <p:nvSpPr>
          <p:cNvPr id="11" name="Content Placeholder 10"/>
          <p:cNvSpPr>
            <a:spLocks noGrp="1"/>
          </p:cNvSpPr>
          <p:nvPr>
            <p:ph sz="quarter" idx="13"/>
          </p:nvPr>
        </p:nvSpPr>
        <p:spPr>
          <a:xfrm>
            <a:off x="457200" y="2212848"/>
            <a:ext cx="4041648"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A711B509-BC4D-43B8-B494-5CCF331219CB}" type="datetime1">
              <a:rPr lang="ru-RU" smtClean="0"/>
              <a:pPr>
                <a:defRPr/>
              </a:pPr>
              <a:t>04.12.2024</a:t>
            </a:fld>
            <a:endParaRPr lang="ru-RU" dirty="0"/>
          </a:p>
        </p:txBody>
      </p:sp>
      <p:sp>
        <p:nvSpPr>
          <p:cNvPr id="4" name="Footer Placeholder 3"/>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5" name="Slide Number Placeholder 4"/>
          <p:cNvSpPr>
            <a:spLocks noGrp="1"/>
          </p:cNvSpPr>
          <p:nvPr>
            <p:ph type="sldNum" sz="quarter" idx="12"/>
          </p:nvPr>
        </p:nvSpPr>
        <p:spPr/>
        <p:txBody>
          <a:bodyPr/>
          <a:lstStyle/>
          <a:p>
            <a:pPr>
              <a:defRPr/>
            </a:pPr>
            <a:fld id="{9C1BCE43-6D98-406A-BF22-3B41654DD0F4}" type="slidenum">
              <a:rPr lang="ru-RU" smtClean="0"/>
              <a:pPr>
                <a:defRPr/>
              </a:pPr>
              <a:t>‹#›</a:t>
            </a:fld>
            <a:endParaRPr lang="ru-RU"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D95BE33-5EB1-4D38-BFF8-1712080357CD}" type="datetime1">
              <a:rPr lang="ru-RU" smtClean="0"/>
              <a:pPr>
                <a:defRPr/>
              </a:pPr>
              <a:t>04.12.2024</a:t>
            </a:fld>
            <a:endParaRPr lang="ru-RU" dirty="0"/>
          </a:p>
        </p:txBody>
      </p:sp>
      <p:sp>
        <p:nvSpPr>
          <p:cNvPr id="3" name="Footer Placeholder 2"/>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4" name="Slide Number Placeholder 3"/>
          <p:cNvSpPr>
            <a:spLocks noGrp="1"/>
          </p:cNvSpPr>
          <p:nvPr>
            <p:ph type="sldNum" sz="quarter" idx="12"/>
          </p:nvPr>
        </p:nvSpPr>
        <p:spPr/>
        <p:txBody>
          <a:bodyPr/>
          <a:lstStyle/>
          <a:p>
            <a:pPr>
              <a:defRPr/>
            </a:pPr>
            <a:fld id="{6F90F65F-626B-488A-9637-0274743D3B62}" type="slidenum">
              <a:rPr lang="ru-RU" smtClean="0"/>
              <a:pPr>
                <a:defRPr/>
              </a:pPr>
              <a:t>‹#›</a:t>
            </a:fld>
            <a:endParaRPr lang="ru-RU"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CC5F8C30-BCE5-42B0-ACE6-9E33E30688BE}" type="datetime1">
              <a:rPr lang="ru-RU" smtClean="0"/>
              <a:pPr>
                <a:defRPr/>
              </a:pPr>
              <a:t>04.12.2024</a:t>
            </a:fld>
            <a:endParaRPr lang="ru-RU" dirty="0"/>
          </a:p>
        </p:txBody>
      </p:sp>
      <p:sp>
        <p:nvSpPr>
          <p:cNvPr id="6" name="Footer Placeholder 5"/>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7" name="Slide Number Placeholder 6"/>
          <p:cNvSpPr>
            <a:spLocks noGrp="1"/>
          </p:cNvSpPr>
          <p:nvPr>
            <p:ph type="sldNum" sz="quarter" idx="12"/>
          </p:nvPr>
        </p:nvSpPr>
        <p:spPr/>
        <p:txBody>
          <a:bodyPr/>
          <a:lstStyle/>
          <a:p>
            <a:pPr>
              <a:defRPr/>
            </a:pPr>
            <a:fld id="{D8237E26-87E5-416B-9F22-9876902150C1}" type="slidenum">
              <a:rPr lang="ru-RU" smtClean="0"/>
              <a:pPr>
                <a:defRPr/>
              </a:pPr>
              <a:t>‹#›</a:t>
            </a:fld>
            <a:endParaRPr lang="ru-RU"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1A828ED-A3B4-4E4C-8F45-DA20FF0C6E9C}" type="datetime1">
              <a:rPr lang="ru-RU" smtClean="0"/>
              <a:pPr>
                <a:defRPr/>
              </a:pPr>
              <a:t>04.12.2024</a:t>
            </a:fld>
            <a:endParaRPr lang="ru-RU" dirty="0"/>
          </a:p>
        </p:txBody>
      </p:sp>
      <p:sp>
        <p:nvSpPr>
          <p:cNvPr id="6" name="Footer Placeholder 5"/>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7" name="Slide Number Placeholder 6"/>
          <p:cNvSpPr>
            <a:spLocks noGrp="1"/>
          </p:cNvSpPr>
          <p:nvPr>
            <p:ph type="sldNum" sz="quarter" idx="12"/>
          </p:nvPr>
        </p:nvSpPr>
        <p:spPr/>
        <p:txBody>
          <a:bodyPr/>
          <a:lstStyle/>
          <a:p>
            <a:pPr>
              <a:defRPr/>
            </a:pPr>
            <a:fld id="{40515BD5-2313-41AA-AADE-C4B00660780D}" type="slidenum">
              <a:rPr lang="ru-RU" smtClean="0"/>
              <a:pPr>
                <a:defRPr/>
              </a:pPr>
              <a:t>‹#›</a:t>
            </a:fld>
            <a:endParaRPr lang="ru-RU"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65AD9F55-69A7-444D-85AF-847F4AB42B0C}" type="datetime1">
              <a:rPr lang="ru-RU" smtClean="0"/>
              <a:pPr>
                <a:defRPr/>
              </a:pPr>
              <a:t>04.12.2024</a:t>
            </a:fld>
            <a:endParaRPr lang="ru-RU"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r>
              <a:rPr lang="ru-RU"/>
              <a:t>Державне підприємство "Лісогосподарський Інноваційно-Аналітичний Центр"</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83B91B6E-9498-44C6-B7F4-A68B9D914E24}" type="slidenum">
              <a:rPr lang="ru-RU" smtClean="0"/>
              <a:pPr>
                <a:defRPr/>
              </a:pPr>
              <a:t>‹#›</a:t>
            </a:fld>
            <a:endParaRPr lang="ru-RU"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p:fade/>
  </p:transition>
  <p:hf sldNum="0"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User\Desktop\Рисунок1я.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6" y="116632"/>
            <a:ext cx="915718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p:cNvSpPr txBox="1">
            <a:spLocks noChangeArrowheads="1"/>
          </p:cNvSpPr>
          <p:nvPr/>
        </p:nvSpPr>
        <p:spPr bwMode="auto">
          <a:xfrm>
            <a:off x="0" y="5613535"/>
            <a:ext cx="9161585" cy="461641"/>
          </a:xfrm>
          <a:prstGeom prst="rect">
            <a:avLst/>
          </a:prstGeom>
          <a:solidFill>
            <a:srgbClr val="073710">
              <a:alpha val="72940"/>
            </a:srgbClr>
          </a:solidFill>
          <a:ln w="9525">
            <a:noFill/>
            <a:miter lim="800000"/>
            <a:headEnd/>
            <a:tailEnd/>
          </a:ln>
        </p:spPr>
        <p:txBody>
          <a:bodyPr wrap="square" lIns="91416" tIns="45708" rIns="91416" bIns="45708">
            <a:spAutoFit/>
          </a:bodyPr>
          <a:lstStyle/>
          <a:p>
            <a:pPr algn="ctr" eaLnBrk="0" hangingPunct="0">
              <a:spcAft>
                <a:spcPts val="600"/>
              </a:spcAft>
            </a:pPr>
            <a:r>
              <a:rPr lang="uk-UA" altLang="uk-UA" sz="2400" b="1" dirty="0">
                <a:solidFill>
                  <a:schemeClr val="bg1"/>
                </a:solidFill>
                <a:latin typeface="Monotype Corsiva ;mso-bidi-font"/>
              </a:rPr>
              <a:t>						Андрій Шамрай</a:t>
            </a:r>
            <a:endParaRPr lang="uk-UA" altLang="uk-UA" sz="2000" dirty="0">
              <a:solidFill>
                <a:schemeClr val="bg1"/>
              </a:solidFill>
              <a:latin typeface="Palatino Linotype" pitchFamily="18" charset="0"/>
            </a:endParaRPr>
          </a:p>
        </p:txBody>
      </p:sp>
      <p:pic>
        <p:nvPicPr>
          <p:cNvPr id="7" name="Рисунок 6">
            <a:extLst>
              <a:ext uri="{FF2B5EF4-FFF2-40B4-BE49-F238E27FC236}">
                <a16:creationId xmlns:a16="http://schemas.microsoft.com/office/drawing/2014/main" id="{55B8F0D5-109E-42E2-8850-E3FE3CB5B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116632"/>
            <a:ext cx="1249813" cy="1193558"/>
          </a:xfrm>
          <a:prstGeom prst="rect">
            <a:avLst/>
          </a:prstGeom>
        </p:spPr>
      </p:pic>
      <p:sp>
        <p:nvSpPr>
          <p:cNvPr id="8" name="Заголовок 1">
            <a:extLst>
              <a:ext uri="{FF2B5EF4-FFF2-40B4-BE49-F238E27FC236}">
                <a16:creationId xmlns:a16="http://schemas.microsoft.com/office/drawing/2014/main" id="{3A894B9A-EE67-4CD5-B5AF-EC5BBDD6123A}"/>
              </a:ext>
            </a:extLst>
          </p:cNvPr>
          <p:cNvSpPr txBox="1">
            <a:spLocks/>
          </p:cNvSpPr>
          <p:nvPr/>
        </p:nvSpPr>
        <p:spPr>
          <a:xfrm>
            <a:off x="3258618" y="1654308"/>
            <a:ext cx="5760639" cy="2520280"/>
          </a:xfrm>
          <a:prstGeom prst="rect">
            <a:avLst/>
          </a:prstGeom>
        </p:spPr>
        <p:txBody>
          <a:bodyPr vert="horz" lIns="84406" tIns="42203" rIns="84406" bIns="42203"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30000"/>
              </a:lnSpc>
            </a:pPr>
            <a:r>
              <a:rPr lang="uk-UA" sz="3600" b="1" dirty="0">
                <a:latin typeface="Calibri" panose="020F0502020204030204" pitchFamily="34" charset="0"/>
                <a:ea typeface="Calibri" panose="020F0502020204030204" pitchFamily="34" charset="0"/>
                <a:cs typeface="Calibri" panose="020F0502020204030204" pitchFamily="34" charset="0"/>
              </a:rPr>
              <a:t>Концепція </a:t>
            </a:r>
            <a:br>
              <a:rPr lang="uk-UA" sz="3600" b="1" dirty="0">
                <a:latin typeface="Calibri" panose="020F0502020204030204" pitchFamily="34" charset="0"/>
                <a:ea typeface="Calibri" panose="020F0502020204030204" pitchFamily="34" charset="0"/>
                <a:cs typeface="Calibri" panose="020F0502020204030204" pitchFamily="34" charset="0"/>
              </a:rPr>
            </a:br>
            <a:r>
              <a:rPr lang="uk-UA" sz="3600" b="1" dirty="0">
                <a:latin typeface="Calibri" panose="020F0502020204030204" pitchFamily="34" charset="0"/>
                <a:ea typeface="Calibri" panose="020F0502020204030204" pitchFamily="34" charset="0"/>
                <a:cs typeface="Calibri" panose="020F0502020204030204" pitchFamily="34" charset="0"/>
              </a:rPr>
              <a:t>подальшого розвитку національної інвентаризації лісів України</a:t>
            </a:r>
            <a:endParaRPr lang="uk-UA" sz="40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16" descr="ЛОГОТИП">
            <a:extLst>
              <a:ext uri="{FF2B5EF4-FFF2-40B4-BE49-F238E27FC236}">
                <a16:creationId xmlns:a16="http://schemas.microsoft.com/office/drawing/2014/main" id="{9D1463FB-30BD-FA68-3A33-DFAC83A58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159" y="154676"/>
            <a:ext cx="11303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4">
            <a:extLst>
              <a:ext uri="{FF2B5EF4-FFF2-40B4-BE49-F238E27FC236}">
                <a16:creationId xmlns:a16="http://schemas.microsoft.com/office/drawing/2014/main" id="{51818BB0-B7A6-80E4-41F6-514D73957C8E}"/>
              </a:ext>
            </a:extLst>
          </p:cNvPr>
          <p:cNvSpPr txBox="1">
            <a:spLocks noChangeArrowheads="1"/>
          </p:cNvSpPr>
          <p:nvPr/>
        </p:nvSpPr>
        <p:spPr bwMode="auto">
          <a:xfrm>
            <a:off x="3036507" y="5111670"/>
            <a:ext cx="62048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uk-U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hangingPunct="1">
              <a:defRPr/>
            </a:pPr>
            <a:r>
              <a:rPr lang="uk-UA" altLang="uk-UA" i="1" dirty="0">
                <a:latin typeface="+mj-lt"/>
                <a:ea typeface="+mj-ea"/>
                <a:cs typeface="+mj-cs"/>
              </a:rPr>
              <a:t>Начальник Центру національної інвентаризації лісів</a:t>
            </a:r>
            <a:endParaRPr lang="ru-RU" altLang="uk-UA" i="1" dirty="0">
              <a:latin typeface="+mj-lt"/>
              <a:ea typeface="+mj-ea"/>
              <a:cs typeface="+mj-cs"/>
            </a:endParaRPr>
          </a:p>
        </p:txBody>
      </p:sp>
      <p:pic>
        <p:nvPicPr>
          <p:cNvPr id="2" name="m_3175345801876904002Picture 2">
            <a:extLst>
              <a:ext uri="{FF2B5EF4-FFF2-40B4-BE49-F238E27FC236}">
                <a16:creationId xmlns:a16="http://schemas.microsoft.com/office/drawing/2014/main" id="{446C8F5A-DCDC-A67F-ABAD-DAED3CE080C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283968" y="6207710"/>
            <a:ext cx="4109304" cy="67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5436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User\Desktop\Рисунок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4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116632"/>
            <a:ext cx="7344816" cy="369308"/>
          </a:xfrm>
          <a:prstGeom prst="rect">
            <a:avLst/>
          </a:prstGeom>
        </p:spPr>
        <p:style>
          <a:lnRef idx="1">
            <a:schemeClr val="accent5"/>
          </a:lnRef>
          <a:fillRef idx="3">
            <a:schemeClr val="accent5"/>
          </a:fillRef>
          <a:effectRef idx="2">
            <a:schemeClr val="accent5"/>
          </a:effectRef>
          <a:fontRef idx="minor">
            <a:schemeClr val="lt1"/>
          </a:fontRef>
        </p:style>
        <p:txBody>
          <a:bodyPr wrap="square" lIns="91416" tIns="45708" rIns="91416" bIns="45708">
            <a:spAutoFit/>
          </a:bodyPr>
          <a:lstStyle/>
          <a:p>
            <a:pPr>
              <a:lnSpc>
                <a:spcPct val="90000"/>
              </a:lnSpc>
              <a:defRPr/>
            </a:pPr>
            <a:r>
              <a:rPr lang="uk-UA" altLang="uk-UA" sz="2000" dirty="0"/>
              <a:t>Загальна інформація</a:t>
            </a:r>
            <a:endParaRPr lang="ru-RU" altLang="uk-UA" sz="2000" dirty="0"/>
          </a:p>
        </p:txBody>
      </p:sp>
      <p:sp>
        <p:nvSpPr>
          <p:cNvPr id="3" name="Content Placeholder 2">
            <a:extLst>
              <a:ext uri="{FF2B5EF4-FFF2-40B4-BE49-F238E27FC236}">
                <a16:creationId xmlns:a16="http://schemas.microsoft.com/office/drawing/2014/main" id="{5B908F98-2EC8-4988-A525-14AE61ABAAF6}"/>
              </a:ext>
            </a:extLst>
          </p:cNvPr>
          <p:cNvSpPr txBox="1">
            <a:spLocks/>
          </p:cNvSpPr>
          <p:nvPr/>
        </p:nvSpPr>
        <p:spPr>
          <a:xfrm>
            <a:off x="1506488" y="1556792"/>
            <a:ext cx="699512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auto">
              <a:spcAft>
                <a:spcPts val="0"/>
              </a:spcAft>
            </a:pPr>
            <a:r>
              <a:rPr lang="uk-UA" dirty="0">
                <a:solidFill>
                  <a:schemeClr val="tx1"/>
                </a:solidFill>
                <a:latin typeface="Calibri" panose="020F0502020204030204" pitchFamily="34" charset="0"/>
                <a:ea typeface="Calibri" panose="020F0502020204030204" pitchFamily="34" charset="0"/>
                <a:cs typeface="Calibri" panose="020F0502020204030204" pitchFamily="34" charset="0"/>
              </a:rPr>
              <a:t>Національна інвентаризація лісів розпочалася з регіональних пілотних </a:t>
            </a:r>
            <a:r>
              <a:rPr lang="uk-UA" dirty="0" err="1">
                <a:solidFill>
                  <a:schemeClr val="tx1"/>
                </a:solidFill>
                <a:latin typeface="Calibri" panose="020F0502020204030204" pitchFamily="34" charset="0"/>
                <a:ea typeface="Calibri" panose="020F0502020204030204" pitchFamily="34" charset="0"/>
                <a:cs typeface="Calibri" panose="020F0502020204030204" pitchFamily="34" charset="0"/>
              </a:rPr>
              <a:t>проєктів</a:t>
            </a:r>
            <a:r>
              <a:rPr lang="uk-UA" dirty="0">
                <a:solidFill>
                  <a:schemeClr val="tx1"/>
                </a:solidFill>
                <a:latin typeface="Calibri" panose="020F0502020204030204" pitchFamily="34" charset="0"/>
                <a:ea typeface="Calibri" panose="020F0502020204030204" pitchFamily="34" charset="0"/>
                <a:cs typeface="Calibri" panose="020F0502020204030204" pitchFamily="34" charset="0"/>
              </a:rPr>
              <a:t> у 200</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6</a:t>
            </a:r>
            <a:r>
              <a:rPr lang="uk-UA" dirty="0">
                <a:solidFill>
                  <a:schemeClr val="tx1"/>
                </a:solidFill>
                <a:latin typeface="Calibri" panose="020F0502020204030204" pitchFamily="34" charset="0"/>
                <a:ea typeface="Calibri" panose="020F0502020204030204" pitchFamily="34" charset="0"/>
                <a:cs typeface="Calibri" panose="020F0502020204030204" pitchFamily="34" charset="0"/>
              </a:rPr>
              <a:t> році.</a:t>
            </a:r>
          </a:p>
          <a:p>
            <a:pPr fontAlgn="auto">
              <a:spcAft>
                <a:spcPts val="0"/>
              </a:spcAft>
            </a:pPr>
            <a:r>
              <a:rPr lang="uk-UA" dirty="0">
                <a:solidFill>
                  <a:schemeClr val="tx1"/>
                </a:solidFill>
                <a:latin typeface="Calibri" panose="020F0502020204030204" pitchFamily="34" charset="0"/>
                <a:ea typeface="Calibri" panose="020F0502020204030204" pitchFamily="34" charset="0"/>
                <a:cs typeface="Calibri" panose="020F0502020204030204" pitchFamily="34" charset="0"/>
              </a:rPr>
              <a:t>Законодавчі зміни 2020 року забезпечили умови проведення НІЛ. </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fontAlgn="auto">
              <a:spcAft>
                <a:spcPts val="0"/>
              </a:spcAft>
            </a:pPr>
            <a:r>
              <a:rPr lang="uk-UA" dirty="0">
                <a:solidFill>
                  <a:schemeClr val="tx1"/>
                </a:solidFill>
                <a:latin typeface="Calibri" panose="020F0502020204030204" pitchFamily="34" charset="0"/>
                <a:ea typeface="Calibri" panose="020F0502020204030204" pitchFamily="34" charset="0"/>
                <a:cs typeface="Calibri" panose="020F0502020204030204" pitchFamily="34" charset="0"/>
              </a:rPr>
              <a:t>Постанови уряду 2021–2023 років створили нормативну базу проведення НІЛ навіть в умовах війни.</a:t>
            </a:r>
          </a:p>
          <a:p>
            <a:pPr fontAlgn="auto">
              <a:spcAft>
                <a:spcPts val="0"/>
              </a:spcAft>
            </a:pPr>
            <a:r>
              <a:rPr lang="uk-UA" dirty="0">
                <a:solidFill>
                  <a:schemeClr val="tx1"/>
                </a:solidFill>
                <a:latin typeface="Calibri" panose="020F0502020204030204" pitchFamily="34" charset="0"/>
                <a:ea typeface="Calibri" panose="020F0502020204030204" pitchFamily="34" charset="0"/>
                <a:cs typeface="Calibri" panose="020F0502020204030204" pitchFamily="34" charset="0"/>
              </a:rPr>
              <a:t>У 2021 році відновлено роботу Центр НІЛ, що забезпечив національний масштаб робіт.</a:t>
            </a:r>
          </a:p>
        </p:txBody>
      </p:sp>
    </p:spTree>
    <p:custDataLst>
      <p:tags r:id="rId1"/>
    </p:custDataLst>
    <p:extLst>
      <p:ext uri="{BB962C8B-B14F-4D97-AF65-F5344CB8AC3E}">
        <p14:creationId xmlns:p14="http://schemas.microsoft.com/office/powerpoint/2010/main" val="4186221644"/>
      </p:ext>
    </p:extLst>
  </p:cSld>
  <p:clrMapOvr>
    <a:masterClrMapping/>
  </p:clrMapOvr>
  <p:transition advTm="4097">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C7350-E351-E4FA-1E08-2CE1B1D95C36}"/>
            </a:ext>
          </a:extLst>
        </p:cNvPr>
        <p:cNvGrpSpPr/>
        <p:nvPr/>
      </p:nvGrpSpPr>
      <p:grpSpPr>
        <a:xfrm>
          <a:off x="0" y="0"/>
          <a:ext cx="0" cy="0"/>
          <a:chOff x="0" y="0"/>
          <a:chExt cx="0" cy="0"/>
        </a:xfrm>
      </p:grpSpPr>
      <p:pic>
        <p:nvPicPr>
          <p:cNvPr id="6" name="Picture 1" descr="C:\Users\User\Desktop\Рисунок2.png">
            <a:extLst>
              <a:ext uri="{FF2B5EF4-FFF2-40B4-BE49-F238E27FC236}">
                <a16:creationId xmlns:a16="http://schemas.microsoft.com/office/drawing/2014/main" id="{2DFC05D9-4B8D-2DD8-2A66-59FE16864A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4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556A691-EA44-0AF1-0932-2827315844F8}"/>
              </a:ext>
            </a:extLst>
          </p:cNvPr>
          <p:cNvSpPr txBox="1"/>
          <p:nvPr/>
        </p:nvSpPr>
        <p:spPr>
          <a:xfrm>
            <a:off x="1331640" y="116632"/>
            <a:ext cx="7344816" cy="646307"/>
          </a:xfrm>
          <a:prstGeom prst="rect">
            <a:avLst/>
          </a:prstGeom>
        </p:spPr>
        <p:style>
          <a:lnRef idx="1">
            <a:schemeClr val="accent5"/>
          </a:lnRef>
          <a:fillRef idx="3">
            <a:schemeClr val="accent5"/>
          </a:fillRef>
          <a:effectRef idx="2">
            <a:schemeClr val="accent5"/>
          </a:effectRef>
          <a:fontRef idx="minor">
            <a:schemeClr val="lt1"/>
          </a:fontRef>
        </p:style>
        <p:txBody>
          <a:bodyPr wrap="square" lIns="91416" tIns="45708" rIns="91416" bIns="45708">
            <a:spAutoFit/>
          </a:bodyPr>
          <a:lstStyle/>
          <a:p>
            <a:pPr>
              <a:lnSpc>
                <a:spcPct val="90000"/>
              </a:lnSpc>
              <a:defRPr/>
            </a:pPr>
            <a:r>
              <a:rPr lang="uk-UA" sz="2000" dirty="0"/>
              <a:t>Проблеми та виклики: фінансування і збір даних в умовах військових дій </a:t>
            </a:r>
            <a:endParaRPr lang="ru-RU" altLang="uk-UA" sz="2000" dirty="0"/>
          </a:p>
        </p:txBody>
      </p:sp>
      <p:graphicFrame>
        <p:nvGraphicFramePr>
          <p:cNvPr id="5" name="Таблиця 5">
            <a:extLst>
              <a:ext uri="{FF2B5EF4-FFF2-40B4-BE49-F238E27FC236}">
                <a16:creationId xmlns:a16="http://schemas.microsoft.com/office/drawing/2014/main" id="{8E3BA408-8B72-7E8A-B8DA-44CDDA8A2BA5}"/>
              </a:ext>
            </a:extLst>
          </p:cNvPr>
          <p:cNvGraphicFramePr>
            <a:graphicFrameLocks noGrp="1"/>
          </p:cNvGraphicFramePr>
          <p:nvPr>
            <p:extLst>
              <p:ext uri="{D42A27DB-BD31-4B8C-83A1-F6EECF244321}">
                <p14:modId xmlns:p14="http://schemas.microsoft.com/office/powerpoint/2010/main" val="3733561093"/>
              </p:ext>
            </p:extLst>
          </p:nvPr>
        </p:nvGraphicFramePr>
        <p:xfrm>
          <a:off x="1331641" y="836712"/>
          <a:ext cx="7344815" cy="4297680"/>
        </p:xfrm>
        <a:graphic>
          <a:graphicData uri="http://schemas.openxmlformats.org/drawingml/2006/table">
            <a:tbl>
              <a:tblPr firstRow="1" bandRow="1">
                <a:tableStyleId>{5940675A-B579-460E-94D1-54222C63F5DA}</a:tableStyleId>
              </a:tblPr>
              <a:tblGrid>
                <a:gridCol w="720079">
                  <a:extLst>
                    <a:ext uri="{9D8B030D-6E8A-4147-A177-3AD203B41FA5}">
                      <a16:colId xmlns:a16="http://schemas.microsoft.com/office/drawing/2014/main" val="887327449"/>
                    </a:ext>
                  </a:extLst>
                </a:gridCol>
                <a:gridCol w="1944216">
                  <a:extLst>
                    <a:ext uri="{9D8B030D-6E8A-4147-A177-3AD203B41FA5}">
                      <a16:colId xmlns:a16="http://schemas.microsoft.com/office/drawing/2014/main" val="3571890548"/>
                    </a:ext>
                  </a:extLst>
                </a:gridCol>
                <a:gridCol w="1368152">
                  <a:extLst>
                    <a:ext uri="{9D8B030D-6E8A-4147-A177-3AD203B41FA5}">
                      <a16:colId xmlns:a16="http://schemas.microsoft.com/office/drawing/2014/main" val="1765958870"/>
                    </a:ext>
                  </a:extLst>
                </a:gridCol>
                <a:gridCol w="1872208">
                  <a:extLst>
                    <a:ext uri="{9D8B030D-6E8A-4147-A177-3AD203B41FA5}">
                      <a16:colId xmlns:a16="http://schemas.microsoft.com/office/drawing/2014/main" val="3180335646"/>
                    </a:ext>
                  </a:extLst>
                </a:gridCol>
                <a:gridCol w="1440160">
                  <a:extLst>
                    <a:ext uri="{9D8B030D-6E8A-4147-A177-3AD203B41FA5}">
                      <a16:colId xmlns:a16="http://schemas.microsoft.com/office/drawing/2014/main" val="2697937336"/>
                    </a:ext>
                  </a:extLst>
                </a:gridCol>
              </a:tblGrid>
              <a:tr h="421640">
                <a:tc rowSpan="2">
                  <a:txBody>
                    <a:bodyPr/>
                    <a:lstStyle/>
                    <a:p>
                      <a:pPr algn="ctr"/>
                      <a:r>
                        <a:rPr lang="uk-UA" sz="2000" dirty="0">
                          <a:latin typeface="Calibri" panose="020F0502020204030204" pitchFamily="34" charset="0"/>
                          <a:ea typeface="Calibri" panose="020F0502020204030204" pitchFamily="34" charset="0"/>
                          <a:cs typeface="Calibri" panose="020F0502020204030204" pitchFamily="34" charset="0"/>
                        </a:rPr>
                        <a:t>Рік</a:t>
                      </a:r>
                    </a:p>
                  </a:txBody>
                  <a:tcPr/>
                </a:tc>
                <a:tc gridSpan="2">
                  <a:txBody>
                    <a:bodyPr/>
                    <a:lstStyle/>
                    <a:p>
                      <a:pPr algn="ctr"/>
                      <a:r>
                        <a:rPr lang="uk-UA" sz="2000" dirty="0">
                          <a:latin typeface="Calibri" panose="020F0502020204030204" pitchFamily="34" charset="0"/>
                          <a:ea typeface="Calibri" panose="020F0502020204030204" pitchFamily="34" charset="0"/>
                          <a:cs typeface="Calibri" panose="020F0502020204030204" pitchFamily="34" charset="0"/>
                        </a:rPr>
                        <a:t>Плановий обсяг робіт, кількість лісових інвентаризаційних ділянок</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dirty="0"/>
                    </a:p>
                  </a:txBody>
                  <a:tcPr/>
                </a:tc>
                <a:tc>
                  <a:txBody>
                    <a:bodyPr/>
                    <a:lstStyle/>
                    <a:p>
                      <a:pPr algn="ctr"/>
                      <a:r>
                        <a:rPr lang="uk-UA" sz="2000" b="1" dirty="0">
                          <a:latin typeface="Calibri" panose="020F0502020204030204" pitchFamily="34" charset="0"/>
                          <a:ea typeface="Calibri" panose="020F0502020204030204" pitchFamily="34" charset="0"/>
                          <a:cs typeface="Calibri" panose="020F0502020204030204" pitchFamily="34" charset="0"/>
                        </a:rPr>
                        <a:t>Фактичний обсяг виконаних робіт</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dirty="0">
                          <a:latin typeface="Calibri" panose="020F0502020204030204" pitchFamily="34" charset="0"/>
                          <a:ea typeface="Calibri" panose="020F0502020204030204" pitchFamily="34" charset="0"/>
                          <a:cs typeface="Calibri" panose="020F0502020204030204" pitchFamily="34" charset="0"/>
                        </a:rPr>
                        <a:t>% від норматив-них вимог</a:t>
                      </a:r>
                    </a:p>
                    <a:p>
                      <a:pPr algn="ct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5307828"/>
                  </a:ext>
                </a:extLst>
              </a:tr>
              <a:tr h="507961">
                <a:tc vMerge="1">
                  <a:txBody>
                    <a:bodyPr/>
                    <a:lstStyle/>
                    <a:p>
                      <a:endParaRPr lang="uk-UA" dirty="0"/>
                    </a:p>
                  </a:txBody>
                  <a:tcPr/>
                </a:tc>
                <a:tc>
                  <a:txBody>
                    <a:bodyPr/>
                    <a:lstStyle/>
                    <a:p>
                      <a:pPr algn="ctr"/>
                      <a:r>
                        <a:rPr lang="uk-UA" sz="2000" dirty="0">
                          <a:latin typeface="Calibri" panose="020F0502020204030204" pitchFamily="34" charset="0"/>
                          <a:ea typeface="Calibri" panose="020F0502020204030204" pitchFamily="34" charset="0"/>
                          <a:cs typeface="Calibri" panose="020F0502020204030204" pitchFamily="34" charset="0"/>
                        </a:rPr>
                        <a:t>за нормативними вимогами</a:t>
                      </a:r>
                    </a:p>
                  </a:txBody>
                  <a:tcPr/>
                </a:tc>
                <a:tc>
                  <a:txBody>
                    <a:bodyPr/>
                    <a:lstStyle/>
                    <a:p>
                      <a:pPr algn="ctr"/>
                      <a:r>
                        <a:rPr lang="uk-UA" sz="2000" dirty="0">
                          <a:latin typeface="Calibri" panose="020F0502020204030204" pitchFamily="34" charset="0"/>
                          <a:ea typeface="Calibri" panose="020F0502020204030204" pitchFamily="34" charset="0"/>
                          <a:cs typeface="Calibri" panose="020F0502020204030204" pitchFamily="34" charset="0"/>
                        </a:rPr>
                        <a:t>за умовами безпеки</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b="1" dirty="0">
                          <a:latin typeface="Calibri" panose="020F0502020204030204" pitchFamily="34" charset="0"/>
                          <a:ea typeface="Calibri" panose="020F0502020204030204" pitchFamily="34" charset="0"/>
                          <a:cs typeface="Calibri" panose="020F0502020204030204" pitchFamily="34" charset="0"/>
                        </a:rPr>
                        <a:t>за умовами безпеки та фінансування</a:t>
                      </a:r>
                    </a:p>
                  </a:txBody>
                  <a:tcPr/>
                </a:tc>
                <a:tc>
                  <a:txBody>
                    <a:bodyPr/>
                    <a:lstStyle/>
                    <a:p>
                      <a:pPr algn="ctr"/>
                      <a:r>
                        <a:rPr lang="uk-UA" sz="2000" dirty="0">
                          <a:latin typeface="Calibri" panose="020F0502020204030204" pitchFamily="34" charset="0"/>
                          <a:ea typeface="Calibri" panose="020F0502020204030204" pitchFamily="34" charset="0"/>
                          <a:cs typeface="Calibri" panose="020F0502020204030204" pitchFamily="34" charset="0"/>
                        </a:rPr>
                        <a:t>загалом</a:t>
                      </a:r>
                    </a:p>
                  </a:txBody>
                  <a:tcPr/>
                </a:tc>
                <a:extLst>
                  <a:ext uri="{0D108BD9-81ED-4DB2-BD59-A6C34878D82A}">
                    <a16:rowId xmlns:a16="http://schemas.microsoft.com/office/drawing/2014/main" val="3576600970"/>
                  </a:ext>
                </a:extLst>
              </a:tr>
              <a:tr h="370840">
                <a:tc>
                  <a:txBody>
                    <a:bodyPr/>
                    <a:lstStyle/>
                    <a:p>
                      <a:r>
                        <a:rPr lang="uk-UA" sz="2000" dirty="0">
                          <a:latin typeface="Calibri" panose="020F0502020204030204" pitchFamily="34" charset="0"/>
                          <a:ea typeface="Calibri" panose="020F0502020204030204" pitchFamily="34" charset="0"/>
                          <a:cs typeface="Calibri" panose="020F0502020204030204" pitchFamily="34" charset="0"/>
                        </a:rPr>
                        <a:t>2021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ea typeface="Calibri" panose="020F0502020204030204" pitchFamily="34" charset="0"/>
                          <a:cs typeface="Calibri" panose="020F0502020204030204" pitchFamily="34" charset="0"/>
                        </a:rPr>
                        <a:t>4263</a:t>
                      </a: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r>
                        <a:rPr lang="en-US" sz="2000" dirty="0">
                          <a:latin typeface="Calibri" panose="020F0502020204030204" pitchFamily="34" charset="0"/>
                          <a:ea typeface="Calibri" panose="020F0502020204030204" pitchFamily="34" charset="0"/>
                          <a:cs typeface="Calibri" panose="020F0502020204030204" pitchFamily="34" charset="0"/>
                        </a:rPr>
                        <a:t>3920</a:t>
                      </a:r>
                      <a:r>
                        <a:rPr lang="uk-UA" sz="2000" dirty="0">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ctr"/>
                      <a:r>
                        <a:rPr lang="uk-UA" sz="2000" b="1" dirty="0">
                          <a:latin typeface="Calibri" panose="020F0502020204030204" pitchFamily="34" charset="0"/>
                          <a:ea typeface="Calibri" panose="020F0502020204030204" pitchFamily="34" charset="0"/>
                          <a:cs typeface="Calibri" panose="020F0502020204030204" pitchFamily="34" charset="0"/>
                        </a:rPr>
                        <a:t>909</a:t>
                      </a:r>
                    </a:p>
                  </a:txBody>
                  <a:tcPr/>
                </a:tc>
                <a:tc>
                  <a:txBody>
                    <a:bodyPr/>
                    <a:lstStyle/>
                    <a:p>
                      <a:pPr algn="ctr"/>
                      <a:r>
                        <a:rPr lang="uk-UA" sz="2000" dirty="0">
                          <a:latin typeface="Calibri" panose="020F0502020204030204" pitchFamily="34" charset="0"/>
                          <a:ea typeface="Calibri" panose="020F0502020204030204" pitchFamily="34" charset="0"/>
                          <a:cs typeface="Calibri" panose="020F0502020204030204" pitchFamily="34" charset="0"/>
                        </a:rPr>
                        <a:t>21%</a:t>
                      </a:r>
                    </a:p>
                  </a:txBody>
                  <a:tcPr/>
                </a:tc>
                <a:extLst>
                  <a:ext uri="{0D108BD9-81ED-4DB2-BD59-A6C34878D82A}">
                    <a16:rowId xmlns:a16="http://schemas.microsoft.com/office/drawing/2014/main" val="4076763392"/>
                  </a:ext>
                </a:extLst>
              </a:tr>
              <a:tr h="370840">
                <a:tc>
                  <a:txBody>
                    <a:bodyPr/>
                    <a:lstStyle/>
                    <a:p>
                      <a:r>
                        <a:rPr lang="uk-UA" sz="2000" dirty="0">
                          <a:latin typeface="Calibri" panose="020F0502020204030204" pitchFamily="34" charset="0"/>
                          <a:ea typeface="Calibri" panose="020F0502020204030204" pitchFamily="34" charset="0"/>
                          <a:cs typeface="Calibri" panose="020F0502020204030204" pitchFamily="34" charset="0"/>
                        </a:rPr>
                        <a:t>2022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ea typeface="Calibri" panose="020F0502020204030204" pitchFamily="34" charset="0"/>
                          <a:cs typeface="Calibri" panose="020F0502020204030204" pitchFamily="34" charset="0"/>
                        </a:rPr>
                        <a:t>4563</a:t>
                      </a: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tabLst/>
                      </a:pPr>
                      <a:r>
                        <a:rPr lang="en-US" sz="2000" dirty="0">
                          <a:latin typeface="Calibri" panose="020F0502020204030204" pitchFamily="34" charset="0"/>
                          <a:ea typeface="Calibri" panose="020F0502020204030204" pitchFamily="34" charset="0"/>
                          <a:cs typeface="Calibri" panose="020F0502020204030204" pitchFamily="34" charset="0"/>
                        </a:rPr>
                        <a:t>3038</a:t>
                      </a:r>
                      <a:r>
                        <a:rPr lang="uk-UA" sz="2000" dirty="0">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ctr"/>
                      <a:r>
                        <a:rPr lang="uk-UA" sz="2000" b="1" dirty="0">
                          <a:latin typeface="Calibri" panose="020F0502020204030204" pitchFamily="34" charset="0"/>
                          <a:ea typeface="Calibri" panose="020F0502020204030204" pitchFamily="34" charset="0"/>
                          <a:cs typeface="Calibri" panose="020F0502020204030204" pitchFamily="34" charset="0"/>
                        </a:rPr>
                        <a:t>296</a:t>
                      </a:r>
                    </a:p>
                  </a:txBody>
                  <a:tcPr/>
                </a:tc>
                <a:tc>
                  <a:txBody>
                    <a:bodyPr/>
                    <a:lstStyle/>
                    <a:p>
                      <a:pPr algn="ctr"/>
                      <a:r>
                        <a:rPr lang="uk-UA" sz="2000" dirty="0">
                          <a:latin typeface="Calibri" panose="020F0502020204030204" pitchFamily="34" charset="0"/>
                          <a:ea typeface="Calibri" panose="020F0502020204030204" pitchFamily="34" charset="0"/>
                          <a:cs typeface="Calibri" panose="020F0502020204030204" pitchFamily="34" charset="0"/>
                        </a:rPr>
                        <a:t>6%</a:t>
                      </a:r>
                    </a:p>
                  </a:txBody>
                  <a:tcPr/>
                </a:tc>
                <a:extLst>
                  <a:ext uri="{0D108BD9-81ED-4DB2-BD59-A6C34878D82A}">
                    <a16:rowId xmlns:a16="http://schemas.microsoft.com/office/drawing/2014/main" val="3046757284"/>
                  </a:ext>
                </a:extLst>
              </a:tr>
              <a:tr h="370840">
                <a:tc>
                  <a:txBody>
                    <a:bodyPr/>
                    <a:lstStyle/>
                    <a:p>
                      <a:r>
                        <a:rPr lang="uk-UA" sz="2000" dirty="0">
                          <a:latin typeface="Calibri" panose="020F0502020204030204" pitchFamily="34" charset="0"/>
                          <a:ea typeface="Calibri" panose="020F0502020204030204" pitchFamily="34" charset="0"/>
                          <a:cs typeface="Calibri" panose="020F0502020204030204" pitchFamily="34" charset="0"/>
                        </a:rPr>
                        <a:t>2023</a:t>
                      </a:r>
                    </a:p>
                  </a:txBody>
                  <a:tcPr/>
                </a:tc>
                <a:tc>
                  <a:txBody>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4358</a:t>
                      </a: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r>
                        <a:rPr lang="uk-UA" sz="2000" dirty="0">
                          <a:latin typeface="Calibri" panose="020F0502020204030204" pitchFamily="34" charset="0"/>
                          <a:ea typeface="Calibri" panose="020F0502020204030204" pitchFamily="34" charset="0"/>
                          <a:cs typeface="Calibri" panose="020F0502020204030204" pitchFamily="34" charset="0"/>
                        </a:rPr>
                        <a:t>2958***</a:t>
                      </a:r>
                    </a:p>
                  </a:txBody>
                  <a:tcPr/>
                </a:tc>
                <a:tc>
                  <a:txBody>
                    <a:bodyPr/>
                    <a:lstStyle/>
                    <a:p>
                      <a:pPr algn="ctr"/>
                      <a:r>
                        <a:rPr lang="uk-UA" sz="2000" b="1" dirty="0">
                          <a:latin typeface="Calibri" panose="020F0502020204030204" pitchFamily="34" charset="0"/>
                          <a:ea typeface="Calibri" panose="020F0502020204030204" pitchFamily="34" charset="0"/>
                          <a:cs typeface="Calibri" panose="020F0502020204030204" pitchFamily="34" charset="0"/>
                        </a:rPr>
                        <a:t>2958</a:t>
                      </a:r>
                    </a:p>
                  </a:txBody>
                  <a:tcPr/>
                </a:tc>
                <a:tc>
                  <a:txBody>
                    <a:bodyPr/>
                    <a:lstStyle/>
                    <a:p>
                      <a:pPr algn="ctr"/>
                      <a:r>
                        <a:rPr lang="uk-UA" sz="2000" dirty="0">
                          <a:latin typeface="Calibri" panose="020F0502020204030204" pitchFamily="34" charset="0"/>
                          <a:ea typeface="Calibri" panose="020F0502020204030204" pitchFamily="34" charset="0"/>
                          <a:cs typeface="Calibri" panose="020F0502020204030204" pitchFamily="34" charset="0"/>
                        </a:rPr>
                        <a:t>68%</a:t>
                      </a:r>
                    </a:p>
                  </a:txBody>
                  <a:tcPr/>
                </a:tc>
                <a:extLst>
                  <a:ext uri="{0D108BD9-81ED-4DB2-BD59-A6C34878D82A}">
                    <a16:rowId xmlns:a16="http://schemas.microsoft.com/office/drawing/2014/main" val="1205197431"/>
                  </a:ext>
                </a:extLst>
              </a:tr>
              <a:tr h="370840">
                <a:tc>
                  <a:txBody>
                    <a:bodyPr/>
                    <a:lstStyle/>
                    <a:p>
                      <a:r>
                        <a:rPr lang="uk-UA" sz="2000" dirty="0">
                          <a:latin typeface="Calibri" panose="020F0502020204030204" pitchFamily="34" charset="0"/>
                          <a:ea typeface="Calibri" panose="020F0502020204030204" pitchFamily="34" charset="0"/>
                          <a:cs typeface="Calibri" panose="020F0502020204030204" pitchFamily="34" charset="0"/>
                        </a:rPr>
                        <a:t>2024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dirty="0">
                          <a:latin typeface="Calibri" panose="020F0502020204030204" pitchFamily="34" charset="0"/>
                          <a:ea typeface="Calibri" panose="020F0502020204030204" pitchFamily="34" charset="0"/>
                          <a:cs typeface="Calibri" panose="020F0502020204030204" pitchFamily="34" charset="0"/>
                        </a:rPr>
                        <a:t>4336</a:t>
                      </a:r>
                    </a:p>
                  </a:txBody>
                  <a:tcPr/>
                </a:tc>
                <a:tc>
                  <a:txBody>
                    <a:bodyPr/>
                    <a:lstStyle/>
                    <a:p>
                      <a:pPr algn="l"/>
                      <a:r>
                        <a:rPr lang="uk-UA" sz="2000" dirty="0">
                          <a:latin typeface="Calibri" panose="020F0502020204030204" pitchFamily="34" charset="0"/>
                          <a:ea typeface="Calibri" panose="020F0502020204030204" pitchFamily="34" charset="0"/>
                          <a:cs typeface="Calibri" panose="020F0502020204030204" pitchFamily="34" charset="0"/>
                        </a:rPr>
                        <a:t>2560</a:t>
                      </a:r>
                      <a:r>
                        <a:rPr lang="en-US" sz="2000" dirty="0">
                          <a:latin typeface="Calibri" panose="020F0502020204030204" pitchFamily="34" charset="0"/>
                          <a:ea typeface="Calibri" panose="020F0502020204030204" pitchFamily="34" charset="0"/>
                          <a:cs typeface="Calibri" panose="020F0502020204030204" pitchFamily="34" charset="0"/>
                        </a:rPr>
                        <a:t>****</a:t>
                      </a: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uk-UA" sz="2000" b="1" dirty="0">
                          <a:latin typeface="Calibri" panose="020F0502020204030204" pitchFamily="34" charset="0"/>
                          <a:ea typeface="Calibri" panose="020F0502020204030204" pitchFamily="34" charset="0"/>
                          <a:cs typeface="Calibri" panose="020F0502020204030204" pitchFamily="34" charset="0"/>
                        </a:rPr>
                        <a:t>721</a:t>
                      </a:r>
                    </a:p>
                  </a:txBody>
                  <a:tcPr/>
                </a:tc>
                <a:tc>
                  <a:txBody>
                    <a:bodyPr/>
                    <a:lstStyle/>
                    <a:p>
                      <a:pPr algn="ctr"/>
                      <a:r>
                        <a:rPr lang="uk-UA" sz="2000" dirty="0">
                          <a:latin typeface="Calibri" panose="020F0502020204030204" pitchFamily="34" charset="0"/>
                          <a:ea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183826614"/>
                  </a:ext>
                </a:extLst>
              </a:tr>
              <a:tr h="370840">
                <a:tc>
                  <a:txBody>
                    <a:bodyPr/>
                    <a:lstStyle/>
                    <a:p>
                      <a:r>
                        <a:rPr lang="uk-UA" sz="2000" dirty="0">
                          <a:latin typeface="Calibri" panose="020F0502020204030204" pitchFamily="34" charset="0"/>
                          <a:ea typeface="Calibri" panose="020F0502020204030204" pitchFamily="34" charset="0"/>
                          <a:cs typeface="Calibri" panose="020F0502020204030204" pitchFamily="34" charset="0"/>
                        </a:rPr>
                        <a:t>2025</a:t>
                      </a:r>
                    </a:p>
                  </a:txBody>
                  <a:tcPr/>
                </a:tc>
                <a:tc>
                  <a:txBody>
                    <a:bodyPr/>
                    <a:lstStyle/>
                    <a:p>
                      <a:pPr algn="ctr"/>
                      <a:r>
                        <a:rPr lang="uk-UA" sz="2000" dirty="0">
                          <a:latin typeface="Calibri" panose="020F0502020204030204" pitchFamily="34" charset="0"/>
                          <a:ea typeface="Calibri" panose="020F0502020204030204" pitchFamily="34" charset="0"/>
                          <a:cs typeface="Calibri" panose="020F0502020204030204" pitchFamily="34" charset="0"/>
                        </a:rPr>
                        <a:t>4209</a:t>
                      </a:r>
                    </a:p>
                  </a:txBody>
                  <a:tcPr/>
                </a:tc>
                <a:tc>
                  <a:txBody>
                    <a:bodyPr/>
                    <a:lstStyle/>
                    <a:p>
                      <a:pPr algn="ct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46033423"/>
                  </a:ext>
                </a:extLst>
              </a:tr>
            </a:tbl>
          </a:graphicData>
        </a:graphic>
      </p:graphicFrame>
      <p:sp>
        <p:nvSpPr>
          <p:cNvPr id="8" name="Місце для вмісту 4">
            <a:extLst>
              <a:ext uri="{FF2B5EF4-FFF2-40B4-BE49-F238E27FC236}">
                <a16:creationId xmlns:a16="http://schemas.microsoft.com/office/drawing/2014/main" id="{FF909AEF-F229-E850-9072-057C7F9BC756}"/>
              </a:ext>
            </a:extLst>
          </p:cNvPr>
          <p:cNvSpPr txBox="1">
            <a:spLocks/>
          </p:cNvSpPr>
          <p:nvPr/>
        </p:nvSpPr>
        <p:spPr>
          <a:xfrm>
            <a:off x="1331640" y="5238802"/>
            <a:ext cx="7344816" cy="16191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uk-UA" sz="1400" dirty="0">
                <a:latin typeface="Calibri" panose="020F0502020204030204" pitchFamily="34" charset="0"/>
                <a:ea typeface="Calibri" panose="020F0502020204030204" pitchFamily="34" charset="0"/>
                <a:cs typeface="Calibri" panose="020F0502020204030204" pitchFamily="34" charset="0"/>
              </a:rPr>
              <a:t>* в 2021 році без Донецької, Луганської обл., АР Крим</a:t>
            </a:r>
          </a:p>
          <a:p>
            <a:pPr marL="0" indent="0">
              <a:spcBef>
                <a:spcPts val="0"/>
              </a:spcBef>
              <a:buNone/>
            </a:pPr>
            <a:r>
              <a:rPr lang="en-US" sz="1400" dirty="0">
                <a:latin typeface="Calibri" panose="020F0502020204030204" pitchFamily="34" charset="0"/>
                <a:ea typeface="Calibri" panose="020F0502020204030204" pitchFamily="34" charset="0"/>
                <a:cs typeface="Calibri" panose="020F0502020204030204" pitchFamily="34" charset="0"/>
              </a:rPr>
              <a:t>** </a:t>
            </a:r>
            <a:r>
              <a:rPr lang="uk-UA" sz="1400" dirty="0">
                <a:latin typeface="Calibri" panose="020F0502020204030204" pitchFamily="34" charset="0"/>
                <a:ea typeface="Calibri" panose="020F0502020204030204" pitchFamily="34" charset="0"/>
                <a:cs typeface="Calibri" panose="020F0502020204030204" pitchFamily="34" charset="0"/>
              </a:rPr>
              <a:t>в 2022 році без Київської, Чернігівської, Сумської, Запорізької, Луганської, Харківської, Донецької, Херсонської </a:t>
            </a:r>
            <a:r>
              <a:rPr lang="uk-UA" sz="1400" dirty="0" err="1">
                <a:latin typeface="Calibri" panose="020F0502020204030204" pitchFamily="34" charset="0"/>
                <a:ea typeface="Calibri" panose="020F0502020204030204" pitchFamily="34" charset="0"/>
                <a:cs typeface="Calibri" panose="020F0502020204030204" pitchFamily="34" charset="0"/>
              </a:rPr>
              <a:t>обл</a:t>
            </a:r>
            <a:r>
              <a:rPr lang="en-US" sz="1400" dirty="0">
                <a:latin typeface="Calibri" panose="020F0502020204030204" pitchFamily="34" charset="0"/>
                <a:ea typeface="Calibri" panose="020F0502020204030204" pitchFamily="34" charset="0"/>
                <a:cs typeface="Calibri" panose="020F0502020204030204" pitchFamily="34" charset="0"/>
              </a:rPr>
              <a:t>.</a:t>
            </a:r>
            <a:r>
              <a:rPr lang="uk-UA" sz="1400" dirty="0">
                <a:latin typeface="Calibri" panose="020F0502020204030204" pitchFamily="34" charset="0"/>
                <a:ea typeface="Calibri" panose="020F0502020204030204" pitchFamily="34" charset="0"/>
                <a:cs typeface="Calibri" panose="020F0502020204030204" pitchFamily="34" charset="0"/>
              </a:rPr>
              <a:t>, АР Крим</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1400" dirty="0">
                <a:latin typeface="Calibri" panose="020F0502020204030204" pitchFamily="34" charset="0"/>
                <a:ea typeface="Calibri" panose="020F0502020204030204" pitchFamily="34" charset="0"/>
                <a:cs typeface="Calibri" panose="020F0502020204030204" pitchFamily="34" charset="0"/>
              </a:rPr>
              <a:t>***</a:t>
            </a:r>
            <a:r>
              <a:rPr lang="uk-UA" sz="1400" dirty="0">
                <a:latin typeface="Calibri" panose="020F0502020204030204" pitchFamily="34" charset="0"/>
                <a:ea typeface="Calibri" panose="020F0502020204030204" pitchFamily="34" charset="0"/>
                <a:cs typeface="Calibri" panose="020F0502020204030204" pitchFamily="34" charset="0"/>
              </a:rPr>
              <a:t>з 2023 року без Чернігівської, Сумської, Запорізької, Луганської, Харківської, Донецької, Херсонської </a:t>
            </a:r>
            <a:r>
              <a:rPr lang="uk-UA" sz="1400" dirty="0" err="1">
                <a:latin typeface="Calibri" panose="020F0502020204030204" pitchFamily="34" charset="0"/>
                <a:ea typeface="Calibri" panose="020F0502020204030204" pitchFamily="34" charset="0"/>
                <a:cs typeface="Calibri" panose="020F0502020204030204" pitchFamily="34" charset="0"/>
              </a:rPr>
              <a:t>обл</a:t>
            </a:r>
            <a:r>
              <a:rPr lang="en-US" sz="1400" dirty="0">
                <a:latin typeface="Calibri" panose="020F0502020204030204" pitchFamily="34" charset="0"/>
                <a:ea typeface="Calibri" panose="020F0502020204030204" pitchFamily="34" charset="0"/>
                <a:cs typeface="Calibri" panose="020F0502020204030204" pitchFamily="34" charset="0"/>
              </a:rPr>
              <a:t>.</a:t>
            </a:r>
            <a:r>
              <a:rPr lang="uk-UA" sz="1400" dirty="0">
                <a:latin typeface="Calibri" panose="020F0502020204030204" pitchFamily="34" charset="0"/>
                <a:ea typeface="Calibri" panose="020F0502020204030204" pitchFamily="34" charset="0"/>
                <a:cs typeface="Calibri" panose="020F0502020204030204" pitchFamily="34" charset="0"/>
              </a:rPr>
              <a:t>, АР Крим</a:t>
            </a:r>
          </a:p>
          <a:p>
            <a:pPr marL="0" indent="0">
              <a:spcBef>
                <a:spcPts val="0"/>
              </a:spcBef>
              <a:buNone/>
            </a:pPr>
            <a:r>
              <a:rPr lang="uk-UA" sz="1400" dirty="0">
                <a:latin typeface="Calibri" panose="020F0502020204030204" pitchFamily="34" charset="0"/>
                <a:ea typeface="Calibri" panose="020F0502020204030204" pitchFamily="34" charset="0"/>
                <a:cs typeface="Calibri" panose="020F0502020204030204" pitchFamily="34" charset="0"/>
              </a:rPr>
              <a:t>****в 2024 році області з 2023 року та лінія вздовж кордону шириною 30 км</a:t>
            </a:r>
          </a:p>
          <a:p>
            <a:endParaRPr lang="uk-UA" sz="1400" dirty="0">
              <a:latin typeface="Calibri" panose="020F0502020204030204" pitchFamily="34" charset="0"/>
              <a:ea typeface="Calibri" panose="020F0502020204030204" pitchFamily="34" charset="0"/>
              <a:cs typeface="Calibri" panose="020F0502020204030204" pitchFamily="34" charset="0"/>
            </a:endParaRPr>
          </a:p>
          <a:p>
            <a:endParaRPr lang="uk-UA" sz="1400"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38756340"/>
      </p:ext>
    </p:extLst>
  </p:cSld>
  <p:clrMapOvr>
    <a:masterClrMapping/>
  </p:clrMapOvr>
  <p:transition advTm="4097">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7FFE3-ED75-9F0E-3743-C3DF21121581}"/>
            </a:ext>
          </a:extLst>
        </p:cNvPr>
        <p:cNvGrpSpPr/>
        <p:nvPr/>
      </p:nvGrpSpPr>
      <p:grpSpPr>
        <a:xfrm>
          <a:off x="0" y="0"/>
          <a:ext cx="0" cy="0"/>
          <a:chOff x="0" y="0"/>
          <a:chExt cx="0" cy="0"/>
        </a:xfrm>
      </p:grpSpPr>
      <p:pic>
        <p:nvPicPr>
          <p:cNvPr id="6" name="Picture 1" descr="C:\Users\User\Desktop\Рисунок2.png">
            <a:extLst>
              <a:ext uri="{FF2B5EF4-FFF2-40B4-BE49-F238E27FC236}">
                <a16:creationId xmlns:a16="http://schemas.microsoft.com/office/drawing/2014/main" id="{829E23B9-6657-87CC-DE15-7087614CA2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4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48A5A0-A2AD-7FB7-F358-E32A1CC9EEB7}"/>
              </a:ext>
            </a:extLst>
          </p:cNvPr>
          <p:cNvSpPr txBox="1"/>
          <p:nvPr/>
        </p:nvSpPr>
        <p:spPr>
          <a:xfrm>
            <a:off x="1331640" y="116632"/>
            <a:ext cx="7344816" cy="369308"/>
          </a:xfrm>
          <a:prstGeom prst="rect">
            <a:avLst/>
          </a:prstGeom>
        </p:spPr>
        <p:style>
          <a:lnRef idx="1">
            <a:schemeClr val="accent5"/>
          </a:lnRef>
          <a:fillRef idx="3">
            <a:schemeClr val="accent5"/>
          </a:fillRef>
          <a:effectRef idx="2">
            <a:schemeClr val="accent5"/>
          </a:effectRef>
          <a:fontRef idx="minor">
            <a:schemeClr val="lt1"/>
          </a:fontRef>
        </p:style>
        <p:txBody>
          <a:bodyPr wrap="square" lIns="91416" tIns="45708" rIns="91416" bIns="45708">
            <a:spAutoFit/>
          </a:bodyPr>
          <a:lstStyle/>
          <a:p>
            <a:pPr>
              <a:lnSpc>
                <a:spcPct val="90000"/>
              </a:lnSpc>
              <a:defRPr/>
            </a:pPr>
            <a:r>
              <a:rPr lang="uk-UA" sz="2000" dirty="0"/>
              <a:t>Сценарії НІЛ (Основні характеристики)</a:t>
            </a:r>
            <a:endParaRPr lang="ru-RU" altLang="uk-UA" sz="2000" dirty="0"/>
          </a:p>
        </p:txBody>
      </p:sp>
      <p:graphicFrame>
        <p:nvGraphicFramePr>
          <p:cNvPr id="10" name="Table 2">
            <a:extLst>
              <a:ext uri="{FF2B5EF4-FFF2-40B4-BE49-F238E27FC236}">
                <a16:creationId xmlns:a16="http://schemas.microsoft.com/office/drawing/2014/main" id="{FCA7BD92-CE44-010E-F48F-3D77199E5B7D}"/>
              </a:ext>
            </a:extLst>
          </p:cNvPr>
          <p:cNvGraphicFramePr>
            <a:graphicFrameLocks noGrp="1"/>
          </p:cNvGraphicFramePr>
          <p:nvPr>
            <p:extLst>
              <p:ext uri="{D42A27DB-BD31-4B8C-83A1-F6EECF244321}">
                <p14:modId xmlns:p14="http://schemas.microsoft.com/office/powerpoint/2010/main" val="2987587877"/>
              </p:ext>
            </p:extLst>
          </p:nvPr>
        </p:nvGraphicFramePr>
        <p:xfrm>
          <a:off x="1331640" y="971436"/>
          <a:ext cx="7344816" cy="4023360"/>
        </p:xfrm>
        <a:graphic>
          <a:graphicData uri="http://schemas.openxmlformats.org/drawingml/2006/table">
            <a:tbl>
              <a:tblPr firstRow="1" bandRow="1">
                <a:tableStyleId>{2D5ABB26-0587-4C30-8999-92F81FD0307C}</a:tableStyleId>
              </a:tblPr>
              <a:tblGrid>
                <a:gridCol w="1836203">
                  <a:extLst>
                    <a:ext uri="{9D8B030D-6E8A-4147-A177-3AD203B41FA5}">
                      <a16:colId xmlns:a16="http://schemas.microsoft.com/office/drawing/2014/main" val="20000"/>
                    </a:ext>
                  </a:extLst>
                </a:gridCol>
                <a:gridCol w="1351170">
                  <a:extLst>
                    <a:ext uri="{9D8B030D-6E8A-4147-A177-3AD203B41FA5}">
                      <a16:colId xmlns:a16="http://schemas.microsoft.com/office/drawing/2014/main" val="20001"/>
                    </a:ext>
                  </a:extLst>
                </a:gridCol>
                <a:gridCol w="1662977">
                  <a:extLst>
                    <a:ext uri="{9D8B030D-6E8A-4147-A177-3AD203B41FA5}">
                      <a16:colId xmlns:a16="http://schemas.microsoft.com/office/drawing/2014/main" val="20002"/>
                    </a:ext>
                  </a:extLst>
                </a:gridCol>
                <a:gridCol w="1039361">
                  <a:extLst>
                    <a:ext uri="{9D8B030D-6E8A-4147-A177-3AD203B41FA5}">
                      <a16:colId xmlns:a16="http://schemas.microsoft.com/office/drawing/2014/main" val="20003"/>
                    </a:ext>
                  </a:extLst>
                </a:gridCol>
                <a:gridCol w="1455105">
                  <a:extLst>
                    <a:ext uri="{9D8B030D-6E8A-4147-A177-3AD203B41FA5}">
                      <a16:colId xmlns:a16="http://schemas.microsoft.com/office/drawing/2014/main" val="20004"/>
                    </a:ext>
                  </a:extLst>
                </a:gridCol>
              </a:tblGrid>
              <a:tr h="875536">
                <a:tc>
                  <a:txBody>
                    <a:bodyPr/>
                    <a:lstStyle/>
                    <a:p>
                      <a:pPr algn="ctr"/>
                      <a:r>
                        <a:rPr lang="uk-UA" sz="1800" b="1" noProof="0" dirty="0">
                          <a:latin typeface="Calibri" panose="020F0502020204030204" pitchFamily="34" charset="0"/>
                          <a:ea typeface="Calibri" panose="020F0502020204030204" pitchFamily="34" charset="0"/>
                          <a:cs typeface="Calibri" panose="020F0502020204030204" pitchFamily="34" charset="0"/>
                        </a:rPr>
                        <a:t>Сценарій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800" b="1" noProof="0" dirty="0">
                          <a:latin typeface="Calibri" panose="020F0502020204030204" pitchFamily="34" charset="0"/>
                          <a:ea typeface="Calibri" panose="020F0502020204030204" pitchFamily="34" charset="0"/>
                          <a:cs typeface="Calibri" panose="020F0502020204030204" pitchFamily="34" charset="0"/>
                        </a:rPr>
                        <a:t>Покриття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800" b="1" noProof="0" dirty="0">
                          <a:latin typeface="Calibri" panose="020F0502020204030204" pitchFamily="34" charset="0"/>
                          <a:ea typeface="Calibri" panose="020F0502020204030204" pitchFamily="34" charset="0"/>
                          <a:cs typeface="Calibri" panose="020F0502020204030204" pitchFamily="34" charset="0"/>
                        </a:rPr>
                        <a:t>Методи збору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800" b="1" noProof="0" dirty="0">
                          <a:latin typeface="Calibri" panose="020F0502020204030204" pitchFamily="34" charset="0"/>
                          <a:ea typeface="Calibri" panose="020F0502020204030204" pitchFamily="34" charset="0"/>
                          <a:cs typeface="Calibri" panose="020F0502020204030204" pitchFamily="34" charset="0"/>
                        </a:rPr>
                        <a:t>Точність</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sz="1800" b="1" noProof="0" dirty="0">
                          <a:latin typeface="Calibri" panose="020F0502020204030204" pitchFamily="34" charset="0"/>
                          <a:ea typeface="Calibri" panose="020F0502020204030204" pitchFamily="34" charset="0"/>
                          <a:cs typeface="Calibri" panose="020F0502020204030204" pitchFamily="34" charset="0"/>
                        </a:rPr>
                        <a:t>Вартість* </a:t>
                      </a:r>
                      <a:br>
                        <a:rPr lang="uk-UA" sz="1800" b="1" noProof="0" dirty="0">
                          <a:latin typeface="Calibri" panose="020F0502020204030204" pitchFamily="34" charset="0"/>
                          <a:ea typeface="Calibri" panose="020F0502020204030204" pitchFamily="34" charset="0"/>
                          <a:cs typeface="Calibri" panose="020F0502020204030204" pitchFamily="34" charset="0"/>
                        </a:rPr>
                      </a:br>
                      <a:r>
                        <a:rPr lang="uk-UA" sz="1800" b="1" noProof="0" dirty="0">
                          <a:latin typeface="Calibri" panose="020F0502020204030204" pitchFamily="34" charset="0"/>
                          <a:ea typeface="Calibri" panose="020F0502020204030204" pitchFamily="34" charset="0"/>
                          <a:cs typeface="Calibri" panose="020F0502020204030204" pitchFamily="34" charset="0"/>
                        </a:rPr>
                        <a:t>(млн. </a:t>
                      </a:r>
                      <a:br>
                        <a:rPr lang="uk-UA" sz="1800" b="1" noProof="0" dirty="0">
                          <a:latin typeface="Calibri" panose="020F0502020204030204" pitchFamily="34" charset="0"/>
                          <a:ea typeface="Calibri" panose="020F0502020204030204" pitchFamily="34" charset="0"/>
                          <a:cs typeface="Calibri" panose="020F0502020204030204" pitchFamily="34" charset="0"/>
                        </a:rPr>
                      </a:br>
                      <a:r>
                        <a:rPr lang="uk-UA" sz="1800" b="1" noProof="0" dirty="0">
                          <a:latin typeface="Calibri" panose="020F0502020204030204" pitchFamily="34" charset="0"/>
                          <a:ea typeface="Calibri" panose="020F0502020204030204" pitchFamily="34" charset="0"/>
                          <a:cs typeface="Calibri" panose="020F0502020204030204" pitchFamily="34" charset="0"/>
                        </a:rPr>
                        <a:t>грн/ рік)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1520">
                <a:tc>
                  <a:txBody>
                    <a:bodyPr/>
                    <a:lstStyle/>
                    <a:p>
                      <a:r>
                        <a:rPr lang="uk-UA" noProof="0" dirty="0">
                          <a:latin typeface="Calibri" panose="020F0502020204030204" pitchFamily="34" charset="0"/>
                          <a:ea typeface="Calibri" panose="020F0502020204030204" pitchFamily="34" charset="0"/>
                          <a:cs typeface="Calibri" panose="020F0502020204030204" pitchFamily="34" charset="0"/>
                        </a:rPr>
                        <a:t>1. Оригінальний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noProof="0" dirty="0">
                          <a:latin typeface="Calibri" panose="020F0502020204030204" pitchFamily="34" charset="0"/>
                          <a:ea typeface="Calibri" panose="020F0502020204030204" pitchFamily="34" charset="0"/>
                          <a:cs typeface="Calibri" panose="020F0502020204030204" pitchFamily="34" charset="0"/>
                        </a:rPr>
                        <a:t>Доступні території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noProof="0" dirty="0">
                          <a:latin typeface="Calibri" panose="020F0502020204030204" pitchFamily="34" charset="0"/>
                          <a:ea typeface="Calibri" panose="020F0502020204030204" pitchFamily="34" charset="0"/>
                          <a:cs typeface="Calibri" panose="020F0502020204030204" pitchFamily="34" charset="0"/>
                        </a:rPr>
                        <a:t>Тільки польові</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noProof="0" dirty="0">
                          <a:latin typeface="Calibri" panose="020F0502020204030204" pitchFamily="34" charset="0"/>
                          <a:ea typeface="Calibri" panose="020F0502020204030204" pitchFamily="34" charset="0"/>
                          <a:cs typeface="Calibri" panose="020F0502020204030204" pitchFamily="34" charset="0"/>
                        </a:rPr>
                        <a:t>Висока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noProof="0" dirty="0">
                          <a:latin typeface="Calibri" panose="020F0502020204030204" pitchFamily="34" charset="0"/>
                          <a:ea typeface="Calibri" panose="020F0502020204030204" pitchFamily="34" charset="0"/>
                          <a:cs typeface="Calibri" panose="020F050202020403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31520">
                <a:tc>
                  <a:txBody>
                    <a:bodyPr/>
                    <a:lstStyle/>
                    <a:p>
                      <a:r>
                        <a:rPr lang="uk-UA" noProof="0" dirty="0">
                          <a:latin typeface="Calibri" panose="020F0502020204030204" pitchFamily="34" charset="0"/>
                          <a:ea typeface="Calibri" panose="020F0502020204030204" pitchFamily="34" charset="0"/>
                          <a:cs typeface="Calibri" panose="020F0502020204030204" pitchFamily="34" charset="0"/>
                        </a:rPr>
                        <a:t>2.1</a:t>
                      </a:r>
                      <a:r>
                        <a:rPr lang="uk-UA" noProof="0" dirty="0">
                          <a:solidFill>
                            <a:schemeClr val="tx1"/>
                          </a:solidFill>
                          <a:latin typeface="Calibri" panose="020F0502020204030204" pitchFamily="34" charset="0"/>
                          <a:ea typeface="Calibri" panose="020F0502020204030204" pitchFamily="34" charset="0"/>
                          <a:cs typeface="Calibri" panose="020F0502020204030204" pitchFamily="34" charset="0"/>
                        </a:rPr>
                        <a:t>. Розтягнутий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noProof="0" dirty="0">
                          <a:latin typeface="Calibri" panose="020F0502020204030204" pitchFamily="34" charset="0"/>
                          <a:ea typeface="Calibri" panose="020F0502020204030204" pitchFamily="34" charset="0"/>
                          <a:cs typeface="Calibri" panose="020F0502020204030204" pitchFamily="34" charset="0"/>
                        </a:rPr>
                        <a:t>Доступні території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noProof="0" dirty="0">
                          <a:latin typeface="Calibri" panose="020F0502020204030204" pitchFamily="34" charset="0"/>
                          <a:ea typeface="Calibri" panose="020F0502020204030204" pitchFamily="34" charset="0"/>
                          <a:cs typeface="Calibri" panose="020F0502020204030204" pitchFamily="34" charset="0"/>
                        </a:rPr>
                        <a:t>Скорочений обсяг польових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noProof="0" dirty="0">
                          <a:latin typeface="Calibri" panose="020F0502020204030204" pitchFamily="34" charset="0"/>
                          <a:ea typeface="Calibri" panose="020F0502020204030204" pitchFamily="34" charset="0"/>
                          <a:cs typeface="Calibri" panose="020F0502020204030204" pitchFamily="34" charset="0"/>
                        </a:rPr>
                        <a:t>Знижена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noProof="0" dirty="0">
                          <a:latin typeface="Calibri" panose="020F0502020204030204" pitchFamily="34" charset="0"/>
                          <a:ea typeface="Calibri" panose="020F0502020204030204" pitchFamily="34" charset="0"/>
                          <a:cs typeface="Calibri" panose="020F0502020204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31520">
                <a:tc>
                  <a:txBody>
                    <a:bodyPr/>
                    <a:lstStyle/>
                    <a:p>
                      <a:r>
                        <a:rPr lang="uk-UA" b="1" noProof="0" dirty="0">
                          <a:latin typeface="Calibri" panose="020F0502020204030204" pitchFamily="34" charset="0"/>
                          <a:ea typeface="Calibri" panose="020F0502020204030204" pitchFamily="34" charset="0"/>
                          <a:cs typeface="Calibri" panose="020F0502020204030204" pitchFamily="34" charset="0"/>
                        </a:rPr>
                        <a:t>3.1. </a:t>
                      </a:r>
                      <a:br>
                        <a:rPr lang="uk-UA" b="1" noProof="0" dirty="0">
                          <a:latin typeface="Calibri" panose="020F0502020204030204" pitchFamily="34" charset="0"/>
                          <a:ea typeface="Calibri" panose="020F0502020204030204" pitchFamily="34" charset="0"/>
                          <a:cs typeface="Calibri" panose="020F0502020204030204" pitchFamily="34" charset="0"/>
                        </a:rPr>
                      </a:br>
                      <a:r>
                        <a:rPr lang="uk-UA" b="1" noProof="0" dirty="0">
                          <a:latin typeface="Calibri" panose="020F0502020204030204" pitchFamily="34" charset="0"/>
                          <a:ea typeface="Calibri" panose="020F0502020204030204" pitchFamily="34" charset="0"/>
                          <a:cs typeface="Calibri" panose="020F0502020204030204" pitchFamily="34" charset="0"/>
                        </a:rPr>
                        <a:t>Польові + ДЗЗ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b="1" noProof="0" dirty="0">
                          <a:latin typeface="Calibri" panose="020F0502020204030204" pitchFamily="34" charset="0"/>
                          <a:ea typeface="Calibri" panose="020F0502020204030204" pitchFamily="34" charset="0"/>
                          <a:cs typeface="Calibri" panose="020F0502020204030204" pitchFamily="34" charset="0"/>
                        </a:rPr>
                        <a:t>Вся Україна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b="1" noProof="0" dirty="0">
                          <a:latin typeface="Calibri" panose="020F0502020204030204" pitchFamily="34" charset="0"/>
                          <a:ea typeface="Calibri" panose="020F0502020204030204" pitchFamily="34" charset="0"/>
                          <a:cs typeface="Calibri" panose="020F0502020204030204" pitchFamily="34" charset="0"/>
                        </a:rPr>
                        <a:t>Комбінація ДЗЗ і польових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b="1" noProof="0" dirty="0">
                          <a:latin typeface="Calibri" panose="020F0502020204030204" pitchFamily="34" charset="0"/>
                          <a:ea typeface="Calibri" panose="020F0502020204030204" pitchFamily="34" charset="0"/>
                          <a:cs typeface="Calibri" panose="020F0502020204030204" pitchFamily="34" charset="0"/>
                        </a:rPr>
                        <a:t>Висока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b="1" noProof="0" dirty="0">
                          <a:latin typeface="Calibri" panose="020F0502020204030204" pitchFamily="34" charset="0"/>
                          <a:ea typeface="Calibri" panose="020F0502020204030204" pitchFamily="34" charset="0"/>
                          <a:cs typeface="Calibri" panose="020F0502020204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31520">
                <a:tc>
                  <a:txBody>
                    <a:bodyPr/>
                    <a:lstStyle/>
                    <a:p>
                      <a:r>
                        <a:rPr lang="uk-UA" noProof="0" dirty="0">
                          <a:latin typeface="Calibri" panose="020F0502020204030204" pitchFamily="34" charset="0"/>
                          <a:ea typeface="Calibri" panose="020F0502020204030204" pitchFamily="34" charset="0"/>
                          <a:cs typeface="Calibri" panose="020F0502020204030204" pitchFamily="34" charset="0"/>
                        </a:rPr>
                        <a:t>3.2. ДЗЗ-орієнтований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noProof="0" dirty="0">
                          <a:latin typeface="Calibri" panose="020F0502020204030204" pitchFamily="34" charset="0"/>
                          <a:ea typeface="Calibri" panose="020F0502020204030204" pitchFamily="34" charset="0"/>
                          <a:cs typeface="Calibri" panose="020F0502020204030204" pitchFamily="34" charset="0"/>
                        </a:rPr>
                        <a:t>Вся Україна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noProof="0" dirty="0">
                          <a:latin typeface="Calibri" panose="020F0502020204030204" pitchFamily="34" charset="0"/>
                          <a:ea typeface="Calibri" panose="020F0502020204030204" pitchFamily="34" charset="0"/>
                          <a:cs typeface="Calibri" panose="020F0502020204030204" pitchFamily="34" charset="0"/>
                        </a:rPr>
                        <a:t>Тільки ДЗЗ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noProof="0" dirty="0">
                          <a:latin typeface="Calibri" panose="020F0502020204030204" pitchFamily="34" charset="0"/>
                          <a:ea typeface="Calibri" panose="020F0502020204030204" pitchFamily="34" charset="0"/>
                          <a:cs typeface="Calibri" panose="020F0502020204030204" pitchFamily="34" charset="0"/>
                        </a:rPr>
                        <a:t>Середня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noProof="0" dirty="0">
                          <a:latin typeface="Calibri" panose="020F0502020204030204" pitchFamily="34" charset="0"/>
                          <a:ea typeface="Calibri" panose="020F0502020204030204" pitchFamily="34" charset="0"/>
                          <a:cs typeface="Calibri" panose="020F050202020403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0E90520B-7125-FA2D-7AA0-0B5C2979B0B3}"/>
              </a:ext>
            </a:extLst>
          </p:cNvPr>
          <p:cNvSpPr txBox="1"/>
          <p:nvPr/>
        </p:nvSpPr>
        <p:spPr>
          <a:xfrm>
            <a:off x="1475656" y="5741732"/>
            <a:ext cx="6555128" cy="369332"/>
          </a:xfrm>
          <a:prstGeom prst="rect">
            <a:avLst/>
          </a:prstGeom>
          <a:noFill/>
        </p:spPr>
        <p:txBody>
          <a:bodyPr wrap="none" rtlCol="0">
            <a:spAutoFit/>
          </a:bodyPr>
          <a:lstStyle/>
          <a:p>
            <a:r>
              <a:rPr lang="uk-UA" dirty="0">
                <a:solidFill>
                  <a:srgbClr val="FF0000"/>
                </a:solidFill>
                <a:latin typeface="Calibri" panose="020F0502020204030204" pitchFamily="34" charset="0"/>
                <a:ea typeface="Calibri" panose="020F0502020204030204" pitchFamily="34" charset="0"/>
                <a:cs typeface="Calibri" panose="020F0502020204030204" pitchFamily="34" charset="0"/>
              </a:rPr>
              <a:t>*Без врахування витрат на постійний персонал з обробки даних </a:t>
            </a:r>
          </a:p>
        </p:txBody>
      </p:sp>
    </p:spTree>
    <p:custDataLst>
      <p:tags r:id="rId1"/>
    </p:custDataLst>
    <p:extLst>
      <p:ext uri="{BB962C8B-B14F-4D97-AF65-F5344CB8AC3E}">
        <p14:creationId xmlns:p14="http://schemas.microsoft.com/office/powerpoint/2010/main" val="487900047"/>
      </p:ext>
    </p:extLst>
  </p:cSld>
  <p:clrMapOvr>
    <a:masterClrMapping/>
  </p:clrMapOvr>
  <p:transition advTm="4097">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User\Desktop\Рисунок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73" y="0"/>
            <a:ext cx="91444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116632"/>
            <a:ext cx="7344816" cy="383158"/>
          </a:xfrm>
          <a:prstGeom prst="rect">
            <a:avLst/>
          </a:prstGeom>
        </p:spPr>
        <p:style>
          <a:lnRef idx="1">
            <a:schemeClr val="accent5"/>
          </a:lnRef>
          <a:fillRef idx="3">
            <a:schemeClr val="accent5"/>
          </a:fillRef>
          <a:effectRef idx="2">
            <a:schemeClr val="accent5"/>
          </a:effectRef>
          <a:fontRef idx="minor">
            <a:schemeClr val="lt1"/>
          </a:fontRef>
        </p:style>
        <p:txBody>
          <a:bodyPr wrap="square" lIns="91416" tIns="45708" rIns="91416" bIns="45708">
            <a:spAutoFit/>
          </a:bodyPr>
          <a:lstStyle/>
          <a:p>
            <a:pPr>
              <a:lnSpc>
                <a:spcPct val="90000"/>
              </a:lnSpc>
              <a:defRPr/>
            </a:pPr>
            <a:r>
              <a:rPr lang="uk-UA" sz="2100" dirty="0"/>
              <a:t>Організаційно-методичні завдання НІЛ</a:t>
            </a:r>
            <a:endParaRPr lang="ru-RU" altLang="uk-UA" sz="2100" dirty="0"/>
          </a:p>
        </p:txBody>
      </p:sp>
      <p:sp>
        <p:nvSpPr>
          <p:cNvPr id="5" name="Місце для вмісту 4">
            <a:extLst>
              <a:ext uri="{FF2B5EF4-FFF2-40B4-BE49-F238E27FC236}">
                <a16:creationId xmlns:a16="http://schemas.microsoft.com/office/drawing/2014/main" id="{3AE7B51E-4538-0DC9-6E30-907AB7F326C7}"/>
              </a:ext>
            </a:extLst>
          </p:cNvPr>
          <p:cNvSpPr txBox="1">
            <a:spLocks/>
          </p:cNvSpPr>
          <p:nvPr/>
        </p:nvSpPr>
        <p:spPr>
          <a:xfrm>
            <a:off x="1259632" y="692696"/>
            <a:ext cx="7344816" cy="60486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1" algn="just" fontAlgn="auto">
              <a:lnSpc>
                <a:spcPts val="1500"/>
              </a:lnSpc>
              <a:spcBef>
                <a:spcPts val="900"/>
              </a:spcBef>
              <a:spcAft>
                <a:spcPts val="0"/>
              </a:spcAft>
            </a:pP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Продовження робіт з НІЛ </a:t>
            </a:r>
          </a:p>
          <a:p>
            <a:pPr lvl="2" algn="just" fontAlgn="auto">
              <a:lnSpc>
                <a:spcPts val="1500"/>
              </a:lnSpc>
              <a:spcBef>
                <a:spcPts val="900"/>
              </a:spcBef>
              <a:spcAft>
                <a:spcPts val="0"/>
              </a:spcAft>
            </a:pPr>
            <a:r>
              <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rPr>
              <a:t>Фінансування НІЛ. (Встановлення мінімального порогу щорічного фінансування -  забезпечення мінімального обсягу виконання робіт).</a:t>
            </a:r>
          </a:p>
          <a:p>
            <a:pPr lvl="2" algn="just" fontAlgn="auto">
              <a:lnSpc>
                <a:spcPts val="1500"/>
              </a:lnSpc>
              <a:spcBef>
                <a:spcPts val="900"/>
              </a:spcBef>
              <a:spcAft>
                <a:spcPts val="0"/>
              </a:spcAft>
            </a:pPr>
            <a:r>
              <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rPr>
              <a:t>Збереження постійного штату виконавців НІЛ</a:t>
            </a:r>
          </a:p>
          <a:p>
            <a:pPr lvl="1" algn="just" fontAlgn="auto">
              <a:lnSpc>
                <a:spcPts val="1500"/>
              </a:lnSpc>
              <a:spcBef>
                <a:spcPts val="900"/>
              </a:spcBef>
              <a:spcAft>
                <a:spcPts val="0"/>
              </a:spcAft>
            </a:pP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Подальше удосконалення методології</a:t>
            </a:r>
          </a:p>
          <a:p>
            <a:pPr lvl="2" algn="just" fontAlgn="auto">
              <a:lnSpc>
                <a:spcPts val="1500"/>
              </a:lnSpc>
              <a:spcBef>
                <a:spcPts val="900"/>
              </a:spcBef>
              <a:spcAft>
                <a:spcPts val="0"/>
              </a:spcAft>
            </a:pPr>
            <a:r>
              <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rPr>
              <a:t>Продовження та розширення робіт з ДЗЗ-інвентаризації</a:t>
            </a:r>
          </a:p>
          <a:p>
            <a:pPr lvl="2" algn="just" fontAlgn="auto">
              <a:lnSpc>
                <a:spcPts val="1500"/>
              </a:lnSpc>
              <a:spcBef>
                <a:spcPts val="900"/>
              </a:spcBef>
              <a:spcAft>
                <a:spcPts val="0"/>
              </a:spcAft>
            </a:pPr>
            <a:r>
              <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rPr>
              <a:t>Законодавче врегулювання ДЗЗ-інвентаризації як основного на даному етапі виробничого процесу </a:t>
            </a:r>
          </a:p>
          <a:p>
            <a:pPr lvl="2" algn="just" fontAlgn="auto">
              <a:lnSpc>
                <a:spcPts val="1500"/>
              </a:lnSpc>
              <a:spcBef>
                <a:spcPts val="900"/>
              </a:spcBef>
              <a:spcAft>
                <a:spcPts val="0"/>
              </a:spcAft>
            </a:pPr>
            <a:r>
              <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rPr>
              <a:t>Розширення переліку показників, що мають бути отримані на основі супутникових знімків</a:t>
            </a:r>
          </a:p>
          <a:p>
            <a:pPr lvl="2" algn="just" fontAlgn="auto">
              <a:lnSpc>
                <a:spcPts val="1500"/>
              </a:lnSpc>
              <a:spcBef>
                <a:spcPts val="900"/>
              </a:spcBef>
              <a:spcAft>
                <a:spcPts val="0"/>
              </a:spcAft>
            </a:pPr>
            <a:r>
              <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rPr>
              <a:t>Оптимізація кількості показників</a:t>
            </a:r>
          </a:p>
          <a:p>
            <a:pPr lvl="1" algn="just">
              <a:lnSpc>
                <a:spcPts val="1500"/>
              </a:lnSpc>
              <a:spcBef>
                <a:spcPts val="900"/>
              </a:spcBef>
            </a:pP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Оптимізація мережі ділянок вибіркового обстеження: </a:t>
            </a:r>
          </a:p>
          <a:p>
            <a:pPr lvl="2" algn="just">
              <a:lnSpc>
                <a:spcPts val="1500"/>
              </a:lnSpc>
              <a:spcBef>
                <a:spcPts val="900"/>
              </a:spcBef>
            </a:pPr>
            <a:r>
              <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rPr>
              <a:t>Формування регулярної розрідженої щорічної мережі інвентаризаційних ділянок для узгодження даних НІЛ в часі та за роками</a:t>
            </a:r>
          </a:p>
          <a:p>
            <a:pPr lvl="2" algn="just">
              <a:lnSpc>
                <a:spcPts val="1500"/>
              </a:lnSpc>
              <a:spcBef>
                <a:spcPts val="900"/>
              </a:spcBef>
            </a:pPr>
            <a:r>
              <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rPr>
              <a:t>Розробка адаптивного механізму вибіркового обстеження – для отримання максимального обсягу інформації для ДЗЗ-інвентаризації</a:t>
            </a:r>
          </a:p>
          <a:p>
            <a:pPr lvl="1" algn="just">
              <a:lnSpc>
                <a:spcPts val="1500"/>
              </a:lnSpc>
              <a:spcBef>
                <a:spcPts val="900"/>
              </a:spcBef>
            </a:pP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Реформування організаційно-адміністративних підходів до реалізації НІЛ шляхом впровадження тендерного механізму для збору польових даних.</a:t>
            </a:r>
            <a:endPar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lvl="1" indent="0" fontAlgn="auto">
              <a:lnSpc>
                <a:spcPts val="1500"/>
              </a:lnSpc>
              <a:spcAft>
                <a:spcPts val="0"/>
              </a:spcAft>
              <a:buNone/>
            </a:pPr>
            <a:endPar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a:p>
            <a:pPr lvl="1"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a:p>
            <a:pPr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a:p>
            <a:pPr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a:p>
            <a:pPr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919729503"/>
      </p:ext>
    </p:extLst>
  </p:cSld>
  <p:clrMapOvr>
    <a:masterClrMapping/>
  </p:clrMapOvr>
  <p:transition advTm="4097">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48B50-03A2-AB60-A741-ABD83D9DC3D8}"/>
            </a:ext>
          </a:extLst>
        </p:cNvPr>
        <p:cNvGrpSpPr/>
        <p:nvPr/>
      </p:nvGrpSpPr>
      <p:grpSpPr>
        <a:xfrm>
          <a:off x="0" y="0"/>
          <a:ext cx="0" cy="0"/>
          <a:chOff x="0" y="0"/>
          <a:chExt cx="0" cy="0"/>
        </a:xfrm>
      </p:grpSpPr>
      <p:pic>
        <p:nvPicPr>
          <p:cNvPr id="6" name="Picture 1" descr="C:\Users\User\Desktop\Рисунок2.png">
            <a:extLst>
              <a:ext uri="{FF2B5EF4-FFF2-40B4-BE49-F238E27FC236}">
                <a16:creationId xmlns:a16="http://schemas.microsoft.com/office/drawing/2014/main" id="{2AACE934-0C47-475E-F634-37084224C4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73" y="0"/>
            <a:ext cx="91444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2900C38-3B0C-96EC-8BFC-A24899FE71A2}"/>
              </a:ext>
            </a:extLst>
          </p:cNvPr>
          <p:cNvSpPr txBox="1"/>
          <p:nvPr/>
        </p:nvSpPr>
        <p:spPr>
          <a:xfrm>
            <a:off x="1331640" y="116632"/>
            <a:ext cx="7344816" cy="383158"/>
          </a:xfrm>
          <a:prstGeom prst="rect">
            <a:avLst/>
          </a:prstGeom>
        </p:spPr>
        <p:style>
          <a:lnRef idx="1">
            <a:schemeClr val="accent5"/>
          </a:lnRef>
          <a:fillRef idx="3">
            <a:schemeClr val="accent5"/>
          </a:fillRef>
          <a:effectRef idx="2">
            <a:schemeClr val="accent5"/>
          </a:effectRef>
          <a:fontRef idx="minor">
            <a:schemeClr val="lt1"/>
          </a:fontRef>
        </p:style>
        <p:txBody>
          <a:bodyPr wrap="square" lIns="91416" tIns="45708" rIns="91416" bIns="45708">
            <a:spAutoFit/>
          </a:bodyPr>
          <a:lstStyle/>
          <a:p>
            <a:pPr>
              <a:lnSpc>
                <a:spcPct val="90000"/>
              </a:lnSpc>
              <a:defRPr/>
            </a:pPr>
            <a:r>
              <a:rPr lang="uk-UA" sz="2100" dirty="0"/>
              <a:t>Технологічні завдання для розвитку НІЛ</a:t>
            </a:r>
            <a:endParaRPr lang="ru-RU" altLang="uk-UA" sz="2100" dirty="0"/>
          </a:p>
        </p:txBody>
      </p:sp>
      <p:sp>
        <p:nvSpPr>
          <p:cNvPr id="5" name="Місце для вмісту 4">
            <a:extLst>
              <a:ext uri="{FF2B5EF4-FFF2-40B4-BE49-F238E27FC236}">
                <a16:creationId xmlns:a16="http://schemas.microsoft.com/office/drawing/2014/main" id="{F3993951-13DD-CF11-AF7B-9076CE21A65A}"/>
              </a:ext>
            </a:extLst>
          </p:cNvPr>
          <p:cNvSpPr txBox="1">
            <a:spLocks/>
          </p:cNvSpPr>
          <p:nvPr/>
        </p:nvSpPr>
        <p:spPr>
          <a:xfrm>
            <a:off x="1259632" y="692696"/>
            <a:ext cx="7344816" cy="60486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1" fontAlgn="auto">
              <a:lnSpc>
                <a:spcPts val="1500"/>
              </a:lnSpc>
              <a:spcAft>
                <a:spcPts val="0"/>
              </a:spcAft>
              <a:buFont typeface="Wingdings" panose="05000000000000000000" pitchFamily="2" charset="2"/>
              <a:buChar char="q"/>
            </a:pPr>
            <a:endPar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lvl="1" indent="-342900" algn="just" fontAlgn="auto">
              <a:spcBef>
                <a:spcPts val="1200"/>
              </a:spcBef>
              <a:spcAft>
                <a:spcPts val="0"/>
              </a:spcAft>
              <a:buFont typeface="Arial" pitchFamily="34" charset="0"/>
              <a:buChar char="•"/>
            </a:pP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Розвиток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IT-</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інфраструктури для збору, обробки та зберігання даних.</a:t>
            </a:r>
          </a:p>
          <a:p>
            <a:pPr marL="342900" lvl="2" indent="-342900" algn="just" fontAlgn="auto">
              <a:spcBef>
                <a:spcPts val="1200"/>
              </a:spcBef>
              <a:spcAft>
                <a:spcPts val="0"/>
              </a:spcAft>
            </a:pP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Супутникові дані </a:t>
            </a: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Sentinel-2 </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для моніторингу.</a:t>
            </a:r>
          </a:p>
          <a:p>
            <a:pPr marL="342900" lvl="2" indent="-342900" algn="just" fontAlgn="auto">
              <a:spcBef>
                <a:spcPts val="1200"/>
              </a:spcBef>
              <a:spcAft>
                <a:spcPts val="0"/>
              </a:spcAft>
            </a:pP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Лазерне сканування (</a:t>
            </a: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LiDAR) </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для аналізу висоти насаджень.</a:t>
            </a:r>
          </a:p>
          <a:p>
            <a:pPr marL="342900" lvl="2" indent="-342900" algn="just" fontAlgn="auto">
              <a:spcBef>
                <a:spcPts val="1200"/>
              </a:spcBef>
              <a:spcAft>
                <a:spcPts val="0"/>
              </a:spcAft>
            </a:pP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Алгоритми </a:t>
            </a: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CCDC </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для відстеження змін у лісах.</a:t>
            </a:r>
          </a:p>
          <a:p>
            <a:pPr marL="342900" lvl="2" indent="-342900" algn="just" fontAlgn="auto">
              <a:spcBef>
                <a:spcPts val="1200"/>
              </a:spcBef>
              <a:spcAft>
                <a:spcPts val="0"/>
              </a:spcAft>
            </a:pP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Платформа </a:t>
            </a:r>
            <a:r>
              <a:rPr lang="en-GB" sz="2100" dirty="0" err="1">
                <a:solidFill>
                  <a:schemeClr val="tx1"/>
                </a:solidFill>
                <a:latin typeface="Calibri" panose="020F0502020204030204" pitchFamily="34" charset="0"/>
                <a:ea typeface="Calibri" panose="020F0502020204030204" pitchFamily="34" charset="0"/>
                <a:cs typeface="Calibri" panose="020F0502020204030204" pitchFamily="34" charset="0"/>
              </a:rPr>
              <a:t>nFIESTA</a:t>
            </a: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для інтеграції даних ДЗЗ та польових спостережень.</a:t>
            </a:r>
          </a:p>
          <a:p>
            <a:pPr marL="342900" lvl="1" indent="-342900" algn="just" fontAlgn="auto">
              <a:spcBef>
                <a:spcPts val="1200"/>
              </a:spcBef>
              <a:spcAft>
                <a:spcPts val="0"/>
              </a:spcAft>
              <a:buFont typeface="Arial" pitchFamily="34" charset="0"/>
              <a:buChar char="•"/>
            </a:pP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Навчання персоналу роботі з ДЗЗ та </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LiDAR.</a:t>
            </a:r>
          </a:p>
          <a:p>
            <a:pPr marL="342900" lvl="1" indent="-342900" algn="just" fontAlgn="auto">
              <a:spcBef>
                <a:spcPts val="1200"/>
              </a:spcBef>
              <a:spcAft>
                <a:spcPts val="0"/>
              </a:spcAft>
              <a:buFont typeface="Arial" pitchFamily="34" charset="0"/>
              <a:buChar char="•"/>
            </a:pP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Поглиблення міжнародної співпраці для інтеграції до європейських стандартів</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НІЛ та моніторингу лісів.</a:t>
            </a:r>
          </a:p>
          <a:p>
            <a:pPr marL="457200" lvl="1" indent="0" algn="just" fontAlgn="auto">
              <a:spcAft>
                <a:spcPts val="0"/>
              </a:spcAft>
              <a:buNone/>
            </a:pPr>
            <a:endParaRPr lang="uk-UA" sz="2000" dirty="0">
              <a:latin typeface="Calibri" panose="020F0502020204030204" pitchFamily="34" charset="0"/>
              <a:ea typeface="Calibri" panose="020F0502020204030204" pitchFamily="34" charset="0"/>
              <a:cs typeface="Calibri" panose="020F0502020204030204" pitchFamily="34" charset="0"/>
            </a:endParaRPr>
          </a:p>
          <a:p>
            <a:pPr lvl="1"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a:p>
            <a:pPr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a:p>
            <a:pPr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a:p>
            <a:pPr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39370568"/>
      </p:ext>
    </p:extLst>
  </p:cSld>
  <p:clrMapOvr>
    <a:masterClrMapping/>
  </p:clrMapOvr>
  <p:transition advTm="4097">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BF9F8-25EF-914F-5C87-3573C1BD615B}"/>
            </a:ext>
          </a:extLst>
        </p:cNvPr>
        <p:cNvGrpSpPr/>
        <p:nvPr/>
      </p:nvGrpSpPr>
      <p:grpSpPr>
        <a:xfrm>
          <a:off x="0" y="0"/>
          <a:ext cx="0" cy="0"/>
          <a:chOff x="0" y="0"/>
          <a:chExt cx="0" cy="0"/>
        </a:xfrm>
      </p:grpSpPr>
      <p:pic>
        <p:nvPicPr>
          <p:cNvPr id="6" name="Picture 1" descr="C:\Users\User\Desktop\Рисунок2.png">
            <a:extLst>
              <a:ext uri="{FF2B5EF4-FFF2-40B4-BE49-F238E27FC236}">
                <a16:creationId xmlns:a16="http://schemas.microsoft.com/office/drawing/2014/main" id="{4F4734C3-116C-3C74-9875-1FBC4854CD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 y="0"/>
            <a:ext cx="91444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F236FE5-82C3-7637-AA94-44CE8CFF2041}"/>
              </a:ext>
            </a:extLst>
          </p:cNvPr>
          <p:cNvSpPr txBox="1"/>
          <p:nvPr/>
        </p:nvSpPr>
        <p:spPr>
          <a:xfrm>
            <a:off x="1331640" y="116632"/>
            <a:ext cx="7344816" cy="383158"/>
          </a:xfrm>
          <a:prstGeom prst="rect">
            <a:avLst/>
          </a:prstGeom>
        </p:spPr>
        <p:style>
          <a:lnRef idx="1">
            <a:schemeClr val="accent5"/>
          </a:lnRef>
          <a:fillRef idx="3">
            <a:schemeClr val="accent5"/>
          </a:fillRef>
          <a:effectRef idx="2">
            <a:schemeClr val="accent5"/>
          </a:effectRef>
          <a:fontRef idx="minor">
            <a:schemeClr val="lt1"/>
          </a:fontRef>
        </p:style>
        <p:txBody>
          <a:bodyPr wrap="square" lIns="91416" tIns="45708" rIns="91416" bIns="45708">
            <a:spAutoFit/>
          </a:bodyPr>
          <a:lstStyle/>
          <a:p>
            <a:pPr>
              <a:lnSpc>
                <a:spcPct val="90000"/>
              </a:lnSpc>
              <a:defRPr/>
            </a:pPr>
            <a:r>
              <a:rPr lang="uk-UA" altLang="uk-UA" sz="2100" dirty="0"/>
              <a:t>Висновки</a:t>
            </a:r>
            <a:endParaRPr lang="ru-RU" altLang="uk-UA" sz="2100" dirty="0"/>
          </a:p>
        </p:txBody>
      </p:sp>
      <p:sp>
        <p:nvSpPr>
          <p:cNvPr id="3" name="Content Placeholder 2">
            <a:extLst>
              <a:ext uri="{FF2B5EF4-FFF2-40B4-BE49-F238E27FC236}">
                <a16:creationId xmlns:a16="http://schemas.microsoft.com/office/drawing/2014/main" id="{12CE76A3-16FB-76F8-6E68-500D6BD9B4EF}"/>
              </a:ext>
            </a:extLst>
          </p:cNvPr>
          <p:cNvSpPr txBox="1">
            <a:spLocks/>
          </p:cNvSpPr>
          <p:nvPr/>
        </p:nvSpPr>
        <p:spPr>
          <a:xfrm>
            <a:off x="1506488" y="1556792"/>
            <a:ext cx="699512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r>
              <a:rPr lang="uk-UA" dirty="0">
                <a:solidFill>
                  <a:schemeClr val="tx1"/>
                </a:solidFill>
                <a:latin typeface="Calibri" panose="020F0502020204030204" pitchFamily="34" charset="0"/>
                <a:ea typeface="Calibri" panose="020F0502020204030204" pitchFamily="34" charset="0"/>
                <a:cs typeface="Calibri" panose="020F0502020204030204" pitchFamily="34" charset="0"/>
              </a:rPr>
              <a:t>НІЛ — основа для сталого управління лісовими ресурсами</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uk-UA" dirty="0">
                <a:solidFill>
                  <a:schemeClr val="tx1"/>
                </a:solidFill>
                <a:latin typeface="Calibri" panose="020F0502020204030204" pitchFamily="34" charset="0"/>
                <a:ea typeface="Calibri" panose="020F0502020204030204" pitchFamily="34" charset="0"/>
                <a:cs typeface="Calibri" panose="020F0502020204030204" pitchFamily="34" charset="0"/>
              </a:rPr>
              <a:t>- потребує сталого фінансування.</a:t>
            </a:r>
          </a:p>
          <a:p>
            <a:pPr algn="just"/>
            <a:r>
              <a:rPr lang="uk-UA" dirty="0">
                <a:solidFill>
                  <a:schemeClr val="tx1"/>
                </a:solidFill>
                <a:latin typeface="Calibri" panose="020F0502020204030204" pitchFamily="34" charset="0"/>
                <a:ea typeface="Calibri" panose="020F0502020204030204" pitchFamily="34" charset="0"/>
                <a:cs typeface="Calibri" panose="020F0502020204030204" pitchFamily="34" charset="0"/>
              </a:rPr>
              <a:t>Сценарій 3.1 (Польові + ДЗЗ) забезпечує баланс точності, покриття та вартості, - потребуватиме  змін до нормативної бази.</a:t>
            </a:r>
          </a:p>
          <a:p>
            <a:pPr algn="just"/>
            <a:r>
              <a:rPr lang="uk-UA" dirty="0">
                <a:solidFill>
                  <a:schemeClr val="tx1"/>
                </a:solidFill>
                <a:latin typeface="Calibri" panose="020F0502020204030204" pitchFamily="34" charset="0"/>
                <a:ea typeface="Calibri" panose="020F0502020204030204" pitchFamily="34" charset="0"/>
                <a:cs typeface="Calibri" panose="020F0502020204030204" pitchFamily="34" charset="0"/>
              </a:rPr>
              <a:t>Інтеграція технологій сприятиме підвищенню ефективності.</a:t>
            </a:r>
          </a:p>
          <a:p>
            <a:pPr algn="just"/>
            <a:r>
              <a:rPr lang="uk-UA" dirty="0">
                <a:solidFill>
                  <a:schemeClr val="tx1"/>
                </a:solidFill>
                <a:latin typeface="Calibri" panose="020F0502020204030204" pitchFamily="34" charset="0"/>
                <a:ea typeface="Calibri" panose="020F0502020204030204" pitchFamily="34" charset="0"/>
                <a:cs typeface="Calibri" panose="020F0502020204030204" pitchFamily="34" charset="0"/>
              </a:rPr>
              <a:t>Міжнародна співпраця забезпечить довгостроковий розвиток НІЛ.</a:t>
            </a:r>
          </a:p>
        </p:txBody>
      </p:sp>
    </p:spTree>
    <p:custDataLst>
      <p:tags r:id="rId1"/>
    </p:custDataLst>
    <p:extLst>
      <p:ext uri="{BB962C8B-B14F-4D97-AF65-F5344CB8AC3E}">
        <p14:creationId xmlns:p14="http://schemas.microsoft.com/office/powerpoint/2010/main" val="1545291940"/>
      </p:ext>
    </p:extLst>
  </p:cSld>
  <p:clrMapOvr>
    <a:masterClrMapping/>
  </p:clrMapOvr>
  <p:transition advTm="4097">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de3b38-e3bc-457f-93af-f189da2c859d">
      <Terms xmlns="http://schemas.microsoft.com/office/infopath/2007/PartnerControls"/>
    </lcf76f155ced4ddcb4097134ff3c332f>
    <TaxCatchAll xmlns="7c83095a-db20-459a-9d7d-43b1b6dbea8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75AE73F3A7726419B17A6AE052AAF73" ma:contentTypeVersion="15" ma:contentTypeDescription="Ein neues Dokument erstellen." ma:contentTypeScope="" ma:versionID="5c4f4e4826dbb00e49cd7d68a18ec677">
  <xsd:schema xmlns:xsd="http://www.w3.org/2001/XMLSchema" xmlns:xs="http://www.w3.org/2001/XMLSchema" xmlns:p="http://schemas.microsoft.com/office/2006/metadata/properties" xmlns:ns2="b4de3b38-e3bc-457f-93af-f189da2c859d" xmlns:ns3="7c83095a-db20-459a-9d7d-43b1b6dbea8c" targetNamespace="http://schemas.microsoft.com/office/2006/metadata/properties" ma:root="true" ma:fieldsID="c618dad98fe0dec5385b17e1d2a8a568" ns2:_="" ns3:_="">
    <xsd:import namespace="b4de3b38-e3bc-457f-93af-f189da2c859d"/>
    <xsd:import namespace="7c83095a-db20-459a-9d7d-43b1b6dbea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e3b38-e3bc-457f-93af-f189da2c8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b7bff88-3b98-42a0-ae7d-3b40ec86810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3095a-db20-459a-9d7d-43b1b6dbea8c"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82debb7e-26e7-41d6-8b55-f3635c35fdd5}" ma:internalName="TaxCatchAll" ma:showField="CatchAllData" ma:web="7c83095a-db20-459a-9d7d-43b1b6dbe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65D3E2-2673-45D2-9C2E-98CD761592E3}">
  <ds:schemaRefs>
    <ds:schemaRef ds:uri="http://schemas.microsoft.com/office/2006/metadata/properties"/>
    <ds:schemaRef ds:uri="http://schemas.microsoft.com/office/infopath/2007/PartnerControls"/>
    <ds:schemaRef ds:uri="b4de3b38-e3bc-457f-93af-f189da2c859d"/>
    <ds:schemaRef ds:uri="7c83095a-db20-459a-9d7d-43b1b6dbea8c"/>
  </ds:schemaRefs>
</ds:datastoreItem>
</file>

<file path=customXml/itemProps2.xml><?xml version="1.0" encoding="utf-8"?>
<ds:datastoreItem xmlns:ds="http://schemas.openxmlformats.org/officeDocument/2006/customXml" ds:itemID="{FD0B305F-1D4B-4F98-A2E2-960467F1C4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de3b38-e3bc-457f-93af-f189da2c859d"/>
    <ds:schemaRef ds:uri="7c83095a-db20-459a-9d7d-43b1b6dbe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7A5449-0475-45A8-82DB-2C8BB6772B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Executive</Template>
  <TotalTime>0</TotalTime>
  <Words>1392</Words>
  <Application>Microsoft Office PowerPoint</Application>
  <PresentationFormat>On-screen Show (4:3)</PresentationFormat>
  <Paragraphs>142</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Century Gothic</vt:lpstr>
      <vt:lpstr>Courier New</vt:lpstr>
      <vt:lpstr>Monotype Corsiva ;mso-bidi-font</vt:lpstr>
      <vt:lpstr>Palatino Linotype</vt:lpstr>
      <vt:lpstr>Symbol</vt:lpstr>
      <vt:lpstr>Wingdings</vt:lpstr>
      <vt:lpstr>Исполнительная</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Victor</dc:creator>
  <cp:lastModifiedBy>Halyna Semytska</cp:lastModifiedBy>
  <cp:revision>22</cp:revision>
  <cp:lastPrinted>2024-07-11T09:09:31Z</cp:lastPrinted>
  <dcterms:created xsi:type="dcterms:W3CDTF">2018-01-09T08:25:47Z</dcterms:created>
  <dcterms:modified xsi:type="dcterms:W3CDTF">2024-12-04T16:57:30Z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0x010100475AE73F3A7726419B17A6AE052AAF73</vt:lpwstr>
  </property>
  <property fmtid="{D5CDD505-2E9C-101B-9397-08002B2CF9AE}" pid="3" name="MediaServiceImageTags">
    <vt:lpwstr/>
  </property>
</Properties>
</file>