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3" r:id="rId5"/>
    <p:sldMasterId id="2147483685" r:id="rId6"/>
    <p:sldMasterId id="2147483660" r:id="rId7"/>
  </p:sldMasterIdLst>
  <p:notesMasterIdLst>
    <p:notesMasterId r:id="rId21"/>
  </p:notesMasterIdLst>
  <p:handoutMasterIdLst>
    <p:handoutMasterId r:id="rId22"/>
  </p:handoutMasterIdLst>
  <p:sldIdLst>
    <p:sldId id="298" r:id="rId8"/>
    <p:sldId id="279" r:id="rId9"/>
    <p:sldId id="280" r:id="rId10"/>
    <p:sldId id="268" r:id="rId11"/>
    <p:sldId id="282" r:id="rId12"/>
    <p:sldId id="290" r:id="rId13"/>
    <p:sldId id="291" r:id="rId14"/>
    <p:sldId id="296" r:id="rId15"/>
    <p:sldId id="294" r:id="rId16"/>
    <p:sldId id="295" r:id="rId17"/>
    <p:sldId id="297" r:id="rId18"/>
    <p:sldId id="289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8B008B"/>
    <a:srgbClr val="FFDEAD"/>
    <a:srgbClr val="F4A460"/>
    <a:srgbClr val="D2691E"/>
    <a:srgbClr val="A52A2A"/>
    <a:srgbClr val="D8BFD8"/>
    <a:srgbClr val="DDA0DD"/>
    <a:srgbClr val="EE82EE"/>
    <a:srgbClr val="BA5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F49BD-D457-4133-B98F-E3475462D7BC}" v="4" dt="2024-12-04T16:48:11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yna Semytska" userId="a3d2e4e7-b9ff-45b1-8635-20d07c4ce47e" providerId="ADAL" clId="{FDBF49BD-D457-4133-B98F-E3475462D7BC}"/>
    <pc:docChg chg="addSld delSld modSld">
      <pc:chgData name="Halyna Semytska" userId="a3d2e4e7-b9ff-45b1-8635-20d07c4ce47e" providerId="ADAL" clId="{FDBF49BD-D457-4133-B98F-E3475462D7BC}" dt="2024-12-04T16:49:33.354" v="108" actId="47"/>
      <pc:docMkLst>
        <pc:docMk/>
      </pc:docMkLst>
      <pc:sldChg chg="addSp delSp modSp del mod">
        <pc:chgData name="Halyna Semytska" userId="a3d2e4e7-b9ff-45b1-8635-20d07c4ce47e" providerId="ADAL" clId="{FDBF49BD-D457-4133-B98F-E3475462D7BC}" dt="2024-12-04T16:49:33.354" v="108" actId="47"/>
        <pc:sldMkLst>
          <pc:docMk/>
          <pc:sldMk cId="3313774339" sldId="262"/>
        </pc:sldMkLst>
        <pc:spChg chg="mod">
          <ac:chgData name="Halyna Semytska" userId="a3d2e4e7-b9ff-45b1-8635-20d07c4ce47e" providerId="ADAL" clId="{FDBF49BD-D457-4133-B98F-E3475462D7BC}" dt="2024-12-02T17:44:58.546" v="87" actId="6549"/>
          <ac:spMkLst>
            <pc:docMk/>
            <pc:sldMk cId="3313774339" sldId="262"/>
            <ac:spMk id="3" creationId="{FB58B837-2F0D-E7F6-2F1D-5F28C59644EA}"/>
          </ac:spMkLst>
        </pc:spChg>
        <pc:spChg chg="add del mod">
          <ac:chgData name="Halyna Semytska" userId="a3d2e4e7-b9ff-45b1-8635-20d07c4ce47e" providerId="ADAL" clId="{FDBF49BD-D457-4133-B98F-E3475462D7BC}" dt="2024-12-03T21:47:50.084" v="100" actId="478"/>
          <ac:spMkLst>
            <pc:docMk/>
            <pc:sldMk cId="3313774339" sldId="262"/>
            <ac:spMk id="4" creationId="{9A504D35-59FF-6AF4-F855-02E34E860387}"/>
          </ac:spMkLst>
        </pc:spChg>
      </pc:sldChg>
      <pc:sldChg chg="modSp add mod">
        <pc:chgData name="Halyna Semytska" userId="a3d2e4e7-b9ff-45b1-8635-20d07c4ce47e" providerId="ADAL" clId="{FDBF49BD-D457-4133-B98F-E3475462D7BC}" dt="2024-12-04T16:49:12.623" v="107"/>
        <pc:sldMkLst>
          <pc:docMk/>
          <pc:sldMk cId="1226687131" sldId="298"/>
        </pc:sldMkLst>
        <pc:spChg chg="mod">
          <ac:chgData name="Halyna Semytska" userId="a3d2e4e7-b9ff-45b1-8635-20d07c4ce47e" providerId="ADAL" clId="{FDBF49BD-D457-4133-B98F-E3475462D7BC}" dt="2024-12-04T16:48:29.826" v="103" actId="6549"/>
          <ac:spMkLst>
            <pc:docMk/>
            <pc:sldMk cId="1226687131" sldId="298"/>
            <ac:spMk id="7" creationId="{2E888E9A-1173-F97B-930C-77FDB96980F0}"/>
          </ac:spMkLst>
        </pc:spChg>
        <pc:spChg chg="mod">
          <ac:chgData name="Halyna Semytska" userId="a3d2e4e7-b9ff-45b1-8635-20d07c4ce47e" providerId="ADAL" clId="{FDBF49BD-D457-4133-B98F-E3475462D7BC}" dt="2024-12-04T16:48:53.602" v="106" actId="113"/>
          <ac:spMkLst>
            <pc:docMk/>
            <pc:sldMk cId="1226687131" sldId="298"/>
            <ac:spMk id="9" creationId="{A8EB3AC7-AE85-EDE1-260D-4ED163923D1F}"/>
          </ac:spMkLst>
        </pc:spChg>
        <pc:spChg chg="mod">
          <ac:chgData name="Halyna Semytska" userId="a3d2e4e7-b9ff-45b1-8635-20d07c4ce47e" providerId="ADAL" clId="{FDBF49BD-D457-4133-B98F-E3475462D7BC}" dt="2024-12-04T16:49:12.623" v="107"/>
          <ac:spMkLst>
            <pc:docMk/>
            <pc:sldMk cId="1226687131" sldId="298"/>
            <ac:spMk id="12" creationId="{4A55983A-F7A0-9CDE-09A0-153C07CD88B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5C74AC-C7B3-C269-57CD-B87A8093E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5EEE2-FA10-6566-DA7D-A4895702F5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87B9A-57DF-43EE-816E-9505587B5B60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B1DED-B660-C52C-D958-0444FE2B0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9538B-92A1-0963-65CA-E302E98BD8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5FBC-67DD-4AD2-A01B-6FEBF3971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5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F643-7E53-4455-95A2-010E52AE22C7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36DC-5179-4CB2-A7AD-3EDF62B1C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CA56-FD81-E53E-EC48-AB810C2E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95FC-CD5D-0C58-D044-D4F5A70A1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C7370-872A-0EC0-0AAF-AD78F35B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28EB0-9020-B1A3-BE95-F809AF32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83EA-3736-B2AF-E745-F4BE6E37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1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8147-FF25-06C4-ED91-FCA93FE9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DDD7-AE40-4A13-77C5-84883A1A1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0A4DF-9DC5-CF4C-7403-125BAE29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7B851-DB04-5F85-866D-548B0AFE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27C32-6AD0-5C4C-61A2-8C3AE3F4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7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F722F-10C0-E264-9DC8-67D65AC7F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88F05-9F8F-E9B6-6410-1DE01F0D1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A98C3-8D41-0233-6525-250508C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A5DBD-6167-75F8-78C0-6EAA7149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E1327-2BED-38F8-0EF4-72EF7330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1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981D-8ACD-1433-1338-403BCB14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C624E-11B3-BBDE-C293-12C3AF96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0F132-75C1-2402-318E-3362BF8B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CEB46-1A71-307A-F407-04BD8011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44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E449-9602-FFE7-8667-F851AF97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FFE5C-6DE3-F648-A8D7-22D767AE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C210A-1774-1CC7-91AE-3EB55FB8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1A32B-DC10-01F9-38EA-1412EDBB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7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9071-77B6-97EE-6C42-B97C7BC4C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B7605-D293-121B-84A9-8B3C12BB5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147E7-CAEE-59E6-86A0-0937693D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8600F-02F2-8632-2941-D53340C7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18C0-A0EB-9B46-4393-C9A465D8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6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237E-A1DA-D566-5F12-D0E430F7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8C24-79B3-EE0B-6337-A2DCE283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820AC-084C-76A2-4E09-D7AB8609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E5671-9994-E118-260D-9FD40F88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11A50-0394-BD1E-BD75-9B383418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41F0-B736-2897-50A7-80545039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270DD-EC03-8060-4271-211134B5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948DA-909F-ACB0-F637-455CF592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8C444-7304-F00A-73E9-350BCC75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1EE6-AE74-342F-1894-E5401C56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46E5-DF52-93ED-A5B5-F5968697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E54A6-E82D-8021-D100-F2115F0E1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9A42D-9E22-05A0-01DF-2C83D01FF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C5556-7E40-0C44-DE47-BA24D965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B640D-4163-4C97-1A5B-DC6A20B7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8B47D-AE39-C923-0EFB-4E497E7E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47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31E0-6B3D-D792-12D0-10598CB9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A14B-3839-5BA2-AF2D-E88A421C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DD509-687C-CA41-590F-F731C3DBE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34514-7996-9C56-0926-CDE0CC153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5FCD4-B103-D6C4-7B6D-9E0DC6A1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8BE312-7478-A714-D96D-6490FF0C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71E0E-B274-364C-8626-79C92792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06A96-25D4-9585-189C-7D1998F3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81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B8C4-B6EB-252E-B8CB-59CDC623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0F2E7-79BC-E479-6907-5AF84AD9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B07E4-609F-C4FD-799C-949EAE68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E8EC-E700-E5F4-1038-DAE17CC5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4D08-8125-B728-876B-9DAC3BC7A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7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A1E50-070D-2036-805C-063986AA9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A840E-EAF9-029C-8A36-7DD54CE2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80879-2E50-F77D-2624-A40B019F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54C9C-7BAE-B6DA-B5F3-7671C0C8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0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71ABB-9C27-DEC5-3672-3AFBFC7C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FDE69-651C-59A3-1FCD-1E5F686F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911DA-EA20-73D2-F72F-3979E786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33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AC62-57B3-80BF-8582-50A4D21A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2DE6-93EE-EAF2-7B50-B9B74001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D0D29-13A2-AE2B-40C3-7359AD69D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1B2B8-ACD5-15EC-487E-78CD9A19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46F18-AC93-EADA-CF58-0491BCC5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ECA3B-3521-76DC-3845-BF633F85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685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7719-1A5B-0A48-DFAE-365F8397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0D4D7-C3F9-23AE-CCCD-E404E8550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0000B-BE09-66A4-9D56-7AB2F90D3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465A3-E48C-7C88-0B08-4F147618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2F28E-C2DB-9878-5774-A8925C90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2E9B8-F47D-9AFA-4857-0C6C658B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42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FDF7-A3FC-28B1-A565-6BB8DE46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FB590-08B8-B083-3D8F-5E30B8C78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BB212-7AB2-0752-CB53-91C1EFED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D1DB-E129-AB1E-2D89-F9ADBD2D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508D3-A582-AF33-D648-7D34F4D5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81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7B614-24EF-C84A-688D-DA630858D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7C877-3801-D19B-4DF9-BAFF22248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2B240-0AE7-9BA0-1FE1-3A32462A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157FE-2CC4-3164-BCCB-8FC5B474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5660-A4A7-2230-BFE1-09685DA6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428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2A85-0B3F-6F6B-FD3C-B1EF061CD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79B2C-A17B-6B33-BA45-293F46723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62B2E-7197-8C84-F2C0-5D2448B4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7EF4F-E618-8B27-2A8A-FA9A966B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FF553-7B9F-79C7-FB71-549431D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89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8BB5-3AF0-EE4F-A549-E94FFDD9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5F123-0918-70D9-7CED-4EC113C3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D2AFB-0620-EF14-FFAF-056433D9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C12A-5B52-B541-E123-C3677FC4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FD2E-6138-BB91-239A-46AAA65E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03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DA27-F61A-F44F-D43D-0D9A36AF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BACBD-FEB1-249E-AD30-DF1FFD542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2A367-BC35-0475-C1A3-339759BB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9ABAB-6A33-1D59-CCB7-CCB86A99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5F8ED-0E93-F3BE-9EE5-2D9811B0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13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52AE-3009-70EB-DB89-D15FBD5F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7D3F-2763-9207-C8D7-67FE6092C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C5176-599A-0906-75B7-A304A58A3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BB540-907C-4274-5055-0C9D6539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41063-E886-2F38-3855-CAFBA4A8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A85B2-5E13-8ED1-6FDD-8D40A8AF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39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02CF-62B6-D30F-1C58-43ACC146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61A3C-EB9A-BC09-55C2-5BD0F4F1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7B356-C57C-BEE4-4620-E4B8B3CE3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05F14-CAF7-0F28-4108-B38AA7AB4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2AEBD-CDD5-8F2F-BF02-FA82BA676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4E6F7F-CAF3-D013-DFF2-8AB5C81C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B49C60-87B8-99AB-BF75-99E088FB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4A657-D7FC-F6E4-3E23-E9E84933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22F8-1750-5519-0617-102E0890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4354-3E4C-F669-4E4B-DA36D168C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87043-2456-95B8-6C62-41FD51E9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CE32D-2AC5-4897-8480-16BAF50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CBD7-9272-2952-889B-6DD2371A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46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103D-548B-6AFC-EEE8-4F4FED42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CC4A1-6C0E-7AAD-2D84-9797A42C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2E765-7A5C-CC16-971E-70AE0C0C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4DAB3-86CE-8C0A-60E0-43E70885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28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FF2C7-82FA-AFB7-6B49-20DE8322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AA33F-8DE2-431F-365C-2D755BBF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3F4B9-2265-20CC-94EE-FC6EB987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80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398D-D413-F833-4C5E-7EA1665F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181C3-763C-D8C1-33A8-75077F58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961C7-7E9B-85A7-72A6-1FBB93375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AB56B-831A-413C-1103-4801E78E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2E8BB-4679-D50C-0F3A-E23CC057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E309F-0C26-09BB-0ECA-F9FF214D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741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E8B6-E676-159D-30EF-0F99FB41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EF8F3-EE65-CFA5-4E89-24377615A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68F64-43F4-9D62-7AA4-63CA75DD9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20E53-EFF0-52D6-1600-876B12E1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E9784-4F79-D39A-3583-53380A1C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A14CB-78A0-9BB7-71FF-42A41798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86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0443-56AA-F5E7-52CC-15584C56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44CCB-02AD-E30E-FD52-BE7A2662B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034EF-564D-9E5C-BE0D-8E6412DF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ED51-0DB6-25D1-E93F-9E22D9EE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A8C26-BED5-CEA9-E45A-1F989823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73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D8045-AA9B-1019-6602-34F23E474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B5FFA-FBCE-7177-60DE-9BD95808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BD11E-6BB6-86F5-9553-CFEBFECB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B5581-5406-0567-A5D4-66315C4B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D7F1-FF6A-EB21-EC9D-DB83ABAF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61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0524-7B43-37F8-E72D-2825A8DA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4E114-086B-4192-7CE9-3B8E399DC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91FB-3AF9-5390-BCFC-E5597B0E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881EF-ADBE-D49A-422A-3025FF04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02F53-6086-B922-4533-F9975636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23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9CDE-D41E-29FF-B7A4-F12BCCCE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2B1FC-6ECF-C13F-1119-791B290A3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A0EED-13DC-FDBF-702B-3ABBEDD8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E7A1-E188-0270-7E69-28161852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1FC95-9229-6395-C6A7-5B964061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49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1354-2311-A889-61F9-34A404F3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258F9-B33D-1162-5265-93E1C628B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2E224-E6DA-323E-1FE0-15BA2548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C959F-D54E-22FA-4753-60B752F0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07E31-BC62-4641-54C9-89EC4710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47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EBE3-E6CF-5CC5-2ABA-D0611649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E22C5-A7A8-6FF1-BAEC-737925EDB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C41D6-A268-FBEC-2CB7-BAC0AAE3E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BF1D8-8BDA-66CB-9742-7B60AA06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B142F-10B0-9985-8755-959D8346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B3F72-4BA8-0A49-0641-25A024CE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4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7BA2-74C0-ECC8-01FE-9EDBF906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39D0-F85D-EDA9-6416-94FA9EC8B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B6BF7-5347-6417-D538-A693B7B52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12929-B0D3-5D6E-859F-5A37B3BE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A5B39-43D2-0876-37CD-4ED954A8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4F69D-A122-035C-E898-9C58431E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82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4369-356A-98A3-4606-3D056FC9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AD9AC-E866-2DA7-977A-1E3E58C9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BC346-8A71-27A6-072B-4EED7EFEF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30431-59E3-6804-74DC-04DB4BA63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44FAF-BCCF-B81A-9382-835A24F75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F8E462-6519-BC3A-9641-F2EFCD20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02B1C-D850-236B-0621-9ECA6E61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8F358-DFE8-CC92-8109-28BFD76E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78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609D-4BE9-36E7-3E97-52CEE737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2627A-B460-CF68-09F5-08186DFF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1B6DB-5C55-E666-8BB7-D7FB6FC8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F866D-6DC6-68CE-5EF6-38E58B7A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62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A0E5-D0CD-B800-70D9-164A451B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33FB2-C3AC-2B32-F256-263E1254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F1C92-0F4A-2DF1-0F7C-3126E78E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93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D029-BF59-4624-166F-5D049E541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824F-BEFF-CA5E-E7C2-E9627031C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063B8-9F23-A0A4-C127-9DA1D94B0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3ED9F-CE2E-6655-C0AE-D2025FE4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C2EAC-44E6-6F99-6BD2-01F86ED3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895C6-5BEA-7A53-3CDE-5314922B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67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2BB3-7C5E-E94A-A604-33900DBE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BB378-B8E6-77EA-7F3C-C9504B46C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A4A3-435D-243C-6D31-325776620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24691-B009-2FAD-FECE-028A4CBA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2EEDA-917D-AA79-6046-9E574A4B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17FE8-B99A-3987-A1F6-DE8A70F8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01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857B-7BFC-B683-5951-FE537E00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4151F-4101-EC42-9AA1-3FBEAEA6D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D4507-3958-382E-88F7-0591A5D7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E8851-1A9B-806A-FA5A-347A87D2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68EF1-2295-7931-4663-602B7FB8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24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42FA3B-F30B-6867-1342-2B509B5B2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AA4A0-9177-30ED-3BFC-8E1BADC49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889D8-3BD4-1409-EE19-E3CB7641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0E512-69AD-459D-E7C9-C892CFD9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9D86A-FBF2-6644-4181-CBEFDF2E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475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2105-5733-9040-CA52-2431852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EC5DA-48A2-9052-4C6D-4E5DEAF9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A106F-B006-03F8-18FB-E1B4BB1B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656E8-7CC0-65CC-CBBD-E5FFE330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2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44E6-4764-D13A-6D3F-66E02E23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8445-A62B-1D4D-82C1-61DD182B4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529FB-C41D-D0C0-E525-875EF83E2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DFDA6-8525-80A8-B293-9203CF27D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54038-4265-D46A-39F6-58E0AD882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4C472-5A5E-3E4A-C1E7-7504FF2F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259F6-1A99-8720-B2C9-D3134810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926BAF-0104-60B5-299E-636263D1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9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C3FD-E724-8C18-BE39-85906C22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DBE15-B7F4-3A69-FDC8-329551E2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5184C-FFEB-00D9-000B-0D729D09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08EFD-FE67-2E2A-88E6-12AA845C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0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9310F-10F7-BCCD-CFEC-F6D89E1F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0815F-7837-F510-8517-FD8D344D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61C8-25AB-1764-EF41-E422D21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6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F7BE-7FB7-5037-F483-6B936955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2BDD-B378-BDA3-8B9B-601AC107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0AD8D-99B3-2045-B90C-99948C7E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CDC81-F9A6-F973-D777-F7C7AA89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5ED25-0CED-0BCA-3DE0-669AF2A0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88DAC-6F12-5C65-9AD2-C08DAC9E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0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DDBC-0681-367B-30BA-0EAF3993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E1725-DA7F-0577-F554-6A25B331E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4F6AF-4BB8-A7FD-0FBF-D7DA7709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138C0-4F69-99E1-4DAC-6EED04E7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2BCA8-6631-864B-A3D1-C10BFC7E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2CBA2-A464-8AF3-537C-9D1944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1A006-329F-049A-53CF-78F339158DB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11548" y="365125"/>
            <a:ext cx="2542252" cy="1115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3BF41E-56A1-4FC2-6BD4-F07C6A00ECC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38199" y="1288999"/>
            <a:ext cx="10594923" cy="47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A75E23-6484-2C81-AB11-5D0348ADEF1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38198" y="1360758"/>
            <a:ext cx="10594924" cy="887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3731A-AC4F-C25A-9418-A51C8D84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5F8E1-EE24-2631-BCA9-52DB8F854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1327-9D99-B7FF-7B27-6B388C57C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F240B-4E10-4230-6A39-F2DD8AF3A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SFI-Project: Results and Prospects, Kyiv, 2024-12-05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832F7-4F7B-A884-86AA-0967FDE60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116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69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D4A00-C6CD-0406-5BFC-9B29DBD1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B8D52-937F-F291-339F-A7DFBF32A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66FFA-541A-6234-FDC8-D879BF7A1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FB9B-91D6-7098-C45C-03379B56E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BDCD9-09B9-80DC-7890-924E92EAE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47324-5853-76B8-769F-4DA46692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94CB7-4846-1F51-436C-9EAEC4232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0CA4-4CC2-A195-B0CA-C547F9278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AA0D-B251-8466-A472-D46BF3451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37E36-0BD7-CE72-B4DC-D3D82CAA4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8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D3E35-FA01-1068-8E6B-7B295882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3E5C6-876C-1C72-4CB3-C876E0D81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A8D26-9930-46C8-0F5C-B0FF03871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D596F-5E72-F090-144F-D03B3A613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3E129-C051-CE8A-26F5-B5C5F83AD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3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fi.lisproekt.gov.ua/en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D2E584-1BAC-CA92-2DA0-2E3BAA625C33}"/>
              </a:ext>
            </a:extLst>
          </p:cNvPr>
          <p:cNvSpPr/>
          <p:nvPr/>
        </p:nvSpPr>
        <p:spPr>
          <a:xfrm>
            <a:off x="557561" y="156117"/>
            <a:ext cx="11062010" cy="219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C473E-E45E-93C5-9CDA-F45D3871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52" y="156117"/>
            <a:ext cx="10022693" cy="19935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059F6F-0AF7-DF4F-8185-24A86957F90C}"/>
              </a:ext>
            </a:extLst>
          </p:cNvPr>
          <p:cNvSpPr/>
          <p:nvPr/>
        </p:nvSpPr>
        <p:spPr>
          <a:xfrm>
            <a:off x="7821637" y="156117"/>
            <a:ext cx="1195754" cy="1433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88E9A-1173-F97B-930C-77FDB96980F0}"/>
              </a:ext>
            </a:extLst>
          </p:cNvPr>
          <p:cNvSpPr txBox="1"/>
          <p:nvPr/>
        </p:nvSpPr>
        <p:spPr>
          <a:xfrm>
            <a:off x="2062976" y="2352907"/>
            <a:ext cx="81180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RS-Inventory of Ukrainian forests: </a:t>
            </a:r>
          </a:p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Methodology and Major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B3AC7-AE85-EDE1-260D-4ED163923D1F}"/>
              </a:ext>
            </a:extLst>
          </p:cNvPr>
          <p:cNvSpPr txBox="1"/>
          <p:nvPr/>
        </p:nvSpPr>
        <p:spPr>
          <a:xfrm>
            <a:off x="478971" y="3950696"/>
            <a:ext cx="1145177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Viktor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Myroniuk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University of Life and Environmental Sciences of Ukraine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BDF060-D0E3-4B9B-B611-446BF72B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258" y="5456152"/>
            <a:ext cx="3822523" cy="627942"/>
          </a:xfrm>
          <a:prstGeom prst="rect">
            <a:avLst/>
          </a:prstGeom>
        </p:spPr>
      </p:pic>
      <p:sp>
        <p:nvSpPr>
          <p:cNvPr id="12" name="Місце для нижнього колонтитула 1">
            <a:extLst>
              <a:ext uri="{FF2B5EF4-FFF2-40B4-BE49-F238E27FC236}">
                <a16:creationId xmlns:a16="http://schemas.microsoft.com/office/drawing/2014/main" id="{4A55983A-F7A0-9CDE-09A0-153C07CD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4299" y="6309016"/>
            <a:ext cx="7330440" cy="544512"/>
          </a:xfrm>
        </p:spPr>
        <p:txBody>
          <a:bodyPr/>
          <a:lstStyle/>
          <a:p>
            <a:r>
              <a:rPr lang="en-GB" dirty="0"/>
              <a:t>Round table </a:t>
            </a:r>
            <a:r>
              <a:rPr lang="uk-UA" dirty="0"/>
              <a:t>«</a:t>
            </a:r>
            <a:r>
              <a:rPr lang="ru-RU" dirty="0"/>
              <a:t>SFІ</a:t>
            </a:r>
            <a:r>
              <a:rPr lang="en-GB" dirty="0"/>
              <a:t> project</a:t>
            </a:r>
            <a:r>
              <a:rPr lang="ru-RU" dirty="0"/>
              <a:t>: </a:t>
            </a:r>
            <a:r>
              <a:rPr lang="en-GB" dirty="0"/>
              <a:t>results and prospects</a:t>
            </a:r>
            <a:r>
              <a:rPr lang="ru-RU" dirty="0"/>
              <a:t>»</a:t>
            </a:r>
            <a:r>
              <a:rPr lang="en-GB" dirty="0"/>
              <a:t>, 05.12.2024, </a:t>
            </a:r>
            <a:r>
              <a:rPr lang="uk-UA" dirty="0"/>
              <a:t>К</a:t>
            </a:r>
            <a:r>
              <a:rPr lang="en-GB" dirty="0" err="1"/>
              <a:t>yiv</a:t>
            </a:r>
            <a:r>
              <a:rPr lang="uk-UA" dirty="0"/>
              <a:t>-</a:t>
            </a:r>
            <a:r>
              <a:rPr lang="en-GB" dirty="0"/>
              <a:t>Berlin</a:t>
            </a:r>
          </a:p>
        </p:txBody>
      </p:sp>
    </p:spTree>
    <p:extLst>
      <p:ext uri="{BB962C8B-B14F-4D97-AF65-F5344CB8AC3E}">
        <p14:creationId xmlns:p14="http://schemas.microsoft.com/office/powerpoint/2010/main" val="122668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SFI-Project: Results and Prospects, Kyiv, 2024-12-05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Results: War-affected forests</a:t>
            </a:r>
          </a:p>
        </p:txBody>
      </p:sp>
      <p:pic>
        <p:nvPicPr>
          <p:cNvPr id="10" name="Рисунок 9" descr="Зображення, що містить карта, текст, атлант&#10;&#10;Автоматично згенерований опис">
            <a:extLst>
              <a:ext uri="{FF2B5EF4-FFF2-40B4-BE49-F238E27FC236}">
                <a16:creationId xmlns:a16="http://schemas.microsoft.com/office/drawing/2014/main" id="{FDE0FC76-F636-6942-BD74-B3FE8909D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4" y="2437040"/>
            <a:ext cx="5670021" cy="3881375"/>
          </a:xfrm>
          <a:prstGeom prst="snipRoundRect">
            <a:avLst>
              <a:gd name="adj1" fmla="val 16667"/>
              <a:gd name="adj2" fmla="val 50000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C5E5F0-AFB2-4C09-1EA0-1D07F32BFA57}"/>
              </a:ext>
            </a:extLst>
          </p:cNvPr>
          <p:cNvSpPr txBox="1"/>
          <p:nvPr/>
        </p:nvSpPr>
        <p:spPr>
          <a:xfrm>
            <a:off x="5903526" y="4393623"/>
            <a:ext cx="56998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Approximately 1.7 million ha, or about 15% of the total forest area in Ukraine, are within territories affected by the war</a:t>
            </a:r>
          </a:p>
        </p:txBody>
      </p:sp>
      <p:pic>
        <p:nvPicPr>
          <p:cNvPr id="11" name="Графіка 2">
            <a:extLst>
              <a:ext uri="{FF2B5EF4-FFF2-40B4-BE49-F238E27FC236}">
                <a16:creationId xmlns:a16="http://schemas.microsoft.com/office/drawing/2014/main" id="{D8C21E70-AA59-3BEA-630B-E5BC4C4B0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9086" y="1636472"/>
            <a:ext cx="6944335" cy="23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6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0462A-7D2F-1C7C-939C-D10E092BC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95FABF-3170-D90F-7CF0-BDAC979A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SFI-Project: Results and Prospects, Kyiv, 2024-12-05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4B268-8EF2-19EB-BBB3-18992629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7BB82-B5C6-4A45-A1E4-37481CAE5E7A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Forest damage assessment after 2022</a:t>
            </a:r>
          </a:p>
        </p:txBody>
      </p:sp>
      <p:pic>
        <p:nvPicPr>
          <p:cNvPr id="6" name="Рисунок 5" descr="Зображення, що містить текст, знімок екрана, число, Шрифт&#10;&#10;Автоматично згенерований опис">
            <a:extLst>
              <a:ext uri="{FF2B5EF4-FFF2-40B4-BE49-F238E27FC236}">
                <a16:creationId xmlns:a16="http://schemas.microsoft.com/office/drawing/2014/main" id="{4634A9CA-7042-2E90-7464-29E239D08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3" y="1875045"/>
            <a:ext cx="6696197" cy="33472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1A3A47-6A63-803E-B501-853EC64E0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873" y="1733456"/>
            <a:ext cx="4997730" cy="33318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2C011B-1E4D-AC5E-3CCC-18CDFA076020}"/>
              </a:ext>
            </a:extLst>
          </p:cNvPr>
          <p:cNvSpPr txBox="1"/>
          <p:nvPr/>
        </p:nvSpPr>
        <p:spPr>
          <a:xfrm>
            <a:off x="868101" y="5295314"/>
            <a:ext cx="10683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a typeface="Century Gothic" panose="020B0502020202020204" pitchFamily="34" charset="0"/>
                <a:cs typeface="Times New Roman" panose="02020603050405020304" pitchFamily="18" charset="0"/>
              </a:rPr>
              <a:t>The study created framework for accounting war effects to Ukrainian forest. For example, in 2023 we revealed about 67 000 ha of forests damaged in war zones.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944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CFE23F2B-1CF1-690D-E9B2-214A1E39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5473" y="6176963"/>
            <a:ext cx="4676173" cy="544512"/>
          </a:xfrm>
        </p:spPr>
        <p:txBody>
          <a:bodyPr/>
          <a:lstStyle/>
          <a:p>
            <a:r>
              <a:rPr lang="en-US" dirty="0"/>
              <a:t>SFI-Project: Results and Prospects, Kyiv, 2024-12-05</a:t>
            </a:r>
            <a:endParaRPr lang="en-GB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E2FDEE4E-3B7D-5A7E-D9F7-9ABA567F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BDB72-A8B0-709D-DC3C-6D91816A2B37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Further prospects of the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50262-921B-E9CC-D71A-84F7E2C3F196}"/>
              </a:ext>
            </a:extLst>
          </p:cNvPr>
          <p:cNvSpPr txBox="1"/>
          <p:nvPr/>
        </p:nvSpPr>
        <p:spPr>
          <a:xfrm>
            <a:off x="719569" y="1560315"/>
            <a:ext cx="1057433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Continuous wall-to-wall mapping of Ukrainian forests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new maps will be created as new satellite images become available, while their accuracy will improve as more NFI plots are collected.</a:t>
            </a:r>
          </a:p>
          <a:p>
            <a:pPr algn="just"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Ability to map forest regardless their management status (ownership)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Assessing “true” forest area within official boundaries of land use categories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Forest attribute estimates for small areas (ecoregion, oblast,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hromaga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, etc.)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Accuracy of mapped attributes can be properly addressed when sufficient field observations are available for small areas of interest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Incorporation more advanced RS-based approaches into NFI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Accuracy of forest maps can be improved using low-density LiDAR data across Ukraine</a:t>
            </a:r>
          </a:p>
        </p:txBody>
      </p:sp>
    </p:spTree>
    <p:extLst>
      <p:ext uri="{BB962C8B-B14F-4D97-AF65-F5344CB8AC3E}">
        <p14:creationId xmlns:p14="http://schemas.microsoft.com/office/powerpoint/2010/main" val="191001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C7D6BF1F-A575-A18D-0758-2F7DF1DF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572000" cy="544512"/>
          </a:xfrm>
        </p:spPr>
        <p:txBody>
          <a:bodyPr/>
          <a:lstStyle/>
          <a:p>
            <a:r>
              <a:rPr lang="en-US" dirty="0"/>
              <a:t>SFI-Project: Results and Prospects, Kyiv, 2024-12-05</a:t>
            </a:r>
            <a:endParaRPr lang="en-GB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C256DB52-D572-D6CF-7319-796463CD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13</a:t>
            </a:fld>
            <a:endParaRPr lang="en-GB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F9ED16B-47BD-4B84-151C-EF73C263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58" y="5159670"/>
            <a:ext cx="5949994" cy="91863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A86009A-C49F-339E-B199-4C45A7B03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21808"/>
            <a:ext cx="6400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website of the </a:t>
            </a:r>
            <a:r>
              <a:rPr kumimoji="0" lang="en-US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RS-Inventory</a:t>
            </a:r>
            <a:r>
              <a:rPr kumimoji="0" lang="en-GB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can be accessed via </a:t>
            </a:r>
            <a:r>
              <a:rPr kumimoji="0" lang="en-GB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nfi.lisproekt.gov.ua/</a:t>
            </a:r>
            <a:r>
              <a:rPr kumimoji="0" lang="en-GB" altLang="uk-UA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en</a:t>
            </a:r>
            <a:r>
              <a:rPr kumimoji="0" lang="en-GB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/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1" descr="Зображення, що містить візерунок, квадрат, піксель&#10;&#10;Автоматично згенерований опис">
            <a:extLst>
              <a:ext uri="{FF2B5EF4-FFF2-40B4-BE49-F238E27FC236}">
                <a16:creationId xmlns:a16="http://schemas.microsoft.com/office/drawing/2014/main" id="{A2284768-EE92-7BD4-DACC-AA953DDD5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915" y="2130832"/>
            <a:ext cx="2699656" cy="26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4A408AF-6D9A-DDA1-7F4E-4ABD0CFCA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8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SFI-Project: Results and Prospects, Kyiv, 2024-12-05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91ABC-5EF2-5E0B-3FC2-87151A366ED1}"/>
              </a:ext>
            </a:extLst>
          </p:cNvPr>
          <p:cNvSpPr txBox="1"/>
          <p:nvPr/>
        </p:nvSpPr>
        <p:spPr>
          <a:xfrm>
            <a:off x="704521" y="1859127"/>
            <a:ext cx="7751502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Support for the national forest inventory reporting with limited resources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First spatially explicit assessment of forest resources in Ukraine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Mapping of forests regardless of their legal status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Improved capacity for continuous forest monitoring in Ukraine and decision making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0044" y="511330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Objectives of the RS-Inventory</a:t>
            </a:r>
          </a:p>
        </p:txBody>
      </p:sp>
      <p:pic>
        <p:nvPicPr>
          <p:cNvPr id="1027" name="Picture 3" descr="Зображення, що містить текст, карта, атлант&#10;&#10;Автоматично згенерований опис">
            <a:extLst>
              <a:ext uri="{FF2B5EF4-FFF2-40B4-BE49-F238E27FC236}">
                <a16:creationId xmlns:a16="http://schemas.microsoft.com/office/drawing/2014/main" id="{5396FFD3-71DE-1ADC-B4E9-480382D27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59" y="4540711"/>
            <a:ext cx="2256630" cy="1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4" descr="Зображення, що містить карта, текст&#10;&#10;Автоматично згенерований опис">
            <a:extLst>
              <a:ext uri="{FF2B5EF4-FFF2-40B4-BE49-F238E27FC236}">
                <a16:creationId xmlns:a16="http://schemas.microsoft.com/office/drawing/2014/main" id="{819F28F1-0407-138C-1D8F-D6250220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097" y="4540711"/>
            <a:ext cx="2256630" cy="1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 descr="Зображення, що містить текст, карта, атлант&#10;&#10;Автоматично згенерований опис">
            <a:extLst>
              <a:ext uri="{FF2B5EF4-FFF2-40B4-BE49-F238E27FC236}">
                <a16:creationId xmlns:a16="http://schemas.microsoft.com/office/drawing/2014/main" id="{F6F0639E-3C78-DD47-1548-AFBC11435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735" y="4540712"/>
            <a:ext cx="2256630" cy="1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55B22FD6-6192-DFBB-9229-E34739893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248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80C68CB-DE36-85B2-2E25-3E0D11796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46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</a:t>
            </a: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65E1F48C-A7D4-8EC4-4FB7-F49D8DB3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68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uk-UA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kumimoji="0" lang="en-US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E39EA8-A99E-E224-76DA-022BC13C35DE}"/>
              </a:ext>
            </a:extLst>
          </p:cNvPr>
          <p:cNvSpPr txBox="1"/>
          <p:nvPr/>
        </p:nvSpPr>
        <p:spPr>
          <a:xfrm>
            <a:off x="2194135" y="4322274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2023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D4F37-4A63-5A28-EF14-26A38BE722AD}"/>
              </a:ext>
            </a:extLst>
          </p:cNvPr>
          <p:cNvSpPr txBox="1"/>
          <p:nvPr/>
        </p:nvSpPr>
        <p:spPr>
          <a:xfrm>
            <a:off x="5684821" y="4322274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5A7B1-170F-0EDC-3B47-4E2BDD6DBAB3}"/>
              </a:ext>
            </a:extLst>
          </p:cNvPr>
          <p:cNvSpPr txBox="1"/>
          <p:nvPr/>
        </p:nvSpPr>
        <p:spPr>
          <a:xfrm>
            <a:off x="9016818" y="4378175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1E461-DC44-A1AB-34C3-872DE88AC9C2}"/>
              </a:ext>
            </a:extLst>
          </p:cNvPr>
          <p:cNvSpPr txBox="1"/>
          <p:nvPr/>
        </p:nvSpPr>
        <p:spPr>
          <a:xfrm>
            <a:off x="8543109" y="1848830"/>
            <a:ext cx="288253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ea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his study used the biophysical definition of forest as an area covered by woody vegetation with a predefined minimum canopy cover (&gt;50%) observed at 20×20 m pixel level regardless of its legal status.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6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SFI-Project: Results and Prospects, Kyiv, 2024-12-05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Methodology: Types of field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66E81-83B3-433B-4B75-4D50CED4B25E}"/>
              </a:ext>
            </a:extLst>
          </p:cNvPr>
          <p:cNvSpPr txBox="1"/>
          <p:nvPr/>
        </p:nvSpPr>
        <p:spPr>
          <a:xfrm>
            <a:off x="5919376" y="1705464"/>
            <a:ext cx="46743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NFI plots (4 000 surveyed in 2021-2023)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Collected across safe areas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Represent different years of field visits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More than 75% forested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7E05B8-D07A-8E68-C1E9-368EFF9819A1}"/>
              </a:ext>
            </a:extLst>
          </p:cNvPr>
          <p:cNvSpPr txBox="1"/>
          <p:nvPr/>
        </p:nvSpPr>
        <p:spPr>
          <a:xfrm>
            <a:off x="5919376" y="3188915"/>
            <a:ext cx="60634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FMP plots (retrospective data from 700 forest stands)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Occupied or unsafe territories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Expert interpretation of FMP attributes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Data collected in 2019-2021</a:t>
            </a:r>
            <a:endParaRPr lang="en-US" sz="2000" dirty="0"/>
          </a:p>
        </p:txBody>
      </p:sp>
      <p:pic>
        <p:nvPicPr>
          <p:cNvPr id="6" name="Рисунок 5" descr="Зображення, що містить карта, текст&#10;&#10;Автоматично згенерований опис">
            <a:extLst>
              <a:ext uri="{FF2B5EF4-FFF2-40B4-BE49-F238E27FC236}">
                <a16:creationId xmlns:a16="http://schemas.microsoft.com/office/drawing/2014/main" id="{A0AFAEC5-C316-7125-4B82-40D52DFD50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7" t="10733" r="11045" b="4275"/>
          <a:stretch/>
        </p:blipFill>
        <p:spPr>
          <a:xfrm>
            <a:off x="8473440" y="4546898"/>
            <a:ext cx="3268041" cy="2205283"/>
          </a:xfrm>
          <a:prstGeom prst="rect">
            <a:avLst/>
          </a:prstGeom>
        </p:spPr>
      </p:pic>
      <p:pic>
        <p:nvPicPr>
          <p:cNvPr id="9" name="Рисунок 8" descr="Зображення, що містить текст, карта, схема, атлант&#10;&#10;Автоматично згенерований опис">
            <a:extLst>
              <a:ext uri="{FF2B5EF4-FFF2-40B4-BE49-F238E27FC236}">
                <a16:creationId xmlns:a16="http://schemas.microsoft.com/office/drawing/2014/main" id="{A2C31112-FE69-DF07-D50A-988D08A20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4" y="1643266"/>
            <a:ext cx="5665650" cy="44353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4D0F8-19B7-ED16-D596-428F37357278}"/>
              </a:ext>
            </a:extLst>
          </p:cNvPr>
          <p:cNvSpPr txBox="1"/>
          <p:nvPr/>
        </p:nvSpPr>
        <p:spPr>
          <a:xfrm>
            <a:off x="6366238" y="5154919"/>
            <a:ext cx="187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Original NFI grid</a:t>
            </a:r>
          </a:p>
        </p:txBody>
      </p:sp>
      <p:sp>
        <p:nvSpPr>
          <p:cNvPr id="15" name="Стрілка: вправо 14">
            <a:extLst>
              <a:ext uri="{FF2B5EF4-FFF2-40B4-BE49-F238E27FC236}">
                <a16:creationId xmlns:a16="http://schemas.microsoft.com/office/drawing/2014/main" id="{509F60BF-DA9F-46A4-AB5C-551C67657C1A}"/>
              </a:ext>
            </a:extLst>
          </p:cNvPr>
          <p:cNvSpPr/>
          <p:nvPr/>
        </p:nvSpPr>
        <p:spPr>
          <a:xfrm>
            <a:off x="6453051" y="5510202"/>
            <a:ext cx="1863635" cy="1915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SFI-Project: Results and Prospects, Kyiv, 2024-12-05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91ABC-5EF2-5E0B-3FC2-87151A366ED1}"/>
              </a:ext>
            </a:extLst>
          </p:cNvPr>
          <p:cNvSpPr txBox="1"/>
          <p:nvPr/>
        </p:nvSpPr>
        <p:spPr>
          <a:xfrm>
            <a:off x="695325" y="1842112"/>
            <a:ext cx="78105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Free data sources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Sentinel 2 time series for 2017–2023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С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limat</a:t>
            </a:r>
            <a:r>
              <a:rPr lang="uk-UA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іс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and topography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rasters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Spatial resolution (pixel size)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Sentinel 2 imagery resampled at 20-m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Temporally smoothed time series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CCDC segmentation algorithm (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Zhu&amp;Woodcock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2014)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Image processing platform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Google Earth Engine cloud computing platform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Methodology: Satellite time series</a:t>
            </a:r>
          </a:p>
        </p:txBody>
      </p:sp>
      <p:pic>
        <p:nvPicPr>
          <p:cNvPr id="7" name="Рисунок 6" descr="Зображення, що містить текст, риф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39D43BD4-CA4D-8821-02D9-3137A1420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01" y="1906744"/>
            <a:ext cx="3650668" cy="42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6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SFI-Project: Results and Prospects, Kyiv, 2024-12-05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Output 1: Forest area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719569" y="1844675"/>
            <a:ext cx="3721803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Tables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Regional-scale estimates of forest area and forest cover with 95% confidence intervals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Total forest area in 2023: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11,209 ± 166 thousand ha</a:t>
            </a:r>
          </a:p>
          <a:p>
            <a:r>
              <a:rPr lang="en-US" sz="2000" b="1" kern="0" dirty="0">
                <a:solidFill>
                  <a:srgbClr val="000000"/>
                </a:solidFill>
                <a:cs typeface="Calibri" panose="020F0502020204030204" pitchFamily="34" charset="0"/>
              </a:rPr>
              <a:t>Forest cover in 2023: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Calibri" panose="020F0502020204030204" pitchFamily="34" charset="0"/>
              </a:rPr>
              <a:t>18.8 </a:t>
            </a: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± 0.3%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55A74C-91CD-9655-FA6B-BDA66163F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1727551"/>
            <a:ext cx="6901440" cy="4634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2D1BD3-9A27-B180-5EB0-D06B49908736}"/>
              </a:ext>
            </a:extLst>
          </p:cNvPr>
          <p:cNvSpPr txBox="1"/>
          <p:nvPr/>
        </p:nvSpPr>
        <p:spPr>
          <a:xfrm>
            <a:off x="695324" y="5337569"/>
            <a:ext cx="61800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a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his study used the </a:t>
            </a:r>
            <a:r>
              <a:rPr lang="en-US" sz="1600" b="1" dirty="0"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biophysical definition of forest</a:t>
            </a:r>
            <a:r>
              <a:rPr lang="en-US" sz="1600" dirty="0"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 as an area covered by woody vegetation with a predefined minimum canopy cover (&gt;50%) observed at 20×20 m pixel level regardless of its legal status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701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SFI-Project: Results and Prospects, Kyiv, 2024-12-05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Output 2: Dominant species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719569" y="1622001"/>
            <a:ext cx="5572882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Seven groups of dominant species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Estimates of forest area by dominant species at ecoregion and whole-Ukraine level: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 –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Polissia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; B – Forest Steppe; C, D – Steppe;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 – Crimean Mountains; F – Carpathian Mountains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 descr="Зображення, що містить текст, карта, атлант, схема&#10;&#10;Автоматично згенерований опис">
            <a:extLst>
              <a:ext uri="{FF2B5EF4-FFF2-40B4-BE49-F238E27FC236}">
                <a16:creationId xmlns:a16="http://schemas.microsoft.com/office/drawing/2014/main" id="{83A6D7EB-95D0-6DD0-099C-B5BE1CF3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5"/>
          <a:stretch/>
        </p:blipFill>
        <p:spPr>
          <a:xfrm>
            <a:off x="6292451" y="1653452"/>
            <a:ext cx="5776684" cy="4355497"/>
          </a:xfrm>
          <a:prstGeom prst="rect">
            <a:avLst/>
          </a:prstGeom>
        </p:spPr>
      </p:pic>
      <p:pic>
        <p:nvPicPr>
          <p:cNvPr id="6" name="Рисунок 5" descr="Зображення, що містить текст, знімок екрана, схема, ряд&#10;&#10;Автоматично згенерований опис">
            <a:extLst>
              <a:ext uri="{FF2B5EF4-FFF2-40B4-BE49-F238E27FC236}">
                <a16:creationId xmlns:a16="http://schemas.microsoft.com/office/drawing/2014/main" id="{5E7050C9-AFA0-283F-F9FC-0ABAB93DF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/>
        </p:blipFill>
        <p:spPr>
          <a:xfrm>
            <a:off x="9525" y="3177489"/>
            <a:ext cx="6282926" cy="31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2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SFI-Project: Results and Prospects, Kyiv, 2024-12-05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Results: Area and GSV for dominant species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500959" y="2175600"/>
            <a:ext cx="344995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Two thirds of the forest area is dominated by deciduous tree species. Pine forests occupy about 28%.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Growing stock is the highest in spruce and fir forests, followed by beech, 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pine, and oak. Obtained mean values of GSV are within confidence intervals of 3-7%. </a:t>
            </a:r>
            <a:endParaRPr lang="en-US" sz="2000" dirty="0"/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7D8DDE6C-5D25-11B7-445C-3E8BAF72C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0915" y="1840341"/>
            <a:ext cx="7761892" cy="41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7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578A5-997D-CD45-B626-DA5613202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2F9CE9-D39B-7E33-F6B5-CB1D2DEF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SFI-Project: Results and Prospects, Kyiv, 2024-12-05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4B966-7C50-0C37-0404-DB57523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E9593-2E73-5E37-7617-C348403B5DE3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Results: Structural forest attributes</a:t>
            </a:r>
          </a:p>
        </p:txBody>
      </p:sp>
      <p:pic>
        <p:nvPicPr>
          <p:cNvPr id="4" name="Рисунок 3" descr="Зображення, що містить їжа, цукерка&#10;&#10;Автоматично згенерований опис">
            <a:extLst>
              <a:ext uri="{FF2B5EF4-FFF2-40B4-BE49-F238E27FC236}">
                <a16:creationId xmlns:a16="http://schemas.microsoft.com/office/drawing/2014/main" id="{511B6272-8F5D-ECED-C935-B130F7E82E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" y="1517734"/>
            <a:ext cx="5886451" cy="5203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37CAB0-BDF6-5631-9D7B-39F859F2DB4D}"/>
              </a:ext>
            </a:extLst>
          </p:cNvPr>
          <p:cNvSpPr txBox="1"/>
          <p:nvPr/>
        </p:nvSpPr>
        <p:spPr>
          <a:xfrm>
            <a:off x="6905626" y="1814948"/>
            <a:ext cx="3333968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Mean growing volume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251 ± 5 m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ha</a:t>
            </a: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Total growing volume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2 813 ± 55 M m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Mean age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57 ± 1 years</a:t>
            </a: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Total accumulated carbon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944 ± 20 M 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42D30-C99E-CD6E-5A51-AD29FC6091BB}"/>
              </a:ext>
            </a:extLst>
          </p:cNvPr>
          <p:cNvSpPr txBox="1"/>
          <p:nvPr/>
        </p:nvSpPr>
        <p:spPr>
          <a:xfrm>
            <a:off x="6905626" y="4847113"/>
            <a:ext cx="4914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The SFI project provided first spatial assessment of carbon stock accumulated in Ukrainian forest using </a:t>
            </a:r>
            <a:r>
              <a:rPr lang="en-US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reliable field data</a:t>
            </a:r>
          </a:p>
        </p:txBody>
      </p:sp>
    </p:spTree>
    <p:extLst>
      <p:ext uri="{BB962C8B-B14F-4D97-AF65-F5344CB8AC3E}">
        <p14:creationId xmlns:p14="http://schemas.microsoft.com/office/powerpoint/2010/main" val="90510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SFI-Project: Results and Prospects, Kyiv, 2024-12-05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Results: Forest resources by ecozones</a:t>
            </a:r>
          </a:p>
        </p:txBody>
      </p:sp>
      <p:pic>
        <p:nvPicPr>
          <p:cNvPr id="4" name="Графіка 6">
            <a:extLst>
              <a:ext uri="{FF2B5EF4-FFF2-40B4-BE49-F238E27FC236}">
                <a16:creationId xmlns:a16="http://schemas.microsoft.com/office/drawing/2014/main" id="{F40D61D2-9418-B492-9839-CC7BC03A8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6521" y="1627667"/>
            <a:ext cx="6969613" cy="2681481"/>
          </a:xfrm>
          <a:prstGeom prst="rect">
            <a:avLst/>
          </a:prstGeom>
        </p:spPr>
      </p:pic>
      <p:pic>
        <p:nvPicPr>
          <p:cNvPr id="8" name="Рисунок 7" descr="Зображення, що містить карта, текст, атлант, схема&#10;&#10;Автоматично згенерований опис">
            <a:extLst>
              <a:ext uri="{FF2B5EF4-FFF2-40B4-BE49-F238E27FC236}">
                <a16:creationId xmlns:a16="http://schemas.microsoft.com/office/drawing/2014/main" id="{58D10D7D-FBB9-D117-5C75-0561F6AB8C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94"/>
          <a:stretch/>
        </p:blipFill>
        <p:spPr bwMode="auto">
          <a:xfrm>
            <a:off x="411129" y="2437041"/>
            <a:ext cx="5554531" cy="3664742"/>
          </a:xfrm>
          <a:prstGeom prst="snip1Rect">
            <a:avLst>
              <a:gd name="adj" fmla="val 40495"/>
            </a:avLst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C5E5F0-AFB2-4C09-1EA0-1D07F32BFA57}"/>
              </a:ext>
            </a:extLst>
          </p:cNvPr>
          <p:cNvSpPr txBox="1"/>
          <p:nvPr/>
        </p:nvSpPr>
        <p:spPr>
          <a:xfrm>
            <a:off x="5903526" y="4393623"/>
            <a:ext cx="569989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Carpathians have the highest percentage of forest cover (&gt; 50%), followed by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Polissia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(about 40%)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About 92% of the total GSV are accumulated in the forests of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Polissia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Forest steppe, and Carpathians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515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G meeting 21.07.2023" id="{2E33F7C5-FCFC-4DE6-A609-4145FD94548F}" vid="{437B869E-E669-40C6-8525-A04331E5B2CF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5AE73F3A7726419B17A6AE052AAF73" ma:contentTypeVersion="15" ma:contentTypeDescription="Ein neues Dokument erstellen." ma:contentTypeScope="" ma:versionID="5c4f4e4826dbb00e49cd7d68a18ec677">
  <xsd:schema xmlns:xsd="http://www.w3.org/2001/XMLSchema" xmlns:xs="http://www.w3.org/2001/XMLSchema" xmlns:p="http://schemas.microsoft.com/office/2006/metadata/properties" xmlns:ns2="b4de3b38-e3bc-457f-93af-f189da2c859d" xmlns:ns3="7c83095a-db20-459a-9d7d-43b1b6dbea8c" targetNamespace="http://schemas.microsoft.com/office/2006/metadata/properties" ma:root="true" ma:fieldsID="c618dad98fe0dec5385b17e1d2a8a568" ns2:_="" ns3:_="">
    <xsd:import namespace="b4de3b38-e3bc-457f-93af-f189da2c859d"/>
    <xsd:import namespace="7c83095a-db20-459a-9d7d-43b1b6d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e3b38-e3bc-457f-93af-f189da2c8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4b7bff88-3b98-42a0-ae7d-3b40ec868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095a-db20-459a-9d7d-43b1b6d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debb7e-26e7-41d6-8b55-f3635c35fdd5}" ma:internalName="TaxCatchAll" ma:showField="CatchAllData" ma:web="7c83095a-db20-459a-9d7d-43b1b6d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e3b38-e3bc-457f-93af-f189da2c859d">
      <Terms xmlns="http://schemas.microsoft.com/office/infopath/2007/PartnerControls"/>
    </lcf76f155ced4ddcb4097134ff3c332f>
    <TaxCatchAll xmlns="7c83095a-db20-459a-9d7d-43b1b6dbea8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D4ED89-138B-4E48-A567-7B94E993BE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e3b38-e3bc-457f-93af-f189da2c859d"/>
    <ds:schemaRef ds:uri="7c83095a-db20-459a-9d7d-43b1b6dbea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C324D4-9E13-4F16-BCFC-8573489A98FE}">
  <ds:schemaRefs>
    <ds:schemaRef ds:uri="http://schemas.microsoft.com/office/2006/metadata/properties"/>
    <ds:schemaRef ds:uri="http://schemas.microsoft.com/office/infopath/2007/PartnerControls"/>
    <ds:schemaRef ds:uri="080b72cc-e4c4-4790-9f97-f133ee35ae8e"/>
    <ds:schemaRef ds:uri="b4228b6d-77f5-4e88-95df-114489aa8b8b"/>
    <ds:schemaRef ds:uri="b4de3b38-e3bc-457f-93af-f189da2c859d"/>
    <ds:schemaRef ds:uri="7c83095a-db20-459a-9d7d-43b1b6dbea8c"/>
  </ds:schemaRefs>
</ds:datastoreItem>
</file>

<file path=customXml/itemProps3.xml><?xml version="1.0" encoding="utf-8"?>
<ds:datastoreItem xmlns:ds="http://schemas.openxmlformats.org/officeDocument/2006/customXml" ds:itemID="{F046EC23-B13E-401F-B942-D5193DADCC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PSG meeting 21.07.2023</Template>
  <TotalTime>0</TotalTime>
  <Words>832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Century Gothic</vt:lpstr>
      <vt:lpstr>Times New Roman</vt:lpstr>
      <vt:lpstr>Office Theme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Halyna Semytska</dc:creator>
  <cp:lastModifiedBy>Halyna Semytska</cp:lastModifiedBy>
  <cp:revision>95</cp:revision>
  <dcterms:created xsi:type="dcterms:W3CDTF">2023-06-30T13:21:15Z</dcterms:created>
  <dcterms:modified xsi:type="dcterms:W3CDTF">2024-12-04T16:49:42Z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0x010100475AE73F3A7726419B17A6AE052AAF73</vt:lpwstr>
  </property>
  <property fmtid="{D5CDD505-2E9C-101B-9397-08002B2CF9AE}" pid="3" name="MediaServiceImageTags">
    <vt:lpwstr/>
  </property>
</Properties>
</file>