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1"/>
  </p:notesMasterIdLst>
  <p:handoutMasterIdLst>
    <p:handoutMasterId r:id="rId12"/>
  </p:handoutMasterIdLst>
  <p:sldIdLst>
    <p:sldId id="262" r:id="rId5"/>
    <p:sldId id="1100" r:id="rId6"/>
    <p:sldId id="1097" r:id="rId7"/>
    <p:sldId id="1098" r:id="rId8"/>
    <p:sldId id="1104" r:id="rId9"/>
    <p:sldId id="110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52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Помірний стиль 3 – акцент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344D84-9AFB-497E-A393-DC336BA19D2E}" styleName="Помірний стиль 3 – акцент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D5ABB26-0587-4C30-8999-92F81FD0307C}" styleName="Без стилю та сі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Помір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Стиль із теми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Стиль із теми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Без стилю та сітки таблиці">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Світли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Світли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1007" y="3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olker Sasse" userId="771cd8f0-70c6-4f39-abfa-d676dda5c4d5" providerId="ADAL" clId="{77879C9C-A71A-432A-AF74-B3DB83803891}"/>
    <pc:docChg chg="modSld">
      <pc:chgData name="Volker Sasse" userId="771cd8f0-70c6-4f39-abfa-d676dda5c4d5" providerId="ADAL" clId="{77879C9C-A71A-432A-AF74-B3DB83803891}" dt="2024-12-08T10:09:37.902" v="2" actId="14734"/>
      <pc:docMkLst>
        <pc:docMk/>
      </pc:docMkLst>
      <pc:sldChg chg="modSp mod">
        <pc:chgData name="Volker Sasse" userId="771cd8f0-70c6-4f39-abfa-d676dda5c4d5" providerId="ADAL" clId="{77879C9C-A71A-432A-AF74-B3DB83803891}" dt="2024-12-08T10:09:37.902" v="2" actId="14734"/>
        <pc:sldMkLst>
          <pc:docMk/>
          <pc:sldMk cId="1343663868" sldId="1102"/>
        </pc:sldMkLst>
        <pc:graphicFrameChg chg="modGraphic">
          <ac:chgData name="Volker Sasse" userId="771cd8f0-70c6-4f39-abfa-d676dda5c4d5" providerId="ADAL" clId="{77879C9C-A71A-432A-AF74-B3DB83803891}" dt="2024-12-08T10:09:37.902" v="2" actId="14734"/>
          <ac:graphicFrameMkLst>
            <pc:docMk/>
            <pc:sldMk cId="1343663868" sldId="1102"/>
            <ac:graphicFrameMk id="7" creationId="{6D90BFCC-591B-32E6-6378-E723EDE00015}"/>
          </ac:graphicFrameMkLst>
        </pc:graphicFrameChg>
      </pc:sldChg>
    </pc:docChg>
  </pc:docChgLst>
  <pc:docChgLst>
    <pc:chgData name="Halyna Semytska" userId="a3d2e4e7-b9ff-45b1-8635-20d07c4ce47e" providerId="ADAL" clId="{B84485F2-E2E0-4686-B418-51CBC20FD1E7}"/>
    <pc:docChg chg="custSel addSld delSld modSld">
      <pc:chgData name="Halyna Semytska" userId="a3d2e4e7-b9ff-45b1-8635-20d07c4ce47e" providerId="ADAL" clId="{B84485F2-E2E0-4686-B418-51CBC20FD1E7}" dt="2024-12-04T15:49:16.353" v="20" actId="47"/>
      <pc:docMkLst>
        <pc:docMk/>
      </pc:docMkLst>
      <pc:sldChg chg="modSp add mod">
        <pc:chgData name="Halyna Semytska" userId="a3d2e4e7-b9ff-45b1-8635-20d07c4ce47e" providerId="ADAL" clId="{B84485F2-E2E0-4686-B418-51CBC20FD1E7}" dt="2024-12-04T15:49:12.468" v="19"/>
        <pc:sldMkLst>
          <pc:docMk/>
          <pc:sldMk cId="3313774339" sldId="262"/>
        </pc:sldMkLst>
        <pc:spChg chg="mod">
          <ac:chgData name="Halyna Semytska" userId="a3d2e4e7-b9ff-45b1-8635-20d07c4ce47e" providerId="ADAL" clId="{B84485F2-E2E0-4686-B418-51CBC20FD1E7}" dt="2024-12-04T15:48:44.687" v="17" actId="1076"/>
          <ac:spMkLst>
            <pc:docMk/>
            <pc:sldMk cId="3313774339" sldId="262"/>
            <ac:spMk id="7" creationId="{2E888E9A-1173-F97B-930C-77FDB96980F0}"/>
          </ac:spMkLst>
        </pc:spChg>
        <pc:spChg chg="mod">
          <ac:chgData name="Halyna Semytska" userId="a3d2e4e7-b9ff-45b1-8635-20d07c4ce47e" providerId="ADAL" clId="{B84485F2-E2E0-4686-B418-51CBC20FD1E7}" dt="2024-12-04T15:48:57.371" v="18"/>
          <ac:spMkLst>
            <pc:docMk/>
            <pc:sldMk cId="3313774339" sldId="262"/>
            <ac:spMk id="9" creationId="{A8EB3AC7-AE85-EDE1-260D-4ED163923D1F}"/>
          </ac:spMkLst>
        </pc:spChg>
        <pc:spChg chg="mod">
          <ac:chgData name="Halyna Semytska" userId="a3d2e4e7-b9ff-45b1-8635-20d07c4ce47e" providerId="ADAL" clId="{B84485F2-E2E0-4686-B418-51CBC20FD1E7}" dt="2024-12-04T15:49:12.468" v="19"/>
          <ac:spMkLst>
            <pc:docMk/>
            <pc:sldMk cId="3313774339" sldId="262"/>
            <ac:spMk id="12" creationId="{4A55983A-F7A0-9CDE-09A0-153C07CD88BB}"/>
          </ac:spMkLst>
        </pc:spChg>
      </pc:sldChg>
      <pc:sldChg chg="addSp delSp modSp mod">
        <pc:chgData name="Halyna Semytska" userId="a3d2e4e7-b9ff-45b1-8635-20d07c4ce47e" providerId="ADAL" clId="{B84485F2-E2E0-4686-B418-51CBC20FD1E7}" dt="2024-12-04T09:15:44.758" v="10" actId="14100"/>
        <pc:sldMkLst>
          <pc:docMk/>
          <pc:sldMk cId="612977879" sldId="1100"/>
        </pc:sldMkLst>
        <pc:picChg chg="add mod">
          <ac:chgData name="Halyna Semytska" userId="a3d2e4e7-b9ff-45b1-8635-20d07c4ce47e" providerId="ADAL" clId="{B84485F2-E2E0-4686-B418-51CBC20FD1E7}" dt="2024-12-04T09:15:44.758" v="10" actId="14100"/>
          <ac:picMkLst>
            <pc:docMk/>
            <pc:sldMk cId="612977879" sldId="1100"/>
            <ac:picMk id="7" creationId="{4A15CB11-FD83-CD79-133B-ECA215947229}"/>
          </ac:picMkLst>
        </pc:picChg>
      </pc:sldChg>
      <pc:sldChg chg="addSp modSp del mod">
        <pc:chgData name="Halyna Semytska" userId="a3d2e4e7-b9ff-45b1-8635-20d07c4ce47e" providerId="ADAL" clId="{B84485F2-E2E0-4686-B418-51CBC20FD1E7}" dt="2024-12-04T15:49:16.353" v="20" actId="47"/>
        <pc:sldMkLst>
          <pc:docMk/>
          <pc:sldMk cId="1914956040" sldId="1105"/>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F84F98-EB69-466F-9FF7-FDCBD64390BD}"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IE"/>
        </a:p>
      </dgm:t>
    </dgm:pt>
    <dgm:pt modelId="{04E78B0E-23B7-4988-BE41-20B4CE83EFDD}">
      <dgm:prSet phldrT="[Text]" custT="1"/>
      <dgm:spPr>
        <a:xfrm>
          <a:off x="0" y="471"/>
          <a:ext cx="2800944" cy="1438328"/>
        </a:xfrm>
        <a:prstGeom prst="roundRect">
          <a:avLst/>
        </a:prstGeom>
        <a:solidFill>
          <a:srgbClr val="4BC5DE">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r>
            <a:rPr lang="en-GB" sz="1500" b="1">
              <a:solidFill>
                <a:schemeClr val="tx1"/>
              </a:solidFill>
            </a:rPr>
            <a:t>Data collected by 
by the European Commission 
</a:t>
          </a:r>
          <a:r>
            <a:rPr lang="en-GB" sz="1500" b="0" i="1">
              <a:solidFill>
                <a:schemeClr val="tx1"/>
              </a:solidFill>
            </a:rPr>
            <a:t>through standardisation </a:t>
          </a:r>
          <a:r>
            <a:rPr lang="en-GB" sz="1500" b="1">
              <a:solidFill>
                <a:schemeClr val="tx1"/>
              </a:solidFill>
            </a:rPr>
            <a:t>
with the help of Copernicus </a:t>
          </a:r>
          <a:endParaRPr lang="en-IE" sz="1500" b="1">
            <a:solidFill>
              <a:srgbClr val="FFFFFF"/>
            </a:solidFill>
            <a:latin typeface="Arial"/>
            <a:ea typeface="+mn-ea"/>
            <a:cs typeface="+mn-cs"/>
          </a:endParaRPr>
        </a:p>
      </dgm:t>
    </dgm:pt>
    <dgm:pt modelId="{AA9FBE24-7CF6-41F6-9E20-C989D70D695D}" type="parTrans" cxnId="{A7211569-E1D9-4C16-A0A8-1617DA03B2EE}">
      <dgm:prSet/>
      <dgm:spPr/>
      <dgm:t>
        <a:bodyPr/>
        <a:lstStyle/>
        <a:p>
          <a:endParaRPr lang="en-IE" sz="1500"/>
        </a:p>
      </dgm:t>
    </dgm:pt>
    <dgm:pt modelId="{C2C2F15A-200F-497B-8E63-B7FAC45C54E0}" type="sibTrans" cxnId="{A7211569-E1D9-4C16-A0A8-1617DA03B2EE}">
      <dgm:prSet/>
      <dgm:spPr/>
      <dgm:t>
        <a:bodyPr/>
        <a:lstStyle/>
        <a:p>
          <a:endParaRPr lang="en-IE" sz="1500"/>
        </a:p>
      </dgm:t>
    </dgm:pt>
    <dgm:pt modelId="{C848A59D-A76E-42FC-B8BF-7C20D2FDD41C}">
      <dgm:prSet phldrT="[Text]" custT="1"/>
      <dgm:spPr>
        <a:xfrm rot="5400000">
          <a:off x="4715340" y="-1737551"/>
          <a:ext cx="1150662" cy="4979456"/>
        </a:xfrm>
        <a:prstGeom prst="round2SameRect">
          <a:avLst/>
        </a:prstGeom>
        <a:solidFill>
          <a:srgbClr val="4BC5DE">
            <a:tint val="40000"/>
            <a:alpha val="90000"/>
            <a:hueOff val="0"/>
            <a:satOff val="0"/>
            <a:lumOff val="0"/>
            <a:alphaOff val="0"/>
          </a:srgbClr>
        </a:solidFill>
        <a:ln w="12700" cap="flat" cmpd="sng" algn="ctr">
          <a:solidFill>
            <a:srgbClr val="4BC5DE">
              <a:tint val="40000"/>
              <a:alpha val="90000"/>
              <a:hueOff val="0"/>
              <a:satOff val="0"/>
              <a:lumOff val="0"/>
              <a:alphaOff val="0"/>
            </a:srgbClr>
          </a:solidFill>
          <a:prstDash val="solid"/>
          <a:miter lim="800000"/>
        </a:ln>
        <a:effectLst/>
      </dgm:spPr>
      <dgm:t>
        <a:bodyPr/>
        <a:lstStyle/>
        <a:p>
          <a:r>
            <a:rPr lang="en-GB" sz="1500">
              <a:solidFill>
                <a:srgbClr val="4D4D4D">
                  <a:hueOff val="0"/>
                  <a:satOff val="0"/>
                  <a:lumOff val="0"/>
                  <a:alphaOff val="0"/>
                </a:srgbClr>
              </a:solidFill>
              <a:latin typeface="Arial"/>
              <a:ea typeface="+mn-ea"/>
              <a:cs typeface="+mn-cs"/>
            </a:rPr>
            <a:t>Forest cover
Density of tree cover 
Forest type
Forest connectivity</a:t>
          </a:r>
          <a:endParaRPr lang="en-IE" sz="1500">
            <a:solidFill>
              <a:srgbClr val="4D4D4D">
                <a:hueOff val="0"/>
                <a:satOff val="0"/>
                <a:lumOff val="0"/>
                <a:alphaOff val="0"/>
              </a:srgbClr>
            </a:solidFill>
            <a:latin typeface="Arial"/>
            <a:ea typeface="+mn-ea"/>
            <a:cs typeface="+mn-cs"/>
          </a:endParaRPr>
        </a:p>
      </dgm:t>
    </dgm:pt>
    <dgm:pt modelId="{F48E4D7D-E9C3-4CD9-AF82-179C3A431DFB}" type="parTrans" cxnId="{CB69ECA8-C518-45B8-9CAA-F30364A48E5D}">
      <dgm:prSet/>
      <dgm:spPr/>
      <dgm:t>
        <a:bodyPr/>
        <a:lstStyle/>
        <a:p>
          <a:endParaRPr lang="en-IE" sz="1500"/>
        </a:p>
      </dgm:t>
    </dgm:pt>
    <dgm:pt modelId="{ABACD718-243A-478A-9B3E-56626B814A6C}" type="sibTrans" cxnId="{CB69ECA8-C518-45B8-9CAA-F30364A48E5D}">
      <dgm:prSet/>
      <dgm:spPr/>
      <dgm:t>
        <a:bodyPr/>
        <a:lstStyle/>
        <a:p>
          <a:endParaRPr lang="en-IE" sz="1500"/>
        </a:p>
      </dgm:t>
    </dgm:pt>
    <dgm:pt modelId="{9CA0B110-699A-426A-8D52-E3A48CCAD70F}">
      <dgm:prSet phldrT="[Text]" custT="1"/>
      <dgm:spPr>
        <a:xfrm>
          <a:off x="0" y="1574991"/>
          <a:ext cx="2798208" cy="1438328"/>
        </a:xfrm>
        <a:prstGeom prst="roundRect">
          <a:avLst/>
        </a:prstGeom>
        <a:solidFill>
          <a:srgbClr val="4BC5DE">
            <a:hueOff val="-906118"/>
            <a:satOff val="1981"/>
            <a:lumOff val="-7353"/>
            <a:alphaOff val="0"/>
          </a:srgbClr>
        </a:solidFill>
        <a:ln w="12700" cap="flat" cmpd="sng" algn="ctr">
          <a:solidFill>
            <a:srgbClr val="FFFFFF">
              <a:hueOff val="0"/>
              <a:satOff val="0"/>
              <a:lumOff val="0"/>
              <a:alphaOff val="0"/>
            </a:srgbClr>
          </a:solidFill>
          <a:prstDash val="solid"/>
          <a:miter lim="800000"/>
        </a:ln>
        <a:effectLst/>
      </dgm:spPr>
      <dgm:t>
        <a:bodyPr/>
        <a:lstStyle/>
        <a:p>
          <a:r>
            <a:rPr lang="en-GB" sz="1500" b="1">
              <a:solidFill>
                <a:schemeClr val="tx1"/>
              </a:solidFill>
            </a:rPr>
            <a:t>Data collected by 
by the Member States
 mainly on the basis of NFI to be </a:t>
          </a:r>
          <a:r>
            <a:rPr lang="en-GB" sz="1500" b="0" i="1">
              <a:solidFill>
                <a:schemeClr val="tx1"/>
              </a:solidFill>
            </a:rPr>
            <a:t>harmonised.</a:t>
          </a:r>
          <a:r>
            <a:rPr lang="uk-UA" sz="1500">
              <a:solidFill>
                <a:srgbClr val="FFFFFF"/>
              </a:solidFill>
              <a:latin typeface="Arial"/>
              <a:ea typeface="+mn-ea"/>
              <a:cs typeface="+mn-cs"/>
            </a:rPr>
            <a:t>
</a:t>
          </a:r>
          <a:endParaRPr lang="en-IE" sz="1500">
            <a:solidFill>
              <a:srgbClr val="FFFFFF"/>
            </a:solidFill>
            <a:latin typeface="Arial"/>
            <a:ea typeface="+mn-ea"/>
            <a:cs typeface="+mn-cs"/>
          </a:endParaRPr>
        </a:p>
      </dgm:t>
    </dgm:pt>
    <dgm:pt modelId="{81ECEF08-8126-4432-B014-02A61E498E40}" type="parTrans" cxnId="{852C24B8-2C90-4E63-A2CE-C233DFA8C1C8}">
      <dgm:prSet/>
      <dgm:spPr/>
      <dgm:t>
        <a:bodyPr/>
        <a:lstStyle/>
        <a:p>
          <a:endParaRPr lang="en-IE" sz="1500"/>
        </a:p>
      </dgm:t>
    </dgm:pt>
    <dgm:pt modelId="{6976F0FC-F2AF-469D-816A-EAB8DFBE9DBE}" type="sibTrans" cxnId="{852C24B8-2C90-4E63-A2CE-C233DFA8C1C8}">
      <dgm:prSet/>
      <dgm:spPr/>
      <dgm:t>
        <a:bodyPr/>
        <a:lstStyle/>
        <a:p>
          <a:endParaRPr lang="en-IE" sz="1500"/>
        </a:p>
      </dgm:t>
    </dgm:pt>
    <dgm:pt modelId="{7862C33E-77B6-4A25-9C44-5A5B8AC1A5CD}">
      <dgm:prSet phldrT="[Text]" custT="1"/>
      <dgm:spPr>
        <a:xfrm rot="5400000">
          <a:off x="4502065" y="-193140"/>
          <a:ext cx="1566880" cy="4974593"/>
        </a:xfrm>
        <a:prstGeom prst="round2SameRect">
          <a:avLst/>
        </a:prstGeom>
        <a:solidFill>
          <a:srgbClr val="4BC5DE">
            <a:tint val="40000"/>
            <a:alpha val="90000"/>
            <a:hueOff val="-1352774"/>
            <a:satOff val="-9843"/>
            <a:lumOff val="-1316"/>
            <a:alphaOff val="0"/>
          </a:srgbClr>
        </a:solidFill>
        <a:ln w="12700" cap="flat" cmpd="sng" algn="ctr">
          <a:solidFill>
            <a:srgbClr val="4BC5DE">
              <a:tint val="40000"/>
              <a:alpha val="90000"/>
              <a:hueOff val="-1352774"/>
              <a:satOff val="-9843"/>
              <a:lumOff val="-1316"/>
              <a:alphaOff val="0"/>
            </a:srgbClr>
          </a:solidFill>
          <a:prstDash val="solid"/>
          <a:miter lim="800000"/>
        </a:ln>
        <a:effectLst/>
      </dgm:spPr>
      <dgm:t>
        <a:bodyPr/>
        <a:lstStyle/>
        <a:p>
          <a:r>
            <a:rPr lang="en-GB" sz="1500">
              <a:solidFill>
                <a:srgbClr val="4D4D4D">
                  <a:hueOff val="0"/>
                  <a:satOff val="0"/>
                  <a:lumOff val="0"/>
                  <a:alphaOff val="0"/>
                </a:srgbClr>
              </a:solidFill>
              <a:latin typeface="Arial"/>
              <a:ea typeface="+mn-ea"/>
              <a:cs typeface="+mn-cs"/>
            </a:rPr>
            <a:t>Forests available and</a:t>
          </a:r>
          <a:endParaRPr lang="en-IE" sz="1500">
            <a:solidFill>
              <a:srgbClr val="4D4D4D">
                <a:hueOff val="0"/>
                <a:satOff val="0"/>
                <a:lumOff val="0"/>
                <a:alphaOff val="0"/>
              </a:srgbClr>
            </a:solidFill>
            <a:latin typeface="Arial"/>
            <a:ea typeface="+mn-ea"/>
            <a:cs typeface="+mn-cs"/>
          </a:endParaRPr>
        </a:p>
      </dgm:t>
    </dgm:pt>
    <dgm:pt modelId="{B82A4DEC-75BD-409F-BF89-EEA7062AAF41}" type="parTrans" cxnId="{ADB75A2E-A3C3-4F09-8681-2C5CAE402CBA}">
      <dgm:prSet/>
      <dgm:spPr/>
      <dgm:t>
        <a:bodyPr/>
        <a:lstStyle/>
        <a:p>
          <a:endParaRPr lang="en-IE" sz="1500"/>
        </a:p>
      </dgm:t>
    </dgm:pt>
    <dgm:pt modelId="{73B7410B-DB1A-4AEA-A810-6180BB347F54}" type="sibTrans" cxnId="{ADB75A2E-A3C3-4F09-8681-2C5CAE402CBA}">
      <dgm:prSet/>
      <dgm:spPr/>
      <dgm:t>
        <a:bodyPr/>
        <a:lstStyle/>
        <a:p>
          <a:endParaRPr lang="en-IE" sz="1500"/>
        </a:p>
      </dgm:t>
    </dgm:pt>
    <dgm:pt modelId="{717FBEAD-5306-47EE-9EAB-538584FA0B42}">
      <dgm:prSet phldrT="[Text]" custT="1"/>
      <dgm:spPr>
        <a:xfrm>
          <a:off x="0" y="3149512"/>
          <a:ext cx="2800944" cy="1438328"/>
        </a:xfrm>
        <a:prstGeom prst="roundRect">
          <a:avLst/>
        </a:prstGeom>
        <a:solidFill>
          <a:srgbClr val="4BC5DE">
            <a:hueOff val="-1812236"/>
            <a:satOff val="3962"/>
            <a:lumOff val="-14706"/>
            <a:alphaOff val="0"/>
          </a:srgbClr>
        </a:solidFill>
        <a:ln w="12700" cap="flat" cmpd="sng" algn="ctr">
          <a:solidFill>
            <a:srgbClr val="FFFFFF">
              <a:hueOff val="0"/>
              <a:satOff val="0"/>
              <a:lumOff val="0"/>
              <a:alphaOff val="0"/>
            </a:srgbClr>
          </a:solidFill>
          <a:prstDash val="solid"/>
          <a:miter lim="800000"/>
        </a:ln>
        <a:effectLst/>
      </dgm:spPr>
      <dgm:t>
        <a:bodyPr/>
        <a:lstStyle/>
        <a:p>
          <a:r>
            <a:rPr lang="en-GB" sz="1500" b="1">
              <a:solidFill>
                <a:schemeClr val="tx1"/>
              </a:solidFill>
            </a:rPr>
            <a:t>Additional data collected by member states </a:t>
          </a:r>
          <a:r>
            <a:rPr lang="en-GB" sz="1500" b="0" i="1">
              <a:solidFill>
                <a:schemeClr val="tx1"/>
              </a:solidFill>
            </a:rPr>
            <a:t>through a phased approach </a:t>
          </a:r>
        </a:p>
        <a:p>
          <a:r>
            <a:rPr lang="en-GB" sz="1500">
              <a:solidFill>
                <a:schemeClr val="tx1"/>
              </a:solidFill>
            </a:rPr>
            <a:t>Methodologies to be developed by implementing agencies</a:t>
          </a:r>
          <a:endParaRPr lang="en-IE" sz="1500">
            <a:solidFill>
              <a:srgbClr val="FFFFFF"/>
            </a:solidFill>
            <a:latin typeface="Arial"/>
            <a:ea typeface="+mn-ea"/>
            <a:cs typeface="+mn-cs"/>
          </a:endParaRPr>
        </a:p>
      </dgm:t>
    </dgm:pt>
    <dgm:pt modelId="{F814CC54-83D6-4529-B084-E8777E63F2E8}" type="parTrans" cxnId="{F3A63B48-4412-4122-9AB0-93876D517D0C}">
      <dgm:prSet/>
      <dgm:spPr/>
      <dgm:t>
        <a:bodyPr/>
        <a:lstStyle/>
        <a:p>
          <a:endParaRPr lang="en-IE" sz="1500"/>
        </a:p>
      </dgm:t>
    </dgm:pt>
    <dgm:pt modelId="{6B63FB86-4F81-440B-A180-8149EFF50231}" type="sibTrans" cxnId="{F3A63B48-4412-4122-9AB0-93876D517D0C}">
      <dgm:prSet/>
      <dgm:spPr/>
      <dgm:t>
        <a:bodyPr/>
        <a:lstStyle/>
        <a:p>
          <a:endParaRPr lang="en-IE" sz="1500"/>
        </a:p>
      </dgm:t>
    </dgm:pt>
    <dgm:pt modelId="{8404A188-66ED-418F-96A2-40D33E8DC364}">
      <dgm:prSet phldrT="[Text]" custT="1"/>
      <dgm:spPr>
        <a:xfrm rot="5400000">
          <a:off x="4715340" y="1378948"/>
          <a:ext cx="1150662" cy="4979456"/>
        </a:xfrm>
        <a:prstGeom prst="round2SameRect">
          <a:avLst/>
        </a:prstGeom>
        <a:solidFill>
          <a:srgbClr val="4BC5DE">
            <a:tint val="40000"/>
            <a:alpha val="90000"/>
            <a:hueOff val="-2705548"/>
            <a:satOff val="-19687"/>
            <a:lumOff val="-2633"/>
            <a:alphaOff val="0"/>
          </a:srgbClr>
        </a:solidFill>
        <a:ln w="12700" cap="flat" cmpd="sng" algn="ctr">
          <a:solidFill>
            <a:srgbClr val="4BC5DE">
              <a:tint val="40000"/>
              <a:alpha val="90000"/>
              <a:hueOff val="-2705548"/>
              <a:satOff val="-19687"/>
              <a:lumOff val="-2633"/>
              <a:alphaOff val="0"/>
            </a:srgbClr>
          </a:solidFill>
          <a:prstDash val="solid"/>
          <a:miter lim="800000"/>
        </a:ln>
        <a:effectLst/>
      </dgm:spPr>
      <dgm:t>
        <a:bodyPr/>
        <a:lstStyle/>
        <a:p>
          <a:r>
            <a:rPr lang="en-GB" sz="1500">
              <a:solidFill>
                <a:srgbClr val="4D4D4D">
                  <a:hueOff val="0"/>
                  <a:satOff val="0"/>
                  <a:lumOff val="0"/>
                  <a:alphaOff val="0"/>
                </a:srgbClr>
              </a:solidFill>
              <a:latin typeface="Arial"/>
              <a:ea typeface="+mn-ea"/>
              <a:cs typeface="+mn-cs"/>
            </a:rPr>
            <a:t>Forest damage other than fire
Above-ground biomass
Forest structure
Value of non-timber forest products </a:t>
          </a:r>
          <a:endParaRPr lang="en-IE" sz="1500">
            <a:solidFill>
              <a:srgbClr val="4D4D4D">
                <a:hueOff val="0"/>
                <a:satOff val="0"/>
                <a:lumOff val="0"/>
                <a:alphaOff val="0"/>
              </a:srgbClr>
            </a:solidFill>
            <a:latin typeface="Arial"/>
            <a:ea typeface="+mn-ea"/>
            <a:cs typeface="+mn-cs"/>
          </a:endParaRPr>
        </a:p>
      </dgm:t>
    </dgm:pt>
    <dgm:pt modelId="{47FD915B-4440-45F7-BFDA-8376321727EC}" type="parTrans" cxnId="{5A6CC58D-05B0-49B7-8FF0-F13F45347E40}">
      <dgm:prSet/>
      <dgm:spPr/>
      <dgm:t>
        <a:bodyPr/>
        <a:lstStyle/>
        <a:p>
          <a:endParaRPr lang="en-IE" sz="1500"/>
        </a:p>
      </dgm:t>
    </dgm:pt>
    <dgm:pt modelId="{8E72E30B-39F9-4098-89A3-ADF5B50AE135}" type="sibTrans" cxnId="{5A6CC58D-05B0-49B7-8FF0-F13F45347E40}">
      <dgm:prSet/>
      <dgm:spPr/>
      <dgm:t>
        <a:bodyPr/>
        <a:lstStyle/>
        <a:p>
          <a:endParaRPr lang="en-IE" sz="1500"/>
        </a:p>
      </dgm:t>
    </dgm:pt>
    <dgm:pt modelId="{B5EE0138-2691-48A4-9D9A-FC887F4A75D4}">
      <dgm:prSet phldrT="[Text]" custT="1"/>
      <dgm:spPr>
        <a:xfrm rot="5400000">
          <a:off x="4502065" y="-193140"/>
          <a:ext cx="1566880" cy="4974593"/>
        </a:xfrm>
        <a:solidFill>
          <a:srgbClr val="4BC5DE">
            <a:tint val="40000"/>
            <a:alpha val="90000"/>
            <a:hueOff val="-1352774"/>
            <a:satOff val="-9843"/>
            <a:lumOff val="-1316"/>
            <a:alphaOff val="0"/>
          </a:srgbClr>
        </a:solidFill>
        <a:ln w="12700" cap="flat" cmpd="sng" algn="ctr">
          <a:solidFill>
            <a:srgbClr val="4BC5DE">
              <a:tint val="40000"/>
              <a:alpha val="90000"/>
              <a:hueOff val="-1352774"/>
              <a:satOff val="-9843"/>
              <a:lumOff val="-1316"/>
              <a:alphaOff val="0"/>
            </a:srgbClr>
          </a:solidFill>
          <a:prstDash val="solid"/>
          <a:miter lim="800000"/>
        </a:ln>
        <a:effectLst/>
      </dgm:spPr>
      <dgm:t>
        <a:bodyPr/>
        <a:lstStyle/>
        <a:p>
          <a:pPr>
            <a:buFont typeface="Arial" panose="020B0604020202020204" pitchFamily="34" charset="0"/>
            <a:buChar char="•"/>
          </a:pPr>
          <a:r>
            <a:rPr lang="en-GB" sz="1500">
              <a:solidFill>
                <a:srgbClr val="4D4D4D">
                  <a:hueOff val="0"/>
                  <a:satOff val="0"/>
                  <a:lumOff val="0"/>
                  <a:alphaOff val="0"/>
                </a:srgbClr>
              </a:solidFill>
              <a:latin typeface="Arial"/>
              <a:ea typeface="+mn-ea"/>
              <a:cs typeface="+mn-cs"/>
            </a:rPr>
            <a:t>unavailable for timber supply 
Stock of standing timber
Net annual growth
Structure of stands</a:t>
          </a:r>
          <a:endParaRPr lang="en-IE" sz="1500">
            <a:solidFill>
              <a:srgbClr val="4D4D4D">
                <a:hueOff val="0"/>
                <a:satOff val="0"/>
                <a:lumOff val="0"/>
                <a:alphaOff val="0"/>
              </a:srgbClr>
            </a:solidFill>
            <a:latin typeface="Arial"/>
            <a:ea typeface="+mn-ea"/>
            <a:cs typeface="+mn-cs"/>
          </a:endParaRPr>
        </a:p>
      </dgm:t>
    </dgm:pt>
    <dgm:pt modelId="{34A6D077-1511-47FA-A274-293E90B203C4}" type="parTrans" cxnId="{C35AC4D2-E34E-4118-A088-E5A03B9C9954}">
      <dgm:prSet/>
      <dgm:spPr/>
    </dgm:pt>
    <dgm:pt modelId="{24567C94-F713-45B2-BDD9-071164BA9DAF}" type="sibTrans" cxnId="{C35AC4D2-E34E-4118-A088-E5A03B9C9954}">
      <dgm:prSet/>
      <dgm:spPr/>
    </dgm:pt>
    <dgm:pt modelId="{955B5200-A080-4EC7-AD42-B3CD932412CE}" type="pres">
      <dgm:prSet presAssocID="{C6F84F98-EB69-466F-9FF7-FDCBD64390BD}" presName="Name0" presStyleCnt="0">
        <dgm:presLayoutVars>
          <dgm:dir/>
          <dgm:animLvl val="lvl"/>
          <dgm:resizeHandles val="exact"/>
        </dgm:presLayoutVars>
      </dgm:prSet>
      <dgm:spPr/>
    </dgm:pt>
    <dgm:pt modelId="{D3B64118-36D4-453E-8E42-A98E1AC8C8D9}" type="pres">
      <dgm:prSet presAssocID="{04E78B0E-23B7-4988-BE41-20B4CE83EFDD}" presName="linNode" presStyleCnt="0"/>
      <dgm:spPr/>
    </dgm:pt>
    <dgm:pt modelId="{7E327DE2-7D6F-4978-B15F-8F37987FDC3F}" type="pres">
      <dgm:prSet presAssocID="{04E78B0E-23B7-4988-BE41-20B4CE83EFDD}" presName="parentText" presStyleLbl="node1" presStyleIdx="0" presStyleCnt="3" custLinFactNeighborX="648" custLinFactNeighborY="3716">
        <dgm:presLayoutVars>
          <dgm:chMax val="1"/>
          <dgm:bulletEnabled val="1"/>
        </dgm:presLayoutVars>
      </dgm:prSet>
      <dgm:spPr/>
    </dgm:pt>
    <dgm:pt modelId="{15090863-1205-4AC0-A0BE-52A8CE1210D0}" type="pres">
      <dgm:prSet presAssocID="{04E78B0E-23B7-4988-BE41-20B4CE83EFDD}" presName="descendantText" presStyleLbl="alignAccFollowNode1" presStyleIdx="0" presStyleCnt="3" custLinFactNeighborX="1623" custLinFactNeighborY="2828">
        <dgm:presLayoutVars>
          <dgm:bulletEnabled val="1"/>
        </dgm:presLayoutVars>
      </dgm:prSet>
      <dgm:spPr/>
    </dgm:pt>
    <dgm:pt modelId="{EFF2AA18-A154-4D2F-A296-673655664C3F}" type="pres">
      <dgm:prSet presAssocID="{C2C2F15A-200F-497B-8E63-B7FAC45C54E0}" presName="sp" presStyleCnt="0"/>
      <dgm:spPr/>
    </dgm:pt>
    <dgm:pt modelId="{346FA245-F371-4959-802E-0DD6420EE4F7}" type="pres">
      <dgm:prSet presAssocID="{9CA0B110-699A-426A-8D52-E3A48CCAD70F}" presName="linNode" presStyleCnt="0"/>
      <dgm:spPr/>
    </dgm:pt>
    <dgm:pt modelId="{B1CDFD8F-AF51-4BB3-88A0-A6E5FFFA1F91}" type="pres">
      <dgm:prSet presAssocID="{9CA0B110-699A-426A-8D52-E3A48CCAD70F}" presName="parentText" presStyleLbl="node1" presStyleIdx="1" presStyleCnt="3" custLinFactNeighborX="-186">
        <dgm:presLayoutVars>
          <dgm:chMax val="1"/>
          <dgm:bulletEnabled val="1"/>
        </dgm:presLayoutVars>
      </dgm:prSet>
      <dgm:spPr/>
    </dgm:pt>
    <dgm:pt modelId="{DB7C3207-6C05-478B-9B82-B9D6CB25B1CF}" type="pres">
      <dgm:prSet presAssocID="{9CA0B110-699A-426A-8D52-E3A48CCAD70F}" presName="descendantText" presStyleLbl="alignAccFollowNode1" presStyleIdx="1" presStyleCnt="3" custScaleY="136172">
        <dgm:presLayoutVars>
          <dgm:bulletEnabled val="1"/>
        </dgm:presLayoutVars>
      </dgm:prSet>
      <dgm:spPr>
        <a:prstGeom prst="round2SameRect">
          <a:avLst/>
        </a:prstGeom>
      </dgm:spPr>
    </dgm:pt>
    <dgm:pt modelId="{0E36FE16-82B7-4B76-8D69-4668FAA9524A}" type="pres">
      <dgm:prSet presAssocID="{6976F0FC-F2AF-469D-816A-EAB8DFBE9DBE}" presName="sp" presStyleCnt="0"/>
      <dgm:spPr/>
    </dgm:pt>
    <dgm:pt modelId="{F2D6675B-AB74-4B9B-A59E-465DAC3EF60B}" type="pres">
      <dgm:prSet presAssocID="{717FBEAD-5306-47EE-9EAB-538584FA0B42}" presName="linNode" presStyleCnt="0"/>
      <dgm:spPr/>
    </dgm:pt>
    <dgm:pt modelId="{6FE88C5B-B613-4DFC-863B-088A8C3C2471}" type="pres">
      <dgm:prSet presAssocID="{717FBEAD-5306-47EE-9EAB-538584FA0B42}" presName="parentText" presStyleLbl="node1" presStyleIdx="2" presStyleCnt="3">
        <dgm:presLayoutVars>
          <dgm:chMax val="1"/>
          <dgm:bulletEnabled val="1"/>
        </dgm:presLayoutVars>
      </dgm:prSet>
      <dgm:spPr/>
    </dgm:pt>
    <dgm:pt modelId="{FAD229DF-BC67-4B15-A37B-E6F170804330}" type="pres">
      <dgm:prSet presAssocID="{717FBEAD-5306-47EE-9EAB-538584FA0B42}" presName="descendantText" presStyleLbl="alignAccFollowNode1" presStyleIdx="2" presStyleCnt="3">
        <dgm:presLayoutVars>
          <dgm:bulletEnabled val="1"/>
        </dgm:presLayoutVars>
      </dgm:prSet>
      <dgm:spPr/>
    </dgm:pt>
  </dgm:ptLst>
  <dgm:cxnLst>
    <dgm:cxn modelId="{ADB75A2E-A3C3-4F09-8681-2C5CAE402CBA}" srcId="{9CA0B110-699A-426A-8D52-E3A48CCAD70F}" destId="{7862C33E-77B6-4A25-9C44-5A5B8AC1A5CD}" srcOrd="0" destOrd="0" parTransId="{B82A4DEC-75BD-409F-BF89-EEA7062AAF41}" sibTransId="{73B7410B-DB1A-4AEA-A810-6180BB347F54}"/>
    <dgm:cxn modelId="{6EE78C34-B065-4852-8934-6B921CD56A7A}" type="presOf" srcId="{C6F84F98-EB69-466F-9FF7-FDCBD64390BD}" destId="{955B5200-A080-4EC7-AD42-B3CD932412CE}" srcOrd="0" destOrd="0" presId="urn:microsoft.com/office/officeart/2005/8/layout/vList5"/>
    <dgm:cxn modelId="{2624AA45-3E89-493F-971C-2885C360E197}" type="presOf" srcId="{04E78B0E-23B7-4988-BE41-20B4CE83EFDD}" destId="{7E327DE2-7D6F-4978-B15F-8F37987FDC3F}" srcOrd="0" destOrd="0" presId="urn:microsoft.com/office/officeart/2005/8/layout/vList5"/>
    <dgm:cxn modelId="{F3A63B48-4412-4122-9AB0-93876D517D0C}" srcId="{C6F84F98-EB69-466F-9FF7-FDCBD64390BD}" destId="{717FBEAD-5306-47EE-9EAB-538584FA0B42}" srcOrd="2" destOrd="0" parTransId="{F814CC54-83D6-4529-B084-E8777E63F2E8}" sibTransId="{6B63FB86-4F81-440B-A180-8149EFF50231}"/>
    <dgm:cxn modelId="{A7211569-E1D9-4C16-A0A8-1617DA03B2EE}" srcId="{C6F84F98-EB69-466F-9FF7-FDCBD64390BD}" destId="{04E78B0E-23B7-4988-BE41-20B4CE83EFDD}" srcOrd="0" destOrd="0" parTransId="{AA9FBE24-7CF6-41F6-9E20-C989D70D695D}" sibTransId="{C2C2F15A-200F-497B-8E63-B7FAC45C54E0}"/>
    <dgm:cxn modelId="{1CCC974B-1A7A-47A4-AD42-8DECF42AE9CF}" type="presOf" srcId="{7862C33E-77B6-4A25-9C44-5A5B8AC1A5CD}" destId="{DB7C3207-6C05-478B-9B82-B9D6CB25B1CF}" srcOrd="0" destOrd="0" presId="urn:microsoft.com/office/officeart/2005/8/layout/vList5"/>
    <dgm:cxn modelId="{642FAA6C-BB2F-47E5-8FCB-B9ED87AB2B2B}" type="presOf" srcId="{B5EE0138-2691-48A4-9D9A-FC887F4A75D4}" destId="{DB7C3207-6C05-478B-9B82-B9D6CB25B1CF}" srcOrd="0" destOrd="1" presId="urn:microsoft.com/office/officeart/2005/8/layout/vList5"/>
    <dgm:cxn modelId="{12C10F78-D828-419A-A6C3-4CB4F7B04F8E}" type="presOf" srcId="{8404A188-66ED-418F-96A2-40D33E8DC364}" destId="{FAD229DF-BC67-4B15-A37B-E6F170804330}" srcOrd="0" destOrd="0" presId="urn:microsoft.com/office/officeart/2005/8/layout/vList5"/>
    <dgm:cxn modelId="{6D64BD5A-019E-41DC-8CBF-582C8FF06134}" type="presOf" srcId="{C848A59D-A76E-42FC-B8BF-7C20D2FDD41C}" destId="{15090863-1205-4AC0-A0BE-52A8CE1210D0}" srcOrd="0" destOrd="0" presId="urn:microsoft.com/office/officeart/2005/8/layout/vList5"/>
    <dgm:cxn modelId="{81340F8B-EE51-4CFC-9A8F-55E6141648C3}" type="presOf" srcId="{9CA0B110-699A-426A-8D52-E3A48CCAD70F}" destId="{B1CDFD8F-AF51-4BB3-88A0-A6E5FFFA1F91}" srcOrd="0" destOrd="0" presId="urn:microsoft.com/office/officeart/2005/8/layout/vList5"/>
    <dgm:cxn modelId="{5A6CC58D-05B0-49B7-8FF0-F13F45347E40}" srcId="{717FBEAD-5306-47EE-9EAB-538584FA0B42}" destId="{8404A188-66ED-418F-96A2-40D33E8DC364}" srcOrd="0" destOrd="0" parTransId="{47FD915B-4440-45F7-BFDA-8376321727EC}" sibTransId="{8E72E30B-39F9-4098-89A3-ADF5B50AE135}"/>
    <dgm:cxn modelId="{CB69ECA8-C518-45B8-9CAA-F30364A48E5D}" srcId="{04E78B0E-23B7-4988-BE41-20B4CE83EFDD}" destId="{C848A59D-A76E-42FC-B8BF-7C20D2FDD41C}" srcOrd="0" destOrd="0" parTransId="{F48E4D7D-E9C3-4CD9-AF82-179C3A431DFB}" sibTransId="{ABACD718-243A-478A-9B3E-56626B814A6C}"/>
    <dgm:cxn modelId="{852C24B8-2C90-4E63-A2CE-C233DFA8C1C8}" srcId="{C6F84F98-EB69-466F-9FF7-FDCBD64390BD}" destId="{9CA0B110-699A-426A-8D52-E3A48CCAD70F}" srcOrd="1" destOrd="0" parTransId="{81ECEF08-8126-4432-B014-02A61E498E40}" sibTransId="{6976F0FC-F2AF-469D-816A-EAB8DFBE9DBE}"/>
    <dgm:cxn modelId="{F8B03AC4-9219-4184-8F0A-3EF9AC4A5C30}" type="presOf" srcId="{717FBEAD-5306-47EE-9EAB-538584FA0B42}" destId="{6FE88C5B-B613-4DFC-863B-088A8C3C2471}" srcOrd="0" destOrd="0" presId="urn:microsoft.com/office/officeart/2005/8/layout/vList5"/>
    <dgm:cxn modelId="{C35AC4D2-E34E-4118-A088-E5A03B9C9954}" srcId="{9CA0B110-699A-426A-8D52-E3A48CCAD70F}" destId="{B5EE0138-2691-48A4-9D9A-FC887F4A75D4}" srcOrd="1" destOrd="0" parTransId="{34A6D077-1511-47FA-A274-293E90B203C4}" sibTransId="{24567C94-F713-45B2-BDD9-071164BA9DAF}"/>
    <dgm:cxn modelId="{C7C7E887-5F2F-4AD7-A539-D1F8F86082CC}" type="presParOf" srcId="{955B5200-A080-4EC7-AD42-B3CD932412CE}" destId="{D3B64118-36D4-453E-8E42-A98E1AC8C8D9}" srcOrd="0" destOrd="0" presId="urn:microsoft.com/office/officeart/2005/8/layout/vList5"/>
    <dgm:cxn modelId="{8CDD0BCC-5F5F-4E20-898D-BF4B317479FC}" type="presParOf" srcId="{D3B64118-36D4-453E-8E42-A98E1AC8C8D9}" destId="{7E327DE2-7D6F-4978-B15F-8F37987FDC3F}" srcOrd="0" destOrd="0" presId="urn:microsoft.com/office/officeart/2005/8/layout/vList5"/>
    <dgm:cxn modelId="{AF594E54-0482-4E66-886A-B46534A3CAF5}" type="presParOf" srcId="{D3B64118-36D4-453E-8E42-A98E1AC8C8D9}" destId="{15090863-1205-4AC0-A0BE-52A8CE1210D0}" srcOrd="1" destOrd="0" presId="urn:microsoft.com/office/officeart/2005/8/layout/vList5"/>
    <dgm:cxn modelId="{60543ECE-562A-420A-B0CD-74B5C9054E93}" type="presParOf" srcId="{955B5200-A080-4EC7-AD42-B3CD932412CE}" destId="{EFF2AA18-A154-4D2F-A296-673655664C3F}" srcOrd="1" destOrd="0" presId="urn:microsoft.com/office/officeart/2005/8/layout/vList5"/>
    <dgm:cxn modelId="{4C00459A-8B59-4B7F-8E33-71ECA9F85A72}" type="presParOf" srcId="{955B5200-A080-4EC7-AD42-B3CD932412CE}" destId="{346FA245-F371-4959-802E-0DD6420EE4F7}" srcOrd="2" destOrd="0" presId="urn:microsoft.com/office/officeart/2005/8/layout/vList5"/>
    <dgm:cxn modelId="{32F96D55-DDDF-4760-8640-800FDC3BD0EE}" type="presParOf" srcId="{346FA245-F371-4959-802E-0DD6420EE4F7}" destId="{B1CDFD8F-AF51-4BB3-88A0-A6E5FFFA1F91}" srcOrd="0" destOrd="0" presId="urn:microsoft.com/office/officeart/2005/8/layout/vList5"/>
    <dgm:cxn modelId="{1C1B98D7-543B-4A89-B111-877EC99EE580}" type="presParOf" srcId="{346FA245-F371-4959-802E-0DD6420EE4F7}" destId="{DB7C3207-6C05-478B-9B82-B9D6CB25B1CF}" srcOrd="1" destOrd="0" presId="urn:microsoft.com/office/officeart/2005/8/layout/vList5"/>
    <dgm:cxn modelId="{4B071E55-6D97-49EF-A0BC-76F37F93AF40}" type="presParOf" srcId="{955B5200-A080-4EC7-AD42-B3CD932412CE}" destId="{0E36FE16-82B7-4B76-8D69-4668FAA9524A}" srcOrd="3" destOrd="0" presId="urn:microsoft.com/office/officeart/2005/8/layout/vList5"/>
    <dgm:cxn modelId="{760F5B3D-B6C7-40AC-AC9A-A9C06F70F655}" type="presParOf" srcId="{955B5200-A080-4EC7-AD42-B3CD932412CE}" destId="{F2D6675B-AB74-4B9B-A59E-465DAC3EF60B}" srcOrd="4" destOrd="0" presId="urn:microsoft.com/office/officeart/2005/8/layout/vList5"/>
    <dgm:cxn modelId="{BB4CE1E3-B32B-4515-92A9-490D48461D99}" type="presParOf" srcId="{F2D6675B-AB74-4B9B-A59E-465DAC3EF60B}" destId="{6FE88C5B-B613-4DFC-863B-088A8C3C2471}" srcOrd="0" destOrd="0" presId="urn:microsoft.com/office/officeart/2005/8/layout/vList5"/>
    <dgm:cxn modelId="{E9C66FED-7141-4CD7-B397-4F9F78CBC8ED}" type="presParOf" srcId="{F2D6675B-AB74-4B9B-A59E-465DAC3EF60B}" destId="{FAD229DF-BC67-4B15-A37B-E6F17080433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090863-1205-4AC0-A0BE-52A8CE1210D0}">
      <dsp:nvSpPr>
        <dsp:cNvPr id="0" name=""/>
        <dsp:cNvSpPr/>
      </dsp:nvSpPr>
      <dsp:spPr>
        <a:xfrm rot="5400000">
          <a:off x="4715340" y="-1737551"/>
          <a:ext cx="1150662" cy="4979456"/>
        </a:xfrm>
        <a:prstGeom prst="round2SameRect">
          <a:avLst/>
        </a:prstGeom>
        <a:solidFill>
          <a:srgbClr val="4BC5DE">
            <a:tint val="40000"/>
            <a:alpha val="90000"/>
            <a:hueOff val="0"/>
            <a:satOff val="0"/>
            <a:lumOff val="0"/>
            <a:alphaOff val="0"/>
          </a:srgbClr>
        </a:solidFill>
        <a:ln w="12700" cap="flat" cmpd="sng" algn="ctr">
          <a:solidFill>
            <a:srgbClr val="4BC5DE">
              <a:tint val="40000"/>
              <a:alpha val="9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66750">
            <a:lnSpc>
              <a:spcPct val="90000"/>
            </a:lnSpc>
            <a:spcBef>
              <a:spcPct val="0"/>
            </a:spcBef>
            <a:spcAft>
              <a:spcPct val="15000"/>
            </a:spcAft>
            <a:buChar char="•"/>
          </a:pPr>
          <a:r>
            <a:rPr lang="en-GB" sz="1500" kern="1200">
              <a:solidFill>
                <a:srgbClr val="4D4D4D">
                  <a:hueOff val="0"/>
                  <a:satOff val="0"/>
                  <a:lumOff val="0"/>
                  <a:alphaOff val="0"/>
                </a:srgbClr>
              </a:solidFill>
              <a:latin typeface="Arial"/>
              <a:ea typeface="+mn-ea"/>
              <a:cs typeface="+mn-cs"/>
            </a:rPr>
            <a:t>Forest cover
Density of tree cover 
Forest type
Forest connectivity</a:t>
          </a:r>
          <a:endParaRPr lang="en-IE" sz="1500" kern="1200">
            <a:solidFill>
              <a:srgbClr val="4D4D4D">
                <a:hueOff val="0"/>
                <a:satOff val="0"/>
                <a:lumOff val="0"/>
                <a:alphaOff val="0"/>
              </a:srgbClr>
            </a:solidFill>
            <a:latin typeface="Arial"/>
            <a:ea typeface="+mn-ea"/>
            <a:cs typeface="+mn-cs"/>
          </a:endParaRPr>
        </a:p>
      </dsp:txBody>
      <dsp:txXfrm rot="-5400000">
        <a:off x="2800944" y="233016"/>
        <a:ext cx="4923285" cy="1038320"/>
      </dsp:txXfrm>
    </dsp:sp>
    <dsp:sp modelId="{7E327DE2-7D6F-4978-B15F-8F37987FDC3F}">
      <dsp:nvSpPr>
        <dsp:cNvPr id="0" name=""/>
        <dsp:cNvSpPr/>
      </dsp:nvSpPr>
      <dsp:spPr>
        <a:xfrm>
          <a:off x="32266" y="53919"/>
          <a:ext cx="2800944" cy="1438328"/>
        </a:xfrm>
        <a:prstGeom prst="roundRect">
          <a:avLst/>
        </a:prstGeom>
        <a:solidFill>
          <a:srgbClr val="4BC5DE">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GB" sz="1500" b="1" kern="1200">
              <a:solidFill>
                <a:schemeClr val="tx1"/>
              </a:solidFill>
            </a:rPr>
            <a:t>Data collected by 
by the European Commission 
</a:t>
          </a:r>
          <a:r>
            <a:rPr lang="en-GB" sz="1500" b="0" i="1" kern="1200">
              <a:solidFill>
                <a:schemeClr val="tx1"/>
              </a:solidFill>
            </a:rPr>
            <a:t>through standardisation </a:t>
          </a:r>
          <a:r>
            <a:rPr lang="en-GB" sz="1500" b="1" kern="1200">
              <a:solidFill>
                <a:schemeClr val="tx1"/>
              </a:solidFill>
            </a:rPr>
            <a:t>
with the help of Copernicus </a:t>
          </a:r>
          <a:endParaRPr lang="en-IE" sz="1500" b="1" kern="1200">
            <a:solidFill>
              <a:srgbClr val="FFFFFF"/>
            </a:solidFill>
            <a:latin typeface="Arial"/>
            <a:ea typeface="+mn-ea"/>
            <a:cs typeface="+mn-cs"/>
          </a:endParaRPr>
        </a:p>
      </dsp:txBody>
      <dsp:txXfrm>
        <a:off x="102479" y="124132"/>
        <a:ext cx="2660518" cy="1297902"/>
      </dsp:txXfrm>
    </dsp:sp>
    <dsp:sp modelId="{DB7C3207-6C05-478B-9B82-B9D6CB25B1CF}">
      <dsp:nvSpPr>
        <dsp:cNvPr id="0" name=""/>
        <dsp:cNvSpPr/>
      </dsp:nvSpPr>
      <dsp:spPr>
        <a:xfrm rot="5400000">
          <a:off x="4502065" y="-193140"/>
          <a:ext cx="1566880" cy="4974593"/>
        </a:xfrm>
        <a:prstGeom prst="round2SameRect">
          <a:avLst/>
        </a:prstGeom>
        <a:solidFill>
          <a:srgbClr val="4BC5DE">
            <a:tint val="40000"/>
            <a:alpha val="90000"/>
            <a:hueOff val="-1352774"/>
            <a:satOff val="-9843"/>
            <a:lumOff val="-1316"/>
            <a:alphaOff val="0"/>
          </a:srgbClr>
        </a:solidFill>
        <a:ln w="12700" cap="flat" cmpd="sng" algn="ctr">
          <a:solidFill>
            <a:srgbClr val="4BC5DE">
              <a:tint val="40000"/>
              <a:alpha val="90000"/>
              <a:hueOff val="-1352774"/>
              <a:satOff val="-9843"/>
              <a:lumOff val="-1316"/>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66750">
            <a:lnSpc>
              <a:spcPct val="90000"/>
            </a:lnSpc>
            <a:spcBef>
              <a:spcPct val="0"/>
            </a:spcBef>
            <a:spcAft>
              <a:spcPct val="15000"/>
            </a:spcAft>
            <a:buChar char="•"/>
          </a:pPr>
          <a:r>
            <a:rPr lang="en-GB" sz="1500" kern="1200">
              <a:solidFill>
                <a:srgbClr val="4D4D4D">
                  <a:hueOff val="0"/>
                  <a:satOff val="0"/>
                  <a:lumOff val="0"/>
                  <a:alphaOff val="0"/>
                </a:srgbClr>
              </a:solidFill>
              <a:latin typeface="Arial"/>
              <a:ea typeface="+mn-ea"/>
              <a:cs typeface="+mn-cs"/>
            </a:rPr>
            <a:t>Forests available and</a:t>
          </a:r>
          <a:endParaRPr lang="en-IE" sz="1500" kern="1200">
            <a:solidFill>
              <a:srgbClr val="4D4D4D">
                <a:hueOff val="0"/>
                <a:satOff val="0"/>
                <a:lumOff val="0"/>
                <a:alphaOff val="0"/>
              </a:srgbClr>
            </a:solidFill>
            <a:latin typeface="Arial"/>
            <a:ea typeface="+mn-ea"/>
            <a:cs typeface="+mn-cs"/>
          </a:endParaRPr>
        </a:p>
        <a:p>
          <a:pPr marL="114300" lvl="1" indent="-114300" algn="l" defTabSz="666750">
            <a:lnSpc>
              <a:spcPct val="90000"/>
            </a:lnSpc>
            <a:spcBef>
              <a:spcPct val="0"/>
            </a:spcBef>
            <a:spcAft>
              <a:spcPct val="15000"/>
            </a:spcAft>
            <a:buFont typeface="Arial" panose="020B0604020202020204" pitchFamily="34" charset="0"/>
            <a:buChar char="•"/>
          </a:pPr>
          <a:r>
            <a:rPr lang="en-GB" sz="1500" kern="1200">
              <a:solidFill>
                <a:srgbClr val="4D4D4D">
                  <a:hueOff val="0"/>
                  <a:satOff val="0"/>
                  <a:lumOff val="0"/>
                  <a:alphaOff val="0"/>
                </a:srgbClr>
              </a:solidFill>
              <a:latin typeface="Arial"/>
              <a:ea typeface="+mn-ea"/>
              <a:cs typeface="+mn-cs"/>
            </a:rPr>
            <a:t>unavailable for timber supply 
Stock of standing timber
Net annual growth
Structure of stands</a:t>
          </a:r>
          <a:endParaRPr lang="en-IE" sz="1500" kern="1200">
            <a:solidFill>
              <a:srgbClr val="4D4D4D">
                <a:hueOff val="0"/>
                <a:satOff val="0"/>
                <a:lumOff val="0"/>
                <a:alphaOff val="0"/>
              </a:srgbClr>
            </a:solidFill>
            <a:latin typeface="Arial"/>
            <a:ea typeface="+mn-ea"/>
            <a:cs typeface="+mn-cs"/>
          </a:endParaRPr>
        </a:p>
      </dsp:txBody>
      <dsp:txXfrm rot="-5400000">
        <a:off x="2798209" y="1587205"/>
        <a:ext cx="4898104" cy="1413902"/>
      </dsp:txXfrm>
    </dsp:sp>
    <dsp:sp modelId="{B1CDFD8F-AF51-4BB3-88A0-A6E5FFFA1F91}">
      <dsp:nvSpPr>
        <dsp:cNvPr id="0" name=""/>
        <dsp:cNvSpPr/>
      </dsp:nvSpPr>
      <dsp:spPr>
        <a:xfrm>
          <a:off x="0" y="1574991"/>
          <a:ext cx="2798208" cy="1438328"/>
        </a:xfrm>
        <a:prstGeom prst="roundRect">
          <a:avLst/>
        </a:prstGeom>
        <a:solidFill>
          <a:srgbClr val="4BC5DE">
            <a:hueOff val="-906118"/>
            <a:satOff val="1981"/>
            <a:lumOff val="-7353"/>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GB" sz="1500" b="1" kern="1200">
              <a:solidFill>
                <a:schemeClr val="tx1"/>
              </a:solidFill>
            </a:rPr>
            <a:t>Data collected by 
by the Member States
 mainly on the basis of NFI to be </a:t>
          </a:r>
          <a:r>
            <a:rPr lang="en-GB" sz="1500" b="0" i="1" kern="1200">
              <a:solidFill>
                <a:schemeClr val="tx1"/>
              </a:solidFill>
            </a:rPr>
            <a:t>harmonised.</a:t>
          </a:r>
          <a:r>
            <a:rPr lang="uk-UA" sz="1500" kern="1200">
              <a:solidFill>
                <a:srgbClr val="FFFFFF"/>
              </a:solidFill>
              <a:latin typeface="Arial"/>
              <a:ea typeface="+mn-ea"/>
              <a:cs typeface="+mn-cs"/>
            </a:rPr>
            <a:t>
</a:t>
          </a:r>
          <a:endParaRPr lang="en-IE" sz="1500" kern="1200">
            <a:solidFill>
              <a:srgbClr val="FFFFFF"/>
            </a:solidFill>
            <a:latin typeface="Arial"/>
            <a:ea typeface="+mn-ea"/>
            <a:cs typeface="+mn-cs"/>
          </a:endParaRPr>
        </a:p>
      </dsp:txBody>
      <dsp:txXfrm>
        <a:off x="70213" y="1645204"/>
        <a:ext cx="2657782" cy="1297902"/>
      </dsp:txXfrm>
    </dsp:sp>
    <dsp:sp modelId="{FAD229DF-BC67-4B15-A37B-E6F170804330}">
      <dsp:nvSpPr>
        <dsp:cNvPr id="0" name=""/>
        <dsp:cNvSpPr/>
      </dsp:nvSpPr>
      <dsp:spPr>
        <a:xfrm rot="5400000">
          <a:off x="4715340" y="1378948"/>
          <a:ext cx="1150662" cy="4979456"/>
        </a:xfrm>
        <a:prstGeom prst="round2SameRect">
          <a:avLst/>
        </a:prstGeom>
        <a:solidFill>
          <a:srgbClr val="4BC5DE">
            <a:tint val="40000"/>
            <a:alpha val="90000"/>
            <a:hueOff val="-2705548"/>
            <a:satOff val="-19687"/>
            <a:lumOff val="-2633"/>
            <a:alphaOff val="0"/>
          </a:srgbClr>
        </a:solidFill>
        <a:ln w="12700" cap="flat" cmpd="sng" algn="ctr">
          <a:solidFill>
            <a:srgbClr val="4BC5DE">
              <a:tint val="40000"/>
              <a:alpha val="90000"/>
              <a:hueOff val="-2705548"/>
              <a:satOff val="-19687"/>
              <a:lumOff val="-2633"/>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66750">
            <a:lnSpc>
              <a:spcPct val="90000"/>
            </a:lnSpc>
            <a:spcBef>
              <a:spcPct val="0"/>
            </a:spcBef>
            <a:spcAft>
              <a:spcPct val="15000"/>
            </a:spcAft>
            <a:buChar char="•"/>
          </a:pPr>
          <a:r>
            <a:rPr lang="en-GB" sz="1500" kern="1200">
              <a:solidFill>
                <a:srgbClr val="4D4D4D">
                  <a:hueOff val="0"/>
                  <a:satOff val="0"/>
                  <a:lumOff val="0"/>
                  <a:alphaOff val="0"/>
                </a:srgbClr>
              </a:solidFill>
              <a:latin typeface="Arial"/>
              <a:ea typeface="+mn-ea"/>
              <a:cs typeface="+mn-cs"/>
            </a:rPr>
            <a:t>Forest damage other than fire
Above-ground biomass
Forest structure
Value of non-timber forest products </a:t>
          </a:r>
          <a:endParaRPr lang="en-IE" sz="1500" kern="1200">
            <a:solidFill>
              <a:srgbClr val="4D4D4D">
                <a:hueOff val="0"/>
                <a:satOff val="0"/>
                <a:lumOff val="0"/>
                <a:alphaOff val="0"/>
              </a:srgbClr>
            </a:solidFill>
            <a:latin typeface="Arial"/>
            <a:ea typeface="+mn-ea"/>
            <a:cs typeface="+mn-cs"/>
          </a:endParaRPr>
        </a:p>
      </dsp:txBody>
      <dsp:txXfrm rot="-5400000">
        <a:off x="2800944" y="3349516"/>
        <a:ext cx="4923285" cy="1038320"/>
      </dsp:txXfrm>
    </dsp:sp>
    <dsp:sp modelId="{6FE88C5B-B613-4DFC-863B-088A8C3C2471}">
      <dsp:nvSpPr>
        <dsp:cNvPr id="0" name=""/>
        <dsp:cNvSpPr/>
      </dsp:nvSpPr>
      <dsp:spPr>
        <a:xfrm>
          <a:off x="0" y="3149512"/>
          <a:ext cx="2800944" cy="1438328"/>
        </a:xfrm>
        <a:prstGeom prst="roundRect">
          <a:avLst/>
        </a:prstGeom>
        <a:solidFill>
          <a:srgbClr val="4BC5DE">
            <a:hueOff val="-1812236"/>
            <a:satOff val="3962"/>
            <a:lumOff val="-14706"/>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GB" sz="1500" b="1" kern="1200">
              <a:solidFill>
                <a:schemeClr val="tx1"/>
              </a:solidFill>
            </a:rPr>
            <a:t>Additional data collected by member states </a:t>
          </a:r>
          <a:r>
            <a:rPr lang="en-GB" sz="1500" b="0" i="1" kern="1200">
              <a:solidFill>
                <a:schemeClr val="tx1"/>
              </a:solidFill>
            </a:rPr>
            <a:t>through a phased approach </a:t>
          </a:r>
        </a:p>
        <a:p>
          <a:pPr marL="0" lvl="0" indent="0" algn="ctr" defTabSz="666750">
            <a:lnSpc>
              <a:spcPct val="90000"/>
            </a:lnSpc>
            <a:spcBef>
              <a:spcPct val="0"/>
            </a:spcBef>
            <a:spcAft>
              <a:spcPct val="35000"/>
            </a:spcAft>
            <a:buNone/>
          </a:pPr>
          <a:r>
            <a:rPr lang="en-GB" sz="1500" kern="1200">
              <a:solidFill>
                <a:schemeClr val="tx1"/>
              </a:solidFill>
            </a:rPr>
            <a:t>Methodologies to be developed by implementing agencies</a:t>
          </a:r>
          <a:endParaRPr lang="en-IE" sz="1500" kern="1200">
            <a:solidFill>
              <a:srgbClr val="FFFFFF"/>
            </a:solidFill>
            <a:latin typeface="Arial"/>
            <a:ea typeface="+mn-ea"/>
            <a:cs typeface="+mn-cs"/>
          </a:endParaRPr>
        </a:p>
      </dsp:txBody>
      <dsp:txXfrm>
        <a:off x="70213" y="3219725"/>
        <a:ext cx="2660518" cy="129790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35C74AC-C7B3-C269-57CD-B87A8093E4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D275EEE2-FA10-6566-DA7D-A4895702F5B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3A87B9A-57DF-43EE-816E-9505587B5B60}" type="datetimeFigureOut">
              <a:rPr lang="en-GB" smtClean="0"/>
              <a:t>08/12/2024</a:t>
            </a:fld>
            <a:endParaRPr lang="en-GB"/>
          </a:p>
        </p:txBody>
      </p:sp>
      <p:sp>
        <p:nvSpPr>
          <p:cNvPr id="4" name="Footer Placeholder 3">
            <a:extLst>
              <a:ext uri="{FF2B5EF4-FFF2-40B4-BE49-F238E27FC236}">
                <a16:creationId xmlns:a16="http://schemas.microsoft.com/office/drawing/2014/main" id="{2C8B1DED-B660-C52C-D958-0444FE2B04B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C6D9538B-92A1-0963-65CA-E302E98BD8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A15FBC-67DD-4AD2-A01B-6FEBF3971CAE}" type="slidenum">
              <a:rPr lang="en-GB" smtClean="0"/>
              <a:t>‹#›</a:t>
            </a:fld>
            <a:endParaRPr lang="en-GB"/>
          </a:p>
        </p:txBody>
      </p:sp>
    </p:spTree>
    <p:extLst>
      <p:ext uri="{BB962C8B-B14F-4D97-AF65-F5344CB8AC3E}">
        <p14:creationId xmlns:p14="http://schemas.microsoft.com/office/powerpoint/2010/main" val="34414518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ACF643-7E53-4455-95A2-010E52AE22C7}" type="datetimeFigureOut">
              <a:rPr lang="en-GB" smtClean="0"/>
              <a:t>08/12/2024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2C36DC-5179-4CB2-A7AD-3EDF62B1C9D6}" type="slidenum">
              <a:rPr lang="en-GB" smtClean="0"/>
              <a:t>‹#›</a:t>
            </a:fld>
            <a:endParaRPr lang="en-GB"/>
          </a:p>
        </p:txBody>
      </p:sp>
    </p:spTree>
    <p:extLst>
      <p:ext uri="{BB962C8B-B14F-4D97-AF65-F5344CB8AC3E}">
        <p14:creationId xmlns:p14="http://schemas.microsoft.com/office/powerpoint/2010/main" val="59258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err="1">
                <a:solidFill>
                  <a:srgbClr val="3A6F59"/>
                </a:solidFill>
                <a:effectLst/>
              </a:rPr>
              <a:t>Результати</a:t>
            </a:r>
            <a:r>
              <a:rPr lang="ru-RU" sz="1200">
                <a:solidFill>
                  <a:srgbClr val="3A6F59"/>
                </a:solidFill>
                <a:effectLst/>
              </a:rPr>
              <a:t> </a:t>
            </a:r>
            <a:r>
              <a:rPr lang="ru-RU" sz="1200" err="1">
                <a:solidFill>
                  <a:srgbClr val="3A6F59"/>
                </a:solidFill>
                <a:effectLst/>
              </a:rPr>
              <a:t>оцінки</a:t>
            </a:r>
            <a:r>
              <a:rPr lang="ru-RU" sz="1200">
                <a:solidFill>
                  <a:srgbClr val="3A6F59"/>
                </a:solidFill>
                <a:effectLst/>
              </a:rPr>
              <a:t> </a:t>
            </a:r>
            <a:r>
              <a:rPr lang="ru-RU" sz="1200" err="1">
                <a:solidFill>
                  <a:srgbClr val="3A6F59"/>
                </a:solidFill>
                <a:effectLst/>
              </a:rPr>
              <a:t>екологічного</a:t>
            </a:r>
            <a:r>
              <a:rPr lang="ru-RU" sz="1200">
                <a:solidFill>
                  <a:srgbClr val="3A6F59"/>
                </a:solidFill>
                <a:effectLst/>
              </a:rPr>
              <a:t> стану </a:t>
            </a:r>
            <a:r>
              <a:rPr lang="ru-RU" sz="1200" err="1">
                <a:solidFill>
                  <a:srgbClr val="3A6F59"/>
                </a:solidFill>
                <a:effectLst/>
              </a:rPr>
              <a:t>лісів</a:t>
            </a:r>
            <a:r>
              <a:rPr lang="ru-RU" sz="1200">
                <a:solidFill>
                  <a:srgbClr val="3A6F59"/>
                </a:solidFill>
                <a:effectLst/>
              </a:rPr>
              <a:t> за </a:t>
            </a:r>
            <a:r>
              <a:rPr lang="ru-RU" sz="1200" err="1">
                <a:solidFill>
                  <a:srgbClr val="3A6F59"/>
                </a:solidFill>
                <a:effectLst/>
              </a:rPr>
              <a:t>адміністративними</a:t>
            </a:r>
            <a:r>
              <a:rPr lang="ru-RU" sz="1200">
                <a:solidFill>
                  <a:srgbClr val="3A6F59"/>
                </a:solidFill>
                <a:effectLst/>
              </a:rPr>
              <a:t> областями та </a:t>
            </a:r>
            <a:r>
              <a:rPr lang="ru-RU" sz="1200" err="1">
                <a:solidFill>
                  <a:srgbClr val="3A6F59"/>
                </a:solidFill>
                <a:effectLst/>
              </a:rPr>
              <a:t>природними</a:t>
            </a:r>
            <a:r>
              <a:rPr lang="ru-RU" sz="1200">
                <a:solidFill>
                  <a:srgbClr val="3A6F59"/>
                </a:solidFill>
                <a:effectLst/>
              </a:rPr>
              <a:t> зонами </a:t>
            </a:r>
            <a:r>
              <a:rPr lang="ru-RU" sz="1200" err="1">
                <a:solidFill>
                  <a:srgbClr val="3A6F59"/>
                </a:solidFill>
                <a:effectLst/>
              </a:rPr>
              <a:t>України</a:t>
            </a:r>
            <a:r>
              <a:rPr lang="ru-RU" sz="1200">
                <a:solidFill>
                  <a:srgbClr val="3A6F59"/>
                </a:solidFill>
                <a:effectLst/>
              </a:rPr>
              <a:t> для </a:t>
            </a:r>
            <a:r>
              <a:rPr lang="ru-RU" sz="1200" err="1">
                <a:solidFill>
                  <a:srgbClr val="3A6F59"/>
                </a:solidFill>
                <a:effectLst/>
              </a:rPr>
              <a:t>доступних</a:t>
            </a:r>
            <a:r>
              <a:rPr lang="ru-RU" sz="1200">
                <a:solidFill>
                  <a:srgbClr val="3A6F59"/>
                </a:solidFill>
                <a:effectLst/>
              </a:rPr>
              <a:t> для </a:t>
            </a:r>
            <a:r>
              <a:rPr lang="ru-RU" sz="1200" err="1">
                <a:solidFill>
                  <a:srgbClr val="3A6F59"/>
                </a:solidFill>
                <a:effectLst/>
              </a:rPr>
              <a:t>обстеження</a:t>
            </a:r>
            <a:r>
              <a:rPr lang="ru-RU" sz="1200">
                <a:solidFill>
                  <a:srgbClr val="3A6F59"/>
                </a:solidFill>
                <a:effectLst/>
              </a:rPr>
              <a:t> у 2021-2023 роках </a:t>
            </a:r>
            <a:r>
              <a:rPr lang="ru-RU" sz="1200" err="1">
                <a:solidFill>
                  <a:srgbClr val="3A6F59"/>
                </a:solidFill>
                <a:effectLst/>
              </a:rPr>
              <a:t>територій</a:t>
            </a:r>
            <a:r>
              <a:rPr lang="ru-RU" sz="1200">
                <a:solidFill>
                  <a:srgbClr val="3A6F59"/>
                </a:solidFill>
                <a:effectLst/>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err="1">
                <a:solidFill>
                  <a:srgbClr val="3A6F59"/>
                </a:solidFill>
                <a:effectLst/>
              </a:rPr>
              <a:t>сприяння</a:t>
            </a:r>
            <a:r>
              <a:rPr lang="ru-RU" sz="1200">
                <a:solidFill>
                  <a:srgbClr val="3A6F59"/>
                </a:solidFill>
                <a:effectLst/>
              </a:rPr>
              <a:t> у </a:t>
            </a:r>
            <a:r>
              <a:rPr lang="ru-RU" sz="1200" err="1">
                <a:solidFill>
                  <a:srgbClr val="3A6F59"/>
                </a:solidFill>
                <a:effectLst/>
              </a:rPr>
              <a:t>розвитку</a:t>
            </a:r>
            <a:r>
              <a:rPr lang="ru-RU" sz="1200">
                <a:solidFill>
                  <a:srgbClr val="3A6F59"/>
                </a:solidFill>
                <a:effectLst/>
              </a:rPr>
              <a:t> </a:t>
            </a:r>
            <a:r>
              <a:rPr lang="ru-RU" sz="1200" err="1">
                <a:solidFill>
                  <a:srgbClr val="3A6F59"/>
                </a:solidFill>
                <a:effectLst/>
              </a:rPr>
              <a:t>національної</a:t>
            </a:r>
            <a:r>
              <a:rPr lang="ru-RU" sz="1200">
                <a:solidFill>
                  <a:srgbClr val="3A6F59"/>
                </a:solidFill>
                <a:effectLst/>
              </a:rPr>
              <a:t> </a:t>
            </a:r>
            <a:r>
              <a:rPr lang="ru-RU" sz="1200" err="1">
                <a:solidFill>
                  <a:srgbClr val="3A6F59"/>
                </a:solidFill>
                <a:effectLst/>
              </a:rPr>
              <a:t>системи</a:t>
            </a:r>
            <a:r>
              <a:rPr lang="ru-RU" sz="1200">
                <a:solidFill>
                  <a:srgbClr val="3A6F59"/>
                </a:solidFill>
                <a:effectLst/>
              </a:rPr>
              <a:t> </a:t>
            </a:r>
            <a:r>
              <a:rPr lang="ru-RU" sz="1200" err="1">
                <a:solidFill>
                  <a:srgbClr val="3A6F59"/>
                </a:solidFill>
                <a:effectLst/>
              </a:rPr>
              <a:t>моніторингу</a:t>
            </a:r>
            <a:r>
              <a:rPr lang="ru-RU" sz="1200">
                <a:solidFill>
                  <a:srgbClr val="3A6F59"/>
                </a:solidFill>
                <a:effectLst/>
              </a:rPr>
              <a:t> </a:t>
            </a:r>
            <a:r>
              <a:rPr lang="ru-RU" sz="1200" err="1">
                <a:solidFill>
                  <a:srgbClr val="3A6F59"/>
                </a:solidFill>
                <a:effectLst/>
              </a:rPr>
              <a:t>лісів</a:t>
            </a:r>
            <a:r>
              <a:rPr lang="ru-RU" sz="1200">
                <a:solidFill>
                  <a:srgbClr val="3A6F59"/>
                </a:solidFill>
                <a:effectLst/>
              </a:rPr>
              <a:t> як </a:t>
            </a:r>
            <a:r>
              <a:rPr lang="ru-RU" sz="1200" err="1">
                <a:solidFill>
                  <a:srgbClr val="3A6F59"/>
                </a:solidFill>
                <a:effectLst/>
              </a:rPr>
              <a:t>складової</a:t>
            </a:r>
            <a:r>
              <a:rPr lang="ru-RU" sz="1200">
                <a:solidFill>
                  <a:srgbClr val="3A6F59"/>
                </a:solidFill>
                <a:effectLst/>
              </a:rPr>
              <a:t> </a:t>
            </a:r>
            <a:r>
              <a:rPr lang="ru-RU" sz="1200" err="1">
                <a:solidFill>
                  <a:srgbClr val="3A6F59"/>
                </a:solidFill>
                <a:effectLst/>
              </a:rPr>
              <a:t>моніторингу</a:t>
            </a:r>
            <a:r>
              <a:rPr lang="ru-RU" sz="1200">
                <a:solidFill>
                  <a:srgbClr val="3A6F59"/>
                </a:solidFill>
                <a:effectLst/>
              </a:rPr>
              <a:t> </a:t>
            </a:r>
            <a:r>
              <a:rPr lang="ru-RU" sz="1200" err="1">
                <a:solidFill>
                  <a:srgbClr val="3A6F59"/>
                </a:solidFill>
                <a:effectLst/>
              </a:rPr>
              <a:t>довкілля</a:t>
            </a:r>
            <a:r>
              <a:rPr lang="ru-RU" sz="1200">
                <a:solidFill>
                  <a:srgbClr val="3A6F59"/>
                </a:solidFill>
                <a:effectLst/>
              </a:rPr>
              <a:t> та </a:t>
            </a:r>
            <a:r>
              <a:rPr lang="ru-RU" sz="1200" err="1">
                <a:solidFill>
                  <a:srgbClr val="3A6F59"/>
                </a:solidFill>
                <a:effectLst/>
              </a:rPr>
              <a:t>виконанні</a:t>
            </a:r>
            <a:r>
              <a:rPr lang="ru-RU" sz="1200">
                <a:solidFill>
                  <a:srgbClr val="3A6F59"/>
                </a:solidFill>
                <a:effectLst/>
              </a:rPr>
              <a:t> </a:t>
            </a:r>
            <a:r>
              <a:rPr lang="ru-RU" sz="1200" err="1">
                <a:solidFill>
                  <a:srgbClr val="3A6F59"/>
                </a:solidFill>
                <a:effectLst/>
              </a:rPr>
              <a:t>Україною</a:t>
            </a:r>
            <a:r>
              <a:rPr lang="ru-RU" sz="1200">
                <a:solidFill>
                  <a:srgbClr val="3A6F59"/>
                </a:solidFill>
                <a:effectLst/>
              </a:rPr>
              <a:t> </a:t>
            </a:r>
            <a:r>
              <a:rPr lang="ru-RU" sz="1200" err="1">
                <a:solidFill>
                  <a:srgbClr val="3A6F59"/>
                </a:solidFill>
                <a:effectLst/>
              </a:rPr>
              <a:t>зобов'язань</a:t>
            </a:r>
            <a:r>
              <a:rPr lang="ru-RU" sz="1200">
                <a:solidFill>
                  <a:srgbClr val="3A6F59"/>
                </a:solidFill>
                <a:effectLst/>
              </a:rPr>
              <a:t> </a:t>
            </a:r>
            <a:r>
              <a:rPr lang="ru-RU" sz="1200" err="1">
                <a:solidFill>
                  <a:srgbClr val="3A6F59"/>
                </a:solidFill>
                <a:effectLst/>
              </a:rPr>
              <a:t>щодо</a:t>
            </a:r>
            <a:r>
              <a:rPr lang="ru-RU" sz="1200">
                <a:solidFill>
                  <a:srgbClr val="3A6F59"/>
                </a:solidFill>
                <a:effectLst/>
              </a:rPr>
              <a:t> </a:t>
            </a:r>
            <a:r>
              <a:rPr lang="ru-RU" sz="1200" err="1">
                <a:solidFill>
                  <a:srgbClr val="3A6F59"/>
                </a:solidFill>
                <a:effectLst/>
              </a:rPr>
              <a:t>міжнародного</a:t>
            </a:r>
            <a:r>
              <a:rPr lang="ru-RU" sz="1200">
                <a:solidFill>
                  <a:srgbClr val="3A6F59"/>
                </a:solidFill>
                <a:effectLst/>
              </a:rPr>
              <a:t> </a:t>
            </a:r>
            <a:r>
              <a:rPr lang="ru-RU" sz="1200" err="1">
                <a:solidFill>
                  <a:srgbClr val="3A6F59"/>
                </a:solidFill>
                <a:effectLst/>
              </a:rPr>
              <a:t>моніторингу</a:t>
            </a:r>
            <a:endParaRPr lang="ru-RU" sz="1200">
              <a:solidFill>
                <a:srgbClr val="3A6F59"/>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a:solidFill>
                <a:srgbClr val="3A6F59"/>
              </a:solidFill>
              <a:effectLst/>
            </a:endParaRPr>
          </a:p>
          <a:p>
            <a:endParaRPr lang="uk-UA"/>
          </a:p>
        </p:txBody>
      </p:sp>
      <p:sp>
        <p:nvSpPr>
          <p:cNvPr id="4" name="Місце для номера слайда 3"/>
          <p:cNvSpPr>
            <a:spLocks noGrp="1"/>
          </p:cNvSpPr>
          <p:nvPr>
            <p:ph type="sldNum" sz="quarter" idx="5"/>
          </p:nvPr>
        </p:nvSpPr>
        <p:spPr/>
        <p:txBody>
          <a:bodyPr/>
          <a:lstStyle/>
          <a:p>
            <a:fld id="{CE2C36DC-5179-4CB2-A7AD-3EDF62B1C9D6}" type="slidenum">
              <a:rPr lang="en-GB" smtClean="0"/>
              <a:t>2</a:t>
            </a:fld>
            <a:endParaRPr lang="en-GB"/>
          </a:p>
        </p:txBody>
      </p:sp>
    </p:spTree>
    <p:extLst>
      <p:ext uri="{BB962C8B-B14F-4D97-AF65-F5344CB8AC3E}">
        <p14:creationId xmlns:p14="http://schemas.microsoft.com/office/powerpoint/2010/main" val="3757599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1200"/>
              <a:t>Українська НІЛ використовує підходи до оцінки екологічних показників, що загалом відповідають підходам інших НІЛ Європи: використовується вичерпний перелік показників, наявні відповідні методики збору та представлення даних. </a:t>
            </a:r>
          </a:p>
          <a:p>
            <a:endParaRPr lang="uk-UA"/>
          </a:p>
        </p:txBody>
      </p:sp>
      <p:sp>
        <p:nvSpPr>
          <p:cNvPr id="4" name="Місце для номера слайда 3"/>
          <p:cNvSpPr>
            <a:spLocks noGrp="1"/>
          </p:cNvSpPr>
          <p:nvPr>
            <p:ph type="sldNum" sz="quarter" idx="5"/>
          </p:nvPr>
        </p:nvSpPr>
        <p:spPr/>
        <p:txBody>
          <a:bodyPr/>
          <a:lstStyle/>
          <a:p>
            <a:fld id="{CE2C36DC-5179-4CB2-A7AD-3EDF62B1C9D6}" type="slidenum">
              <a:rPr lang="en-GB" smtClean="0"/>
              <a:t>3</a:t>
            </a:fld>
            <a:endParaRPr lang="en-GB"/>
          </a:p>
        </p:txBody>
      </p:sp>
    </p:spTree>
    <p:extLst>
      <p:ext uri="{BB962C8B-B14F-4D97-AF65-F5344CB8AC3E}">
        <p14:creationId xmlns:p14="http://schemas.microsoft.com/office/powerpoint/2010/main" val="3202768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rtl="0" eaLnBrk="1" fontAlgn="t" latinLnBrk="0" hangingPunct="1"/>
            <a:r>
              <a:rPr lang="uk-UA" sz="1800" b="1" i="0" u="none" strike="noStrike" kern="1200">
                <a:solidFill>
                  <a:srgbClr val="FFFFFF"/>
                </a:solidFill>
                <a:effectLst/>
                <a:latin typeface="Calibri" panose="020F0502020204030204" pitchFamily="34" charset="0"/>
              </a:rPr>
              <a:t>Результати оцінки</a:t>
            </a:r>
            <a:endParaRPr lang="uk-UA" sz="1800" b="0" i="0" u="none" strike="noStrike">
              <a:effectLst/>
              <a:latin typeface="Arial" panose="020B0604020202020204" pitchFamily="34" charset="0"/>
            </a:endParaRPr>
          </a:p>
          <a:p>
            <a:pPr marL="0" algn="l" rtl="0" eaLnBrk="1" fontAlgn="t" latinLnBrk="0" hangingPunct="1"/>
            <a:r>
              <a:rPr lang="uk-UA" sz="1800" b="0" i="0" u="none" strike="noStrike" kern="1200">
                <a:solidFill>
                  <a:srgbClr val="000000"/>
                </a:solidFill>
                <a:effectLst/>
                <a:latin typeface="Calibri" panose="020F0502020204030204" pitchFamily="34" charset="0"/>
              </a:rPr>
              <a:t>Проаналізовані в дослідженні показники біорізноманіття, що стосуються структури насаджень підтверджують, що тривалий період ведення лісового господарства орієнтованого переважно на досягнення високої продуктивності насаджень врешті привів до значного поширення простих за структурою насаджень (одноярусні, одновікові, монокультури). </a:t>
            </a:r>
            <a:endParaRPr lang="uk-UA" sz="1800" b="0" i="0" u="none" strike="noStrike">
              <a:effectLst/>
              <a:latin typeface="Arial" panose="020B0604020202020204" pitchFamily="34" charset="0"/>
            </a:endParaRPr>
          </a:p>
          <a:p>
            <a:endParaRPr lang="uk-UA"/>
          </a:p>
          <a:p>
            <a:pPr marL="0" marR="0" lvl="0" indent="0" algn="l" defTabSz="914400" rtl="0" eaLnBrk="1" fontAlgn="auto" latinLnBrk="0" hangingPunct="1">
              <a:lnSpc>
                <a:spcPct val="100000"/>
              </a:lnSpc>
              <a:spcBef>
                <a:spcPts val="0"/>
              </a:spcBef>
              <a:spcAft>
                <a:spcPts val="0"/>
              </a:spcAft>
              <a:buClrTx/>
              <a:buSzTx/>
              <a:buFontTx/>
              <a:buNone/>
              <a:tabLst/>
              <a:defRPr/>
            </a:pPr>
            <a:r>
              <a:rPr lang="uk-UA" sz="1200"/>
              <a:t>В умовах зміни клімату подібні насадження є нестійкими та вразливими до зовнішніх впливів. Це вимагає розширення практики впровадження у лісовому господарстві України методів наближеного до природи лісівництва, спрямованих на формування насаджень комплексної структури. </a:t>
            </a:r>
          </a:p>
          <a:p>
            <a:pPr marL="0" marR="0" lvl="0" indent="0" algn="l" defTabSz="914400" rtl="0" eaLnBrk="1" fontAlgn="auto" latinLnBrk="0" hangingPunct="1">
              <a:lnSpc>
                <a:spcPct val="100000"/>
              </a:lnSpc>
              <a:spcBef>
                <a:spcPts val="0"/>
              </a:spcBef>
              <a:spcAft>
                <a:spcPts val="0"/>
              </a:spcAft>
              <a:buClrTx/>
              <a:buSzTx/>
              <a:buFontTx/>
              <a:buNone/>
              <a:tabLst/>
              <a:defRPr/>
            </a:pPr>
            <a:r>
              <a:rPr lang="uk-UA"/>
              <a:t>Санітарний стан насаджень та дерев не виглядає загрозливим. За оцінками WWF наявність 5-8% сухостою є необхідною природною умовою розвитку насаджень, при цьому понад 85% дерев за результатами цього дослідження взагалі не мають ознак ослаблення. </a:t>
            </a:r>
          </a:p>
          <a:p>
            <a:pPr marL="0" marR="0" lvl="0" indent="0" algn="l" defTabSz="914400" rtl="0" eaLnBrk="1" fontAlgn="auto" latinLnBrk="0" hangingPunct="1">
              <a:lnSpc>
                <a:spcPct val="100000"/>
              </a:lnSpc>
              <a:spcBef>
                <a:spcPts val="0"/>
              </a:spcBef>
              <a:spcAft>
                <a:spcPts val="0"/>
              </a:spcAft>
              <a:buClrTx/>
              <a:buSzTx/>
              <a:buFontTx/>
              <a:buNone/>
              <a:tabLst/>
              <a:defRPr/>
            </a:pPr>
            <a:endParaRPr lang="uk-UA" sz="1200"/>
          </a:p>
          <a:p>
            <a:pPr marL="0" marR="0" lvl="0" indent="0" algn="l" defTabSz="914400" rtl="0" eaLnBrk="1" fontAlgn="auto" latinLnBrk="0" hangingPunct="1">
              <a:lnSpc>
                <a:spcPct val="100000"/>
              </a:lnSpc>
              <a:spcBef>
                <a:spcPts val="0"/>
              </a:spcBef>
              <a:spcAft>
                <a:spcPts val="0"/>
              </a:spcAft>
              <a:buClrTx/>
              <a:buSzTx/>
              <a:buFontTx/>
              <a:buNone/>
              <a:tabLst/>
              <a:defRPr/>
            </a:pPr>
            <a:r>
              <a:rPr lang="uk-UA" sz="1200"/>
              <a:t>Включення до національної інвентаризації показників загального стану (крони) дерев (дефоліація, </a:t>
            </a:r>
            <a:r>
              <a:rPr lang="uk-UA" sz="1200" err="1"/>
              <a:t>дехромація</a:t>
            </a:r>
            <a:r>
              <a:rPr lang="uk-UA" sz="1200"/>
              <a:t> до 2016 року оцінювалися на ділянках екологічного моніторингу І рівня) поки що не дало результатів, які можна прийняти за достовірні оцінки</a:t>
            </a:r>
            <a:endParaRPr lang="uk-UA"/>
          </a:p>
          <a:p>
            <a:endParaRPr lang="uk-UA"/>
          </a:p>
          <a:p>
            <a:endParaRPr lang="uk-UA"/>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err="1"/>
              <a:t>Дослідження</a:t>
            </a:r>
            <a:r>
              <a:rPr lang="ru-RU" sz="1200"/>
              <a:t> </a:t>
            </a:r>
            <a:r>
              <a:rPr lang="ru-RU" sz="1200" err="1"/>
              <a:t>виявило</a:t>
            </a:r>
            <a:r>
              <a:rPr lang="ru-RU" sz="1200"/>
              <a:t> потребу </a:t>
            </a:r>
            <a:r>
              <a:rPr lang="ru-RU" sz="1200" err="1"/>
              <a:t>подальшого</a:t>
            </a:r>
            <a:r>
              <a:rPr lang="ru-RU" sz="1200"/>
              <a:t> комплексного </a:t>
            </a:r>
            <a:r>
              <a:rPr lang="ru-RU" sz="1200" err="1"/>
              <a:t>аналізу</a:t>
            </a:r>
            <a:r>
              <a:rPr lang="ru-RU" sz="1200"/>
              <a:t> </a:t>
            </a:r>
            <a:r>
              <a:rPr lang="ru-RU" sz="1200" err="1"/>
              <a:t>показників</a:t>
            </a:r>
            <a:r>
              <a:rPr lang="ru-RU" sz="1200"/>
              <a:t>, </a:t>
            </a:r>
            <a:r>
              <a:rPr lang="ru-RU" sz="1200" err="1"/>
              <a:t>що</a:t>
            </a:r>
            <a:r>
              <a:rPr lang="ru-RU" sz="1200"/>
              <a:t> </a:t>
            </a:r>
            <a:r>
              <a:rPr lang="ru-RU" sz="1200" err="1"/>
              <a:t>дозво-ляв</a:t>
            </a:r>
            <a:r>
              <a:rPr lang="ru-RU" sz="1200"/>
              <a:t> би </a:t>
            </a:r>
            <a:r>
              <a:rPr lang="ru-RU" sz="1200" err="1"/>
              <a:t>аналізувати</a:t>
            </a:r>
            <a:r>
              <a:rPr lang="ru-RU" sz="1200"/>
              <a:t> </a:t>
            </a:r>
            <a:r>
              <a:rPr lang="ru-RU" sz="1200" err="1"/>
              <a:t>інформацію</a:t>
            </a:r>
            <a:r>
              <a:rPr lang="ru-RU" sz="1200"/>
              <a:t> </a:t>
            </a:r>
            <a:r>
              <a:rPr lang="ru-RU" sz="1200" err="1"/>
              <a:t>кількох</a:t>
            </a:r>
            <a:r>
              <a:rPr lang="ru-RU" sz="1200"/>
              <a:t> </a:t>
            </a:r>
            <a:r>
              <a:rPr lang="ru-RU" sz="1200" err="1"/>
              <a:t>звітних</a:t>
            </a:r>
            <a:r>
              <a:rPr lang="ru-RU" sz="1200"/>
              <a:t> </a:t>
            </a:r>
            <a:r>
              <a:rPr lang="ru-RU" sz="1200" err="1"/>
              <a:t>таблиць</a:t>
            </a:r>
            <a:r>
              <a:rPr lang="ru-RU" sz="1200"/>
              <a:t>. </a:t>
            </a:r>
            <a:r>
              <a:rPr lang="ru-RU" sz="1200" err="1"/>
              <a:t>Наприклад</a:t>
            </a:r>
            <a:r>
              <a:rPr lang="ru-RU" sz="1200"/>
              <a:t>, буде </a:t>
            </a:r>
            <a:r>
              <a:rPr lang="ru-RU" sz="1200" err="1"/>
              <a:t>логічним</a:t>
            </a:r>
            <a:r>
              <a:rPr lang="ru-RU" sz="1200"/>
              <a:t> на-</a:t>
            </a:r>
            <a:r>
              <a:rPr lang="ru-RU" sz="1200" err="1"/>
              <a:t>далі</a:t>
            </a:r>
            <a:r>
              <a:rPr lang="ru-RU" sz="1200"/>
              <a:t> </a:t>
            </a:r>
            <a:r>
              <a:rPr lang="ru-RU" sz="1200" err="1"/>
              <a:t>проаналізувати</a:t>
            </a:r>
            <a:r>
              <a:rPr lang="ru-RU" sz="1200"/>
              <a:t> </a:t>
            </a:r>
            <a:r>
              <a:rPr lang="ru-RU" sz="1200" err="1"/>
              <a:t>відносні</a:t>
            </a:r>
            <a:r>
              <a:rPr lang="ru-RU" sz="1200"/>
              <a:t> </a:t>
            </a:r>
            <a:r>
              <a:rPr lang="ru-RU" sz="1200" err="1"/>
              <a:t>об’єми</a:t>
            </a:r>
            <a:r>
              <a:rPr lang="ru-RU" sz="1200"/>
              <a:t> </a:t>
            </a:r>
            <a:r>
              <a:rPr lang="ru-RU" sz="1200" err="1"/>
              <a:t>накопичення</a:t>
            </a:r>
            <a:r>
              <a:rPr lang="ru-RU" sz="1200"/>
              <a:t> сухостою в </a:t>
            </a:r>
            <a:r>
              <a:rPr lang="ru-RU" sz="1200" err="1"/>
              <a:t>насадженнях</a:t>
            </a:r>
            <a:r>
              <a:rPr lang="ru-RU" sz="1200"/>
              <a:t> в </a:t>
            </a:r>
            <a:r>
              <a:rPr lang="ru-RU" sz="1200" err="1"/>
              <a:t>порівнянні</a:t>
            </a:r>
            <a:r>
              <a:rPr lang="ru-RU" sz="1200"/>
              <a:t> з </a:t>
            </a:r>
            <a:r>
              <a:rPr lang="ru-RU" sz="1200" err="1"/>
              <a:t>загальними</a:t>
            </a:r>
            <a:r>
              <a:rPr lang="ru-RU" sz="1200"/>
              <a:t> запасами деревостанів. </a:t>
            </a:r>
            <a:r>
              <a:rPr lang="ru-RU" sz="1200" err="1"/>
              <a:t>Відповідно</a:t>
            </a:r>
            <a:r>
              <a:rPr lang="ru-RU" sz="1200"/>
              <a:t> </a:t>
            </a:r>
            <a:r>
              <a:rPr lang="ru-RU" sz="1200" err="1"/>
              <a:t>поширення</a:t>
            </a:r>
            <a:r>
              <a:rPr lang="ru-RU" sz="1200"/>
              <a:t> </a:t>
            </a:r>
            <a:r>
              <a:rPr lang="ru-RU" sz="1200" err="1"/>
              <a:t>впливів</a:t>
            </a:r>
            <a:r>
              <a:rPr lang="ru-RU" sz="1200"/>
              <a:t> на </a:t>
            </a:r>
            <a:r>
              <a:rPr lang="ru-RU" sz="1200" err="1"/>
              <a:t>насадження</a:t>
            </a:r>
            <a:r>
              <a:rPr lang="ru-RU" sz="1200"/>
              <a:t>, </a:t>
            </a:r>
            <a:r>
              <a:rPr lang="ru-RU" sz="1200" err="1"/>
              <a:t>покриття</a:t>
            </a:r>
            <a:r>
              <a:rPr lang="ru-RU" sz="1200"/>
              <a:t> </a:t>
            </a:r>
            <a:r>
              <a:rPr lang="ru-RU" sz="1200" err="1"/>
              <a:t>підліском</a:t>
            </a:r>
            <a:r>
              <a:rPr lang="ru-RU" sz="1200"/>
              <a:t> та </a:t>
            </a:r>
            <a:r>
              <a:rPr lang="ru-RU" sz="1200" err="1"/>
              <a:t>надґрунтовою</a:t>
            </a:r>
            <a:r>
              <a:rPr lang="ru-RU" sz="1200"/>
              <a:t> </a:t>
            </a:r>
            <a:r>
              <a:rPr lang="ru-RU" sz="1200" err="1"/>
              <a:t>рослинністю</a:t>
            </a:r>
            <a:r>
              <a:rPr lang="ru-RU" sz="1200"/>
              <a:t>, </a:t>
            </a:r>
            <a:r>
              <a:rPr lang="ru-RU" sz="1200" err="1"/>
              <a:t>об’єми</a:t>
            </a:r>
            <a:r>
              <a:rPr lang="ru-RU" sz="1200"/>
              <a:t> сухостою </a:t>
            </a:r>
            <a:r>
              <a:rPr lang="ru-RU" sz="1200" err="1"/>
              <a:t>доцільно</a:t>
            </a:r>
            <a:r>
              <a:rPr lang="ru-RU" sz="1200"/>
              <a:t> </a:t>
            </a:r>
            <a:r>
              <a:rPr lang="ru-RU" sz="1200" err="1"/>
              <a:t>надалі</a:t>
            </a:r>
            <a:r>
              <a:rPr lang="ru-RU" sz="1200"/>
              <a:t> </a:t>
            </a:r>
            <a:r>
              <a:rPr lang="ru-RU" sz="1200" err="1"/>
              <a:t>проаналізувати</a:t>
            </a:r>
            <a:r>
              <a:rPr lang="ru-RU" sz="1200"/>
              <a:t> в </a:t>
            </a:r>
            <a:r>
              <a:rPr lang="ru-RU" sz="1200" err="1"/>
              <a:t>комплексі</a:t>
            </a:r>
            <a:r>
              <a:rPr lang="ru-RU" sz="1200"/>
              <a:t> з </a:t>
            </a:r>
            <a:r>
              <a:rPr lang="ru-RU" sz="1200" err="1"/>
              <a:t>даними</a:t>
            </a:r>
            <a:r>
              <a:rPr lang="ru-RU" sz="1200"/>
              <a:t> про </a:t>
            </a:r>
            <a:r>
              <a:rPr lang="ru-RU" sz="1200" err="1"/>
              <a:t>повноти</a:t>
            </a:r>
            <a:r>
              <a:rPr lang="ru-RU" sz="1200"/>
              <a:t> деревостанів.</a:t>
            </a:r>
          </a:p>
          <a:p>
            <a:endParaRPr lang="de-DE"/>
          </a:p>
        </p:txBody>
      </p:sp>
    </p:spTree>
    <p:extLst>
      <p:ext uri="{BB962C8B-B14F-4D97-AF65-F5344CB8AC3E}">
        <p14:creationId xmlns:p14="http://schemas.microsoft.com/office/powerpoint/2010/main" val="423988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05E61D-B150-B233-B015-8CB0685CAC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2E23B8-A09C-9800-E116-F21440D53B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D2BBE5-5CAC-E3B7-4B2F-83B837A150C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1200"/>
              <a:t>Підтримка НІЛ обумовлена також процесом набуття членства в ЄС. Проект Регламенту про </a:t>
            </a:r>
            <a:r>
              <a:rPr lang="ru-RU" sz="1200"/>
              <a:t>систему </a:t>
            </a:r>
            <a:r>
              <a:rPr lang="ru-RU" sz="1200" err="1"/>
              <a:t>моніторингу</a:t>
            </a:r>
            <a:r>
              <a:rPr lang="ru-RU" sz="1200"/>
              <a:t> для </a:t>
            </a:r>
            <a:r>
              <a:rPr lang="ru-RU" sz="1200" err="1"/>
              <a:t>стійких</a:t>
            </a:r>
            <a:r>
              <a:rPr lang="ru-RU" sz="1200"/>
              <a:t> </a:t>
            </a:r>
            <a:r>
              <a:rPr lang="ru-RU" sz="1200" err="1"/>
              <a:t>європейських</a:t>
            </a:r>
            <a:r>
              <a:rPr lang="ru-RU" sz="1200"/>
              <a:t> </a:t>
            </a:r>
            <a:r>
              <a:rPr lang="ru-RU" sz="1200" err="1"/>
              <a:t>лісів</a:t>
            </a:r>
            <a:r>
              <a:rPr lang="ru-RU" sz="1200"/>
              <a:t> </a:t>
            </a:r>
            <a:r>
              <a:rPr lang="ru-RU" sz="1200" err="1"/>
              <a:t>передбачає</a:t>
            </a:r>
            <a:r>
              <a:rPr lang="ru-RU" sz="1200"/>
              <a:t> </a:t>
            </a:r>
            <a:r>
              <a:rPr lang="ru-RU" sz="1200" err="1"/>
              <a:t>отримання</a:t>
            </a:r>
            <a:r>
              <a:rPr lang="ru-RU" sz="1200"/>
              <a:t> </a:t>
            </a:r>
            <a:r>
              <a:rPr lang="ru-RU" sz="1200" err="1"/>
              <a:t>стандартизованих</a:t>
            </a:r>
            <a:r>
              <a:rPr lang="ru-RU" sz="1200"/>
              <a:t> </a:t>
            </a:r>
            <a:r>
              <a:rPr lang="ru-RU" sz="1200" err="1"/>
              <a:t>даних</a:t>
            </a:r>
            <a:r>
              <a:rPr lang="ru-RU" sz="1200"/>
              <a:t> ДЗЗ, </a:t>
            </a:r>
            <a:r>
              <a:rPr lang="ru-RU" sz="1200" err="1"/>
              <a:t>гармонізованих</a:t>
            </a:r>
            <a:r>
              <a:rPr lang="ru-RU" sz="1200"/>
              <a:t> </a:t>
            </a:r>
            <a:r>
              <a:rPr lang="ru-RU" sz="1200" err="1"/>
              <a:t>даних</a:t>
            </a:r>
            <a:r>
              <a:rPr lang="ru-RU" sz="1200"/>
              <a:t> НІЛ та </a:t>
            </a:r>
            <a:r>
              <a:rPr lang="ru-RU" sz="1200" err="1"/>
              <a:t>додаткових</a:t>
            </a:r>
            <a:r>
              <a:rPr lang="ru-RU" sz="1200"/>
              <a:t> </a:t>
            </a:r>
            <a:r>
              <a:rPr lang="ru-RU" sz="1200" err="1"/>
              <a:t>даних</a:t>
            </a:r>
            <a:r>
              <a:rPr lang="ru-RU" sz="1200"/>
              <a:t> на </a:t>
            </a:r>
            <a:r>
              <a:rPr lang="ru-RU" sz="1200" err="1"/>
              <a:t>основі</a:t>
            </a:r>
            <a:r>
              <a:rPr lang="ru-RU" sz="1200"/>
              <a:t> </a:t>
            </a:r>
            <a:r>
              <a:rPr lang="ru-RU" sz="1200" err="1"/>
              <a:t>загальних</a:t>
            </a:r>
            <a:r>
              <a:rPr lang="ru-RU" sz="1200"/>
              <a:t> </a:t>
            </a:r>
            <a:r>
              <a:rPr lang="ru-RU" sz="1200" err="1"/>
              <a:t>методологій</a:t>
            </a:r>
            <a:endParaRPr lang="uk-UA"/>
          </a:p>
        </p:txBody>
      </p:sp>
    </p:spTree>
    <p:extLst>
      <p:ext uri="{BB962C8B-B14F-4D97-AF65-F5344CB8AC3E}">
        <p14:creationId xmlns:p14="http://schemas.microsoft.com/office/powerpoint/2010/main" val="4268067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B72723-DCBA-AD67-529F-D08272B76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1C573E-C723-4826-E7C3-08C93760FB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1F9FCB-85CF-81E8-3026-72A5602BC1DC}"/>
              </a:ext>
            </a:extLst>
          </p:cNvPr>
          <p:cNvSpPr>
            <a:spLocks noGrp="1"/>
          </p:cNvSpPr>
          <p:nvPr>
            <p:ph type="body" idx="1"/>
          </p:nvPr>
        </p:nvSpPr>
        <p:spPr/>
        <p:txBody>
          <a:bodyPr/>
          <a:lstStyle/>
          <a:p>
            <a:r>
              <a:rPr lang="uk-UA" sz="1200"/>
              <a:t>Збір  екологічних показників слід розглядати в контексті розширення ролі національної інвентаризації лісів як єдиної платформи для національного моніторингу лісів в рамках загальнодержавної системи моніторингу довкілля. </a:t>
            </a:r>
          </a:p>
          <a:p>
            <a:endParaRPr lang="uk-UA" sz="1200"/>
          </a:p>
          <a:p>
            <a:r>
              <a:rPr lang="uk-UA"/>
              <a:t>Закон Про охорону навколишнього природного середовища, </a:t>
            </a:r>
          </a:p>
          <a:p>
            <a:r>
              <a:rPr lang="uk-UA"/>
              <a:t>(редакція, що відбудеться пізніше): </a:t>
            </a:r>
          </a:p>
          <a:p>
            <a:endParaRPr lang="uk-UA"/>
          </a:p>
          <a:p>
            <a:r>
              <a:rPr lang="uk-UA"/>
              <a:t>Державна система моніторингу довкілля включає такі підсистеми:</a:t>
            </a:r>
          </a:p>
          <a:p>
            <a:r>
              <a:rPr lang="uk-UA"/>
              <a:t>г) моніторинг лісів; </a:t>
            </a:r>
          </a:p>
          <a:p>
            <a:endParaRPr lang="uk-UA" sz="1200"/>
          </a:p>
          <a:p>
            <a:endParaRPr lang="de-DE"/>
          </a:p>
        </p:txBody>
      </p:sp>
    </p:spTree>
    <p:extLst>
      <p:ext uri="{BB962C8B-B14F-4D97-AF65-F5344CB8AC3E}">
        <p14:creationId xmlns:p14="http://schemas.microsoft.com/office/powerpoint/2010/main" val="42181131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19310F-10F7-BCCD-CFEC-F6D89E1FC677}"/>
              </a:ext>
            </a:extLst>
          </p:cNvPr>
          <p:cNvSpPr>
            <a:spLocks noGrp="1"/>
          </p:cNvSpPr>
          <p:nvPr>
            <p:ph type="dt" sz="half" idx="10"/>
          </p:nvPr>
        </p:nvSpPr>
        <p:spPr/>
        <p:txBody>
          <a:bodyPr/>
          <a:lstStyle>
            <a:lvl1pPr>
              <a:defRPr/>
            </a:lvl1pPr>
          </a:lstStyle>
          <a:p>
            <a:r>
              <a:rPr lang="en-US"/>
              <a:t>21. July 2023</a:t>
            </a:r>
            <a:endParaRPr lang="en-GB"/>
          </a:p>
        </p:txBody>
      </p:sp>
      <p:sp>
        <p:nvSpPr>
          <p:cNvPr id="3" name="Footer Placeholder 2">
            <a:extLst>
              <a:ext uri="{FF2B5EF4-FFF2-40B4-BE49-F238E27FC236}">
                <a16:creationId xmlns:a16="http://schemas.microsoft.com/office/drawing/2014/main" id="{52B0815F-7837-F510-8517-FD8D344D56A7}"/>
              </a:ext>
            </a:extLst>
          </p:cNvPr>
          <p:cNvSpPr>
            <a:spLocks noGrp="1"/>
          </p:cNvSpPr>
          <p:nvPr>
            <p:ph type="ftr" sz="quarter" idx="11"/>
          </p:nvPr>
        </p:nvSpPr>
        <p:spPr>
          <a:xfrm>
            <a:off x="4038600" y="6356349"/>
            <a:ext cx="4114800" cy="365125"/>
          </a:xfrm>
        </p:spPr>
        <p:txBody>
          <a:bodyPr/>
          <a:lstStyle/>
          <a:p>
            <a:r>
              <a:rPr lang="en-GB"/>
              <a:t>PSG meeting, 05.03.2024, Kyiv</a:t>
            </a:r>
          </a:p>
        </p:txBody>
      </p:sp>
      <p:sp>
        <p:nvSpPr>
          <p:cNvPr id="4" name="Slide Number Placeholder 3">
            <a:extLst>
              <a:ext uri="{FF2B5EF4-FFF2-40B4-BE49-F238E27FC236}">
                <a16:creationId xmlns:a16="http://schemas.microsoft.com/office/drawing/2014/main" id="{D6FD61C8-25AB-1764-EF41-E422D216E1B3}"/>
              </a:ext>
            </a:extLst>
          </p:cNvPr>
          <p:cNvSpPr>
            <a:spLocks noGrp="1"/>
          </p:cNvSpPr>
          <p:nvPr>
            <p:ph type="sldNum" sz="quarter" idx="12"/>
          </p:nvPr>
        </p:nvSpPr>
        <p:spPr/>
        <p:txBody>
          <a:bodyPr/>
          <a:lstStyle/>
          <a:p>
            <a:fld id="{51EE7181-CA54-4834-B0AA-E251DC475F5A}" type="slidenum">
              <a:rPr lang="en-GB" smtClean="0"/>
              <a:t>‹#›</a:t>
            </a:fld>
            <a:endParaRPr lang="en-GB"/>
          </a:p>
        </p:txBody>
      </p:sp>
      <p:pic>
        <p:nvPicPr>
          <p:cNvPr id="5" name="Picture 4">
            <a:extLst>
              <a:ext uri="{FF2B5EF4-FFF2-40B4-BE49-F238E27FC236}">
                <a16:creationId xmlns:a16="http://schemas.microsoft.com/office/drawing/2014/main" id="{C1278D71-79AB-5953-F85B-35CBDD8962A6}"/>
              </a:ext>
            </a:extLst>
          </p:cNvPr>
          <p:cNvPicPr>
            <a:picLocks noChangeAspect="1"/>
          </p:cNvPicPr>
          <p:nvPr userDrawn="1"/>
        </p:nvPicPr>
        <p:blipFill>
          <a:blip r:embed="rId2"/>
          <a:stretch>
            <a:fillRect/>
          </a:stretch>
        </p:blipFill>
        <p:spPr>
          <a:xfrm>
            <a:off x="8811548" y="66447"/>
            <a:ext cx="2542252" cy="1115665"/>
          </a:xfrm>
          <a:prstGeom prst="rect">
            <a:avLst/>
          </a:prstGeom>
        </p:spPr>
      </p:pic>
      <p:pic>
        <p:nvPicPr>
          <p:cNvPr id="6" name="Picture 5">
            <a:extLst>
              <a:ext uri="{FF2B5EF4-FFF2-40B4-BE49-F238E27FC236}">
                <a16:creationId xmlns:a16="http://schemas.microsoft.com/office/drawing/2014/main" id="{11EDBFF0-F5A5-3200-621F-63BC50104C65}"/>
              </a:ext>
            </a:extLst>
          </p:cNvPr>
          <p:cNvPicPr>
            <a:picLocks noChangeAspect="1"/>
          </p:cNvPicPr>
          <p:nvPr userDrawn="1"/>
        </p:nvPicPr>
        <p:blipFill>
          <a:blip r:embed="rId3"/>
          <a:stretch>
            <a:fillRect/>
          </a:stretch>
        </p:blipFill>
        <p:spPr>
          <a:xfrm>
            <a:off x="754470" y="1168506"/>
            <a:ext cx="10594924" cy="88784"/>
          </a:xfrm>
          <a:prstGeom prst="rect">
            <a:avLst/>
          </a:prstGeom>
        </p:spPr>
      </p:pic>
      <p:pic>
        <p:nvPicPr>
          <p:cNvPr id="7" name="Picture 6">
            <a:extLst>
              <a:ext uri="{FF2B5EF4-FFF2-40B4-BE49-F238E27FC236}">
                <a16:creationId xmlns:a16="http://schemas.microsoft.com/office/drawing/2014/main" id="{3B13A69B-E049-CD4A-426C-4D736B88BEFE}"/>
              </a:ext>
            </a:extLst>
          </p:cNvPr>
          <p:cNvPicPr>
            <a:picLocks noChangeAspect="1"/>
          </p:cNvPicPr>
          <p:nvPr userDrawn="1"/>
        </p:nvPicPr>
        <p:blipFill>
          <a:blip r:embed="rId4"/>
          <a:stretch>
            <a:fillRect/>
          </a:stretch>
        </p:blipFill>
        <p:spPr>
          <a:xfrm>
            <a:off x="750063" y="1101710"/>
            <a:ext cx="10594923" cy="47351"/>
          </a:xfrm>
          <a:prstGeom prst="rect">
            <a:avLst/>
          </a:prstGeom>
        </p:spPr>
      </p:pic>
    </p:spTree>
    <p:extLst>
      <p:ext uri="{BB962C8B-B14F-4D97-AF65-F5344CB8AC3E}">
        <p14:creationId xmlns:p14="http://schemas.microsoft.com/office/powerpoint/2010/main" val="2563385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19310F-10F7-BCCD-CFEC-F6D89E1FC677}"/>
              </a:ext>
            </a:extLst>
          </p:cNvPr>
          <p:cNvSpPr>
            <a:spLocks noGrp="1"/>
          </p:cNvSpPr>
          <p:nvPr>
            <p:ph type="dt" sz="half" idx="10"/>
          </p:nvPr>
        </p:nvSpPr>
        <p:spPr/>
        <p:txBody>
          <a:bodyPr/>
          <a:lstStyle>
            <a:lvl1pPr>
              <a:defRPr/>
            </a:lvl1pPr>
          </a:lstStyle>
          <a:p>
            <a:r>
              <a:rPr lang="en-US"/>
              <a:t>21. July 2023</a:t>
            </a:r>
            <a:endParaRPr lang="en-GB"/>
          </a:p>
        </p:txBody>
      </p:sp>
      <p:sp>
        <p:nvSpPr>
          <p:cNvPr id="3" name="Footer Placeholder 2">
            <a:extLst>
              <a:ext uri="{FF2B5EF4-FFF2-40B4-BE49-F238E27FC236}">
                <a16:creationId xmlns:a16="http://schemas.microsoft.com/office/drawing/2014/main" id="{52B0815F-7837-F510-8517-FD8D344D56A7}"/>
              </a:ext>
            </a:extLst>
          </p:cNvPr>
          <p:cNvSpPr>
            <a:spLocks noGrp="1"/>
          </p:cNvSpPr>
          <p:nvPr>
            <p:ph type="ftr" sz="quarter" idx="11"/>
          </p:nvPr>
        </p:nvSpPr>
        <p:spPr/>
        <p:txBody>
          <a:bodyPr/>
          <a:lstStyle/>
          <a:p>
            <a:r>
              <a:rPr lang="en-GB"/>
              <a:t>PSG meeting, 05.03.2024, Kyiv</a:t>
            </a:r>
          </a:p>
        </p:txBody>
      </p:sp>
      <p:sp>
        <p:nvSpPr>
          <p:cNvPr id="4" name="Slide Number Placeholder 3">
            <a:extLst>
              <a:ext uri="{FF2B5EF4-FFF2-40B4-BE49-F238E27FC236}">
                <a16:creationId xmlns:a16="http://schemas.microsoft.com/office/drawing/2014/main" id="{D6FD61C8-25AB-1764-EF41-E422D216E1B3}"/>
              </a:ext>
            </a:extLst>
          </p:cNvPr>
          <p:cNvSpPr>
            <a:spLocks noGrp="1"/>
          </p:cNvSpPr>
          <p:nvPr>
            <p:ph type="sldNum" sz="quarter" idx="12"/>
          </p:nvPr>
        </p:nvSpPr>
        <p:spPr/>
        <p:txBody>
          <a:bodyPr/>
          <a:lstStyle/>
          <a:p>
            <a:fld id="{51EE7181-CA54-4834-B0AA-E251DC475F5A}" type="slidenum">
              <a:rPr lang="en-GB" smtClean="0"/>
              <a:t>‹#›</a:t>
            </a:fld>
            <a:endParaRPr lang="en-GB"/>
          </a:p>
        </p:txBody>
      </p:sp>
    </p:spTree>
    <p:extLst>
      <p:ext uri="{BB962C8B-B14F-4D97-AF65-F5344CB8AC3E}">
        <p14:creationId xmlns:p14="http://schemas.microsoft.com/office/powerpoint/2010/main" val="1495065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a:t>Mastertitelformat bearbeiten</a:t>
            </a:r>
          </a:p>
        </p:txBody>
      </p:sp>
      <p:sp>
        <p:nvSpPr>
          <p:cNvPr id="3" name="Inhaltsplatzhalter 2"/>
          <p:cNvSpPr>
            <a:spLocks noGrp="1"/>
          </p:cNvSpPr>
          <p:nvPr>
            <p:ph idx="1"/>
          </p:nvPr>
        </p:nvSpPr>
        <p:spPr bwMode="gray"/>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2586245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C05F8E1-EE24-2631-BCA9-52DB8F8545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err="1"/>
              <a:t>Secnd</a:t>
            </a:r>
            <a:r>
              <a:rPr lang="en-US"/>
              <a:t>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7A1327-9D99-B7FF-7B27-6B388C57CB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tx1">
                    <a:tint val="75000"/>
                  </a:schemeClr>
                </a:solidFill>
              </a:defRPr>
            </a:lvl1pPr>
          </a:lstStyle>
          <a:p>
            <a:r>
              <a:rPr lang="en-US"/>
              <a:t>21. July 2023</a:t>
            </a:r>
            <a:endParaRPr lang="en-GB"/>
          </a:p>
        </p:txBody>
      </p:sp>
      <p:sp>
        <p:nvSpPr>
          <p:cNvPr id="5" name="Footer Placeholder 4">
            <a:extLst>
              <a:ext uri="{FF2B5EF4-FFF2-40B4-BE49-F238E27FC236}">
                <a16:creationId xmlns:a16="http://schemas.microsoft.com/office/drawing/2014/main" id="{6ECF240B-4E10-4230-6A39-F2DD8AF3A268}"/>
              </a:ext>
            </a:extLst>
          </p:cNvPr>
          <p:cNvSpPr>
            <a:spLocks noGrp="1"/>
          </p:cNvSpPr>
          <p:nvPr>
            <p:ph type="ftr" sz="quarter" idx="3"/>
          </p:nvPr>
        </p:nvSpPr>
        <p:spPr>
          <a:xfrm>
            <a:off x="4038600" y="6176963"/>
            <a:ext cx="4114800" cy="544512"/>
          </a:xfrm>
          <a:prstGeom prst="rect">
            <a:avLst/>
          </a:prstGeom>
        </p:spPr>
        <p:txBody>
          <a:bodyPr vert="horz" lIns="91440" tIns="45720" rIns="91440" bIns="45720" rtlCol="0" anchor="ctr"/>
          <a:lstStyle>
            <a:lvl1pPr algn="ctr">
              <a:defRPr sz="1600">
                <a:solidFill>
                  <a:schemeClr val="tx1">
                    <a:tint val="75000"/>
                  </a:schemeClr>
                </a:solidFill>
              </a:defRPr>
            </a:lvl1pPr>
          </a:lstStyle>
          <a:p>
            <a:r>
              <a:rPr lang="en-GB"/>
              <a:t>PSG meeting, 05.03.2024, Kyiv</a:t>
            </a:r>
          </a:p>
        </p:txBody>
      </p:sp>
      <p:sp>
        <p:nvSpPr>
          <p:cNvPr id="6" name="Slide Number Placeholder 5">
            <a:extLst>
              <a:ext uri="{FF2B5EF4-FFF2-40B4-BE49-F238E27FC236}">
                <a16:creationId xmlns:a16="http://schemas.microsoft.com/office/drawing/2014/main" id="{EDB832F7-4F7B-A884-86AA-0967FDE60C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a:t>2</a:t>
            </a:r>
          </a:p>
        </p:txBody>
      </p:sp>
      <p:pic>
        <p:nvPicPr>
          <p:cNvPr id="2" name="Picture 1">
            <a:extLst>
              <a:ext uri="{FF2B5EF4-FFF2-40B4-BE49-F238E27FC236}">
                <a16:creationId xmlns:a16="http://schemas.microsoft.com/office/drawing/2014/main" id="{71CAD064-A0E2-34E3-0A88-046990854EE2}"/>
              </a:ext>
            </a:extLst>
          </p:cNvPr>
          <p:cNvPicPr>
            <a:picLocks noChangeAspect="1"/>
          </p:cNvPicPr>
          <p:nvPr userDrawn="1"/>
        </p:nvPicPr>
        <p:blipFill>
          <a:blip r:embed="rId5"/>
          <a:stretch>
            <a:fillRect/>
          </a:stretch>
        </p:blipFill>
        <p:spPr>
          <a:xfrm>
            <a:off x="8811548" y="66447"/>
            <a:ext cx="2542252" cy="1115665"/>
          </a:xfrm>
          <a:prstGeom prst="rect">
            <a:avLst/>
          </a:prstGeom>
        </p:spPr>
      </p:pic>
      <p:pic>
        <p:nvPicPr>
          <p:cNvPr id="7" name="Picture 6">
            <a:extLst>
              <a:ext uri="{FF2B5EF4-FFF2-40B4-BE49-F238E27FC236}">
                <a16:creationId xmlns:a16="http://schemas.microsoft.com/office/drawing/2014/main" id="{CC0E3311-0947-235B-6977-44F3CA7CA9E0}"/>
              </a:ext>
            </a:extLst>
          </p:cNvPr>
          <p:cNvPicPr>
            <a:picLocks noChangeAspect="1"/>
          </p:cNvPicPr>
          <p:nvPr userDrawn="1"/>
        </p:nvPicPr>
        <p:blipFill>
          <a:blip r:embed="rId6"/>
          <a:stretch>
            <a:fillRect/>
          </a:stretch>
        </p:blipFill>
        <p:spPr>
          <a:xfrm>
            <a:off x="754470" y="1168506"/>
            <a:ext cx="10594924" cy="88784"/>
          </a:xfrm>
          <a:prstGeom prst="rect">
            <a:avLst/>
          </a:prstGeom>
        </p:spPr>
      </p:pic>
      <p:pic>
        <p:nvPicPr>
          <p:cNvPr id="8" name="Picture 7">
            <a:extLst>
              <a:ext uri="{FF2B5EF4-FFF2-40B4-BE49-F238E27FC236}">
                <a16:creationId xmlns:a16="http://schemas.microsoft.com/office/drawing/2014/main" id="{F8753147-9CFC-FB3D-2CB5-D5295D945C07}"/>
              </a:ext>
            </a:extLst>
          </p:cNvPr>
          <p:cNvPicPr>
            <a:picLocks noChangeAspect="1"/>
          </p:cNvPicPr>
          <p:nvPr userDrawn="1"/>
        </p:nvPicPr>
        <p:blipFill>
          <a:blip r:embed="rId7"/>
          <a:stretch>
            <a:fillRect/>
          </a:stretch>
        </p:blipFill>
        <p:spPr>
          <a:xfrm>
            <a:off x="750063" y="1101710"/>
            <a:ext cx="10594923" cy="47351"/>
          </a:xfrm>
          <a:prstGeom prst="rect">
            <a:avLst/>
          </a:prstGeom>
        </p:spPr>
      </p:pic>
    </p:spTree>
    <p:extLst>
      <p:ext uri="{BB962C8B-B14F-4D97-AF65-F5344CB8AC3E}">
        <p14:creationId xmlns:p14="http://schemas.microsoft.com/office/powerpoint/2010/main" val="2111160615"/>
      </p:ext>
    </p:extLst>
  </p:cSld>
  <p:clrMap bg1="lt1" tx1="dk1" bg2="lt2" tx2="dk2" accent1="accent1" accent2="accent2" accent3="accent3" accent4="accent4" accent5="accent5" accent6="accent6" hlink="hlink" folHlink="folHlink"/>
  <p:sldLayoutIdLst>
    <p:sldLayoutId id="2147483656" r:id="rId1"/>
    <p:sldLayoutId id="2147483655" r:id="rId2"/>
    <p:sldLayoutId id="2147483657"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nfi.lisproekt.gov.ua/ecological-parameters-2021-2023/"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D2E584-1BAC-CA92-2DA0-2E3BAA625C33}"/>
              </a:ext>
            </a:extLst>
          </p:cNvPr>
          <p:cNvSpPr/>
          <p:nvPr/>
        </p:nvSpPr>
        <p:spPr>
          <a:xfrm>
            <a:off x="557561" y="156117"/>
            <a:ext cx="11062010" cy="21967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Picture 2">
            <a:extLst>
              <a:ext uri="{FF2B5EF4-FFF2-40B4-BE49-F238E27FC236}">
                <a16:creationId xmlns:a16="http://schemas.microsoft.com/office/drawing/2014/main" id="{FEAC473E-E45E-93C5-9CDA-F45D38711DCB}"/>
              </a:ext>
            </a:extLst>
          </p:cNvPr>
          <p:cNvPicPr>
            <a:picLocks noChangeAspect="1"/>
          </p:cNvPicPr>
          <p:nvPr/>
        </p:nvPicPr>
        <p:blipFill>
          <a:blip r:embed="rId2"/>
          <a:stretch>
            <a:fillRect/>
          </a:stretch>
        </p:blipFill>
        <p:spPr>
          <a:xfrm>
            <a:off x="1084652" y="156117"/>
            <a:ext cx="10022693" cy="1993565"/>
          </a:xfrm>
          <a:prstGeom prst="rect">
            <a:avLst/>
          </a:prstGeom>
        </p:spPr>
      </p:pic>
      <p:sp>
        <p:nvSpPr>
          <p:cNvPr id="2" name="Rectangle 1">
            <a:extLst>
              <a:ext uri="{FF2B5EF4-FFF2-40B4-BE49-F238E27FC236}">
                <a16:creationId xmlns:a16="http://schemas.microsoft.com/office/drawing/2014/main" id="{D8059F6F-0AF7-DF4F-8185-24A86957F90C}"/>
              </a:ext>
            </a:extLst>
          </p:cNvPr>
          <p:cNvSpPr/>
          <p:nvPr/>
        </p:nvSpPr>
        <p:spPr>
          <a:xfrm>
            <a:off x="7821637" y="156117"/>
            <a:ext cx="1195754" cy="143353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2E888E9A-1173-F97B-930C-77FDB96980F0}"/>
              </a:ext>
            </a:extLst>
          </p:cNvPr>
          <p:cNvSpPr txBox="1"/>
          <p:nvPr/>
        </p:nvSpPr>
        <p:spPr>
          <a:xfrm>
            <a:off x="1771313" y="2525445"/>
            <a:ext cx="9096411" cy="1200329"/>
          </a:xfrm>
          <a:prstGeom prst="rect">
            <a:avLst/>
          </a:prstGeom>
          <a:noFill/>
        </p:spPr>
        <p:txBody>
          <a:bodyPr wrap="square">
            <a:spAutoFit/>
          </a:bodyPr>
          <a:lstStyle/>
          <a:p>
            <a:pPr algn="ctr"/>
            <a:r>
              <a:rPr lang="en-GB" sz="3600" b="1">
                <a:solidFill>
                  <a:schemeClr val="accent6">
                    <a:lumMod val="50000"/>
                  </a:schemeClr>
                </a:solidFill>
              </a:rPr>
              <a:t>Analysis of the environmental parameters of the NFI: How forest monitoring is developing</a:t>
            </a:r>
            <a:r>
              <a:rPr lang="uk-UA" sz="3600" b="1">
                <a:solidFill>
                  <a:schemeClr val="accent6">
                    <a:lumMod val="50000"/>
                  </a:schemeClr>
                </a:solidFill>
              </a:rPr>
              <a:t>? </a:t>
            </a:r>
          </a:p>
        </p:txBody>
      </p:sp>
      <p:sp>
        <p:nvSpPr>
          <p:cNvPr id="9" name="TextBox 8">
            <a:extLst>
              <a:ext uri="{FF2B5EF4-FFF2-40B4-BE49-F238E27FC236}">
                <a16:creationId xmlns:a16="http://schemas.microsoft.com/office/drawing/2014/main" id="{A8EB3AC7-AE85-EDE1-260D-4ED163923D1F}"/>
              </a:ext>
            </a:extLst>
          </p:cNvPr>
          <p:cNvSpPr txBox="1"/>
          <p:nvPr/>
        </p:nvSpPr>
        <p:spPr>
          <a:xfrm>
            <a:off x="3074949" y="3950696"/>
            <a:ext cx="6094140" cy="369332"/>
          </a:xfrm>
          <a:prstGeom prst="rect">
            <a:avLst/>
          </a:prstGeom>
          <a:noFill/>
        </p:spPr>
        <p:txBody>
          <a:bodyPr wrap="square">
            <a:spAutoFit/>
          </a:bodyPr>
          <a:lstStyle/>
          <a:p>
            <a:r>
              <a:rPr lang="en-GB"/>
              <a:t>Vitaliy </a:t>
            </a:r>
            <a:r>
              <a:rPr lang="en-GB" err="1"/>
              <a:t>Storozhuk</a:t>
            </a:r>
            <a:r>
              <a:rPr lang="uk-UA"/>
              <a:t>, </a:t>
            </a:r>
            <a:r>
              <a:rPr lang="en-GB"/>
              <a:t>National coordinator of the SFI project</a:t>
            </a:r>
          </a:p>
        </p:txBody>
      </p:sp>
      <p:pic>
        <p:nvPicPr>
          <p:cNvPr id="10" name="Picture 9">
            <a:extLst>
              <a:ext uri="{FF2B5EF4-FFF2-40B4-BE49-F238E27FC236}">
                <a16:creationId xmlns:a16="http://schemas.microsoft.com/office/drawing/2014/main" id="{C0BDF060-D0E3-4B9B-B611-446BF72B8613}"/>
              </a:ext>
            </a:extLst>
          </p:cNvPr>
          <p:cNvPicPr>
            <a:picLocks noChangeAspect="1"/>
          </p:cNvPicPr>
          <p:nvPr/>
        </p:nvPicPr>
        <p:blipFill>
          <a:blip r:embed="rId3"/>
          <a:stretch>
            <a:fillRect/>
          </a:stretch>
        </p:blipFill>
        <p:spPr>
          <a:xfrm>
            <a:off x="4408258" y="5456152"/>
            <a:ext cx="3822523" cy="627942"/>
          </a:xfrm>
          <a:prstGeom prst="rect">
            <a:avLst/>
          </a:prstGeom>
        </p:spPr>
      </p:pic>
      <p:sp>
        <p:nvSpPr>
          <p:cNvPr id="12" name="Місце для нижнього колонтитула 1">
            <a:extLst>
              <a:ext uri="{FF2B5EF4-FFF2-40B4-BE49-F238E27FC236}">
                <a16:creationId xmlns:a16="http://schemas.microsoft.com/office/drawing/2014/main" id="{4A55983A-F7A0-9CDE-09A0-153C07CD88BB}"/>
              </a:ext>
            </a:extLst>
          </p:cNvPr>
          <p:cNvSpPr>
            <a:spLocks noGrp="1"/>
          </p:cNvSpPr>
          <p:nvPr>
            <p:ph type="ftr" sz="quarter" idx="11"/>
          </p:nvPr>
        </p:nvSpPr>
        <p:spPr>
          <a:xfrm>
            <a:off x="2654299" y="6309016"/>
            <a:ext cx="7330440" cy="544512"/>
          </a:xfrm>
        </p:spPr>
        <p:txBody>
          <a:bodyPr/>
          <a:lstStyle/>
          <a:p>
            <a:r>
              <a:rPr lang="en-GB"/>
              <a:t>Round table </a:t>
            </a:r>
            <a:r>
              <a:rPr lang="uk-UA"/>
              <a:t>«</a:t>
            </a:r>
            <a:r>
              <a:rPr lang="ru-RU"/>
              <a:t>SFІ</a:t>
            </a:r>
            <a:r>
              <a:rPr lang="en-GB"/>
              <a:t> project</a:t>
            </a:r>
            <a:r>
              <a:rPr lang="ru-RU"/>
              <a:t>: </a:t>
            </a:r>
            <a:r>
              <a:rPr lang="en-GB"/>
              <a:t>results and prospects</a:t>
            </a:r>
            <a:r>
              <a:rPr lang="ru-RU"/>
              <a:t>»</a:t>
            </a:r>
            <a:r>
              <a:rPr lang="en-GB"/>
              <a:t>, 05.12.2024, </a:t>
            </a:r>
            <a:r>
              <a:rPr lang="uk-UA"/>
              <a:t>К</a:t>
            </a:r>
            <a:r>
              <a:rPr lang="en-GB" err="1"/>
              <a:t>yiv</a:t>
            </a:r>
            <a:r>
              <a:rPr lang="uk-UA"/>
              <a:t>-</a:t>
            </a:r>
            <a:r>
              <a:rPr lang="en-GB"/>
              <a:t>Berlin</a:t>
            </a:r>
          </a:p>
        </p:txBody>
      </p:sp>
    </p:spTree>
    <p:extLst>
      <p:ext uri="{BB962C8B-B14F-4D97-AF65-F5344CB8AC3E}">
        <p14:creationId xmlns:p14="http://schemas.microsoft.com/office/powerpoint/2010/main" val="3313774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номера слайда 2">
            <a:extLst>
              <a:ext uri="{FF2B5EF4-FFF2-40B4-BE49-F238E27FC236}">
                <a16:creationId xmlns:a16="http://schemas.microsoft.com/office/drawing/2014/main" id="{D875A168-5151-E54A-66C8-407ADE33207F}"/>
              </a:ext>
            </a:extLst>
          </p:cNvPr>
          <p:cNvSpPr>
            <a:spLocks noGrp="1"/>
          </p:cNvSpPr>
          <p:nvPr>
            <p:ph type="sldNum" sz="quarter" idx="12"/>
          </p:nvPr>
        </p:nvSpPr>
        <p:spPr/>
        <p:txBody>
          <a:bodyPr/>
          <a:lstStyle/>
          <a:p>
            <a:fld id="{51EE7181-CA54-4834-B0AA-E251DC475F5A}" type="slidenum">
              <a:rPr lang="en-GB" smtClean="0"/>
              <a:t>2</a:t>
            </a:fld>
            <a:endParaRPr lang="en-GB"/>
          </a:p>
        </p:txBody>
      </p:sp>
      <p:sp>
        <p:nvSpPr>
          <p:cNvPr id="6" name="TextBox 5">
            <a:extLst>
              <a:ext uri="{FF2B5EF4-FFF2-40B4-BE49-F238E27FC236}">
                <a16:creationId xmlns:a16="http://schemas.microsoft.com/office/drawing/2014/main" id="{44E6B537-F8C3-AF02-7EE3-80C26234BBEF}"/>
              </a:ext>
            </a:extLst>
          </p:cNvPr>
          <p:cNvSpPr txBox="1"/>
          <p:nvPr/>
        </p:nvSpPr>
        <p:spPr>
          <a:xfrm>
            <a:off x="657860" y="402724"/>
            <a:ext cx="6202680" cy="523220"/>
          </a:xfrm>
          <a:prstGeom prst="rect">
            <a:avLst/>
          </a:prstGeom>
          <a:noFill/>
        </p:spPr>
        <p:txBody>
          <a:bodyPr wrap="square">
            <a:spAutoFit/>
          </a:bodyPr>
          <a:lstStyle>
            <a:defPPr>
              <a:defRPr lang="en-US"/>
            </a:defPPr>
            <a:lvl1pPr>
              <a:defRPr sz="3000" b="1" kern="100">
                <a:solidFill>
                  <a:schemeClr val="accent6">
                    <a:lumMod val="50000"/>
                  </a:schemeClr>
                </a:solidFill>
                <a:latin typeface="Calibri" panose="020F0502020204030204" pitchFamily="34" charset="0"/>
                <a:ea typeface="Yu Gothic Light" panose="020B0300000000000000" pitchFamily="34" charset="-128"/>
              </a:defRPr>
            </a:lvl1pPr>
          </a:lstStyle>
          <a:p>
            <a:r>
              <a:rPr lang="en-GB" sz="2800"/>
              <a:t>Environmental parameters of NFI</a:t>
            </a:r>
            <a:endParaRPr lang="uk-UA" sz="2800"/>
          </a:p>
        </p:txBody>
      </p:sp>
      <p:sp>
        <p:nvSpPr>
          <p:cNvPr id="4" name="TextBox 3">
            <a:extLst>
              <a:ext uri="{FF2B5EF4-FFF2-40B4-BE49-F238E27FC236}">
                <a16:creationId xmlns:a16="http://schemas.microsoft.com/office/drawing/2014/main" id="{80B1D9FB-80D8-7F16-5890-700EF4F2B2BE}"/>
              </a:ext>
            </a:extLst>
          </p:cNvPr>
          <p:cNvSpPr txBox="1"/>
          <p:nvPr/>
        </p:nvSpPr>
        <p:spPr>
          <a:xfrm>
            <a:off x="223024" y="1831350"/>
            <a:ext cx="5469299" cy="3170099"/>
          </a:xfrm>
          <a:prstGeom prst="rect">
            <a:avLst/>
          </a:prstGeom>
          <a:noFill/>
        </p:spPr>
        <p:txBody>
          <a:bodyPr wrap="square" rtlCol="0">
            <a:spAutoFit/>
          </a:bodyPr>
          <a:lstStyle/>
          <a:p>
            <a:pPr marL="342900" indent="-342900">
              <a:buFont typeface="Arial" panose="020B0604020202020204" pitchFamily="34" charset="0"/>
              <a:buChar char="•"/>
            </a:pPr>
            <a:r>
              <a:rPr lang="en-GB" sz="2000" dirty="0">
                <a:effectLst/>
              </a:rPr>
              <a:t>Reporting tables of the NFI conduct procedure</a:t>
            </a:r>
            <a:r>
              <a:rPr lang="uk-UA" sz="2000" dirty="0">
                <a:effectLst/>
              </a:rPr>
              <a:t>:</a:t>
            </a:r>
          </a:p>
          <a:p>
            <a:pPr marL="800100" lvl="1" indent="-342900">
              <a:buFont typeface="Arial" panose="020B0604020202020204" pitchFamily="34" charset="0"/>
              <a:buChar char="•"/>
            </a:pPr>
            <a:r>
              <a:rPr lang="en-GB" sz="2000" dirty="0">
                <a:effectLst/>
              </a:rPr>
              <a:t>Group 6. Indicators of biodiversity and stand structure</a:t>
            </a:r>
            <a:endParaRPr lang="uk-UA" sz="2000" dirty="0">
              <a:effectLst/>
            </a:endParaRPr>
          </a:p>
          <a:p>
            <a:pPr marL="800100" lvl="1" indent="-342900">
              <a:buFont typeface="Arial" panose="020B0604020202020204" pitchFamily="34" charset="0"/>
              <a:buChar char="•"/>
            </a:pPr>
            <a:r>
              <a:rPr lang="en-GB" sz="2000" dirty="0">
                <a:effectLst/>
              </a:rPr>
              <a:t>Group 7. Indicators of the sanitary condition of plantations and trees</a:t>
            </a:r>
            <a:endParaRPr lang="uk-UA" sz="2000" dirty="0">
              <a:effectLst/>
            </a:endParaRPr>
          </a:p>
          <a:p>
            <a:pPr marL="342900" indent="-342900">
              <a:buFont typeface="Arial" panose="020B0604020202020204" pitchFamily="34" charset="0"/>
              <a:buChar char="•"/>
            </a:pPr>
            <a:r>
              <a:rPr lang="en-GB" sz="2000" dirty="0"/>
              <a:t>Forest Code of Ukraine</a:t>
            </a:r>
            <a:r>
              <a:rPr lang="uk-UA" sz="2000" dirty="0"/>
              <a:t>: </a:t>
            </a:r>
          </a:p>
          <a:p>
            <a:pPr marL="800100" lvl="1" indent="-342900">
              <a:buFont typeface="Arial" panose="020B0604020202020204" pitchFamily="34" charset="0"/>
              <a:buChar char="•"/>
            </a:pPr>
            <a:r>
              <a:rPr lang="en-GB" sz="2000" dirty="0"/>
              <a:t>Generalised information on forests for the needs of planning, including strategic planning, forest management, state forest cadastre, forest monitoring </a:t>
            </a:r>
            <a:endParaRPr lang="uk-UA" sz="2000" dirty="0"/>
          </a:p>
        </p:txBody>
      </p:sp>
      <p:sp>
        <p:nvSpPr>
          <p:cNvPr id="5" name="TextBox 4">
            <a:extLst>
              <a:ext uri="{FF2B5EF4-FFF2-40B4-BE49-F238E27FC236}">
                <a16:creationId xmlns:a16="http://schemas.microsoft.com/office/drawing/2014/main" id="{77670B41-579D-8B29-BD57-32E76C063B19}"/>
              </a:ext>
            </a:extLst>
          </p:cNvPr>
          <p:cNvSpPr txBox="1"/>
          <p:nvPr/>
        </p:nvSpPr>
        <p:spPr>
          <a:xfrm>
            <a:off x="6457324" y="5734155"/>
            <a:ext cx="5339410" cy="338554"/>
          </a:xfrm>
          <a:prstGeom prst="rect">
            <a:avLst/>
          </a:prstGeom>
          <a:noFill/>
        </p:spPr>
        <p:txBody>
          <a:bodyPr wrap="square">
            <a:spAutoFit/>
          </a:bodyPr>
          <a:lstStyle/>
          <a:p>
            <a:r>
              <a:rPr lang="en-GB" sz="1600">
                <a:hlinkClick r:id="rId3"/>
              </a:rPr>
              <a:t>https://nfi.lisproekt.gov.ua/ecological-parameters-2021-2023/</a:t>
            </a:r>
            <a:r>
              <a:rPr lang="uk-UA" sz="1600"/>
              <a:t> </a:t>
            </a:r>
          </a:p>
        </p:txBody>
      </p:sp>
      <p:pic>
        <p:nvPicPr>
          <p:cNvPr id="7" name="Picture 6" descr="A screenshot of a website&#10;&#10;Description automatically generated">
            <a:extLst>
              <a:ext uri="{FF2B5EF4-FFF2-40B4-BE49-F238E27FC236}">
                <a16:creationId xmlns:a16="http://schemas.microsoft.com/office/drawing/2014/main" id="{4A15CB11-FD83-CD79-133B-ECA2159472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2323" y="1731015"/>
            <a:ext cx="6104411" cy="2997102"/>
          </a:xfrm>
          <a:prstGeom prst="rect">
            <a:avLst/>
          </a:prstGeom>
        </p:spPr>
      </p:pic>
    </p:spTree>
    <p:extLst>
      <p:ext uri="{BB962C8B-B14F-4D97-AF65-F5344CB8AC3E}">
        <p14:creationId xmlns:p14="http://schemas.microsoft.com/office/powerpoint/2010/main" val="612977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я 4">
            <a:extLst>
              <a:ext uri="{FF2B5EF4-FFF2-40B4-BE49-F238E27FC236}">
                <a16:creationId xmlns:a16="http://schemas.microsoft.com/office/drawing/2014/main" id="{08EBD184-1398-5FEC-4F08-4D5E28680600}"/>
              </a:ext>
            </a:extLst>
          </p:cNvPr>
          <p:cNvGraphicFramePr>
            <a:graphicFrameLocks noGrp="1"/>
          </p:cNvGraphicFramePr>
          <p:nvPr>
            <p:extLst>
              <p:ext uri="{D42A27DB-BD31-4B8C-83A1-F6EECF244321}">
                <p14:modId xmlns:p14="http://schemas.microsoft.com/office/powerpoint/2010/main" val="3099506516"/>
              </p:ext>
            </p:extLst>
          </p:nvPr>
        </p:nvGraphicFramePr>
        <p:xfrm>
          <a:off x="2439439" y="1461139"/>
          <a:ext cx="9679257" cy="5063523"/>
        </p:xfrm>
        <a:graphic>
          <a:graphicData uri="http://schemas.openxmlformats.org/drawingml/2006/table">
            <a:tbl>
              <a:tblPr firstRow="1" firstCol="1" bandRow="1">
                <a:tableStyleId>{2D5ABB26-0587-4C30-8999-92F81FD0307C}</a:tableStyleId>
              </a:tblPr>
              <a:tblGrid>
                <a:gridCol w="2121595">
                  <a:extLst>
                    <a:ext uri="{9D8B030D-6E8A-4147-A177-3AD203B41FA5}">
                      <a16:colId xmlns:a16="http://schemas.microsoft.com/office/drawing/2014/main" val="112338250"/>
                    </a:ext>
                  </a:extLst>
                </a:gridCol>
                <a:gridCol w="3007049">
                  <a:extLst>
                    <a:ext uri="{9D8B030D-6E8A-4147-A177-3AD203B41FA5}">
                      <a16:colId xmlns:a16="http://schemas.microsoft.com/office/drawing/2014/main" val="135284315"/>
                    </a:ext>
                  </a:extLst>
                </a:gridCol>
                <a:gridCol w="4550613">
                  <a:extLst>
                    <a:ext uri="{9D8B030D-6E8A-4147-A177-3AD203B41FA5}">
                      <a16:colId xmlns:a16="http://schemas.microsoft.com/office/drawing/2014/main" val="2504821986"/>
                    </a:ext>
                  </a:extLst>
                </a:gridCol>
              </a:tblGrid>
              <a:tr h="133911">
                <a:tc>
                  <a:txBody>
                    <a:bodyPr/>
                    <a:lstStyle/>
                    <a:p>
                      <a:pPr algn="ctr"/>
                      <a:r>
                        <a:rPr lang="en-GB" sz="1400" b="1" kern="100">
                          <a:solidFill>
                            <a:schemeClr val="accent6">
                              <a:lumMod val="75000"/>
                            </a:schemeClr>
                          </a:solidFill>
                          <a:effectLst/>
                        </a:rPr>
                        <a:t>Indicator group</a:t>
                      </a:r>
                      <a:endParaRPr lang="uk-UA" sz="1400" b="1" kern="100">
                        <a:solidFill>
                          <a:schemeClr val="accent6">
                            <a:lumMod val="75000"/>
                          </a:schemeClr>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tc>
                  <a:txBody>
                    <a:bodyPr/>
                    <a:lstStyle/>
                    <a:p>
                      <a:pPr algn="ctr"/>
                      <a:r>
                        <a:rPr lang="en-GB" sz="1400" b="1" kern="100">
                          <a:solidFill>
                            <a:schemeClr val="accent6">
                              <a:lumMod val="75000"/>
                            </a:schemeClr>
                          </a:solidFill>
                          <a:effectLst/>
                        </a:rPr>
                        <a:t>Indicator</a:t>
                      </a:r>
                      <a:r>
                        <a:rPr lang="uk-UA" sz="1400" b="1" kern="100">
                          <a:solidFill>
                            <a:schemeClr val="accent6">
                              <a:lumMod val="75000"/>
                            </a:schemeClr>
                          </a:solidFill>
                          <a:effectLst/>
                        </a:rPr>
                        <a:t> NFI - FBA</a:t>
                      </a:r>
                      <a:endParaRPr lang="uk-UA" sz="1400" b="1" kern="100">
                        <a:solidFill>
                          <a:schemeClr val="accent6">
                            <a:lumMod val="75000"/>
                          </a:schemeClr>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tc>
                  <a:txBody>
                    <a:bodyPr/>
                    <a:lstStyle/>
                    <a:p>
                      <a:pPr algn="ctr"/>
                      <a:r>
                        <a:rPr lang="en-GB" sz="1400" b="1" kern="100">
                          <a:solidFill>
                            <a:schemeClr val="accent6">
                              <a:lumMod val="75000"/>
                            </a:schemeClr>
                          </a:solidFill>
                          <a:effectLst/>
                        </a:rPr>
                        <a:t>Indicator NFI of Ukraine</a:t>
                      </a:r>
                      <a:endParaRPr lang="uk-UA" sz="1400" b="1" kern="100">
                        <a:solidFill>
                          <a:schemeClr val="accent6">
                            <a:lumMod val="75000"/>
                          </a:schemeClr>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extLst>
                  <a:ext uri="{0D108BD9-81ED-4DB2-BD59-A6C34878D82A}">
                    <a16:rowId xmlns:a16="http://schemas.microsoft.com/office/drawing/2014/main" val="1689289730"/>
                  </a:ext>
                </a:extLst>
              </a:tr>
              <a:tr h="237244">
                <a:tc>
                  <a:txBody>
                    <a:bodyPr/>
                    <a:lstStyle/>
                    <a:p>
                      <a:r>
                        <a:rPr lang="en-GB" sz="1400" kern="100">
                          <a:solidFill>
                            <a:schemeClr val="tx1"/>
                          </a:solidFill>
                          <a:effectLst/>
                        </a:rPr>
                        <a:t>Forest categories</a:t>
                      </a:r>
                      <a:endParaRPr lang="uk-UA" sz="1400" kern="1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tc>
                  <a:txBody>
                    <a:bodyPr/>
                    <a:lstStyle/>
                    <a:p>
                      <a:r>
                        <a:rPr lang="en-GB" sz="1400" kern="100">
                          <a:solidFill>
                            <a:schemeClr val="tx1"/>
                          </a:solidFill>
                          <a:effectLst/>
                        </a:rPr>
                        <a:t>European forest types</a:t>
                      </a:r>
                      <a:r>
                        <a:rPr lang="uk-UA" sz="1400" kern="100">
                          <a:solidFill>
                            <a:schemeClr val="tx1"/>
                          </a:solidFill>
                          <a:effectLst/>
                        </a:rPr>
                        <a:t> </a:t>
                      </a:r>
                      <a:endParaRPr lang="uk-UA" sz="1400" kern="1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tc>
                  <a:txBody>
                    <a:bodyPr/>
                    <a:lstStyle/>
                    <a:p>
                      <a:pPr marL="0" lvl="0" indent="0">
                        <a:buFont typeface="Aptos" panose="020B0004020202020204" pitchFamily="34" charset="0"/>
                        <a:buNone/>
                      </a:pPr>
                      <a:r>
                        <a:rPr lang="uk-UA" sz="1400" kern="100">
                          <a:solidFill>
                            <a:schemeClr val="tx1"/>
                          </a:solidFill>
                          <a:effectLst/>
                        </a:rPr>
                        <a:t> - - -</a:t>
                      </a:r>
                      <a:endParaRPr lang="uk-UA" sz="1400" kern="1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extLst>
                  <a:ext uri="{0D108BD9-81ED-4DB2-BD59-A6C34878D82A}">
                    <a16:rowId xmlns:a16="http://schemas.microsoft.com/office/drawing/2014/main" val="1127266690"/>
                  </a:ext>
                </a:extLst>
              </a:tr>
              <a:tr h="127219">
                <a:tc>
                  <a:txBody>
                    <a:bodyPr/>
                    <a:lstStyle/>
                    <a:p>
                      <a:r>
                        <a:rPr lang="en-GB" sz="1400" kern="100">
                          <a:solidFill>
                            <a:schemeClr val="tx1"/>
                          </a:solidFill>
                          <a:effectLst/>
                        </a:rPr>
                        <a:t>Forest structure</a:t>
                      </a:r>
                      <a:endParaRPr lang="uk-UA" sz="1400" kern="1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tc>
                  <a:txBody>
                    <a:bodyPr/>
                    <a:lstStyle/>
                    <a:p>
                      <a:r>
                        <a:rPr lang="en-GB" sz="1400" kern="100">
                          <a:solidFill>
                            <a:schemeClr val="tx1"/>
                          </a:solidFill>
                          <a:effectLst/>
                        </a:rPr>
                        <a:t>Tree species</a:t>
                      </a:r>
                      <a:endParaRPr lang="uk-UA" sz="1400" kern="1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tc>
                  <a:txBody>
                    <a:bodyPr/>
                    <a:lstStyle/>
                    <a:p>
                      <a:r>
                        <a:rPr lang="en-GB" sz="1400" kern="100">
                          <a:solidFill>
                            <a:schemeClr val="tx1"/>
                          </a:solidFill>
                          <a:effectLst/>
                        </a:rPr>
                        <a:t>Tree species</a:t>
                      </a:r>
                      <a:endParaRPr lang="uk-UA" sz="1400" kern="1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extLst>
                  <a:ext uri="{0D108BD9-81ED-4DB2-BD59-A6C34878D82A}">
                    <a16:rowId xmlns:a16="http://schemas.microsoft.com/office/drawing/2014/main" val="1974316820"/>
                  </a:ext>
                </a:extLst>
              </a:tr>
              <a:tr h="133911">
                <a:tc>
                  <a:txBody>
                    <a:bodyPr/>
                    <a:lstStyle/>
                    <a:p>
                      <a:r>
                        <a:rPr lang="uk-UA" sz="1400" kern="100">
                          <a:solidFill>
                            <a:schemeClr val="tx1"/>
                          </a:solidFill>
                          <a:effectLst/>
                        </a:rPr>
                        <a:t> </a:t>
                      </a:r>
                      <a:endParaRPr lang="uk-UA" sz="1400" kern="1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tc>
                  <a:txBody>
                    <a:bodyPr/>
                    <a:lstStyle/>
                    <a:p>
                      <a:r>
                        <a:rPr lang="en-GB" sz="1400" kern="100">
                          <a:solidFill>
                            <a:schemeClr val="tx1"/>
                          </a:solidFill>
                          <a:effectLst/>
                        </a:rPr>
                        <a:t>Tree height</a:t>
                      </a:r>
                      <a:endParaRPr lang="uk-UA" sz="1400" kern="1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tc>
                  <a:txBody>
                    <a:bodyPr/>
                    <a:lstStyle/>
                    <a:p>
                      <a:r>
                        <a:rPr lang="en-GB" sz="1400" kern="100">
                          <a:solidFill>
                            <a:schemeClr val="tx1"/>
                          </a:solidFill>
                          <a:effectLst/>
                        </a:rPr>
                        <a:t>Tree height</a:t>
                      </a:r>
                      <a:endParaRPr lang="uk-UA" sz="1400" kern="1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extLst>
                  <a:ext uri="{0D108BD9-81ED-4DB2-BD59-A6C34878D82A}">
                    <a16:rowId xmlns:a16="http://schemas.microsoft.com/office/drawing/2014/main" val="980975886"/>
                  </a:ext>
                </a:extLst>
              </a:tr>
              <a:tr h="133911">
                <a:tc>
                  <a:txBody>
                    <a:bodyPr/>
                    <a:lstStyle/>
                    <a:p>
                      <a:r>
                        <a:rPr lang="uk-UA" sz="1400" kern="100">
                          <a:solidFill>
                            <a:schemeClr val="tx1"/>
                          </a:solidFill>
                          <a:effectLst/>
                        </a:rPr>
                        <a:t> </a:t>
                      </a:r>
                      <a:endParaRPr lang="uk-UA" sz="1400" kern="1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tc>
                  <a:txBody>
                    <a:bodyPr/>
                    <a:lstStyle/>
                    <a:p>
                      <a:r>
                        <a:rPr lang="en-GB" sz="1400" kern="100">
                          <a:solidFill>
                            <a:schemeClr val="tx1"/>
                          </a:solidFill>
                          <a:effectLst/>
                        </a:rPr>
                        <a:t>Tree diameter</a:t>
                      </a:r>
                      <a:endParaRPr lang="uk-UA" sz="1400" kern="1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tc>
                  <a:txBody>
                    <a:bodyPr/>
                    <a:lstStyle/>
                    <a:p>
                      <a:r>
                        <a:rPr lang="en-GB" sz="1400" kern="100">
                          <a:solidFill>
                            <a:schemeClr val="tx1"/>
                          </a:solidFill>
                          <a:effectLst/>
                        </a:rPr>
                        <a:t>Tree diameter</a:t>
                      </a:r>
                      <a:endParaRPr lang="uk-UA" sz="1400" kern="1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extLst>
                  <a:ext uri="{0D108BD9-81ED-4DB2-BD59-A6C34878D82A}">
                    <a16:rowId xmlns:a16="http://schemas.microsoft.com/office/drawing/2014/main" val="426206064"/>
                  </a:ext>
                </a:extLst>
              </a:tr>
              <a:tr h="133911">
                <a:tc>
                  <a:txBody>
                    <a:bodyPr/>
                    <a:lstStyle/>
                    <a:p>
                      <a:r>
                        <a:rPr lang="uk-UA" sz="1400" kern="100">
                          <a:solidFill>
                            <a:schemeClr val="tx1"/>
                          </a:solidFill>
                          <a:effectLst/>
                        </a:rPr>
                        <a:t> </a:t>
                      </a:r>
                      <a:endParaRPr lang="uk-UA" sz="1400" kern="1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tc>
                  <a:txBody>
                    <a:bodyPr/>
                    <a:lstStyle/>
                    <a:p>
                      <a:r>
                        <a:rPr lang="en-GB" sz="1400" kern="100">
                          <a:solidFill>
                            <a:schemeClr val="tx1"/>
                          </a:solidFill>
                          <a:effectLst/>
                        </a:rPr>
                        <a:t>Quantity of trees per 1 ha</a:t>
                      </a:r>
                      <a:endParaRPr lang="uk-UA" sz="1400" kern="1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tc>
                  <a:txBody>
                    <a:bodyPr/>
                    <a:lstStyle/>
                    <a:p>
                      <a:r>
                        <a:rPr lang="en-GB" sz="1400" kern="100">
                          <a:solidFill>
                            <a:schemeClr val="tx1"/>
                          </a:solidFill>
                          <a:effectLst/>
                        </a:rPr>
                        <a:t>Quantity of trees per 1 ha</a:t>
                      </a:r>
                      <a:endParaRPr lang="uk-UA" sz="1400" kern="1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extLst>
                  <a:ext uri="{0D108BD9-81ED-4DB2-BD59-A6C34878D82A}">
                    <a16:rowId xmlns:a16="http://schemas.microsoft.com/office/drawing/2014/main" val="1335955626"/>
                  </a:ext>
                </a:extLst>
              </a:tr>
              <a:tr h="133911">
                <a:tc>
                  <a:txBody>
                    <a:bodyPr/>
                    <a:lstStyle/>
                    <a:p>
                      <a:r>
                        <a:rPr lang="uk-UA" sz="1400" kern="100">
                          <a:solidFill>
                            <a:schemeClr val="tx1"/>
                          </a:solidFill>
                          <a:effectLst/>
                        </a:rPr>
                        <a:t> </a:t>
                      </a:r>
                      <a:endParaRPr lang="uk-UA" sz="1400" kern="1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tc>
                  <a:txBody>
                    <a:bodyPr/>
                    <a:lstStyle/>
                    <a:p>
                      <a:r>
                        <a:rPr lang="en-GB" sz="1400" kern="100">
                          <a:solidFill>
                            <a:schemeClr val="tx1"/>
                          </a:solidFill>
                          <a:effectLst/>
                        </a:rPr>
                        <a:t>Social position of the tree</a:t>
                      </a:r>
                      <a:r>
                        <a:rPr lang="uk-UA" sz="1400" kern="100">
                          <a:solidFill>
                            <a:schemeClr val="tx1"/>
                          </a:solidFill>
                          <a:effectLst/>
                        </a:rPr>
                        <a:t>а</a:t>
                      </a:r>
                      <a:endParaRPr lang="uk-UA" sz="1400" kern="1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tc>
                  <a:txBody>
                    <a:bodyPr/>
                    <a:lstStyle/>
                    <a:p>
                      <a:r>
                        <a:rPr lang="en-GB" sz="1400" kern="100" err="1">
                          <a:solidFill>
                            <a:schemeClr val="tx1"/>
                          </a:solidFill>
                          <a:effectLst/>
                        </a:rPr>
                        <a:t>Krafts</a:t>
                      </a:r>
                      <a:r>
                        <a:rPr lang="en-GB" sz="1400" kern="100">
                          <a:solidFill>
                            <a:schemeClr val="tx1"/>
                          </a:solidFill>
                          <a:effectLst/>
                        </a:rPr>
                        <a:t> classes</a:t>
                      </a:r>
                      <a:endParaRPr lang="uk-UA" sz="1400" kern="1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extLst>
                  <a:ext uri="{0D108BD9-81ED-4DB2-BD59-A6C34878D82A}">
                    <a16:rowId xmlns:a16="http://schemas.microsoft.com/office/drawing/2014/main" val="405701096"/>
                  </a:ext>
                </a:extLst>
              </a:tr>
              <a:tr h="235014">
                <a:tc>
                  <a:txBody>
                    <a:bodyPr/>
                    <a:lstStyle/>
                    <a:p>
                      <a:r>
                        <a:rPr lang="uk-UA" sz="1400" kern="100">
                          <a:solidFill>
                            <a:schemeClr val="tx1"/>
                          </a:solidFill>
                          <a:effectLst/>
                        </a:rPr>
                        <a:t> </a:t>
                      </a:r>
                      <a:endParaRPr lang="uk-UA" sz="1400" kern="1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tc>
                  <a:txBody>
                    <a:bodyPr/>
                    <a:lstStyle/>
                    <a:p>
                      <a:r>
                        <a:rPr lang="en-GB" sz="1400" kern="100">
                          <a:solidFill>
                            <a:schemeClr val="tx1"/>
                          </a:solidFill>
                          <a:effectLst/>
                        </a:rPr>
                        <a:t>Quantity of stand layers</a:t>
                      </a:r>
                      <a:r>
                        <a:rPr lang="uk-UA" sz="1400" kern="100">
                          <a:solidFill>
                            <a:schemeClr val="tx1"/>
                          </a:solidFill>
                          <a:effectLst/>
                        </a:rPr>
                        <a:t> </a:t>
                      </a:r>
                      <a:endParaRPr lang="uk-UA" sz="1400" kern="1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tc>
                  <a:txBody>
                    <a:bodyPr/>
                    <a:lstStyle/>
                    <a:p>
                      <a:r>
                        <a:rPr lang="en-GB" sz="1400" kern="100">
                          <a:solidFill>
                            <a:schemeClr val="tx1"/>
                          </a:solidFill>
                          <a:effectLst/>
                        </a:rPr>
                        <a:t>Description of all forest elements of all stand levels </a:t>
                      </a:r>
                      <a:endParaRPr lang="uk-UA" sz="1400" kern="1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extLst>
                  <a:ext uri="{0D108BD9-81ED-4DB2-BD59-A6C34878D82A}">
                    <a16:rowId xmlns:a16="http://schemas.microsoft.com/office/drawing/2014/main" val="1968902673"/>
                  </a:ext>
                </a:extLst>
              </a:tr>
              <a:tr h="133911">
                <a:tc>
                  <a:txBody>
                    <a:bodyPr/>
                    <a:lstStyle/>
                    <a:p>
                      <a:r>
                        <a:rPr lang="uk-UA" sz="1400" kern="100">
                          <a:solidFill>
                            <a:schemeClr val="tx1"/>
                          </a:solidFill>
                          <a:effectLst/>
                        </a:rPr>
                        <a:t> </a:t>
                      </a:r>
                      <a:endParaRPr lang="uk-UA" sz="1400" kern="1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tc>
                  <a:txBody>
                    <a:bodyPr/>
                    <a:lstStyle/>
                    <a:p>
                      <a:r>
                        <a:rPr lang="en-GB" sz="1400" kern="100">
                          <a:solidFill>
                            <a:schemeClr val="tx1"/>
                          </a:solidFill>
                          <a:effectLst/>
                        </a:rPr>
                        <a:t>Tree coordinates</a:t>
                      </a:r>
                      <a:endParaRPr lang="uk-UA" sz="1400" kern="1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tc>
                  <a:txBody>
                    <a:bodyPr/>
                    <a:lstStyle/>
                    <a:p>
                      <a:r>
                        <a:rPr lang="en-GB" sz="1400" kern="100">
                          <a:solidFill>
                            <a:schemeClr val="tx1"/>
                          </a:solidFill>
                          <a:effectLst/>
                        </a:rPr>
                        <a:t>Tree coordinates</a:t>
                      </a:r>
                      <a:r>
                        <a:rPr lang="uk-UA" sz="1400" kern="100">
                          <a:solidFill>
                            <a:schemeClr val="tx1"/>
                          </a:solidFill>
                          <a:effectLst/>
                        </a:rPr>
                        <a:t> </a:t>
                      </a:r>
                      <a:endParaRPr lang="uk-UA" sz="1400" kern="1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extLst>
                  <a:ext uri="{0D108BD9-81ED-4DB2-BD59-A6C34878D82A}">
                    <a16:rowId xmlns:a16="http://schemas.microsoft.com/office/drawing/2014/main" val="60019312"/>
                  </a:ext>
                </a:extLst>
              </a:tr>
              <a:tr h="133911">
                <a:tc>
                  <a:txBody>
                    <a:bodyPr/>
                    <a:lstStyle/>
                    <a:p>
                      <a:r>
                        <a:rPr lang="uk-UA" sz="1400" kern="100">
                          <a:solidFill>
                            <a:schemeClr val="tx1"/>
                          </a:solidFill>
                          <a:effectLst/>
                        </a:rPr>
                        <a:t> </a:t>
                      </a:r>
                      <a:endParaRPr lang="uk-UA" sz="1400" kern="1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tc>
                  <a:txBody>
                    <a:bodyPr/>
                    <a:lstStyle/>
                    <a:p>
                      <a:r>
                        <a:rPr lang="en-GB" sz="1400" kern="100">
                          <a:solidFill>
                            <a:schemeClr val="tx1"/>
                          </a:solidFill>
                          <a:effectLst/>
                        </a:rPr>
                        <a:t>Forest age</a:t>
                      </a:r>
                      <a:endParaRPr lang="uk-UA" sz="1400" kern="1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tc>
                  <a:txBody>
                    <a:bodyPr/>
                    <a:lstStyle/>
                    <a:p>
                      <a:r>
                        <a:rPr lang="en-GB" sz="1400" kern="100">
                          <a:solidFill>
                            <a:schemeClr val="tx1"/>
                          </a:solidFill>
                          <a:effectLst/>
                        </a:rPr>
                        <a:t>Forest </a:t>
                      </a:r>
                      <a:r>
                        <a:rPr lang="uk-UA" sz="1400" kern="100">
                          <a:solidFill>
                            <a:schemeClr val="tx1"/>
                          </a:solidFill>
                          <a:effectLst/>
                        </a:rPr>
                        <a:t>а</a:t>
                      </a:r>
                      <a:r>
                        <a:rPr lang="en-GB" sz="1400" kern="100" err="1">
                          <a:solidFill>
                            <a:schemeClr val="tx1"/>
                          </a:solidFill>
                          <a:effectLst/>
                        </a:rPr>
                        <a:t>ge</a:t>
                      </a:r>
                      <a:endParaRPr lang="uk-UA" sz="1400" kern="1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extLst>
                  <a:ext uri="{0D108BD9-81ED-4DB2-BD59-A6C34878D82A}">
                    <a16:rowId xmlns:a16="http://schemas.microsoft.com/office/drawing/2014/main" val="1270615240"/>
                  </a:ext>
                </a:extLst>
              </a:tr>
              <a:tr h="215143">
                <a:tc>
                  <a:txBody>
                    <a:bodyPr/>
                    <a:lstStyle/>
                    <a:p>
                      <a:r>
                        <a:rPr lang="uk-UA" sz="1400" kern="100">
                          <a:solidFill>
                            <a:schemeClr val="tx1"/>
                          </a:solidFill>
                          <a:effectLst/>
                        </a:rPr>
                        <a:t> </a:t>
                      </a:r>
                      <a:endParaRPr lang="uk-UA" sz="1400" kern="1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tc>
                  <a:txBody>
                    <a:bodyPr/>
                    <a:lstStyle/>
                    <a:p>
                      <a:r>
                        <a:rPr lang="en-GB" sz="1400" kern="100">
                          <a:solidFill>
                            <a:schemeClr val="tx1"/>
                          </a:solidFill>
                          <a:effectLst/>
                        </a:rPr>
                        <a:t>Tree species variety in the stand</a:t>
                      </a:r>
                      <a:r>
                        <a:rPr lang="uk-UA" sz="1400" kern="100">
                          <a:solidFill>
                            <a:schemeClr val="tx1"/>
                          </a:solidFill>
                          <a:effectLst/>
                        </a:rPr>
                        <a:t> </a:t>
                      </a:r>
                      <a:endParaRPr lang="uk-UA" sz="1400" kern="1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tc>
                  <a:txBody>
                    <a:bodyPr/>
                    <a:lstStyle/>
                    <a:p>
                      <a:r>
                        <a:rPr lang="en-GB" sz="1400" kern="100">
                          <a:solidFill>
                            <a:schemeClr val="tx1"/>
                          </a:solidFill>
                          <a:effectLst/>
                        </a:rPr>
                        <a:t>Description of all forest elements of all stand levels</a:t>
                      </a:r>
                      <a:endParaRPr lang="uk-UA" sz="1400" kern="1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extLst>
                  <a:ext uri="{0D108BD9-81ED-4DB2-BD59-A6C34878D82A}">
                    <a16:rowId xmlns:a16="http://schemas.microsoft.com/office/drawing/2014/main" val="3163133967"/>
                  </a:ext>
                </a:extLst>
              </a:tr>
              <a:tr h="267821">
                <a:tc>
                  <a:txBody>
                    <a:bodyPr/>
                    <a:lstStyle/>
                    <a:p>
                      <a:r>
                        <a:rPr lang="uk-UA" sz="1400" kern="100">
                          <a:solidFill>
                            <a:schemeClr val="tx1"/>
                          </a:solidFill>
                          <a:effectLst/>
                        </a:rPr>
                        <a:t> </a:t>
                      </a:r>
                      <a:endParaRPr lang="uk-UA" sz="1400" kern="1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tc>
                  <a:txBody>
                    <a:bodyPr/>
                    <a:lstStyle/>
                    <a:p>
                      <a:r>
                        <a:rPr lang="en-GB" sz="1400" kern="100">
                          <a:solidFill>
                            <a:schemeClr val="tx1"/>
                          </a:solidFill>
                          <a:effectLst/>
                        </a:rPr>
                        <a:t>L</a:t>
                      </a:r>
                      <a:r>
                        <a:rPr lang="en-GB" sz="1400"/>
                        <a:t>imit of forest growth</a:t>
                      </a:r>
                      <a:endParaRPr lang="uk-UA" sz="1400" kern="1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tc>
                  <a:txBody>
                    <a:bodyPr/>
                    <a:lstStyle/>
                    <a:p>
                      <a:r>
                        <a:rPr lang="en-GB" sz="1400" kern="100">
                          <a:solidFill>
                            <a:schemeClr val="tx1"/>
                          </a:solidFill>
                          <a:effectLst/>
                        </a:rPr>
                        <a:t>Mapping parts of an inventory plot </a:t>
                      </a:r>
                      <a:endParaRPr lang="uk-UA" sz="1400" kern="1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extLst>
                  <a:ext uri="{0D108BD9-81ED-4DB2-BD59-A6C34878D82A}">
                    <a16:rowId xmlns:a16="http://schemas.microsoft.com/office/drawing/2014/main" val="1691049900"/>
                  </a:ext>
                </a:extLst>
              </a:tr>
              <a:tr h="199330">
                <a:tc>
                  <a:txBody>
                    <a:bodyPr/>
                    <a:lstStyle/>
                    <a:p>
                      <a:r>
                        <a:rPr lang="uk-UA" sz="1400" kern="100">
                          <a:solidFill>
                            <a:schemeClr val="tx1"/>
                          </a:solidFill>
                          <a:effectLst/>
                        </a:rPr>
                        <a:t> </a:t>
                      </a:r>
                      <a:endParaRPr lang="uk-UA" sz="1400" kern="1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tc>
                  <a:txBody>
                    <a:bodyPr/>
                    <a:lstStyle/>
                    <a:p>
                      <a:r>
                        <a:rPr lang="sv-SE" sz="1400" kern="100">
                          <a:solidFill>
                            <a:schemeClr val="tx1"/>
                          </a:solidFill>
                          <a:effectLst/>
                        </a:rPr>
                        <a:t>Forest gap per 1 ha</a:t>
                      </a:r>
                      <a:endParaRPr lang="uk-UA" sz="1400" kern="1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tc>
                  <a:txBody>
                    <a:bodyPr/>
                    <a:lstStyle/>
                    <a:p>
                      <a:r>
                        <a:rPr lang="en-GB" sz="1400" kern="100">
                          <a:solidFill>
                            <a:schemeClr val="tx1"/>
                          </a:solidFill>
                          <a:effectLst/>
                        </a:rPr>
                        <a:t>Bio-lawns, bio-fields </a:t>
                      </a:r>
                      <a:r>
                        <a:rPr lang="uk-UA" sz="1400" kern="100">
                          <a:solidFill>
                            <a:schemeClr val="tx1"/>
                          </a:solidFill>
                          <a:effectLst/>
                        </a:rPr>
                        <a:t> </a:t>
                      </a:r>
                      <a:endParaRPr lang="uk-UA" sz="1400" kern="1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extLst>
                  <a:ext uri="{0D108BD9-81ED-4DB2-BD59-A6C34878D82A}">
                    <a16:rowId xmlns:a16="http://schemas.microsoft.com/office/drawing/2014/main" val="2725674115"/>
                  </a:ext>
                </a:extLst>
              </a:tr>
              <a:tr h="133911">
                <a:tc>
                  <a:txBody>
                    <a:bodyPr/>
                    <a:lstStyle/>
                    <a:p>
                      <a:r>
                        <a:rPr lang="en-GB" sz="1400" kern="100">
                          <a:solidFill>
                            <a:schemeClr val="tx1"/>
                          </a:solidFill>
                          <a:effectLst/>
                          <a:latin typeface="Calibri" panose="020F0502020204030204" pitchFamily="34" charset="0"/>
                          <a:ea typeface="Calibri" panose="020F0502020204030204" pitchFamily="34" charset="0"/>
                          <a:cs typeface="Calibri" panose="020F0502020204030204" pitchFamily="34" charset="0"/>
                        </a:rPr>
                        <a:t>Forest age</a:t>
                      </a:r>
                      <a:endParaRPr lang="uk-UA" sz="1400" kern="1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7591" marR="57591" marT="0" marB="0"/>
                </a:tc>
                <a:tc>
                  <a:txBody>
                    <a:bodyPr/>
                    <a:lstStyle/>
                    <a:p>
                      <a:r>
                        <a:rPr lang="en-GB" sz="1400" kern="100">
                          <a:solidFill>
                            <a:schemeClr val="tx1"/>
                          </a:solidFill>
                          <a:effectLst/>
                        </a:rPr>
                        <a:t>Forest development stage</a:t>
                      </a:r>
                      <a:endParaRPr lang="uk-UA" sz="1400" kern="1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tc>
                  <a:txBody>
                    <a:bodyPr/>
                    <a:lstStyle/>
                    <a:p>
                      <a:r>
                        <a:rPr lang="en-GB" sz="1400" kern="100">
                          <a:solidFill>
                            <a:schemeClr val="tx1"/>
                          </a:solidFill>
                          <a:effectLst/>
                        </a:rPr>
                        <a:t>Age class/Age group</a:t>
                      </a:r>
                      <a:endParaRPr lang="uk-UA" sz="1400" kern="1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extLst>
                  <a:ext uri="{0D108BD9-81ED-4DB2-BD59-A6C34878D82A}">
                    <a16:rowId xmlns:a16="http://schemas.microsoft.com/office/drawing/2014/main" val="3342614978"/>
                  </a:ext>
                </a:extLst>
              </a:tr>
              <a:tr h="133911">
                <a:tc>
                  <a:txBody>
                    <a:bodyPr/>
                    <a:lstStyle/>
                    <a:p>
                      <a:r>
                        <a:rPr lang="en-GB" sz="1400" kern="100">
                          <a:solidFill>
                            <a:schemeClr val="tx1"/>
                          </a:solidFill>
                          <a:effectLst/>
                          <a:latin typeface="Calibri" panose="020F0502020204030204" pitchFamily="34" charset="0"/>
                          <a:ea typeface="Calibri" panose="020F0502020204030204" pitchFamily="34" charset="0"/>
                          <a:cs typeface="Calibri" panose="020F0502020204030204" pitchFamily="34" charset="0"/>
                        </a:rPr>
                        <a:t>Naturality</a:t>
                      </a:r>
                      <a:endParaRPr lang="uk-UA" sz="1400" kern="1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7591" marR="57591" marT="0" marB="0"/>
                </a:tc>
                <a:tc>
                  <a:txBody>
                    <a:bodyPr/>
                    <a:lstStyle/>
                    <a:p>
                      <a:r>
                        <a:rPr lang="uk-UA" sz="1400" kern="100">
                          <a:solidFill>
                            <a:schemeClr val="tx1"/>
                          </a:solidFill>
                          <a:effectLst/>
                        </a:rPr>
                        <a:t> </a:t>
                      </a:r>
                      <a:endParaRPr lang="uk-UA" sz="1400" kern="1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tc>
                  <a:txBody>
                    <a:bodyPr/>
                    <a:lstStyle/>
                    <a:p>
                      <a:r>
                        <a:rPr lang="en-GB" sz="1400" kern="100">
                          <a:solidFill>
                            <a:schemeClr val="tx1"/>
                          </a:solidFill>
                          <a:effectLst/>
                        </a:rPr>
                        <a:t>Naturality</a:t>
                      </a:r>
                      <a:endParaRPr lang="uk-UA" sz="1400" kern="1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extLst>
                  <a:ext uri="{0D108BD9-81ED-4DB2-BD59-A6C34878D82A}">
                    <a16:rowId xmlns:a16="http://schemas.microsoft.com/office/drawing/2014/main" val="637091226"/>
                  </a:ext>
                </a:extLst>
              </a:tr>
              <a:tr h="133911">
                <a:tc>
                  <a:txBody>
                    <a:bodyPr/>
                    <a:lstStyle/>
                    <a:p>
                      <a:r>
                        <a:rPr lang="en-GB" sz="1400" kern="100">
                          <a:solidFill>
                            <a:schemeClr val="tx1"/>
                          </a:solidFill>
                          <a:effectLst/>
                        </a:rPr>
                        <a:t>Dead wood</a:t>
                      </a:r>
                      <a:endParaRPr lang="uk-UA" sz="1400" kern="1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tc>
                  <a:txBody>
                    <a:bodyPr/>
                    <a:lstStyle/>
                    <a:p>
                      <a:r>
                        <a:rPr lang="en-GB" sz="1400" kern="100">
                          <a:solidFill>
                            <a:schemeClr val="tx1"/>
                          </a:solidFill>
                          <a:effectLst/>
                        </a:rPr>
                        <a:t>Standing dead wood</a:t>
                      </a:r>
                      <a:endParaRPr lang="uk-UA" sz="1400" kern="1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tc>
                  <a:txBody>
                    <a:bodyPr/>
                    <a:lstStyle/>
                    <a:p>
                      <a:r>
                        <a:rPr lang="en-GB" sz="1400" kern="100">
                          <a:solidFill>
                            <a:schemeClr val="tx1"/>
                          </a:solidFill>
                          <a:effectLst/>
                        </a:rPr>
                        <a:t>Dead-standing tree</a:t>
                      </a:r>
                      <a:endParaRPr lang="uk-UA" sz="1400" kern="1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extLst>
                  <a:ext uri="{0D108BD9-81ED-4DB2-BD59-A6C34878D82A}">
                    <a16:rowId xmlns:a16="http://schemas.microsoft.com/office/drawing/2014/main" val="3826816596"/>
                  </a:ext>
                </a:extLst>
              </a:tr>
              <a:tr h="133911">
                <a:tc>
                  <a:txBody>
                    <a:bodyPr/>
                    <a:lstStyle/>
                    <a:p>
                      <a:r>
                        <a:rPr lang="uk-UA" sz="1400" kern="100">
                          <a:solidFill>
                            <a:schemeClr val="tx1"/>
                          </a:solidFill>
                          <a:effectLst/>
                        </a:rPr>
                        <a:t> </a:t>
                      </a:r>
                      <a:endParaRPr lang="uk-UA" sz="1400" kern="1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tc>
                  <a:txBody>
                    <a:bodyPr/>
                    <a:lstStyle/>
                    <a:p>
                      <a:r>
                        <a:rPr lang="en-GB" sz="1400" kern="100">
                          <a:solidFill>
                            <a:schemeClr val="tx1"/>
                          </a:solidFill>
                          <a:effectLst/>
                        </a:rPr>
                        <a:t>Fallen dead wood</a:t>
                      </a:r>
                      <a:endParaRPr lang="uk-UA" sz="1400" kern="1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tc>
                  <a:txBody>
                    <a:bodyPr/>
                    <a:lstStyle/>
                    <a:p>
                      <a:r>
                        <a:rPr lang="en-GB" sz="1400" kern="100">
                          <a:solidFill>
                            <a:schemeClr val="tx1"/>
                          </a:solidFill>
                          <a:effectLst/>
                        </a:rPr>
                        <a:t>Woody debris</a:t>
                      </a:r>
                      <a:endParaRPr lang="uk-UA" sz="1400" kern="1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extLst>
                  <a:ext uri="{0D108BD9-81ED-4DB2-BD59-A6C34878D82A}">
                    <a16:rowId xmlns:a16="http://schemas.microsoft.com/office/drawing/2014/main" val="1342245745"/>
                  </a:ext>
                </a:extLst>
              </a:tr>
              <a:tr h="133911">
                <a:tc>
                  <a:txBody>
                    <a:bodyPr/>
                    <a:lstStyle/>
                    <a:p>
                      <a:r>
                        <a:rPr lang="en-GB" sz="1400" kern="100">
                          <a:solidFill>
                            <a:schemeClr val="tx1"/>
                          </a:solidFill>
                          <a:effectLst/>
                        </a:rPr>
                        <a:t>Reforestation</a:t>
                      </a:r>
                      <a:endParaRPr lang="uk-UA" sz="1400" kern="1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tc>
                  <a:txBody>
                    <a:bodyPr/>
                    <a:lstStyle/>
                    <a:p>
                      <a:r>
                        <a:rPr lang="uk-UA" sz="1400" kern="100">
                          <a:solidFill>
                            <a:schemeClr val="tx1"/>
                          </a:solidFill>
                          <a:effectLst/>
                        </a:rPr>
                        <a:t> </a:t>
                      </a:r>
                      <a:endParaRPr lang="uk-UA" sz="1400" kern="1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tc>
                  <a:txBody>
                    <a:bodyPr/>
                    <a:lstStyle/>
                    <a:p>
                      <a:r>
                        <a:rPr lang="en-GB" sz="1400" kern="100">
                          <a:solidFill>
                            <a:schemeClr val="tx1"/>
                          </a:solidFill>
                          <a:effectLst/>
                        </a:rPr>
                        <a:t>Reforestation</a:t>
                      </a:r>
                      <a:endParaRPr lang="uk-UA" sz="1400" kern="1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extLst>
                  <a:ext uri="{0D108BD9-81ED-4DB2-BD59-A6C34878D82A}">
                    <a16:rowId xmlns:a16="http://schemas.microsoft.com/office/drawing/2014/main" val="385190962"/>
                  </a:ext>
                </a:extLst>
              </a:tr>
              <a:tr h="267821">
                <a:tc>
                  <a:txBody>
                    <a:bodyPr/>
                    <a:lstStyle/>
                    <a:p>
                      <a:r>
                        <a:rPr lang="en-GB" sz="1400" kern="100">
                          <a:solidFill>
                            <a:schemeClr val="tx1"/>
                          </a:solidFill>
                          <a:effectLst/>
                        </a:rPr>
                        <a:t>Above-ground vegetation</a:t>
                      </a:r>
                      <a:endParaRPr lang="uk-UA" sz="1400" kern="1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tc>
                  <a:txBody>
                    <a:bodyPr/>
                    <a:lstStyle/>
                    <a:p>
                      <a:r>
                        <a:rPr lang="en-GB" sz="1400" kern="100">
                          <a:solidFill>
                            <a:schemeClr val="tx1"/>
                          </a:solidFill>
                          <a:effectLst/>
                        </a:rPr>
                        <a:t>Bushes, shrubs</a:t>
                      </a:r>
                      <a:endParaRPr lang="uk-UA" sz="1400" kern="1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tc>
                  <a:txBody>
                    <a:bodyPr/>
                    <a:lstStyle/>
                    <a:p>
                      <a:r>
                        <a:rPr lang="en-GB" sz="1400" kern="100">
                          <a:solidFill>
                            <a:schemeClr val="tx1"/>
                          </a:solidFill>
                          <a:effectLst/>
                        </a:rPr>
                        <a:t>Undergrowth coverage</a:t>
                      </a:r>
                      <a:r>
                        <a:rPr lang="uk-UA" sz="1400" kern="100">
                          <a:solidFill>
                            <a:schemeClr val="tx1"/>
                          </a:solidFill>
                          <a:effectLst/>
                        </a:rPr>
                        <a:t> підліском</a:t>
                      </a:r>
                      <a:endParaRPr lang="uk-UA" sz="1400" kern="1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extLst>
                  <a:ext uri="{0D108BD9-81ED-4DB2-BD59-A6C34878D82A}">
                    <a16:rowId xmlns:a16="http://schemas.microsoft.com/office/drawing/2014/main" val="2430431199"/>
                  </a:ext>
                </a:extLst>
              </a:tr>
              <a:tr h="133911">
                <a:tc>
                  <a:txBody>
                    <a:bodyPr/>
                    <a:lstStyle/>
                    <a:p>
                      <a:r>
                        <a:rPr lang="uk-UA" sz="1400" kern="100">
                          <a:solidFill>
                            <a:schemeClr val="tx1"/>
                          </a:solidFill>
                          <a:effectLst/>
                        </a:rPr>
                        <a:t> </a:t>
                      </a:r>
                      <a:endParaRPr lang="uk-UA" sz="1400" kern="1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tc>
                  <a:txBody>
                    <a:bodyPr/>
                    <a:lstStyle/>
                    <a:p>
                      <a:r>
                        <a:rPr lang="en-GB" sz="1400" kern="100">
                          <a:solidFill>
                            <a:schemeClr val="tx1"/>
                          </a:solidFill>
                          <a:effectLst/>
                        </a:rPr>
                        <a:t>Ferns, lichens, mosses</a:t>
                      </a:r>
                      <a:endParaRPr lang="uk-UA" sz="1400" kern="1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tc>
                  <a:txBody>
                    <a:bodyPr/>
                    <a:lstStyle/>
                    <a:p>
                      <a:r>
                        <a:rPr lang="en-GB" sz="1400" kern="100">
                          <a:solidFill>
                            <a:schemeClr val="tx1"/>
                          </a:solidFill>
                          <a:effectLst/>
                        </a:rPr>
                        <a:t>Plant coverings</a:t>
                      </a:r>
                      <a:endParaRPr lang="uk-UA" sz="1400" kern="1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extLst>
                  <a:ext uri="{0D108BD9-81ED-4DB2-BD59-A6C34878D82A}">
                    <a16:rowId xmlns:a16="http://schemas.microsoft.com/office/drawing/2014/main" val="1330259382"/>
                  </a:ext>
                </a:extLst>
              </a:tr>
              <a:tr h="133911">
                <a:tc>
                  <a:txBody>
                    <a:bodyPr/>
                    <a:lstStyle/>
                    <a:p>
                      <a:r>
                        <a:rPr lang="en-GB" sz="1400" kern="100">
                          <a:solidFill>
                            <a:schemeClr val="tx1"/>
                          </a:solidFill>
                          <a:effectLst/>
                        </a:rPr>
                        <a:t>Tree condition</a:t>
                      </a:r>
                      <a:endParaRPr lang="uk-UA" sz="1400" kern="1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tc>
                  <a:txBody>
                    <a:bodyPr/>
                    <a:lstStyle/>
                    <a:p>
                      <a:r>
                        <a:rPr lang="uk-UA" sz="1400" kern="100">
                          <a:solidFill>
                            <a:schemeClr val="tx1"/>
                          </a:solidFill>
                          <a:effectLst/>
                        </a:rPr>
                        <a:t> </a:t>
                      </a:r>
                      <a:endParaRPr lang="uk-UA" sz="1400" kern="1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tc>
                  <a:txBody>
                    <a:bodyPr/>
                    <a:lstStyle/>
                    <a:p>
                      <a:r>
                        <a:rPr lang="en-GB" sz="1400" kern="100">
                          <a:solidFill>
                            <a:schemeClr val="tx1"/>
                          </a:solidFill>
                          <a:effectLst/>
                        </a:rPr>
                        <a:t>Damage to living trees</a:t>
                      </a:r>
                      <a:endParaRPr lang="uk-UA" sz="1400" kern="10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extLst>
                  <a:ext uri="{0D108BD9-81ED-4DB2-BD59-A6C34878D82A}">
                    <a16:rowId xmlns:a16="http://schemas.microsoft.com/office/drawing/2014/main" val="1414772688"/>
                  </a:ext>
                </a:extLst>
              </a:tr>
              <a:tr h="133911">
                <a:tc>
                  <a:txBody>
                    <a:bodyPr/>
                    <a:lstStyle/>
                    <a:p>
                      <a:r>
                        <a:rPr lang="uk-UA" sz="1400" kern="100">
                          <a:solidFill>
                            <a:schemeClr val="accent6">
                              <a:lumMod val="50000"/>
                            </a:schemeClr>
                          </a:solidFill>
                          <a:effectLst/>
                        </a:rPr>
                        <a:t> </a:t>
                      </a:r>
                      <a:endParaRPr lang="uk-UA" sz="1400" kern="100">
                        <a:solidFill>
                          <a:schemeClr val="accent6">
                            <a:lumMod val="50000"/>
                          </a:schemeClr>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tc>
                  <a:txBody>
                    <a:bodyPr/>
                    <a:lstStyle/>
                    <a:p>
                      <a:r>
                        <a:rPr lang="uk-UA" sz="1400" kern="100">
                          <a:solidFill>
                            <a:schemeClr val="accent6">
                              <a:lumMod val="50000"/>
                            </a:schemeClr>
                          </a:solidFill>
                          <a:effectLst/>
                        </a:rPr>
                        <a:t> </a:t>
                      </a:r>
                      <a:endParaRPr lang="uk-UA" sz="1400" kern="100">
                        <a:solidFill>
                          <a:schemeClr val="accent6">
                            <a:lumMod val="50000"/>
                          </a:schemeClr>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tc>
                  <a:txBody>
                    <a:bodyPr/>
                    <a:lstStyle/>
                    <a:p>
                      <a:r>
                        <a:rPr lang="en-GB" sz="1400" kern="100">
                          <a:solidFill>
                            <a:schemeClr val="accent6">
                              <a:lumMod val="50000"/>
                            </a:schemeClr>
                          </a:solidFill>
                          <a:effectLst/>
                        </a:rPr>
                        <a:t>Defoliation</a:t>
                      </a:r>
                      <a:r>
                        <a:rPr lang="uk-UA" sz="1400" kern="100">
                          <a:solidFill>
                            <a:schemeClr val="accent6">
                              <a:lumMod val="50000"/>
                            </a:schemeClr>
                          </a:solidFill>
                          <a:effectLst/>
                        </a:rPr>
                        <a:t> </a:t>
                      </a:r>
                      <a:endParaRPr lang="uk-UA" sz="1400" kern="100">
                        <a:solidFill>
                          <a:schemeClr val="accent6">
                            <a:lumMod val="50000"/>
                          </a:schemeClr>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extLst>
                  <a:ext uri="{0D108BD9-81ED-4DB2-BD59-A6C34878D82A}">
                    <a16:rowId xmlns:a16="http://schemas.microsoft.com/office/drawing/2014/main" val="1350128926"/>
                  </a:ext>
                </a:extLst>
              </a:tr>
              <a:tr h="133911">
                <a:tc>
                  <a:txBody>
                    <a:bodyPr/>
                    <a:lstStyle/>
                    <a:p>
                      <a:r>
                        <a:rPr lang="uk-UA" sz="1400" kern="100">
                          <a:solidFill>
                            <a:schemeClr val="accent6">
                              <a:lumMod val="50000"/>
                            </a:schemeClr>
                          </a:solidFill>
                          <a:effectLst/>
                        </a:rPr>
                        <a:t> </a:t>
                      </a:r>
                      <a:endParaRPr lang="uk-UA" sz="1400" kern="100">
                        <a:solidFill>
                          <a:schemeClr val="accent6">
                            <a:lumMod val="50000"/>
                          </a:schemeClr>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tc>
                  <a:txBody>
                    <a:bodyPr/>
                    <a:lstStyle/>
                    <a:p>
                      <a:r>
                        <a:rPr lang="uk-UA" sz="1400" kern="100">
                          <a:solidFill>
                            <a:schemeClr val="accent6">
                              <a:lumMod val="50000"/>
                            </a:schemeClr>
                          </a:solidFill>
                          <a:effectLst/>
                        </a:rPr>
                        <a:t> </a:t>
                      </a:r>
                      <a:endParaRPr lang="uk-UA" sz="1400" kern="100">
                        <a:solidFill>
                          <a:schemeClr val="accent6">
                            <a:lumMod val="50000"/>
                          </a:schemeClr>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tc>
                  <a:txBody>
                    <a:bodyPr/>
                    <a:lstStyle/>
                    <a:p>
                      <a:r>
                        <a:rPr lang="en-GB" sz="1400" kern="100" err="1">
                          <a:solidFill>
                            <a:schemeClr val="accent6">
                              <a:lumMod val="50000"/>
                            </a:schemeClr>
                          </a:solidFill>
                          <a:effectLst/>
                        </a:rPr>
                        <a:t>Dechromation</a:t>
                      </a:r>
                      <a:endParaRPr lang="uk-UA" sz="1400" kern="100">
                        <a:solidFill>
                          <a:schemeClr val="accent6">
                            <a:lumMod val="50000"/>
                          </a:schemeClr>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7591" marR="57591" marT="0" marB="0"/>
                </a:tc>
                <a:extLst>
                  <a:ext uri="{0D108BD9-81ED-4DB2-BD59-A6C34878D82A}">
                    <a16:rowId xmlns:a16="http://schemas.microsoft.com/office/drawing/2014/main" val="1365875732"/>
                  </a:ext>
                </a:extLst>
              </a:tr>
            </a:tbl>
          </a:graphicData>
        </a:graphic>
      </p:graphicFrame>
      <p:pic>
        <p:nvPicPr>
          <p:cNvPr id="3074" name="Picture 2">
            <a:extLst>
              <a:ext uri="{FF2B5EF4-FFF2-40B4-BE49-F238E27FC236}">
                <a16:creationId xmlns:a16="http://schemas.microsoft.com/office/drawing/2014/main" id="{0FAD3B52-9E9D-F05B-AFC1-D4FD2CE539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04" y="1696720"/>
            <a:ext cx="2243176" cy="364744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A5703463-B280-2B81-A005-919EBEC71F1C}"/>
              </a:ext>
            </a:extLst>
          </p:cNvPr>
          <p:cNvSpPr txBox="1"/>
          <p:nvPr/>
        </p:nvSpPr>
        <p:spPr>
          <a:xfrm>
            <a:off x="386778" y="463548"/>
            <a:ext cx="10091420" cy="523220"/>
          </a:xfrm>
          <a:prstGeom prst="rect">
            <a:avLst/>
          </a:prstGeom>
          <a:noFill/>
        </p:spPr>
        <p:txBody>
          <a:bodyPr wrap="square">
            <a:spAutoFit/>
          </a:bodyPr>
          <a:lstStyle>
            <a:defPPr>
              <a:defRPr lang="en-US"/>
            </a:defPPr>
            <a:lvl1pPr>
              <a:defRPr sz="3000" b="1" kern="100">
                <a:solidFill>
                  <a:schemeClr val="accent6">
                    <a:lumMod val="50000"/>
                  </a:schemeClr>
                </a:solidFill>
                <a:latin typeface="Calibri" panose="020F0502020204030204" pitchFamily="34" charset="0"/>
                <a:ea typeface="Yu Gothic Light" panose="020B0300000000000000" pitchFamily="34" charset="-128"/>
              </a:defRPr>
            </a:lvl1pPr>
          </a:lstStyle>
          <a:p>
            <a:r>
              <a:rPr lang="en-GB" sz="2800" dirty="0">
                <a:effectLst/>
                <a:latin typeface="Century Gothic" panose="020B0502020202020204" pitchFamily="34" charset="0"/>
                <a:ea typeface="Century Gothic" panose="020B0502020202020204" pitchFamily="34" charset="0"/>
                <a:cs typeface="Times New Roman" panose="02020603050405020304" pitchFamily="18" charset="0"/>
              </a:rPr>
              <a:t>NFI contribution to forest biodiversity assessment</a:t>
            </a:r>
            <a:endParaRPr lang="uk-UA" sz="2800" dirty="0"/>
          </a:p>
        </p:txBody>
      </p:sp>
    </p:spTree>
    <p:extLst>
      <p:ext uri="{BB962C8B-B14F-4D97-AF65-F5344CB8AC3E}">
        <p14:creationId xmlns:p14="http://schemas.microsoft.com/office/powerpoint/2010/main" val="1028166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EE01D8-7097-8EC8-7A31-4612AEEA7E0B}"/>
              </a:ext>
            </a:extLst>
          </p:cNvPr>
          <p:cNvSpPr>
            <a:spLocks noGrp="1"/>
          </p:cNvSpPr>
          <p:nvPr>
            <p:ph type="title"/>
          </p:nvPr>
        </p:nvSpPr>
        <p:spPr>
          <a:xfrm>
            <a:off x="676573" y="148557"/>
            <a:ext cx="9026005" cy="719286"/>
          </a:xfrm>
        </p:spPr>
        <p:txBody>
          <a:bodyPr/>
          <a:lstStyle/>
          <a:p>
            <a:r>
              <a:rPr lang="en-GB" sz="2800" b="1" kern="100">
                <a:solidFill>
                  <a:schemeClr val="accent6">
                    <a:lumMod val="50000"/>
                  </a:schemeClr>
                </a:solidFill>
                <a:latin typeface="Calibri" panose="020F0502020204030204" pitchFamily="34" charset="0"/>
                <a:ea typeface="Yu Gothic Light" panose="020B0300000000000000" pitchFamily="34" charset="-128"/>
                <a:cs typeface="+mn-cs"/>
              </a:rPr>
              <a:t>Certain assessments and analyses of environmental indicators</a:t>
            </a:r>
            <a:endParaRPr lang="de-DE" sz="2800"/>
          </a:p>
        </p:txBody>
      </p:sp>
      <p:graphicFrame>
        <p:nvGraphicFramePr>
          <p:cNvPr id="6" name="Таблиця 5">
            <a:extLst>
              <a:ext uri="{FF2B5EF4-FFF2-40B4-BE49-F238E27FC236}">
                <a16:creationId xmlns:a16="http://schemas.microsoft.com/office/drawing/2014/main" id="{FC82F226-4F89-ED7B-1D26-09E9D567E5C1}"/>
              </a:ext>
            </a:extLst>
          </p:cNvPr>
          <p:cNvGraphicFramePr>
            <a:graphicFrameLocks noGrp="1"/>
          </p:cNvGraphicFramePr>
          <p:nvPr>
            <p:extLst>
              <p:ext uri="{D42A27DB-BD31-4B8C-83A1-F6EECF244321}">
                <p14:modId xmlns:p14="http://schemas.microsoft.com/office/powerpoint/2010/main" val="2428416603"/>
              </p:ext>
            </p:extLst>
          </p:nvPr>
        </p:nvGraphicFramePr>
        <p:xfrm>
          <a:off x="513613" y="1338073"/>
          <a:ext cx="6780823" cy="4327908"/>
        </p:xfrm>
        <a:graphic>
          <a:graphicData uri="http://schemas.openxmlformats.org/drawingml/2006/table">
            <a:tbl>
              <a:tblPr firstRow="1" bandRow="1">
                <a:tableStyleId>{2D5ABB26-0587-4C30-8999-92F81FD0307C}</a:tableStyleId>
              </a:tblPr>
              <a:tblGrid>
                <a:gridCol w="2162680">
                  <a:extLst>
                    <a:ext uri="{9D8B030D-6E8A-4147-A177-3AD203B41FA5}">
                      <a16:colId xmlns:a16="http://schemas.microsoft.com/office/drawing/2014/main" val="3344230711"/>
                    </a:ext>
                  </a:extLst>
                </a:gridCol>
                <a:gridCol w="4618143">
                  <a:extLst>
                    <a:ext uri="{9D8B030D-6E8A-4147-A177-3AD203B41FA5}">
                      <a16:colId xmlns:a16="http://schemas.microsoft.com/office/drawing/2014/main" val="1090196555"/>
                    </a:ext>
                  </a:extLst>
                </a:gridCol>
              </a:tblGrid>
              <a:tr h="395988">
                <a:tc>
                  <a:txBody>
                    <a:bodyPr/>
                    <a:lstStyle/>
                    <a:p>
                      <a:pPr algn="ctr"/>
                      <a:r>
                        <a:rPr lang="en-GB" b="1">
                          <a:solidFill>
                            <a:schemeClr val="accent6">
                              <a:lumMod val="75000"/>
                            </a:schemeClr>
                          </a:solidFill>
                        </a:rPr>
                        <a:t>Assessment</a:t>
                      </a:r>
                      <a:endParaRPr lang="uk-UA" b="1">
                        <a:solidFill>
                          <a:schemeClr val="accent6">
                            <a:lumMod val="75000"/>
                          </a:schemeClr>
                        </a:solidFill>
                      </a:endParaRPr>
                    </a:p>
                  </a:txBody>
                  <a:tcPr/>
                </a:tc>
                <a:tc>
                  <a:txBody>
                    <a:bodyPr/>
                    <a:lstStyle/>
                    <a:p>
                      <a:pPr algn="ctr"/>
                      <a:r>
                        <a:rPr lang="en-GB" b="1">
                          <a:solidFill>
                            <a:schemeClr val="accent6">
                              <a:lumMod val="75000"/>
                            </a:schemeClr>
                          </a:solidFill>
                        </a:rPr>
                        <a:t>Analysis and suggestions</a:t>
                      </a:r>
                      <a:endParaRPr lang="uk-UA" b="1">
                        <a:solidFill>
                          <a:schemeClr val="accent6">
                            <a:lumMod val="75000"/>
                          </a:schemeClr>
                        </a:solidFill>
                      </a:endParaRPr>
                    </a:p>
                  </a:txBody>
                  <a:tcPr/>
                </a:tc>
                <a:extLst>
                  <a:ext uri="{0D108BD9-81ED-4DB2-BD59-A6C34878D82A}">
                    <a16:rowId xmlns:a16="http://schemas.microsoft.com/office/drawing/2014/main" val="2205618345"/>
                  </a:ext>
                </a:extLst>
              </a:tr>
              <a:tr h="843701">
                <a:tc>
                  <a:txBody>
                    <a:bodyPr/>
                    <a:lstStyle/>
                    <a:p>
                      <a:r>
                        <a:rPr lang="en-GB" sz="1600" dirty="0"/>
                        <a:t>The spread of simple plantations (single-tier, single-age, monocultures). </a:t>
                      </a:r>
                      <a:endParaRPr lang="uk-UA"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t>Expanding the practice </a:t>
                      </a:r>
                      <a:r>
                        <a:rPr lang="en-GB" sz="1600" dirty="0"/>
                        <a:t>of implementing methods of </a:t>
                      </a:r>
                      <a:r>
                        <a:rPr lang="en-GB" sz="1600" b="1" dirty="0"/>
                        <a:t>close-to-nature silviculture </a:t>
                      </a:r>
                      <a:r>
                        <a:rPr lang="en-GB" sz="1600" dirty="0"/>
                        <a:t>in the forestry sector of Ukraine aimed at forming plantations with a complex structure.</a:t>
                      </a:r>
                      <a:r>
                        <a:rPr lang="uk-UA" sz="1600" dirty="0"/>
                        <a:t>.</a:t>
                      </a:r>
                    </a:p>
                  </a:txBody>
                  <a:tcPr/>
                </a:tc>
                <a:extLst>
                  <a:ext uri="{0D108BD9-81ED-4DB2-BD59-A6C34878D82A}">
                    <a16:rowId xmlns:a16="http://schemas.microsoft.com/office/drawing/2014/main" val="264999606"/>
                  </a:ext>
                </a:extLst>
              </a:tr>
              <a:tr h="640080">
                <a:tc>
                  <a:txBody>
                    <a:bodyPr/>
                    <a:lstStyle/>
                    <a:p>
                      <a:r>
                        <a:rPr lang="en-GB" sz="1600"/>
                        <a:t>More than 85% of the trees according to the research results show no signs of weakening. </a:t>
                      </a:r>
                      <a:endParaRPr lang="uk-UA" sz="1600"/>
                    </a:p>
                  </a:txBody>
                  <a:tcPr/>
                </a:tc>
                <a:tc>
                  <a:txBody>
                    <a:bodyPr/>
                    <a:lstStyle/>
                    <a:p>
                      <a:r>
                        <a:rPr lang="en-GB" sz="1600" dirty="0"/>
                        <a:t>Factors require further local analysis, but </a:t>
                      </a:r>
                      <a:r>
                        <a:rPr lang="en-GB" sz="1600" b="1" dirty="0"/>
                        <a:t>no critical conditions for excessive sanitary felling have been identified.</a:t>
                      </a:r>
                      <a:endParaRPr lang="uk-UA" sz="1600" b="1" dirty="0">
                        <a:solidFill>
                          <a:schemeClr val="tx1"/>
                        </a:solidFill>
                      </a:endParaRPr>
                    </a:p>
                  </a:txBody>
                  <a:tcPr/>
                </a:tc>
                <a:extLst>
                  <a:ext uri="{0D108BD9-81ED-4DB2-BD59-A6C34878D82A}">
                    <a16:rowId xmlns:a16="http://schemas.microsoft.com/office/drawing/2014/main" val="3246757923"/>
                  </a:ext>
                </a:extLst>
              </a:tr>
              <a:tr h="1381760">
                <a:tc>
                  <a:txBody>
                    <a:bodyPr/>
                    <a:lstStyle/>
                    <a:p>
                      <a:r>
                        <a:rPr lang="en-GB" sz="1600"/>
                        <a:t>Evaluation of the general condition of the tree crown (defoliation, </a:t>
                      </a:r>
                      <a:r>
                        <a:rPr lang="en-GB" sz="1600" err="1"/>
                        <a:t>dechromation</a:t>
                      </a:r>
                      <a:r>
                        <a:rPr lang="en-GB" sz="1600"/>
                        <a:t>) does not yet provide results that can be taken as reliable estimates.</a:t>
                      </a:r>
                      <a:endParaRPr lang="uk-UA" sz="16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In addition to insufficient field data, there </a:t>
                      </a:r>
                      <a:r>
                        <a:rPr lang="en-GB" sz="1600" b="1" dirty="0"/>
                        <a:t>is a need for expanded training of NFI staff </a:t>
                      </a:r>
                      <a:r>
                        <a:rPr lang="en-GB" sz="1600" dirty="0"/>
                        <a:t>to assess these indicators. The challenge of estimating these indicators is </a:t>
                      </a:r>
                      <a:r>
                        <a:rPr lang="en-GB" sz="1600" b="1" dirty="0"/>
                        <a:t>to expand the role of the national forest inventory as a single platform for national forest monitoring.</a:t>
                      </a:r>
                      <a:r>
                        <a:rPr lang="en-GB" sz="1600" dirty="0"/>
                        <a:t> </a:t>
                      </a:r>
                      <a:r>
                        <a:rPr lang="uk-UA" sz="1600" dirty="0"/>
                        <a:t> </a:t>
                      </a:r>
                      <a:endParaRPr lang="ru-RU" sz="1600" dirty="0"/>
                    </a:p>
                  </a:txBody>
                  <a:tcPr/>
                </a:tc>
                <a:extLst>
                  <a:ext uri="{0D108BD9-81ED-4DB2-BD59-A6C34878D82A}">
                    <a16:rowId xmlns:a16="http://schemas.microsoft.com/office/drawing/2014/main" val="557293577"/>
                  </a:ext>
                </a:extLst>
              </a:tr>
            </a:tbl>
          </a:graphicData>
        </a:graphic>
      </p:graphicFrame>
      <p:pic>
        <p:nvPicPr>
          <p:cNvPr id="14" name="Рисунок 13">
            <a:extLst>
              <a:ext uri="{FF2B5EF4-FFF2-40B4-BE49-F238E27FC236}">
                <a16:creationId xmlns:a16="http://schemas.microsoft.com/office/drawing/2014/main" id="{E74299E6-EA0E-20BE-F1AE-6FDA5010FBFF}"/>
              </a:ext>
            </a:extLst>
          </p:cNvPr>
          <p:cNvPicPr>
            <a:picLocks noChangeAspect="1"/>
          </p:cNvPicPr>
          <p:nvPr/>
        </p:nvPicPr>
        <p:blipFill>
          <a:blip r:embed="rId3"/>
          <a:stretch>
            <a:fillRect/>
          </a:stretch>
        </p:blipFill>
        <p:spPr>
          <a:xfrm>
            <a:off x="7294436" y="2086667"/>
            <a:ext cx="4816284" cy="3237121"/>
          </a:xfrm>
          <a:prstGeom prst="rect">
            <a:avLst/>
          </a:prstGeom>
        </p:spPr>
      </p:pic>
    </p:spTree>
    <p:extLst>
      <p:ext uri="{BB962C8B-B14F-4D97-AF65-F5344CB8AC3E}">
        <p14:creationId xmlns:p14="http://schemas.microsoft.com/office/powerpoint/2010/main" val="4041861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718A53-DDBB-F6A9-8D74-378C04345C3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E1D8680-BAFD-06BD-8B88-BED57EF1FCE3}"/>
              </a:ext>
            </a:extLst>
          </p:cNvPr>
          <p:cNvSpPr>
            <a:spLocks noGrp="1"/>
          </p:cNvSpPr>
          <p:nvPr>
            <p:ph type="title"/>
          </p:nvPr>
        </p:nvSpPr>
        <p:spPr>
          <a:xfrm>
            <a:off x="725267" y="434299"/>
            <a:ext cx="9026005" cy="719286"/>
          </a:xfrm>
        </p:spPr>
        <p:txBody>
          <a:bodyPr/>
          <a:lstStyle/>
          <a:p>
            <a:r>
              <a:rPr lang="en-GB" sz="2800" b="1" kern="100">
                <a:solidFill>
                  <a:schemeClr val="accent6">
                    <a:lumMod val="50000"/>
                  </a:schemeClr>
                </a:solidFill>
                <a:latin typeface="Calibri" panose="020F0502020204030204" pitchFamily="34" charset="0"/>
                <a:ea typeface="Yu Gothic Light" panose="020B0300000000000000" pitchFamily="34" charset="-128"/>
                <a:cs typeface="+mn-cs"/>
              </a:rPr>
              <a:t>NFI - the basis for the future of EU forest monitoring</a:t>
            </a:r>
            <a:endParaRPr lang="de-DE" sz="2800"/>
          </a:p>
        </p:txBody>
      </p:sp>
      <p:sp>
        <p:nvSpPr>
          <p:cNvPr id="27" name="TextBox 26">
            <a:extLst>
              <a:ext uri="{FF2B5EF4-FFF2-40B4-BE49-F238E27FC236}">
                <a16:creationId xmlns:a16="http://schemas.microsoft.com/office/drawing/2014/main" id="{43D7CCFE-28CA-72BE-A021-FB1B55C8D5E3}"/>
              </a:ext>
            </a:extLst>
          </p:cNvPr>
          <p:cNvSpPr txBox="1"/>
          <p:nvPr/>
        </p:nvSpPr>
        <p:spPr>
          <a:xfrm>
            <a:off x="771203" y="1317913"/>
            <a:ext cx="10546080" cy="400110"/>
          </a:xfrm>
          <a:prstGeom prst="rect">
            <a:avLst/>
          </a:prstGeom>
          <a:noFill/>
        </p:spPr>
        <p:txBody>
          <a:bodyPr wrap="square">
            <a:spAutoFit/>
          </a:bodyPr>
          <a:lstStyle/>
          <a:p>
            <a:r>
              <a:rPr lang="en-GB" sz="2000" b="1">
                <a:solidFill>
                  <a:schemeClr val="accent6">
                    <a:lumMod val="50000"/>
                  </a:schemeClr>
                </a:solidFill>
              </a:rPr>
              <a:t>Proposal for a Regulation on a monitoring system for sustainable European forests </a:t>
            </a:r>
            <a:r>
              <a:rPr lang="uk-UA" sz="2000" b="1">
                <a:solidFill>
                  <a:schemeClr val="accent6">
                    <a:lumMod val="50000"/>
                  </a:schemeClr>
                </a:solidFill>
              </a:rPr>
              <a:t>(2023</a:t>
            </a:r>
            <a:r>
              <a:rPr lang="ru-RU" sz="2000" b="1">
                <a:solidFill>
                  <a:schemeClr val="accent6">
                    <a:lumMod val="50000"/>
                  </a:schemeClr>
                </a:solidFill>
              </a:rPr>
              <a:t>)</a:t>
            </a:r>
            <a:endParaRPr lang="uk-UA" sz="2000">
              <a:solidFill>
                <a:schemeClr val="accent6">
                  <a:lumMod val="50000"/>
                </a:schemeClr>
              </a:solidFill>
            </a:endParaRPr>
          </a:p>
        </p:txBody>
      </p:sp>
      <p:graphicFrame>
        <p:nvGraphicFramePr>
          <p:cNvPr id="41" name="Diagram 4">
            <a:extLst>
              <a:ext uri="{FF2B5EF4-FFF2-40B4-BE49-F238E27FC236}">
                <a16:creationId xmlns:a16="http://schemas.microsoft.com/office/drawing/2014/main" id="{2B1BC336-9560-73CD-6829-210345E6B0BE}"/>
              </a:ext>
            </a:extLst>
          </p:cNvPr>
          <p:cNvGraphicFramePr/>
          <p:nvPr>
            <p:extLst>
              <p:ext uri="{D42A27DB-BD31-4B8C-83A1-F6EECF244321}">
                <p14:modId xmlns:p14="http://schemas.microsoft.com/office/powerpoint/2010/main" val="3138900288"/>
              </p:ext>
            </p:extLst>
          </p:nvPr>
        </p:nvGraphicFramePr>
        <p:xfrm>
          <a:off x="334449" y="1835389"/>
          <a:ext cx="7780400" cy="4588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2" name="Group 5">
            <a:extLst>
              <a:ext uri="{FF2B5EF4-FFF2-40B4-BE49-F238E27FC236}">
                <a16:creationId xmlns:a16="http://schemas.microsoft.com/office/drawing/2014/main" id="{2D834062-B40A-EF31-C96A-FCD6FC0239CE}"/>
              </a:ext>
            </a:extLst>
          </p:cNvPr>
          <p:cNvGrpSpPr/>
          <p:nvPr/>
        </p:nvGrpSpPr>
        <p:grpSpPr>
          <a:xfrm>
            <a:off x="6145843" y="2018937"/>
            <a:ext cx="3135584" cy="1160580"/>
            <a:chOff x="2537126" y="183559"/>
            <a:chExt cx="5117208" cy="1182924"/>
          </a:xfrm>
        </p:grpSpPr>
        <p:sp>
          <p:nvSpPr>
            <p:cNvPr id="43" name="Rectangle: Top Corners Rounded 6">
              <a:extLst>
                <a:ext uri="{FF2B5EF4-FFF2-40B4-BE49-F238E27FC236}">
                  <a16:creationId xmlns:a16="http://schemas.microsoft.com/office/drawing/2014/main" id="{B37EE972-2190-D6CB-9ED1-2CE7748EFC09}"/>
                </a:ext>
              </a:extLst>
            </p:cNvPr>
            <p:cNvSpPr/>
            <p:nvPr/>
          </p:nvSpPr>
          <p:spPr>
            <a:xfrm rot="5400000">
              <a:off x="4200886" y="-1480201"/>
              <a:ext cx="1182924" cy="4510445"/>
            </a:xfrm>
            <a:prstGeom prst="round2SameRect">
              <a:avLst/>
            </a:prstGeom>
            <a:solidFill>
              <a:srgbClr val="4BC5DE">
                <a:tint val="40000"/>
                <a:alpha val="90000"/>
                <a:hueOff val="0"/>
                <a:satOff val="0"/>
                <a:lumOff val="0"/>
                <a:alphaOff val="0"/>
              </a:srgbClr>
            </a:solidFill>
            <a:ln w="12700" cap="flat" cmpd="sng" algn="ctr">
              <a:solidFill>
                <a:srgbClr val="4BC5DE">
                  <a:tint val="40000"/>
                  <a:alpha val="90000"/>
                  <a:hueOff val="0"/>
                  <a:satOff val="0"/>
                  <a:lumOff val="0"/>
                  <a:alphaOff val="0"/>
                </a:srgbClr>
              </a:solidFill>
              <a:prstDash val="solid"/>
              <a:miter lim="800000"/>
            </a:ln>
            <a:effectLst/>
          </p:spPr>
          <p:txBody>
            <a:bodyPr/>
            <a:lstStyle/>
            <a:p>
              <a:endParaRPr lang="en-GB"/>
            </a:p>
          </p:txBody>
        </p:sp>
        <p:sp>
          <p:nvSpPr>
            <p:cNvPr id="44" name="Rectangle: Top Corners Rounded 4">
              <a:extLst>
                <a:ext uri="{FF2B5EF4-FFF2-40B4-BE49-F238E27FC236}">
                  <a16:creationId xmlns:a16="http://schemas.microsoft.com/office/drawing/2014/main" id="{E7A2B17C-B4DA-F2D2-F82C-9C06B121F060}"/>
                </a:ext>
              </a:extLst>
            </p:cNvPr>
            <p:cNvSpPr txBox="1"/>
            <p:nvPr/>
          </p:nvSpPr>
          <p:spPr>
            <a:xfrm>
              <a:off x="2537127" y="241305"/>
              <a:ext cx="5117208" cy="1032524"/>
            </a:xfrm>
            <a:prstGeom prst="rect">
              <a:avLst/>
            </a:prstGeom>
            <a:noFill/>
            <a:ln>
              <a:noFill/>
            </a:ln>
            <a:effectLst/>
          </p:spPr>
          <p:txBody>
            <a:bodyPr spcFirstLastPara="0" vert="horz" wrap="square" lIns="49530" tIns="24765" rIns="49530" bIns="24765" numCol="1" spcCol="1270" anchor="ctr" anchorCtr="0">
              <a:noAutofit/>
            </a:bodyPr>
            <a:lstStyle/>
            <a:p>
              <a:pPr marL="114300" marR="0" lvl="1" indent="-114300" defTabSz="577850" eaLnBrk="1" fontAlgn="auto" latinLnBrk="0" hangingPunct="1">
                <a:lnSpc>
                  <a:spcPct val="90000"/>
                </a:lnSpc>
                <a:spcBef>
                  <a:spcPct val="0"/>
                </a:spcBef>
                <a:spcAft>
                  <a:spcPct val="15000"/>
                </a:spcAft>
                <a:buClrTx/>
                <a:buSzTx/>
                <a:buFontTx/>
                <a:buChar char="•"/>
                <a:tabLst/>
                <a:defRPr/>
              </a:pPr>
              <a:r>
                <a:rPr kumimoji="0" lang="en-GB" sz="1600" b="0" i="0" u="none" strike="noStrike" kern="0" cap="none" spc="0" normalizeH="0" baseline="0" noProof="0">
                  <a:ln>
                    <a:noFill/>
                  </a:ln>
                  <a:solidFill>
                    <a:srgbClr val="4D4D4D">
                      <a:hueOff val="0"/>
                      <a:satOff val="0"/>
                      <a:lumOff val="0"/>
                      <a:alphaOff val="0"/>
                    </a:srgbClr>
                  </a:solidFill>
                  <a:effectLst/>
                  <a:uLnTx/>
                  <a:uFillTx/>
                  <a:latin typeface="Arial"/>
                  <a:ea typeface="+mn-ea"/>
                  <a:cs typeface="+mn-cs"/>
                </a:rPr>
                <a:t>Deforestation</a:t>
              </a:r>
            </a:p>
            <a:p>
              <a:pPr marL="114300" marR="0" lvl="1" indent="-114300" defTabSz="577850" eaLnBrk="1" fontAlgn="auto" latinLnBrk="0" hangingPunct="1">
                <a:lnSpc>
                  <a:spcPct val="90000"/>
                </a:lnSpc>
                <a:spcBef>
                  <a:spcPct val="0"/>
                </a:spcBef>
                <a:spcAft>
                  <a:spcPct val="15000"/>
                </a:spcAft>
                <a:buClrTx/>
                <a:buSzTx/>
                <a:buFontTx/>
                <a:buChar char="•"/>
                <a:tabLst/>
                <a:defRPr/>
              </a:pPr>
              <a:r>
                <a:rPr kumimoji="0" lang="en-GB" sz="1600" b="0" i="0" u="none" strike="noStrike" kern="0" cap="none" spc="0" normalizeH="0" baseline="0" noProof="0">
                  <a:ln>
                    <a:noFill/>
                  </a:ln>
                  <a:solidFill>
                    <a:srgbClr val="4D4D4D">
                      <a:hueOff val="0"/>
                      <a:satOff val="0"/>
                      <a:lumOff val="0"/>
                      <a:alphaOff val="0"/>
                    </a:srgbClr>
                  </a:solidFill>
                  <a:effectLst/>
                  <a:uLnTx/>
                  <a:uFillTx/>
                  <a:latin typeface="Arial"/>
                  <a:ea typeface="+mn-ea"/>
                  <a:cs typeface="+mn-cs"/>
                </a:rPr>
                <a:t>Forest fires</a:t>
              </a:r>
            </a:p>
            <a:p>
              <a:pPr marL="114300" marR="0" lvl="1" indent="-114300" defTabSz="577850" eaLnBrk="1" fontAlgn="auto" latinLnBrk="0" hangingPunct="1">
                <a:lnSpc>
                  <a:spcPct val="90000"/>
                </a:lnSpc>
                <a:spcBef>
                  <a:spcPct val="0"/>
                </a:spcBef>
                <a:spcAft>
                  <a:spcPct val="15000"/>
                </a:spcAft>
                <a:buClrTx/>
                <a:buSzTx/>
                <a:buFontTx/>
                <a:buChar char="•"/>
                <a:tabLst/>
                <a:defRPr/>
              </a:pPr>
              <a:r>
                <a:rPr kumimoji="0" lang="en-GB" sz="1600" b="0" i="0" u="none" strike="noStrike" kern="0" cap="none" spc="0" normalizeH="0" baseline="0" noProof="0">
                  <a:ln>
                    <a:noFill/>
                  </a:ln>
                  <a:solidFill>
                    <a:srgbClr val="4D4D4D">
                      <a:hueOff val="0"/>
                      <a:satOff val="0"/>
                      <a:lumOff val="0"/>
                      <a:alphaOff val="0"/>
                    </a:srgbClr>
                  </a:solidFill>
                  <a:effectLst/>
                  <a:uLnTx/>
                  <a:uFillTx/>
                  <a:latin typeface="Arial"/>
                  <a:ea typeface="+mn-ea"/>
                  <a:cs typeface="+mn-cs"/>
                </a:rPr>
                <a:t>Forest fire risk assessment</a:t>
              </a:r>
            </a:p>
            <a:p>
              <a:pPr marL="114300" marR="0" lvl="1" indent="-114300" defTabSz="577850" eaLnBrk="1" fontAlgn="auto" latinLnBrk="0" hangingPunct="1">
                <a:lnSpc>
                  <a:spcPct val="90000"/>
                </a:lnSpc>
                <a:spcBef>
                  <a:spcPct val="0"/>
                </a:spcBef>
                <a:spcAft>
                  <a:spcPct val="15000"/>
                </a:spcAft>
                <a:buClrTx/>
                <a:buSzTx/>
                <a:buFontTx/>
                <a:buChar char="•"/>
                <a:tabLst/>
                <a:defRPr/>
              </a:pPr>
              <a:r>
                <a:rPr kumimoji="0" lang="en-GB" sz="1600" b="0" i="0" u="none" strike="noStrike" kern="0" cap="none" spc="0" normalizeH="0" baseline="0" noProof="0">
                  <a:ln>
                    <a:noFill/>
                  </a:ln>
                  <a:solidFill>
                    <a:srgbClr val="4D4D4D">
                      <a:hueOff val="0"/>
                      <a:satOff val="0"/>
                      <a:lumOff val="0"/>
                      <a:alphaOff val="0"/>
                    </a:srgbClr>
                  </a:solidFill>
                  <a:effectLst/>
                  <a:uLnTx/>
                  <a:uFillTx/>
                  <a:latin typeface="Arial"/>
                  <a:ea typeface="+mn-ea"/>
                  <a:cs typeface="+mn-cs"/>
                </a:rPr>
                <a:t>Disturbance of tree cover</a:t>
              </a:r>
              <a:endParaRPr kumimoji="0" lang="en-IE" sz="1600" b="0" i="0" u="none" strike="noStrike" kern="0" cap="none" spc="0" normalizeH="0" baseline="0" noProof="0">
                <a:ln>
                  <a:noFill/>
                </a:ln>
                <a:solidFill>
                  <a:srgbClr val="4D4D4D">
                    <a:hueOff val="0"/>
                    <a:satOff val="0"/>
                    <a:lumOff val="0"/>
                    <a:alphaOff val="0"/>
                  </a:srgbClr>
                </a:solidFill>
                <a:effectLst/>
                <a:uLnTx/>
                <a:uFillTx/>
                <a:latin typeface="Arial"/>
                <a:ea typeface="+mn-ea"/>
                <a:cs typeface="+mn-cs"/>
              </a:endParaRPr>
            </a:p>
          </p:txBody>
        </p:sp>
      </p:grpSp>
      <p:grpSp>
        <p:nvGrpSpPr>
          <p:cNvPr id="45" name="Group 11">
            <a:extLst>
              <a:ext uri="{FF2B5EF4-FFF2-40B4-BE49-F238E27FC236}">
                <a16:creationId xmlns:a16="http://schemas.microsoft.com/office/drawing/2014/main" id="{330D1363-1347-720E-1342-0A11C3FA690A}"/>
              </a:ext>
            </a:extLst>
          </p:cNvPr>
          <p:cNvGrpSpPr/>
          <p:nvPr/>
        </p:nvGrpSpPr>
        <p:grpSpPr>
          <a:xfrm>
            <a:off x="6158856" y="3336879"/>
            <a:ext cx="3013655" cy="1574396"/>
            <a:chOff x="2537123" y="1510720"/>
            <a:chExt cx="5073657" cy="1311881"/>
          </a:xfrm>
        </p:grpSpPr>
        <p:sp>
          <p:nvSpPr>
            <p:cNvPr id="46" name="Rectangle: Top Corners Rounded 12">
              <a:extLst>
                <a:ext uri="{FF2B5EF4-FFF2-40B4-BE49-F238E27FC236}">
                  <a16:creationId xmlns:a16="http://schemas.microsoft.com/office/drawing/2014/main" id="{353C74B6-D7FA-F5BD-AE96-35CF7FD11EBA}"/>
                </a:ext>
              </a:extLst>
            </p:cNvPr>
            <p:cNvSpPr/>
            <p:nvPr/>
          </p:nvSpPr>
          <p:spPr>
            <a:xfrm rot="5400000">
              <a:off x="4136406" y="-88562"/>
              <a:ext cx="1311880" cy="4510445"/>
            </a:xfrm>
            <a:prstGeom prst="round2SameRect">
              <a:avLst/>
            </a:prstGeom>
            <a:solidFill>
              <a:srgbClr val="4BC5DE">
                <a:tint val="40000"/>
                <a:alpha val="90000"/>
                <a:hueOff val="-1352774"/>
                <a:satOff val="-9843"/>
                <a:lumOff val="-1316"/>
                <a:alphaOff val="0"/>
              </a:srgbClr>
            </a:solidFill>
            <a:ln w="12700" cap="flat" cmpd="sng" algn="ctr">
              <a:solidFill>
                <a:srgbClr val="4BC5DE">
                  <a:tint val="40000"/>
                  <a:alpha val="90000"/>
                  <a:hueOff val="-1352774"/>
                  <a:satOff val="-9843"/>
                  <a:lumOff val="-1316"/>
                  <a:alphaOff val="0"/>
                </a:srgbClr>
              </a:solidFill>
              <a:prstDash val="solid"/>
              <a:miter lim="800000"/>
            </a:ln>
            <a:effectLst/>
          </p:spPr>
          <p:txBody>
            <a:bodyPr/>
            <a:lstStyle/>
            <a:p>
              <a:endParaRPr lang="en-GB"/>
            </a:p>
          </p:txBody>
        </p:sp>
        <p:sp>
          <p:nvSpPr>
            <p:cNvPr id="47" name="Rectangle: Top Corners Rounded 4">
              <a:extLst>
                <a:ext uri="{FF2B5EF4-FFF2-40B4-BE49-F238E27FC236}">
                  <a16:creationId xmlns:a16="http://schemas.microsoft.com/office/drawing/2014/main" id="{1281E43B-7334-7732-24E5-623472B0F95B}"/>
                </a:ext>
              </a:extLst>
            </p:cNvPr>
            <p:cNvSpPr txBox="1"/>
            <p:nvPr/>
          </p:nvSpPr>
          <p:spPr>
            <a:xfrm>
              <a:off x="3100335" y="1510720"/>
              <a:ext cx="4510445" cy="1294528"/>
            </a:xfrm>
            <a:prstGeom prst="rect">
              <a:avLst/>
            </a:prstGeom>
            <a:noFill/>
            <a:ln>
              <a:noFill/>
            </a:ln>
            <a:effectLst/>
          </p:spPr>
          <p:txBody>
            <a:bodyPr spcFirstLastPara="0" vert="horz" wrap="square" lIns="57150" tIns="28575" rIns="57150" bIns="28575" numCol="1" spcCol="1270" anchor="ctr" anchorCtr="0">
              <a:noAutofit/>
            </a:bodyPr>
            <a:lstStyle/>
            <a:p>
              <a:pPr marL="114300" marR="0" lvl="1" indent="-114300" defTabSz="666750" eaLnBrk="1" fontAlgn="auto" latinLnBrk="0" hangingPunct="1">
                <a:lnSpc>
                  <a:spcPct val="90000"/>
                </a:lnSpc>
                <a:spcBef>
                  <a:spcPct val="0"/>
                </a:spcBef>
                <a:spcAft>
                  <a:spcPct val="15000"/>
                </a:spcAft>
                <a:buClrTx/>
                <a:buSzTx/>
                <a:buFontTx/>
                <a:buChar char="•"/>
                <a:tabLst/>
                <a:defRPr/>
              </a:pPr>
              <a:r>
                <a:rPr kumimoji="0" lang="en-GB" sz="1500" b="0" i="0" u="none" strike="noStrike" kern="0" cap="none" spc="0" normalizeH="0" baseline="0" noProof="0">
                  <a:ln>
                    <a:noFill/>
                  </a:ln>
                  <a:solidFill>
                    <a:srgbClr val="4D4D4D">
                      <a:hueOff val="0"/>
                      <a:satOff val="0"/>
                      <a:lumOff val="0"/>
                      <a:alphaOff val="0"/>
                    </a:srgbClr>
                  </a:solidFill>
                  <a:effectLst/>
                  <a:uLnTx/>
                  <a:uFillTx/>
                  <a:latin typeface="Arial"/>
                  <a:ea typeface="+mn-ea"/>
                  <a:cs typeface="+mn-cs"/>
                </a:rPr>
                <a:t>Species composition</a:t>
              </a:r>
            </a:p>
            <a:p>
              <a:pPr marL="114300" marR="0" lvl="1" indent="-114300" defTabSz="666750" eaLnBrk="1" fontAlgn="auto" latinLnBrk="0" hangingPunct="1">
                <a:lnSpc>
                  <a:spcPct val="90000"/>
                </a:lnSpc>
                <a:spcBef>
                  <a:spcPct val="0"/>
                </a:spcBef>
                <a:spcAft>
                  <a:spcPct val="15000"/>
                </a:spcAft>
                <a:buClrTx/>
                <a:buSzTx/>
                <a:buFontTx/>
                <a:buChar char="•"/>
                <a:tabLst/>
                <a:defRPr/>
              </a:pPr>
              <a:r>
                <a:rPr kumimoji="0" lang="en-GB" sz="1500" b="0" i="0" u="none" strike="noStrike" kern="0" cap="none" spc="0" normalizeH="0" baseline="0" noProof="0">
                  <a:ln>
                    <a:noFill/>
                  </a:ln>
                  <a:solidFill>
                    <a:srgbClr val="4D4D4D">
                      <a:hueOff val="0"/>
                      <a:satOff val="0"/>
                      <a:lumOff val="0"/>
                      <a:alphaOff val="0"/>
                    </a:srgbClr>
                  </a:solidFill>
                  <a:effectLst/>
                  <a:uLnTx/>
                  <a:uFillTx/>
                  <a:latin typeface="Arial"/>
                  <a:ea typeface="+mn-ea"/>
                  <a:cs typeface="+mn-cs"/>
                </a:rPr>
                <a:t>European forest types</a:t>
              </a:r>
            </a:p>
            <a:p>
              <a:pPr marL="114300" marR="0" lvl="1" indent="-114300" defTabSz="666750" eaLnBrk="1" fontAlgn="auto" latinLnBrk="0" hangingPunct="1">
                <a:lnSpc>
                  <a:spcPct val="90000"/>
                </a:lnSpc>
                <a:spcBef>
                  <a:spcPct val="0"/>
                </a:spcBef>
                <a:spcAft>
                  <a:spcPct val="15000"/>
                </a:spcAft>
                <a:buClrTx/>
                <a:buSzTx/>
                <a:buFontTx/>
                <a:buChar char="•"/>
                <a:tabLst/>
                <a:defRPr/>
              </a:pPr>
              <a:r>
                <a:rPr kumimoji="0" lang="en-GB" sz="1500" b="0" i="0" u="none" strike="noStrike" kern="0" cap="none" spc="0" normalizeH="0" baseline="0" noProof="0">
                  <a:ln>
                    <a:noFill/>
                  </a:ln>
                  <a:solidFill>
                    <a:srgbClr val="4D4D4D">
                      <a:hueOff val="0"/>
                      <a:satOff val="0"/>
                      <a:lumOff val="0"/>
                      <a:alphaOff val="0"/>
                    </a:srgbClr>
                  </a:solidFill>
                  <a:effectLst/>
                  <a:uLnTx/>
                  <a:uFillTx/>
                  <a:latin typeface="Arial"/>
                  <a:ea typeface="+mn-ea"/>
                  <a:cs typeface="+mn-cs"/>
                </a:rPr>
                <a:t>Harvesting</a:t>
              </a:r>
            </a:p>
            <a:p>
              <a:pPr marL="114300" marR="0" lvl="1" indent="-114300" defTabSz="666750" eaLnBrk="1" fontAlgn="auto" latinLnBrk="0" hangingPunct="1">
                <a:lnSpc>
                  <a:spcPct val="90000"/>
                </a:lnSpc>
                <a:spcBef>
                  <a:spcPct val="0"/>
                </a:spcBef>
                <a:spcAft>
                  <a:spcPct val="15000"/>
                </a:spcAft>
                <a:buClrTx/>
                <a:buSzTx/>
                <a:buFontTx/>
                <a:buChar char="•"/>
                <a:tabLst/>
                <a:defRPr/>
              </a:pPr>
              <a:r>
                <a:rPr kumimoji="0" lang="en-GB" sz="1500" b="0" i="0" u="none" strike="noStrike" kern="0" cap="none" spc="0" normalizeH="0" baseline="0" noProof="0">
                  <a:ln>
                    <a:noFill/>
                  </a:ln>
                  <a:solidFill>
                    <a:srgbClr val="4D4D4D">
                      <a:hueOff val="0"/>
                      <a:satOff val="0"/>
                      <a:lumOff val="0"/>
                      <a:alphaOff val="0"/>
                    </a:srgbClr>
                  </a:solidFill>
                  <a:effectLst/>
                  <a:uLnTx/>
                  <a:uFillTx/>
                  <a:latin typeface="Arial"/>
                  <a:ea typeface="+mn-ea"/>
                  <a:cs typeface="+mn-cs"/>
                </a:rPr>
                <a:t>Standing dry timber</a:t>
              </a:r>
            </a:p>
            <a:p>
              <a:pPr marL="114300" marR="0" lvl="1" indent="-114300" defTabSz="666750" eaLnBrk="1" fontAlgn="auto" latinLnBrk="0" hangingPunct="1">
                <a:lnSpc>
                  <a:spcPct val="90000"/>
                </a:lnSpc>
                <a:spcBef>
                  <a:spcPct val="0"/>
                </a:spcBef>
                <a:spcAft>
                  <a:spcPct val="15000"/>
                </a:spcAft>
                <a:buClrTx/>
                <a:buSzTx/>
                <a:buFontTx/>
                <a:buChar char="•"/>
                <a:tabLst/>
                <a:defRPr/>
              </a:pPr>
              <a:r>
                <a:rPr kumimoji="0" lang="en-GB" sz="1500" b="0" i="0" u="none" strike="noStrike" kern="0" cap="none" spc="0" normalizeH="0" baseline="0" noProof="0">
                  <a:ln>
                    <a:noFill/>
                  </a:ln>
                  <a:solidFill>
                    <a:srgbClr val="4D4D4D">
                      <a:hueOff val="0"/>
                      <a:satOff val="0"/>
                      <a:lumOff val="0"/>
                      <a:alphaOff val="0"/>
                    </a:srgbClr>
                  </a:solidFill>
                  <a:effectLst/>
                  <a:uLnTx/>
                  <a:uFillTx/>
                  <a:latin typeface="Arial"/>
                  <a:ea typeface="+mn-ea"/>
                  <a:cs typeface="+mn-cs"/>
                </a:rPr>
                <a:t>Protected forest areas</a:t>
              </a:r>
              <a:endParaRPr kumimoji="0" lang="en-IE" sz="1500" b="0" i="0" u="none" strike="noStrike" kern="0" cap="none" spc="0" normalizeH="0" baseline="0" noProof="0">
                <a:ln>
                  <a:noFill/>
                </a:ln>
                <a:solidFill>
                  <a:srgbClr val="4D4D4D">
                    <a:hueOff val="0"/>
                    <a:satOff val="0"/>
                    <a:lumOff val="0"/>
                    <a:alphaOff val="0"/>
                  </a:srgbClr>
                </a:solidFill>
                <a:effectLst/>
                <a:uLnTx/>
                <a:uFillTx/>
                <a:latin typeface="Arial"/>
                <a:ea typeface="+mn-ea"/>
                <a:cs typeface="+mn-cs"/>
              </a:endParaRPr>
            </a:p>
          </p:txBody>
        </p:sp>
      </p:grpSp>
      <p:grpSp>
        <p:nvGrpSpPr>
          <p:cNvPr id="48" name="Group 14">
            <a:extLst>
              <a:ext uri="{FF2B5EF4-FFF2-40B4-BE49-F238E27FC236}">
                <a16:creationId xmlns:a16="http://schemas.microsoft.com/office/drawing/2014/main" id="{FE40F8C8-230F-88CB-EF1E-4FD9EF3433AA}"/>
              </a:ext>
            </a:extLst>
          </p:cNvPr>
          <p:cNvGrpSpPr/>
          <p:nvPr/>
        </p:nvGrpSpPr>
        <p:grpSpPr>
          <a:xfrm>
            <a:off x="8635306" y="3327636"/>
            <a:ext cx="3509727" cy="1583639"/>
            <a:chOff x="2537125" y="1702694"/>
            <a:chExt cx="5109728" cy="1182924"/>
          </a:xfrm>
        </p:grpSpPr>
        <p:sp>
          <p:nvSpPr>
            <p:cNvPr id="49" name="Rectangle: Top Corners Rounded 15">
              <a:extLst>
                <a:ext uri="{FF2B5EF4-FFF2-40B4-BE49-F238E27FC236}">
                  <a16:creationId xmlns:a16="http://schemas.microsoft.com/office/drawing/2014/main" id="{893B555E-838F-8183-2BEF-EAD2F67EFDBC}"/>
                </a:ext>
              </a:extLst>
            </p:cNvPr>
            <p:cNvSpPr/>
            <p:nvPr/>
          </p:nvSpPr>
          <p:spPr>
            <a:xfrm rot="5400000">
              <a:off x="4200886" y="38933"/>
              <a:ext cx="1182924" cy="4510445"/>
            </a:xfrm>
            <a:prstGeom prst="round2SameRect">
              <a:avLst/>
            </a:prstGeom>
            <a:solidFill>
              <a:srgbClr val="4BC5DE">
                <a:tint val="40000"/>
                <a:alpha val="90000"/>
                <a:hueOff val="-1352774"/>
                <a:satOff val="-9843"/>
                <a:lumOff val="-1316"/>
                <a:alphaOff val="0"/>
              </a:srgbClr>
            </a:solidFill>
            <a:ln w="12700" cap="flat" cmpd="sng" algn="ctr">
              <a:solidFill>
                <a:srgbClr val="4BC5DE">
                  <a:tint val="40000"/>
                  <a:alpha val="90000"/>
                  <a:hueOff val="-1352774"/>
                  <a:satOff val="-9843"/>
                  <a:lumOff val="-1316"/>
                  <a:alphaOff val="0"/>
                </a:srgbClr>
              </a:solidFill>
              <a:prstDash val="solid"/>
              <a:miter lim="800000"/>
            </a:ln>
            <a:effectLst/>
          </p:spPr>
          <p:txBody>
            <a:bodyPr/>
            <a:lstStyle/>
            <a:p>
              <a:endParaRPr lang="en-GB"/>
            </a:p>
          </p:txBody>
        </p:sp>
        <p:sp>
          <p:nvSpPr>
            <p:cNvPr id="50" name="Rectangle: Top Corners Rounded 4">
              <a:extLst>
                <a:ext uri="{FF2B5EF4-FFF2-40B4-BE49-F238E27FC236}">
                  <a16:creationId xmlns:a16="http://schemas.microsoft.com/office/drawing/2014/main" id="{B0432BB4-F376-866C-D56C-69469B5807EE}"/>
                </a:ext>
              </a:extLst>
            </p:cNvPr>
            <p:cNvSpPr txBox="1"/>
            <p:nvPr/>
          </p:nvSpPr>
          <p:spPr>
            <a:xfrm>
              <a:off x="2537125" y="1711862"/>
              <a:ext cx="5109728" cy="1173756"/>
            </a:xfrm>
            <a:prstGeom prst="rect">
              <a:avLst/>
            </a:prstGeom>
            <a:noFill/>
            <a:ln>
              <a:noFill/>
            </a:ln>
            <a:effectLst/>
          </p:spPr>
          <p:txBody>
            <a:bodyPr spcFirstLastPara="0" vert="horz" wrap="square" lIns="57150" tIns="28575" rIns="57150" bIns="28575" numCol="1" spcCol="1270" anchor="ctr" anchorCtr="0">
              <a:noAutofit/>
            </a:bodyPr>
            <a:lstStyle/>
            <a:p>
              <a:pPr marL="114300" marR="0" lvl="1" indent="-114300" defTabSz="666750" eaLnBrk="1" fontAlgn="auto" latinLnBrk="0" hangingPunct="1">
                <a:lnSpc>
                  <a:spcPct val="90000"/>
                </a:lnSpc>
                <a:spcBef>
                  <a:spcPct val="0"/>
                </a:spcBef>
                <a:spcAft>
                  <a:spcPct val="15000"/>
                </a:spcAft>
                <a:buClrTx/>
                <a:buSzTx/>
                <a:buFontTx/>
                <a:buChar char="•"/>
                <a:tabLst/>
                <a:defRPr/>
              </a:pPr>
              <a:r>
                <a:rPr kumimoji="0" lang="en-GB" sz="1500" b="0" i="0" u="none" strike="noStrike" kern="0" cap="none" spc="0" normalizeH="0" baseline="0" noProof="0">
                  <a:ln>
                    <a:noFill/>
                  </a:ln>
                  <a:solidFill>
                    <a:srgbClr val="4D4D4D">
                      <a:hueOff val="0"/>
                      <a:satOff val="0"/>
                      <a:lumOff val="0"/>
                      <a:alphaOff val="0"/>
                    </a:srgbClr>
                  </a:solidFill>
                  <a:effectLst/>
                  <a:uLnTx/>
                  <a:uFillTx/>
                  <a:latin typeface="Arial"/>
                  <a:ea typeface="+mn-ea"/>
                  <a:cs typeface="+mn-cs"/>
                </a:rPr>
                <a:t>Location of Natura 2000 forest habitats</a:t>
              </a:r>
            </a:p>
            <a:p>
              <a:pPr marL="114300" marR="0" lvl="1" indent="-114300" defTabSz="666750" eaLnBrk="1" fontAlgn="auto" latinLnBrk="0" hangingPunct="1">
                <a:lnSpc>
                  <a:spcPct val="90000"/>
                </a:lnSpc>
                <a:spcBef>
                  <a:spcPct val="0"/>
                </a:spcBef>
                <a:spcAft>
                  <a:spcPct val="15000"/>
                </a:spcAft>
                <a:buClrTx/>
                <a:buSzTx/>
                <a:buFontTx/>
                <a:buChar char="•"/>
                <a:tabLst/>
                <a:defRPr/>
              </a:pPr>
              <a:r>
                <a:rPr kumimoji="0" lang="en-GB" sz="1500" b="0" i="0" u="none" strike="noStrike" kern="0" cap="none" spc="0" normalizeH="0" baseline="0" noProof="0">
                  <a:ln>
                    <a:noFill/>
                  </a:ln>
                  <a:solidFill>
                    <a:srgbClr val="4D4D4D">
                      <a:hueOff val="0"/>
                      <a:satOff val="0"/>
                      <a:lumOff val="0"/>
                      <a:alphaOff val="0"/>
                    </a:srgbClr>
                  </a:solidFill>
                  <a:effectLst/>
                  <a:uLnTx/>
                  <a:uFillTx/>
                  <a:latin typeface="Arial"/>
                  <a:ea typeface="+mn-ea"/>
                  <a:cs typeface="+mn-cs"/>
                </a:rPr>
                <a:t>Numbers of common forest birds</a:t>
              </a:r>
            </a:p>
            <a:p>
              <a:pPr marL="114300" marR="0" lvl="1" indent="-114300" defTabSz="666750" eaLnBrk="1" fontAlgn="auto" latinLnBrk="0" hangingPunct="1">
                <a:lnSpc>
                  <a:spcPct val="90000"/>
                </a:lnSpc>
                <a:spcBef>
                  <a:spcPct val="0"/>
                </a:spcBef>
                <a:spcAft>
                  <a:spcPct val="15000"/>
                </a:spcAft>
                <a:buClrTx/>
                <a:buSzTx/>
                <a:buFontTx/>
                <a:buChar char="•"/>
                <a:tabLst/>
                <a:defRPr/>
              </a:pPr>
              <a:r>
                <a:rPr kumimoji="0" lang="en-GB" sz="1500" b="0" i="0" u="none" strike="noStrike" kern="0" cap="none" spc="0" normalizeH="0" baseline="0" noProof="0">
                  <a:ln>
                    <a:noFill/>
                  </a:ln>
                  <a:solidFill>
                    <a:srgbClr val="4D4D4D">
                      <a:hueOff val="0"/>
                      <a:satOff val="0"/>
                      <a:lumOff val="0"/>
                      <a:alphaOff val="0"/>
                    </a:srgbClr>
                  </a:solidFill>
                  <a:effectLst/>
                  <a:uLnTx/>
                  <a:uFillTx/>
                  <a:latin typeface="Arial"/>
                  <a:ea typeface="+mn-ea"/>
                  <a:cs typeface="+mn-cs"/>
                </a:rPr>
                <a:t>Virgin and old-growth forests</a:t>
              </a:r>
            </a:p>
            <a:p>
              <a:pPr marL="114300" marR="0" lvl="1" indent="-114300" defTabSz="666750" eaLnBrk="1" fontAlgn="auto" latinLnBrk="0" hangingPunct="1">
                <a:lnSpc>
                  <a:spcPct val="90000"/>
                </a:lnSpc>
                <a:spcBef>
                  <a:spcPct val="0"/>
                </a:spcBef>
                <a:spcAft>
                  <a:spcPct val="15000"/>
                </a:spcAft>
                <a:buClrTx/>
                <a:buSzTx/>
                <a:buFontTx/>
                <a:buChar char="•"/>
                <a:tabLst/>
                <a:defRPr/>
              </a:pPr>
              <a:r>
                <a:rPr kumimoji="0" lang="en-GB" sz="1500" b="0" i="0" u="none" strike="noStrike" kern="0" cap="none" spc="0" normalizeH="0" baseline="0" noProof="0">
                  <a:ln>
                    <a:noFill/>
                  </a:ln>
                  <a:solidFill>
                    <a:srgbClr val="4D4D4D">
                      <a:hueOff val="0"/>
                      <a:satOff val="0"/>
                      <a:lumOff val="0"/>
                      <a:alphaOff val="0"/>
                    </a:srgbClr>
                  </a:solidFill>
                  <a:effectLst/>
                  <a:uLnTx/>
                  <a:uFillTx/>
                  <a:latin typeface="Arial"/>
                  <a:ea typeface="+mn-ea"/>
                  <a:cs typeface="+mn-cs"/>
                </a:rPr>
                <a:t>Timber production and trade</a:t>
              </a:r>
            </a:p>
            <a:p>
              <a:pPr marL="114300" marR="0" lvl="1" indent="-114300" defTabSz="666750" eaLnBrk="1" fontAlgn="auto" latinLnBrk="0" hangingPunct="1">
                <a:lnSpc>
                  <a:spcPct val="90000"/>
                </a:lnSpc>
                <a:spcBef>
                  <a:spcPct val="0"/>
                </a:spcBef>
                <a:spcAft>
                  <a:spcPct val="15000"/>
                </a:spcAft>
                <a:buClrTx/>
                <a:buSzTx/>
                <a:buFontTx/>
                <a:buChar char="•"/>
                <a:tabLst/>
                <a:defRPr/>
              </a:pPr>
              <a:r>
                <a:rPr kumimoji="0" lang="en-GB" sz="1500" b="0" i="0" u="none" strike="noStrike" kern="0" cap="none" spc="0" normalizeH="0" baseline="0" noProof="0">
                  <a:ln>
                    <a:noFill/>
                  </a:ln>
                  <a:solidFill>
                    <a:srgbClr val="4D4D4D">
                      <a:hueOff val="0"/>
                      <a:satOff val="0"/>
                      <a:lumOff val="0"/>
                      <a:alphaOff val="0"/>
                    </a:srgbClr>
                  </a:solidFill>
                  <a:effectLst/>
                  <a:uLnTx/>
                  <a:uFillTx/>
                  <a:latin typeface="Arial"/>
                  <a:ea typeface="+mn-ea"/>
                  <a:cs typeface="+mn-cs"/>
                </a:rPr>
                <a:t>Forest biomass for bioenergy</a:t>
              </a:r>
              <a:endParaRPr kumimoji="0" lang="en-IE" sz="1500" b="0" i="0" u="none" strike="noStrike" kern="0" cap="none" spc="0" normalizeH="0" baseline="0" noProof="0">
                <a:ln>
                  <a:noFill/>
                </a:ln>
                <a:solidFill>
                  <a:srgbClr val="4D4D4D">
                    <a:hueOff val="0"/>
                    <a:satOff val="0"/>
                    <a:lumOff val="0"/>
                    <a:alphaOff val="0"/>
                  </a:srgbClr>
                </a:solidFill>
                <a:effectLst/>
                <a:uLnTx/>
                <a:uFillTx/>
                <a:latin typeface="Arial"/>
                <a:ea typeface="+mn-ea"/>
                <a:cs typeface="+mn-cs"/>
              </a:endParaRPr>
            </a:p>
          </p:txBody>
        </p:sp>
      </p:grpSp>
      <p:grpSp>
        <p:nvGrpSpPr>
          <p:cNvPr id="51" name="Group 17">
            <a:extLst>
              <a:ext uri="{FF2B5EF4-FFF2-40B4-BE49-F238E27FC236}">
                <a16:creationId xmlns:a16="http://schemas.microsoft.com/office/drawing/2014/main" id="{D57251B7-BC68-2B69-37E4-BD7B8BDC3DDE}"/>
              </a:ext>
            </a:extLst>
          </p:cNvPr>
          <p:cNvGrpSpPr/>
          <p:nvPr/>
        </p:nvGrpSpPr>
        <p:grpSpPr>
          <a:xfrm>
            <a:off x="6651415" y="5138838"/>
            <a:ext cx="4463677" cy="1131180"/>
            <a:chOff x="2537125" y="3255283"/>
            <a:chExt cx="4510445" cy="1182924"/>
          </a:xfrm>
        </p:grpSpPr>
        <p:sp>
          <p:nvSpPr>
            <p:cNvPr id="52" name="Rectangle: Top Corners Rounded 18">
              <a:extLst>
                <a:ext uri="{FF2B5EF4-FFF2-40B4-BE49-F238E27FC236}">
                  <a16:creationId xmlns:a16="http://schemas.microsoft.com/office/drawing/2014/main" id="{D7E48EFE-2E88-8FBD-6E82-C4518C77A336}"/>
                </a:ext>
              </a:extLst>
            </p:cNvPr>
            <p:cNvSpPr/>
            <p:nvPr/>
          </p:nvSpPr>
          <p:spPr>
            <a:xfrm rot="5400000">
              <a:off x="4200886" y="1591522"/>
              <a:ext cx="1182924" cy="4510445"/>
            </a:xfrm>
            <a:prstGeom prst="round2SameRect">
              <a:avLst/>
            </a:prstGeom>
            <a:solidFill>
              <a:srgbClr val="4BC5DE">
                <a:tint val="40000"/>
                <a:alpha val="90000"/>
                <a:hueOff val="-2705548"/>
                <a:satOff val="-19687"/>
                <a:lumOff val="-2633"/>
                <a:alphaOff val="0"/>
              </a:srgbClr>
            </a:solidFill>
            <a:ln w="12700" cap="flat" cmpd="sng" algn="ctr">
              <a:solidFill>
                <a:srgbClr val="4BC5DE">
                  <a:tint val="40000"/>
                  <a:alpha val="90000"/>
                  <a:hueOff val="-2705548"/>
                  <a:satOff val="-19687"/>
                  <a:lumOff val="-2633"/>
                  <a:alphaOff val="0"/>
                </a:srgbClr>
              </a:solidFill>
              <a:prstDash val="solid"/>
              <a:miter lim="800000"/>
            </a:ln>
            <a:effectLst/>
          </p:spPr>
          <p:txBody>
            <a:bodyPr/>
            <a:lstStyle/>
            <a:p>
              <a:endParaRPr lang="en-GB"/>
            </a:p>
          </p:txBody>
        </p:sp>
        <p:sp>
          <p:nvSpPr>
            <p:cNvPr id="53" name="Rectangle: Top Corners Rounded 4">
              <a:extLst>
                <a:ext uri="{FF2B5EF4-FFF2-40B4-BE49-F238E27FC236}">
                  <a16:creationId xmlns:a16="http://schemas.microsoft.com/office/drawing/2014/main" id="{DF1D82D1-CA37-6962-9764-35A08ECFCE38}"/>
                </a:ext>
              </a:extLst>
            </p:cNvPr>
            <p:cNvSpPr txBox="1"/>
            <p:nvPr/>
          </p:nvSpPr>
          <p:spPr>
            <a:xfrm>
              <a:off x="2537127" y="3313028"/>
              <a:ext cx="3520162" cy="1067432"/>
            </a:xfrm>
            <a:prstGeom prst="rect">
              <a:avLst/>
            </a:prstGeom>
            <a:noFill/>
            <a:ln>
              <a:noFill/>
            </a:ln>
            <a:effectLst/>
          </p:spPr>
          <p:txBody>
            <a:bodyPr spcFirstLastPara="0" vert="horz" wrap="square" lIns="60960" tIns="30480" rIns="60960" bIns="30480" numCol="1" spcCol="1270" anchor="ctr" anchorCtr="0">
              <a:noAutofit/>
            </a:bodyPr>
            <a:lstStyle/>
            <a:p>
              <a:pPr marL="171450" marR="0" lvl="1" indent="-171450" defTabSz="711200" eaLnBrk="1" fontAlgn="auto" latinLnBrk="0" hangingPunct="1">
                <a:lnSpc>
                  <a:spcPct val="90000"/>
                </a:lnSpc>
                <a:spcBef>
                  <a:spcPct val="0"/>
                </a:spcBef>
                <a:spcAft>
                  <a:spcPct val="15000"/>
                </a:spcAft>
                <a:buClrTx/>
                <a:buSzTx/>
                <a:buFontTx/>
                <a:buChar char="•"/>
                <a:tabLst/>
                <a:defRPr/>
              </a:pPr>
              <a:r>
                <a:rPr kumimoji="0" lang="en-GB" sz="1500" b="0" i="0" u="none" strike="noStrike" kern="0" cap="none" spc="0" normalizeH="0" baseline="0" noProof="0">
                  <a:ln>
                    <a:noFill/>
                  </a:ln>
                  <a:solidFill>
                    <a:srgbClr val="4D4D4D">
                      <a:hueOff val="0"/>
                      <a:satOff val="0"/>
                      <a:lumOff val="0"/>
                      <a:alphaOff val="0"/>
                    </a:srgbClr>
                  </a:solidFill>
                  <a:effectLst/>
                  <a:uLnTx/>
                  <a:uFillTx/>
                  <a:latin typeface="Arial"/>
                  <a:ea typeface="+mn-ea"/>
                  <a:cs typeface="+mn-cs"/>
                </a:rPr>
                <a:t>Forest habitats outside Natura 2000 sites </a:t>
              </a:r>
            </a:p>
            <a:p>
              <a:pPr marL="171450" marR="0" lvl="1" indent="-171450" defTabSz="711200" eaLnBrk="1" fontAlgn="auto" latinLnBrk="0" hangingPunct="1">
                <a:lnSpc>
                  <a:spcPct val="90000"/>
                </a:lnSpc>
                <a:spcBef>
                  <a:spcPct val="0"/>
                </a:spcBef>
                <a:spcAft>
                  <a:spcPct val="15000"/>
                </a:spcAft>
                <a:buClrTx/>
                <a:buSzTx/>
                <a:buFontTx/>
                <a:buChar char="•"/>
                <a:tabLst/>
                <a:defRPr/>
              </a:pPr>
              <a:r>
                <a:rPr kumimoji="0" lang="en-GB" sz="1500" b="0" i="0" u="none" strike="noStrike" kern="0" cap="none" spc="0" normalizeH="0" baseline="0" noProof="0">
                  <a:ln>
                    <a:noFill/>
                  </a:ln>
                  <a:solidFill>
                    <a:srgbClr val="4D4D4D">
                      <a:hueOff val="0"/>
                      <a:satOff val="0"/>
                      <a:lumOff val="0"/>
                      <a:alphaOff val="0"/>
                    </a:srgbClr>
                  </a:solidFill>
                  <a:effectLst/>
                  <a:uLnTx/>
                  <a:uFillTx/>
                  <a:latin typeface="Arial"/>
                  <a:ea typeface="+mn-ea"/>
                  <a:cs typeface="+mn-cs"/>
                </a:rPr>
                <a:t>Forest naturality classes</a:t>
              </a:r>
            </a:p>
            <a:p>
              <a:pPr marL="171450" marR="0" lvl="1" indent="-171450" defTabSz="711200" eaLnBrk="1" fontAlgn="auto" latinLnBrk="0" hangingPunct="1">
                <a:lnSpc>
                  <a:spcPct val="90000"/>
                </a:lnSpc>
                <a:spcBef>
                  <a:spcPct val="0"/>
                </a:spcBef>
                <a:spcAft>
                  <a:spcPct val="15000"/>
                </a:spcAft>
                <a:buClrTx/>
                <a:buSzTx/>
                <a:buFontTx/>
                <a:buChar char="•"/>
                <a:tabLst/>
                <a:defRPr/>
              </a:pPr>
              <a:r>
                <a:rPr kumimoji="0" lang="en-GB" sz="1500" b="0" i="0" u="none" strike="noStrike" kern="0" cap="none" spc="0" normalizeH="0" baseline="0" noProof="0">
                  <a:ln>
                    <a:noFill/>
                  </a:ln>
                  <a:solidFill>
                    <a:srgbClr val="4D4D4D">
                      <a:hueOff val="0"/>
                      <a:satOff val="0"/>
                      <a:lumOff val="0"/>
                      <a:alphaOff val="0"/>
                    </a:srgbClr>
                  </a:solidFill>
                  <a:effectLst/>
                  <a:uLnTx/>
                  <a:uFillTx/>
                  <a:latin typeface="Arial"/>
                  <a:ea typeface="+mn-ea"/>
                  <a:cs typeface="+mn-cs"/>
                </a:rPr>
                <a:t>Presence of invasive species</a:t>
              </a:r>
            </a:p>
            <a:p>
              <a:pPr marL="171450" marR="0" lvl="1" indent="-171450" defTabSz="711200" eaLnBrk="1" fontAlgn="auto" latinLnBrk="0" hangingPunct="1">
                <a:lnSpc>
                  <a:spcPct val="90000"/>
                </a:lnSpc>
                <a:spcBef>
                  <a:spcPct val="0"/>
                </a:spcBef>
                <a:spcAft>
                  <a:spcPct val="15000"/>
                </a:spcAft>
                <a:buClrTx/>
                <a:buSzTx/>
                <a:buFontTx/>
                <a:buChar char="•"/>
                <a:tabLst/>
                <a:defRPr/>
              </a:pPr>
              <a:r>
                <a:rPr kumimoji="0" lang="en-GB" sz="1500" b="0" i="0" u="none" strike="noStrike" kern="0" cap="none" spc="0" normalizeH="0" baseline="0" noProof="0">
                  <a:ln>
                    <a:noFill/>
                  </a:ln>
                  <a:solidFill>
                    <a:srgbClr val="4D4D4D">
                      <a:hueOff val="0"/>
                      <a:satOff val="0"/>
                      <a:lumOff val="0"/>
                      <a:alphaOff val="0"/>
                    </a:srgbClr>
                  </a:solidFill>
                  <a:effectLst/>
                  <a:uLnTx/>
                  <a:uFillTx/>
                  <a:latin typeface="Arial"/>
                  <a:ea typeface="+mn-ea"/>
                  <a:cs typeface="+mn-cs"/>
                </a:rPr>
                <a:t>Diversity of non-woody vegetation</a:t>
              </a:r>
              <a:endParaRPr kumimoji="0" lang="en-IE" sz="1500" b="0" i="0" u="none" strike="noStrike" kern="0" cap="none" spc="0" normalizeH="0" baseline="0" noProof="0">
                <a:ln>
                  <a:noFill/>
                </a:ln>
                <a:solidFill>
                  <a:srgbClr val="4D4D4D">
                    <a:hueOff val="0"/>
                    <a:satOff val="0"/>
                    <a:lumOff val="0"/>
                    <a:alphaOff val="0"/>
                  </a:srgbClr>
                </a:solidFill>
                <a:effectLst/>
                <a:uLnTx/>
                <a:uFillTx/>
                <a:latin typeface="Arial"/>
                <a:ea typeface="+mn-ea"/>
                <a:cs typeface="+mn-cs"/>
              </a:endParaRPr>
            </a:p>
          </p:txBody>
        </p:sp>
      </p:grpSp>
      <p:grpSp>
        <p:nvGrpSpPr>
          <p:cNvPr id="54" name="Group 20">
            <a:extLst>
              <a:ext uri="{FF2B5EF4-FFF2-40B4-BE49-F238E27FC236}">
                <a16:creationId xmlns:a16="http://schemas.microsoft.com/office/drawing/2014/main" id="{4DD69414-D78A-126C-E4D3-A020346319ED}"/>
              </a:ext>
            </a:extLst>
          </p:cNvPr>
          <p:cNvGrpSpPr/>
          <p:nvPr/>
        </p:nvGrpSpPr>
        <p:grpSpPr>
          <a:xfrm>
            <a:off x="10033835" y="5138836"/>
            <a:ext cx="2162515" cy="1131181"/>
            <a:chOff x="2537125" y="3255283"/>
            <a:chExt cx="5085276" cy="1182924"/>
          </a:xfrm>
        </p:grpSpPr>
        <p:sp>
          <p:nvSpPr>
            <p:cNvPr id="55" name="Rectangle: Top Corners Rounded 21">
              <a:extLst>
                <a:ext uri="{FF2B5EF4-FFF2-40B4-BE49-F238E27FC236}">
                  <a16:creationId xmlns:a16="http://schemas.microsoft.com/office/drawing/2014/main" id="{7BE5A17C-828A-A328-067F-A08BC6A7C977}"/>
                </a:ext>
              </a:extLst>
            </p:cNvPr>
            <p:cNvSpPr/>
            <p:nvPr/>
          </p:nvSpPr>
          <p:spPr>
            <a:xfrm rot="5400000">
              <a:off x="4200886" y="1591522"/>
              <a:ext cx="1182924" cy="4510445"/>
            </a:xfrm>
            <a:prstGeom prst="round2SameRect">
              <a:avLst/>
            </a:prstGeom>
            <a:solidFill>
              <a:srgbClr val="4BC5DE">
                <a:tint val="40000"/>
                <a:alpha val="90000"/>
                <a:hueOff val="-2705548"/>
                <a:satOff val="-19687"/>
                <a:lumOff val="-2633"/>
                <a:alphaOff val="0"/>
              </a:srgbClr>
            </a:solidFill>
            <a:ln w="12700" cap="flat" cmpd="sng" algn="ctr">
              <a:solidFill>
                <a:srgbClr val="4BC5DE">
                  <a:tint val="40000"/>
                  <a:alpha val="90000"/>
                  <a:hueOff val="-2705548"/>
                  <a:satOff val="-19687"/>
                  <a:lumOff val="-2633"/>
                  <a:alphaOff val="0"/>
                </a:srgbClr>
              </a:solidFill>
              <a:prstDash val="solid"/>
              <a:miter lim="800000"/>
            </a:ln>
            <a:effectLst/>
          </p:spPr>
          <p:txBody>
            <a:bodyPr/>
            <a:lstStyle/>
            <a:p>
              <a:endParaRPr lang="en-GB"/>
            </a:p>
          </p:txBody>
        </p:sp>
        <p:sp>
          <p:nvSpPr>
            <p:cNvPr id="56" name="Rectangle: Top Corners Rounded 4">
              <a:extLst>
                <a:ext uri="{FF2B5EF4-FFF2-40B4-BE49-F238E27FC236}">
                  <a16:creationId xmlns:a16="http://schemas.microsoft.com/office/drawing/2014/main" id="{01BA5DEB-1C25-4125-6FAE-848957C4F9DB}"/>
                </a:ext>
              </a:extLst>
            </p:cNvPr>
            <p:cNvSpPr txBox="1"/>
            <p:nvPr/>
          </p:nvSpPr>
          <p:spPr>
            <a:xfrm>
              <a:off x="2537125" y="3287333"/>
              <a:ext cx="5085276" cy="1067431"/>
            </a:xfrm>
            <a:prstGeom prst="rect">
              <a:avLst/>
            </a:prstGeom>
            <a:noFill/>
            <a:ln>
              <a:noFill/>
            </a:ln>
            <a:effectLst/>
          </p:spPr>
          <p:txBody>
            <a:bodyPr spcFirstLastPara="0" vert="horz" wrap="square" lIns="60960" tIns="30480" rIns="60960" bIns="30480" numCol="1" spcCol="1270" anchor="ctr" anchorCtr="0">
              <a:noAutofit/>
            </a:bodyPr>
            <a:lstStyle/>
            <a:p>
              <a:pPr marL="171450" marR="0" lvl="1" indent="-171450" defTabSz="711200" eaLnBrk="1" fontAlgn="auto" latinLnBrk="0" hangingPunct="1">
                <a:lnSpc>
                  <a:spcPct val="90000"/>
                </a:lnSpc>
                <a:spcBef>
                  <a:spcPct val="0"/>
                </a:spcBef>
                <a:spcAft>
                  <a:spcPct val="15000"/>
                </a:spcAft>
                <a:buClrTx/>
                <a:buSzTx/>
                <a:buFontTx/>
                <a:buChar char="•"/>
                <a:tabLst/>
                <a:defRPr/>
              </a:pPr>
              <a:r>
                <a:rPr kumimoji="0" lang="en-GB" sz="1500" b="0" i="0" u="none" strike="noStrike" kern="0" cap="none" spc="0" normalizeH="0" baseline="0" noProof="0">
                  <a:ln>
                    <a:noFill/>
                  </a:ln>
                  <a:solidFill>
                    <a:srgbClr val="4D4D4D">
                      <a:hueOff val="0"/>
                      <a:satOff val="0"/>
                      <a:lumOff val="0"/>
                      <a:alphaOff val="0"/>
                    </a:srgbClr>
                  </a:solidFill>
                  <a:effectLst/>
                  <a:uLnTx/>
                  <a:uFillTx/>
                  <a:latin typeface="Arial"/>
                  <a:ea typeface="+mn-ea"/>
                  <a:cs typeface="+mn-cs"/>
                </a:rPr>
                <a:t>Endangered species</a:t>
              </a:r>
            </a:p>
            <a:p>
              <a:pPr marL="171450" marR="0" lvl="1" indent="-171450" defTabSz="711200" eaLnBrk="1" fontAlgn="auto" latinLnBrk="0" hangingPunct="1">
                <a:lnSpc>
                  <a:spcPct val="90000"/>
                </a:lnSpc>
                <a:spcBef>
                  <a:spcPct val="0"/>
                </a:spcBef>
                <a:spcAft>
                  <a:spcPct val="15000"/>
                </a:spcAft>
                <a:buClrTx/>
                <a:buSzTx/>
                <a:buFontTx/>
                <a:buChar char="•"/>
                <a:tabLst/>
                <a:defRPr/>
              </a:pPr>
              <a:r>
                <a:rPr kumimoji="0" lang="en-GB" sz="1500" b="0" i="0" u="none" strike="noStrike" kern="0" cap="none" spc="0" normalizeH="0" baseline="0" noProof="0">
                  <a:ln>
                    <a:noFill/>
                  </a:ln>
                  <a:solidFill>
                    <a:srgbClr val="4D4D4D">
                      <a:hueOff val="0"/>
                      <a:satOff val="0"/>
                      <a:lumOff val="0"/>
                      <a:alphaOff val="0"/>
                    </a:srgbClr>
                  </a:solidFill>
                  <a:effectLst/>
                  <a:uLnTx/>
                  <a:uFillTx/>
                  <a:latin typeface="Arial"/>
                  <a:ea typeface="+mn-ea"/>
                  <a:cs typeface="+mn-cs"/>
                </a:rPr>
                <a:t>Other land covered with woody vegetation</a:t>
              </a:r>
              <a:endParaRPr kumimoji="0" lang="en-IE" sz="1500" b="0" i="0" u="none" strike="noStrike" kern="0" cap="none" spc="0" normalizeH="0" baseline="0" noProof="0">
                <a:ln>
                  <a:noFill/>
                </a:ln>
                <a:solidFill>
                  <a:srgbClr val="4D4D4D">
                    <a:hueOff val="0"/>
                    <a:satOff val="0"/>
                    <a:lumOff val="0"/>
                    <a:alphaOff val="0"/>
                  </a:srgbClr>
                </a:solidFill>
                <a:effectLst/>
                <a:uLnTx/>
                <a:uFillTx/>
                <a:latin typeface="Arial"/>
                <a:ea typeface="+mn-ea"/>
                <a:cs typeface="+mn-cs"/>
              </a:endParaRPr>
            </a:p>
          </p:txBody>
        </p:sp>
      </p:grpSp>
    </p:spTree>
    <p:extLst>
      <p:ext uri="{BB962C8B-B14F-4D97-AF65-F5344CB8AC3E}">
        <p14:creationId xmlns:p14="http://schemas.microsoft.com/office/powerpoint/2010/main" val="3659804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4F150C-698C-903D-C357-9E993D44B4C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2028D6E-A051-254A-AD2F-A929C25EBAB5}"/>
              </a:ext>
            </a:extLst>
          </p:cNvPr>
          <p:cNvSpPr>
            <a:spLocks noGrp="1"/>
          </p:cNvSpPr>
          <p:nvPr>
            <p:ph type="title"/>
          </p:nvPr>
        </p:nvSpPr>
        <p:spPr>
          <a:xfrm>
            <a:off x="430627" y="403819"/>
            <a:ext cx="9026005" cy="719286"/>
          </a:xfrm>
        </p:spPr>
        <p:txBody>
          <a:bodyPr/>
          <a:lstStyle/>
          <a:p>
            <a:r>
              <a:rPr lang="en-GB" sz="2800" b="1" kern="100">
                <a:solidFill>
                  <a:schemeClr val="accent6">
                    <a:lumMod val="50000"/>
                  </a:schemeClr>
                </a:solidFill>
                <a:latin typeface="Calibri" panose="020F0502020204030204" pitchFamily="34" charset="0"/>
                <a:ea typeface="Yu Gothic Light" panose="020B0300000000000000" pitchFamily="34" charset="-128"/>
                <a:cs typeface="+mn-cs"/>
              </a:rPr>
              <a:t>NFI is the basis for future forest monitoring in Ukraine</a:t>
            </a:r>
            <a:endParaRPr lang="de-DE" sz="2800"/>
          </a:p>
        </p:txBody>
      </p:sp>
      <p:graphicFrame>
        <p:nvGraphicFramePr>
          <p:cNvPr id="7" name="Таблиця 6">
            <a:extLst>
              <a:ext uri="{FF2B5EF4-FFF2-40B4-BE49-F238E27FC236}">
                <a16:creationId xmlns:a16="http://schemas.microsoft.com/office/drawing/2014/main" id="{6D90BFCC-591B-32E6-6378-E723EDE00015}"/>
              </a:ext>
            </a:extLst>
          </p:cNvPr>
          <p:cNvGraphicFramePr>
            <a:graphicFrameLocks noGrp="1"/>
          </p:cNvGraphicFramePr>
          <p:nvPr>
            <p:extLst>
              <p:ext uri="{D42A27DB-BD31-4B8C-83A1-F6EECF244321}">
                <p14:modId xmlns:p14="http://schemas.microsoft.com/office/powerpoint/2010/main" val="3749845477"/>
              </p:ext>
            </p:extLst>
          </p:nvPr>
        </p:nvGraphicFramePr>
        <p:xfrm>
          <a:off x="2647666" y="1369101"/>
          <a:ext cx="9042107" cy="6202680"/>
        </p:xfrm>
        <a:graphic>
          <a:graphicData uri="http://schemas.openxmlformats.org/drawingml/2006/table">
            <a:tbl>
              <a:tblPr firstRow="1" bandRow="1">
                <a:tableStyleId>{2D5ABB26-0587-4C30-8999-92F81FD0307C}</a:tableStyleId>
              </a:tblPr>
              <a:tblGrid>
                <a:gridCol w="9042107">
                  <a:extLst>
                    <a:ext uri="{9D8B030D-6E8A-4147-A177-3AD203B41FA5}">
                      <a16:colId xmlns:a16="http://schemas.microsoft.com/office/drawing/2014/main" val="3071411221"/>
                    </a:ext>
                  </a:extLst>
                </a:gridCol>
              </a:tblGrid>
              <a:tr h="328126">
                <a:tc>
                  <a:txBody>
                    <a:bodyPr/>
                    <a:lstStyle/>
                    <a:p>
                      <a:r>
                        <a:rPr lang="en-GB" sz="2000" b="1" kern="1200" noProof="0">
                          <a:solidFill>
                            <a:schemeClr val="accent6">
                              <a:lumMod val="50000"/>
                            </a:schemeClr>
                          </a:solidFill>
                          <a:latin typeface="+mn-lt"/>
                          <a:ea typeface="+mn-ea"/>
                          <a:cs typeface="+mn-cs"/>
                        </a:rPr>
                        <a:t>Procedure for the functioning of the state environmental monitoring system and its subsystems </a:t>
                      </a:r>
                      <a:r>
                        <a:rPr lang="uk-UA" sz="2000" b="1" kern="1200" noProof="0" dirty="0">
                          <a:solidFill>
                            <a:schemeClr val="accent6">
                              <a:lumMod val="50000"/>
                            </a:schemeClr>
                          </a:solidFill>
                          <a:latin typeface="+mn-lt"/>
                          <a:ea typeface="+mn-ea"/>
                          <a:cs typeface="+mn-cs"/>
                        </a:rPr>
                        <a:t>(2024)</a:t>
                      </a:r>
                    </a:p>
                  </a:txBody>
                  <a:tcPr/>
                </a:tc>
                <a:extLst>
                  <a:ext uri="{0D108BD9-81ED-4DB2-BD59-A6C34878D82A}">
                    <a16:rowId xmlns:a16="http://schemas.microsoft.com/office/drawing/2014/main" val="363698494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a:t>The main tasks of the monitoring system entities include</a:t>
                      </a:r>
                      <a:r>
                        <a:rPr lang="uk-UA" noProof="0"/>
                        <a:t>:</a:t>
                      </a:r>
                    </a:p>
                  </a:txBody>
                  <a:tcPr/>
                </a:tc>
                <a:extLst>
                  <a:ext uri="{0D108BD9-81ED-4DB2-BD59-A6C34878D82A}">
                    <a16:rowId xmlns:a16="http://schemas.microsoft.com/office/drawing/2014/main" val="3003868410"/>
                  </a:ext>
                </a:extLst>
              </a:tr>
              <a:tr h="370840">
                <a:tc>
                  <a:txBody>
                    <a:bodyPr/>
                    <a:lstStyle/>
                    <a:p>
                      <a:r>
                        <a:rPr lang="en-GB" b="1" noProof="0"/>
                        <a:t>Ensuring continuous, long-term, systematic </a:t>
                      </a:r>
                      <a:r>
                        <a:rPr lang="en-GB" b="0" noProof="0"/>
                        <a:t>environmental</a:t>
                      </a:r>
                      <a:r>
                        <a:rPr lang="en-GB" b="1" noProof="0"/>
                        <a:t> monitoring</a:t>
                      </a:r>
                      <a:r>
                        <a:rPr lang="uk-UA" noProof="0"/>
                        <a:t>;</a:t>
                      </a:r>
                    </a:p>
                  </a:txBody>
                  <a:tcPr/>
                </a:tc>
                <a:extLst>
                  <a:ext uri="{0D108BD9-81ED-4DB2-BD59-A6C34878D82A}">
                    <a16:rowId xmlns:a16="http://schemas.microsoft.com/office/drawing/2014/main" val="330989991"/>
                  </a:ext>
                </a:extLst>
              </a:tr>
              <a:tr h="370840">
                <a:tc>
                  <a:txBody>
                    <a:bodyPr/>
                    <a:lstStyle/>
                    <a:p>
                      <a:r>
                        <a:rPr lang="en-GB" b="0" noProof="0"/>
                        <a:t>Ensuring unity of measurements in the subsystems of the monitoring system</a:t>
                      </a:r>
                      <a:r>
                        <a:rPr lang="uk-UA" noProof="0"/>
                        <a:t>;</a:t>
                      </a:r>
                    </a:p>
                  </a:txBody>
                  <a:tcPr/>
                </a:tc>
                <a:extLst>
                  <a:ext uri="{0D108BD9-81ED-4DB2-BD59-A6C34878D82A}">
                    <a16:rowId xmlns:a16="http://schemas.microsoft.com/office/drawing/2014/main" val="2734775319"/>
                  </a:ext>
                </a:extLst>
              </a:tr>
              <a:tr h="370840">
                <a:tc>
                  <a:txBody>
                    <a:bodyPr/>
                    <a:lstStyle/>
                    <a:p>
                      <a:r>
                        <a:rPr lang="en-GB" b="1" noProof="0"/>
                        <a:t>Collection, storage and processing of observation data, ensuring their reliability and objectivity</a:t>
                      </a:r>
                      <a:r>
                        <a:rPr lang="uk-UA" noProof="0"/>
                        <a:t>;</a:t>
                      </a:r>
                    </a:p>
                  </a:txBody>
                  <a:tcPr/>
                </a:tc>
                <a:extLst>
                  <a:ext uri="{0D108BD9-81ED-4DB2-BD59-A6C34878D82A}">
                    <a16:rowId xmlns:a16="http://schemas.microsoft.com/office/drawing/2014/main" val="4168353466"/>
                  </a:ext>
                </a:extLst>
              </a:tr>
              <a:tr h="370840">
                <a:tc>
                  <a:txBody>
                    <a:bodyPr/>
                    <a:lstStyle/>
                    <a:p>
                      <a:r>
                        <a:rPr lang="en-GB" b="1" noProof="0"/>
                        <a:t>collection, processing, analysis, storage and exchange of environmental information </a:t>
                      </a:r>
                      <a:r>
                        <a:rPr lang="en-GB" b="0" noProof="0"/>
                        <a:t>obtained as a result of environmental monitoring</a:t>
                      </a:r>
                      <a:r>
                        <a:rPr lang="en-GB" b="1" noProof="0"/>
                        <a:t>, impact on the environment and forecasting of its changes</a:t>
                      </a:r>
                      <a:r>
                        <a:rPr lang="uk-UA" noProof="0"/>
                        <a:t>;</a:t>
                      </a:r>
                    </a:p>
                  </a:txBody>
                  <a:tcPr/>
                </a:tc>
                <a:extLst>
                  <a:ext uri="{0D108BD9-81ED-4DB2-BD59-A6C34878D82A}">
                    <a16:rowId xmlns:a16="http://schemas.microsoft.com/office/drawing/2014/main" val="3041793371"/>
                  </a:ext>
                </a:extLst>
              </a:tr>
              <a:tr h="370840">
                <a:tc>
                  <a:txBody>
                    <a:bodyPr/>
                    <a:lstStyle/>
                    <a:p>
                      <a:r>
                        <a:rPr lang="en-GB" b="1" noProof="0"/>
                        <a:t>disclosure of environmental information </a:t>
                      </a:r>
                      <a:r>
                        <a:rPr lang="en-GB" noProof="0"/>
                        <a:t>obtained as a result of monitoring the environment and its components, and ensuring access to it;</a:t>
                      </a:r>
                      <a:endParaRPr lang="uk-UA" noProof="0"/>
                    </a:p>
                  </a:txBody>
                  <a:tcPr/>
                </a:tc>
                <a:extLst>
                  <a:ext uri="{0D108BD9-81ED-4DB2-BD59-A6C34878D82A}">
                    <a16:rowId xmlns:a16="http://schemas.microsoft.com/office/drawing/2014/main" val="2042994016"/>
                  </a:ext>
                </a:extLst>
              </a:tr>
              <a:tr h="370840">
                <a:tc>
                  <a:txBody>
                    <a:bodyPr/>
                    <a:lstStyle/>
                    <a:p>
                      <a:r>
                        <a:rPr lang="en-GB" b="1" noProof="0"/>
                        <a:t>development of scientifically based recommendations </a:t>
                      </a:r>
                      <a:r>
                        <a:rPr lang="en-GB" b="0" noProof="0"/>
                        <a:t>in the field of environmental protection</a:t>
                      </a:r>
                      <a:r>
                        <a:rPr lang="en-GB" b="1" noProof="0"/>
                        <a:t>; </a:t>
                      </a:r>
                      <a:endParaRPr lang="uk-UA" noProof="0"/>
                    </a:p>
                  </a:txBody>
                  <a:tcPr/>
                </a:tc>
                <a:extLst>
                  <a:ext uri="{0D108BD9-81ED-4DB2-BD59-A6C34878D82A}">
                    <a16:rowId xmlns:a16="http://schemas.microsoft.com/office/drawing/2014/main" val="1026950692"/>
                  </a:ext>
                </a:extLst>
              </a:tr>
              <a:tr h="370840">
                <a:tc>
                  <a:txBody>
                    <a:bodyPr/>
                    <a:lstStyle/>
                    <a:p>
                      <a:r>
                        <a:rPr lang="en-GB" b="1" noProof="0"/>
                        <a:t>providing information services to public authorities, including reporting under Ukraine's international environmental agreements, </a:t>
                      </a:r>
                      <a:r>
                        <a:rPr lang="en-GB" b="0" noProof="0"/>
                        <a:t>local governments, and providing information to the public on the state of the environment</a:t>
                      </a:r>
                      <a:r>
                        <a:rPr lang="en-GB" b="1" noProof="0"/>
                        <a:t>;</a:t>
                      </a:r>
                      <a:endParaRPr lang="uk-UA" noProof="0"/>
                    </a:p>
                  </a:txBody>
                  <a:tcPr/>
                </a:tc>
                <a:extLst>
                  <a:ext uri="{0D108BD9-81ED-4DB2-BD59-A6C34878D82A}">
                    <a16:rowId xmlns:a16="http://schemas.microsoft.com/office/drawing/2014/main" val="1799978830"/>
                  </a:ext>
                </a:extLst>
              </a:tr>
              <a:tr h="0">
                <a:tc>
                  <a:txBody>
                    <a:bodyPr/>
                    <a:lstStyle/>
                    <a:p>
                      <a:r>
                        <a:rPr lang="en-GB" noProof="0" dirty="0"/>
                        <a:t>periodically identifying </a:t>
                      </a:r>
                      <a:r>
                        <a:rPr lang="en-GB" b="1" noProof="0" dirty="0"/>
                        <a:t>and submitting proposals for amendments to the list of information needs of environmental management.</a:t>
                      </a:r>
                      <a:endParaRPr lang="uk-UA" b="1" noProof="0" dirty="0"/>
                    </a:p>
                  </a:txBody>
                  <a:tcPr/>
                </a:tc>
                <a:extLst>
                  <a:ext uri="{0D108BD9-81ED-4DB2-BD59-A6C34878D82A}">
                    <a16:rowId xmlns:a16="http://schemas.microsoft.com/office/drawing/2014/main" val="585663895"/>
                  </a:ext>
                </a:extLst>
              </a:tr>
            </a:tbl>
          </a:graphicData>
        </a:graphic>
      </p:graphicFrame>
    </p:spTree>
    <p:extLst>
      <p:ext uri="{BB962C8B-B14F-4D97-AF65-F5344CB8AC3E}">
        <p14:creationId xmlns:p14="http://schemas.microsoft.com/office/powerpoint/2010/main" val="13436638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SG meeting 21.07.2023" id="{2E33F7C5-FCFC-4DE6-A609-4145FD94548F}" vid="{437B869E-E669-40C6-8525-A04331E5B2C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475AE73F3A7726419B17A6AE052AAF73" ma:contentTypeVersion="15" ma:contentTypeDescription="Ein neues Dokument erstellen." ma:contentTypeScope="" ma:versionID="5c4f4e4826dbb00e49cd7d68a18ec677">
  <xsd:schema xmlns:xsd="http://www.w3.org/2001/XMLSchema" xmlns:xs="http://www.w3.org/2001/XMLSchema" xmlns:p="http://schemas.microsoft.com/office/2006/metadata/properties" xmlns:ns2="b4de3b38-e3bc-457f-93af-f189da2c859d" xmlns:ns3="7c83095a-db20-459a-9d7d-43b1b6dbea8c" targetNamespace="http://schemas.microsoft.com/office/2006/metadata/properties" ma:root="true" ma:fieldsID="c618dad98fe0dec5385b17e1d2a8a568" ns2:_="" ns3:_="">
    <xsd:import namespace="b4de3b38-e3bc-457f-93af-f189da2c859d"/>
    <xsd:import namespace="7c83095a-db20-459a-9d7d-43b1b6dbea8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SearchProperties" minOccurs="0"/>
                <xsd:element ref="ns2:MediaServiceObjectDetectorVersions"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de3b38-e3bc-457f-93af-f189da2c85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Bildmarkierungen" ma:readOnly="false" ma:fieldId="{5cf76f15-5ced-4ddc-b409-7134ff3c332f}" ma:taxonomyMulti="true" ma:sspId="4b7bff88-3b98-42a0-ae7d-3b40ec868101"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c83095a-db20-459a-9d7d-43b1b6dbea8c" elementFormDefault="qualified">
    <xsd:import namespace="http://schemas.microsoft.com/office/2006/documentManagement/types"/>
    <xsd:import namespace="http://schemas.microsoft.com/office/infopath/2007/PartnerControls"/>
    <xsd:element name="SharedWithUsers" ma:index="12"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Freigegeben für - Details" ma:internalName="SharedWithDetails" ma:readOnly="true">
      <xsd:simpleType>
        <xsd:restriction base="dms:Note">
          <xsd:maxLength value="255"/>
        </xsd:restriction>
      </xsd:simpleType>
    </xsd:element>
    <xsd:element name="TaxCatchAll" ma:index="20" nillable="true" ma:displayName="Taxonomy Catch All Column" ma:hidden="true" ma:list="{82debb7e-26e7-41d6-8b55-f3635c35fdd5}" ma:internalName="TaxCatchAll" ma:showField="CatchAllData" ma:web="7c83095a-db20-459a-9d7d-43b1b6dbea8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4de3b38-e3bc-457f-93af-f189da2c859d">
      <Terms xmlns="http://schemas.microsoft.com/office/infopath/2007/PartnerControls"/>
    </lcf76f155ced4ddcb4097134ff3c332f>
    <TaxCatchAll xmlns="7c83095a-db20-459a-9d7d-43b1b6dbea8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8BD7C72-3F8C-4740-974C-ECAD1AA9A8ED}">
  <ds:schemaRefs>
    <ds:schemaRef ds:uri="7c83095a-db20-459a-9d7d-43b1b6dbea8c"/>
    <ds:schemaRef ds:uri="b4de3b38-e3bc-457f-93af-f189da2c859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A2E0E44-2651-447B-92DB-185902813853}">
  <ds:schemaRefs>
    <ds:schemaRef ds:uri="080b72cc-e4c4-4790-9f97-f133ee35ae8e"/>
    <ds:schemaRef ds:uri="7c83095a-db20-459a-9d7d-43b1b6dbea8c"/>
    <ds:schemaRef ds:uri="b4228b6d-77f5-4e88-95df-114489aa8b8b"/>
    <ds:schemaRef ds:uri="b4de3b38-e3bc-457f-93af-f189da2c859d"/>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702B9466-72CD-4D2B-A10A-AAC0E409B83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PSG meeting 21.07.2023</Template>
  <TotalTime>0</TotalTime>
  <Words>1217</Words>
  <Application>Microsoft Office PowerPoint</Application>
  <PresentationFormat>Widescreen</PresentationFormat>
  <Paragraphs>154</Paragraphs>
  <Slides>6</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Aptos</vt:lpstr>
      <vt:lpstr>Arial</vt:lpstr>
      <vt:lpstr>Calibri</vt:lpstr>
      <vt:lpstr>Century Gothic</vt:lpstr>
      <vt:lpstr>Office Theme</vt:lpstr>
      <vt:lpstr>PowerPoint Presentation</vt:lpstr>
      <vt:lpstr>PowerPoint Presentation</vt:lpstr>
      <vt:lpstr>PowerPoint Presentation</vt:lpstr>
      <vt:lpstr>Certain assessments and analyses of environmental indicators</vt:lpstr>
      <vt:lpstr>NFI - the basis for the future of EU forest monitoring</vt:lpstr>
      <vt:lpstr>NFI is the basis for future forest monitoring in Ukraine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Halyna Semytska</dc:creator>
  <cp:lastModifiedBy>Volker Sasse</cp:lastModifiedBy>
  <cp:revision>1</cp:revision>
  <dcterms:created xsi:type="dcterms:W3CDTF">2023-06-30T13:21:15Z</dcterms:created>
  <dcterms:modified xsi:type="dcterms:W3CDTF">2024-12-08T10:09:40Z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0x010100475AE73F3A7726419B17A6AE052AAF73</vt:lpwstr>
  </property>
  <property fmtid="{D5CDD505-2E9C-101B-9397-08002B2CF9AE}" pid="3" name="MediaServiceImageTags">
    <vt:lpwstr/>
  </property>
</Properties>
</file>