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62" r:id="rId5"/>
    <p:sldId id="1100" r:id="rId6"/>
    <p:sldId id="1097" r:id="rId7"/>
    <p:sldId id="1098" r:id="rId8"/>
    <p:sldId id="1104" r:id="rId9"/>
    <p:sldId id="11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D77ED-EB60-42A4-85B4-B896E5EC68F0}" v="19" dt="2024-12-05T14:37:50.854"/>
    <p1510:client id="{89749D7E-0940-4922-8BBD-9CB289ECC6CE}" v="3" dt="2024-12-04T15:41:42.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Помір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Помір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ітли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Світли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ker Sasse" userId="771cd8f0-70c6-4f39-abfa-d676dda5c4d5" providerId="ADAL" clId="{89749D7E-0940-4922-8BBD-9CB289ECC6CE}"/>
    <pc:docChg chg="modSld">
      <pc:chgData name="Volker Sasse" userId="771cd8f0-70c6-4f39-abfa-d676dda5c4d5" providerId="ADAL" clId="{89749D7E-0940-4922-8BBD-9CB289ECC6CE}" dt="2024-12-04T15:41:42.521" v="4" actId="208"/>
      <pc:docMkLst>
        <pc:docMk/>
      </pc:docMkLst>
      <pc:sldChg chg="addSp modSp mod">
        <pc:chgData name="Volker Sasse" userId="771cd8f0-70c6-4f39-abfa-d676dda5c4d5" providerId="ADAL" clId="{89749D7E-0940-4922-8BBD-9CB289ECC6CE}" dt="2024-12-04T15:41:42.521" v="4" actId="208"/>
        <pc:sldMkLst>
          <pc:docMk/>
          <pc:sldMk cId="3313774339" sldId="262"/>
        </pc:sldMkLst>
        <pc:spChg chg="add mod">
          <ac:chgData name="Volker Sasse" userId="771cd8f0-70c6-4f39-abfa-d676dda5c4d5" providerId="ADAL" clId="{89749D7E-0940-4922-8BBD-9CB289ECC6CE}" dt="2024-12-04T15:41:42.521" v="4" actId="208"/>
          <ac:spMkLst>
            <pc:docMk/>
            <pc:sldMk cId="3313774339" sldId="262"/>
            <ac:spMk id="2" creationId="{D8059F6F-0AF7-DF4F-8185-24A86957F90C}"/>
          </ac:spMkLst>
        </pc:spChg>
      </pc:sldChg>
      <pc:sldChg chg="addSp modSp mod">
        <pc:chgData name="Volker Sasse" userId="771cd8f0-70c6-4f39-abfa-d676dda5c4d5" providerId="ADAL" clId="{89749D7E-0940-4922-8BBD-9CB289ECC6CE}" dt="2024-12-03T18:04:07.590" v="1" actId="1076"/>
        <pc:sldMkLst>
          <pc:docMk/>
          <pc:sldMk cId="1914956040" sldId="1105"/>
        </pc:sldMkLst>
        <pc:picChg chg="add mod">
          <ac:chgData name="Volker Sasse" userId="771cd8f0-70c6-4f39-abfa-d676dda5c4d5" providerId="ADAL" clId="{89749D7E-0940-4922-8BBD-9CB289ECC6CE}" dt="2024-12-03T18:04:07.590" v="1" actId="1076"/>
          <ac:picMkLst>
            <pc:docMk/>
            <pc:sldMk cId="1914956040" sldId="1105"/>
            <ac:picMk id="7" creationId="{EA125814-EDEF-F16C-B5DC-27451C1B4483}"/>
          </ac:picMkLst>
        </pc:picChg>
      </pc:sldChg>
    </pc:docChg>
  </pc:docChgLst>
  <pc:docChgLst>
    <pc:chgData name="Halyna Semytska" userId="a3d2e4e7-b9ff-45b1-8635-20d07c4ce47e" providerId="ADAL" clId="{80FD77ED-EB60-42A4-85B4-B896E5EC68F0}"/>
    <pc:docChg chg="undo custSel addSld delSld modSld">
      <pc:chgData name="Halyna Semytska" userId="a3d2e4e7-b9ff-45b1-8635-20d07c4ce47e" providerId="ADAL" clId="{80FD77ED-EB60-42A4-85B4-B896E5EC68F0}" dt="2024-12-05T14:53:00.418" v="101" actId="1076"/>
      <pc:docMkLst>
        <pc:docMk/>
      </pc:docMkLst>
      <pc:sldChg chg="addSp delSp modSp add del mod">
        <pc:chgData name="Halyna Semytska" userId="a3d2e4e7-b9ff-45b1-8635-20d07c4ce47e" providerId="ADAL" clId="{80FD77ED-EB60-42A4-85B4-B896E5EC68F0}" dt="2024-12-05T14:53:00.418" v="101" actId="1076"/>
        <pc:sldMkLst>
          <pc:docMk/>
          <pc:sldMk cId="3313774339" sldId="262"/>
        </pc:sldMkLst>
        <pc:spChg chg="del mod">
          <ac:chgData name="Halyna Semytska" userId="a3d2e4e7-b9ff-45b1-8635-20d07c4ce47e" providerId="ADAL" clId="{80FD77ED-EB60-42A4-85B4-B896E5EC68F0}" dt="2024-12-04T15:41:46.875" v="8"/>
          <ac:spMkLst>
            <pc:docMk/>
            <pc:sldMk cId="3313774339" sldId="262"/>
            <ac:spMk id="2" creationId="{147008B1-C5DE-3844-93A9-4FEC4AC7D62E}"/>
          </ac:spMkLst>
        </pc:spChg>
        <pc:spChg chg="add mod">
          <ac:chgData name="Halyna Semytska" userId="a3d2e4e7-b9ff-45b1-8635-20d07c4ce47e" providerId="ADAL" clId="{80FD77ED-EB60-42A4-85B4-B896E5EC68F0}" dt="2024-12-05T14:53:00.418" v="101" actId="1076"/>
          <ac:spMkLst>
            <pc:docMk/>
            <pc:sldMk cId="3313774339" sldId="262"/>
            <ac:spMk id="7" creationId="{2E888E9A-1173-F97B-930C-77FDB96980F0}"/>
          </ac:spMkLst>
        </pc:spChg>
        <pc:spChg chg="add mod">
          <ac:chgData name="Halyna Semytska" userId="a3d2e4e7-b9ff-45b1-8635-20d07c4ce47e" providerId="ADAL" clId="{80FD77ED-EB60-42A4-85B4-B896E5EC68F0}" dt="2024-12-05T14:50:35.026" v="95" actId="1076"/>
          <ac:spMkLst>
            <pc:docMk/>
            <pc:sldMk cId="3313774339" sldId="262"/>
            <ac:spMk id="9" creationId="{A8EB3AC7-AE85-EDE1-260D-4ED163923D1F}"/>
          </ac:spMkLst>
        </pc:spChg>
        <pc:spChg chg="add mod">
          <ac:chgData name="Halyna Semytska" userId="a3d2e4e7-b9ff-45b1-8635-20d07c4ce47e" providerId="ADAL" clId="{80FD77ED-EB60-42A4-85B4-B896E5EC68F0}" dt="2024-12-05T14:50:34.775" v="94"/>
          <ac:spMkLst>
            <pc:docMk/>
            <pc:sldMk cId="3313774339" sldId="262"/>
            <ac:spMk id="12" creationId="{4A55983A-F7A0-9CDE-09A0-153C07CD88BB}"/>
          </ac:spMkLst>
        </pc:spChg>
        <pc:picChg chg="del">
          <ac:chgData name="Halyna Semytska" userId="a3d2e4e7-b9ff-45b1-8635-20d07c4ce47e" providerId="ADAL" clId="{80FD77ED-EB60-42A4-85B4-B896E5EC68F0}" dt="2024-12-04T15:41:46.868" v="6" actId="478"/>
          <ac:picMkLst>
            <pc:docMk/>
            <pc:sldMk cId="3313774339" sldId="262"/>
            <ac:picMk id="5" creationId="{B7ACEDC8-E252-995B-CB1F-46121D8E6021}"/>
          </ac:picMkLst>
        </pc:picChg>
        <pc:picChg chg="add mod">
          <ac:chgData name="Halyna Semytska" userId="a3d2e4e7-b9ff-45b1-8635-20d07c4ce47e" providerId="ADAL" clId="{80FD77ED-EB60-42A4-85B4-B896E5EC68F0}" dt="2024-12-04T15:46:59.319" v="18"/>
          <ac:picMkLst>
            <pc:docMk/>
            <pc:sldMk cId="3313774339" sldId="262"/>
            <ac:picMk id="10" creationId="{C0BDF060-D0E3-4B9B-B611-446BF72B8613}"/>
          </ac:picMkLst>
        </pc:picChg>
        <pc:picChg chg="add mod">
          <ac:chgData name="Halyna Semytska" userId="a3d2e4e7-b9ff-45b1-8635-20d07c4ce47e" providerId="ADAL" clId="{80FD77ED-EB60-42A4-85B4-B896E5EC68F0}" dt="2024-12-04T15:47:11.593" v="19"/>
          <ac:picMkLst>
            <pc:docMk/>
            <pc:sldMk cId="3313774339" sldId="262"/>
            <ac:picMk id="11" creationId="{97A2D786-5014-E62B-D752-1D7E18C3F624}"/>
          </ac:picMkLst>
        </pc:picChg>
      </pc:sldChg>
      <pc:sldChg chg="addSp delSp modSp del mod">
        <pc:chgData name="Halyna Semytska" userId="a3d2e4e7-b9ff-45b1-8635-20d07c4ce47e" providerId="ADAL" clId="{80FD77ED-EB60-42A4-85B4-B896E5EC68F0}" dt="2024-12-04T15:47:48.926" v="23" actId="47"/>
        <pc:sldMkLst>
          <pc:docMk/>
          <pc:sldMk cId="1914956040" sldId="1105"/>
        </pc:sldMkLst>
        <pc:picChg chg="add mod">
          <ac:chgData name="Halyna Semytska" userId="a3d2e4e7-b9ff-45b1-8635-20d07c4ce47e" providerId="ADAL" clId="{80FD77ED-EB60-42A4-85B4-B896E5EC68F0}" dt="2024-12-04T15:14:01.054" v="2" actId="1076"/>
          <ac:picMkLst>
            <pc:docMk/>
            <pc:sldMk cId="1914956040" sldId="1105"/>
            <ac:picMk id="4" creationId="{1CBA5E59-39D9-4585-7B4A-F894A5D5C541}"/>
          </ac:picMkLst>
        </pc:picChg>
        <pc:picChg chg="del">
          <ac:chgData name="Halyna Semytska" userId="a3d2e4e7-b9ff-45b1-8635-20d07c4ce47e" providerId="ADAL" clId="{80FD77ED-EB60-42A4-85B4-B896E5EC68F0}" dt="2024-12-04T15:13:52.336" v="0" actId="478"/>
          <ac:picMkLst>
            <pc:docMk/>
            <pc:sldMk cId="1914956040" sldId="1105"/>
            <ac:picMk id="7" creationId="{EA125814-EDEF-F16C-B5DC-27451C1B4483}"/>
          </ac:picMkLst>
        </pc:picChg>
      </pc:sldChg>
      <pc:sldChg chg="new del">
        <pc:chgData name="Halyna Semytska" userId="a3d2e4e7-b9ff-45b1-8635-20d07c4ce47e" providerId="ADAL" clId="{80FD77ED-EB60-42A4-85B4-B896E5EC68F0}" dt="2024-12-04T15:44:24.302" v="13" actId="47"/>
        <pc:sldMkLst>
          <pc:docMk/>
          <pc:sldMk cId="203796402" sldId="1106"/>
        </pc:sldMkLst>
      </pc:sldChg>
    </pc:docChg>
  </pc:docChgLst>
  <pc:docChgLst>
    <pc:chgData name="Vitaliy Storozhuk" userId="9d6b1be7-911f-407b-9949-55e935fa272c" providerId="ADAL" clId="{848BDB26-100B-40D6-B1BB-B4FC0CE50047}"/>
    <pc:docChg chg="custSel modSld">
      <pc:chgData name="Vitaliy Storozhuk" userId="9d6b1be7-911f-407b-9949-55e935fa272c" providerId="ADAL" clId="{848BDB26-100B-40D6-B1BB-B4FC0CE50047}" dt="2024-12-04T09:03:21.744" v="105" actId="1076"/>
      <pc:docMkLst>
        <pc:docMk/>
      </pc:docMkLst>
      <pc:sldChg chg="addSp modSp mod">
        <pc:chgData name="Vitaliy Storozhuk" userId="9d6b1be7-911f-407b-9949-55e935fa272c" providerId="ADAL" clId="{848BDB26-100B-40D6-B1BB-B4FC0CE50047}" dt="2024-12-04T09:01:26.372" v="93" actId="1076"/>
        <pc:sldMkLst>
          <pc:docMk/>
          <pc:sldMk cId="1028166779" sldId="1097"/>
        </pc:sldMkLst>
        <pc:spChg chg="add mod">
          <ac:chgData name="Vitaliy Storozhuk" userId="9d6b1be7-911f-407b-9949-55e935fa272c" providerId="ADAL" clId="{848BDB26-100B-40D6-B1BB-B4FC0CE50047}" dt="2024-12-04T09:01:26.372" v="93" actId="1076"/>
          <ac:spMkLst>
            <pc:docMk/>
            <pc:sldMk cId="1028166779" sldId="1097"/>
            <ac:spMk id="2" creationId="{7A9DC1EF-3F80-DD59-5A4F-40173EC166F5}"/>
          </ac:spMkLst>
        </pc:spChg>
      </pc:sldChg>
      <pc:sldChg chg="modSp mod">
        <pc:chgData name="Vitaliy Storozhuk" userId="9d6b1be7-911f-407b-9949-55e935fa272c" providerId="ADAL" clId="{848BDB26-100B-40D6-B1BB-B4FC0CE50047}" dt="2024-12-03T07:46:19.227" v="61" actId="20577"/>
        <pc:sldMkLst>
          <pc:docMk/>
          <pc:sldMk cId="4041861187" sldId="1098"/>
        </pc:sldMkLst>
        <pc:graphicFrameChg chg="modGraphic">
          <ac:chgData name="Vitaliy Storozhuk" userId="9d6b1be7-911f-407b-9949-55e935fa272c" providerId="ADAL" clId="{848BDB26-100B-40D6-B1BB-B4FC0CE50047}" dt="2024-12-03T07:46:19.227" v="61" actId="20577"/>
          <ac:graphicFrameMkLst>
            <pc:docMk/>
            <pc:sldMk cId="4041861187" sldId="1098"/>
            <ac:graphicFrameMk id="6" creationId="{FC82F226-4F89-ED7B-1D26-09E9D567E5C1}"/>
          </ac:graphicFrameMkLst>
        </pc:graphicFrameChg>
      </pc:sldChg>
      <pc:sldChg chg="addSp delSp modSp mod">
        <pc:chgData name="Vitaliy Storozhuk" userId="9d6b1be7-911f-407b-9949-55e935fa272c" providerId="ADAL" clId="{848BDB26-100B-40D6-B1BB-B4FC0CE50047}" dt="2024-12-04T09:02:53.641" v="103" actId="1076"/>
        <pc:sldMkLst>
          <pc:docMk/>
          <pc:sldMk cId="612977879" sldId="1100"/>
        </pc:sldMkLst>
        <pc:spChg chg="mod">
          <ac:chgData name="Vitaliy Storozhuk" userId="9d6b1be7-911f-407b-9949-55e935fa272c" providerId="ADAL" clId="{848BDB26-100B-40D6-B1BB-B4FC0CE50047}" dt="2024-12-04T09:02:53.641" v="103" actId="1076"/>
          <ac:spMkLst>
            <pc:docMk/>
            <pc:sldMk cId="612977879" sldId="1100"/>
            <ac:spMk id="5" creationId="{77670B41-579D-8B29-BD57-32E76C063B19}"/>
          </ac:spMkLst>
        </pc:spChg>
        <pc:picChg chg="add mod">
          <ac:chgData name="Vitaliy Storozhuk" userId="9d6b1be7-911f-407b-9949-55e935fa272c" providerId="ADAL" clId="{848BDB26-100B-40D6-B1BB-B4FC0CE50047}" dt="2024-12-04T09:02:49.587" v="102" actId="14100"/>
          <ac:picMkLst>
            <pc:docMk/>
            <pc:sldMk cId="612977879" sldId="1100"/>
            <ac:picMk id="7" creationId="{6E066811-A624-37A9-B927-5ED6B7896452}"/>
          </ac:picMkLst>
        </pc:picChg>
        <pc:picChg chg="del">
          <ac:chgData name="Vitaliy Storozhuk" userId="9d6b1be7-911f-407b-9949-55e935fa272c" providerId="ADAL" clId="{848BDB26-100B-40D6-B1BB-B4FC0CE50047}" dt="2024-12-04T09:02:25.578" v="94" actId="478"/>
          <ac:picMkLst>
            <pc:docMk/>
            <pc:sldMk cId="612977879" sldId="1100"/>
            <ac:picMk id="8" creationId="{67AB6EEA-F1A7-938C-BF8D-7529B1E3325C}"/>
          </ac:picMkLst>
        </pc:picChg>
      </pc:sldChg>
      <pc:sldChg chg="modSp mod">
        <pc:chgData name="Vitaliy Storozhuk" userId="9d6b1be7-911f-407b-9949-55e935fa272c" providerId="ADAL" clId="{848BDB26-100B-40D6-B1BB-B4FC0CE50047}" dt="2024-12-03T08:40:29.471" v="66" actId="20577"/>
        <pc:sldMkLst>
          <pc:docMk/>
          <pc:sldMk cId="1343663868" sldId="1102"/>
        </pc:sldMkLst>
        <pc:spChg chg="mod">
          <ac:chgData name="Vitaliy Storozhuk" userId="9d6b1be7-911f-407b-9949-55e935fa272c" providerId="ADAL" clId="{848BDB26-100B-40D6-B1BB-B4FC0CE50047}" dt="2024-12-03T08:40:29.471" v="66" actId="20577"/>
          <ac:spMkLst>
            <pc:docMk/>
            <pc:sldMk cId="1343663868" sldId="1102"/>
            <ac:spMk id="2" creationId="{42028D6E-A051-254A-AD2F-A929C25EBAB5}"/>
          </ac:spMkLst>
        </pc:spChg>
      </pc:sldChg>
      <pc:sldChg chg="modSp">
        <pc:chgData name="Vitaliy Storozhuk" userId="9d6b1be7-911f-407b-9949-55e935fa272c" providerId="ADAL" clId="{848BDB26-100B-40D6-B1BB-B4FC0CE50047}" dt="2024-12-04T09:00:53.292" v="85" actId="20577"/>
        <pc:sldMkLst>
          <pc:docMk/>
          <pc:sldMk cId="3659804613" sldId="1104"/>
        </pc:sldMkLst>
        <pc:graphicFrameChg chg="mod">
          <ac:chgData name="Vitaliy Storozhuk" userId="9d6b1be7-911f-407b-9949-55e935fa272c" providerId="ADAL" clId="{848BDB26-100B-40D6-B1BB-B4FC0CE50047}" dt="2024-12-04T09:00:53.292" v="85" actId="20577"/>
          <ac:graphicFrameMkLst>
            <pc:docMk/>
            <pc:sldMk cId="3659804613" sldId="1104"/>
            <ac:graphicFrameMk id="41" creationId="{2B1BC336-9560-73CD-6829-210345E6B0BE}"/>
          </ac:graphicFrameMkLst>
        </pc:graphicFrameChg>
      </pc:sldChg>
      <pc:sldChg chg="modSp mod">
        <pc:chgData name="Vitaliy Storozhuk" userId="9d6b1be7-911f-407b-9949-55e935fa272c" providerId="ADAL" clId="{848BDB26-100B-40D6-B1BB-B4FC0CE50047}" dt="2024-12-04T09:03:21.744" v="105" actId="1076"/>
        <pc:sldMkLst>
          <pc:docMk/>
          <pc:sldMk cId="1914956040" sldId="1105"/>
        </pc:sldMkLst>
        <pc:picChg chg="mod">
          <ac:chgData name="Vitaliy Storozhuk" userId="9d6b1be7-911f-407b-9949-55e935fa272c" providerId="ADAL" clId="{848BDB26-100B-40D6-B1BB-B4FC0CE50047}" dt="2024-12-04T09:03:21.744" v="105" actId="1076"/>
          <ac:picMkLst>
            <pc:docMk/>
            <pc:sldMk cId="1914956040" sldId="1105"/>
            <ac:picMk id="7" creationId="{EA125814-EDEF-F16C-B5DC-27451C1B44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84F98-EB69-466F-9FF7-FDCBD64390B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IE"/>
        </a:p>
      </dgm:t>
    </dgm:pt>
    <dgm:pt modelId="{04E78B0E-23B7-4988-BE41-20B4CE83EFDD}">
      <dgm:prSet phldrT="[Text]" custT="1"/>
      <dgm:spPr>
        <a:xfrm>
          <a:off x="0" y="471"/>
          <a:ext cx="2800944" cy="1438328"/>
        </a:xfrm>
        <a:prstGeom prst="roundRect">
          <a:avLst/>
        </a:prstGeom>
        <a:solidFill>
          <a:srgbClr val="4BC5DE">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uk-UA" sz="1500" b="1">
              <a:solidFill>
                <a:schemeClr val="tx1"/>
              </a:solidFill>
            </a:rPr>
            <a:t>Дані, зібрані </a:t>
          </a:r>
          <a:br>
            <a:rPr lang="uk-UA" sz="1500" b="1">
              <a:solidFill>
                <a:schemeClr val="tx1"/>
              </a:solidFill>
            </a:rPr>
          </a:br>
          <a:r>
            <a:rPr lang="uk-UA" sz="1500" b="1">
              <a:solidFill>
                <a:schemeClr val="tx1"/>
              </a:solidFill>
            </a:rPr>
            <a:t>Європейською Комісією </a:t>
          </a:r>
          <a:br>
            <a:rPr lang="uk-UA" sz="1500" b="1">
              <a:solidFill>
                <a:schemeClr val="tx1"/>
              </a:solidFill>
            </a:rPr>
          </a:br>
          <a:r>
            <a:rPr lang="uk-UA" sz="1500">
              <a:solidFill>
                <a:schemeClr val="tx1"/>
              </a:solidFill>
            </a:rPr>
            <a:t>шляхом </a:t>
          </a:r>
          <a:r>
            <a:rPr lang="uk-UA" sz="1500" i="1">
              <a:solidFill>
                <a:schemeClr val="tx1"/>
              </a:solidFill>
            </a:rPr>
            <a:t>стандартизації</a:t>
          </a:r>
          <a:r>
            <a:rPr lang="uk-UA" sz="1500">
              <a:solidFill>
                <a:schemeClr val="tx1"/>
              </a:solidFill>
            </a:rPr>
            <a:t> </a:t>
          </a:r>
          <a:br>
            <a:rPr lang="uk-UA" sz="1500">
              <a:solidFill>
                <a:schemeClr val="tx1"/>
              </a:solidFill>
            </a:rPr>
          </a:br>
          <a:r>
            <a:rPr lang="uk-UA" sz="1500" b="1">
              <a:solidFill>
                <a:schemeClr val="tx1"/>
              </a:solidFill>
            </a:rPr>
            <a:t>за допомогою </a:t>
          </a:r>
          <a:r>
            <a:rPr lang="en-IE" sz="1500" b="1">
              <a:solidFill>
                <a:schemeClr val="tx1"/>
              </a:solidFill>
            </a:rPr>
            <a:t>Copernicus </a:t>
          </a:r>
          <a:endParaRPr lang="en-IE" sz="1500" b="1">
            <a:solidFill>
              <a:srgbClr val="FFFFFF"/>
            </a:solidFill>
            <a:latin typeface="Arial"/>
            <a:ea typeface="+mn-ea"/>
            <a:cs typeface="+mn-cs"/>
          </a:endParaRPr>
        </a:p>
      </dgm:t>
    </dgm:pt>
    <dgm:pt modelId="{AA9FBE24-7CF6-41F6-9E20-C989D70D695D}" type="parTrans" cxnId="{A7211569-E1D9-4C16-A0A8-1617DA03B2EE}">
      <dgm:prSet/>
      <dgm:spPr/>
      <dgm:t>
        <a:bodyPr/>
        <a:lstStyle/>
        <a:p>
          <a:endParaRPr lang="en-IE" sz="1500"/>
        </a:p>
      </dgm:t>
    </dgm:pt>
    <dgm:pt modelId="{C2C2F15A-200F-497B-8E63-B7FAC45C54E0}" type="sibTrans" cxnId="{A7211569-E1D9-4C16-A0A8-1617DA03B2EE}">
      <dgm:prSet/>
      <dgm:spPr/>
      <dgm:t>
        <a:bodyPr/>
        <a:lstStyle/>
        <a:p>
          <a:endParaRPr lang="en-IE" sz="1500"/>
        </a:p>
      </dgm:t>
    </dgm:pt>
    <dgm:pt modelId="{C848A59D-A76E-42FC-B8BF-7C20D2FDD41C}">
      <dgm:prSet phldrT="[Text]" custT="1"/>
      <dgm:spPr>
        <a:xfrm rot="5400000">
          <a:off x="4715340" y="-1737551"/>
          <a:ext cx="1150662" cy="4979456"/>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Лісистість</a:t>
          </a:r>
          <a:endParaRPr lang="en-IE" sz="1500">
            <a:solidFill>
              <a:srgbClr val="4D4D4D">
                <a:hueOff val="0"/>
                <a:satOff val="0"/>
                <a:lumOff val="0"/>
                <a:alphaOff val="0"/>
              </a:srgbClr>
            </a:solidFill>
            <a:latin typeface="Arial"/>
            <a:ea typeface="+mn-ea"/>
            <a:cs typeface="+mn-cs"/>
          </a:endParaRPr>
        </a:p>
      </dgm:t>
    </dgm:pt>
    <dgm:pt modelId="{F48E4D7D-E9C3-4CD9-AF82-179C3A431DFB}" type="parTrans" cxnId="{CB69ECA8-C518-45B8-9CAA-F30364A48E5D}">
      <dgm:prSet/>
      <dgm:spPr/>
      <dgm:t>
        <a:bodyPr/>
        <a:lstStyle/>
        <a:p>
          <a:endParaRPr lang="en-IE" sz="1500"/>
        </a:p>
      </dgm:t>
    </dgm:pt>
    <dgm:pt modelId="{ABACD718-243A-478A-9B3E-56626B814A6C}" type="sibTrans" cxnId="{CB69ECA8-C518-45B8-9CAA-F30364A48E5D}">
      <dgm:prSet/>
      <dgm:spPr/>
      <dgm:t>
        <a:bodyPr/>
        <a:lstStyle/>
        <a:p>
          <a:endParaRPr lang="en-IE" sz="1500"/>
        </a:p>
      </dgm:t>
    </dgm:pt>
    <dgm:pt modelId="{9CA0B110-699A-426A-8D52-E3A48CCAD70F}">
      <dgm:prSet phldrT="[Text]" custT="1"/>
      <dgm:spPr>
        <a:xfrm>
          <a:off x="0" y="1574991"/>
          <a:ext cx="2798208" cy="1438328"/>
        </a:xfrm>
        <a:prstGeom prst="roundRect">
          <a:avLst/>
        </a:prstGeom>
        <a:solidFill>
          <a:srgbClr val="4BC5DE">
            <a:hueOff val="-906118"/>
            <a:satOff val="1981"/>
            <a:lumOff val="-7353"/>
            <a:alphaOff val="0"/>
          </a:srgbClr>
        </a:solidFill>
        <a:ln w="12700" cap="flat" cmpd="sng" algn="ctr">
          <a:solidFill>
            <a:srgbClr val="FFFFFF">
              <a:hueOff val="0"/>
              <a:satOff val="0"/>
              <a:lumOff val="0"/>
              <a:alphaOff val="0"/>
            </a:srgbClr>
          </a:solidFill>
          <a:prstDash val="solid"/>
          <a:miter lim="800000"/>
        </a:ln>
        <a:effectLst/>
      </dgm:spPr>
      <dgm:t>
        <a:bodyPr/>
        <a:lstStyle/>
        <a:p>
          <a:r>
            <a:rPr lang="ru-RU" sz="1500" b="1" err="1">
              <a:solidFill>
                <a:schemeClr val="tx1"/>
              </a:solidFill>
            </a:rPr>
            <a:t>Дані</a:t>
          </a:r>
          <a:r>
            <a:rPr lang="ru-RU" sz="1500" b="1">
              <a:solidFill>
                <a:schemeClr val="tx1"/>
              </a:solidFill>
            </a:rPr>
            <a:t>, </a:t>
          </a:r>
          <a:r>
            <a:rPr lang="ru-RU" sz="1500" b="1" err="1">
              <a:solidFill>
                <a:schemeClr val="tx1"/>
              </a:solidFill>
            </a:rPr>
            <a:t>зібрані</a:t>
          </a:r>
          <a:r>
            <a:rPr lang="ru-RU" sz="1500" b="1">
              <a:solidFill>
                <a:schemeClr val="tx1"/>
              </a:solidFill>
            </a:rPr>
            <a:t> </a:t>
          </a:r>
          <a:br>
            <a:rPr lang="ru-RU" sz="1500" b="1">
              <a:solidFill>
                <a:schemeClr val="tx1"/>
              </a:solidFill>
            </a:rPr>
          </a:br>
          <a:r>
            <a:rPr lang="ru-RU" sz="1500" b="1" err="1">
              <a:solidFill>
                <a:schemeClr val="tx1"/>
              </a:solidFill>
            </a:rPr>
            <a:t>країнами</a:t>
          </a:r>
          <a:r>
            <a:rPr lang="ru-RU" sz="1500" b="1">
              <a:solidFill>
                <a:schemeClr val="tx1"/>
              </a:solidFill>
            </a:rPr>
            <a:t>-членами</a:t>
          </a:r>
          <a:br>
            <a:rPr lang="ru-RU" sz="1500" b="1">
              <a:solidFill>
                <a:schemeClr val="tx1"/>
              </a:solidFill>
            </a:rPr>
          </a:br>
          <a:r>
            <a:rPr lang="ru-RU" sz="1500" b="1">
              <a:solidFill>
                <a:schemeClr val="tx1"/>
              </a:solidFill>
            </a:rPr>
            <a:t> </a:t>
          </a:r>
          <a:r>
            <a:rPr lang="ru-RU" sz="1500">
              <a:solidFill>
                <a:schemeClr val="tx1"/>
              </a:solidFill>
            </a:rPr>
            <a:t>в основному </a:t>
          </a:r>
          <a:r>
            <a:rPr lang="ru-RU" sz="1500" b="1">
              <a:solidFill>
                <a:schemeClr val="tx1"/>
              </a:solidFill>
            </a:rPr>
            <a:t>на </a:t>
          </a:r>
          <a:r>
            <a:rPr lang="ru-RU" sz="1500" b="1" err="1">
              <a:solidFill>
                <a:schemeClr val="tx1"/>
              </a:solidFill>
            </a:rPr>
            <a:t>основі</a:t>
          </a:r>
          <a:r>
            <a:rPr lang="ru-RU" sz="1500" b="1">
              <a:solidFill>
                <a:schemeClr val="tx1"/>
              </a:solidFill>
            </a:rPr>
            <a:t> НІЛ, </a:t>
          </a:r>
          <a:r>
            <a:rPr lang="ru-RU" sz="1500" err="1">
              <a:solidFill>
                <a:schemeClr val="tx1"/>
              </a:solidFill>
            </a:rPr>
            <a:t>що</a:t>
          </a:r>
          <a:r>
            <a:rPr lang="ru-RU" sz="1500">
              <a:solidFill>
                <a:schemeClr val="tx1"/>
              </a:solidFill>
            </a:rPr>
            <a:t> </a:t>
          </a:r>
          <a:r>
            <a:rPr lang="ru-RU" sz="1500" err="1">
              <a:solidFill>
                <a:schemeClr val="tx1"/>
              </a:solidFill>
            </a:rPr>
            <a:t>підлягають</a:t>
          </a:r>
          <a:r>
            <a:rPr lang="ru-RU" sz="1500">
              <a:solidFill>
                <a:schemeClr val="tx1"/>
              </a:solidFill>
            </a:rPr>
            <a:t> </a:t>
          </a:r>
          <a:r>
            <a:rPr lang="ru-RU" sz="1500" i="1" err="1">
              <a:solidFill>
                <a:schemeClr val="tx1"/>
              </a:solidFill>
            </a:rPr>
            <a:t>гармонізації</a:t>
          </a:r>
          <a:r>
            <a:rPr lang="uk-UA" sz="1500">
              <a:solidFill>
                <a:srgbClr val="FFFFFF"/>
              </a:solidFill>
              <a:latin typeface="Arial"/>
              <a:ea typeface="+mn-ea"/>
              <a:cs typeface="+mn-cs"/>
            </a:rPr>
            <a:t>
</a:t>
          </a:r>
          <a:endParaRPr lang="en-IE" sz="1500">
            <a:solidFill>
              <a:srgbClr val="FFFFFF"/>
            </a:solidFill>
            <a:latin typeface="Arial"/>
            <a:ea typeface="+mn-ea"/>
            <a:cs typeface="+mn-cs"/>
          </a:endParaRPr>
        </a:p>
      </dgm:t>
    </dgm:pt>
    <dgm:pt modelId="{81ECEF08-8126-4432-B014-02A61E498E40}" type="parTrans" cxnId="{852C24B8-2C90-4E63-A2CE-C233DFA8C1C8}">
      <dgm:prSet/>
      <dgm:spPr/>
      <dgm:t>
        <a:bodyPr/>
        <a:lstStyle/>
        <a:p>
          <a:endParaRPr lang="en-IE" sz="1500"/>
        </a:p>
      </dgm:t>
    </dgm:pt>
    <dgm:pt modelId="{6976F0FC-F2AF-469D-816A-EAB8DFBE9DBE}" type="sibTrans" cxnId="{852C24B8-2C90-4E63-A2CE-C233DFA8C1C8}">
      <dgm:prSet/>
      <dgm:spPr/>
      <dgm:t>
        <a:bodyPr/>
        <a:lstStyle/>
        <a:p>
          <a:endParaRPr lang="en-IE" sz="1500"/>
        </a:p>
      </dgm:t>
    </dgm:pt>
    <dgm:pt modelId="{7862C33E-77B6-4A25-9C44-5A5B8AC1A5CD}">
      <dgm:prSet phldrT="[Text]" custT="1"/>
      <dgm:spPr>
        <a:xfrm rot="5400000">
          <a:off x="4502065" y="-193140"/>
          <a:ext cx="1566880" cy="4974593"/>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gm:spPr>
      <dgm:t>
        <a:bodyPr/>
        <a:lstStyle/>
        <a:p>
          <a:r>
            <a:rPr lang="ru-RU" sz="1500" err="1">
              <a:solidFill>
                <a:srgbClr val="4D4D4D">
                  <a:hueOff val="0"/>
                  <a:satOff val="0"/>
                  <a:lumOff val="0"/>
                  <a:alphaOff val="0"/>
                </a:srgbClr>
              </a:solidFill>
              <a:latin typeface="Arial"/>
              <a:ea typeface="+mn-ea"/>
              <a:cs typeface="+mn-cs"/>
            </a:rPr>
            <a:t>Ліси</a:t>
          </a:r>
          <a:r>
            <a:rPr lang="ru-RU" sz="1500">
              <a:solidFill>
                <a:srgbClr val="4D4D4D">
                  <a:hueOff val="0"/>
                  <a:satOff val="0"/>
                  <a:lumOff val="0"/>
                  <a:alphaOff val="0"/>
                </a:srgbClr>
              </a:solidFill>
              <a:latin typeface="Arial"/>
              <a:ea typeface="+mn-ea"/>
              <a:cs typeface="+mn-cs"/>
            </a:rPr>
            <a:t> </a:t>
          </a:r>
          <a:r>
            <a:rPr lang="ru-RU" sz="1500" err="1">
              <a:solidFill>
                <a:srgbClr val="4D4D4D">
                  <a:hueOff val="0"/>
                  <a:satOff val="0"/>
                  <a:lumOff val="0"/>
                  <a:alphaOff val="0"/>
                </a:srgbClr>
              </a:solidFill>
              <a:latin typeface="Arial"/>
              <a:ea typeface="+mn-ea"/>
              <a:cs typeface="+mn-cs"/>
            </a:rPr>
            <a:t>доступні</a:t>
          </a:r>
          <a:r>
            <a:rPr lang="ru-RU" sz="1500">
              <a:solidFill>
                <a:srgbClr val="4D4D4D">
                  <a:hueOff val="0"/>
                  <a:satOff val="0"/>
                  <a:lumOff val="0"/>
                  <a:alphaOff val="0"/>
                </a:srgbClr>
              </a:solidFill>
              <a:latin typeface="Arial"/>
              <a:ea typeface="+mn-ea"/>
              <a:cs typeface="+mn-cs"/>
            </a:rPr>
            <a:t> та </a:t>
          </a:r>
          <a:r>
            <a:rPr lang="ru-RU" sz="1500" err="1">
              <a:solidFill>
                <a:srgbClr val="4D4D4D">
                  <a:hueOff val="0"/>
                  <a:satOff val="0"/>
                  <a:lumOff val="0"/>
                  <a:alphaOff val="0"/>
                </a:srgbClr>
              </a:solidFill>
              <a:latin typeface="Arial"/>
              <a:ea typeface="+mn-ea"/>
              <a:cs typeface="+mn-cs"/>
            </a:rPr>
            <a:t>недоступні</a:t>
          </a:r>
          <a:br>
            <a:rPr lang="ru-RU" sz="1500">
              <a:solidFill>
                <a:srgbClr val="4D4D4D">
                  <a:hueOff val="0"/>
                  <a:satOff val="0"/>
                  <a:lumOff val="0"/>
                  <a:alphaOff val="0"/>
                </a:srgbClr>
              </a:solidFill>
              <a:latin typeface="Arial"/>
              <a:ea typeface="+mn-ea"/>
              <a:cs typeface="+mn-cs"/>
            </a:rPr>
          </a:br>
          <a:r>
            <a:rPr lang="ru-RU" sz="1500">
              <a:solidFill>
                <a:srgbClr val="4D4D4D">
                  <a:hueOff val="0"/>
                  <a:satOff val="0"/>
                  <a:lumOff val="0"/>
                  <a:alphaOff val="0"/>
                </a:srgbClr>
              </a:solidFill>
              <a:latin typeface="Arial"/>
              <a:ea typeface="+mn-ea"/>
              <a:cs typeface="+mn-cs"/>
            </a:rPr>
            <a:t>для </a:t>
          </a:r>
          <a:r>
            <a:rPr lang="ru-RU" sz="1500" err="1">
              <a:solidFill>
                <a:srgbClr val="4D4D4D">
                  <a:hueOff val="0"/>
                  <a:satOff val="0"/>
                  <a:lumOff val="0"/>
                  <a:alphaOff val="0"/>
                </a:srgbClr>
              </a:solidFill>
              <a:latin typeface="Arial"/>
              <a:ea typeface="+mn-ea"/>
              <a:cs typeface="+mn-cs"/>
            </a:rPr>
            <a:t>постачання</a:t>
          </a:r>
          <a:r>
            <a:rPr lang="ru-RU" sz="1500">
              <a:solidFill>
                <a:srgbClr val="4D4D4D">
                  <a:hueOff val="0"/>
                  <a:satOff val="0"/>
                  <a:lumOff val="0"/>
                  <a:alphaOff val="0"/>
                </a:srgbClr>
              </a:solidFill>
              <a:latin typeface="Arial"/>
              <a:ea typeface="+mn-ea"/>
              <a:cs typeface="+mn-cs"/>
            </a:rPr>
            <a:t> </a:t>
          </a:r>
          <a:r>
            <a:rPr lang="ru-RU" sz="1500" err="1">
              <a:solidFill>
                <a:srgbClr val="4D4D4D">
                  <a:hueOff val="0"/>
                  <a:satOff val="0"/>
                  <a:lumOff val="0"/>
                  <a:alphaOff val="0"/>
                </a:srgbClr>
              </a:solidFill>
              <a:latin typeface="Arial"/>
              <a:ea typeface="+mn-ea"/>
              <a:cs typeface="+mn-cs"/>
            </a:rPr>
            <a:t>деревини</a:t>
          </a:r>
          <a:r>
            <a:rPr lang="en-IE" sz="1500">
              <a:solidFill>
                <a:srgbClr val="4D4D4D">
                  <a:hueOff val="0"/>
                  <a:satOff val="0"/>
                  <a:lumOff val="0"/>
                  <a:alphaOff val="0"/>
                </a:srgbClr>
              </a:solidFill>
              <a:latin typeface="Arial"/>
              <a:ea typeface="+mn-ea"/>
              <a:cs typeface="+mn-cs"/>
            </a:rPr>
            <a:t> </a:t>
          </a:r>
        </a:p>
      </dgm:t>
    </dgm:pt>
    <dgm:pt modelId="{B82A4DEC-75BD-409F-BF89-EEA7062AAF41}" type="parTrans" cxnId="{ADB75A2E-A3C3-4F09-8681-2C5CAE402CBA}">
      <dgm:prSet/>
      <dgm:spPr/>
      <dgm:t>
        <a:bodyPr/>
        <a:lstStyle/>
        <a:p>
          <a:endParaRPr lang="en-IE" sz="1500"/>
        </a:p>
      </dgm:t>
    </dgm:pt>
    <dgm:pt modelId="{73B7410B-DB1A-4AEA-A810-6180BB347F54}" type="sibTrans" cxnId="{ADB75A2E-A3C3-4F09-8681-2C5CAE402CBA}">
      <dgm:prSet/>
      <dgm:spPr/>
      <dgm:t>
        <a:bodyPr/>
        <a:lstStyle/>
        <a:p>
          <a:endParaRPr lang="en-IE" sz="1500"/>
        </a:p>
      </dgm:t>
    </dgm:pt>
    <dgm:pt modelId="{BADACEB6-B854-467D-B432-B891DC5F46D2}">
      <dgm:prSet phldrT="[Text]" custT="1"/>
      <dgm:spPr>
        <a:xfrm rot="5400000">
          <a:off x="4502065" y="-193140"/>
          <a:ext cx="1566880" cy="4974593"/>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Запас </a:t>
          </a:r>
          <a:r>
            <a:rPr lang="uk-UA" sz="1500" err="1">
              <a:solidFill>
                <a:srgbClr val="4D4D4D">
                  <a:hueOff val="0"/>
                  <a:satOff val="0"/>
                  <a:lumOff val="0"/>
                  <a:alphaOff val="0"/>
                </a:srgbClr>
              </a:solidFill>
              <a:latin typeface="Arial"/>
              <a:ea typeface="+mn-ea"/>
              <a:cs typeface="+mn-cs"/>
            </a:rPr>
            <a:t>деревостанів</a:t>
          </a:r>
          <a:endParaRPr lang="en-IE" sz="1500">
            <a:solidFill>
              <a:srgbClr val="4D4D4D">
                <a:hueOff val="0"/>
                <a:satOff val="0"/>
                <a:lumOff val="0"/>
                <a:alphaOff val="0"/>
              </a:srgbClr>
            </a:solidFill>
            <a:latin typeface="Arial"/>
            <a:ea typeface="+mn-ea"/>
            <a:cs typeface="+mn-cs"/>
          </a:endParaRPr>
        </a:p>
      </dgm:t>
    </dgm:pt>
    <dgm:pt modelId="{5C7182BD-C1A2-49AA-82DE-8104F4541C6E}" type="parTrans" cxnId="{8C9E18D8-659E-4487-9E8F-D68FF5918F0B}">
      <dgm:prSet/>
      <dgm:spPr/>
      <dgm:t>
        <a:bodyPr/>
        <a:lstStyle/>
        <a:p>
          <a:endParaRPr lang="en-IE" sz="1500"/>
        </a:p>
      </dgm:t>
    </dgm:pt>
    <dgm:pt modelId="{E23E520F-623B-4D45-883A-FC6134DB39AF}" type="sibTrans" cxnId="{8C9E18D8-659E-4487-9E8F-D68FF5918F0B}">
      <dgm:prSet/>
      <dgm:spPr/>
      <dgm:t>
        <a:bodyPr/>
        <a:lstStyle/>
        <a:p>
          <a:endParaRPr lang="en-IE" sz="1500"/>
        </a:p>
      </dgm:t>
    </dgm:pt>
    <dgm:pt modelId="{717FBEAD-5306-47EE-9EAB-538584FA0B42}">
      <dgm:prSet phldrT="[Text]" custT="1"/>
      <dgm:spPr>
        <a:xfrm>
          <a:off x="0" y="3149512"/>
          <a:ext cx="2800944" cy="1438328"/>
        </a:xfrm>
        <a:prstGeom prst="roundRect">
          <a:avLst/>
        </a:prstGeom>
        <a:solidFill>
          <a:srgbClr val="4BC5DE">
            <a:hueOff val="-1812236"/>
            <a:satOff val="3962"/>
            <a:lumOff val="-14706"/>
            <a:alphaOff val="0"/>
          </a:srgbClr>
        </a:solidFill>
        <a:ln w="12700" cap="flat" cmpd="sng" algn="ctr">
          <a:solidFill>
            <a:srgbClr val="FFFFFF">
              <a:hueOff val="0"/>
              <a:satOff val="0"/>
              <a:lumOff val="0"/>
              <a:alphaOff val="0"/>
            </a:srgbClr>
          </a:solidFill>
          <a:prstDash val="solid"/>
          <a:miter lim="800000"/>
        </a:ln>
        <a:effectLst/>
      </dgm:spPr>
      <dgm:t>
        <a:bodyPr/>
        <a:lstStyle/>
        <a:p>
          <a:r>
            <a:rPr lang="uk-UA" sz="1500" b="1">
              <a:solidFill>
                <a:schemeClr val="tx1"/>
              </a:solidFill>
            </a:rPr>
            <a:t>Додаткові дані, зібрані країнами-членами </a:t>
          </a:r>
          <a:br>
            <a:rPr lang="uk-UA" sz="1500" b="1">
              <a:solidFill>
                <a:schemeClr val="tx1"/>
              </a:solidFill>
            </a:rPr>
          </a:br>
          <a:r>
            <a:rPr lang="uk-UA" sz="1500" b="0">
              <a:solidFill>
                <a:schemeClr val="tx1"/>
              </a:solidFill>
            </a:rPr>
            <a:t>шляхом </a:t>
          </a:r>
          <a:r>
            <a:rPr lang="uk-UA" sz="1500" b="0" i="1">
              <a:solidFill>
                <a:schemeClr val="tx1"/>
              </a:solidFill>
            </a:rPr>
            <a:t>поетапного підходу</a:t>
          </a:r>
          <a:endParaRPr lang="uk-UA" sz="1500" b="1" i="1">
            <a:solidFill>
              <a:schemeClr val="tx1"/>
            </a:solidFill>
          </a:endParaRPr>
        </a:p>
        <a:p>
          <a:r>
            <a:rPr lang="ru-RU" sz="1500" err="1">
              <a:solidFill>
                <a:schemeClr val="tx1"/>
              </a:solidFill>
            </a:rPr>
            <a:t>Методології</a:t>
          </a:r>
          <a:r>
            <a:rPr lang="ru-RU" sz="1500">
              <a:solidFill>
                <a:schemeClr val="tx1"/>
              </a:solidFill>
            </a:rPr>
            <a:t> </a:t>
          </a:r>
          <a:r>
            <a:rPr lang="ru-RU" sz="1500" err="1">
              <a:solidFill>
                <a:schemeClr val="tx1"/>
              </a:solidFill>
            </a:rPr>
            <a:t>мають</a:t>
          </a:r>
          <a:r>
            <a:rPr lang="ru-RU" sz="1500">
              <a:solidFill>
                <a:schemeClr val="tx1"/>
              </a:solidFill>
            </a:rPr>
            <a:t> бути </a:t>
          </a:r>
          <a:r>
            <a:rPr lang="ru-RU" sz="1500" err="1">
              <a:solidFill>
                <a:schemeClr val="tx1"/>
              </a:solidFill>
            </a:rPr>
            <a:t>розроблені</a:t>
          </a:r>
          <a:r>
            <a:rPr lang="ru-RU" sz="1500">
              <a:solidFill>
                <a:schemeClr val="tx1"/>
              </a:solidFill>
            </a:rPr>
            <a:t> </a:t>
          </a:r>
          <a:r>
            <a:rPr lang="ru-RU" sz="1500" err="1">
              <a:solidFill>
                <a:schemeClr val="tx1"/>
              </a:solidFill>
            </a:rPr>
            <a:t>імплементуючими</a:t>
          </a:r>
          <a:r>
            <a:rPr lang="ru-RU" sz="1500">
              <a:solidFill>
                <a:schemeClr val="tx1"/>
              </a:solidFill>
            </a:rPr>
            <a:t> </a:t>
          </a:r>
          <a:r>
            <a:rPr lang="ru-RU" sz="1500" err="1">
              <a:solidFill>
                <a:schemeClr val="tx1"/>
              </a:solidFill>
            </a:rPr>
            <a:t>агенціями</a:t>
          </a:r>
          <a:endParaRPr lang="en-IE" sz="1500">
            <a:solidFill>
              <a:srgbClr val="FFFFFF"/>
            </a:solidFill>
            <a:latin typeface="Arial"/>
            <a:ea typeface="+mn-ea"/>
            <a:cs typeface="+mn-cs"/>
          </a:endParaRPr>
        </a:p>
      </dgm:t>
    </dgm:pt>
    <dgm:pt modelId="{F814CC54-83D6-4529-B084-E8777E63F2E8}" type="parTrans" cxnId="{F3A63B48-4412-4122-9AB0-93876D517D0C}">
      <dgm:prSet/>
      <dgm:spPr/>
      <dgm:t>
        <a:bodyPr/>
        <a:lstStyle/>
        <a:p>
          <a:endParaRPr lang="en-IE" sz="1500"/>
        </a:p>
      </dgm:t>
    </dgm:pt>
    <dgm:pt modelId="{6B63FB86-4F81-440B-A180-8149EFF50231}" type="sibTrans" cxnId="{F3A63B48-4412-4122-9AB0-93876D517D0C}">
      <dgm:prSet/>
      <dgm:spPr/>
      <dgm:t>
        <a:bodyPr/>
        <a:lstStyle/>
        <a:p>
          <a:endParaRPr lang="en-IE" sz="1500"/>
        </a:p>
      </dgm:t>
    </dgm:pt>
    <dgm:pt modelId="{8404A188-66ED-418F-96A2-40D33E8DC364}">
      <dgm:prSet phldrT="[Text]" custT="1"/>
      <dgm:spPr>
        <a:xfrm rot="5400000">
          <a:off x="4715340" y="1378948"/>
          <a:ext cx="1150662" cy="4979456"/>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Пошкодження лісів, крім пожеж</a:t>
          </a:r>
          <a:endParaRPr lang="en-IE" sz="1500">
            <a:solidFill>
              <a:srgbClr val="4D4D4D">
                <a:hueOff val="0"/>
                <a:satOff val="0"/>
                <a:lumOff val="0"/>
                <a:alphaOff val="0"/>
              </a:srgbClr>
            </a:solidFill>
            <a:latin typeface="Arial"/>
            <a:ea typeface="+mn-ea"/>
            <a:cs typeface="+mn-cs"/>
          </a:endParaRPr>
        </a:p>
      </dgm:t>
    </dgm:pt>
    <dgm:pt modelId="{47FD915B-4440-45F7-BFDA-8376321727EC}" type="parTrans" cxnId="{5A6CC58D-05B0-49B7-8FF0-F13F45347E40}">
      <dgm:prSet/>
      <dgm:spPr/>
      <dgm:t>
        <a:bodyPr/>
        <a:lstStyle/>
        <a:p>
          <a:endParaRPr lang="en-IE" sz="1500"/>
        </a:p>
      </dgm:t>
    </dgm:pt>
    <dgm:pt modelId="{8E72E30B-39F9-4098-89A3-ADF5B50AE135}" type="sibTrans" cxnId="{5A6CC58D-05B0-49B7-8FF0-F13F45347E40}">
      <dgm:prSet/>
      <dgm:spPr/>
      <dgm:t>
        <a:bodyPr/>
        <a:lstStyle/>
        <a:p>
          <a:endParaRPr lang="en-IE" sz="1500"/>
        </a:p>
      </dgm:t>
    </dgm:pt>
    <dgm:pt modelId="{D6976A66-271A-4EBD-B793-6FE4971D1321}">
      <dgm:prSet phldrT="[Text]" custT="1"/>
      <dgm:spPr>
        <a:xfrm rot="5400000">
          <a:off x="4715340" y="1378948"/>
          <a:ext cx="1150662" cy="4979456"/>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Цінність недеревної </a:t>
          </a:r>
          <a:br>
            <a:rPr lang="uk-UA" sz="1500">
              <a:solidFill>
                <a:srgbClr val="4D4D4D">
                  <a:hueOff val="0"/>
                  <a:satOff val="0"/>
                  <a:lumOff val="0"/>
                  <a:alphaOff val="0"/>
                </a:srgbClr>
              </a:solidFill>
              <a:latin typeface="Arial"/>
              <a:ea typeface="+mn-ea"/>
              <a:cs typeface="+mn-cs"/>
            </a:rPr>
          </a:br>
          <a:r>
            <a:rPr lang="uk-UA" sz="1500">
              <a:solidFill>
                <a:srgbClr val="4D4D4D">
                  <a:hueOff val="0"/>
                  <a:satOff val="0"/>
                  <a:lumOff val="0"/>
                  <a:alphaOff val="0"/>
                </a:srgbClr>
              </a:solidFill>
              <a:latin typeface="Arial"/>
              <a:ea typeface="+mn-ea"/>
              <a:cs typeface="+mn-cs"/>
            </a:rPr>
            <a:t>лісової продукції</a:t>
          </a:r>
          <a:endParaRPr lang="en-IE" sz="1500">
            <a:solidFill>
              <a:srgbClr val="4D4D4D">
                <a:hueOff val="0"/>
                <a:satOff val="0"/>
                <a:lumOff val="0"/>
                <a:alphaOff val="0"/>
              </a:srgbClr>
            </a:solidFill>
            <a:latin typeface="Arial"/>
            <a:ea typeface="+mn-ea"/>
            <a:cs typeface="+mn-cs"/>
          </a:endParaRPr>
        </a:p>
      </dgm:t>
    </dgm:pt>
    <dgm:pt modelId="{DD96E2DF-4F35-4F1F-98AE-9784DE1E9683}" type="parTrans" cxnId="{4434595F-F9CB-404B-B2CF-845BF35B296B}">
      <dgm:prSet/>
      <dgm:spPr/>
      <dgm:t>
        <a:bodyPr/>
        <a:lstStyle/>
        <a:p>
          <a:endParaRPr lang="en-IE" sz="1500"/>
        </a:p>
      </dgm:t>
    </dgm:pt>
    <dgm:pt modelId="{2C19993E-0C9A-4206-BF5C-C0721823D651}" type="sibTrans" cxnId="{4434595F-F9CB-404B-B2CF-845BF35B296B}">
      <dgm:prSet/>
      <dgm:spPr/>
      <dgm:t>
        <a:bodyPr/>
        <a:lstStyle/>
        <a:p>
          <a:endParaRPr lang="en-IE" sz="1500"/>
        </a:p>
      </dgm:t>
    </dgm:pt>
    <dgm:pt modelId="{CFCBB6C9-0CDA-4DE8-9E72-C6EE800C2C89}">
      <dgm:prSet phldrT="[Text]" custT="1"/>
      <dgm:spPr>
        <a:xfrm rot="5400000">
          <a:off x="4502065" y="-193140"/>
          <a:ext cx="1566880" cy="4974593"/>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Чистий річний приріст</a:t>
          </a:r>
          <a:endParaRPr lang="en-IE" sz="1500">
            <a:solidFill>
              <a:srgbClr val="4D4D4D">
                <a:hueOff val="0"/>
                <a:satOff val="0"/>
                <a:lumOff val="0"/>
                <a:alphaOff val="0"/>
              </a:srgbClr>
            </a:solidFill>
            <a:latin typeface="Arial"/>
            <a:ea typeface="+mn-ea"/>
            <a:cs typeface="+mn-cs"/>
          </a:endParaRPr>
        </a:p>
      </dgm:t>
    </dgm:pt>
    <dgm:pt modelId="{A5A5C6D6-031D-4658-9A06-46702EF7CC79}" type="parTrans" cxnId="{0A1355AA-B6DC-4733-B82D-4E083C0E42F0}">
      <dgm:prSet/>
      <dgm:spPr/>
      <dgm:t>
        <a:bodyPr/>
        <a:lstStyle/>
        <a:p>
          <a:endParaRPr lang="en-IE" sz="1500"/>
        </a:p>
      </dgm:t>
    </dgm:pt>
    <dgm:pt modelId="{960EDF55-C811-4E3B-B8D8-E2836F97D4BD}" type="sibTrans" cxnId="{0A1355AA-B6DC-4733-B82D-4E083C0E42F0}">
      <dgm:prSet/>
      <dgm:spPr/>
      <dgm:t>
        <a:bodyPr/>
        <a:lstStyle/>
        <a:p>
          <a:endParaRPr lang="en-IE" sz="1500"/>
        </a:p>
      </dgm:t>
    </dgm:pt>
    <dgm:pt modelId="{FD300525-3909-4637-AA71-6007353C3A5C}">
      <dgm:prSet phldrT="[Text]" custT="1"/>
      <dgm:spPr>
        <a:xfrm rot="5400000">
          <a:off x="4502065" y="-193140"/>
          <a:ext cx="1566880" cy="4974593"/>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Структура </a:t>
          </a:r>
          <a:r>
            <a:rPr lang="uk-UA" sz="1500" err="1">
              <a:solidFill>
                <a:srgbClr val="4D4D4D">
                  <a:hueOff val="0"/>
                  <a:satOff val="0"/>
                  <a:lumOff val="0"/>
                  <a:alphaOff val="0"/>
                </a:srgbClr>
              </a:solidFill>
              <a:latin typeface="Arial"/>
              <a:ea typeface="+mn-ea"/>
              <a:cs typeface="+mn-cs"/>
            </a:rPr>
            <a:t>деревостанів</a:t>
          </a:r>
          <a:endParaRPr lang="en-IE" sz="1500">
            <a:solidFill>
              <a:srgbClr val="4D4D4D">
                <a:hueOff val="0"/>
                <a:satOff val="0"/>
                <a:lumOff val="0"/>
                <a:alphaOff val="0"/>
              </a:srgbClr>
            </a:solidFill>
            <a:latin typeface="Arial"/>
            <a:ea typeface="+mn-ea"/>
            <a:cs typeface="+mn-cs"/>
          </a:endParaRPr>
        </a:p>
      </dgm:t>
    </dgm:pt>
    <dgm:pt modelId="{863EFB72-E403-488B-888D-BD671BA8BE11}" type="parTrans" cxnId="{EBF38D5F-601D-4E1A-8C45-31E4E5D05FA5}">
      <dgm:prSet/>
      <dgm:spPr/>
      <dgm:t>
        <a:bodyPr/>
        <a:lstStyle/>
        <a:p>
          <a:endParaRPr lang="en-IE" sz="1500"/>
        </a:p>
      </dgm:t>
    </dgm:pt>
    <dgm:pt modelId="{2040FDD8-CFBB-4280-A1A6-5896261C5E78}" type="sibTrans" cxnId="{EBF38D5F-601D-4E1A-8C45-31E4E5D05FA5}">
      <dgm:prSet/>
      <dgm:spPr/>
      <dgm:t>
        <a:bodyPr/>
        <a:lstStyle/>
        <a:p>
          <a:endParaRPr lang="en-IE" sz="1500"/>
        </a:p>
      </dgm:t>
    </dgm:pt>
    <dgm:pt modelId="{00580ED9-44E6-4DCA-A7C1-EFED6A5AEC46}">
      <dgm:prSet phldrT="[Text]" custT="1"/>
      <dgm:spPr>
        <a:xfrm rot="5400000">
          <a:off x="4715340" y="1378948"/>
          <a:ext cx="1150662" cy="4979456"/>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Наземна біомаса</a:t>
          </a:r>
          <a:endParaRPr lang="en-IE" sz="1500">
            <a:solidFill>
              <a:srgbClr val="4D4D4D">
                <a:hueOff val="0"/>
                <a:satOff val="0"/>
                <a:lumOff val="0"/>
                <a:alphaOff val="0"/>
              </a:srgbClr>
            </a:solidFill>
            <a:latin typeface="Arial"/>
            <a:ea typeface="+mn-ea"/>
            <a:cs typeface="+mn-cs"/>
          </a:endParaRPr>
        </a:p>
      </dgm:t>
    </dgm:pt>
    <dgm:pt modelId="{4750FE7B-021E-4B73-936C-F2691FBBE9BD}" type="parTrans" cxnId="{4B9EE437-6829-474A-B32A-9EAA017211EE}">
      <dgm:prSet/>
      <dgm:spPr/>
      <dgm:t>
        <a:bodyPr/>
        <a:lstStyle/>
        <a:p>
          <a:endParaRPr lang="en-IE" sz="1500"/>
        </a:p>
      </dgm:t>
    </dgm:pt>
    <dgm:pt modelId="{5E2606A6-EBBC-4CDB-B7EF-0F0AFD554D9F}" type="sibTrans" cxnId="{4B9EE437-6829-474A-B32A-9EAA017211EE}">
      <dgm:prSet/>
      <dgm:spPr/>
      <dgm:t>
        <a:bodyPr/>
        <a:lstStyle/>
        <a:p>
          <a:endParaRPr lang="en-IE" sz="1500"/>
        </a:p>
      </dgm:t>
    </dgm:pt>
    <dgm:pt modelId="{E2BF41B7-838C-4C3F-86B1-93E897F753F8}">
      <dgm:prSet phldrT="[Text]" custT="1"/>
      <dgm:spPr>
        <a:xfrm rot="5400000">
          <a:off x="4715340" y="1378948"/>
          <a:ext cx="1150662" cy="4979456"/>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Структура лісу</a:t>
          </a:r>
          <a:endParaRPr lang="en-IE" sz="1500">
            <a:solidFill>
              <a:srgbClr val="4D4D4D">
                <a:hueOff val="0"/>
                <a:satOff val="0"/>
                <a:lumOff val="0"/>
                <a:alphaOff val="0"/>
              </a:srgbClr>
            </a:solidFill>
            <a:latin typeface="Arial"/>
            <a:ea typeface="+mn-ea"/>
            <a:cs typeface="+mn-cs"/>
          </a:endParaRPr>
        </a:p>
      </dgm:t>
    </dgm:pt>
    <dgm:pt modelId="{9716954A-E455-4DE2-9C9D-EA1CFD79424E}" type="parTrans" cxnId="{709A9328-5417-4FAC-A521-66E9283EA19E}">
      <dgm:prSet/>
      <dgm:spPr/>
      <dgm:t>
        <a:bodyPr/>
        <a:lstStyle/>
        <a:p>
          <a:endParaRPr lang="en-IE" sz="1500"/>
        </a:p>
      </dgm:t>
    </dgm:pt>
    <dgm:pt modelId="{BA9460F8-7F19-42C3-8531-9A111EF3E790}" type="sibTrans" cxnId="{709A9328-5417-4FAC-A521-66E9283EA19E}">
      <dgm:prSet/>
      <dgm:spPr/>
      <dgm:t>
        <a:bodyPr/>
        <a:lstStyle/>
        <a:p>
          <a:endParaRPr lang="en-IE" sz="1500"/>
        </a:p>
      </dgm:t>
    </dgm:pt>
    <dgm:pt modelId="{87FE341E-A07C-44E2-BAC8-EDD99632AA30}">
      <dgm:prSet phldrT="[Text]" custT="1"/>
      <dgm:spPr>
        <a:xfrm rot="5400000">
          <a:off x="4715340" y="-1737551"/>
          <a:ext cx="1150662" cy="4979456"/>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Густота деревного покриву </a:t>
          </a:r>
          <a:endParaRPr lang="en-IE" sz="1500">
            <a:solidFill>
              <a:srgbClr val="4D4D4D">
                <a:hueOff val="0"/>
                <a:satOff val="0"/>
                <a:lumOff val="0"/>
                <a:alphaOff val="0"/>
              </a:srgbClr>
            </a:solidFill>
            <a:latin typeface="Arial"/>
            <a:ea typeface="+mn-ea"/>
            <a:cs typeface="+mn-cs"/>
          </a:endParaRPr>
        </a:p>
      </dgm:t>
    </dgm:pt>
    <dgm:pt modelId="{1A4BA329-4F4B-498C-91C3-BC3783543085}" type="parTrans" cxnId="{08BC9DD9-8699-4E7C-9915-47E21FBBD37F}">
      <dgm:prSet/>
      <dgm:spPr/>
      <dgm:t>
        <a:bodyPr/>
        <a:lstStyle/>
        <a:p>
          <a:endParaRPr lang="en-IE" sz="1500"/>
        </a:p>
      </dgm:t>
    </dgm:pt>
    <dgm:pt modelId="{92C8A614-8058-457B-B147-FA4472D66EA9}" type="sibTrans" cxnId="{08BC9DD9-8699-4E7C-9915-47E21FBBD37F}">
      <dgm:prSet/>
      <dgm:spPr/>
      <dgm:t>
        <a:bodyPr/>
        <a:lstStyle/>
        <a:p>
          <a:endParaRPr lang="en-IE" sz="1500"/>
        </a:p>
      </dgm:t>
    </dgm:pt>
    <dgm:pt modelId="{FA57CE0D-4CEF-48EA-9416-99B3A050B99A}">
      <dgm:prSet phldrT="[Text]" custT="1"/>
      <dgm:spPr>
        <a:xfrm rot="5400000">
          <a:off x="4715340" y="-1737551"/>
          <a:ext cx="1150662" cy="4979456"/>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Тип лісу</a:t>
          </a:r>
          <a:endParaRPr lang="en-IE" sz="1500">
            <a:solidFill>
              <a:srgbClr val="4D4D4D">
                <a:hueOff val="0"/>
                <a:satOff val="0"/>
                <a:lumOff val="0"/>
                <a:alphaOff val="0"/>
              </a:srgbClr>
            </a:solidFill>
            <a:latin typeface="Arial"/>
            <a:ea typeface="+mn-ea"/>
            <a:cs typeface="+mn-cs"/>
          </a:endParaRPr>
        </a:p>
      </dgm:t>
    </dgm:pt>
    <dgm:pt modelId="{840CA42E-308F-4F75-B369-09862BAA5370}" type="parTrans" cxnId="{FAEE4DBA-181D-4A60-B9D5-D4EE6827720B}">
      <dgm:prSet/>
      <dgm:spPr/>
      <dgm:t>
        <a:bodyPr/>
        <a:lstStyle/>
        <a:p>
          <a:endParaRPr lang="en-IE" sz="1500"/>
        </a:p>
      </dgm:t>
    </dgm:pt>
    <dgm:pt modelId="{21D5B84E-0BD4-46F3-BD83-A619AEA4ADE4}" type="sibTrans" cxnId="{FAEE4DBA-181D-4A60-B9D5-D4EE6827720B}">
      <dgm:prSet/>
      <dgm:spPr/>
      <dgm:t>
        <a:bodyPr/>
        <a:lstStyle/>
        <a:p>
          <a:endParaRPr lang="en-IE" sz="1500"/>
        </a:p>
      </dgm:t>
    </dgm:pt>
    <dgm:pt modelId="{4E5EC841-7724-40C0-8D6F-54425C8E0171}">
      <dgm:prSet phldrT="[Text]" custT="1"/>
      <dgm:spPr>
        <a:xfrm rot="5400000">
          <a:off x="4715340" y="-1737551"/>
          <a:ext cx="1150662" cy="4979456"/>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Сполучуваність лісів</a:t>
          </a:r>
          <a:endParaRPr lang="en-IE" sz="1500">
            <a:solidFill>
              <a:srgbClr val="4D4D4D">
                <a:hueOff val="0"/>
                <a:satOff val="0"/>
                <a:lumOff val="0"/>
                <a:alphaOff val="0"/>
              </a:srgbClr>
            </a:solidFill>
            <a:latin typeface="Arial"/>
            <a:ea typeface="+mn-ea"/>
            <a:cs typeface="+mn-cs"/>
          </a:endParaRPr>
        </a:p>
      </dgm:t>
    </dgm:pt>
    <dgm:pt modelId="{D09567A3-EF29-42AE-8E73-F4B21623335F}" type="parTrans" cxnId="{B62C1CD7-3B43-4A05-B68F-861E4D973586}">
      <dgm:prSet/>
      <dgm:spPr/>
      <dgm:t>
        <a:bodyPr/>
        <a:lstStyle/>
        <a:p>
          <a:endParaRPr lang="en-IE" sz="1500"/>
        </a:p>
      </dgm:t>
    </dgm:pt>
    <dgm:pt modelId="{A8DFA260-1A66-48C1-BEF9-AB3E4630AF14}" type="sibTrans" cxnId="{B62C1CD7-3B43-4A05-B68F-861E4D973586}">
      <dgm:prSet/>
      <dgm:spPr/>
      <dgm:t>
        <a:bodyPr/>
        <a:lstStyle/>
        <a:p>
          <a:endParaRPr lang="en-IE" sz="1500"/>
        </a:p>
      </dgm:t>
    </dgm:pt>
    <dgm:pt modelId="{1DE12EED-DEDE-4045-940B-9E960C433DE7}">
      <dgm:prSet phldrT="[Text]" custT="1"/>
      <dgm:spPr>
        <a:xfrm rot="5400000">
          <a:off x="4715340" y="-1737551"/>
          <a:ext cx="1150662" cy="4979456"/>
        </a:xfr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gm:spPr>
      <dgm:t>
        <a:bodyPr/>
        <a:lstStyle/>
        <a:p>
          <a:r>
            <a:rPr lang="uk-UA" sz="1500">
              <a:solidFill>
                <a:srgbClr val="4D4D4D">
                  <a:hueOff val="0"/>
                  <a:satOff val="0"/>
                  <a:lumOff val="0"/>
                  <a:alphaOff val="0"/>
                </a:srgbClr>
              </a:solidFill>
              <a:latin typeface="Arial"/>
              <a:ea typeface="+mn-ea"/>
              <a:cs typeface="+mn-cs"/>
            </a:rPr>
            <a:t>Дефоліація</a:t>
          </a:r>
          <a:endParaRPr lang="en-IE" sz="1500">
            <a:solidFill>
              <a:srgbClr val="4D4D4D">
                <a:hueOff val="0"/>
                <a:satOff val="0"/>
                <a:lumOff val="0"/>
                <a:alphaOff val="0"/>
              </a:srgbClr>
            </a:solidFill>
            <a:latin typeface="Arial"/>
            <a:ea typeface="+mn-ea"/>
            <a:cs typeface="+mn-cs"/>
          </a:endParaRPr>
        </a:p>
      </dgm:t>
    </dgm:pt>
    <dgm:pt modelId="{B212CEBB-E884-4725-B4A2-613446FA80CE}" type="parTrans" cxnId="{ACE4DA88-7D79-4C22-9E56-FC646BDEB0B8}">
      <dgm:prSet/>
      <dgm:spPr/>
      <dgm:t>
        <a:bodyPr/>
        <a:lstStyle/>
        <a:p>
          <a:endParaRPr lang="uk-UA"/>
        </a:p>
      </dgm:t>
    </dgm:pt>
    <dgm:pt modelId="{D67CA4BB-294C-4DEE-B9E7-EEF27A88D02F}" type="sibTrans" cxnId="{ACE4DA88-7D79-4C22-9E56-FC646BDEB0B8}">
      <dgm:prSet/>
      <dgm:spPr/>
      <dgm:t>
        <a:bodyPr/>
        <a:lstStyle/>
        <a:p>
          <a:endParaRPr lang="uk-UA"/>
        </a:p>
      </dgm:t>
    </dgm:pt>
    <dgm:pt modelId="{955B5200-A080-4EC7-AD42-B3CD932412CE}" type="pres">
      <dgm:prSet presAssocID="{C6F84F98-EB69-466F-9FF7-FDCBD64390BD}" presName="Name0" presStyleCnt="0">
        <dgm:presLayoutVars>
          <dgm:dir/>
          <dgm:animLvl val="lvl"/>
          <dgm:resizeHandles val="exact"/>
        </dgm:presLayoutVars>
      </dgm:prSet>
      <dgm:spPr/>
    </dgm:pt>
    <dgm:pt modelId="{D3B64118-36D4-453E-8E42-A98E1AC8C8D9}" type="pres">
      <dgm:prSet presAssocID="{04E78B0E-23B7-4988-BE41-20B4CE83EFDD}" presName="linNode" presStyleCnt="0"/>
      <dgm:spPr/>
    </dgm:pt>
    <dgm:pt modelId="{7E327DE2-7D6F-4978-B15F-8F37987FDC3F}" type="pres">
      <dgm:prSet presAssocID="{04E78B0E-23B7-4988-BE41-20B4CE83EFDD}" presName="parentText" presStyleLbl="node1" presStyleIdx="0" presStyleCnt="3" custLinFactNeighborX="648" custLinFactNeighborY="3716">
        <dgm:presLayoutVars>
          <dgm:chMax val="1"/>
          <dgm:bulletEnabled val="1"/>
        </dgm:presLayoutVars>
      </dgm:prSet>
      <dgm:spPr/>
    </dgm:pt>
    <dgm:pt modelId="{15090863-1205-4AC0-A0BE-52A8CE1210D0}" type="pres">
      <dgm:prSet presAssocID="{04E78B0E-23B7-4988-BE41-20B4CE83EFDD}" presName="descendantText" presStyleLbl="alignAccFollowNode1" presStyleIdx="0" presStyleCnt="3" custLinFactNeighborX="1623" custLinFactNeighborY="2828">
        <dgm:presLayoutVars>
          <dgm:bulletEnabled val="1"/>
        </dgm:presLayoutVars>
      </dgm:prSet>
      <dgm:spPr>
        <a:prstGeom prst="round2SameRect">
          <a:avLst/>
        </a:prstGeom>
      </dgm:spPr>
    </dgm:pt>
    <dgm:pt modelId="{EFF2AA18-A154-4D2F-A296-673655664C3F}" type="pres">
      <dgm:prSet presAssocID="{C2C2F15A-200F-497B-8E63-B7FAC45C54E0}" presName="sp" presStyleCnt="0"/>
      <dgm:spPr/>
    </dgm:pt>
    <dgm:pt modelId="{346FA245-F371-4959-802E-0DD6420EE4F7}" type="pres">
      <dgm:prSet presAssocID="{9CA0B110-699A-426A-8D52-E3A48CCAD70F}" presName="linNode" presStyleCnt="0"/>
      <dgm:spPr/>
    </dgm:pt>
    <dgm:pt modelId="{B1CDFD8F-AF51-4BB3-88A0-A6E5FFFA1F91}" type="pres">
      <dgm:prSet presAssocID="{9CA0B110-699A-426A-8D52-E3A48CCAD70F}" presName="parentText" presStyleLbl="node1" presStyleIdx="1" presStyleCnt="3" custLinFactNeighborX="-186">
        <dgm:presLayoutVars>
          <dgm:chMax val="1"/>
          <dgm:bulletEnabled val="1"/>
        </dgm:presLayoutVars>
      </dgm:prSet>
      <dgm:spPr/>
    </dgm:pt>
    <dgm:pt modelId="{DB7C3207-6C05-478B-9B82-B9D6CB25B1CF}" type="pres">
      <dgm:prSet presAssocID="{9CA0B110-699A-426A-8D52-E3A48CCAD70F}" presName="descendantText" presStyleLbl="alignAccFollowNode1" presStyleIdx="1" presStyleCnt="3" custScaleY="136172">
        <dgm:presLayoutVars>
          <dgm:bulletEnabled val="1"/>
        </dgm:presLayoutVars>
      </dgm:prSet>
      <dgm:spPr>
        <a:prstGeom prst="round2SameRect">
          <a:avLst/>
        </a:prstGeom>
      </dgm:spPr>
    </dgm:pt>
    <dgm:pt modelId="{0E36FE16-82B7-4B76-8D69-4668FAA9524A}" type="pres">
      <dgm:prSet presAssocID="{6976F0FC-F2AF-469D-816A-EAB8DFBE9DBE}" presName="sp" presStyleCnt="0"/>
      <dgm:spPr/>
    </dgm:pt>
    <dgm:pt modelId="{F2D6675B-AB74-4B9B-A59E-465DAC3EF60B}" type="pres">
      <dgm:prSet presAssocID="{717FBEAD-5306-47EE-9EAB-538584FA0B42}" presName="linNode" presStyleCnt="0"/>
      <dgm:spPr/>
    </dgm:pt>
    <dgm:pt modelId="{6FE88C5B-B613-4DFC-863B-088A8C3C2471}" type="pres">
      <dgm:prSet presAssocID="{717FBEAD-5306-47EE-9EAB-538584FA0B42}" presName="parentText" presStyleLbl="node1" presStyleIdx="2" presStyleCnt="3">
        <dgm:presLayoutVars>
          <dgm:chMax val="1"/>
          <dgm:bulletEnabled val="1"/>
        </dgm:presLayoutVars>
      </dgm:prSet>
      <dgm:spPr/>
    </dgm:pt>
    <dgm:pt modelId="{FAD229DF-BC67-4B15-A37B-E6F170804330}" type="pres">
      <dgm:prSet presAssocID="{717FBEAD-5306-47EE-9EAB-538584FA0B42}" presName="descendantText" presStyleLbl="alignAccFollowNode1" presStyleIdx="2" presStyleCnt="3">
        <dgm:presLayoutVars>
          <dgm:bulletEnabled val="1"/>
        </dgm:presLayoutVars>
      </dgm:prSet>
      <dgm:spPr/>
    </dgm:pt>
  </dgm:ptLst>
  <dgm:cxnLst>
    <dgm:cxn modelId="{5E7F4420-D096-4E77-9793-6F26D38870B4}" type="presOf" srcId="{FD300525-3909-4637-AA71-6007353C3A5C}" destId="{DB7C3207-6C05-478B-9B82-B9D6CB25B1CF}" srcOrd="0" destOrd="3" presId="urn:microsoft.com/office/officeart/2005/8/layout/vList5"/>
    <dgm:cxn modelId="{2BC69921-0504-4AE3-8C90-6B3A07117712}" type="presOf" srcId="{00580ED9-44E6-4DCA-A7C1-EFED6A5AEC46}" destId="{FAD229DF-BC67-4B15-A37B-E6F170804330}" srcOrd="0" destOrd="1" presId="urn:microsoft.com/office/officeart/2005/8/layout/vList5"/>
    <dgm:cxn modelId="{709A9328-5417-4FAC-A521-66E9283EA19E}" srcId="{717FBEAD-5306-47EE-9EAB-538584FA0B42}" destId="{E2BF41B7-838C-4C3F-86B1-93E897F753F8}" srcOrd="2" destOrd="0" parTransId="{9716954A-E455-4DE2-9C9D-EA1CFD79424E}" sibTransId="{BA9460F8-7F19-42C3-8531-9A111EF3E790}"/>
    <dgm:cxn modelId="{ADB75A2E-A3C3-4F09-8681-2C5CAE402CBA}" srcId="{9CA0B110-699A-426A-8D52-E3A48CCAD70F}" destId="{7862C33E-77B6-4A25-9C44-5A5B8AC1A5CD}" srcOrd="0" destOrd="0" parTransId="{B82A4DEC-75BD-409F-BF89-EEA7062AAF41}" sibTransId="{73B7410B-DB1A-4AEA-A810-6180BB347F54}"/>
    <dgm:cxn modelId="{6EE78C34-B065-4852-8934-6B921CD56A7A}" type="presOf" srcId="{C6F84F98-EB69-466F-9FF7-FDCBD64390BD}" destId="{955B5200-A080-4EC7-AD42-B3CD932412CE}" srcOrd="0" destOrd="0" presId="urn:microsoft.com/office/officeart/2005/8/layout/vList5"/>
    <dgm:cxn modelId="{4B9EE437-6829-474A-B32A-9EAA017211EE}" srcId="{717FBEAD-5306-47EE-9EAB-538584FA0B42}" destId="{00580ED9-44E6-4DCA-A7C1-EFED6A5AEC46}" srcOrd="1" destOrd="0" parTransId="{4750FE7B-021E-4B73-936C-F2691FBBE9BD}" sibTransId="{5E2606A6-EBBC-4CDB-B7EF-0F0AFD554D9F}"/>
    <dgm:cxn modelId="{4434595F-F9CB-404B-B2CF-845BF35B296B}" srcId="{717FBEAD-5306-47EE-9EAB-538584FA0B42}" destId="{D6976A66-271A-4EBD-B793-6FE4971D1321}" srcOrd="3" destOrd="0" parTransId="{DD96E2DF-4F35-4F1F-98AE-9784DE1E9683}" sibTransId="{2C19993E-0C9A-4206-BF5C-C0721823D651}"/>
    <dgm:cxn modelId="{EBF38D5F-601D-4E1A-8C45-31E4E5D05FA5}" srcId="{9CA0B110-699A-426A-8D52-E3A48CCAD70F}" destId="{FD300525-3909-4637-AA71-6007353C3A5C}" srcOrd="3" destOrd="0" parTransId="{863EFB72-E403-488B-888D-BD671BA8BE11}" sibTransId="{2040FDD8-CFBB-4280-A1A6-5896261C5E78}"/>
    <dgm:cxn modelId="{2624AA45-3E89-493F-971C-2885C360E197}" type="presOf" srcId="{04E78B0E-23B7-4988-BE41-20B4CE83EFDD}" destId="{7E327DE2-7D6F-4978-B15F-8F37987FDC3F}" srcOrd="0" destOrd="0" presId="urn:microsoft.com/office/officeart/2005/8/layout/vList5"/>
    <dgm:cxn modelId="{F3A63B48-4412-4122-9AB0-93876D517D0C}" srcId="{C6F84F98-EB69-466F-9FF7-FDCBD64390BD}" destId="{717FBEAD-5306-47EE-9EAB-538584FA0B42}" srcOrd="2" destOrd="0" parTransId="{F814CC54-83D6-4529-B084-E8777E63F2E8}" sibTransId="{6B63FB86-4F81-440B-A180-8149EFF50231}"/>
    <dgm:cxn modelId="{A7211569-E1D9-4C16-A0A8-1617DA03B2EE}" srcId="{C6F84F98-EB69-466F-9FF7-FDCBD64390BD}" destId="{04E78B0E-23B7-4988-BE41-20B4CE83EFDD}" srcOrd="0" destOrd="0" parTransId="{AA9FBE24-7CF6-41F6-9E20-C989D70D695D}" sibTransId="{C2C2F15A-200F-497B-8E63-B7FAC45C54E0}"/>
    <dgm:cxn modelId="{5A49D34A-6DCA-42C1-B7EA-AB3EE72FDA89}" type="presOf" srcId="{E2BF41B7-838C-4C3F-86B1-93E897F753F8}" destId="{FAD229DF-BC67-4B15-A37B-E6F170804330}" srcOrd="0" destOrd="2" presId="urn:microsoft.com/office/officeart/2005/8/layout/vList5"/>
    <dgm:cxn modelId="{1CCC974B-1A7A-47A4-AD42-8DECF42AE9CF}" type="presOf" srcId="{7862C33E-77B6-4A25-9C44-5A5B8AC1A5CD}" destId="{DB7C3207-6C05-478B-9B82-B9D6CB25B1CF}" srcOrd="0" destOrd="0" presId="urn:microsoft.com/office/officeart/2005/8/layout/vList5"/>
    <dgm:cxn modelId="{0DCFDE54-6FFF-4EF5-A833-433FF9D3CCE5}" type="presOf" srcId="{FA57CE0D-4CEF-48EA-9416-99B3A050B99A}" destId="{15090863-1205-4AC0-A0BE-52A8CE1210D0}" srcOrd="0" destOrd="2" presId="urn:microsoft.com/office/officeart/2005/8/layout/vList5"/>
    <dgm:cxn modelId="{12C10F78-D828-419A-A6C3-4CB4F7B04F8E}" type="presOf" srcId="{8404A188-66ED-418F-96A2-40D33E8DC364}" destId="{FAD229DF-BC67-4B15-A37B-E6F170804330}" srcOrd="0" destOrd="0" presId="urn:microsoft.com/office/officeart/2005/8/layout/vList5"/>
    <dgm:cxn modelId="{9FD4EF78-F6D2-4B70-9F4E-B874DF36702B}" type="presOf" srcId="{4E5EC841-7724-40C0-8D6F-54425C8E0171}" destId="{15090863-1205-4AC0-A0BE-52A8CE1210D0}" srcOrd="0" destOrd="3" presId="urn:microsoft.com/office/officeart/2005/8/layout/vList5"/>
    <dgm:cxn modelId="{6D64BD5A-019E-41DC-8CBF-582C8FF06134}" type="presOf" srcId="{C848A59D-A76E-42FC-B8BF-7C20D2FDD41C}" destId="{15090863-1205-4AC0-A0BE-52A8CE1210D0}" srcOrd="0" destOrd="0" presId="urn:microsoft.com/office/officeart/2005/8/layout/vList5"/>
    <dgm:cxn modelId="{ACE4DA88-7D79-4C22-9E56-FC646BDEB0B8}" srcId="{04E78B0E-23B7-4988-BE41-20B4CE83EFDD}" destId="{1DE12EED-DEDE-4045-940B-9E960C433DE7}" srcOrd="4" destOrd="0" parTransId="{B212CEBB-E884-4725-B4A2-613446FA80CE}" sibTransId="{D67CA4BB-294C-4DEE-B9E7-EEF27A88D02F}"/>
    <dgm:cxn modelId="{81340F8B-EE51-4CFC-9A8F-55E6141648C3}" type="presOf" srcId="{9CA0B110-699A-426A-8D52-E3A48CCAD70F}" destId="{B1CDFD8F-AF51-4BB3-88A0-A6E5FFFA1F91}" srcOrd="0" destOrd="0" presId="urn:microsoft.com/office/officeart/2005/8/layout/vList5"/>
    <dgm:cxn modelId="{5A6CC58D-05B0-49B7-8FF0-F13F45347E40}" srcId="{717FBEAD-5306-47EE-9EAB-538584FA0B42}" destId="{8404A188-66ED-418F-96A2-40D33E8DC364}" srcOrd="0" destOrd="0" parTransId="{47FD915B-4440-45F7-BFDA-8376321727EC}" sibTransId="{8E72E30B-39F9-4098-89A3-ADF5B50AE135}"/>
    <dgm:cxn modelId="{E8D3C594-66BD-47C2-8278-D61DC6D60246}" type="presOf" srcId="{1DE12EED-DEDE-4045-940B-9E960C433DE7}" destId="{15090863-1205-4AC0-A0BE-52A8CE1210D0}" srcOrd="0" destOrd="4" presId="urn:microsoft.com/office/officeart/2005/8/layout/vList5"/>
    <dgm:cxn modelId="{B18C34A2-C3AE-4F8C-8D56-E59FD107F0DF}" type="presOf" srcId="{D6976A66-271A-4EBD-B793-6FE4971D1321}" destId="{FAD229DF-BC67-4B15-A37B-E6F170804330}" srcOrd="0" destOrd="3" presId="urn:microsoft.com/office/officeart/2005/8/layout/vList5"/>
    <dgm:cxn modelId="{C3369FA6-DE98-4935-B113-B6B1EF06E992}" type="presOf" srcId="{BADACEB6-B854-467D-B432-B891DC5F46D2}" destId="{DB7C3207-6C05-478B-9B82-B9D6CB25B1CF}" srcOrd="0" destOrd="1" presId="urn:microsoft.com/office/officeart/2005/8/layout/vList5"/>
    <dgm:cxn modelId="{CB69ECA8-C518-45B8-9CAA-F30364A48E5D}" srcId="{04E78B0E-23B7-4988-BE41-20B4CE83EFDD}" destId="{C848A59D-A76E-42FC-B8BF-7C20D2FDD41C}" srcOrd="0" destOrd="0" parTransId="{F48E4D7D-E9C3-4CD9-AF82-179C3A431DFB}" sibTransId="{ABACD718-243A-478A-9B3E-56626B814A6C}"/>
    <dgm:cxn modelId="{0A1355AA-B6DC-4733-B82D-4E083C0E42F0}" srcId="{9CA0B110-699A-426A-8D52-E3A48CCAD70F}" destId="{CFCBB6C9-0CDA-4DE8-9E72-C6EE800C2C89}" srcOrd="2" destOrd="0" parTransId="{A5A5C6D6-031D-4658-9A06-46702EF7CC79}" sibTransId="{960EDF55-C811-4E3B-B8D8-E2836F97D4BD}"/>
    <dgm:cxn modelId="{852C24B8-2C90-4E63-A2CE-C233DFA8C1C8}" srcId="{C6F84F98-EB69-466F-9FF7-FDCBD64390BD}" destId="{9CA0B110-699A-426A-8D52-E3A48CCAD70F}" srcOrd="1" destOrd="0" parTransId="{81ECEF08-8126-4432-B014-02A61E498E40}" sibTransId="{6976F0FC-F2AF-469D-816A-EAB8DFBE9DBE}"/>
    <dgm:cxn modelId="{FAEE4DBA-181D-4A60-B9D5-D4EE6827720B}" srcId="{04E78B0E-23B7-4988-BE41-20B4CE83EFDD}" destId="{FA57CE0D-4CEF-48EA-9416-99B3A050B99A}" srcOrd="2" destOrd="0" parTransId="{840CA42E-308F-4F75-B369-09862BAA5370}" sibTransId="{21D5B84E-0BD4-46F3-BD83-A619AEA4ADE4}"/>
    <dgm:cxn modelId="{F8B03AC4-9219-4184-8F0A-3EF9AC4A5C30}" type="presOf" srcId="{717FBEAD-5306-47EE-9EAB-538584FA0B42}" destId="{6FE88C5B-B613-4DFC-863B-088A8C3C2471}" srcOrd="0" destOrd="0" presId="urn:microsoft.com/office/officeart/2005/8/layout/vList5"/>
    <dgm:cxn modelId="{3FEB64D5-829A-4327-A89D-92D60429FF51}" type="presOf" srcId="{CFCBB6C9-0CDA-4DE8-9E72-C6EE800C2C89}" destId="{DB7C3207-6C05-478B-9B82-B9D6CB25B1CF}" srcOrd="0" destOrd="2" presId="urn:microsoft.com/office/officeart/2005/8/layout/vList5"/>
    <dgm:cxn modelId="{B62C1CD7-3B43-4A05-B68F-861E4D973586}" srcId="{04E78B0E-23B7-4988-BE41-20B4CE83EFDD}" destId="{4E5EC841-7724-40C0-8D6F-54425C8E0171}" srcOrd="3" destOrd="0" parTransId="{D09567A3-EF29-42AE-8E73-F4B21623335F}" sibTransId="{A8DFA260-1A66-48C1-BEF9-AB3E4630AF14}"/>
    <dgm:cxn modelId="{8C9E18D8-659E-4487-9E8F-D68FF5918F0B}" srcId="{9CA0B110-699A-426A-8D52-E3A48CCAD70F}" destId="{BADACEB6-B854-467D-B432-B891DC5F46D2}" srcOrd="1" destOrd="0" parTransId="{5C7182BD-C1A2-49AA-82DE-8104F4541C6E}" sibTransId="{E23E520F-623B-4D45-883A-FC6134DB39AF}"/>
    <dgm:cxn modelId="{08BC9DD9-8699-4E7C-9915-47E21FBBD37F}" srcId="{04E78B0E-23B7-4988-BE41-20B4CE83EFDD}" destId="{87FE341E-A07C-44E2-BAC8-EDD99632AA30}" srcOrd="1" destOrd="0" parTransId="{1A4BA329-4F4B-498C-91C3-BC3783543085}" sibTransId="{92C8A614-8058-457B-B147-FA4472D66EA9}"/>
    <dgm:cxn modelId="{B43C86E1-B9E7-4D97-B200-8BA68B4B6D9F}" type="presOf" srcId="{87FE341E-A07C-44E2-BAC8-EDD99632AA30}" destId="{15090863-1205-4AC0-A0BE-52A8CE1210D0}" srcOrd="0" destOrd="1" presId="urn:microsoft.com/office/officeart/2005/8/layout/vList5"/>
    <dgm:cxn modelId="{C7C7E887-5F2F-4AD7-A539-D1F8F86082CC}" type="presParOf" srcId="{955B5200-A080-4EC7-AD42-B3CD932412CE}" destId="{D3B64118-36D4-453E-8E42-A98E1AC8C8D9}" srcOrd="0" destOrd="0" presId="urn:microsoft.com/office/officeart/2005/8/layout/vList5"/>
    <dgm:cxn modelId="{8CDD0BCC-5F5F-4E20-898D-BF4B317479FC}" type="presParOf" srcId="{D3B64118-36D4-453E-8E42-A98E1AC8C8D9}" destId="{7E327DE2-7D6F-4978-B15F-8F37987FDC3F}" srcOrd="0" destOrd="0" presId="urn:microsoft.com/office/officeart/2005/8/layout/vList5"/>
    <dgm:cxn modelId="{AF594E54-0482-4E66-886A-B46534A3CAF5}" type="presParOf" srcId="{D3B64118-36D4-453E-8E42-A98E1AC8C8D9}" destId="{15090863-1205-4AC0-A0BE-52A8CE1210D0}" srcOrd="1" destOrd="0" presId="urn:microsoft.com/office/officeart/2005/8/layout/vList5"/>
    <dgm:cxn modelId="{60543ECE-562A-420A-B0CD-74B5C9054E93}" type="presParOf" srcId="{955B5200-A080-4EC7-AD42-B3CD932412CE}" destId="{EFF2AA18-A154-4D2F-A296-673655664C3F}" srcOrd="1" destOrd="0" presId="urn:microsoft.com/office/officeart/2005/8/layout/vList5"/>
    <dgm:cxn modelId="{4C00459A-8B59-4B7F-8E33-71ECA9F85A72}" type="presParOf" srcId="{955B5200-A080-4EC7-AD42-B3CD932412CE}" destId="{346FA245-F371-4959-802E-0DD6420EE4F7}" srcOrd="2" destOrd="0" presId="urn:microsoft.com/office/officeart/2005/8/layout/vList5"/>
    <dgm:cxn modelId="{32F96D55-DDDF-4760-8640-800FDC3BD0EE}" type="presParOf" srcId="{346FA245-F371-4959-802E-0DD6420EE4F7}" destId="{B1CDFD8F-AF51-4BB3-88A0-A6E5FFFA1F91}" srcOrd="0" destOrd="0" presId="urn:microsoft.com/office/officeart/2005/8/layout/vList5"/>
    <dgm:cxn modelId="{1C1B98D7-543B-4A89-B111-877EC99EE580}" type="presParOf" srcId="{346FA245-F371-4959-802E-0DD6420EE4F7}" destId="{DB7C3207-6C05-478B-9B82-B9D6CB25B1CF}" srcOrd="1" destOrd="0" presId="urn:microsoft.com/office/officeart/2005/8/layout/vList5"/>
    <dgm:cxn modelId="{4B071E55-6D97-49EF-A0BC-76F37F93AF40}" type="presParOf" srcId="{955B5200-A080-4EC7-AD42-B3CD932412CE}" destId="{0E36FE16-82B7-4B76-8D69-4668FAA9524A}" srcOrd="3" destOrd="0" presId="urn:microsoft.com/office/officeart/2005/8/layout/vList5"/>
    <dgm:cxn modelId="{760F5B3D-B6C7-40AC-AC9A-A9C06F70F655}" type="presParOf" srcId="{955B5200-A080-4EC7-AD42-B3CD932412CE}" destId="{F2D6675B-AB74-4B9B-A59E-465DAC3EF60B}" srcOrd="4" destOrd="0" presId="urn:microsoft.com/office/officeart/2005/8/layout/vList5"/>
    <dgm:cxn modelId="{BB4CE1E3-B32B-4515-92A9-490D48461D99}" type="presParOf" srcId="{F2D6675B-AB74-4B9B-A59E-465DAC3EF60B}" destId="{6FE88C5B-B613-4DFC-863B-088A8C3C2471}" srcOrd="0" destOrd="0" presId="urn:microsoft.com/office/officeart/2005/8/layout/vList5"/>
    <dgm:cxn modelId="{E9C66FED-7141-4CD7-B397-4F9F78CBC8ED}" type="presParOf" srcId="{F2D6675B-AB74-4B9B-A59E-465DAC3EF60B}" destId="{FAD229DF-BC67-4B15-A37B-E6F1708043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90863-1205-4AC0-A0BE-52A8CE1210D0}">
      <dsp:nvSpPr>
        <dsp:cNvPr id="0" name=""/>
        <dsp:cNvSpPr/>
      </dsp:nvSpPr>
      <dsp:spPr>
        <a:xfrm rot="5400000">
          <a:off x="4715340" y="-1737551"/>
          <a:ext cx="1150662" cy="4979456"/>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Лісистість</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Густота деревного покриву </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Тип лісу</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Сполучуваність лісів</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Дефоліація</a:t>
          </a:r>
          <a:endParaRPr lang="en-IE" sz="1500" kern="1200">
            <a:solidFill>
              <a:srgbClr val="4D4D4D">
                <a:hueOff val="0"/>
                <a:satOff val="0"/>
                <a:lumOff val="0"/>
                <a:alphaOff val="0"/>
              </a:srgbClr>
            </a:solidFill>
            <a:latin typeface="Arial"/>
            <a:ea typeface="+mn-ea"/>
            <a:cs typeface="+mn-cs"/>
          </a:endParaRPr>
        </a:p>
      </dsp:txBody>
      <dsp:txXfrm rot="-5400000">
        <a:off x="2800944" y="233016"/>
        <a:ext cx="4923285" cy="1038320"/>
      </dsp:txXfrm>
    </dsp:sp>
    <dsp:sp modelId="{7E327DE2-7D6F-4978-B15F-8F37987FDC3F}">
      <dsp:nvSpPr>
        <dsp:cNvPr id="0" name=""/>
        <dsp:cNvSpPr/>
      </dsp:nvSpPr>
      <dsp:spPr>
        <a:xfrm>
          <a:off x="32266" y="53919"/>
          <a:ext cx="2800944" cy="1438328"/>
        </a:xfrm>
        <a:prstGeom prst="roundRect">
          <a:avLst/>
        </a:prstGeom>
        <a:solidFill>
          <a:srgbClr val="4BC5DE">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uk-UA" sz="1500" b="1" kern="1200">
              <a:solidFill>
                <a:schemeClr val="tx1"/>
              </a:solidFill>
            </a:rPr>
            <a:t>Дані, зібрані </a:t>
          </a:r>
          <a:br>
            <a:rPr lang="uk-UA" sz="1500" b="1" kern="1200">
              <a:solidFill>
                <a:schemeClr val="tx1"/>
              </a:solidFill>
            </a:rPr>
          </a:br>
          <a:r>
            <a:rPr lang="uk-UA" sz="1500" b="1" kern="1200">
              <a:solidFill>
                <a:schemeClr val="tx1"/>
              </a:solidFill>
            </a:rPr>
            <a:t>Європейською Комісією </a:t>
          </a:r>
          <a:br>
            <a:rPr lang="uk-UA" sz="1500" b="1" kern="1200">
              <a:solidFill>
                <a:schemeClr val="tx1"/>
              </a:solidFill>
            </a:rPr>
          </a:br>
          <a:r>
            <a:rPr lang="uk-UA" sz="1500" kern="1200">
              <a:solidFill>
                <a:schemeClr val="tx1"/>
              </a:solidFill>
            </a:rPr>
            <a:t>шляхом </a:t>
          </a:r>
          <a:r>
            <a:rPr lang="uk-UA" sz="1500" i="1" kern="1200">
              <a:solidFill>
                <a:schemeClr val="tx1"/>
              </a:solidFill>
            </a:rPr>
            <a:t>стандартизації</a:t>
          </a:r>
          <a:r>
            <a:rPr lang="uk-UA" sz="1500" kern="1200">
              <a:solidFill>
                <a:schemeClr val="tx1"/>
              </a:solidFill>
            </a:rPr>
            <a:t> </a:t>
          </a:r>
          <a:br>
            <a:rPr lang="uk-UA" sz="1500" kern="1200">
              <a:solidFill>
                <a:schemeClr val="tx1"/>
              </a:solidFill>
            </a:rPr>
          </a:br>
          <a:r>
            <a:rPr lang="uk-UA" sz="1500" b="1" kern="1200">
              <a:solidFill>
                <a:schemeClr val="tx1"/>
              </a:solidFill>
            </a:rPr>
            <a:t>за допомогою </a:t>
          </a:r>
          <a:r>
            <a:rPr lang="en-IE" sz="1500" b="1" kern="1200">
              <a:solidFill>
                <a:schemeClr val="tx1"/>
              </a:solidFill>
            </a:rPr>
            <a:t>Copernicus </a:t>
          </a:r>
          <a:endParaRPr lang="en-IE" sz="1500" b="1" kern="1200">
            <a:solidFill>
              <a:srgbClr val="FFFFFF"/>
            </a:solidFill>
            <a:latin typeface="Arial"/>
            <a:ea typeface="+mn-ea"/>
            <a:cs typeface="+mn-cs"/>
          </a:endParaRPr>
        </a:p>
      </dsp:txBody>
      <dsp:txXfrm>
        <a:off x="102479" y="124132"/>
        <a:ext cx="2660518" cy="1297902"/>
      </dsp:txXfrm>
    </dsp:sp>
    <dsp:sp modelId="{DB7C3207-6C05-478B-9B82-B9D6CB25B1CF}">
      <dsp:nvSpPr>
        <dsp:cNvPr id="0" name=""/>
        <dsp:cNvSpPr/>
      </dsp:nvSpPr>
      <dsp:spPr>
        <a:xfrm rot="5400000">
          <a:off x="4502065" y="-193140"/>
          <a:ext cx="1566880" cy="4974593"/>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ru-RU" sz="1500" kern="1200" err="1">
              <a:solidFill>
                <a:srgbClr val="4D4D4D">
                  <a:hueOff val="0"/>
                  <a:satOff val="0"/>
                  <a:lumOff val="0"/>
                  <a:alphaOff val="0"/>
                </a:srgbClr>
              </a:solidFill>
              <a:latin typeface="Arial"/>
              <a:ea typeface="+mn-ea"/>
              <a:cs typeface="+mn-cs"/>
            </a:rPr>
            <a:t>Ліси</a:t>
          </a:r>
          <a:r>
            <a:rPr lang="ru-RU" sz="1500" kern="1200">
              <a:solidFill>
                <a:srgbClr val="4D4D4D">
                  <a:hueOff val="0"/>
                  <a:satOff val="0"/>
                  <a:lumOff val="0"/>
                  <a:alphaOff val="0"/>
                </a:srgbClr>
              </a:solidFill>
              <a:latin typeface="Arial"/>
              <a:ea typeface="+mn-ea"/>
              <a:cs typeface="+mn-cs"/>
            </a:rPr>
            <a:t> </a:t>
          </a:r>
          <a:r>
            <a:rPr lang="ru-RU" sz="1500" kern="1200" err="1">
              <a:solidFill>
                <a:srgbClr val="4D4D4D">
                  <a:hueOff val="0"/>
                  <a:satOff val="0"/>
                  <a:lumOff val="0"/>
                  <a:alphaOff val="0"/>
                </a:srgbClr>
              </a:solidFill>
              <a:latin typeface="Arial"/>
              <a:ea typeface="+mn-ea"/>
              <a:cs typeface="+mn-cs"/>
            </a:rPr>
            <a:t>доступні</a:t>
          </a:r>
          <a:r>
            <a:rPr lang="ru-RU" sz="1500" kern="1200">
              <a:solidFill>
                <a:srgbClr val="4D4D4D">
                  <a:hueOff val="0"/>
                  <a:satOff val="0"/>
                  <a:lumOff val="0"/>
                  <a:alphaOff val="0"/>
                </a:srgbClr>
              </a:solidFill>
              <a:latin typeface="Arial"/>
              <a:ea typeface="+mn-ea"/>
              <a:cs typeface="+mn-cs"/>
            </a:rPr>
            <a:t> та </a:t>
          </a:r>
          <a:r>
            <a:rPr lang="ru-RU" sz="1500" kern="1200" err="1">
              <a:solidFill>
                <a:srgbClr val="4D4D4D">
                  <a:hueOff val="0"/>
                  <a:satOff val="0"/>
                  <a:lumOff val="0"/>
                  <a:alphaOff val="0"/>
                </a:srgbClr>
              </a:solidFill>
              <a:latin typeface="Arial"/>
              <a:ea typeface="+mn-ea"/>
              <a:cs typeface="+mn-cs"/>
            </a:rPr>
            <a:t>недоступні</a:t>
          </a:r>
          <a:br>
            <a:rPr lang="ru-RU" sz="1500" kern="1200">
              <a:solidFill>
                <a:srgbClr val="4D4D4D">
                  <a:hueOff val="0"/>
                  <a:satOff val="0"/>
                  <a:lumOff val="0"/>
                  <a:alphaOff val="0"/>
                </a:srgbClr>
              </a:solidFill>
              <a:latin typeface="Arial"/>
              <a:ea typeface="+mn-ea"/>
              <a:cs typeface="+mn-cs"/>
            </a:rPr>
          </a:br>
          <a:r>
            <a:rPr lang="ru-RU" sz="1500" kern="1200">
              <a:solidFill>
                <a:srgbClr val="4D4D4D">
                  <a:hueOff val="0"/>
                  <a:satOff val="0"/>
                  <a:lumOff val="0"/>
                  <a:alphaOff val="0"/>
                </a:srgbClr>
              </a:solidFill>
              <a:latin typeface="Arial"/>
              <a:ea typeface="+mn-ea"/>
              <a:cs typeface="+mn-cs"/>
            </a:rPr>
            <a:t>для </a:t>
          </a:r>
          <a:r>
            <a:rPr lang="ru-RU" sz="1500" kern="1200" err="1">
              <a:solidFill>
                <a:srgbClr val="4D4D4D">
                  <a:hueOff val="0"/>
                  <a:satOff val="0"/>
                  <a:lumOff val="0"/>
                  <a:alphaOff val="0"/>
                </a:srgbClr>
              </a:solidFill>
              <a:latin typeface="Arial"/>
              <a:ea typeface="+mn-ea"/>
              <a:cs typeface="+mn-cs"/>
            </a:rPr>
            <a:t>постачання</a:t>
          </a:r>
          <a:r>
            <a:rPr lang="ru-RU" sz="1500" kern="1200">
              <a:solidFill>
                <a:srgbClr val="4D4D4D">
                  <a:hueOff val="0"/>
                  <a:satOff val="0"/>
                  <a:lumOff val="0"/>
                  <a:alphaOff val="0"/>
                </a:srgbClr>
              </a:solidFill>
              <a:latin typeface="Arial"/>
              <a:ea typeface="+mn-ea"/>
              <a:cs typeface="+mn-cs"/>
            </a:rPr>
            <a:t> </a:t>
          </a:r>
          <a:r>
            <a:rPr lang="ru-RU" sz="1500" kern="1200" err="1">
              <a:solidFill>
                <a:srgbClr val="4D4D4D">
                  <a:hueOff val="0"/>
                  <a:satOff val="0"/>
                  <a:lumOff val="0"/>
                  <a:alphaOff val="0"/>
                </a:srgbClr>
              </a:solidFill>
              <a:latin typeface="Arial"/>
              <a:ea typeface="+mn-ea"/>
              <a:cs typeface="+mn-cs"/>
            </a:rPr>
            <a:t>деревини</a:t>
          </a:r>
          <a:r>
            <a:rPr lang="en-IE" sz="1500" kern="1200">
              <a:solidFill>
                <a:srgbClr val="4D4D4D">
                  <a:hueOff val="0"/>
                  <a:satOff val="0"/>
                  <a:lumOff val="0"/>
                  <a:alphaOff val="0"/>
                </a:srgbClr>
              </a:solidFill>
              <a:latin typeface="Arial"/>
              <a:ea typeface="+mn-ea"/>
              <a:cs typeface="+mn-cs"/>
            </a:rPr>
            <a:t> </a:t>
          </a: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Запас </a:t>
          </a:r>
          <a:r>
            <a:rPr lang="uk-UA" sz="1500" kern="1200" err="1">
              <a:solidFill>
                <a:srgbClr val="4D4D4D">
                  <a:hueOff val="0"/>
                  <a:satOff val="0"/>
                  <a:lumOff val="0"/>
                  <a:alphaOff val="0"/>
                </a:srgbClr>
              </a:solidFill>
              <a:latin typeface="Arial"/>
              <a:ea typeface="+mn-ea"/>
              <a:cs typeface="+mn-cs"/>
            </a:rPr>
            <a:t>деревостанів</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Чистий річний приріст</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Структура </a:t>
          </a:r>
          <a:r>
            <a:rPr lang="uk-UA" sz="1500" kern="1200" err="1">
              <a:solidFill>
                <a:srgbClr val="4D4D4D">
                  <a:hueOff val="0"/>
                  <a:satOff val="0"/>
                  <a:lumOff val="0"/>
                  <a:alphaOff val="0"/>
                </a:srgbClr>
              </a:solidFill>
              <a:latin typeface="Arial"/>
              <a:ea typeface="+mn-ea"/>
              <a:cs typeface="+mn-cs"/>
            </a:rPr>
            <a:t>деревостанів</a:t>
          </a:r>
          <a:endParaRPr lang="en-IE" sz="1500" kern="1200">
            <a:solidFill>
              <a:srgbClr val="4D4D4D">
                <a:hueOff val="0"/>
                <a:satOff val="0"/>
                <a:lumOff val="0"/>
                <a:alphaOff val="0"/>
              </a:srgbClr>
            </a:solidFill>
            <a:latin typeface="Arial"/>
            <a:ea typeface="+mn-ea"/>
            <a:cs typeface="+mn-cs"/>
          </a:endParaRPr>
        </a:p>
      </dsp:txBody>
      <dsp:txXfrm rot="-5400000">
        <a:off x="2798209" y="1587205"/>
        <a:ext cx="4898104" cy="1413902"/>
      </dsp:txXfrm>
    </dsp:sp>
    <dsp:sp modelId="{B1CDFD8F-AF51-4BB3-88A0-A6E5FFFA1F91}">
      <dsp:nvSpPr>
        <dsp:cNvPr id="0" name=""/>
        <dsp:cNvSpPr/>
      </dsp:nvSpPr>
      <dsp:spPr>
        <a:xfrm>
          <a:off x="0" y="1574991"/>
          <a:ext cx="2798208" cy="1438328"/>
        </a:xfrm>
        <a:prstGeom prst="roundRect">
          <a:avLst/>
        </a:prstGeom>
        <a:solidFill>
          <a:srgbClr val="4BC5DE">
            <a:hueOff val="-906118"/>
            <a:satOff val="1981"/>
            <a:lumOff val="-735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ru-RU" sz="1500" b="1" kern="1200" err="1">
              <a:solidFill>
                <a:schemeClr val="tx1"/>
              </a:solidFill>
            </a:rPr>
            <a:t>Дані</a:t>
          </a:r>
          <a:r>
            <a:rPr lang="ru-RU" sz="1500" b="1" kern="1200">
              <a:solidFill>
                <a:schemeClr val="tx1"/>
              </a:solidFill>
            </a:rPr>
            <a:t>, </a:t>
          </a:r>
          <a:r>
            <a:rPr lang="ru-RU" sz="1500" b="1" kern="1200" err="1">
              <a:solidFill>
                <a:schemeClr val="tx1"/>
              </a:solidFill>
            </a:rPr>
            <a:t>зібрані</a:t>
          </a:r>
          <a:r>
            <a:rPr lang="ru-RU" sz="1500" b="1" kern="1200">
              <a:solidFill>
                <a:schemeClr val="tx1"/>
              </a:solidFill>
            </a:rPr>
            <a:t> </a:t>
          </a:r>
          <a:br>
            <a:rPr lang="ru-RU" sz="1500" b="1" kern="1200">
              <a:solidFill>
                <a:schemeClr val="tx1"/>
              </a:solidFill>
            </a:rPr>
          </a:br>
          <a:r>
            <a:rPr lang="ru-RU" sz="1500" b="1" kern="1200" err="1">
              <a:solidFill>
                <a:schemeClr val="tx1"/>
              </a:solidFill>
            </a:rPr>
            <a:t>країнами</a:t>
          </a:r>
          <a:r>
            <a:rPr lang="ru-RU" sz="1500" b="1" kern="1200">
              <a:solidFill>
                <a:schemeClr val="tx1"/>
              </a:solidFill>
            </a:rPr>
            <a:t>-членами</a:t>
          </a:r>
          <a:br>
            <a:rPr lang="ru-RU" sz="1500" b="1" kern="1200">
              <a:solidFill>
                <a:schemeClr val="tx1"/>
              </a:solidFill>
            </a:rPr>
          </a:br>
          <a:r>
            <a:rPr lang="ru-RU" sz="1500" b="1" kern="1200">
              <a:solidFill>
                <a:schemeClr val="tx1"/>
              </a:solidFill>
            </a:rPr>
            <a:t> </a:t>
          </a:r>
          <a:r>
            <a:rPr lang="ru-RU" sz="1500" kern="1200">
              <a:solidFill>
                <a:schemeClr val="tx1"/>
              </a:solidFill>
            </a:rPr>
            <a:t>в основному </a:t>
          </a:r>
          <a:r>
            <a:rPr lang="ru-RU" sz="1500" b="1" kern="1200">
              <a:solidFill>
                <a:schemeClr val="tx1"/>
              </a:solidFill>
            </a:rPr>
            <a:t>на </a:t>
          </a:r>
          <a:r>
            <a:rPr lang="ru-RU" sz="1500" b="1" kern="1200" err="1">
              <a:solidFill>
                <a:schemeClr val="tx1"/>
              </a:solidFill>
            </a:rPr>
            <a:t>основі</a:t>
          </a:r>
          <a:r>
            <a:rPr lang="ru-RU" sz="1500" b="1" kern="1200">
              <a:solidFill>
                <a:schemeClr val="tx1"/>
              </a:solidFill>
            </a:rPr>
            <a:t> НІЛ, </a:t>
          </a:r>
          <a:r>
            <a:rPr lang="ru-RU" sz="1500" kern="1200" err="1">
              <a:solidFill>
                <a:schemeClr val="tx1"/>
              </a:solidFill>
            </a:rPr>
            <a:t>що</a:t>
          </a:r>
          <a:r>
            <a:rPr lang="ru-RU" sz="1500" kern="1200">
              <a:solidFill>
                <a:schemeClr val="tx1"/>
              </a:solidFill>
            </a:rPr>
            <a:t> </a:t>
          </a:r>
          <a:r>
            <a:rPr lang="ru-RU" sz="1500" kern="1200" err="1">
              <a:solidFill>
                <a:schemeClr val="tx1"/>
              </a:solidFill>
            </a:rPr>
            <a:t>підлягають</a:t>
          </a:r>
          <a:r>
            <a:rPr lang="ru-RU" sz="1500" kern="1200">
              <a:solidFill>
                <a:schemeClr val="tx1"/>
              </a:solidFill>
            </a:rPr>
            <a:t> </a:t>
          </a:r>
          <a:r>
            <a:rPr lang="ru-RU" sz="1500" i="1" kern="1200" err="1">
              <a:solidFill>
                <a:schemeClr val="tx1"/>
              </a:solidFill>
            </a:rPr>
            <a:t>гармонізації</a:t>
          </a:r>
          <a:r>
            <a:rPr lang="uk-UA" sz="1500" kern="1200">
              <a:solidFill>
                <a:srgbClr val="FFFFFF"/>
              </a:solidFill>
              <a:latin typeface="Arial"/>
              <a:ea typeface="+mn-ea"/>
              <a:cs typeface="+mn-cs"/>
            </a:rPr>
            <a:t>
</a:t>
          </a:r>
          <a:endParaRPr lang="en-IE" sz="1500" kern="1200">
            <a:solidFill>
              <a:srgbClr val="FFFFFF"/>
            </a:solidFill>
            <a:latin typeface="Arial"/>
            <a:ea typeface="+mn-ea"/>
            <a:cs typeface="+mn-cs"/>
          </a:endParaRPr>
        </a:p>
      </dsp:txBody>
      <dsp:txXfrm>
        <a:off x="70213" y="1645204"/>
        <a:ext cx="2657782" cy="1297902"/>
      </dsp:txXfrm>
    </dsp:sp>
    <dsp:sp modelId="{FAD229DF-BC67-4B15-A37B-E6F170804330}">
      <dsp:nvSpPr>
        <dsp:cNvPr id="0" name=""/>
        <dsp:cNvSpPr/>
      </dsp:nvSpPr>
      <dsp:spPr>
        <a:xfrm rot="5400000">
          <a:off x="4715340" y="1378948"/>
          <a:ext cx="1150662" cy="4979456"/>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Пошкодження лісів, крім пожеж</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Наземна біомаса</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Структура лісу</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Char char="•"/>
          </a:pPr>
          <a:r>
            <a:rPr lang="uk-UA" sz="1500" kern="1200">
              <a:solidFill>
                <a:srgbClr val="4D4D4D">
                  <a:hueOff val="0"/>
                  <a:satOff val="0"/>
                  <a:lumOff val="0"/>
                  <a:alphaOff val="0"/>
                </a:srgbClr>
              </a:solidFill>
              <a:latin typeface="Arial"/>
              <a:ea typeface="+mn-ea"/>
              <a:cs typeface="+mn-cs"/>
            </a:rPr>
            <a:t>Цінність недеревної </a:t>
          </a:r>
          <a:br>
            <a:rPr lang="uk-UA" sz="1500" kern="1200">
              <a:solidFill>
                <a:srgbClr val="4D4D4D">
                  <a:hueOff val="0"/>
                  <a:satOff val="0"/>
                  <a:lumOff val="0"/>
                  <a:alphaOff val="0"/>
                </a:srgbClr>
              </a:solidFill>
              <a:latin typeface="Arial"/>
              <a:ea typeface="+mn-ea"/>
              <a:cs typeface="+mn-cs"/>
            </a:rPr>
          </a:br>
          <a:r>
            <a:rPr lang="uk-UA" sz="1500" kern="1200">
              <a:solidFill>
                <a:srgbClr val="4D4D4D">
                  <a:hueOff val="0"/>
                  <a:satOff val="0"/>
                  <a:lumOff val="0"/>
                  <a:alphaOff val="0"/>
                </a:srgbClr>
              </a:solidFill>
              <a:latin typeface="Arial"/>
              <a:ea typeface="+mn-ea"/>
              <a:cs typeface="+mn-cs"/>
            </a:rPr>
            <a:t>лісової продукції</a:t>
          </a:r>
          <a:endParaRPr lang="en-IE" sz="1500" kern="1200">
            <a:solidFill>
              <a:srgbClr val="4D4D4D">
                <a:hueOff val="0"/>
                <a:satOff val="0"/>
                <a:lumOff val="0"/>
                <a:alphaOff val="0"/>
              </a:srgbClr>
            </a:solidFill>
            <a:latin typeface="Arial"/>
            <a:ea typeface="+mn-ea"/>
            <a:cs typeface="+mn-cs"/>
          </a:endParaRPr>
        </a:p>
      </dsp:txBody>
      <dsp:txXfrm rot="-5400000">
        <a:off x="2800944" y="3349516"/>
        <a:ext cx="4923285" cy="1038320"/>
      </dsp:txXfrm>
    </dsp:sp>
    <dsp:sp modelId="{6FE88C5B-B613-4DFC-863B-088A8C3C2471}">
      <dsp:nvSpPr>
        <dsp:cNvPr id="0" name=""/>
        <dsp:cNvSpPr/>
      </dsp:nvSpPr>
      <dsp:spPr>
        <a:xfrm>
          <a:off x="0" y="3149512"/>
          <a:ext cx="2800944" cy="1438328"/>
        </a:xfrm>
        <a:prstGeom prst="roundRect">
          <a:avLst/>
        </a:prstGeom>
        <a:solidFill>
          <a:srgbClr val="4BC5DE">
            <a:hueOff val="-1812236"/>
            <a:satOff val="3962"/>
            <a:lumOff val="-1470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uk-UA" sz="1500" b="1" kern="1200">
              <a:solidFill>
                <a:schemeClr val="tx1"/>
              </a:solidFill>
            </a:rPr>
            <a:t>Додаткові дані, зібрані країнами-членами </a:t>
          </a:r>
          <a:br>
            <a:rPr lang="uk-UA" sz="1500" b="1" kern="1200">
              <a:solidFill>
                <a:schemeClr val="tx1"/>
              </a:solidFill>
            </a:rPr>
          </a:br>
          <a:r>
            <a:rPr lang="uk-UA" sz="1500" b="0" kern="1200">
              <a:solidFill>
                <a:schemeClr val="tx1"/>
              </a:solidFill>
            </a:rPr>
            <a:t>шляхом </a:t>
          </a:r>
          <a:r>
            <a:rPr lang="uk-UA" sz="1500" b="0" i="1" kern="1200">
              <a:solidFill>
                <a:schemeClr val="tx1"/>
              </a:solidFill>
            </a:rPr>
            <a:t>поетапного підходу</a:t>
          </a:r>
          <a:endParaRPr lang="uk-UA" sz="1500" b="1" i="1" kern="1200">
            <a:solidFill>
              <a:schemeClr val="tx1"/>
            </a:solidFill>
          </a:endParaRPr>
        </a:p>
        <a:p>
          <a:pPr marL="0" lvl="0" indent="0" algn="ctr" defTabSz="666750">
            <a:lnSpc>
              <a:spcPct val="90000"/>
            </a:lnSpc>
            <a:spcBef>
              <a:spcPct val="0"/>
            </a:spcBef>
            <a:spcAft>
              <a:spcPct val="35000"/>
            </a:spcAft>
            <a:buNone/>
          </a:pPr>
          <a:r>
            <a:rPr lang="ru-RU" sz="1500" kern="1200" err="1">
              <a:solidFill>
                <a:schemeClr val="tx1"/>
              </a:solidFill>
            </a:rPr>
            <a:t>Методології</a:t>
          </a:r>
          <a:r>
            <a:rPr lang="ru-RU" sz="1500" kern="1200">
              <a:solidFill>
                <a:schemeClr val="tx1"/>
              </a:solidFill>
            </a:rPr>
            <a:t> </a:t>
          </a:r>
          <a:r>
            <a:rPr lang="ru-RU" sz="1500" kern="1200" err="1">
              <a:solidFill>
                <a:schemeClr val="tx1"/>
              </a:solidFill>
            </a:rPr>
            <a:t>мають</a:t>
          </a:r>
          <a:r>
            <a:rPr lang="ru-RU" sz="1500" kern="1200">
              <a:solidFill>
                <a:schemeClr val="tx1"/>
              </a:solidFill>
            </a:rPr>
            <a:t> бути </a:t>
          </a:r>
          <a:r>
            <a:rPr lang="ru-RU" sz="1500" kern="1200" err="1">
              <a:solidFill>
                <a:schemeClr val="tx1"/>
              </a:solidFill>
            </a:rPr>
            <a:t>розроблені</a:t>
          </a:r>
          <a:r>
            <a:rPr lang="ru-RU" sz="1500" kern="1200">
              <a:solidFill>
                <a:schemeClr val="tx1"/>
              </a:solidFill>
            </a:rPr>
            <a:t> </a:t>
          </a:r>
          <a:r>
            <a:rPr lang="ru-RU" sz="1500" kern="1200" err="1">
              <a:solidFill>
                <a:schemeClr val="tx1"/>
              </a:solidFill>
            </a:rPr>
            <a:t>імплементуючими</a:t>
          </a:r>
          <a:r>
            <a:rPr lang="ru-RU" sz="1500" kern="1200">
              <a:solidFill>
                <a:schemeClr val="tx1"/>
              </a:solidFill>
            </a:rPr>
            <a:t> </a:t>
          </a:r>
          <a:r>
            <a:rPr lang="ru-RU" sz="1500" kern="1200" err="1">
              <a:solidFill>
                <a:schemeClr val="tx1"/>
              </a:solidFill>
            </a:rPr>
            <a:t>агенціями</a:t>
          </a:r>
          <a:endParaRPr lang="en-IE" sz="1500" kern="1200">
            <a:solidFill>
              <a:srgbClr val="FFFFFF"/>
            </a:solidFill>
            <a:latin typeface="Arial"/>
            <a:ea typeface="+mn-ea"/>
            <a:cs typeface="+mn-cs"/>
          </a:endParaRPr>
        </a:p>
      </dsp:txBody>
      <dsp:txXfrm>
        <a:off x="70213" y="3219725"/>
        <a:ext cx="2660518" cy="12979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87B9A-57DF-43EE-816E-9505587B5B60}" type="datetimeFigureOut">
              <a:rPr lang="en-GB" smtClean="0"/>
              <a:t>05/12/2024</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CF643-7E53-4455-95A2-010E52AE22C7}"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err="1">
                <a:solidFill>
                  <a:srgbClr val="3A6F59"/>
                </a:solidFill>
                <a:effectLst/>
              </a:rPr>
              <a:t>Результати</a:t>
            </a:r>
            <a:r>
              <a:rPr lang="ru-RU" sz="1200">
                <a:solidFill>
                  <a:srgbClr val="3A6F59"/>
                </a:solidFill>
                <a:effectLst/>
              </a:rPr>
              <a:t> </a:t>
            </a:r>
            <a:r>
              <a:rPr lang="ru-RU" sz="1200" err="1">
                <a:solidFill>
                  <a:srgbClr val="3A6F59"/>
                </a:solidFill>
                <a:effectLst/>
              </a:rPr>
              <a:t>оцінки</a:t>
            </a:r>
            <a:r>
              <a:rPr lang="ru-RU" sz="1200">
                <a:solidFill>
                  <a:srgbClr val="3A6F59"/>
                </a:solidFill>
                <a:effectLst/>
              </a:rPr>
              <a:t> </a:t>
            </a:r>
            <a:r>
              <a:rPr lang="ru-RU" sz="1200" err="1">
                <a:solidFill>
                  <a:srgbClr val="3A6F59"/>
                </a:solidFill>
                <a:effectLst/>
              </a:rPr>
              <a:t>екологічного</a:t>
            </a:r>
            <a:r>
              <a:rPr lang="ru-RU" sz="1200">
                <a:solidFill>
                  <a:srgbClr val="3A6F59"/>
                </a:solidFill>
                <a:effectLst/>
              </a:rPr>
              <a:t> стану </a:t>
            </a:r>
            <a:r>
              <a:rPr lang="ru-RU" sz="1200" err="1">
                <a:solidFill>
                  <a:srgbClr val="3A6F59"/>
                </a:solidFill>
                <a:effectLst/>
              </a:rPr>
              <a:t>лісів</a:t>
            </a:r>
            <a:r>
              <a:rPr lang="ru-RU" sz="1200">
                <a:solidFill>
                  <a:srgbClr val="3A6F59"/>
                </a:solidFill>
                <a:effectLst/>
              </a:rPr>
              <a:t> за </a:t>
            </a:r>
            <a:r>
              <a:rPr lang="ru-RU" sz="1200" err="1">
                <a:solidFill>
                  <a:srgbClr val="3A6F59"/>
                </a:solidFill>
                <a:effectLst/>
              </a:rPr>
              <a:t>адміністративними</a:t>
            </a:r>
            <a:r>
              <a:rPr lang="ru-RU" sz="1200">
                <a:solidFill>
                  <a:srgbClr val="3A6F59"/>
                </a:solidFill>
                <a:effectLst/>
              </a:rPr>
              <a:t> областями та </a:t>
            </a:r>
            <a:r>
              <a:rPr lang="ru-RU" sz="1200" err="1">
                <a:solidFill>
                  <a:srgbClr val="3A6F59"/>
                </a:solidFill>
                <a:effectLst/>
              </a:rPr>
              <a:t>природними</a:t>
            </a:r>
            <a:r>
              <a:rPr lang="ru-RU" sz="1200">
                <a:solidFill>
                  <a:srgbClr val="3A6F59"/>
                </a:solidFill>
                <a:effectLst/>
              </a:rPr>
              <a:t> зонами </a:t>
            </a:r>
            <a:r>
              <a:rPr lang="ru-RU" sz="1200" err="1">
                <a:solidFill>
                  <a:srgbClr val="3A6F59"/>
                </a:solidFill>
                <a:effectLst/>
              </a:rPr>
              <a:t>України</a:t>
            </a:r>
            <a:r>
              <a:rPr lang="ru-RU" sz="1200">
                <a:solidFill>
                  <a:srgbClr val="3A6F59"/>
                </a:solidFill>
                <a:effectLst/>
              </a:rPr>
              <a:t> для </a:t>
            </a:r>
            <a:r>
              <a:rPr lang="ru-RU" sz="1200" err="1">
                <a:solidFill>
                  <a:srgbClr val="3A6F59"/>
                </a:solidFill>
                <a:effectLst/>
              </a:rPr>
              <a:t>доступних</a:t>
            </a:r>
            <a:r>
              <a:rPr lang="ru-RU" sz="1200">
                <a:solidFill>
                  <a:srgbClr val="3A6F59"/>
                </a:solidFill>
                <a:effectLst/>
              </a:rPr>
              <a:t> для </a:t>
            </a:r>
            <a:r>
              <a:rPr lang="ru-RU" sz="1200" err="1">
                <a:solidFill>
                  <a:srgbClr val="3A6F59"/>
                </a:solidFill>
                <a:effectLst/>
              </a:rPr>
              <a:t>обстеження</a:t>
            </a:r>
            <a:r>
              <a:rPr lang="ru-RU" sz="1200">
                <a:solidFill>
                  <a:srgbClr val="3A6F59"/>
                </a:solidFill>
                <a:effectLst/>
              </a:rPr>
              <a:t> у 2021-2023 роках </a:t>
            </a:r>
            <a:r>
              <a:rPr lang="ru-RU" sz="1200" err="1">
                <a:solidFill>
                  <a:srgbClr val="3A6F59"/>
                </a:solidFill>
                <a:effectLst/>
              </a:rPr>
              <a:t>територій</a:t>
            </a:r>
            <a:r>
              <a:rPr lang="ru-RU" sz="1200">
                <a:solidFill>
                  <a:srgbClr val="3A6F59"/>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err="1">
                <a:solidFill>
                  <a:srgbClr val="3A6F59"/>
                </a:solidFill>
                <a:effectLst/>
              </a:rPr>
              <a:t>сприяння</a:t>
            </a:r>
            <a:r>
              <a:rPr lang="ru-RU" sz="1200">
                <a:solidFill>
                  <a:srgbClr val="3A6F59"/>
                </a:solidFill>
                <a:effectLst/>
              </a:rPr>
              <a:t> у </a:t>
            </a:r>
            <a:r>
              <a:rPr lang="ru-RU" sz="1200" err="1">
                <a:solidFill>
                  <a:srgbClr val="3A6F59"/>
                </a:solidFill>
                <a:effectLst/>
              </a:rPr>
              <a:t>розвитку</a:t>
            </a:r>
            <a:r>
              <a:rPr lang="ru-RU" sz="1200">
                <a:solidFill>
                  <a:srgbClr val="3A6F59"/>
                </a:solidFill>
                <a:effectLst/>
              </a:rPr>
              <a:t> </a:t>
            </a:r>
            <a:r>
              <a:rPr lang="ru-RU" sz="1200" err="1">
                <a:solidFill>
                  <a:srgbClr val="3A6F59"/>
                </a:solidFill>
                <a:effectLst/>
              </a:rPr>
              <a:t>національної</a:t>
            </a:r>
            <a:r>
              <a:rPr lang="ru-RU" sz="1200">
                <a:solidFill>
                  <a:srgbClr val="3A6F59"/>
                </a:solidFill>
                <a:effectLst/>
              </a:rPr>
              <a:t> </a:t>
            </a:r>
            <a:r>
              <a:rPr lang="ru-RU" sz="1200" err="1">
                <a:solidFill>
                  <a:srgbClr val="3A6F59"/>
                </a:solidFill>
                <a:effectLst/>
              </a:rPr>
              <a:t>системи</a:t>
            </a:r>
            <a:r>
              <a:rPr lang="ru-RU" sz="1200">
                <a:solidFill>
                  <a:srgbClr val="3A6F59"/>
                </a:solidFill>
                <a:effectLst/>
              </a:rPr>
              <a:t> </a:t>
            </a:r>
            <a:r>
              <a:rPr lang="ru-RU" sz="1200" err="1">
                <a:solidFill>
                  <a:srgbClr val="3A6F59"/>
                </a:solidFill>
                <a:effectLst/>
              </a:rPr>
              <a:t>моніторингу</a:t>
            </a:r>
            <a:r>
              <a:rPr lang="ru-RU" sz="1200">
                <a:solidFill>
                  <a:srgbClr val="3A6F59"/>
                </a:solidFill>
                <a:effectLst/>
              </a:rPr>
              <a:t> </a:t>
            </a:r>
            <a:r>
              <a:rPr lang="ru-RU" sz="1200" err="1">
                <a:solidFill>
                  <a:srgbClr val="3A6F59"/>
                </a:solidFill>
                <a:effectLst/>
              </a:rPr>
              <a:t>лісів</a:t>
            </a:r>
            <a:r>
              <a:rPr lang="ru-RU" sz="1200">
                <a:solidFill>
                  <a:srgbClr val="3A6F59"/>
                </a:solidFill>
                <a:effectLst/>
              </a:rPr>
              <a:t> як </a:t>
            </a:r>
            <a:r>
              <a:rPr lang="ru-RU" sz="1200" err="1">
                <a:solidFill>
                  <a:srgbClr val="3A6F59"/>
                </a:solidFill>
                <a:effectLst/>
              </a:rPr>
              <a:t>складової</a:t>
            </a:r>
            <a:r>
              <a:rPr lang="ru-RU" sz="1200">
                <a:solidFill>
                  <a:srgbClr val="3A6F59"/>
                </a:solidFill>
                <a:effectLst/>
              </a:rPr>
              <a:t> </a:t>
            </a:r>
            <a:r>
              <a:rPr lang="ru-RU" sz="1200" err="1">
                <a:solidFill>
                  <a:srgbClr val="3A6F59"/>
                </a:solidFill>
                <a:effectLst/>
              </a:rPr>
              <a:t>моніторингу</a:t>
            </a:r>
            <a:r>
              <a:rPr lang="ru-RU" sz="1200">
                <a:solidFill>
                  <a:srgbClr val="3A6F59"/>
                </a:solidFill>
                <a:effectLst/>
              </a:rPr>
              <a:t> </a:t>
            </a:r>
            <a:r>
              <a:rPr lang="ru-RU" sz="1200" err="1">
                <a:solidFill>
                  <a:srgbClr val="3A6F59"/>
                </a:solidFill>
                <a:effectLst/>
              </a:rPr>
              <a:t>довкілля</a:t>
            </a:r>
            <a:r>
              <a:rPr lang="ru-RU" sz="1200">
                <a:solidFill>
                  <a:srgbClr val="3A6F59"/>
                </a:solidFill>
                <a:effectLst/>
              </a:rPr>
              <a:t> та </a:t>
            </a:r>
            <a:r>
              <a:rPr lang="ru-RU" sz="1200" err="1">
                <a:solidFill>
                  <a:srgbClr val="3A6F59"/>
                </a:solidFill>
                <a:effectLst/>
              </a:rPr>
              <a:t>виконанні</a:t>
            </a:r>
            <a:r>
              <a:rPr lang="ru-RU" sz="1200">
                <a:solidFill>
                  <a:srgbClr val="3A6F59"/>
                </a:solidFill>
                <a:effectLst/>
              </a:rPr>
              <a:t> </a:t>
            </a:r>
            <a:r>
              <a:rPr lang="ru-RU" sz="1200" err="1">
                <a:solidFill>
                  <a:srgbClr val="3A6F59"/>
                </a:solidFill>
                <a:effectLst/>
              </a:rPr>
              <a:t>Україною</a:t>
            </a:r>
            <a:r>
              <a:rPr lang="ru-RU" sz="1200">
                <a:solidFill>
                  <a:srgbClr val="3A6F59"/>
                </a:solidFill>
                <a:effectLst/>
              </a:rPr>
              <a:t> </a:t>
            </a:r>
            <a:r>
              <a:rPr lang="ru-RU" sz="1200" err="1">
                <a:solidFill>
                  <a:srgbClr val="3A6F59"/>
                </a:solidFill>
                <a:effectLst/>
              </a:rPr>
              <a:t>зобов'язань</a:t>
            </a:r>
            <a:r>
              <a:rPr lang="ru-RU" sz="1200">
                <a:solidFill>
                  <a:srgbClr val="3A6F59"/>
                </a:solidFill>
                <a:effectLst/>
              </a:rPr>
              <a:t> </a:t>
            </a:r>
            <a:r>
              <a:rPr lang="ru-RU" sz="1200" err="1">
                <a:solidFill>
                  <a:srgbClr val="3A6F59"/>
                </a:solidFill>
                <a:effectLst/>
              </a:rPr>
              <a:t>щодо</a:t>
            </a:r>
            <a:r>
              <a:rPr lang="ru-RU" sz="1200">
                <a:solidFill>
                  <a:srgbClr val="3A6F59"/>
                </a:solidFill>
                <a:effectLst/>
              </a:rPr>
              <a:t> </a:t>
            </a:r>
            <a:r>
              <a:rPr lang="ru-RU" sz="1200" err="1">
                <a:solidFill>
                  <a:srgbClr val="3A6F59"/>
                </a:solidFill>
                <a:effectLst/>
              </a:rPr>
              <a:t>міжнародного</a:t>
            </a:r>
            <a:r>
              <a:rPr lang="ru-RU" sz="1200">
                <a:solidFill>
                  <a:srgbClr val="3A6F59"/>
                </a:solidFill>
                <a:effectLst/>
              </a:rPr>
              <a:t> </a:t>
            </a:r>
            <a:r>
              <a:rPr lang="ru-RU" sz="1200" err="1">
                <a:solidFill>
                  <a:srgbClr val="3A6F59"/>
                </a:solidFill>
                <a:effectLst/>
              </a:rPr>
              <a:t>моніторингу</a:t>
            </a:r>
            <a:endParaRPr lang="ru-RU" sz="1200">
              <a:solidFill>
                <a:srgbClr val="3A6F59"/>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a:solidFill>
                <a:srgbClr val="3A6F59"/>
              </a:solidFill>
              <a:effectLst/>
            </a:endParaRPr>
          </a:p>
          <a:p>
            <a:endParaRPr lang="uk-UA"/>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75759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Українська НІЛ використовує підходи до оцінки екологічних показників, що загалом відповідають підходам інших НІЛ Європи: використовується вичерпний перелік показників, наявні відповідні методики збору та представлення даних. </a:t>
            </a:r>
          </a:p>
          <a:p>
            <a:endParaRPr lang="uk-UA"/>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320276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r>
              <a:rPr lang="uk-UA" sz="1800" b="1" i="0" u="none" strike="noStrike" kern="1200">
                <a:solidFill>
                  <a:srgbClr val="FFFFFF"/>
                </a:solidFill>
                <a:effectLst/>
                <a:latin typeface="Calibri" panose="020F0502020204030204" pitchFamily="34" charset="0"/>
              </a:rPr>
              <a:t>Результати оцінки</a:t>
            </a:r>
            <a:endParaRPr lang="uk-UA" sz="1800" b="0" i="0" u="none" strike="noStrike">
              <a:effectLst/>
              <a:latin typeface="Arial" panose="020B0604020202020204" pitchFamily="34" charset="0"/>
            </a:endParaRPr>
          </a:p>
          <a:p>
            <a:pPr marL="0" algn="l" rtl="0" eaLnBrk="1" fontAlgn="t" latinLnBrk="0" hangingPunct="1"/>
            <a:r>
              <a:rPr lang="uk-UA" sz="1800" b="0" i="0" u="none" strike="noStrike" kern="1200">
                <a:solidFill>
                  <a:srgbClr val="000000"/>
                </a:solidFill>
                <a:effectLst/>
                <a:latin typeface="Calibri" panose="020F0502020204030204" pitchFamily="34" charset="0"/>
              </a:rPr>
              <a:t>Проаналізовані в дослідженні показники біорізноманіття, що стосуються структури насаджень підтверджують, що тривалий період ведення лісового господарства орієнтованого переважно на досягнення високої продуктивності насаджень врешті привів до значного поширення простих за структурою насаджень (одноярусні, одновікові, монокультури). </a:t>
            </a:r>
            <a:endParaRPr lang="uk-UA" sz="1800" b="0" i="0" u="none" strike="noStrike">
              <a:effectLst/>
              <a:latin typeface="Arial" panose="020B0604020202020204" pitchFamily="34" charset="0"/>
            </a:endParaRPr>
          </a:p>
          <a:p>
            <a:endParaRPr lang="uk-UA"/>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В умовах зміни клімату подібні насадження є нестійкими та вразливими до зовнішніх впливів. Це вимагає розширення практики впровадження у лісовому господарстві України методів наближеного до природи лісівництва, спрямованих на формування насаджень комплексної структури.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a:t>Санітарний стан насаджень та дерев не виглядає загрозливим. За оцінками WWF наявність 5-8% сухостою є необхідною природною умовою розвитку насаджень, при цьому понад 85% дерев за результатами цього дослідження взагалі не мають ознак ослаблення.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Включення до національної інвентаризації показників загального стану (крони) дерев (дефоліація, </a:t>
            </a:r>
            <a:r>
              <a:rPr lang="uk-UA" sz="1200" err="1"/>
              <a:t>дехромація</a:t>
            </a:r>
            <a:r>
              <a:rPr lang="uk-UA" sz="1200"/>
              <a:t> до 2016 року оцінювалися на ділянках екологічного моніторингу І рівня) поки що не дало результатів, які можна прийняти за достовірні оцінки</a:t>
            </a:r>
            <a:endParaRPr lang="uk-UA"/>
          </a:p>
          <a:p>
            <a:endParaRPr lang="uk-UA"/>
          </a:p>
          <a:p>
            <a:endParaRPr lang="uk-UA"/>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err="1"/>
              <a:t>Дослідження</a:t>
            </a:r>
            <a:r>
              <a:rPr lang="ru-RU" sz="1200"/>
              <a:t> </a:t>
            </a:r>
            <a:r>
              <a:rPr lang="ru-RU" sz="1200" err="1"/>
              <a:t>виявило</a:t>
            </a:r>
            <a:r>
              <a:rPr lang="ru-RU" sz="1200"/>
              <a:t> потребу </a:t>
            </a:r>
            <a:r>
              <a:rPr lang="ru-RU" sz="1200" err="1"/>
              <a:t>подальшого</a:t>
            </a:r>
            <a:r>
              <a:rPr lang="ru-RU" sz="1200"/>
              <a:t> комплексного </a:t>
            </a:r>
            <a:r>
              <a:rPr lang="ru-RU" sz="1200" err="1"/>
              <a:t>аналізу</a:t>
            </a:r>
            <a:r>
              <a:rPr lang="ru-RU" sz="1200"/>
              <a:t> </a:t>
            </a:r>
            <a:r>
              <a:rPr lang="ru-RU" sz="1200" err="1"/>
              <a:t>показників</a:t>
            </a:r>
            <a:r>
              <a:rPr lang="ru-RU" sz="1200"/>
              <a:t>, </a:t>
            </a:r>
            <a:r>
              <a:rPr lang="ru-RU" sz="1200" err="1"/>
              <a:t>що</a:t>
            </a:r>
            <a:r>
              <a:rPr lang="ru-RU" sz="1200"/>
              <a:t> </a:t>
            </a:r>
            <a:r>
              <a:rPr lang="ru-RU" sz="1200" err="1"/>
              <a:t>дозво-ляв</a:t>
            </a:r>
            <a:r>
              <a:rPr lang="ru-RU" sz="1200"/>
              <a:t> би </a:t>
            </a:r>
            <a:r>
              <a:rPr lang="ru-RU" sz="1200" err="1"/>
              <a:t>аналізувати</a:t>
            </a:r>
            <a:r>
              <a:rPr lang="ru-RU" sz="1200"/>
              <a:t> </a:t>
            </a:r>
            <a:r>
              <a:rPr lang="ru-RU" sz="1200" err="1"/>
              <a:t>інформацію</a:t>
            </a:r>
            <a:r>
              <a:rPr lang="ru-RU" sz="1200"/>
              <a:t> </a:t>
            </a:r>
            <a:r>
              <a:rPr lang="ru-RU" sz="1200" err="1"/>
              <a:t>кількох</a:t>
            </a:r>
            <a:r>
              <a:rPr lang="ru-RU" sz="1200"/>
              <a:t> </a:t>
            </a:r>
            <a:r>
              <a:rPr lang="ru-RU" sz="1200" err="1"/>
              <a:t>звітних</a:t>
            </a:r>
            <a:r>
              <a:rPr lang="ru-RU" sz="1200"/>
              <a:t> </a:t>
            </a:r>
            <a:r>
              <a:rPr lang="ru-RU" sz="1200" err="1"/>
              <a:t>таблиць</a:t>
            </a:r>
            <a:r>
              <a:rPr lang="ru-RU" sz="1200"/>
              <a:t>. </a:t>
            </a:r>
            <a:r>
              <a:rPr lang="ru-RU" sz="1200" err="1"/>
              <a:t>Наприклад</a:t>
            </a:r>
            <a:r>
              <a:rPr lang="ru-RU" sz="1200"/>
              <a:t>, буде </a:t>
            </a:r>
            <a:r>
              <a:rPr lang="ru-RU" sz="1200" err="1"/>
              <a:t>логічним</a:t>
            </a:r>
            <a:r>
              <a:rPr lang="ru-RU" sz="1200"/>
              <a:t> на-</a:t>
            </a:r>
            <a:r>
              <a:rPr lang="ru-RU" sz="1200" err="1"/>
              <a:t>далі</a:t>
            </a:r>
            <a:r>
              <a:rPr lang="ru-RU" sz="1200"/>
              <a:t> </a:t>
            </a:r>
            <a:r>
              <a:rPr lang="ru-RU" sz="1200" err="1"/>
              <a:t>проаналізувати</a:t>
            </a:r>
            <a:r>
              <a:rPr lang="ru-RU" sz="1200"/>
              <a:t> </a:t>
            </a:r>
            <a:r>
              <a:rPr lang="ru-RU" sz="1200" err="1"/>
              <a:t>відносні</a:t>
            </a:r>
            <a:r>
              <a:rPr lang="ru-RU" sz="1200"/>
              <a:t> </a:t>
            </a:r>
            <a:r>
              <a:rPr lang="ru-RU" sz="1200" err="1"/>
              <a:t>об’єми</a:t>
            </a:r>
            <a:r>
              <a:rPr lang="ru-RU" sz="1200"/>
              <a:t> </a:t>
            </a:r>
            <a:r>
              <a:rPr lang="ru-RU" sz="1200" err="1"/>
              <a:t>накопичення</a:t>
            </a:r>
            <a:r>
              <a:rPr lang="ru-RU" sz="1200"/>
              <a:t> сухостою в </a:t>
            </a:r>
            <a:r>
              <a:rPr lang="ru-RU" sz="1200" err="1"/>
              <a:t>насадженнях</a:t>
            </a:r>
            <a:r>
              <a:rPr lang="ru-RU" sz="1200"/>
              <a:t> в </a:t>
            </a:r>
            <a:r>
              <a:rPr lang="ru-RU" sz="1200" err="1"/>
              <a:t>порівнянні</a:t>
            </a:r>
            <a:r>
              <a:rPr lang="ru-RU" sz="1200"/>
              <a:t> з </a:t>
            </a:r>
            <a:r>
              <a:rPr lang="ru-RU" sz="1200" err="1"/>
              <a:t>загальними</a:t>
            </a:r>
            <a:r>
              <a:rPr lang="ru-RU" sz="1200"/>
              <a:t> запасами деревостанів. </a:t>
            </a:r>
            <a:r>
              <a:rPr lang="ru-RU" sz="1200" err="1"/>
              <a:t>Відповідно</a:t>
            </a:r>
            <a:r>
              <a:rPr lang="ru-RU" sz="1200"/>
              <a:t> </a:t>
            </a:r>
            <a:r>
              <a:rPr lang="ru-RU" sz="1200" err="1"/>
              <a:t>поширення</a:t>
            </a:r>
            <a:r>
              <a:rPr lang="ru-RU" sz="1200"/>
              <a:t> </a:t>
            </a:r>
            <a:r>
              <a:rPr lang="ru-RU" sz="1200" err="1"/>
              <a:t>впливів</a:t>
            </a:r>
            <a:r>
              <a:rPr lang="ru-RU" sz="1200"/>
              <a:t> на </a:t>
            </a:r>
            <a:r>
              <a:rPr lang="ru-RU" sz="1200" err="1"/>
              <a:t>насадження</a:t>
            </a:r>
            <a:r>
              <a:rPr lang="ru-RU" sz="1200"/>
              <a:t>, </a:t>
            </a:r>
            <a:r>
              <a:rPr lang="ru-RU" sz="1200" err="1"/>
              <a:t>покриття</a:t>
            </a:r>
            <a:r>
              <a:rPr lang="ru-RU" sz="1200"/>
              <a:t> </a:t>
            </a:r>
            <a:r>
              <a:rPr lang="ru-RU" sz="1200" err="1"/>
              <a:t>підліском</a:t>
            </a:r>
            <a:r>
              <a:rPr lang="ru-RU" sz="1200"/>
              <a:t> та </a:t>
            </a:r>
            <a:r>
              <a:rPr lang="ru-RU" sz="1200" err="1"/>
              <a:t>надґрунтовою</a:t>
            </a:r>
            <a:r>
              <a:rPr lang="ru-RU" sz="1200"/>
              <a:t> </a:t>
            </a:r>
            <a:r>
              <a:rPr lang="ru-RU" sz="1200" err="1"/>
              <a:t>рослинністю</a:t>
            </a:r>
            <a:r>
              <a:rPr lang="ru-RU" sz="1200"/>
              <a:t>, </a:t>
            </a:r>
            <a:r>
              <a:rPr lang="ru-RU" sz="1200" err="1"/>
              <a:t>об’єми</a:t>
            </a:r>
            <a:r>
              <a:rPr lang="ru-RU" sz="1200"/>
              <a:t> сухостою </a:t>
            </a:r>
            <a:r>
              <a:rPr lang="ru-RU" sz="1200" err="1"/>
              <a:t>доцільно</a:t>
            </a:r>
            <a:r>
              <a:rPr lang="ru-RU" sz="1200"/>
              <a:t> </a:t>
            </a:r>
            <a:r>
              <a:rPr lang="ru-RU" sz="1200" err="1"/>
              <a:t>надалі</a:t>
            </a:r>
            <a:r>
              <a:rPr lang="ru-RU" sz="1200"/>
              <a:t> </a:t>
            </a:r>
            <a:r>
              <a:rPr lang="ru-RU" sz="1200" err="1"/>
              <a:t>проаналізувати</a:t>
            </a:r>
            <a:r>
              <a:rPr lang="ru-RU" sz="1200"/>
              <a:t> в </a:t>
            </a:r>
            <a:r>
              <a:rPr lang="ru-RU" sz="1200" err="1"/>
              <a:t>комплексі</a:t>
            </a:r>
            <a:r>
              <a:rPr lang="ru-RU" sz="1200"/>
              <a:t> з </a:t>
            </a:r>
            <a:r>
              <a:rPr lang="ru-RU" sz="1200" err="1"/>
              <a:t>даними</a:t>
            </a:r>
            <a:r>
              <a:rPr lang="ru-RU" sz="1200"/>
              <a:t> про </a:t>
            </a:r>
            <a:r>
              <a:rPr lang="ru-RU" sz="1200" err="1"/>
              <a:t>повноти</a:t>
            </a:r>
            <a:r>
              <a:rPr lang="ru-RU" sz="1200"/>
              <a:t> деревостанів.</a:t>
            </a:r>
          </a:p>
          <a:p>
            <a:endParaRPr lang="de-DE"/>
          </a:p>
        </p:txBody>
      </p:sp>
    </p:spTree>
    <p:extLst>
      <p:ext uri="{BB962C8B-B14F-4D97-AF65-F5344CB8AC3E}">
        <p14:creationId xmlns:p14="http://schemas.microsoft.com/office/powerpoint/2010/main" val="42398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E61D-B150-B233-B015-8CB0685CA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E23B8-A09C-9800-E116-F21440D53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2BBE5-5CAC-E3B7-4B2F-83B837A150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Підтримка НІЛ обумовлена також процесом набуття членства в ЄС. Проект Регламенту про </a:t>
            </a:r>
            <a:r>
              <a:rPr lang="ru-RU" sz="1200"/>
              <a:t>систему </a:t>
            </a:r>
            <a:r>
              <a:rPr lang="ru-RU" sz="1200" err="1"/>
              <a:t>моніторингу</a:t>
            </a:r>
            <a:r>
              <a:rPr lang="ru-RU" sz="1200"/>
              <a:t> для </a:t>
            </a:r>
            <a:r>
              <a:rPr lang="ru-RU" sz="1200" err="1"/>
              <a:t>стійких</a:t>
            </a:r>
            <a:r>
              <a:rPr lang="ru-RU" sz="1200"/>
              <a:t> </a:t>
            </a:r>
            <a:r>
              <a:rPr lang="ru-RU" sz="1200" err="1"/>
              <a:t>європейських</a:t>
            </a:r>
            <a:r>
              <a:rPr lang="ru-RU" sz="1200"/>
              <a:t> </a:t>
            </a:r>
            <a:r>
              <a:rPr lang="ru-RU" sz="1200" err="1"/>
              <a:t>лісів</a:t>
            </a:r>
            <a:r>
              <a:rPr lang="ru-RU" sz="1200"/>
              <a:t> </a:t>
            </a:r>
            <a:r>
              <a:rPr lang="ru-RU" sz="1200" err="1"/>
              <a:t>передбачає</a:t>
            </a:r>
            <a:r>
              <a:rPr lang="ru-RU" sz="1200"/>
              <a:t> </a:t>
            </a:r>
            <a:r>
              <a:rPr lang="ru-RU" sz="1200" err="1"/>
              <a:t>отримання</a:t>
            </a:r>
            <a:r>
              <a:rPr lang="ru-RU" sz="1200"/>
              <a:t> </a:t>
            </a:r>
            <a:r>
              <a:rPr lang="ru-RU" sz="1200" err="1"/>
              <a:t>стандартизованих</a:t>
            </a:r>
            <a:r>
              <a:rPr lang="ru-RU" sz="1200"/>
              <a:t> </a:t>
            </a:r>
            <a:r>
              <a:rPr lang="ru-RU" sz="1200" err="1"/>
              <a:t>даних</a:t>
            </a:r>
            <a:r>
              <a:rPr lang="ru-RU" sz="1200"/>
              <a:t> ДЗЗ, </a:t>
            </a:r>
            <a:r>
              <a:rPr lang="ru-RU" sz="1200" err="1"/>
              <a:t>гармонізованих</a:t>
            </a:r>
            <a:r>
              <a:rPr lang="ru-RU" sz="1200"/>
              <a:t> </a:t>
            </a:r>
            <a:r>
              <a:rPr lang="ru-RU" sz="1200" err="1"/>
              <a:t>даних</a:t>
            </a:r>
            <a:r>
              <a:rPr lang="ru-RU" sz="1200"/>
              <a:t> НІЛ та </a:t>
            </a:r>
            <a:r>
              <a:rPr lang="ru-RU" sz="1200" err="1"/>
              <a:t>додаткових</a:t>
            </a:r>
            <a:r>
              <a:rPr lang="ru-RU" sz="1200"/>
              <a:t> </a:t>
            </a:r>
            <a:r>
              <a:rPr lang="ru-RU" sz="1200" err="1"/>
              <a:t>даних</a:t>
            </a:r>
            <a:r>
              <a:rPr lang="ru-RU" sz="1200"/>
              <a:t> на </a:t>
            </a:r>
            <a:r>
              <a:rPr lang="ru-RU" sz="1200" err="1"/>
              <a:t>основі</a:t>
            </a:r>
            <a:r>
              <a:rPr lang="ru-RU" sz="1200"/>
              <a:t> </a:t>
            </a:r>
            <a:r>
              <a:rPr lang="ru-RU" sz="1200" err="1"/>
              <a:t>загальних</a:t>
            </a:r>
            <a:r>
              <a:rPr lang="ru-RU" sz="1200"/>
              <a:t> </a:t>
            </a:r>
            <a:r>
              <a:rPr lang="ru-RU" sz="1200" err="1"/>
              <a:t>методологій</a:t>
            </a:r>
            <a:endParaRPr lang="uk-UA"/>
          </a:p>
        </p:txBody>
      </p:sp>
    </p:spTree>
    <p:extLst>
      <p:ext uri="{BB962C8B-B14F-4D97-AF65-F5344CB8AC3E}">
        <p14:creationId xmlns:p14="http://schemas.microsoft.com/office/powerpoint/2010/main" val="426806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2723-DCBA-AD67-529F-D08272B76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C573E-C723-4826-E7C3-08C93760F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F9FCB-85CF-81E8-3026-72A5602BC1DC}"/>
              </a:ext>
            </a:extLst>
          </p:cNvPr>
          <p:cNvSpPr>
            <a:spLocks noGrp="1"/>
          </p:cNvSpPr>
          <p:nvPr>
            <p:ph type="body" idx="1"/>
          </p:nvPr>
        </p:nvSpPr>
        <p:spPr/>
        <p:txBody>
          <a:bodyPr/>
          <a:lstStyle/>
          <a:p>
            <a:r>
              <a:rPr lang="uk-UA" sz="1200"/>
              <a:t>Збір  екологічних показників слід розглядати в контексті розширення ролі національної інвентаризації лісів як єдиної платформи для національного моніторингу лісів в рамках загальнодержавної системи моніторингу довкілля. </a:t>
            </a:r>
          </a:p>
          <a:p>
            <a:endParaRPr lang="uk-UA" sz="1200"/>
          </a:p>
          <a:p>
            <a:r>
              <a:rPr lang="uk-UA"/>
              <a:t>Закон Про охорону навколишнього природного середовища, </a:t>
            </a:r>
          </a:p>
          <a:p>
            <a:r>
              <a:rPr lang="uk-UA"/>
              <a:t>(редакція, що відбудеться пізніше): </a:t>
            </a:r>
          </a:p>
          <a:p>
            <a:endParaRPr lang="uk-UA"/>
          </a:p>
          <a:p>
            <a:r>
              <a:rPr lang="uk-UA"/>
              <a:t>Державна система моніторингу довкілля включає такі підсистеми:</a:t>
            </a:r>
          </a:p>
          <a:p>
            <a:r>
              <a:rPr lang="uk-UA"/>
              <a:t>г) моніторинг лісів; </a:t>
            </a:r>
          </a:p>
          <a:p>
            <a:endParaRPr lang="uk-UA" sz="1200"/>
          </a:p>
          <a:p>
            <a:endParaRPr lang="de-DE"/>
          </a:p>
        </p:txBody>
      </p:sp>
    </p:spTree>
    <p:extLst>
      <p:ext uri="{BB962C8B-B14F-4D97-AF65-F5344CB8AC3E}">
        <p14:creationId xmlns:p14="http://schemas.microsoft.com/office/powerpoint/2010/main" val="4218113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3" name="Inhaltsplatzhalter 2"/>
          <p:cNvSpPr>
            <a:spLocks noGrp="1"/>
          </p:cNvSpPr>
          <p:nvPr>
            <p:ph idx="1"/>
          </p:nvPr>
        </p:nvSpPr>
        <p:spPr bwMode="gray"/>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58624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err="1"/>
              <a:t>Secnd</a:t>
            </a:r>
            <a:r>
              <a:rPr lang="en-US"/>
              <a:t>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July 2023</a:t>
            </a:r>
            <a:endParaRPr lang="en-GB"/>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PSG meeting, 05.03.2024, Kyiv</a:t>
            </a:r>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5"/>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6"/>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7"/>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fi.lisproekt.gov.ua/ecological-parameters-2021-202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2E584-1BAC-CA92-2DA0-2E3BAA625C33}"/>
              </a:ext>
            </a:extLst>
          </p:cNvPr>
          <p:cNvSpPr/>
          <p:nvPr/>
        </p:nvSpPr>
        <p:spPr>
          <a:xfrm>
            <a:off x="557561" y="156117"/>
            <a:ext cx="11062010" cy="2196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a:extLst>
              <a:ext uri="{FF2B5EF4-FFF2-40B4-BE49-F238E27FC236}">
                <a16:creationId xmlns:a16="http://schemas.microsoft.com/office/drawing/2014/main" id="{FEAC473E-E45E-93C5-9CDA-F45D38711DCB}"/>
              </a:ext>
            </a:extLst>
          </p:cNvPr>
          <p:cNvPicPr>
            <a:picLocks noChangeAspect="1"/>
          </p:cNvPicPr>
          <p:nvPr/>
        </p:nvPicPr>
        <p:blipFill>
          <a:blip r:embed="rId2"/>
          <a:stretch>
            <a:fillRect/>
          </a:stretch>
        </p:blipFill>
        <p:spPr>
          <a:xfrm>
            <a:off x="1084652" y="156117"/>
            <a:ext cx="10022693" cy="1993565"/>
          </a:xfrm>
          <a:prstGeom prst="rect">
            <a:avLst/>
          </a:prstGeom>
        </p:spPr>
      </p:pic>
      <p:sp>
        <p:nvSpPr>
          <p:cNvPr id="2" name="Rectangle 1">
            <a:extLst>
              <a:ext uri="{FF2B5EF4-FFF2-40B4-BE49-F238E27FC236}">
                <a16:creationId xmlns:a16="http://schemas.microsoft.com/office/drawing/2014/main" id="{D8059F6F-0AF7-DF4F-8185-24A86957F90C}"/>
              </a:ext>
            </a:extLst>
          </p:cNvPr>
          <p:cNvSpPr/>
          <p:nvPr/>
        </p:nvSpPr>
        <p:spPr>
          <a:xfrm>
            <a:off x="7821637" y="156117"/>
            <a:ext cx="1195754" cy="143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888E9A-1173-F97B-930C-77FDB96980F0}"/>
              </a:ext>
            </a:extLst>
          </p:cNvPr>
          <p:cNvSpPr txBox="1"/>
          <p:nvPr/>
        </p:nvSpPr>
        <p:spPr>
          <a:xfrm>
            <a:off x="2260475" y="2351094"/>
            <a:ext cx="8118087" cy="1869423"/>
          </a:xfrm>
          <a:prstGeom prst="rect">
            <a:avLst/>
          </a:prstGeom>
          <a:noFill/>
        </p:spPr>
        <p:txBody>
          <a:bodyPr wrap="square">
            <a:spAutoFit/>
          </a:bodyPr>
          <a:lstStyle/>
          <a:p>
            <a:pPr algn="ctr"/>
            <a:r>
              <a:rPr lang="uk-UA" sz="3600" b="1" dirty="0">
                <a:solidFill>
                  <a:schemeClr val="accent6">
                    <a:lumMod val="50000"/>
                  </a:schemeClr>
                </a:solidFill>
              </a:rPr>
              <a:t>Аналіз екологічних параметрів НІЛ: </a:t>
            </a:r>
          </a:p>
          <a:p>
            <a:pPr algn="ctr"/>
            <a:r>
              <a:rPr lang="uk-UA" sz="3600" b="1" dirty="0">
                <a:solidFill>
                  <a:schemeClr val="accent6">
                    <a:lumMod val="50000"/>
                  </a:schemeClr>
                </a:solidFill>
              </a:rPr>
              <a:t>як розвивається лісовий моніторинг? </a:t>
            </a:r>
          </a:p>
          <a:p>
            <a:pPr algn="ctr">
              <a:lnSpc>
                <a:spcPct val="107000"/>
              </a:lnSpc>
              <a:spcBef>
                <a:spcPts val="800"/>
              </a:spcBef>
              <a:spcAft>
                <a:spcPts val="400"/>
              </a:spcAft>
            </a:pPr>
            <a:r>
              <a:rPr lang="ru-RU" sz="3600" b="1" kern="100" dirty="0">
                <a:solidFill>
                  <a:schemeClr val="accent6">
                    <a:lumMod val="50000"/>
                  </a:schemeClr>
                </a:solidFill>
                <a:latin typeface="Calibri" panose="020F0502020204030204" pitchFamily="34" charset="0"/>
                <a:ea typeface="Yu Gothic Light" panose="020B0300000000000000" pitchFamily="34" charset="-128"/>
              </a:rPr>
              <a:t> </a:t>
            </a:r>
            <a:endParaRPr lang="en-GB" sz="3600" b="1" kern="100" dirty="0">
              <a:solidFill>
                <a:srgbClr val="0F4761"/>
              </a:solidFill>
              <a:effectLst/>
              <a:latin typeface="Calibri" panose="020F0502020204030204" pitchFamily="34" charset="0"/>
              <a:ea typeface="Yu Gothic Light" panose="020B0300000000000000" pitchFamily="34" charset="-128"/>
            </a:endParaRPr>
          </a:p>
        </p:txBody>
      </p:sp>
      <p:sp>
        <p:nvSpPr>
          <p:cNvPr id="9" name="TextBox 8">
            <a:extLst>
              <a:ext uri="{FF2B5EF4-FFF2-40B4-BE49-F238E27FC236}">
                <a16:creationId xmlns:a16="http://schemas.microsoft.com/office/drawing/2014/main" id="{A8EB3AC7-AE85-EDE1-260D-4ED163923D1F}"/>
              </a:ext>
            </a:extLst>
          </p:cNvPr>
          <p:cNvSpPr txBox="1"/>
          <p:nvPr/>
        </p:nvSpPr>
        <p:spPr>
          <a:xfrm>
            <a:off x="3074949" y="3950696"/>
            <a:ext cx="6094140" cy="369332"/>
          </a:xfrm>
          <a:prstGeom prst="rect">
            <a:avLst/>
          </a:prstGeom>
          <a:noFill/>
        </p:spPr>
        <p:txBody>
          <a:bodyPr wrap="square">
            <a:spAutoFit/>
          </a:bodyPr>
          <a:lstStyle/>
          <a:p>
            <a:r>
              <a:rPr lang="uk-UA" dirty="0"/>
              <a:t>Віталій Сторожук, Національний координатор проєкту </a:t>
            </a:r>
            <a:r>
              <a:rPr lang="en-GB" dirty="0"/>
              <a:t>SFI</a:t>
            </a:r>
          </a:p>
        </p:txBody>
      </p:sp>
      <p:pic>
        <p:nvPicPr>
          <p:cNvPr id="10" name="Picture 9">
            <a:extLst>
              <a:ext uri="{FF2B5EF4-FFF2-40B4-BE49-F238E27FC236}">
                <a16:creationId xmlns:a16="http://schemas.microsoft.com/office/drawing/2014/main" id="{C0BDF060-D0E3-4B9B-B611-446BF72B8613}"/>
              </a:ext>
            </a:extLst>
          </p:cNvPr>
          <p:cNvPicPr>
            <a:picLocks noChangeAspect="1"/>
          </p:cNvPicPr>
          <p:nvPr/>
        </p:nvPicPr>
        <p:blipFill>
          <a:blip r:embed="rId3"/>
          <a:stretch>
            <a:fillRect/>
          </a:stretch>
        </p:blipFill>
        <p:spPr>
          <a:xfrm>
            <a:off x="4408258" y="5456152"/>
            <a:ext cx="3822523" cy="627942"/>
          </a:xfrm>
          <a:prstGeom prst="rect">
            <a:avLst/>
          </a:prstGeom>
        </p:spPr>
      </p:pic>
      <p:sp>
        <p:nvSpPr>
          <p:cNvPr id="12" name="Місце для нижнього колонтитула 1">
            <a:extLst>
              <a:ext uri="{FF2B5EF4-FFF2-40B4-BE49-F238E27FC236}">
                <a16:creationId xmlns:a16="http://schemas.microsoft.com/office/drawing/2014/main" id="{4A55983A-F7A0-9CDE-09A0-153C07CD88BB}"/>
              </a:ext>
            </a:extLst>
          </p:cNvPr>
          <p:cNvSpPr>
            <a:spLocks noGrp="1"/>
          </p:cNvSpPr>
          <p:nvPr>
            <p:ph type="ftr" sz="quarter" idx="11"/>
          </p:nvPr>
        </p:nvSpPr>
        <p:spPr>
          <a:xfrm>
            <a:off x="2654299" y="6309016"/>
            <a:ext cx="7330440" cy="544512"/>
          </a:xfrm>
        </p:spPr>
        <p:txBody>
          <a:bodyPr/>
          <a:lstStyle/>
          <a:p>
            <a:r>
              <a:rPr lang="uk-UA" dirty="0"/>
              <a:t>Круглий стіл «</a:t>
            </a:r>
            <a:r>
              <a:rPr lang="ru-RU" dirty="0"/>
              <a:t>Проєкт SFІ: результати та перспективи»</a:t>
            </a:r>
            <a:r>
              <a:rPr lang="en-GB" dirty="0"/>
              <a:t>, 05.12.2024, </a:t>
            </a:r>
            <a:r>
              <a:rPr lang="uk-UA" dirty="0"/>
              <a:t>Київ-Берлін</a:t>
            </a:r>
            <a:endParaRPr lang="en-GB" dirty="0"/>
          </a:p>
        </p:txBody>
      </p:sp>
    </p:spTree>
    <p:extLst>
      <p:ext uri="{BB962C8B-B14F-4D97-AF65-F5344CB8AC3E}">
        <p14:creationId xmlns:p14="http://schemas.microsoft.com/office/powerpoint/2010/main" val="331377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D875A168-5151-E54A-66C8-407ADE33207F}"/>
              </a:ext>
            </a:extLst>
          </p:cNvPr>
          <p:cNvSpPr>
            <a:spLocks noGrp="1"/>
          </p:cNvSpPr>
          <p:nvPr>
            <p:ph type="sldNum" sz="quarter" idx="12"/>
          </p:nvPr>
        </p:nvSpPr>
        <p:spPr/>
        <p:txBody>
          <a:bodyPr/>
          <a:lstStyle/>
          <a:p>
            <a:fld id="{51EE7181-CA54-4834-B0AA-E251DC475F5A}" type="slidenum">
              <a:rPr lang="en-GB" smtClean="0"/>
              <a:t>2</a:t>
            </a:fld>
            <a:endParaRPr lang="en-GB"/>
          </a:p>
        </p:txBody>
      </p:sp>
      <p:sp>
        <p:nvSpPr>
          <p:cNvPr id="6" name="TextBox 5">
            <a:extLst>
              <a:ext uri="{FF2B5EF4-FFF2-40B4-BE49-F238E27FC236}">
                <a16:creationId xmlns:a16="http://schemas.microsoft.com/office/drawing/2014/main" id="{44E6B537-F8C3-AF02-7EE3-80C26234BBEF}"/>
              </a:ext>
            </a:extLst>
          </p:cNvPr>
          <p:cNvSpPr txBox="1"/>
          <p:nvPr/>
        </p:nvSpPr>
        <p:spPr>
          <a:xfrm>
            <a:off x="657860" y="402724"/>
            <a:ext cx="6202680" cy="523220"/>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800"/>
              <a:t>Екологічні показники НІЛ</a:t>
            </a:r>
          </a:p>
        </p:txBody>
      </p:sp>
      <p:sp>
        <p:nvSpPr>
          <p:cNvPr id="4" name="TextBox 3">
            <a:extLst>
              <a:ext uri="{FF2B5EF4-FFF2-40B4-BE49-F238E27FC236}">
                <a16:creationId xmlns:a16="http://schemas.microsoft.com/office/drawing/2014/main" id="{80B1D9FB-80D8-7F16-5890-700EF4F2B2BE}"/>
              </a:ext>
            </a:extLst>
          </p:cNvPr>
          <p:cNvSpPr txBox="1"/>
          <p:nvPr/>
        </p:nvSpPr>
        <p:spPr>
          <a:xfrm>
            <a:off x="529195" y="1831350"/>
            <a:ext cx="5163128" cy="3477875"/>
          </a:xfrm>
          <a:prstGeom prst="rect">
            <a:avLst/>
          </a:prstGeom>
          <a:noFill/>
        </p:spPr>
        <p:txBody>
          <a:bodyPr wrap="square" rtlCol="0">
            <a:spAutoFit/>
          </a:bodyPr>
          <a:lstStyle/>
          <a:p>
            <a:pPr marL="342900" indent="-342900">
              <a:buFont typeface="Arial" panose="020B0604020202020204" pitchFamily="34" charset="0"/>
              <a:buChar char="•"/>
            </a:pPr>
            <a:r>
              <a:rPr lang="uk-UA" sz="2000">
                <a:effectLst/>
              </a:rPr>
              <a:t>Звітні таблиці Порядку проведення НІЛ:</a:t>
            </a:r>
          </a:p>
          <a:p>
            <a:pPr marL="800100" lvl="1" indent="-342900">
              <a:buFont typeface="Arial" panose="020B0604020202020204" pitchFamily="34" charset="0"/>
              <a:buChar char="•"/>
            </a:pPr>
            <a:r>
              <a:rPr lang="uk-UA" sz="2000">
                <a:effectLst/>
              </a:rPr>
              <a:t>Група 6. Показники біорізноманіття та структури насаджень</a:t>
            </a:r>
          </a:p>
          <a:p>
            <a:pPr marL="800100" lvl="1" indent="-342900">
              <a:buFont typeface="Arial" panose="020B0604020202020204" pitchFamily="34" charset="0"/>
              <a:buChar char="•"/>
            </a:pPr>
            <a:r>
              <a:rPr lang="uk-UA" sz="2000">
                <a:effectLst/>
              </a:rPr>
              <a:t>Група 7. Показники санітарного стану насаджень та дерев</a:t>
            </a:r>
          </a:p>
          <a:p>
            <a:pPr marL="342900" indent="-342900">
              <a:buFont typeface="Arial" panose="020B0604020202020204" pitchFamily="34" charset="0"/>
              <a:buChar char="•"/>
            </a:pPr>
            <a:r>
              <a:rPr lang="uk-UA" sz="2000"/>
              <a:t>Лісовий кодекс України: </a:t>
            </a:r>
          </a:p>
          <a:p>
            <a:pPr marL="800100" lvl="1" indent="-342900">
              <a:buFont typeface="Arial" panose="020B0604020202020204" pitchFamily="34" charset="0"/>
              <a:buChar char="•"/>
            </a:pPr>
            <a:r>
              <a:rPr lang="uk-UA" sz="2000"/>
              <a:t>Узагальнена </a:t>
            </a:r>
            <a:r>
              <a:rPr lang="uk-UA" sz="2000">
                <a:effectLst/>
              </a:rPr>
              <a:t>інформація щодо лісів для потреб планування, у тому числі стратегічного, ведення лісового господарства, державного лісового кадастру, моніторингу лісів </a:t>
            </a:r>
            <a:endParaRPr lang="uk-UA" sz="2000"/>
          </a:p>
        </p:txBody>
      </p:sp>
      <p:sp>
        <p:nvSpPr>
          <p:cNvPr id="5" name="TextBox 4">
            <a:extLst>
              <a:ext uri="{FF2B5EF4-FFF2-40B4-BE49-F238E27FC236}">
                <a16:creationId xmlns:a16="http://schemas.microsoft.com/office/drawing/2014/main" id="{77670B41-579D-8B29-BD57-32E76C063B19}"/>
              </a:ext>
            </a:extLst>
          </p:cNvPr>
          <p:cNvSpPr txBox="1"/>
          <p:nvPr/>
        </p:nvSpPr>
        <p:spPr>
          <a:xfrm>
            <a:off x="6383829" y="5707584"/>
            <a:ext cx="5339410" cy="338554"/>
          </a:xfrm>
          <a:prstGeom prst="rect">
            <a:avLst/>
          </a:prstGeom>
          <a:noFill/>
        </p:spPr>
        <p:txBody>
          <a:bodyPr wrap="square">
            <a:spAutoFit/>
          </a:bodyPr>
          <a:lstStyle/>
          <a:p>
            <a:r>
              <a:rPr lang="en-GB" sz="1600">
                <a:hlinkClick r:id="rId3"/>
              </a:rPr>
              <a:t>https://nfi.lisproekt.gov.ua/ecological-parameters-2021-2023/</a:t>
            </a:r>
            <a:r>
              <a:rPr lang="uk-UA" sz="1600"/>
              <a:t> </a:t>
            </a:r>
          </a:p>
        </p:txBody>
      </p:sp>
      <p:pic>
        <p:nvPicPr>
          <p:cNvPr id="7" name="Рисунок 6">
            <a:extLst>
              <a:ext uri="{FF2B5EF4-FFF2-40B4-BE49-F238E27FC236}">
                <a16:creationId xmlns:a16="http://schemas.microsoft.com/office/drawing/2014/main" id="{6E066811-A624-37A9-B927-5ED6B7896452}"/>
              </a:ext>
            </a:extLst>
          </p:cNvPr>
          <p:cNvPicPr>
            <a:picLocks noChangeAspect="1"/>
          </p:cNvPicPr>
          <p:nvPr/>
        </p:nvPicPr>
        <p:blipFill>
          <a:blip r:embed="rId4"/>
          <a:stretch>
            <a:fillRect/>
          </a:stretch>
        </p:blipFill>
        <p:spPr>
          <a:xfrm>
            <a:off x="5722848" y="1644202"/>
            <a:ext cx="6230080" cy="3806312"/>
          </a:xfrm>
          <a:prstGeom prst="rect">
            <a:avLst/>
          </a:prstGeom>
        </p:spPr>
      </p:pic>
    </p:spTree>
    <p:extLst>
      <p:ext uri="{BB962C8B-B14F-4D97-AF65-F5344CB8AC3E}">
        <p14:creationId xmlns:p14="http://schemas.microsoft.com/office/powerpoint/2010/main" val="61297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я 4">
            <a:extLst>
              <a:ext uri="{FF2B5EF4-FFF2-40B4-BE49-F238E27FC236}">
                <a16:creationId xmlns:a16="http://schemas.microsoft.com/office/drawing/2014/main" id="{08EBD184-1398-5FEC-4F08-4D5E28680600}"/>
              </a:ext>
            </a:extLst>
          </p:cNvPr>
          <p:cNvGraphicFramePr>
            <a:graphicFrameLocks noGrp="1"/>
          </p:cNvGraphicFramePr>
          <p:nvPr>
            <p:extLst>
              <p:ext uri="{D42A27DB-BD31-4B8C-83A1-F6EECF244321}">
                <p14:modId xmlns:p14="http://schemas.microsoft.com/office/powerpoint/2010/main" val="545535528"/>
              </p:ext>
            </p:extLst>
          </p:nvPr>
        </p:nvGraphicFramePr>
        <p:xfrm>
          <a:off x="2405737" y="1221336"/>
          <a:ext cx="9712959" cy="5636664"/>
        </p:xfrm>
        <a:graphic>
          <a:graphicData uri="http://schemas.openxmlformats.org/drawingml/2006/table">
            <a:tbl>
              <a:tblPr firstRow="1" firstCol="1" bandRow="1">
                <a:tableStyleId>{2D5ABB26-0587-4C30-8999-92F81FD0307C}</a:tableStyleId>
              </a:tblPr>
              <a:tblGrid>
                <a:gridCol w="2128981">
                  <a:extLst>
                    <a:ext uri="{9D8B030D-6E8A-4147-A177-3AD203B41FA5}">
                      <a16:colId xmlns:a16="http://schemas.microsoft.com/office/drawing/2014/main" val="112338250"/>
                    </a:ext>
                  </a:extLst>
                </a:gridCol>
                <a:gridCol w="3017520">
                  <a:extLst>
                    <a:ext uri="{9D8B030D-6E8A-4147-A177-3AD203B41FA5}">
                      <a16:colId xmlns:a16="http://schemas.microsoft.com/office/drawing/2014/main" val="135284315"/>
                    </a:ext>
                  </a:extLst>
                </a:gridCol>
                <a:gridCol w="4566458">
                  <a:extLst>
                    <a:ext uri="{9D8B030D-6E8A-4147-A177-3AD203B41FA5}">
                      <a16:colId xmlns:a16="http://schemas.microsoft.com/office/drawing/2014/main" val="2504821986"/>
                    </a:ext>
                  </a:extLst>
                </a:gridCol>
              </a:tblGrid>
              <a:tr h="236794">
                <a:tc>
                  <a:txBody>
                    <a:bodyPr/>
                    <a:lstStyle/>
                    <a:p>
                      <a:pPr algn="ctr"/>
                      <a:r>
                        <a:rPr lang="uk-UA" sz="1600" b="1" kern="100">
                          <a:solidFill>
                            <a:schemeClr val="accent6">
                              <a:lumMod val="75000"/>
                            </a:schemeClr>
                          </a:solidFill>
                          <a:effectLst/>
                        </a:rPr>
                        <a:t>Група показників</a:t>
                      </a:r>
                      <a:endParaRPr lang="uk-UA" sz="1600" b="1" kern="100">
                        <a:solidFill>
                          <a:schemeClr val="accent6">
                            <a:lumMod val="7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pPr algn="ctr"/>
                      <a:r>
                        <a:rPr lang="uk-UA" sz="1600" b="1" kern="100">
                          <a:solidFill>
                            <a:schemeClr val="accent6">
                              <a:lumMod val="75000"/>
                            </a:schemeClr>
                          </a:solidFill>
                          <a:effectLst/>
                        </a:rPr>
                        <a:t>Показник NFI - FBA</a:t>
                      </a:r>
                      <a:endParaRPr lang="uk-UA" sz="1600" b="1" kern="100">
                        <a:solidFill>
                          <a:schemeClr val="accent6">
                            <a:lumMod val="7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pPr algn="ctr"/>
                      <a:r>
                        <a:rPr lang="uk-UA" sz="1600" b="1" kern="100">
                          <a:solidFill>
                            <a:schemeClr val="accent6">
                              <a:lumMod val="75000"/>
                            </a:schemeClr>
                          </a:solidFill>
                          <a:effectLst/>
                        </a:rPr>
                        <a:t>Показник НІЛ України</a:t>
                      </a:r>
                      <a:endParaRPr lang="uk-UA" sz="1600" b="1" kern="100">
                        <a:solidFill>
                          <a:schemeClr val="accent6">
                            <a:lumMod val="7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689289730"/>
                  </a:ext>
                </a:extLst>
              </a:tr>
              <a:tr h="236794">
                <a:tc>
                  <a:txBody>
                    <a:bodyPr/>
                    <a:lstStyle/>
                    <a:p>
                      <a:r>
                        <a:rPr lang="uk-UA" sz="1600" kern="100">
                          <a:solidFill>
                            <a:schemeClr val="tx1"/>
                          </a:solidFill>
                          <a:effectLst/>
                        </a:rPr>
                        <a:t>Категорії лісів</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Європейські типи лісу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pPr marL="0" lvl="0" indent="0">
                        <a:buFont typeface="Aptos" panose="020B0004020202020204" pitchFamily="34" charset="0"/>
                        <a:buNone/>
                      </a:pPr>
                      <a:r>
                        <a:rPr lang="uk-UA" sz="1600" kern="100">
                          <a:solidFill>
                            <a:schemeClr val="tx1"/>
                          </a:solidFill>
                          <a:effectLst/>
                        </a:rPr>
                        <a:t> - -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127266690"/>
                  </a:ext>
                </a:extLst>
              </a:tr>
              <a:tr h="236794">
                <a:tc>
                  <a:txBody>
                    <a:bodyPr/>
                    <a:lstStyle/>
                    <a:p>
                      <a:r>
                        <a:rPr lang="uk-UA" sz="1600" kern="100">
                          <a:solidFill>
                            <a:schemeClr val="tx1"/>
                          </a:solidFill>
                          <a:effectLst/>
                        </a:rPr>
                        <a:t>Структура лісу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Деревні породи</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Деревні породи</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974316820"/>
                  </a:ext>
                </a:extLst>
              </a:tr>
              <a:tr h="23679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Висота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Висота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980975886"/>
                  </a:ext>
                </a:extLst>
              </a:tr>
              <a:tr h="23679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Діаметр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Діаметр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426206064"/>
                  </a:ext>
                </a:extLst>
              </a:tr>
              <a:tr h="23679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Кількість дерев на 1 га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Кількість дерев на 1 га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35955626"/>
                  </a:ext>
                </a:extLst>
              </a:tr>
              <a:tr h="24856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Соціальна позиція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Клас </a:t>
                      </a:r>
                      <a:r>
                        <a:rPr lang="uk-UA" sz="1600" kern="100" err="1">
                          <a:solidFill>
                            <a:schemeClr val="tx1"/>
                          </a:solidFill>
                          <a:effectLst/>
                        </a:rPr>
                        <a:t>Крафта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405701096"/>
                  </a:ext>
                </a:extLst>
              </a:tr>
              <a:tr h="23679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Кількість ярусів деревостану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Опис всіх елементів лісу всіх ярусів деревостану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968902673"/>
                  </a:ext>
                </a:extLst>
              </a:tr>
              <a:tr h="24856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Координати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Координати дерева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60019312"/>
                  </a:ext>
                </a:extLst>
              </a:tr>
              <a:tr h="23679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Вік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Вік дерева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270615240"/>
                  </a:ext>
                </a:extLst>
              </a:tr>
              <a:tr h="24856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Багатство деревних порід в ярусі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Опис всіх елементів лісу всіх ярусів деревостану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163133967"/>
                  </a:ext>
                </a:extLst>
              </a:tr>
              <a:tr h="24856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Межа лісу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Картографування частин інвентаризаційної ділянки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691049900"/>
                  </a:ext>
                </a:extLst>
              </a:tr>
              <a:tr h="24856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Прогалини на 1 га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err="1">
                          <a:solidFill>
                            <a:schemeClr val="tx1"/>
                          </a:solidFill>
                          <a:effectLst/>
                        </a:rPr>
                        <a:t>Біогалявини</a:t>
                      </a:r>
                      <a:r>
                        <a:rPr lang="uk-UA" sz="1600" kern="100">
                          <a:solidFill>
                            <a:schemeClr val="tx1"/>
                          </a:solidFill>
                          <a:effectLst/>
                        </a:rPr>
                        <a:t>, </a:t>
                      </a:r>
                      <a:r>
                        <a:rPr lang="uk-UA" sz="1600" kern="100" err="1">
                          <a:solidFill>
                            <a:schemeClr val="tx1"/>
                          </a:solidFill>
                          <a:effectLst/>
                        </a:rPr>
                        <a:t>біополяни</a:t>
                      </a:r>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2725674115"/>
                  </a:ext>
                </a:extLst>
              </a:tr>
              <a:tr h="236794">
                <a:tc>
                  <a:txBody>
                    <a:bodyPr/>
                    <a:lstStyle/>
                    <a:p>
                      <a:r>
                        <a:rPr lang="uk-UA" sz="1600" kern="100">
                          <a:solidFill>
                            <a:schemeClr val="tx1"/>
                          </a:solidFill>
                          <a:effectLst/>
                        </a:rPr>
                        <a:t>Вік лісу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Стадія розвитку лісу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Клас віку/Група віку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342614978"/>
                  </a:ext>
                </a:extLst>
              </a:tr>
              <a:tr h="236794">
                <a:tc>
                  <a:txBody>
                    <a:bodyPr/>
                    <a:lstStyle/>
                    <a:p>
                      <a:r>
                        <a:rPr lang="uk-UA" sz="1600" kern="100">
                          <a:solidFill>
                            <a:schemeClr val="tx1"/>
                          </a:solidFill>
                          <a:effectLst/>
                        </a:rPr>
                        <a:t>Природність</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Природність</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637091226"/>
                  </a:ext>
                </a:extLst>
              </a:tr>
              <a:tr h="236794">
                <a:tc>
                  <a:txBody>
                    <a:bodyPr/>
                    <a:lstStyle/>
                    <a:p>
                      <a:r>
                        <a:rPr lang="uk-UA" sz="1600" kern="100">
                          <a:solidFill>
                            <a:schemeClr val="tx1"/>
                          </a:solidFill>
                          <a:effectLst/>
                        </a:rPr>
                        <a:t>Мертва деревина</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Стояча мертва деревини</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Сухостій</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826816596"/>
                  </a:ext>
                </a:extLst>
              </a:tr>
              <a:tr h="23679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Повалена мертва деревина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Деревна ламань</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42245745"/>
                  </a:ext>
                </a:extLst>
              </a:tr>
              <a:tr h="236794">
                <a:tc>
                  <a:txBody>
                    <a:bodyPr/>
                    <a:lstStyle/>
                    <a:p>
                      <a:r>
                        <a:rPr lang="uk-UA" sz="1600" kern="100">
                          <a:solidFill>
                            <a:schemeClr val="tx1"/>
                          </a:solidFill>
                          <a:effectLst/>
                        </a:rPr>
                        <a:t>Поновлення лісу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Поновлення лісу</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85190962"/>
                  </a:ext>
                </a:extLst>
              </a:tr>
              <a:tr h="236794">
                <a:tc>
                  <a:txBody>
                    <a:bodyPr/>
                    <a:lstStyle/>
                    <a:p>
                      <a:r>
                        <a:rPr lang="uk-UA" sz="1600" kern="100">
                          <a:solidFill>
                            <a:schemeClr val="tx1"/>
                          </a:solidFill>
                          <a:effectLst/>
                        </a:rPr>
                        <a:t>Надземна рослинність</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Кущі, чагарники</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Покриття підліском</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2430431199"/>
                  </a:ext>
                </a:extLst>
              </a:tr>
              <a:tr h="248564">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Папороті, лишайники, мохи</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Покриття рослинами</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30259382"/>
                  </a:ext>
                </a:extLst>
              </a:tr>
              <a:tr h="236794">
                <a:tc>
                  <a:txBody>
                    <a:bodyPr/>
                    <a:lstStyle/>
                    <a:p>
                      <a:r>
                        <a:rPr lang="uk-UA" sz="1600" kern="100">
                          <a:solidFill>
                            <a:schemeClr val="tx1"/>
                          </a:solidFill>
                          <a:effectLst/>
                        </a:rPr>
                        <a:t>Стан дерев</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 </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tx1"/>
                          </a:solidFill>
                          <a:effectLst/>
                        </a:rPr>
                        <a:t>Пошкодження живих дерев</a:t>
                      </a:r>
                      <a:endParaRPr lang="uk-UA" sz="16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414772688"/>
                  </a:ext>
                </a:extLst>
              </a:tr>
              <a:tr h="236794">
                <a:tc>
                  <a:txBody>
                    <a:bodyPr/>
                    <a:lstStyle/>
                    <a:p>
                      <a:r>
                        <a:rPr lang="uk-UA" sz="1600" kern="100">
                          <a:solidFill>
                            <a:schemeClr val="accent6">
                              <a:lumMod val="50000"/>
                            </a:schemeClr>
                          </a:solidFill>
                          <a:effectLst/>
                        </a:rPr>
                        <a:t> </a:t>
                      </a:r>
                      <a:endParaRPr lang="uk-UA" sz="16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accent6">
                              <a:lumMod val="50000"/>
                            </a:schemeClr>
                          </a:solidFill>
                          <a:effectLst/>
                        </a:rPr>
                        <a:t> </a:t>
                      </a:r>
                      <a:endParaRPr lang="uk-UA" sz="16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accent6">
                              <a:lumMod val="50000"/>
                            </a:schemeClr>
                          </a:solidFill>
                          <a:effectLst/>
                        </a:rPr>
                        <a:t>Дефоліація </a:t>
                      </a:r>
                      <a:endParaRPr lang="uk-UA" sz="16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50128926"/>
                  </a:ext>
                </a:extLst>
              </a:tr>
              <a:tr h="236794">
                <a:tc>
                  <a:txBody>
                    <a:bodyPr/>
                    <a:lstStyle/>
                    <a:p>
                      <a:r>
                        <a:rPr lang="uk-UA" sz="1600" kern="100">
                          <a:solidFill>
                            <a:schemeClr val="accent6">
                              <a:lumMod val="50000"/>
                            </a:schemeClr>
                          </a:solidFill>
                          <a:effectLst/>
                        </a:rPr>
                        <a:t> </a:t>
                      </a:r>
                      <a:endParaRPr lang="uk-UA" sz="16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a:solidFill>
                            <a:schemeClr val="accent6">
                              <a:lumMod val="50000"/>
                            </a:schemeClr>
                          </a:solidFill>
                          <a:effectLst/>
                        </a:rPr>
                        <a:t> </a:t>
                      </a:r>
                      <a:endParaRPr lang="uk-UA" sz="16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600" kern="100" err="1">
                          <a:solidFill>
                            <a:schemeClr val="accent6">
                              <a:lumMod val="50000"/>
                            </a:schemeClr>
                          </a:solidFill>
                          <a:effectLst/>
                        </a:rPr>
                        <a:t>Дехромація</a:t>
                      </a:r>
                      <a:endParaRPr lang="uk-UA" sz="16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65875732"/>
                  </a:ext>
                </a:extLst>
              </a:tr>
            </a:tbl>
          </a:graphicData>
        </a:graphic>
      </p:graphicFrame>
      <p:pic>
        <p:nvPicPr>
          <p:cNvPr id="3074" name="Picture 2">
            <a:extLst>
              <a:ext uri="{FF2B5EF4-FFF2-40B4-BE49-F238E27FC236}">
                <a16:creationId xmlns:a16="http://schemas.microsoft.com/office/drawing/2014/main" id="{0FAD3B52-9E9D-F05B-AFC1-D4FD2CE53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 y="1696720"/>
            <a:ext cx="2243176" cy="36474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5703463-B280-2B81-A005-919EBEC71F1C}"/>
              </a:ext>
            </a:extLst>
          </p:cNvPr>
          <p:cNvSpPr txBox="1"/>
          <p:nvPr/>
        </p:nvSpPr>
        <p:spPr>
          <a:xfrm>
            <a:off x="632104" y="73256"/>
            <a:ext cx="10091420" cy="954107"/>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800">
                <a:effectLst/>
                <a:latin typeface="Century Gothic" panose="020B0502020202020204" pitchFamily="34" charset="0"/>
                <a:ea typeface="Century Gothic" panose="020B0502020202020204" pitchFamily="34" charset="0"/>
                <a:cs typeface="Times New Roman" panose="02020603050405020304" pitchFamily="18" charset="0"/>
              </a:rPr>
              <a:t>Внесок НІЛ до </a:t>
            </a:r>
            <a:br>
              <a:rPr lang="uk-UA" sz="2800">
                <a:effectLst/>
                <a:latin typeface="Century Gothic" panose="020B0502020202020204" pitchFamily="34" charset="0"/>
                <a:ea typeface="Century Gothic" panose="020B0502020202020204" pitchFamily="34" charset="0"/>
                <a:cs typeface="Times New Roman" panose="02020603050405020304" pitchFamily="18" charset="0"/>
              </a:rPr>
            </a:br>
            <a:r>
              <a:rPr lang="uk-UA" sz="2800">
                <a:effectLst/>
                <a:latin typeface="Century Gothic" panose="020B0502020202020204" pitchFamily="34" charset="0"/>
                <a:ea typeface="Century Gothic" panose="020B0502020202020204" pitchFamily="34" charset="0"/>
                <a:cs typeface="Times New Roman" panose="02020603050405020304" pitchFamily="18" charset="0"/>
              </a:rPr>
              <a:t>оцінки лісового біорізноманіття</a:t>
            </a:r>
            <a:endParaRPr lang="uk-UA" sz="2800"/>
          </a:p>
        </p:txBody>
      </p:sp>
      <p:sp>
        <p:nvSpPr>
          <p:cNvPr id="2" name="TextBox 1">
            <a:extLst>
              <a:ext uri="{FF2B5EF4-FFF2-40B4-BE49-F238E27FC236}">
                <a16:creationId xmlns:a16="http://schemas.microsoft.com/office/drawing/2014/main" id="{7A9DC1EF-3F80-DD59-5A4F-40173EC166F5}"/>
              </a:ext>
            </a:extLst>
          </p:cNvPr>
          <p:cNvSpPr txBox="1"/>
          <p:nvPr/>
        </p:nvSpPr>
        <p:spPr>
          <a:xfrm>
            <a:off x="797988" y="5344160"/>
            <a:ext cx="793807" cy="369332"/>
          </a:xfrm>
          <a:prstGeom prst="rect">
            <a:avLst/>
          </a:prstGeom>
          <a:noFill/>
        </p:spPr>
        <p:txBody>
          <a:bodyPr wrap="none" rtlCol="0">
            <a:spAutoFit/>
          </a:bodyPr>
          <a:lstStyle/>
          <a:p>
            <a:r>
              <a:rPr lang="uk-UA"/>
              <a:t>(2011)</a:t>
            </a:r>
          </a:p>
        </p:txBody>
      </p:sp>
    </p:spTree>
    <p:extLst>
      <p:ext uri="{BB962C8B-B14F-4D97-AF65-F5344CB8AC3E}">
        <p14:creationId xmlns:p14="http://schemas.microsoft.com/office/powerpoint/2010/main" val="10281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E01D8-7097-8EC8-7A31-4612AEEA7E0B}"/>
              </a:ext>
            </a:extLst>
          </p:cNvPr>
          <p:cNvSpPr>
            <a:spLocks noGrp="1"/>
          </p:cNvSpPr>
          <p:nvPr>
            <p:ph type="title"/>
          </p:nvPr>
        </p:nvSpPr>
        <p:spPr>
          <a:xfrm>
            <a:off x="676573" y="148557"/>
            <a:ext cx="9026005" cy="719286"/>
          </a:xfrm>
        </p:spPr>
        <p:txBody>
          <a:bodyPr/>
          <a:lstStyle/>
          <a:p>
            <a:r>
              <a:rPr lang="uk-UA" sz="2800" b="1" kern="100">
                <a:solidFill>
                  <a:schemeClr val="accent6">
                    <a:lumMod val="50000"/>
                  </a:schemeClr>
                </a:solidFill>
                <a:latin typeface="Calibri" panose="020F0502020204030204" pitchFamily="34" charset="0"/>
                <a:ea typeface="Yu Gothic Light" panose="020B0300000000000000" pitchFamily="34" charset="-128"/>
                <a:cs typeface="+mn-cs"/>
              </a:rPr>
              <a:t>Окремі оцінки та аналіз </a:t>
            </a:r>
            <a:br>
              <a:rPr lang="uk-UA" sz="2800" b="1" kern="100">
                <a:solidFill>
                  <a:schemeClr val="accent6">
                    <a:lumMod val="50000"/>
                  </a:schemeClr>
                </a:solidFill>
                <a:latin typeface="Calibri" panose="020F0502020204030204" pitchFamily="34" charset="0"/>
                <a:ea typeface="Yu Gothic Light" panose="020B0300000000000000" pitchFamily="34" charset="-128"/>
                <a:cs typeface="+mn-cs"/>
              </a:rPr>
            </a:br>
            <a:r>
              <a:rPr lang="uk-UA" sz="2800" b="1" kern="100">
                <a:solidFill>
                  <a:schemeClr val="accent6">
                    <a:lumMod val="50000"/>
                  </a:schemeClr>
                </a:solidFill>
                <a:latin typeface="Calibri" panose="020F0502020204030204" pitchFamily="34" charset="0"/>
                <a:ea typeface="Yu Gothic Light" panose="020B0300000000000000" pitchFamily="34" charset="-128"/>
                <a:cs typeface="+mn-cs"/>
              </a:rPr>
              <a:t>екологічних показників</a:t>
            </a:r>
            <a:endParaRPr lang="de-DE" sz="2800"/>
          </a:p>
        </p:txBody>
      </p:sp>
      <p:graphicFrame>
        <p:nvGraphicFramePr>
          <p:cNvPr id="6" name="Таблиця 5">
            <a:extLst>
              <a:ext uri="{FF2B5EF4-FFF2-40B4-BE49-F238E27FC236}">
                <a16:creationId xmlns:a16="http://schemas.microsoft.com/office/drawing/2014/main" id="{FC82F226-4F89-ED7B-1D26-09E9D567E5C1}"/>
              </a:ext>
            </a:extLst>
          </p:cNvPr>
          <p:cNvGraphicFramePr>
            <a:graphicFrameLocks noGrp="1"/>
          </p:cNvGraphicFramePr>
          <p:nvPr>
            <p:extLst>
              <p:ext uri="{D42A27DB-BD31-4B8C-83A1-F6EECF244321}">
                <p14:modId xmlns:p14="http://schemas.microsoft.com/office/powerpoint/2010/main" val="2324443122"/>
              </p:ext>
            </p:extLst>
          </p:nvPr>
        </p:nvGraphicFramePr>
        <p:xfrm>
          <a:off x="513613" y="1338073"/>
          <a:ext cx="6780823" cy="4571748"/>
        </p:xfrm>
        <a:graphic>
          <a:graphicData uri="http://schemas.openxmlformats.org/drawingml/2006/table">
            <a:tbl>
              <a:tblPr firstRow="1" bandRow="1">
                <a:tableStyleId>{2D5ABB26-0587-4C30-8999-92F81FD0307C}</a:tableStyleId>
              </a:tblPr>
              <a:tblGrid>
                <a:gridCol w="2219427">
                  <a:extLst>
                    <a:ext uri="{9D8B030D-6E8A-4147-A177-3AD203B41FA5}">
                      <a16:colId xmlns:a16="http://schemas.microsoft.com/office/drawing/2014/main" val="3344230711"/>
                    </a:ext>
                  </a:extLst>
                </a:gridCol>
                <a:gridCol w="4561396">
                  <a:extLst>
                    <a:ext uri="{9D8B030D-6E8A-4147-A177-3AD203B41FA5}">
                      <a16:colId xmlns:a16="http://schemas.microsoft.com/office/drawing/2014/main" val="1090196555"/>
                    </a:ext>
                  </a:extLst>
                </a:gridCol>
              </a:tblGrid>
              <a:tr h="395988">
                <a:tc>
                  <a:txBody>
                    <a:bodyPr/>
                    <a:lstStyle/>
                    <a:p>
                      <a:pPr algn="ctr"/>
                      <a:r>
                        <a:rPr lang="uk-UA" b="1">
                          <a:solidFill>
                            <a:schemeClr val="accent6">
                              <a:lumMod val="75000"/>
                            </a:schemeClr>
                          </a:solidFill>
                        </a:rPr>
                        <a:t>Оцінка</a:t>
                      </a:r>
                    </a:p>
                  </a:txBody>
                  <a:tcPr/>
                </a:tc>
                <a:tc>
                  <a:txBody>
                    <a:bodyPr/>
                    <a:lstStyle/>
                    <a:p>
                      <a:pPr algn="ctr"/>
                      <a:r>
                        <a:rPr lang="uk-UA" b="1">
                          <a:solidFill>
                            <a:schemeClr val="accent6">
                              <a:lumMod val="75000"/>
                            </a:schemeClr>
                          </a:solidFill>
                        </a:rPr>
                        <a:t>Аналіз та пропозиції</a:t>
                      </a:r>
                    </a:p>
                  </a:txBody>
                  <a:tcPr/>
                </a:tc>
                <a:extLst>
                  <a:ext uri="{0D108BD9-81ED-4DB2-BD59-A6C34878D82A}">
                    <a16:rowId xmlns:a16="http://schemas.microsoft.com/office/drawing/2014/main" val="2205618345"/>
                  </a:ext>
                </a:extLst>
              </a:tr>
              <a:tr h="843701">
                <a:tc>
                  <a:txBody>
                    <a:bodyPr/>
                    <a:lstStyle/>
                    <a:p>
                      <a:r>
                        <a:rPr lang="uk-UA" sz="1600"/>
                        <a:t>Поширення простих за структурою насаджень (одноярусні, одновікові, монокультури).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b="1"/>
                        <a:t>Розширення практики </a:t>
                      </a:r>
                      <a:r>
                        <a:rPr lang="uk-UA" sz="1600"/>
                        <a:t>впровадження у лісовому господарстві України методів </a:t>
                      </a:r>
                      <a:r>
                        <a:rPr lang="uk-UA" sz="1600" b="1"/>
                        <a:t>наближеного до природи лісівництва</a:t>
                      </a:r>
                      <a:r>
                        <a:rPr lang="uk-UA" sz="1600"/>
                        <a:t>, спрямованих на формування насаджень комплексної структури.</a:t>
                      </a:r>
                    </a:p>
                  </a:txBody>
                  <a:tcPr/>
                </a:tc>
                <a:extLst>
                  <a:ext uri="{0D108BD9-81ED-4DB2-BD59-A6C34878D82A}">
                    <a16:rowId xmlns:a16="http://schemas.microsoft.com/office/drawing/2014/main" val="264999606"/>
                  </a:ext>
                </a:extLst>
              </a:tr>
              <a:tr h="640080">
                <a:tc>
                  <a:txBody>
                    <a:bodyPr/>
                    <a:lstStyle/>
                    <a:p>
                      <a:r>
                        <a:rPr lang="uk-UA" sz="1600"/>
                        <a:t>Понад 85% дерев за результатами обстеження не мають ознак ослаблення. </a:t>
                      </a:r>
                    </a:p>
                  </a:txBody>
                  <a:tcPr/>
                </a:tc>
                <a:tc>
                  <a:txBody>
                    <a:bodyPr/>
                    <a:lstStyle/>
                    <a:p>
                      <a:r>
                        <a:rPr lang="uk-UA" sz="1600"/>
                        <a:t>Фактори потребують подальшого локального аналізу, проте</a:t>
                      </a:r>
                      <a:r>
                        <a:rPr lang="uk-UA" sz="1600" b="1">
                          <a:solidFill>
                            <a:schemeClr val="tx1"/>
                          </a:solidFill>
                        </a:rPr>
                        <a:t> умов для критичного санітарного стану насаджень не виявлено</a:t>
                      </a:r>
                    </a:p>
                  </a:txBody>
                  <a:tcPr/>
                </a:tc>
                <a:extLst>
                  <a:ext uri="{0D108BD9-81ED-4DB2-BD59-A6C34878D82A}">
                    <a16:rowId xmlns:a16="http://schemas.microsoft.com/office/drawing/2014/main" val="3246757923"/>
                  </a:ext>
                </a:extLst>
              </a:tr>
              <a:tr h="1381760">
                <a:tc>
                  <a:txBody>
                    <a:bodyPr/>
                    <a:lstStyle/>
                    <a:p>
                      <a:r>
                        <a:rPr lang="uk-UA" sz="1600"/>
                        <a:t>Оцінка показників загального стану крони дерев (дефоліація, </a:t>
                      </a:r>
                      <a:r>
                        <a:rPr lang="uk-UA" sz="1600" err="1"/>
                        <a:t>дехромація</a:t>
                      </a:r>
                      <a:r>
                        <a:rPr lang="uk-UA" sz="1600"/>
                        <a:t>) поки що не дає результатів, які можна прийняти за достовірні оцінки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a:t>Крім недостатнього обсягу польових даних, існує </a:t>
                      </a:r>
                      <a:r>
                        <a:rPr lang="uk-UA" sz="1600" b="1"/>
                        <a:t>потреба розширеного тренування персоналу НІЛ </a:t>
                      </a:r>
                      <a:r>
                        <a:rPr lang="uk-UA" sz="1600"/>
                        <a:t>для оцінки цих показників. </a:t>
                      </a:r>
                      <a:br>
                        <a:rPr lang="uk-UA" sz="1600"/>
                      </a:br>
                      <a:r>
                        <a:rPr lang="uk-UA" sz="1600"/>
                        <a:t>Проблема оцінки цих показників полягає в </a:t>
                      </a:r>
                      <a:r>
                        <a:rPr lang="uk-UA" sz="1600" b="1"/>
                        <a:t>розширенні ролі національної інвентаризації лісів як єдиної платформи для національного моніторингу лісів</a:t>
                      </a:r>
                      <a:r>
                        <a:rPr lang="uk-UA" sz="1600"/>
                        <a:t>. </a:t>
                      </a:r>
                      <a:endParaRPr lang="ru-RU" sz="1600"/>
                    </a:p>
                  </a:txBody>
                  <a:tcPr/>
                </a:tc>
                <a:extLst>
                  <a:ext uri="{0D108BD9-81ED-4DB2-BD59-A6C34878D82A}">
                    <a16:rowId xmlns:a16="http://schemas.microsoft.com/office/drawing/2014/main" val="557293577"/>
                  </a:ext>
                </a:extLst>
              </a:tr>
            </a:tbl>
          </a:graphicData>
        </a:graphic>
      </p:graphicFrame>
      <p:pic>
        <p:nvPicPr>
          <p:cNvPr id="14" name="Рисунок 13">
            <a:extLst>
              <a:ext uri="{FF2B5EF4-FFF2-40B4-BE49-F238E27FC236}">
                <a16:creationId xmlns:a16="http://schemas.microsoft.com/office/drawing/2014/main" id="{E74299E6-EA0E-20BE-F1AE-6FDA5010FBFF}"/>
              </a:ext>
            </a:extLst>
          </p:cNvPr>
          <p:cNvPicPr>
            <a:picLocks noChangeAspect="1"/>
          </p:cNvPicPr>
          <p:nvPr/>
        </p:nvPicPr>
        <p:blipFill>
          <a:blip r:embed="rId3"/>
          <a:stretch>
            <a:fillRect/>
          </a:stretch>
        </p:blipFill>
        <p:spPr>
          <a:xfrm>
            <a:off x="7294436" y="2086667"/>
            <a:ext cx="4816284" cy="3237121"/>
          </a:xfrm>
          <a:prstGeom prst="rect">
            <a:avLst/>
          </a:prstGeom>
        </p:spPr>
      </p:pic>
    </p:spTree>
    <p:extLst>
      <p:ext uri="{BB962C8B-B14F-4D97-AF65-F5344CB8AC3E}">
        <p14:creationId xmlns:p14="http://schemas.microsoft.com/office/powerpoint/2010/main" val="40418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18A53-DDBB-F6A9-8D74-378C04345C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1D8680-BAFD-06BD-8B88-BED57EF1FCE3}"/>
              </a:ext>
            </a:extLst>
          </p:cNvPr>
          <p:cNvSpPr>
            <a:spLocks noGrp="1"/>
          </p:cNvSpPr>
          <p:nvPr>
            <p:ph type="title"/>
          </p:nvPr>
        </p:nvSpPr>
        <p:spPr>
          <a:xfrm>
            <a:off x="725267" y="434299"/>
            <a:ext cx="9026005" cy="719286"/>
          </a:xfrm>
        </p:spPr>
        <p:txBody>
          <a:bodyPr/>
          <a:lstStyle/>
          <a:p>
            <a:r>
              <a:rPr lang="uk-UA" sz="2800" b="1" kern="100">
                <a:solidFill>
                  <a:schemeClr val="accent6">
                    <a:lumMod val="50000"/>
                  </a:schemeClr>
                </a:solidFill>
                <a:latin typeface="Calibri" panose="020F0502020204030204" pitchFamily="34" charset="0"/>
                <a:ea typeface="Yu Gothic Light" panose="020B0300000000000000" pitchFamily="34" charset="-128"/>
                <a:cs typeface="+mn-cs"/>
              </a:rPr>
              <a:t>НІЛ - основа майбутнього моніторингу лісів ЄС</a:t>
            </a:r>
            <a:endParaRPr lang="de-DE" sz="2800"/>
          </a:p>
        </p:txBody>
      </p:sp>
      <p:sp>
        <p:nvSpPr>
          <p:cNvPr id="27" name="TextBox 26">
            <a:extLst>
              <a:ext uri="{FF2B5EF4-FFF2-40B4-BE49-F238E27FC236}">
                <a16:creationId xmlns:a16="http://schemas.microsoft.com/office/drawing/2014/main" id="{43D7CCFE-28CA-72BE-A021-FB1B55C8D5E3}"/>
              </a:ext>
            </a:extLst>
          </p:cNvPr>
          <p:cNvSpPr txBox="1"/>
          <p:nvPr/>
        </p:nvSpPr>
        <p:spPr>
          <a:xfrm>
            <a:off x="771203" y="1317913"/>
            <a:ext cx="10546080" cy="400110"/>
          </a:xfrm>
          <a:prstGeom prst="rect">
            <a:avLst/>
          </a:prstGeom>
          <a:noFill/>
        </p:spPr>
        <p:txBody>
          <a:bodyPr wrap="square">
            <a:spAutoFit/>
          </a:bodyPr>
          <a:lstStyle/>
          <a:p>
            <a:r>
              <a:rPr lang="uk-UA" sz="2000" b="1">
                <a:solidFill>
                  <a:schemeClr val="accent6">
                    <a:lumMod val="50000"/>
                  </a:schemeClr>
                </a:solidFill>
              </a:rPr>
              <a:t>Пропозиція щодо Регламенту про систему моніторингу для стійких європейських лісів (2023</a:t>
            </a:r>
            <a:r>
              <a:rPr lang="ru-RU" sz="2000" b="1">
                <a:solidFill>
                  <a:schemeClr val="accent6">
                    <a:lumMod val="50000"/>
                  </a:schemeClr>
                </a:solidFill>
              </a:rPr>
              <a:t>)</a:t>
            </a:r>
            <a:endParaRPr lang="uk-UA" sz="2000">
              <a:solidFill>
                <a:schemeClr val="accent6">
                  <a:lumMod val="50000"/>
                </a:schemeClr>
              </a:solidFill>
            </a:endParaRPr>
          </a:p>
        </p:txBody>
      </p:sp>
      <p:graphicFrame>
        <p:nvGraphicFramePr>
          <p:cNvPr id="41" name="Diagram 4">
            <a:extLst>
              <a:ext uri="{FF2B5EF4-FFF2-40B4-BE49-F238E27FC236}">
                <a16:creationId xmlns:a16="http://schemas.microsoft.com/office/drawing/2014/main" id="{2B1BC336-9560-73CD-6829-210345E6B0BE}"/>
              </a:ext>
            </a:extLst>
          </p:cNvPr>
          <p:cNvGraphicFramePr/>
          <p:nvPr>
            <p:extLst>
              <p:ext uri="{D42A27DB-BD31-4B8C-83A1-F6EECF244321}">
                <p14:modId xmlns:p14="http://schemas.microsoft.com/office/powerpoint/2010/main" val="1363727574"/>
              </p:ext>
            </p:extLst>
          </p:nvPr>
        </p:nvGraphicFramePr>
        <p:xfrm>
          <a:off x="334449" y="1835389"/>
          <a:ext cx="7780400" cy="458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2" name="Group 5">
            <a:extLst>
              <a:ext uri="{FF2B5EF4-FFF2-40B4-BE49-F238E27FC236}">
                <a16:creationId xmlns:a16="http://schemas.microsoft.com/office/drawing/2014/main" id="{2D834062-B40A-EF31-C96A-FCD6FC0239CE}"/>
              </a:ext>
            </a:extLst>
          </p:cNvPr>
          <p:cNvGrpSpPr/>
          <p:nvPr/>
        </p:nvGrpSpPr>
        <p:grpSpPr>
          <a:xfrm>
            <a:off x="6145843" y="2018937"/>
            <a:ext cx="3135584" cy="1160580"/>
            <a:chOff x="2537126" y="183559"/>
            <a:chExt cx="5117208" cy="1182924"/>
          </a:xfrm>
        </p:grpSpPr>
        <p:sp>
          <p:nvSpPr>
            <p:cNvPr id="43" name="Rectangle: Top Corners Rounded 6">
              <a:extLst>
                <a:ext uri="{FF2B5EF4-FFF2-40B4-BE49-F238E27FC236}">
                  <a16:creationId xmlns:a16="http://schemas.microsoft.com/office/drawing/2014/main" id="{B37EE972-2190-D6CB-9ED1-2CE7748EFC09}"/>
                </a:ext>
              </a:extLst>
            </p:cNvPr>
            <p:cNvSpPr/>
            <p:nvPr/>
          </p:nvSpPr>
          <p:spPr>
            <a:xfrm rot="5400000">
              <a:off x="4200886" y="-1480201"/>
              <a:ext cx="1182924" cy="4510445"/>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p:spPr>
          <p:txBody>
            <a:bodyPr/>
            <a:lstStyle/>
            <a:p>
              <a:endParaRPr lang="en-GB"/>
            </a:p>
          </p:txBody>
        </p:sp>
        <p:sp>
          <p:nvSpPr>
            <p:cNvPr id="44" name="Rectangle: Top Corners Rounded 4">
              <a:extLst>
                <a:ext uri="{FF2B5EF4-FFF2-40B4-BE49-F238E27FC236}">
                  <a16:creationId xmlns:a16="http://schemas.microsoft.com/office/drawing/2014/main" id="{E7A2B17C-B4DA-F2D2-F82C-9C06B121F060}"/>
                </a:ext>
              </a:extLst>
            </p:cNvPr>
            <p:cNvSpPr txBox="1"/>
            <p:nvPr/>
          </p:nvSpPr>
          <p:spPr>
            <a:xfrm>
              <a:off x="2537127" y="241305"/>
              <a:ext cx="5117208" cy="1032524"/>
            </a:xfrm>
            <a:prstGeom prst="rect">
              <a:avLst/>
            </a:prstGeom>
            <a:noFill/>
            <a:ln>
              <a:noFill/>
            </a:ln>
            <a:effectLst/>
          </p:spPr>
          <p:txBody>
            <a:bodyPr spcFirstLastPara="0" vert="horz" wrap="square" lIns="49530" tIns="24765" rIns="49530" bIns="24765" numCol="1" spcCol="1270" anchor="ctr" anchorCtr="0">
              <a:noAutofit/>
            </a:bodyPr>
            <a:lstStyle/>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uk-UA"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Знеліснення</a:t>
              </a: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uk-UA"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Лісові пожежі</a:t>
              </a: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uk-UA"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Оцінка ризику лісових пожеж</a:t>
              </a: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uk-UA"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Порушення деревного покриву</a:t>
              </a:r>
              <a:endParaRPr kumimoji="0" lang="en-IE"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45" name="Group 11">
            <a:extLst>
              <a:ext uri="{FF2B5EF4-FFF2-40B4-BE49-F238E27FC236}">
                <a16:creationId xmlns:a16="http://schemas.microsoft.com/office/drawing/2014/main" id="{330D1363-1347-720E-1342-0A11C3FA690A}"/>
              </a:ext>
            </a:extLst>
          </p:cNvPr>
          <p:cNvGrpSpPr/>
          <p:nvPr/>
        </p:nvGrpSpPr>
        <p:grpSpPr>
          <a:xfrm>
            <a:off x="6158856" y="3336880"/>
            <a:ext cx="2679118" cy="1620575"/>
            <a:chOff x="2537123" y="1510721"/>
            <a:chExt cx="4510445" cy="1350360"/>
          </a:xfrm>
        </p:grpSpPr>
        <p:sp>
          <p:nvSpPr>
            <p:cNvPr id="46" name="Rectangle: Top Corners Rounded 12">
              <a:extLst>
                <a:ext uri="{FF2B5EF4-FFF2-40B4-BE49-F238E27FC236}">
                  <a16:creationId xmlns:a16="http://schemas.microsoft.com/office/drawing/2014/main" id="{353C74B6-D7FA-F5BD-AE96-35CF7FD11EBA}"/>
                </a:ext>
              </a:extLst>
            </p:cNvPr>
            <p:cNvSpPr/>
            <p:nvPr/>
          </p:nvSpPr>
          <p:spPr>
            <a:xfrm rot="5400000">
              <a:off x="4136406" y="-88562"/>
              <a:ext cx="1311880" cy="4510445"/>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p:spPr>
          <p:txBody>
            <a:bodyPr/>
            <a:lstStyle/>
            <a:p>
              <a:endParaRPr lang="en-GB"/>
            </a:p>
          </p:txBody>
        </p:sp>
        <p:sp>
          <p:nvSpPr>
            <p:cNvPr id="47" name="Rectangle: Top Corners Rounded 4">
              <a:extLst>
                <a:ext uri="{FF2B5EF4-FFF2-40B4-BE49-F238E27FC236}">
                  <a16:creationId xmlns:a16="http://schemas.microsoft.com/office/drawing/2014/main" id="{1281E43B-7334-7732-24E5-623472B0F95B}"/>
                </a:ext>
              </a:extLst>
            </p:cNvPr>
            <p:cNvSpPr txBox="1"/>
            <p:nvPr/>
          </p:nvSpPr>
          <p:spPr>
            <a:xfrm>
              <a:off x="2537123" y="1566553"/>
              <a:ext cx="4510445" cy="1294528"/>
            </a:xfrm>
            <a:prstGeom prst="rect">
              <a:avLst/>
            </a:prstGeom>
            <a:noFill/>
            <a:ln>
              <a:noFill/>
            </a:ln>
            <a:effectLst/>
          </p:spPr>
          <p:txBody>
            <a:bodyPr spcFirstLastPara="0" vert="horz" wrap="square" lIns="57150" tIns="28575" rIns="57150" bIns="28575" numCol="1" spcCol="1270" anchor="ctr" anchorCtr="0">
              <a:noAutofit/>
            </a:bodyPr>
            <a:lstStyle/>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Породний склад</a:t>
              </a:r>
              <a:endPar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Європейські типи лісу</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Заготівлі</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Сухостійна деревина</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Заповідні лісові території</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14300" marR="0" lvl="1" indent="-114300" defTabSz="666750" eaLnBrk="1" fontAlgn="auto" latinLnBrk="0" hangingPunct="1">
                <a:lnSpc>
                  <a:spcPct val="90000"/>
                </a:lnSpc>
                <a:spcBef>
                  <a:spcPct val="0"/>
                </a:spcBef>
                <a:spcAft>
                  <a:spcPct val="15000"/>
                </a:spcAft>
                <a:buClrTx/>
                <a:buSzTx/>
                <a:buFontTx/>
                <a:buChar char="•"/>
                <a:tabLst/>
                <a:defRPr/>
              </a:pP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48" name="Group 14">
            <a:extLst>
              <a:ext uri="{FF2B5EF4-FFF2-40B4-BE49-F238E27FC236}">
                <a16:creationId xmlns:a16="http://schemas.microsoft.com/office/drawing/2014/main" id="{FE40F8C8-230F-88CB-EF1E-4FD9EF3433AA}"/>
              </a:ext>
            </a:extLst>
          </p:cNvPr>
          <p:cNvGrpSpPr/>
          <p:nvPr/>
        </p:nvGrpSpPr>
        <p:grpSpPr>
          <a:xfrm>
            <a:off x="8635306" y="3327636"/>
            <a:ext cx="3509727" cy="1583639"/>
            <a:chOff x="2537125" y="1702694"/>
            <a:chExt cx="5109728" cy="1182924"/>
          </a:xfrm>
        </p:grpSpPr>
        <p:sp>
          <p:nvSpPr>
            <p:cNvPr id="49" name="Rectangle: Top Corners Rounded 15">
              <a:extLst>
                <a:ext uri="{FF2B5EF4-FFF2-40B4-BE49-F238E27FC236}">
                  <a16:creationId xmlns:a16="http://schemas.microsoft.com/office/drawing/2014/main" id="{893B555E-838F-8183-2BEF-EAD2F67EFDBC}"/>
                </a:ext>
              </a:extLst>
            </p:cNvPr>
            <p:cNvSpPr/>
            <p:nvPr/>
          </p:nvSpPr>
          <p:spPr>
            <a:xfrm rot="5400000">
              <a:off x="4200886" y="38933"/>
              <a:ext cx="1182924" cy="4510445"/>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p:spPr>
          <p:txBody>
            <a:bodyPr/>
            <a:lstStyle/>
            <a:p>
              <a:endParaRPr lang="en-GB"/>
            </a:p>
          </p:txBody>
        </p:sp>
        <p:sp>
          <p:nvSpPr>
            <p:cNvPr id="50" name="Rectangle: Top Corners Rounded 4">
              <a:extLst>
                <a:ext uri="{FF2B5EF4-FFF2-40B4-BE49-F238E27FC236}">
                  <a16:creationId xmlns:a16="http://schemas.microsoft.com/office/drawing/2014/main" id="{B0432BB4-F376-866C-D56C-69469B5807EE}"/>
                </a:ext>
              </a:extLst>
            </p:cNvPr>
            <p:cNvSpPr txBox="1"/>
            <p:nvPr/>
          </p:nvSpPr>
          <p:spPr>
            <a:xfrm>
              <a:off x="2537125" y="1711862"/>
              <a:ext cx="5109728" cy="1173756"/>
            </a:xfrm>
            <a:prstGeom prst="rect">
              <a:avLst/>
            </a:prstGeom>
            <a:noFill/>
            <a:ln>
              <a:noFill/>
            </a:ln>
            <a:effectLst/>
          </p:spPr>
          <p:txBody>
            <a:bodyPr spcFirstLastPara="0" vert="horz" wrap="square" lIns="57150" tIns="28575" rIns="57150" bIns="28575" numCol="1" spcCol="1270" anchor="ctr" anchorCtr="0">
              <a:noAutofit/>
            </a:bodyPr>
            <a:lstStyle/>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Розташування лісових оселищ </a:t>
              </a:r>
              <a:r>
                <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Natura 2000</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Чисельність звичайних лісових птахів</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Праліси та старовікові ліси</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Виробництво та торгівля деревиною</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Лісова біомаса для біоенергетики</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51" name="Group 17">
            <a:extLst>
              <a:ext uri="{FF2B5EF4-FFF2-40B4-BE49-F238E27FC236}">
                <a16:creationId xmlns:a16="http://schemas.microsoft.com/office/drawing/2014/main" id="{D57251B7-BC68-2B69-37E4-BD7B8BDC3DDE}"/>
              </a:ext>
            </a:extLst>
          </p:cNvPr>
          <p:cNvGrpSpPr/>
          <p:nvPr/>
        </p:nvGrpSpPr>
        <p:grpSpPr>
          <a:xfrm>
            <a:off x="6651415" y="5138838"/>
            <a:ext cx="4463677" cy="1131180"/>
            <a:chOff x="2537125" y="3255283"/>
            <a:chExt cx="4510445" cy="1182924"/>
          </a:xfrm>
        </p:grpSpPr>
        <p:sp>
          <p:nvSpPr>
            <p:cNvPr id="52" name="Rectangle: Top Corners Rounded 18">
              <a:extLst>
                <a:ext uri="{FF2B5EF4-FFF2-40B4-BE49-F238E27FC236}">
                  <a16:creationId xmlns:a16="http://schemas.microsoft.com/office/drawing/2014/main" id="{D7E48EFE-2E88-8FBD-6E82-C4518C77A336}"/>
                </a:ext>
              </a:extLst>
            </p:cNvPr>
            <p:cNvSpPr/>
            <p:nvPr/>
          </p:nvSpPr>
          <p:spPr>
            <a:xfrm rot="5400000">
              <a:off x="4200886" y="1591522"/>
              <a:ext cx="1182924" cy="4510445"/>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p:spPr>
          <p:txBody>
            <a:bodyPr/>
            <a:lstStyle/>
            <a:p>
              <a:endParaRPr lang="en-GB"/>
            </a:p>
          </p:txBody>
        </p:sp>
        <p:sp>
          <p:nvSpPr>
            <p:cNvPr id="53" name="Rectangle: Top Corners Rounded 4">
              <a:extLst>
                <a:ext uri="{FF2B5EF4-FFF2-40B4-BE49-F238E27FC236}">
                  <a16:creationId xmlns:a16="http://schemas.microsoft.com/office/drawing/2014/main" id="{DF1D82D1-CA37-6962-9764-35A08ECFCE38}"/>
                </a:ext>
              </a:extLst>
            </p:cNvPr>
            <p:cNvSpPr txBox="1"/>
            <p:nvPr/>
          </p:nvSpPr>
          <p:spPr>
            <a:xfrm>
              <a:off x="2537127" y="3313028"/>
              <a:ext cx="3520162" cy="1067432"/>
            </a:xfrm>
            <a:prstGeom prst="rect">
              <a:avLst/>
            </a:prstGeom>
            <a:noFill/>
            <a:ln>
              <a:noFill/>
            </a:ln>
            <a:effectLst/>
          </p:spPr>
          <p:txBody>
            <a:bodyPr spcFirstLastPara="0" vert="horz" wrap="square" lIns="60960" tIns="30480" rIns="60960" bIns="30480" numCol="1" spcCol="1270" anchor="ctr"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ru-RU"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Лісові біотопи за межами </a:t>
              </a:r>
              <a:br>
                <a:rPr kumimoji="0" lang="ru-RU"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b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оселищ </a:t>
              </a:r>
              <a:r>
                <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Natura 2000 </a:t>
              </a:r>
              <a:endPar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Класи природності лісів</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Наявність інвазійних видів</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Різноманітність недеревної рослинності</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54" name="Group 20">
            <a:extLst>
              <a:ext uri="{FF2B5EF4-FFF2-40B4-BE49-F238E27FC236}">
                <a16:creationId xmlns:a16="http://schemas.microsoft.com/office/drawing/2014/main" id="{4DD69414-D78A-126C-E4D3-A020346319ED}"/>
              </a:ext>
            </a:extLst>
          </p:cNvPr>
          <p:cNvGrpSpPr/>
          <p:nvPr/>
        </p:nvGrpSpPr>
        <p:grpSpPr>
          <a:xfrm>
            <a:off x="9764387" y="5138836"/>
            <a:ext cx="2162515" cy="1131181"/>
            <a:chOff x="2537125" y="3255283"/>
            <a:chExt cx="5085276" cy="1182924"/>
          </a:xfrm>
        </p:grpSpPr>
        <p:sp>
          <p:nvSpPr>
            <p:cNvPr id="55" name="Rectangle: Top Corners Rounded 21">
              <a:extLst>
                <a:ext uri="{FF2B5EF4-FFF2-40B4-BE49-F238E27FC236}">
                  <a16:creationId xmlns:a16="http://schemas.microsoft.com/office/drawing/2014/main" id="{7BE5A17C-828A-A328-067F-A08BC6A7C977}"/>
                </a:ext>
              </a:extLst>
            </p:cNvPr>
            <p:cNvSpPr/>
            <p:nvPr/>
          </p:nvSpPr>
          <p:spPr>
            <a:xfrm rot="5400000">
              <a:off x="4200886" y="1591522"/>
              <a:ext cx="1182924" cy="4510445"/>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p:spPr>
          <p:txBody>
            <a:bodyPr/>
            <a:lstStyle/>
            <a:p>
              <a:endParaRPr lang="en-GB"/>
            </a:p>
          </p:txBody>
        </p:sp>
        <p:sp>
          <p:nvSpPr>
            <p:cNvPr id="56" name="Rectangle: Top Corners Rounded 4">
              <a:extLst>
                <a:ext uri="{FF2B5EF4-FFF2-40B4-BE49-F238E27FC236}">
                  <a16:creationId xmlns:a16="http://schemas.microsoft.com/office/drawing/2014/main" id="{01BA5DEB-1C25-4125-6FAE-848957C4F9DB}"/>
                </a:ext>
              </a:extLst>
            </p:cNvPr>
            <p:cNvSpPr txBox="1"/>
            <p:nvPr/>
          </p:nvSpPr>
          <p:spPr>
            <a:xfrm>
              <a:off x="3111956" y="3287334"/>
              <a:ext cx="4510445" cy="970393"/>
            </a:xfrm>
            <a:prstGeom prst="rect">
              <a:avLst/>
            </a:prstGeom>
            <a:noFill/>
            <a:ln>
              <a:noFill/>
            </a:ln>
            <a:effectLst/>
          </p:spPr>
          <p:txBody>
            <a:bodyPr spcFirstLastPara="0" vert="horz" wrap="square" lIns="60960" tIns="30480" rIns="60960" bIns="30480" numCol="1" spcCol="1270" anchor="ctr"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Зникаючі види</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uk-UA"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Інші землі, вкриті деревною рослинністю</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spTree>
    <p:extLst>
      <p:ext uri="{BB962C8B-B14F-4D97-AF65-F5344CB8AC3E}">
        <p14:creationId xmlns:p14="http://schemas.microsoft.com/office/powerpoint/2010/main" val="365980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150C-698C-903D-C357-9E993D44B4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028D6E-A051-254A-AD2F-A929C25EBAB5}"/>
              </a:ext>
            </a:extLst>
          </p:cNvPr>
          <p:cNvSpPr>
            <a:spLocks noGrp="1"/>
          </p:cNvSpPr>
          <p:nvPr>
            <p:ph type="title"/>
          </p:nvPr>
        </p:nvSpPr>
        <p:spPr>
          <a:xfrm>
            <a:off x="430627" y="403819"/>
            <a:ext cx="9026005" cy="719286"/>
          </a:xfrm>
        </p:spPr>
        <p:txBody>
          <a:bodyPr/>
          <a:lstStyle/>
          <a:p>
            <a:r>
              <a:rPr lang="uk-UA" sz="2800" b="1" kern="100">
                <a:solidFill>
                  <a:schemeClr val="accent6">
                    <a:lumMod val="50000"/>
                  </a:schemeClr>
                </a:solidFill>
                <a:latin typeface="Calibri" panose="020F0502020204030204" pitchFamily="34" charset="0"/>
                <a:ea typeface="Yu Gothic Light" panose="020B0300000000000000" pitchFamily="34" charset="-128"/>
                <a:cs typeface="+mn-cs"/>
              </a:rPr>
              <a:t>НІЛ – основа майбутнього моніторингу лісів України?</a:t>
            </a:r>
            <a:endParaRPr lang="de-DE" sz="2800"/>
          </a:p>
        </p:txBody>
      </p:sp>
      <p:graphicFrame>
        <p:nvGraphicFramePr>
          <p:cNvPr id="7" name="Таблиця 6">
            <a:extLst>
              <a:ext uri="{FF2B5EF4-FFF2-40B4-BE49-F238E27FC236}">
                <a16:creationId xmlns:a16="http://schemas.microsoft.com/office/drawing/2014/main" id="{6D90BFCC-591B-32E6-6378-E723EDE00015}"/>
              </a:ext>
            </a:extLst>
          </p:cNvPr>
          <p:cNvGraphicFramePr>
            <a:graphicFrameLocks noGrp="1"/>
          </p:cNvGraphicFramePr>
          <p:nvPr>
            <p:extLst>
              <p:ext uri="{D42A27DB-BD31-4B8C-83A1-F6EECF244321}">
                <p14:modId xmlns:p14="http://schemas.microsoft.com/office/powerpoint/2010/main" val="280199749"/>
              </p:ext>
            </p:extLst>
          </p:nvPr>
        </p:nvGraphicFramePr>
        <p:xfrm>
          <a:off x="430627" y="1369101"/>
          <a:ext cx="11259146" cy="5085080"/>
        </p:xfrm>
        <a:graphic>
          <a:graphicData uri="http://schemas.openxmlformats.org/drawingml/2006/table">
            <a:tbl>
              <a:tblPr firstRow="1" bandRow="1">
                <a:tableStyleId>{2D5ABB26-0587-4C30-8999-92F81FD0307C}</a:tableStyleId>
              </a:tblPr>
              <a:tblGrid>
                <a:gridCol w="11259146">
                  <a:extLst>
                    <a:ext uri="{9D8B030D-6E8A-4147-A177-3AD203B41FA5}">
                      <a16:colId xmlns:a16="http://schemas.microsoft.com/office/drawing/2014/main" val="3071411221"/>
                    </a:ext>
                  </a:extLst>
                </a:gridCol>
              </a:tblGrid>
              <a:tr h="328126">
                <a:tc>
                  <a:txBody>
                    <a:bodyPr/>
                    <a:lstStyle/>
                    <a:p>
                      <a:r>
                        <a:rPr lang="ru-RU" sz="2000" b="1" kern="1200" noProof="0">
                          <a:solidFill>
                            <a:schemeClr val="accent6">
                              <a:lumMod val="50000"/>
                            </a:schemeClr>
                          </a:solidFill>
                          <a:latin typeface="+mn-lt"/>
                          <a:ea typeface="+mn-ea"/>
                          <a:cs typeface="+mn-cs"/>
                        </a:rPr>
                        <a:t>Порядок </a:t>
                      </a:r>
                      <a:r>
                        <a:rPr lang="uk-UA" sz="2000" b="1" kern="1200" noProof="0">
                          <a:solidFill>
                            <a:schemeClr val="accent6">
                              <a:lumMod val="50000"/>
                            </a:schemeClr>
                          </a:solidFill>
                          <a:latin typeface="+mn-lt"/>
                          <a:ea typeface="+mn-ea"/>
                          <a:cs typeface="+mn-cs"/>
                        </a:rPr>
                        <a:t>функціонування державної системи моніторингу довкілля та її підсистем (2024)</a:t>
                      </a:r>
                    </a:p>
                  </a:txBody>
                  <a:tcPr/>
                </a:tc>
                <a:extLst>
                  <a:ext uri="{0D108BD9-81ED-4DB2-BD59-A6C34878D82A}">
                    <a16:rowId xmlns:a16="http://schemas.microsoft.com/office/drawing/2014/main" val="36369849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a:t>До основних завдань суб’єктів системи моніторингу належить:</a:t>
                      </a:r>
                    </a:p>
                  </a:txBody>
                  <a:tcPr/>
                </a:tc>
                <a:extLst>
                  <a:ext uri="{0D108BD9-81ED-4DB2-BD59-A6C34878D82A}">
                    <a16:rowId xmlns:a16="http://schemas.microsoft.com/office/drawing/2014/main" val="3003868410"/>
                  </a:ext>
                </a:extLst>
              </a:tr>
              <a:tr h="370840">
                <a:tc>
                  <a:txBody>
                    <a:bodyPr/>
                    <a:lstStyle/>
                    <a:p>
                      <a:r>
                        <a:rPr lang="uk-UA" b="1" noProof="0"/>
                        <a:t>забезпечення проведення безперервних, довгострокових, систематичних спостережень </a:t>
                      </a:r>
                      <a:r>
                        <a:rPr lang="uk-UA" noProof="0"/>
                        <a:t>за станом довкілля;</a:t>
                      </a:r>
                    </a:p>
                  </a:txBody>
                  <a:tcPr/>
                </a:tc>
                <a:extLst>
                  <a:ext uri="{0D108BD9-81ED-4DB2-BD59-A6C34878D82A}">
                    <a16:rowId xmlns:a16="http://schemas.microsoft.com/office/drawing/2014/main" val="330989991"/>
                  </a:ext>
                </a:extLst>
              </a:tr>
              <a:tr h="370840">
                <a:tc>
                  <a:txBody>
                    <a:bodyPr/>
                    <a:lstStyle/>
                    <a:p>
                      <a:r>
                        <a:rPr lang="uk-UA" b="0" noProof="0"/>
                        <a:t>забезпечення єдності вимірювань </a:t>
                      </a:r>
                      <a:r>
                        <a:rPr lang="uk-UA" noProof="0"/>
                        <a:t>у підсистемах системи моніторингу;</a:t>
                      </a:r>
                    </a:p>
                  </a:txBody>
                  <a:tcPr/>
                </a:tc>
                <a:extLst>
                  <a:ext uri="{0D108BD9-81ED-4DB2-BD59-A6C34878D82A}">
                    <a16:rowId xmlns:a16="http://schemas.microsoft.com/office/drawing/2014/main" val="2734775319"/>
                  </a:ext>
                </a:extLst>
              </a:tr>
              <a:tr h="370840">
                <a:tc>
                  <a:txBody>
                    <a:bodyPr/>
                    <a:lstStyle/>
                    <a:p>
                      <a:r>
                        <a:rPr lang="uk-UA" b="1" noProof="0"/>
                        <a:t>збирання, зберігання та оброблення даних спостережень, забезпечення їх достовірності та об’єктивності</a:t>
                      </a:r>
                      <a:r>
                        <a:rPr lang="uk-UA" noProof="0"/>
                        <a:t>;</a:t>
                      </a:r>
                    </a:p>
                  </a:txBody>
                  <a:tcPr/>
                </a:tc>
                <a:extLst>
                  <a:ext uri="{0D108BD9-81ED-4DB2-BD59-A6C34878D82A}">
                    <a16:rowId xmlns:a16="http://schemas.microsoft.com/office/drawing/2014/main" val="4168353466"/>
                  </a:ext>
                </a:extLst>
              </a:tr>
              <a:tr h="370840">
                <a:tc>
                  <a:txBody>
                    <a:bodyPr/>
                    <a:lstStyle/>
                    <a:p>
                      <a:r>
                        <a:rPr lang="uk-UA" b="1" noProof="0"/>
                        <a:t>збирання, оброблення, проведення аналізу, зберігання інформації та обмін екологічною інформацією</a:t>
                      </a:r>
                      <a:r>
                        <a:rPr lang="uk-UA" noProof="0"/>
                        <a:t>, одержаною в результаті проведення моніторингу довкілля, </a:t>
                      </a:r>
                      <a:r>
                        <a:rPr lang="uk-UA" b="1" noProof="0"/>
                        <a:t>вплив на стан довкілля та прогнозування його змін</a:t>
                      </a:r>
                      <a:r>
                        <a:rPr lang="uk-UA" noProof="0"/>
                        <a:t>;</a:t>
                      </a:r>
                    </a:p>
                  </a:txBody>
                  <a:tcPr/>
                </a:tc>
                <a:extLst>
                  <a:ext uri="{0D108BD9-81ED-4DB2-BD59-A6C34878D82A}">
                    <a16:rowId xmlns:a16="http://schemas.microsoft.com/office/drawing/2014/main" val="3041793371"/>
                  </a:ext>
                </a:extLst>
              </a:tr>
              <a:tr h="370840">
                <a:tc>
                  <a:txBody>
                    <a:bodyPr/>
                    <a:lstStyle/>
                    <a:p>
                      <a:r>
                        <a:rPr lang="uk-UA" b="1" noProof="0"/>
                        <a:t>оприлюднення екологічної інформації</a:t>
                      </a:r>
                      <a:r>
                        <a:rPr lang="uk-UA" noProof="0"/>
                        <a:t>, одержаної в результаті проведення моніторингу довкілля та його складових, забезпечення доступу до неї;</a:t>
                      </a:r>
                    </a:p>
                  </a:txBody>
                  <a:tcPr/>
                </a:tc>
                <a:extLst>
                  <a:ext uri="{0D108BD9-81ED-4DB2-BD59-A6C34878D82A}">
                    <a16:rowId xmlns:a16="http://schemas.microsoft.com/office/drawing/2014/main" val="2042994016"/>
                  </a:ext>
                </a:extLst>
              </a:tr>
              <a:tr h="370840">
                <a:tc>
                  <a:txBody>
                    <a:bodyPr/>
                    <a:lstStyle/>
                    <a:p>
                      <a:r>
                        <a:rPr lang="uk-UA" b="1" noProof="0"/>
                        <a:t>розроблення науково обґрунтованих рекомендацій </a:t>
                      </a:r>
                      <a:r>
                        <a:rPr lang="uk-UA" noProof="0"/>
                        <a:t>в галузі охорони навколишнього природного середовища;</a:t>
                      </a:r>
                    </a:p>
                  </a:txBody>
                  <a:tcPr/>
                </a:tc>
                <a:extLst>
                  <a:ext uri="{0D108BD9-81ED-4DB2-BD59-A6C34878D82A}">
                    <a16:rowId xmlns:a16="http://schemas.microsoft.com/office/drawing/2014/main" val="1026950692"/>
                  </a:ext>
                </a:extLst>
              </a:tr>
              <a:tr h="370840">
                <a:tc>
                  <a:txBody>
                    <a:bodyPr/>
                    <a:lstStyle/>
                    <a:p>
                      <a:r>
                        <a:rPr lang="uk-UA" b="1" noProof="0"/>
                        <a:t>інформаційне обслуговування органів державної влади</a:t>
                      </a:r>
                      <a:r>
                        <a:rPr lang="uk-UA" noProof="0"/>
                        <a:t>, </a:t>
                      </a:r>
                      <a:r>
                        <a:rPr lang="uk-UA" b="1" noProof="0"/>
                        <a:t>зокрема забезпечення здійснення звітності за міжнародними договорами України в галузі охорони навколишнього природного середовища</a:t>
                      </a:r>
                      <a:r>
                        <a:rPr lang="uk-UA" noProof="0"/>
                        <a:t>, органів місцевого самоврядування, а також забезпечення населення інформацією про стан довкілля;</a:t>
                      </a:r>
                    </a:p>
                  </a:txBody>
                  <a:tcPr/>
                </a:tc>
                <a:extLst>
                  <a:ext uri="{0D108BD9-81ED-4DB2-BD59-A6C34878D82A}">
                    <a16:rowId xmlns:a16="http://schemas.microsoft.com/office/drawing/2014/main" val="1799978830"/>
                  </a:ext>
                </a:extLst>
              </a:tr>
              <a:tr h="370840">
                <a:tc>
                  <a:txBody>
                    <a:bodyPr/>
                    <a:lstStyle/>
                    <a:p>
                      <a:r>
                        <a:rPr lang="uk-UA" noProof="0"/>
                        <a:t>періодичне визначення та </a:t>
                      </a:r>
                      <a:r>
                        <a:rPr lang="uk-UA" b="1" noProof="0">
                          <a:solidFill>
                            <a:schemeClr val="accent6">
                              <a:lumMod val="50000"/>
                            </a:schemeClr>
                          </a:solidFill>
                        </a:rPr>
                        <a:t>подання пропозицій щодо внесення змін до переліку інформаційних потреб управління в галузі охорони навколишнього природного середовища</a:t>
                      </a:r>
                      <a:r>
                        <a:rPr lang="uk-UA" noProof="0"/>
                        <a:t>.</a:t>
                      </a:r>
                    </a:p>
                  </a:txBody>
                  <a:tcPr/>
                </a:tc>
                <a:extLst>
                  <a:ext uri="{0D108BD9-81ED-4DB2-BD59-A6C34878D82A}">
                    <a16:rowId xmlns:a16="http://schemas.microsoft.com/office/drawing/2014/main" val="585663895"/>
                  </a:ext>
                </a:extLst>
              </a:tr>
            </a:tbl>
          </a:graphicData>
        </a:graphic>
      </p:graphicFrame>
    </p:spTree>
    <p:extLst>
      <p:ext uri="{BB962C8B-B14F-4D97-AF65-F5344CB8AC3E}">
        <p14:creationId xmlns:p14="http://schemas.microsoft.com/office/powerpoint/2010/main" val="134366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5AE73F3A7726419B17A6AE052AAF73" ma:contentTypeVersion="15" ma:contentTypeDescription="Ein neues Dokument erstellen." ma:contentTypeScope="" ma:versionID="5c4f4e4826dbb00e49cd7d68a18ec677">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c618dad98fe0dec5385b17e1d2a8a568"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E0E44-2651-447B-92DB-185902813853}">
  <ds:schemaRefs>
    <ds:schemaRef ds:uri="080b72cc-e4c4-4790-9f97-f133ee35ae8e"/>
    <ds:schemaRef ds:uri="7c83095a-db20-459a-9d7d-43b1b6dbea8c"/>
    <ds:schemaRef ds:uri="b4228b6d-77f5-4e88-95df-114489aa8b8b"/>
    <ds:schemaRef ds:uri="b4de3b38-e3bc-457f-93af-f189da2c859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2B9466-72CD-4D2B-A10A-AAC0E409B83B}">
  <ds:schemaRefs>
    <ds:schemaRef ds:uri="http://schemas.microsoft.com/sharepoint/v3/contenttype/forms"/>
  </ds:schemaRefs>
</ds:datastoreItem>
</file>

<file path=customXml/itemProps3.xml><?xml version="1.0" encoding="utf-8"?>
<ds:datastoreItem xmlns:ds="http://schemas.openxmlformats.org/officeDocument/2006/customXml" ds:itemID="{58382439-6695-43B1-BB59-50DCF0341BAA}">
  <ds:schemaRefs>
    <ds:schemaRef ds:uri="7c83095a-db20-459a-9d7d-43b1b6dbea8c"/>
    <ds:schemaRef ds:uri="b4de3b38-e3bc-457f-93af-f189da2c85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0</TotalTime>
  <Words>1117</Words>
  <Application>Microsoft Office PowerPoint</Application>
  <PresentationFormat>Widescreen</PresentationFormat>
  <Paragraphs>166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Century Gothic</vt:lpstr>
      <vt:lpstr>Office Theme</vt:lpstr>
      <vt:lpstr>PowerPoint Presentation</vt:lpstr>
      <vt:lpstr>PowerPoint Presentation</vt:lpstr>
      <vt:lpstr>PowerPoint Presentation</vt:lpstr>
      <vt:lpstr>Окремі оцінки та аналіз  екологічних показників</vt:lpstr>
      <vt:lpstr>НІЛ - основа майбутнього моніторингу лісів ЄС</vt:lpstr>
      <vt:lpstr>НІЛ – основа майбутнього моніторингу лісів України?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Halyna Semytska</dc:creator>
  <cp:lastModifiedBy>Halyna Semytska</cp:lastModifiedBy>
  <cp:revision>1</cp:revision>
  <dcterms:created xsi:type="dcterms:W3CDTF">2023-06-30T13:21:15Z</dcterms:created>
  <dcterms:modified xsi:type="dcterms:W3CDTF">2024-12-05T14:53:00Z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