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2" r:id="rId5"/>
    <p:sldId id="1101" r:id="rId6"/>
    <p:sldId id="110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Помірний стиль 3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Помірний стиль 3 –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5C74AC-C7B3-C269-57CD-B87A8093E4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5EEE2-FA10-6566-DA7D-A4895702F5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87B9A-57DF-43EE-816E-9505587B5B60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8B1DED-B660-C52C-D958-0444FE2B04B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9538B-92A1-0963-65CA-E302E98BD8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15FBC-67DD-4AD2-A01B-6FEBF3971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451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CF643-7E53-4455-95A2-010E52AE22C7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C36DC-5179-4CB2-A7AD-3EDF62B1C9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58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D858C-3A5E-46CE-B540-8E78099B6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6B9A17-F0C2-13A0-B582-6059EA8EFE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7C43B022-D08D-3BC4-0103-8B8B495FA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AB0CA5F-CF1E-5C84-5016-66117986E9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C36DC-5179-4CB2-A7AD-3EDF62B1C9D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52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03C48-8FCD-D2B8-0BBE-EC6A30960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BC418C96-052B-7860-BDF8-C73D012F3C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EB721E84-1141-3925-2768-27C4581FDD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8211A72-BD6C-BCBA-A35F-ADC669A565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2C36DC-5179-4CB2-A7AD-3EDF62B1C9D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466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19310F-10F7-BCCD-CFEC-F6D89E1F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21. July 2023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0815F-7837-F510-8517-FD8D344D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49"/>
            <a:ext cx="4114800" cy="365125"/>
          </a:xfrm>
        </p:spPr>
        <p:txBody>
          <a:bodyPr/>
          <a:lstStyle/>
          <a:p>
            <a:r>
              <a:rPr lang="en-GB" dirty="0"/>
              <a:t>PSG meeting, 05.03.2024, Kyiv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D61C8-25AB-1764-EF41-E422D216E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278D71-79AB-5953-F85B-35CBDD896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1548" y="66447"/>
            <a:ext cx="2542252" cy="11156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1EDBFF0-F5A5-3200-621F-63BC50104C6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4470" y="1168506"/>
            <a:ext cx="10594924" cy="8878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13A69B-E049-CD4A-426C-4D736B88BEF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50063" y="1101710"/>
            <a:ext cx="10594923" cy="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85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19310F-10F7-BCCD-CFEC-F6D89E1FC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21. July 2023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B0815F-7837-F510-8517-FD8D344D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PSG meeting, 05.03.2024, Kyiv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FD61C8-25AB-1764-EF41-E422D216E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065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5F8E1-EE24-2631-BCA9-52DB8F854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 err="1"/>
              <a:t>Secnd</a:t>
            </a:r>
            <a:r>
              <a:rPr lang="en-US" dirty="0"/>
              <a:t>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A1327-9D99-B7FF-7B27-6B388C57C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21. July 2023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F240B-4E10-4230-6A39-F2DD8AF3A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76963"/>
            <a:ext cx="4114800" cy="5445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PSG meeting, 05.03.2024, Kyiv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832F7-4F7B-A884-86AA-0967FDE60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CAD064-A0E2-34E3-0A88-046990854EE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11548" y="66447"/>
            <a:ext cx="2542252" cy="11156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0E3311-0947-235B-6977-44F3CA7CA9E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54470" y="1168506"/>
            <a:ext cx="10594924" cy="887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753147-9CFC-FB3D-2CB5-D5295D945C07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50063" y="1101710"/>
            <a:ext cx="10594923" cy="4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16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D2E584-1BAC-CA92-2DA0-2E3BAA625C33}"/>
              </a:ext>
            </a:extLst>
          </p:cNvPr>
          <p:cNvSpPr/>
          <p:nvPr/>
        </p:nvSpPr>
        <p:spPr>
          <a:xfrm>
            <a:off x="557561" y="156117"/>
            <a:ext cx="11062010" cy="21967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AC473E-E45E-93C5-9CDA-F45D38711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652" y="156117"/>
            <a:ext cx="10022693" cy="19935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8059F6F-0AF7-DF4F-8185-24A86957F90C}"/>
              </a:ext>
            </a:extLst>
          </p:cNvPr>
          <p:cNvSpPr/>
          <p:nvPr/>
        </p:nvSpPr>
        <p:spPr>
          <a:xfrm>
            <a:off x="7821637" y="156117"/>
            <a:ext cx="1195754" cy="14335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888E9A-1173-F97B-930C-77FDB96980F0}"/>
              </a:ext>
            </a:extLst>
          </p:cNvPr>
          <p:cNvSpPr txBox="1"/>
          <p:nvPr/>
        </p:nvSpPr>
        <p:spPr>
          <a:xfrm>
            <a:off x="1084653" y="2134057"/>
            <a:ext cx="10549784" cy="2970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r>
              <a:rPr lang="en-GB" sz="2400" b="1" dirty="0"/>
              <a:t>Session of the Committee of the Verkhovna Rada of</a:t>
            </a:r>
            <a:br>
              <a:rPr lang="en-GB" sz="2400" b="1" dirty="0"/>
            </a:br>
            <a:r>
              <a:rPr lang="en-GB" sz="2400" b="1" dirty="0"/>
              <a:t>Ukraine on Environmental Policy and Nature Management</a:t>
            </a:r>
            <a:br>
              <a:rPr lang="en-GB" sz="2400" b="1" dirty="0"/>
            </a:br>
            <a:r>
              <a:rPr lang="uk-UA" sz="2400" b="1" dirty="0"/>
              <a:t>2</a:t>
            </a:r>
            <a:r>
              <a:rPr lang="de-DE" sz="2400" b="1" dirty="0"/>
              <a:t>9</a:t>
            </a:r>
            <a:r>
              <a:rPr lang="en-GB" sz="2400" b="1" dirty="0"/>
              <a:t>.10.2025, Kyiv</a:t>
            </a:r>
          </a:p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endParaRPr lang="en-GB" sz="2400" b="1" dirty="0"/>
          </a:p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r>
              <a:rPr lang="en-GB" sz="2400" b="1" dirty="0"/>
              <a:t>Item 4 of the Agenda: Results of the recent Study Tour to Germany </a:t>
            </a:r>
          </a:p>
          <a:p>
            <a:pPr algn="ctr">
              <a:lnSpc>
                <a:spcPct val="107000"/>
              </a:lnSpc>
              <a:spcBef>
                <a:spcPts val="800"/>
              </a:spcBef>
              <a:spcAft>
                <a:spcPts val="400"/>
              </a:spcAft>
            </a:pPr>
            <a:endParaRPr lang="en-GB" sz="2800" b="1" kern="100" dirty="0">
              <a:solidFill>
                <a:srgbClr val="0F4761"/>
              </a:solidFill>
              <a:effectLst/>
              <a:latin typeface="Calibri" panose="020F0502020204030204" pitchFamily="34" charset="0"/>
              <a:ea typeface="Yu Gothic Light" panose="020B0300000000000000" pitchFamily="34" charset="-12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DF060-D0E3-4B9B-B611-446BF72B8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258" y="5456152"/>
            <a:ext cx="3822523" cy="627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74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8EE27-0F4E-EF72-4324-B5641AC39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id="{4C619203-A754-2F5D-12CF-760613219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2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4D87E8-01A7-497B-DC78-3046D8F06071}"/>
              </a:ext>
            </a:extLst>
          </p:cNvPr>
          <p:cNvSpPr txBox="1"/>
          <p:nvPr/>
        </p:nvSpPr>
        <p:spPr>
          <a:xfrm>
            <a:off x="737492" y="1594187"/>
            <a:ext cx="10947534" cy="4928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2400" dirty="0"/>
              <a:t>Forest policy advise related to: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EU requirements (beyond EUDR)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Deregulation (sanitary cuttings, forest inventory etc.)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Transparency and public participation, particularly on the conflict of interests between forestry and forest protection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Scientifically based policy decision making (see Timber Supply Modelling below) 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Forest Monitoring (“</a:t>
            </a:r>
            <a:r>
              <a:rPr lang="en-GB" sz="2400" dirty="0" err="1"/>
              <a:t>Porjadok</a:t>
            </a:r>
            <a:r>
              <a:rPr lang="en-GB" sz="2400" dirty="0"/>
              <a:t>” on NFI, RS-Inventory, ICP monitoring etc.)</a:t>
            </a:r>
          </a:p>
          <a:p>
            <a:pPr marL="800100" lvl="1" indent="-34290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2400" dirty="0"/>
              <a:t>Foster state control of forest management and forest protection measures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F5B136-D888-FD04-B206-66FCAAE66356}"/>
              </a:ext>
            </a:extLst>
          </p:cNvPr>
          <p:cNvSpPr txBox="1"/>
          <p:nvPr/>
        </p:nvSpPr>
        <p:spPr>
          <a:xfrm>
            <a:off x="861060" y="394454"/>
            <a:ext cx="743032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000" b="1" kern="10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Yu Gothic Light" panose="020B0300000000000000" pitchFamily="34" charset="-128"/>
              </a:defRPr>
            </a:lvl1pPr>
          </a:lstStyle>
          <a:p>
            <a:r>
              <a:rPr lang="en-US" noProof="0" dirty="0"/>
              <a:t>Priliminary Work Plan of the SFI-Project, 2026</a:t>
            </a:r>
          </a:p>
        </p:txBody>
      </p:sp>
    </p:spTree>
    <p:extLst>
      <p:ext uri="{BB962C8B-B14F-4D97-AF65-F5344CB8AC3E}">
        <p14:creationId xmlns:p14="http://schemas.microsoft.com/office/powerpoint/2010/main" val="307571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2D0D4-8123-DD3E-1BA1-58D52D945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номера слайда 2">
            <a:extLst>
              <a:ext uri="{FF2B5EF4-FFF2-40B4-BE49-F238E27FC236}">
                <a16:creationId xmlns:a16="http://schemas.microsoft.com/office/drawing/2014/main" id="{E1E39385-FA49-CD4D-D037-0E01EDF5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181-CA54-4834-B0AA-E251DC475F5A}" type="slidenum">
              <a:rPr lang="en-GB" smtClean="0"/>
              <a:t>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38B20B-E1E3-5B9C-5EF8-3F7EA5DE2258}"/>
              </a:ext>
            </a:extLst>
          </p:cNvPr>
          <p:cNvSpPr txBox="1"/>
          <p:nvPr/>
        </p:nvSpPr>
        <p:spPr>
          <a:xfrm>
            <a:off x="622233" y="1359409"/>
            <a:ext cx="10947534" cy="5661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Implementation of RS-Inventory into legislation framework on Forest Monitoring (</a:t>
            </a:r>
            <a:r>
              <a:rPr lang="en-GB" sz="2000" dirty="0" err="1"/>
              <a:t>Porjadok</a:t>
            </a:r>
            <a:r>
              <a:rPr lang="en-GB" sz="2000" dirty="0"/>
              <a:t>)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Update remote sensing-based forest inventory (RS-Inventory) on all Ukraine (improve calibration based on field data, analyse of changes between 2019 and 2025)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Timber Supply Outlook Study based on RS-Inventory results using European Forestry Dynamics Modell in Cooperation with LUKE (Finland) 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ICP implementation (legislation, responsibilities, financing, methodology and e-training)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Commenting resp. drafting of by-laws ‘On Forest Reproductive Resources’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Recommendations for legal regulations of forests on non-SE </a:t>
            </a:r>
            <a:r>
              <a:rPr lang="en-GB" sz="2000" dirty="0" err="1"/>
              <a:t>FoU</a:t>
            </a:r>
            <a:r>
              <a:rPr lang="en-GB" sz="2000" dirty="0"/>
              <a:t> area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Implementation of `Close to Nature Forestry` (commenting SE </a:t>
            </a:r>
            <a:r>
              <a:rPr lang="en-GB" sz="2000" dirty="0" err="1"/>
              <a:t>FoU</a:t>
            </a:r>
            <a:r>
              <a:rPr lang="en-GB" sz="2000" dirty="0"/>
              <a:t> Strategy)</a:t>
            </a:r>
          </a:p>
          <a:p>
            <a:pPr marL="342900" indent="-342900">
              <a:lnSpc>
                <a:spcPct val="15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Study Tour on policies related forest protection and sustainable forestry, with participation in SFI PSG meeting in Germany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EF1E57-68C0-5FC7-D54E-5B68B147ED3F}"/>
              </a:ext>
            </a:extLst>
          </p:cNvPr>
          <p:cNvSpPr txBox="1"/>
          <p:nvPr/>
        </p:nvSpPr>
        <p:spPr>
          <a:xfrm>
            <a:off x="861060" y="394454"/>
            <a:ext cx="743032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3000" b="1" kern="10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Yu Gothic Light" panose="020B0300000000000000" pitchFamily="34" charset="-128"/>
              </a:defRPr>
            </a:lvl1pPr>
          </a:lstStyle>
          <a:p>
            <a:r>
              <a:rPr lang="en-US" noProof="0" dirty="0"/>
              <a:t>Priliminary Work Plan of the SFI-Project, 2026</a:t>
            </a:r>
          </a:p>
        </p:txBody>
      </p:sp>
    </p:spTree>
    <p:extLst>
      <p:ext uri="{BB962C8B-B14F-4D97-AF65-F5344CB8AC3E}">
        <p14:creationId xmlns:p14="http://schemas.microsoft.com/office/powerpoint/2010/main" val="1965787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G meeting 21.07.2023" id="{2E33F7C5-FCFC-4DE6-A609-4145FD94548F}" vid="{437B869E-E669-40C6-8525-A04331E5B2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5AE73F3A7726419B17A6AE052AAF73" ma:contentTypeVersion="15" ma:contentTypeDescription="Ein neues Dokument erstellen." ma:contentTypeScope="" ma:versionID="3359b9c065cca308ed82269da9b1eafb">
  <xsd:schema xmlns:xsd="http://www.w3.org/2001/XMLSchema" xmlns:xs="http://www.w3.org/2001/XMLSchema" xmlns:p="http://schemas.microsoft.com/office/2006/metadata/properties" xmlns:ns2="b4de3b38-e3bc-457f-93af-f189da2c859d" xmlns:ns3="7c83095a-db20-459a-9d7d-43b1b6dbea8c" targetNamespace="http://schemas.microsoft.com/office/2006/metadata/properties" ma:root="true" ma:fieldsID="e5e457c174c0988823e96250bbf82d5e" ns2:_="" ns3:_="">
    <xsd:import namespace="b4de3b38-e3bc-457f-93af-f189da2c859d"/>
    <xsd:import namespace="7c83095a-db20-459a-9d7d-43b1b6dbea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e3b38-e3bc-457f-93af-f189da2c85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4b7bff88-3b98-42a0-ae7d-3b40ec8681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3095a-db20-459a-9d7d-43b1b6dbea8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2debb7e-26e7-41d6-8b55-f3635c35fdd5}" ma:internalName="TaxCatchAll" ma:showField="CatchAllData" ma:web="7c83095a-db20-459a-9d7d-43b1b6dbea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e3b38-e3bc-457f-93af-f189da2c859d">
      <Terms xmlns="http://schemas.microsoft.com/office/infopath/2007/PartnerControls"/>
    </lcf76f155ced4ddcb4097134ff3c332f>
    <TaxCatchAll xmlns="7c83095a-db20-459a-9d7d-43b1b6dbea8c" xsi:nil="true"/>
  </documentManagement>
</p:properties>
</file>

<file path=customXml/itemProps1.xml><?xml version="1.0" encoding="utf-8"?>
<ds:datastoreItem xmlns:ds="http://schemas.openxmlformats.org/officeDocument/2006/customXml" ds:itemID="{592F74F6-5F26-4D9C-9E74-FCE52BD930B8}"/>
</file>

<file path=customXml/itemProps2.xml><?xml version="1.0" encoding="utf-8"?>
<ds:datastoreItem xmlns:ds="http://schemas.openxmlformats.org/officeDocument/2006/customXml" ds:itemID="{702B9466-72CD-4D2B-A10A-AAC0E409B8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2E0E44-2651-447B-92DB-185902813853}">
  <ds:schemaRefs>
    <ds:schemaRef ds:uri="http://schemas.microsoft.com/office/2006/metadata/properties"/>
    <ds:schemaRef ds:uri="http://schemas.microsoft.com/office/infopath/2007/PartnerControls"/>
    <ds:schemaRef ds:uri="080b72cc-e4c4-4790-9f97-f133ee35ae8e"/>
    <ds:schemaRef ds:uri="b4228b6d-77f5-4e88-95df-114489aa8b8b"/>
    <ds:schemaRef ds:uri="b4de3b38-e3bc-457f-93af-f189da2c859d"/>
    <ds:schemaRef ds:uri="7c83095a-db20-459a-9d7d-43b1b6dbea8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PSG meeting 21.07.2023</Template>
  <TotalTime>0</TotalTime>
  <Words>257</Words>
  <Application>Microsoft Office PowerPoint</Application>
  <PresentationFormat>Widescreen</PresentationFormat>
  <Paragraphs>24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Halyna Semytska</dc:creator>
  <cp:lastModifiedBy>Volker Sasse</cp:lastModifiedBy>
  <cp:revision>46</cp:revision>
  <dcterms:created xsi:type="dcterms:W3CDTF">2023-06-30T13:21:15Z</dcterms:created>
  <dcterms:modified xsi:type="dcterms:W3CDTF">2025-10-29T07:45:37Z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0x010100475AE73F3A7726419B17A6AE052AAF73</vt:lpwstr>
  </property>
  <property fmtid="{D5CDD505-2E9C-101B-9397-08002B2CF9AE}" pid="3" name="MediaServiceImageTags">
    <vt:lpwstr/>
  </property>
</Properties>
</file>