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4"/>
  </p:sldMasterIdLst>
  <p:notesMasterIdLst>
    <p:notesMasterId r:id="rId9"/>
  </p:notesMasterIdLst>
  <p:handoutMasterIdLst>
    <p:handoutMasterId r:id="rId10"/>
  </p:handoutMasterIdLst>
  <p:sldIdLst>
    <p:sldId id="262" r:id="rId5"/>
    <p:sldId id="1103" r:id="rId6"/>
    <p:sldId id="1101" r:id="rId7"/>
    <p:sldId id="1104" r:id="rId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C523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CC2E15A-93DA-45D8-AEDD-0AD66D4B03D0}" v="63" dt="2025-11-04T19:03:14.171"/>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A488322-F2BA-4B5B-9748-0D474271808F}" styleName="Помірний стиль 3 – акцент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 styleId="{EB344D84-9AFB-497E-A393-DC336BA19D2E}" styleName="Помірний стиль 3 – акцент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 styleId="{2D5ABB26-0587-4C30-8999-92F81FD0307C}" styleName="Без стилю та сітки">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073A0DAA-6AF3-43AB-8588-CEC1D06C72B9}" styleName="Помірний стиль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3C2FFA5D-87B4-456A-9821-1D502468CF0F}" styleName="Стиль із теми 1 – акцент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35758FB7-9AC5-4552-8A53-C91805E547FA}" styleName="Стиль із теми 1 – акцент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5940675A-B579-460E-94D1-54222C63F5DA}" styleName="Без стилю та сітки таблиці">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BC89EF96-8CEA-46FF-86C4-4CE0E7609802}" styleName="Світлий стиль 3 – акцент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E8B1032C-EA38-4F05-BA0D-38AFFFC7BED3}" styleName="Світлий стиль 3 – акцент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912C8C85-51F0-491E-9774-3900AFEF0FD7}" styleName="Світлий стиль 2 – акцент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16D9F66E-5EB9-4882-86FB-DCBF35E3C3E4}" styleName="Помірний стиль 4 – акцент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5" d="100"/>
          <a:sy n="75" d="100"/>
        </p:scale>
        <p:origin x="874" y="43"/>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theme" Target="theme/theme1.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viewProps" Target="viewProps.xml"/><Relationship Id="rId2" Type="http://schemas.openxmlformats.org/officeDocument/2006/relationships/customXml" Target="../customXml/item2.xml"/><Relationship Id="rId16"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presProps" Target="presProps.xml"/><Relationship Id="rId5" Type="http://schemas.openxmlformats.org/officeDocument/2006/relationships/slide" Target="slides/slide1.xml"/><Relationship Id="rId15" Type="http://schemas.microsoft.com/office/2016/11/relationships/changesInfo" Target="changesInfos/changesInfo1.xml"/><Relationship Id="rId10" Type="http://schemas.openxmlformats.org/officeDocument/2006/relationships/handoutMaster" Target="handoutMasters/handoutMaster1.xml"/><Relationship Id="rId4" Type="http://schemas.openxmlformats.org/officeDocument/2006/relationships/slideMaster" Target="slideMasters/slideMaster1.xml"/><Relationship Id="rId9" Type="http://schemas.openxmlformats.org/officeDocument/2006/relationships/notesMaster" Target="notesMasters/notesMaster1.xml"/><Relationship Id="rId14"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Vitaliy Storozhuk" userId="9d6b1be7-911f-407b-9949-55e935fa272c" providerId="ADAL" clId="{92CC15FE-5551-4251-B394-AC85F0CA7C91}"/>
    <pc:docChg chg="modSld">
      <pc:chgData name="Vitaliy Storozhuk" userId="9d6b1be7-911f-407b-9949-55e935fa272c" providerId="ADAL" clId="{92CC15FE-5551-4251-B394-AC85F0CA7C91}" dt="2025-11-05T07:14:37.561" v="7" actId="20577"/>
      <pc:docMkLst>
        <pc:docMk/>
      </pc:docMkLst>
      <pc:sldChg chg="modSp mod">
        <pc:chgData name="Vitaliy Storozhuk" userId="9d6b1be7-911f-407b-9949-55e935fa272c" providerId="ADAL" clId="{92CC15FE-5551-4251-B394-AC85F0CA7C91}" dt="2025-11-05T07:14:37.561" v="7" actId="20577"/>
        <pc:sldMkLst>
          <pc:docMk/>
          <pc:sldMk cId="2538711598" sldId="1103"/>
        </pc:sldMkLst>
        <pc:spChg chg="mod">
          <ac:chgData name="Vitaliy Storozhuk" userId="9d6b1be7-911f-407b-9949-55e935fa272c" providerId="ADAL" clId="{92CC15FE-5551-4251-B394-AC85F0CA7C91}" dt="2025-11-05T07:14:37.561" v="7" actId="20577"/>
          <ac:spMkLst>
            <pc:docMk/>
            <pc:sldMk cId="2538711598" sldId="1103"/>
            <ac:spMk id="6" creationId="{7E575D59-E192-5BEC-AC12-93B467DEA295}"/>
          </ac:spMkLst>
        </pc:spChg>
      </pc:sldChg>
    </pc:docChg>
  </pc:docChgLst>
  <pc:docChgLst>
    <pc:chgData name="Vitaliy Storozhuk" userId="9d6b1be7-911f-407b-9949-55e935fa272c" providerId="ADAL" clId="{4D7E2CC5-1C04-4A97-8573-2BACEFA12A25}"/>
    <pc:docChg chg="undo custSel modSld">
      <pc:chgData name="Vitaliy Storozhuk" userId="9d6b1be7-911f-407b-9949-55e935fa272c" providerId="ADAL" clId="{4D7E2CC5-1C04-4A97-8573-2BACEFA12A25}" dt="2025-11-04T19:03:14.171" v="343" actId="20577"/>
      <pc:docMkLst>
        <pc:docMk/>
      </pc:docMkLst>
      <pc:sldChg chg="modSp mod">
        <pc:chgData name="Vitaliy Storozhuk" userId="9d6b1be7-911f-407b-9949-55e935fa272c" providerId="ADAL" clId="{4D7E2CC5-1C04-4A97-8573-2BACEFA12A25}" dt="2025-11-04T18:47:11.973" v="206" actId="6549"/>
        <pc:sldMkLst>
          <pc:docMk/>
          <pc:sldMk cId="307571477" sldId="1101"/>
        </pc:sldMkLst>
        <pc:spChg chg="mod">
          <ac:chgData name="Vitaliy Storozhuk" userId="9d6b1be7-911f-407b-9949-55e935fa272c" providerId="ADAL" clId="{4D7E2CC5-1C04-4A97-8573-2BACEFA12A25}" dt="2025-11-04T18:39:48.024" v="8" actId="20577"/>
          <ac:spMkLst>
            <pc:docMk/>
            <pc:sldMk cId="307571477" sldId="1101"/>
            <ac:spMk id="14" creationId="{CBBD1604-4DB8-4527-46DA-C7CE52C96AFA}"/>
          </ac:spMkLst>
        </pc:spChg>
        <pc:graphicFrameChg chg="modGraphic">
          <ac:chgData name="Vitaliy Storozhuk" userId="9d6b1be7-911f-407b-9949-55e935fa272c" providerId="ADAL" clId="{4D7E2CC5-1C04-4A97-8573-2BACEFA12A25}" dt="2025-11-04T18:47:11.973" v="206" actId="6549"/>
          <ac:graphicFrameMkLst>
            <pc:docMk/>
            <pc:sldMk cId="307571477" sldId="1101"/>
            <ac:graphicFrameMk id="7" creationId="{696B95A8-8F41-296D-2714-57AC5798F53E}"/>
          </ac:graphicFrameMkLst>
        </pc:graphicFrameChg>
      </pc:sldChg>
      <pc:sldChg chg="modSp mod">
        <pc:chgData name="Vitaliy Storozhuk" userId="9d6b1be7-911f-407b-9949-55e935fa272c" providerId="ADAL" clId="{4D7E2CC5-1C04-4A97-8573-2BACEFA12A25}" dt="2025-11-04T18:46:57.601" v="204" actId="20577"/>
        <pc:sldMkLst>
          <pc:docMk/>
          <pc:sldMk cId="2538711598" sldId="1103"/>
        </pc:sldMkLst>
        <pc:spChg chg="mod">
          <ac:chgData name="Vitaliy Storozhuk" userId="9d6b1be7-911f-407b-9949-55e935fa272c" providerId="ADAL" clId="{4D7E2CC5-1C04-4A97-8573-2BACEFA12A25}" dt="2025-11-04T18:46:57.601" v="204" actId="20577"/>
          <ac:spMkLst>
            <pc:docMk/>
            <pc:sldMk cId="2538711598" sldId="1103"/>
            <ac:spMk id="2" creationId="{4B9B956C-B5EA-72C1-3BFE-E0ECE3B9A6BC}"/>
          </ac:spMkLst>
        </pc:spChg>
        <pc:spChg chg="mod">
          <ac:chgData name="Vitaliy Storozhuk" userId="9d6b1be7-911f-407b-9949-55e935fa272c" providerId="ADAL" clId="{4D7E2CC5-1C04-4A97-8573-2BACEFA12A25}" dt="2025-11-04T18:39:06.953" v="1" actId="14100"/>
          <ac:spMkLst>
            <pc:docMk/>
            <pc:sldMk cId="2538711598" sldId="1103"/>
            <ac:spMk id="9" creationId="{49517E7A-CFB8-3157-DC5D-61A411A4B84C}"/>
          </ac:spMkLst>
        </pc:spChg>
      </pc:sldChg>
      <pc:sldChg chg="modSp mod">
        <pc:chgData name="Vitaliy Storozhuk" userId="9d6b1be7-911f-407b-9949-55e935fa272c" providerId="ADAL" clId="{4D7E2CC5-1C04-4A97-8573-2BACEFA12A25}" dt="2025-11-04T19:03:14.171" v="343" actId="20577"/>
        <pc:sldMkLst>
          <pc:docMk/>
          <pc:sldMk cId="1901722037" sldId="1104"/>
        </pc:sldMkLst>
        <pc:spChg chg="mod">
          <ac:chgData name="Vitaliy Storozhuk" userId="9d6b1be7-911f-407b-9949-55e935fa272c" providerId="ADAL" clId="{4D7E2CC5-1C04-4A97-8573-2BACEFA12A25}" dt="2025-11-04T18:48:06.926" v="219" actId="1076"/>
          <ac:spMkLst>
            <pc:docMk/>
            <pc:sldMk cId="1901722037" sldId="1104"/>
            <ac:spMk id="4" creationId="{29D7FC32-B2D4-FE34-52D2-434EE6519B28}"/>
          </ac:spMkLst>
        </pc:spChg>
        <pc:spChg chg="mod">
          <ac:chgData name="Vitaliy Storozhuk" userId="9d6b1be7-911f-407b-9949-55e935fa272c" providerId="ADAL" clId="{4D7E2CC5-1C04-4A97-8573-2BACEFA12A25}" dt="2025-11-04T18:49:28.115" v="234" actId="14100"/>
          <ac:spMkLst>
            <pc:docMk/>
            <pc:sldMk cId="1901722037" sldId="1104"/>
            <ac:spMk id="6" creationId="{5F840CC4-5EB8-5626-1531-FE6FE2718CEA}"/>
          </ac:spMkLst>
        </pc:spChg>
        <pc:spChg chg="mod">
          <ac:chgData name="Vitaliy Storozhuk" userId="9d6b1be7-911f-407b-9949-55e935fa272c" providerId="ADAL" clId="{4D7E2CC5-1C04-4A97-8573-2BACEFA12A25}" dt="2025-11-04T18:49:37.828" v="241" actId="1035"/>
          <ac:spMkLst>
            <pc:docMk/>
            <pc:sldMk cId="1901722037" sldId="1104"/>
            <ac:spMk id="14" creationId="{BF3242E2-A1A4-9BBC-E0E4-599DC2CFFEA0}"/>
          </ac:spMkLst>
        </pc:spChg>
        <pc:graphicFrameChg chg="mod modGraphic">
          <ac:chgData name="Vitaliy Storozhuk" userId="9d6b1be7-911f-407b-9949-55e935fa272c" providerId="ADAL" clId="{4D7E2CC5-1C04-4A97-8573-2BACEFA12A25}" dt="2025-11-04T18:51:44.417" v="280" actId="20577"/>
          <ac:graphicFrameMkLst>
            <pc:docMk/>
            <pc:sldMk cId="1901722037" sldId="1104"/>
            <ac:graphicFrameMk id="8" creationId="{C9AE735F-AE44-F742-6025-54073FEF4529}"/>
          </ac:graphicFrameMkLst>
        </pc:graphicFrameChg>
        <pc:graphicFrameChg chg="mod modGraphic">
          <ac:chgData name="Vitaliy Storozhuk" userId="9d6b1be7-911f-407b-9949-55e935fa272c" providerId="ADAL" clId="{4D7E2CC5-1C04-4A97-8573-2BACEFA12A25}" dt="2025-11-04T19:03:14.171" v="343" actId="20577"/>
          <ac:graphicFrameMkLst>
            <pc:docMk/>
            <pc:sldMk cId="1901722037" sldId="1104"/>
            <ac:graphicFrameMk id="11" creationId="{9C2DA81F-6831-95A4-281C-4FDF00806668}"/>
          </ac:graphicFrameMkLst>
        </pc:graphicFrame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035C74AC-C7B3-C269-57CD-B87A8093E49D}"/>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a:extLst>
              <a:ext uri="{FF2B5EF4-FFF2-40B4-BE49-F238E27FC236}">
                <a16:creationId xmlns:a16="http://schemas.microsoft.com/office/drawing/2014/main" id="{D275EEE2-FA10-6566-DA7D-A4895702F5B5}"/>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D3A87B9A-57DF-43EE-816E-9505587B5B60}" type="datetimeFigureOut">
              <a:rPr lang="en-GB" smtClean="0"/>
              <a:t>05/11/2025</a:t>
            </a:fld>
            <a:endParaRPr lang="en-GB"/>
          </a:p>
        </p:txBody>
      </p:sp>
      <p:sp>
        <p:nvSpPr>
          <p:cNvPr id="4" name="Footer Placeholder 3">
            <a:extLst>
              <a:ext uri="{FF2B5EF4-FFF2-40B4-BE49-F238E27FC236}">
                <a16:creationId xmlns:a16="http://schemas.microsoft.com/office/drawing/2014/main" id="{2C8B1DED-B660-C52C-D958-0444FE2B04BE}"/>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a:extLst>
              <a:ext uri="{FF2B5EF4-FFF2-40B4-BE49-F238E27FC236}">
                <a16:creationId xmlns:a16="http://schemas.microsoft.com/office/drawing/2014/main" id="{C6D9538B-92A1-0963-65CA-E302E98BD8F7}"/>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3A15FBC-67DD-4AD2-A01B-6FEBF3971CAE}" type="slidenum">
              <a:rPr lang="en-GB" smtClean="0"/>
              <a:t>‹№›</a:t>
            </a:fld>
            <a:endParaRPr lang="en-GB"/>
          </a:p>
        </p:txBody>
      </p:sp>
    </p:spTree>
    <p:extLst>
      <p:ext uri="{BB962C8B-B14F-4D97-AF65-F5344CB8AC3E}">
        <p14:creationId xmlns:p14="http://schemas.microsoft.com/office/powerpoint/2010/main" val="344145187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4ACF643-7E53-4455-95A2-010E52AE22C7}" type="datetimeFigureOut">
              <a:rPr lang="en-GB" smtClean="0"/>
              <a:t>05/11/2025</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Натисніть, щоб редагувати стилі основного тексту</a:t>
            </a:r>
          </a:p>
          <a:p>
            <a:pPr lvl="1"/>
            <a:r>
              <a:rPr lang="en-US"/>
              <a:t>Другий рівень</a:t>
            </a:r>
          </a:p>
          <a:p>
            <a:pPr lvl="2"/>
            <a:r>
              <a:rPr lang="en-US"/>
              <a:t>Третій рівень</a:t>
            </a:r>
          </a:p>
          <a:p>
            <a:pPr lvl="3"/>
            <a:r>
              <a:rPr lang="en-US"/>
              <a:t>Четвертий рівень</a:t>
            </a:r>
          </a:p>
          <a:p>
            <a:pPr lvl="4"/>
            <a:r>
              <a:rPr lang="en-US"/>
              <a:t>П'ятий рівень</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E2C36DC-5179-4CB2-A7AD-3EDF62B1C9D6}" type="slidenum">
              <a:rPr lang="en-GB" smtClean="0"/>
              <a:t>‹№›</a:t>
            </a:fld>
            <a:endParaRPr lang="en-GB"/>
          </a:p>
        </p:txBody>
      </p:sp>
    </p:spTree>
    <p:extLst>
      <p:ext uri="{BB962C8B-B14F-4D97-AF65-F5344CB8AC3E}">
        <p14:creationId xmlns:p14="http://schemas.microsoft.com/office/powerpoint/2010/main" val="5925800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B1ED30E-966C-D05A-9F09-8353104B090A}"/>
            </a:ext>
          </a:extLst>
        </p:cNvPr>
        <p:cNvGrpSpPr/>
        <p:nvPr/>
      </p:nvGrpSpPr>
      <p:grpSpPr>
        <a:xfrm>
          <a:off x="0" y="0"/>
          <a:ext cx="0" cy="0"/>
          <a:chOff x="0" y="0"/>
          <a:chExt cx="0" cy="0"/>
        </a:xfrm>
      </p:grpSpPr>
      <p:sp>
        <p:nvSpPr>
          <p:cNvPr id="2" name="Місце для зображення 1">
            <a:extLst>
              <a:ext uri="{FF2B5EF4-FFF2-40B4-BE49-F238E27FC236}">
                <a16:creationId xmlns:a16="http://schemas.microsoft.com/office/drawing/2014/main" id="{564C5578-E468-637A-0C96-33DA93D2FDA8}"/>
              </a:ext>
            </a:extLst>
          </p:cNvPr>
          <p:cNvSpPr>
            <a:spLocks noGrp="1" noRot="1" noChangeAspect="1"/>
          </p:cNvSpPr>
          <p:nvPr>
            <p:ph type="sldImg"/>
          </p:nvPr>
        </p:nvSpPr>
        <p:spPr/>
      </p:sp>
      <p:sp>
        <p:nvSpPr>
          <p:cNvPr id="3" name="Місце для нотаток 2">
            <a:extLst>
              <a:ext uri="{FF2B5EF4-FFF2-40B4-BE49-F238E27FC236}">
                <a16:creationId xmlns:a16="http://schemas.microsoft.com/office/drawing/2014/main" id="{93D86235-1B54-693B-84A2-EBD57805B569}"/>
              </a:ext>
            </a:extLst>
          </p:cNvPr>
          <p:cNvSpPr>
            <a:spLocks noGrp="1"/>
          </p:cNvSpPr>
          <p:nvPr>
            <p:ph type="body" idx="1"/>
          </p:nvPr>
        </p:nvSpPr>
        <p:spPr/>
        <p:txBody>
          <a:bodyPr/>
          <a:lstStyle/>
          <a:p>
            <a:endParaRPr lang="uk-UA"/>
          </a:p>
        </p:txBody>
      </p:sp>
      <p:sp>
        <p:nvSpPr>
          <p:cNvPr id="4" name="Місце для номера слайда 3">
            <a:extLst>
              <a:ext uri="{FF2B5EF4-FFF2-40B4-BE49-F238E27FC236}">
                <a16:creationId xmlns:a16="http://schemas.microsoft.com/office/drawing/2014/main" id="{F7825B00-D0E8-9A5F-0E68-D45A12744F4F}"/>
              </a:ext>
            </a:extLst>
          </p:cNvPr>
          <p:cNvSpPr>
            <a:spLocks noGrp="1"/>
          </p:cNvSpPr>
          <p:nvPr>
            <p:ph type="sldNum" sz="quarter" idx="5"/>
          </p:nvPr>
        </p:nvSpPr>
        <p:spPr/>
        <p:txBody>
          <a:bodyPr/>
          <a:lstStyle/>
          <a:p>
            <a:fld id="{CE2C36DC-5179-4CB2-A7AD-3EDF62B1C9D6}" type="slidenum">
              <a:rPr lang="en-GB" smtClean="0"/>
              <a:t>2</a:t>
            </a:fld>
            <a:endParaRPr lang="en-GB"/>
          </a:p>
        </p:txBody>
      </p:sp>
    </p:spTree>
    <p:extLst>
      <p:ext uri="{BB962C8B-B14F-4D97-AF65-F5344CB8AC3E}">
        <p14:creationId xmlns:p14="http://schemas.microsoft.com/office/powerpoint/2010/main" val="38891863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37D858C-3A5E-46CE-B540-8E78099B6881}"/>
            </a:ext>
          </a:extLst>
        </p:cNvPr>
        <p:cNvGrpSpPr/>
        <p:nvPr/>
      </p:nvGrpSpPr>
      <p:grpSpPr>
        <a:xfrm>
          <a:off x="0" y="0"/>
          <a:ext cx="0" cy="0"/>
          <a:chOff x="0" y="0"/>
          <a:chExt cx="0" cy="0"/>
        </a:xfrm>
      </p:grpSpPr>
      <p:sp>
        <p:nvSpPr>
          <p:cNvPr id="2" name="Місце для зображення 1">
            <a:extLst>
              <a:ext uri="{FF2B5EF4-FFF2-40B4-BE49-F238E27FC236}">
                <a16:creationId xmlns:a16="http://schemas.microsoft.com/office/drawing/2014/main" id="{496B9A17-F0C2-13A0-B582-6059EA8EFE1A}"/>
              </a:ext>
            </a:extLst>
          </p:cNvPr>
          <p:cNvSpPr>
            <a:spLocks noGrp="1" noRot="1" noChangeAspect="1"/>
          </p:cNvSpPr>
          <p:nvPr>
            <p:ph type="sldImg"/>
          </p:nvPr>
        </p:nvSpPr>
        <p:spPr/>
      </p:sp>
      <p:sp>
        <p:nvSpPr>
          <p:cNvPr id="3" name="Місце для нотаток 2">
            <a:extLst>
              <a:ext uri="{FF2B5EF4-FFF2-40B4-BE49-F238E27FC236}">
                <a16:creationId xmlns:a16="http://schemas.microsoft.com/office/drawing/2014/main" id="{7C43B022-D08D-3BC4-0103-8B8B495FAB42}"/>
              </a:ext>
            </a:extLst>
          </p:cNvPr>
          <p:cNvSpPr>
            <a:spLocks noGrp="1"/>
          </p:cNvSpPr>
          <p:nvPr>
            <p:ph type="body" idx="1"/>
          </p:nvPr>
        </p:nvSpPr>
        <p:spPr/>
        <p:txBody>
          <a:bodyPr/>
          <a:lstStyle/>
          <a:p>
            <a:endParaRPr lang="uk-UA"/>
          </a:p>
        </p:txBody>
      </p:sp>
      <p:sp>
        <p:nvSpPr>
          <p:cNvPr id="4" name="Місце для номера слайда 3">
            <a:extLst>
              <a:ext uri="{FF2B5EF4-FFF2-40B4-BE49-F238E27FC236}">
                <a16:creationId xmlns:a16="http://schemas.microsoft.com/office/drawing/2014/main" id="{2AB0CA5F-CF1E-5C84-5016-66117986E9B4}"/>
              </a:ext>
            </a:extLst>
          </p:cNvPr>
          <p:cNvSpPr>
            <a:spLocks noGrp="1"/>
          </p:cNvSpPr>
          <p:nvPr>
            <p:ph type="sldNum" sz="quarter" idx="5"/>
          </p:nvPr>
        </p:nvSpPr>
        <p:spPr/>
        <p:txBody>
          <a:bodyPr/>
          <a:lstStyle/>
          <a:p>
            <a:fld id="{CE2C36DC-5179-4CB2-A7AD-3EDF62B1C9D6}" type="slidenum">
              <a:rPr lang="en-GB" smtClean="0"/>
              <a:t>3</a:t>
            </a:fld>
            <a:endParaRPr lang="en-GB"/>
          </a:p>
        </p:txBody>
      </p:sp>
    </p:spTree>
    <p:extLst>
      <p:ext uri="{BB962C8B-B14F-4D97-AF65-F5344CB8AC3E}">
        <p14:creationId xmlns:p14="http://schemas.microsoft.com/office/powerpoint/2010/main" val="409852112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219310F-10F7-BCCD-CFEC-F6D89E1FC677}"/>
              </a:ext>
            </a:extLst>
          </p:cNvPr>
          <p:cNvSpPr>
            <a:spLocks noGrp="1"/>
          </p:cNvSpPr>
          <p:nvPr>
            <p:ph type="dt" sz="half" idx="10"/>
          </p:nvPr>
        </p:nvSpPr>
        <p:spPr/>
        <p:txBody>
          <a:bodyPr/>
          <a:lstStyle>
            <a:lvl1pPr>
              <a:defRPr/>
            </a:lvl1pPr>
          </a:lstStyle>
          <a:p>
            <a:r>
              <a:rPr lang="en-US"/>
              <a:t>21. July 2023</a:t>
            </a:r>
            <a:endParaRPr lang="en-GB"/>
          </a:p>
        </p:txBody>
      </p:sp>
      <p:sp>
        <p:nvSpPr>
          <p:cNvPr id="3" name="Footer Placeholder 2">
            <a:extLst>
              <a:ext uri="{FF2B5EF4-FFF2-40B4-BE49-F238E27FC236}">
                <a16:creationId xmlns:a16="http://schemas.microsoft.com/office/drawing/2014/main" id="{52B0815F-7837-F510-8517-FD8D344D56A7}"/>
              </a:ext>
            </a:extLst>
          </p:cNvPr>
          <p:cNvSpPr>
            <a:spLocks noGrp="1"/>
          </p:cNvSpPr>
          <p:nvPr>
            <p:ph type="ftr" sz="quarter" idx="11"/>
          </p:nvPr>
        </p:nvSpPr>
        <p:spPr>
          <a:xfrm>
            <a:off x="4038600" y="6356349"/>
            <a:ext cx="4114800" cy="365125"/>
          </a:xfrm>
        </p:spPr>
        <p:txBody>
          <a:bodyPr/>
          <a:lstStyle/>
          <a:p>
            <a:r>
              <a:rPr lang="en-GB"/>
              <a:t>PSG meeting, 05.03.2024, Kyiv</a:t>
            </a:r>
          </a:p>
        </p:txBody>
      </p:sp>
      <p:sp>
        <p:nvSpPr>
          <p:cNvPr id="4" name="Slide Number Placeholder 3">
            <a:extLst>
              <a:ext uri="{FF2B5EF4-FFF2-40B4-BE49-F238E27FC236}">
                <a16:creationId xmlns:a16="http://schemas.microsoft.com/office/drawing/2014/main" id="{D6FD61C8-25AB-1764-EF41-E422D216E1B3}"/>
              </a:ext>
            </a:extLst>
          </p:cNvPr>
          <p:cNvSpPr>
            <a:spLocks noGrp="1"/>
          </p:cNvSpPr>
          <p:nvPr>
            <p:ph type="sldNum" sz="quarter" idx="12"/>
          </p:nvPr>
        </p:nvSpPr>
        <p:spPr/>
        <p:txBody>
          <a:bodyPr/>
          <a:lstStyle/>
          <a:p>
            <a:fld id="{51EE7181-CA54-4834-B0AA-E251DC475F5A}" type="slidenum">
              <a:rPr lang="en-GB" smtClean="0"/>
              <a:t>‹№›</a:t>
            </a:fld>
            <a:endParaRPr lang="en-GB"/>
          </a:p>
        </p:txBody>
      </p:sp>
      <p:pic>
        <p:nvPicPr>
          <p:cNvPr id="5" name="Picture 4">
            <a:extLst>
              <a:ext uri="{FF2B5EF4-FFF2-40B4-BE49-F238E27FC236}">
                <a16:creationId xmlns:a16="http://schemas.microsoft.com/office/drawing/2014/main" id="{C1278D71-79AB-5953-F85B-35CBDD8962A6}"/>
              </a:ext>
            </a:extLst>
          </p:cNvPr>
          <p:cNvPicPr>
            <a:picLocks noChangeAspect="1"/>
          </p:cNvPicPr>
          <p:nvPr userDrawn="1"/>
        </p:nvPicPr>
        <p:blipFill>
          <a:blip r:embed="rId2"/>
          <a:stretch>
            <a:fillRect/>
          </a:stretch>
        </p:blipFill>
        <p:spPr>
          <a:xfrm>
            <a:off x="8811548" y="66447"/>
            <a:ext cx="2542252" cy="1115665"/>
          </a:xfrm>
          <a:prstGeom prst="rect">
            <a:avLst/>
          </a:prstGeom>
        </p:spPr>
      </p:pic>
      <p:pic>
        <p:nvPicPr>
          <p:cNvPr id="6" name="Picture 5">
            <a:extLst>
              <a:ext uri="{FF2B5EF4-FFF2-40B4-BE49-F238E27FC236}">
                <a16:creationId xmlns:a16="http://schemas.microsoft.com/office/drawing/2014/main" id="{11EDBFF0-F5A5-3200-621F-63BC50104C65}"/>
              </a:ext>
            </a:extLst>
          </p:cNvPr>
          <p:cNvPicPr>
            <a:picLocks noChangeAspect="1"/>
          </p:cNvPicPr>
          <p:nvPr userDrawn="1"/>
        </p:nvPicPr>
        <p:blipFill>
          <a:blip r:embed="rId3"/>
          <a:stretch>
            <a:fillRect/>
          </a:stretch>
        </p:blipFill>
        <p:spPr>
          <a:xfrm>
            <a:off x="754470" y="1168506"/>
            <a:ext cx="10594924" cy="88784"/>
          </a:xfrm>
          <a:prstGeom prst="rect">
            <a:avLst/>
          </a:prstGeom>
        </p:spPr>
      </p:pic>
      <p:pic>
        <p:nvPicPr>
          <p:cNvPr id="7" name="Picture 6">
            <a:extLst>
              <a:ext uri="{FF2B5EF4-FFF2-40B4-BE49-F238E27FC236}">
                <a16:creationId xmlns:a16="http://schemas.microsoft.com/office/drawing/2014/main" id="{3B13A69B-E049-CD4A-426C-4D736B88BEFE}"/>
              </a:ext>
            </a:extLst>
          </p:cNvPr>
          <p:cNvPicPr>
            <a:picLocks noChangeAspect="1"/>
          </p:cNvPicPr>
          <p:nvPr userDrawn="1"/>
        </p:nvPicPr>
        <p:blipFill>
          <a:blip r:embed="rId4"/>
          <a:stretch>
            <a:fillRect/>
          </a:stretch>
        </p:blipFill>
        <p:spPr>
          <a:xfrm>
            <a:off x="750063" y="1101710"/>
            <a:ext cx="10594923" cy="47351"/>
          </a:xfrm>
          <a:prstGeom prst="rect">
            <a:avLst/>
          </a:prstGeom>
        </p:spPr>
      </p:pic>
    </p:spTree>
    <p:extLst>
      <p:ext uri="{BB962C8B-B14F-4D97-AF65-F5344CB8AC3E}">
        <p14:creationId xmlns:p14="http://schemas.microsoft.com/office/powerpoint/2010/main" val="25633857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219310F-10F7-BCCD-CFEC-F6D89E1FC677}"/>
              </a:ext>
            </a:extLst>
          </p:cNvPr>
          <p:cNvSpPr>
            <a:spLocks noGrp="1"/>
          </p:cNvSpPr>
          <p:nvPr>
            <p:ph type="dt" sz="half" idx="10"/>
          </p:nvPr>
        </p:nvSpPr>
        <p:spPr/>
        <p:txBody>
          <a:bodyPr/>
          <a:lstStyle>
            <a:lvl1pPr>
              <a:defRPr/>
            </a:lvl1pPr>
          </a:lstStyle>
          <a:p>
            <a:r>
              <a:rPr lang="en-US"/>
              <a:t>21. July 2023</a:t>
            </a:r>
            <a:endParaRPr lang="en-GB"/>
          </a:p>
        </p:txBody>
      </p:sp>
      <p:sp>
        <p:nvSpPr>
          <p:cNvPr id="3" name="Footer Placeholder 2">
            <a:extLst>
              <a:ext uri="{FF2B5EF4-FFF2-40B4-BE49-F238E27FC236}">
                <a16:creationId xmlns:a16="http://schemas.microsoft.com/office/drawing/2014/main" id="{52B0815F-7837-F510-8517-FD8D344D56A7}"/>
              </a:ext>
            </a:extLst>
          </p:cNvPr>
          <p:cNvSpPr>
            <a:spLocks noGrp="1"/>
          </p:cNvSpPr>
          <p:nvPr>
            <p:ph type="ftr" sz="quarter" idx="11"/>
          </p:nvPr>
        </p:nvSpPr>
        <p:spPr/>
        <p:txBody>
          <a:bodyPr/>
          <a:lstStyle/>
          <a:p>
            <a:r>
              <a:rPr lang="en-GB"/>
              <a:t>PSG meeting, 05.03.2024, Kyiv</a:t>
            </a:r>
          </a:p>
        </p:txBody>
      </p:sp>
      <p:sp>
        <p:nvSpPr>
          <p:cNvPr id="4" name="Slide Number Placeholder 3">
            <a:extLst>
              <a:ext uri="{FF2B5EF4-FFF2-40B4-BE49-F238E27FC236}">
                <a16:creationId xmlns:a16="http://schemas.microsoft.com/office/drawing/2014/main" id="{D6FD61C8-25AB-1764-EF41-E422D216E1B3}"/>
              </a:ext>
            </a:extLst>
          </p:cNvPr>
          <p:cNvSpPr>
            <a:spLocks noGrp="1"/>
          </p:cNvSpPr>
          <p:nvPr>
            <p:ph type="sldNum" sz="quarter" idx="12"/>
          </p:nvPr>
        </p:nvSpPr>
        <p:spPr/>
        <p:txBody>
          <a:bodyPr/>
          <a:lstStyle/>
          <a:p>
            <a:fld id="{51EE7181-CA54-4834-B0AA-E251DC475F5A}" type="slidenum">
              <a:rPr lang="en-GB" smtClean="0"/>
              <a:t>‹№›</a:t>
            </a:fld>
            <a:endParaRPr lang="en-GB"/>
          </a:p>
        </p:txBody>
      </p:sp>
    </p:spTree>
    <p:extLst>
      <p:ext uri="{BB962C8B-B14F-4D97-AF65-F5344CB8AC3E}">
        <p14:creationId xmlns:p14="http://schemas.microsoft.com/office/powerpoint/2010/main" val="1495065629"/>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2C05F8E1-EE24-2631-BCA9-52DB8F85458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Натисніть, щоб редагувати стилі основного тексту</a:t>
            </a:r>
          </a:p>
          <a:p>
            <a:pPr lvl="1"/>
            <a:r>
              <a:rPr lang="en-US" err="1"/>
              <a:t>Другий </a:t>
            </a:r>
            <a:r>
              <a:rPr lang="en-US"/>
              <a:t>рівень</a:t>
            </a:r>
          </a:p>
          <a:p>
            <a:pPr lvl="2"/>
            <a:r>
              <a:rPr lang="en-US"/>
              <a:t>Третій рівень</a:t>
            </a:r>
          </a:p>
          <a:p>
            <a:pPr lvl="3"/>
            <a:r>
              <a:rPr lang="en-US"/>
              <a:t>Четвертий рівень</a:t>
            </a:r>
          </a:p>
          <a:p>
            <a:pPr lvl="4"/>
            <a:r>
              <a:rPr lang="en-US"/>
              <a:t>П'ятий рівень</a:t>
            </a:r>
            <a:endParaRPr lang="en-GB"/>
          </a:p>
        </p:txBody>
      </p:sp>
      <p:sp>
        <p:nvSpPr>
          <p:cNvPr id="4" name="Date Placeholder 3">
            <a:extLst>
              <a:ext uri="{FF2B5EF4-FFF2-40B4-BE49-F238E27FC236}">
                <a16:creationId xmlns:a16="http://schemas.microsoft.com/office/drawing/2014/main" id="{337A1327-9D99-B7FF-7B27-6B388C57CBF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400">
                <a:solidFill>
                  <a:schemeClr val="tx1">
                    <a:tint val="75000"/>
                  </a:schemeClr>
                </a:solidFill>
              </a:defRPr>
            </a:lvl1pPr>
          </a:lstStyle>
          <a:p>
            <a:r>
              <a:rPr lang="en-US"/>
              <a:t>21 липня 2023</a:t>
            </a:r>
            <a:endParaRPr lang="en-GB"/>
          </a:p>
        </p:txBody>
      </p:sp>
      <p:sp>
        <p:nvSpPr>
          <p:cNvPr id="5" name="Footer Placeholder 4">
            <a:extLst>
              <a:ext uri="{FF2B5EF4-FFF2-40B4-BE49-F238E27FC236}">
                <a16:creationId xmlns:a16="http://schemas.microsoft.com/office/drawing/2014/main" id="{6ECF240B-4E10-4230-6A39-F2DD8AF3A268}"/>
              </a:ext>
            </a:extLst>
          </p:cNvPr>
          <p:cNvSpPr>
            <a:spLocks noGrp="1"/>
          </p:cNvSpPr>
          <p:nvPr>
            <p:ph type="ftr" sz="quarter" idx="3"/>
          </p:nvPr>
        </p:nvSpPr>
        <p:spPr>
          <a:xfrm>
            <a:off x="4038600" y="6176963"/>
            <a:ext cx="4114800" cy="544512"/>
          </a:xfrm>
          <a:prstGeom prst="rect">
            <a:avLst/>
          </a:prstGeom>
        </p:spPr>
        <p:txBody>
          <a:bodyPr vert="horz" lIns="91440" tIns="45720" rIns="91440" bIns="45720" rtlCol="0" anchor="ctr"/>
          <a:lstStyle>
            <a:lvl1pPr algn="ctr">
              <a:defRPr sz="1600">
                <a:solidFill>
                  <a:schemeClr val="tx1">
                    <a:tint val="75000"/>
                  </a:schemeClr>
                </a:solidFill>
              </a:defRPr>
            </a:lvl1pPr>
          </a:lstStyle>
          <a:p>
            <a:r>
              <a:rPr lang="en-GB"/>
              <a:t>Засідання ПСГ, 05.03.2024, Київ</a:t>
            </a:r>
          </a:p>
        </p:txBody>
      </p:sp>
      <p:sp>
        <p:nvSpPr>
          <p:cNvPr id="6" name="Slide Number Placeholder 5">
            <a:extLst>
              <a:ext uri="{FF2B5EF4-FFF2-40B4-BE49-F238E27FC236}">
                <a16:creationId xmlns:a16="http://schemas.microsoft.com/office/drawing/2014/main" id="{EDB832F7-4F7B-A884-86AA-0967FDE60C4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r>
              <a:rPr lang="en-GB"/>
              <a:t>2</a:t>
            </a:r>
          </a:p>
        </p:txBody>
      </p:sp>
      <p:pic>
        <p:nvPicPr>
          <p:cNvPr id="2" name="Picture 1">
            <a:extLst>
              <a:ext uri="{FF2B5EF4-FFF2-40B4-BE49-F238E27FC236}">
                <a16:creationId xmlns:a16="http://schemas.microsoft.com/office/drawing/2014/main" id="{71CAD064-A0E2-34E3-0A88-046990854EE2}"/>
              </a:ext>
            </a:extLst>
          </p:cNvPr>
          <p:cNvPicPr>
            <a:picLocks noChangeAspect="1"/>
          </p:cNvPicPr>
          <p:nvPr userDrawn="1"/>
        </p:nvPicPr>
        <p:blipFill>
          <a:blip r:embed="rId4"/>
          <a:stretch>
            <a:fillRect/>
          </a:stretch>
        </p:blipFill>
        <p:spPr>
          <a:xfrm>
            <a:off x="8811548" y="66447"/>
            <a:ext cx="2542252" cy="1115665"/>
          </a:xfrm>
          <a:prstGeom prst="rect">
            <a:avLst/>
          </a:prstGeom>
        </p:spPr>
      </p:pic>
      <p:pic>
        <p:nvPicPr>
          <p:cNvPr id="7" name="Picture 6">
            <a:extLst>
              <a:ext uri="{FF2B5EF4-FFF2-40B4-BE49-F238E27FC236}">
                <a16:creationId xmlns:a16="http://schemas.microsoft.com/office/drawing/2014/main" id="{CC0E3311-0947-235B-6977-44F3CA7CA9E0}"/>
              </a:ext>
            </a:extLst>
          </p:cNvPr>
          <p:cNvPicPr>
            <a:picLocks noChangeAspect="1"/>
          </p:cNvPicPr>
          <p:nvPr userDrawn="1"/>
        </p:nvPicPr>
        <p:blipFill>
          <a:blip r:embed="rId5"/>
          <a:stretch>
            <a:fillRect/>
          </a:stretch>
        </p:blipFill>
        <p:spPr>
          <a:xfrm>
            <a:off x="754470" y="1168506"/>
            <a:ext cx="10594924" cy="88784"/>
          </a:xfrm>
          <a:prstGeom prst="rect">
            <a:avLst/>
          </a:prstGeom>
        </p:spPr>
      </p:pic>
      <p:pic>
        <p:nvPicPr>
          <p:cNvPr id="8" name="Picture 7">
            <a:extLst>
              <a:ext uri="{FF2B5EF4-FFF2-40B4-BE49-F238E27FC236}">
                <a16:creationId xmlns:a16="http://schemas.microsoft.com/office/drawing/2014/main" id="{F8753147-9CFC-FB3D-2CB5-D5295D945C07}"/>
              </a:ext>
            </a:extLst>
          </p:cNvPr>
          <p:cNvPicPr>
            <a:picLocks noChangeAspect="1"/>
          </p:cNvPicPr>
          <p:nvPr userDrawn="1"/>
        </p:nvPicPr>
        <p:blipFill>
          <a:blip r:embed="rId6"/>
          <a:stretch>
            <a:fillRect/>
          </a:stretch>
        </p:blipFill>
        <p:spPr>
          <a:xfrm>
            <a:off x="750063" y="1101710"/>
            <a:ext cx="10594923" cy="47351"/>
          </a:xfrm>
          <a:prstGeom prst="rect">
            <a:avLst/>
          </a:prstGeom>
        </p:spPr>
      </p:pic>
    </p:spTree>
    <p:extLst>
      <p:ext uri="{BB962C8B-B14F-4D97-AF65-F5344CB8AC3E}">
        <p14:creationId xmlns:p14="http://schemas.microsoft.com/office/powerpoint/2010/main" val="2111160615"/>
      </p:ext>
    </p:extLst>
  </p:cSld>
  <p:clrMap bg1="lt1" tx1="dk1" bg2="lt2" tx2="dk2" accent1="accent1" accent2="accent2" accent3="accent3" accent4="accent4" accent5="accent5" accent6="accent6" hlink="hlink" folHlink="folHlink"/>
  <p:sldLayoutIdLst>
    <p:sldLayoutId id="2147483656" r:id="rId1"/>
    <p:sldLayoutId id="2147483655" r:id="rId2"/>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7.emf"/></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9.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01D2E584-1BAC-CA92-2DA0-2E3BAA625C33}"/>
              </a:ext>
            </a:extLst>
          </p:cNvPr>
          <p:cNvSpPr/>
          <p:nvPr/>
        </p:nvSpPr>
        <p:spPr>
          <a:xfrm>
            <a:off x="557561" y="156117"/>
            <a:ext cx="11062010" cy="219679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3" name="Picture 2">
            <a:extLst>
              <a:ext uri="{FF2B5EF4-FFF2-40B4-BE49-F238E27FC236}">
                <a16:creationId xmlns:a16="http://schemas.microsoft.com/office/drawing/2014/main" id="{FEAC473E-E45E-93C5-9CDA-F45D38711DCB}"/>
              </a:ext>
            </a:extLst>
          </p:cNvPr>
          <p:cNvPicPr>
            <a:picLocks noChangeAspect="1"/>
          </p:cNvPicPr>
          <p:nvPr/>
        </p:nvPicPr>
        <p:blipFill>
          <a:blip r:embed="rId2"/>
          <a:stretch>
            <a:fillRect/>
          </a:stretch>
        </p:blipFill>
        <p:spPr>
          <a:xfrm>
            <a:off x="1084652" y="156117"/>
            <a:ext cx="10022693" cy="1993565"/>
          </a:xfrm>
          <a:prstGeom prst="rect">
            <a:avLst/>
          </a:prstGeom>
        </p:spPr>
      </p:pic>
      <p:sp>
        <p:nvSpPr>
          <p:cNvPr id="2" name="Rectangle 1">
            <a:extLst>
              <a:ext uri="{FF2B5EF4-FFF2-40B4-BE49-F238E27FC236}">
                <a16:creationId xmlns:a16="http://schemas.microsoft.com/office/drawing/2014/main" id="{D8059F6F-0AF7-DF4F-8185-24A86957F90C}"/>
              </a:ext>
            </a:extLst>
          </p:cNvPr>
          <p:cNvSpPr/>
          <p:nvPr/>
        </p:nvSpPr>
        <p:spPr>
          <a:xfrm>
            <a:off x="7821637" y="156117"/>
            <a:ext cx="1195754" cy="1433532"/>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TextBox 6">
            <a:extLst>
              <a:ext uri="{FF2B5EF4-FFF2-40B4-BE49-F238E27FC236}">
                <a16:creationId xmlns:a16="http://schemas.microsoft.com/office/drawing/2014/main" id="{2E888E9A-1173-F97B-930C-77FDB96980F0}"/>
              </a:ext>
            </a:extLst>
          </p:cNvPr>
          <p:cNvSpPr txBox="1"/>
          <p:nvPr/>
        </p:nvSpPr>
        <p:spPr>
          <a:xfrm>
            <a:off x="1069787" y="2352907"/>
            <a:ext cx="10549784" cy="1405513"/>
          </a:xfrm>
          <a:prstGeom prst="rect">
            <a:avLst/>
          </a:prstGeom>
          <a:noFill/>
        </p:spPr>
        <p:txBody>
          <a:bodyPr wrap="square">
            <a:spAutoFit/>
          </a:bodyPr>
          <a:lstStyle/>
          <a:p>
            <a:pPr algn="ctr">
              <a:lnSpc>
                <a:spcPct val="107000"/>
              </a:lnSpc>
              <a:spcBef>
                <a:spcPts val="800"/>
              </a:spcBef>
              <a:spcAft>
                <a:spcPts val="400"/>
              </a:spcAft>
            </a:pPr>
            <a:r>
              <a:rPr lang="en-US" sz="3600" b="1"/>
              <a:t>How to step ahead with defoliation estimation?</a:t>
            </a:r>
            <a:endParaRPr lang="en-GB" sz="3600" b="1"/>
          </a:p>
          <a:p>
            <a:pPr algn="ctr">
              <a:lnSpc>
                <a:spcPct val="107000"/>
              </a:lnSpc>
              <a:spcBef>
                <a:spcPts val="800"/>
              </a:spcBef>
              <a:spcAft>
                <a:spcPts val="400"/>
              </a:spcAft>
            </a:pPr>
            <a:endParaRPr lang="en-GB" sz="3600" b="1" kern="100">
              <a:solidFill>
                <a:srgbClr val="0F4761"/>
              </a:solidFill>
              <a:effectLst/>
              <a:latin typeface="Calibri" panose="020F0502020204030204" pitchFamily="34" charset="0"/>
              <a:ea typeface="Yu Gothic Light" panose="020B0300000000000000" pitchFamily="34" charset="-128"/>
            </a:endParaRPr>
          </a:p>
        </p:txBody>
      </p:sp>
      <p:pic>
        <p:nvPicPr>
          <p:cNvPr id="10" name="Picture 9">
            <a:extLst>
              <a:ext uri="{FF2B5EF4-FFF2-40B4-BE49-F238E27FC236}">
                <a16:creationId xmlns:a16="http://schemas.microsoft.com/office/drawing/2014/main" id="{C0BDF060-D0E3-4B9B-B611-446BF72B8613}"/>
              </a:ext>
            </a:extLst>
          </p:cNvPr>
          <p:cNvPicPr>
            <a:picLocks noChangeAspect="1"/>
          </p:cNvPicPr>
          <p:nvPr/>
        </p:nvPicPr>
        <p:blipFill>
          <a:blip r:embed="rId3"/>
          <a:stretch>
            <a:fillRect/>
          </a:stretch>
        </p:blipFill>
        <p:spPr>
          <a:xfrm>
            <a:off x="4332954" y="5649790"/>
            <a:ext cx="3822523" cy="627942"/>
          </a:xfrm>
          <a:prstGeom prst="rect">
            <a:avLst/>
          </a:prstGeom>
        </p:spPr>
      </p:pic>
      <p:sp>
        <p:nvSpPr>
          <p:cNvPr id="5" name="TextBox 4">
            <a:extLst>
              <a:ext uri="{FF2B5EF4-FFF2-40B4-BE49-F238E27FC236}">
                <a16:creationId xmlns:a16="http://schemas.microsoft.com/office/drawing/2014/main" id="{403CB551-7921-08D6-5152-2DFB1869CC81}"/>
              </a:ext>
            </a:extLst>
          </p:cNvPr>
          <p:cNvSpPr txBox="1"/>
          <p:nvPr/>
        </p:nvSpPr>
        <p:spPr>
          <a:xfrm>
            <a:off x="4707887" y="3296240"/>
            <a:ext cx="3447590" cy="707886"/>
          </a:xfrm>
          <a:prstGeom prst="rect">
            <a:avLst/>
          </a:prstGeom>
          <a:noFill/>
        </p:spPr>
        <p:txBody>
          <a:bodyPr wrap="square" rtlCol="0">
            <a:spAutoFit/>
          </a:bodyPr>
          <a:lstStyle/>
          <a:p>
            <a:pPr algn="ctr"/>
            <a:r>
              <a:rPr lang="en-US" sz="2200" b="1" i="1"/>
              <a:t>Vitaliy Storozhuk </a:t>
            </a:r>
            <a:br>
              <a:rPr lang="en-US" b="1" i="1"/>
            </a:br>
            <a:r>
              <a:rPr lang="en-US" b="1" i="1"/>
              <a:t>National Coordinator, SFI Project </a:t>
            </a:r>
            <a:endParaRPr lang="uk-UA" b="1" i="1"/>
          </a:p>
        </p:txBody>
      </p:sp>
      <p:sp>
        <p:nvSpPr>
          <p:cNvPr id="8" name="TextBox 7">
            <a:extLst>
              <a:ext uri="{FF2B5EF4-FFF2-40B4-BE49-F238E27FC236}">
                <a16:creationId xmlns:a16="http://schemas.microsoft.com/office/drawing/2014/main" id="{29FDC211-1AF4-10D0-8192-03910954252C}"/>
              </a:ext>
            </a:extLst>
          </p:cNvPr>
          <p:cNvSpPr txBox="1"/>
          <p:nvPr/>
        </p:nvSpPr>
        <p:spPr>
          <a:xfrm>
            <a:off x="2173373" y="5009294"/>
            <a:ext cx="8372344" cy="646331"/>
          </a:xfrm>
          <a:prstGeom prst="rect">
            <a:avLst/>
          </a:prstGeom>
          <a:noFill/>
        </p:spPr>
        <p:txBody>
          <a:bodyPr wrap="square">
            <a:spAutoFit/>
          </a:bodyPr>
          <a:lstStyle/>
          <a:p>
            <a:pPr algn="ctr"/>
            <a:r>
              <a:rPr lang="uk-UA" i="1" err="1"/>
              <a:t>Round</a:t>
            </a:r>
            <a:r>
              <a:rPr lang="uk-UA" i="1"/>
              <a:t> </a:t>
            </a:r>
            <a:r>
              <a:rPr lang="uk-UA" i="1" err="1"/>
              <a:t>table</a:t>
            </a:r>
            <a:r>
              <a:rPr lang="uk-UA" i="1"/>
              <a:t> </a:t>
            </a:r>
            <a:r>
              <a:rPr lang="en-US" i="1"/>
              <a:t>“Monitoring Ukrainian forests based on ICP Forests” </a:t>
            </a:r>
          </a:p>
          <a:p>
            <a:pPr algn="ctr"/>
            <a:r>
              <a:rPr lang="en-US" i="1"/>
              <a:t>0</a:t>
            </a:r>
            <a:r>
              <a:rPr lang="uk-UA" i="1"/>
              <a:t>5</a:t>
            </a:r>
            <a:r>
              <a:rPr lang="en-US" i="1"/>
              <a:t>.11.</a:t>
            </a:r>
            <a:r>
              <a:rPr lang="uk-UA" i="1"/>
              <a:t>202</a:t>
            </a:r>
            <a:r>
              <a:rPr lang="en-US" i="1"/>
              <a:t>5</a:t>
            </a:r>
            <a:endParaRPr lang="uk-UA" i="1"/>
          </a:p>
        </p:txBody>
      </p:sp>
    </p:spTree>
    <p:extLst>
      <p:ext uri="{BB962C8B-B14F-4D97-AF65-F5344CB8AC3E}">
        <p14:creationId xmlns:p14="http://schemas.microsoft.com/office/powerpoint/2010/main" val="331377433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7A9B6D1-3358-5226-6936-7E8EAAEA81EF}"/>
            </a:ext>
          </a:extLst>
        </p:cNvPr>
        <p:cNvGrpSpPr/>
        <p:nvPr/>
      </p:nvGrpSpPr>
      <p:grpSpPr>
        <a:xfrm>
          <a:off x="0" y="0"/>
          <a:ext cx="0" cy="0"/>
          <a:chOff x="0" y="0"/>
          <a:chExt cx="0" cy="0"/>
        </a:xfrm>
      </p:grpSpPr>
      <p:sp>
        <p:nvSpPr>
          <p:cNvPr id="3" name="Місце для номера слайда 2">
            <a:extLst>
              <a:ext uri="{FF2B5EF4-FFF2-40B4-BE49-F238E27FC236}">
                <a16:creationId xmlns:a16="http://schemas.microsoft.com/office/drawing/2014/main" id="{FE184D62-4E02-0491-FB08-358C5161F868}"/>
              </a:ext>
            </a:extLst>
          </p:cNvPr>
          <p:cNvSpPr>
            <a:spLocks noGrp="1"/>
          </p:cNvSpPr>
          <p:nvPr>
            <p:ph type="sldNum" sz="quarter" idx="12"/>
          </p:nvPr>
        </p:nvSpPr>
        <p:spPr/>
        <p:txBody>
          <a:bodyPr/>
          <a:lstStyle/>
          <a:p>
            <a:fld id="{51EE7181-CA54-4834-B0AA-E251DC475F5A}" type="slidenum">
              <a:rPr lang="en-GB" smtClean="0"/>
              <a:t>2</a:t>
            </a:fld>
            <a:endParaRPr lang="en-GB"/>
          </a:p>
        </p:txBody>
      </p:sp>
      <p:sp>
        <p:nvSpPr>
          <p:cNvPr id="2" name="TextBox 1">
            <a:extLst>
              <a:ext uri="{FF2B5EF4-FFF2-40B4-BE49-F238E27FC236}">
                <a16:creationId xmlns:a16="http://schemas.microsoft.com/office/drawing/2014/main" id="{4B9B956C-B5EA-72C1-3BFE-E0ECE3B9A6BC}"/>
              </a:ext>
            </a:extLst>
          </p:cNvPr>
          <p:cNvSpPr txBox="1"/>
          <p:nvPr/>
        </p:nvSpPr>
        <p:spPr>
          <a:xfrm>
            <a:off x="662479" y="98891"/>
            <a:ext cx="7718729" cy="1015663"/>
          </a:xfrm>
          <a:prstGeom prst="rect">
            <a:avLst/>
          </a:prstGeom>
          <a:noFill/>
        </p:spPr>
        <p:txBody>
          <a:bodyPr wrap="square">
            <a:spAutoFit/>
          </a:bodyPr>
          <a:lstStyle>
            <a:defPPr>
              <a:defRPr lang="en-US"/>
            </a:defPPr>
            <a:lvl1pPr>
              <a:defRPr sz="3000" b="1" kern="100">
                <a:solidFill>
                  <a:schemeClr val="accent6">
                    <a:lumMod val="50000"/>
                  </a:schemeClr>
                </a:solidFill>
                <a:latin typeface="Calibri" panose="020F0502020204030204" pitchFamily="34" charset="0"/>
                <a:ea typeface="Yu Gothic Light" panose="020B0300000000000000" pitchFamily="34" charset="-128"/>
              </a:defRPr>
            </a:lvl1pPr>
          </a:lstStyle>
          <a:p>
            <a:r>
              <a:rPr lang="en-US"/>
              <a:t>Defoliation ICPF 1/ UA-NFI: </a:t>
            </a:r>
            <a:br>
              <a:rPr lang="en-US"/>
            </a:br>
            <a:r>
              <a:rPr lang="en-US"/>
              <a:t>Characteristics of the sample or population? </a:t>
            </a:r>
          </a:p>
        </p:txBody>
      </p:sp>
      <p:pic>
        <p:nvPicPr>
          <p:cNvPr id="8" name="Рисунок 7">
            <a:extLst>
              <a:ext uri="{FF2B5EF4-FFF2-40B4-BE49-F238E27FC236}">
                <a16:creationId xmlns:a16="http://schemas.microsoft.com/office/drawing/2014/main" id="{1AB3C2F5-245C-9C30-F240-F097C8D22B37}"/>
              </a:ext>
            </a:extLst>
          </p:cNvPr>
          <p:cNvPicPr>
            <a:picLocks noChangeAspect="1"/>
          </p:cNvPicPr>
          <p:nvPr/>
        </p:nvPicPr>
        <p:blipFill>
          <a:blip r:embed="rId3"/>
          <a:stretch>
            <a:fillRect/>
          </a:stretch>
        </p:blipFill>
        <p:spPr>
          <a:xfrm>
            <a:off x="1408061" y="2932410"/>
            <a:ext cx="3468739" cy="3017647"/>
          </a:xfrm>
          <a:prstGeom prst="rect">
            <a:avLst/>
          </a:prstGeom>
        </p:spPr>
      </p:pic>
      <p:sp>
        <p:nvSpPr>
          <p:cNvPr id="12" name="TextBox 11">
            <a:extLst>
              <a:ext uri="{FF2B5EF4-FFF2-40B4-BE49-F238E27FC236}">
                <a16:creationId xmlns:a16="http://schemas.microsoft.com/office/drawing/2014/main" id="{CD8B5919-266F-78BD-79AF-913649D4DD9A}"/>
              </a:ext>
            </a:extLst>
          </p:cNvPr>
          <p:cNvSpPr txBox="1"/>
          <p:nvPr/>
        </p:nvSpPr>
        <p:spPr>
          <a:xfrm>
            <a:off x="644006" y="1305274"/>
            <a:ext cx="5348003" cy="1477328"/>
          </a:xfrm>
          <a:prstGeom prst="rect">
            <a:avLst/>
          </a:prstGeom>
          <a:noFill/>
        </p:spPr>
        <p:txBody>
          <a:bodyPr wrap="square">
            <a:spAutoFit/>
          </a:bodyPr>
          <a:lstStyle/>
          <a:p>
            <a:r>
              <a:rPr lang="en-US"/>
              <a:t>In each ICPF 1 subplot, select the </a:t>
            </a:r>
            <a:r>
              <a:rPr lang="uk-UA"/>
              <a:t>6</a:t>
            </a:r>
            <a:r>
              <a:rPr lang="en-US"/>
              <a:t> trees closest to the </a:t>
            </a:r>
            <a:r>
              <a:rPr lang="en-US" err="1"/>
              <a:t>centre</a:t>
            </a:r>
            <a:r>
              <a:rPr lang="en-US"/>
              <a:t> of the subplot that belong to Kraft classes I–III and have no serious mechanical damage (e.g., broken trunk, large open wounds on the trunk, etc.). There should be at least 24 trees in each plot.</a:t>
            </a:r>
          </a:p>
        </p:txBody>
      </p:sp>
      <p:sp>
        <p:nvSpPr>
          <p:cNvPr id="5" name="TextBox 4">
            <a:extLst>
              <a:ext uri="{FF2B5EF4-FFF2-40B4-BE49-F238E27FC236}">
                <a16:creationId xmlns:a16="http://schemas.microsoft.com/office/drawing/2014/main" id="{BD98883B-0FDB-A37E-9F01-0F035928DAAE}"/>
              </a:ext>
            </a:extLst>
          </p:cNvPr>
          <p:cNvSpPr txBox="1"/>
          <p:nvPr/>
        </p:nvSpPr>
        <p:spPr>
          <a:xfrm>
            <a:off x="644007" y="5934670"/>
            <a:ext cx="5451994" cy="923330"/>
          </a:xfrm>
          <a:prstGeom prst="rect">
            <a:avLst/>
          </a:prstGeom>
          <a:noFill/>
        </p:spPr>
        <p:txBody>
          <a:bodyPr wrap="square">
            <a:spAutoFit/>
          </a:bodyPr>
          <a:lstStyle/>
          <a:p>
            <a:r>
              <a:rPr lang="en-GB" sz="1800" b="0" i="0" u="none" strike="noStrike" baseline="0">
                <a:solidFill>
                  <a:srgbClr val="131413"/>
                </a:solidFill>
                <a:latin typeface="AdvTT86d47313"/>
              </a:rPr>
              <a:t>Critically, </a:t>
            </a:r>
            <a:r>
              <a:rPr lang="en-GB" sz="1800" b="1" i="0" u="none" strike="noStrike" baseline="0">
                <a:solidFill>
                  <a:srgbClr val="131413"/>
                </a:solidFill>
                <a:latin typeface="AdvTT86d47313"/>
              </a:rPr>
              <a:t>ICPF 1 </a:t>
            </a:r>
            <a:r>
              <a:rPr lang="en-US" sz="1800" b="1" i="0" u="none" strike="noStrike" baseline="0">
                <a:solidFill>
                  <a:srgbClr val="131413"/>
                </a:solidFill>
                <a:latin typeface="AdvTT86d47313"/>
              </a:rPr>
              <a:t>does not encompass any area-based procedure to statistically infer population attributes </a:t>
            </a:r>
            <a:r>
              <a:rPr lang="en-US" sz="1800" b="0" i="0" u="none" strike="noStrike" baseline="0">
                <a:solidFill>
                  <a:srgbClr val="131413"/>
                </a:solidFill>
                <a:latin typeface="AdvTT86d47313"/>
              </a:rPr>
              <a:t>over the forest area</a:t>
            </a:r>
            <a:r>
              <a:rPr lang="en-US">
                <a:solidFill>
                  <a:srgbClr val="131413"/>
                </a:solidFill>
                <a:latin typeface="AdvTT86d47313"/>
              </a:rPr>
              <a:t> </a:t>
            </a:r>
            <a:r>
              <a:rPr lang="en-GB" sz="1800" b="0" i="0" u="none" strike="noStrike" baseline="0">
                <a:solidFill>
                  <a:srgbClr val="131413"/>
                </a:solidFill>
                <a:latin typeface="AdvTT86d47313"/>
              </a:rPr>
              <a:t>considered (</a:t>
            </a:r>
            <a:r>
              <a:rPr lang="en-GB"/>
              <a:t>Bontemps at all, 2022</a:t>
            </a:r>
            <a:r>
              <a:rPr lang="en-GB" sz="1800" b="0" i="0" u="none" strike="noStrike" baseline="0">
                <a:solidFill>
                  <a:srgbClr val="131413"/>
                </a:solidFill>
                <a:latin typeface="AdvTT86d47313"/>
              </a:rPr>
              <a:t>).</a:t>
            </a:r>
            <a:endParaRPr lang="uk-UA"/>
          </a:p>
        </p:txBody>
      </p:sp>
      <p:sp>
        <p:nvSpPr>
          <p:cNvPr id="6" name="TextBox 5">
            <a:extLst>
              <a:ext uri="{FF2B5EF4-FFF2-40B4-BE49-F238E27FC236}">
                <a16:creationId xmlns:a16="http://schemas.microsoft.com/office/drawing/2014/main" id="{7E575D59-E192-5BEC-AC12-93B467DEA295}"/>
              </a:ext>
            </a:extLst>
          </p:cNvPr>
          <p:cNvSpPr txBox="1"/>
          <p:nvPr/>
        </p:nvSpPr>
        <p:spPr>
          <a:xfrm>
            <a:off x="6097794" y="1221929"/>
            <a:ext cx="5875467" cy="1754326"/>
          </a:xfrm>
          <a:prstGeom prst="rect">
            <a:avLst/>
          </a:prstGeom>
          <a:noFill/>
        </p:spPr>
        <p:txBody>
          <a:bodyPr wrap="square">
            <a:spAutoFit/>
          </a:bodyPr>
          <a:lstStyle/>
          <a:p>
            <a:r>
              <a:rPr lang="en-US" dirty="0"/>
              <a:t>On NFI plot, ‘model’ trees are selected </a:t>
            </a:r>
            <a:r>
              <a:rPr lang="en-US"/>
              <a:t>from sampled living </a:t>
            </a:r>
            <a:r>
              <a:rPr lang="en-US" dirty="0"/>
              <a:t>trees of each species for the purpose of measuring their heights and describing additional indicators (e.g. defoliation): </a:t>
            </a:r>
            <a:br>
              <a:rPr lang="en-US" dirty="0"/>
            </a:br>
            <a:r>
              <a:rPr lang="en-US" dirty="0"/>
              <a:t>~ 5-10 trees with an upright trunk of varying diameters, evenly lit, normally developed (not suppressed, with an intact tops, without broken trunks or obvious defects). </a:t>
            </a:r>
          </a:p>
        </p:txBody>
      </p:sp>
      <p:sp>
        <p:nvSpPr>
          <p:cNvPr id="9" name="TextBox 8">
            <a:extLst>
              <a:ext uri="{FF2B5EF4-FFF2-40B4-BE49-F238E27FC236}">
                <a16:creationId xmlns:a16="http://schemas.microsoft.com/office/drawing/2014/main" id="{49517E7A-CFB8-3157-DC5D-61A411A4B84C}"/>
              </a:ext>
            </a:extLst>
          </p:cNvPr>
          <p:cNvSpPr txBox="1"/>
          <p:nvPr/>
        </p:nvSpPr>
        <p:spPr>
          <a:xfrm>
            <a:off x="6096000" y="6073169"/>
            <a:ext cx="5875467" cy="646331"/>
          </a:xfrm>
          <a:prstGeom prst="rect">
            <a:avLst/>
          </a:prstGeom>
          <a:noFill/>
        </p:spPr>
        <p:txBody>
          <a:bodyPr wrap="square">
            <a:spAutoFit/>
          </a:bodyPr>
          <a:lstStyle/>
          <a:p>
            <a:r>
              <a:rPr lang="en-US">
                <a:solidFill>
                  <a:srgbClr val="131413"/>
                </a:solidFill>
                <a:latin typeface="AdvTT86d47313"/>
              </a:rPr>
              <a:t>As </a:t>
            </a:r>
            <a:r>
              <a:rPr lang="en-US" b="1">
                <a:solidFill>
                  <a:srgbClr val="131413"/>
                </a:solidFill>
                <a:latin typeface="AdvTT86d47313"/>
              </a:rPr>
              <a:t>UA-NFI </a:t>
            </a:r>
            <a:r>
              <a:rPr lang="en-US">
                <a:solidFill>
                  <a:srgbClr val="131413"/>
                </a:solidFill>
                <a:latin typeface="AdvTT86d47313"/>
              </a:rPr>
              <a:t>uses a manually selected model trees, it </a:t>
            </a:r>
            <a:r>
              <a:rPr lang="en-US" b="1">
                <a:solidFill>
                  <a:srgbClr val="131413"/>
                </a:solidFill>
                <a:latin typeface="AdvTT86d47313"/>
              </a:rPr>
              <a:t>also lacks a procedure for statistically inferring population attributes</a:t>
            </a:r>
            <a:r>
              <a:rPr lang="en-US">
                <a:solidFill>
                  <a:srgbClr val="131413"/>
                </a:solidFill>
                <a:latin typeface="AdvTT86d47313"/>
              </a:rPr>
              <a:t>.</a:t>
            </a:r>
          </a:p>
        </p:txBody>
      </p:sp>
      <p:pic>
        <p:nvPicPr>
          <p:cNvPr id="11" name="Рисунок 10">
            <a:extLst>
              <a:ext uri="{FF2B5EF4-FFF2-40B4-BE49-F238E27FC236}">
                <a16:creationId xmlns:a16="http://schemas.microsoft.com/office/drawing/2014/main" id="{1EB01C02-D8C3-B4A9-328A-EE6BDD2EC952}"/>
              </a:ext>
            </a:extLst>
          </p:cNvPr>
          <p:cNvPicPr>
            <a:picLocks noChangeAspect="1"/>
          </p:cNvPicPr>
          <p:nvPr/>
        </p:nvPicPr>
        <p:blipFill>
          <a:blip r:embed="rId4"/>
          <a:srcRect l="4222" t="12362" r="2769" b="4240"/>
          <a:stretch>
            <a:fillRect/>
          </a:stretch>
        </p:blipFill>
        <p:spPr>
          <a:xfrm>
            <a:off x="7238103" y="2976255"/>
            <a:ext cx="3076687" cy="3169182"/>
          </a:xfrm>
          <a:prstGeom prst="rect">
            <a:avLst/>
          </a:prstGeom>
        </p:spPr>
      </p:pic>
    </p:spTree>
    <p:extLst>
      <p:ext uri="{BB962C8B-B14F-4D97-AF65-F5344CB8AC3E}">
        <p14:creationId xmlns:p14="http://schemas.microsoft.com/office/powerpoint/2010/main" val="253871159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A88EE27-0F4E-EF72-4324-B5641AC39E0F}"/>
            </a:ext>
          </a:extLst>
        </p:cNvPr>
        <p:cNvGrpSpPr/>
        <p:nvPr/>
      </p:nvGrpSpPr>
      <p:grpSpPr>
        <a:xfrm>
          <a:off x="0" y="0"/>
          <a:ext cx="0" cy="0"/>
          <a:chOff x="0" y="0"/>
          <a:chExt cx="0" cy="0"/>
        </a:xfrm>
      </p:grpSpPr>
      <p:sp>
        <p:nvSpPr>
          <p:cNvPr id="3" name="Місце для номера слайда 2">
            <a:extLst>
              <a:ext uri="{FF2B5EF4-FFF2-40B4-BE49-F238E27FC236}">
                <a16:creationId xmlns:a16="http://schemas.microsoft.com/office/drawing/2014/main" id="{4C619203-A754-2F5D-12CF-760613219327}"/>
              </a:ext>
            </a:extLst>
          </p:cNvPr>
          <p:cNvSpPr>
            <a:spLocks noGrp="1"/>
          </p:cNvSpPr>
          <p:nvPr>
            <p:ph type="sldNum" sz="quarter" idx="12"/>
          </p:nvPr>
        </p:nvSpPr>
        <p:spPr>
          <a:xfrm>
            <a:off x="8610600" y="6105143"/>
            <a:ext cx="2743200" cy="365125"/>
          </a:xfrm>
        </p:spPr>
        <p:txBody>
          <a:bodyPr/>
          <a:lstStyle/>
          <a:p>
            <a:fld id="{51EE7181-CA54-4834-B0AA-E251DC475F5A}" type="slidenum">
              <a:rPr lang="en-GB" smtClean="0"/>
              <a:t>3</a:t>
            </a:fld>
            <a:endParaRPr lang="en-GB"/>
          </a:p>
        </p:txBody>
      </p:sp>
      <p:sp>
        <p:nvSpPr>
          <p:cNvPr id="2" name="TextBox 1">
            <a:extLst>
              <a:ext uri="{FF2B5EF4-FFF2-40B4-BE49-F238E27FC236}">
                <a16:creationId xmlns:a16="http://schemas.microsoft.com/office/drawing/2014/main" id="{DDF5B136-D888-FD04-B206-66FCAAE66356}"/>
              </a:ext>
            </a:extLst>
          </p:cNvPr>
          <p:cNvSpPr txBox="1"/>
          <p:nvPr/>
        </p:nvSpPr>
        <p:spPr>
          <a:xfrm>
            <a:off x="577436" y="105252"/>
            <a:ext cx="8211127" cy="1015663"/>
          </a:xfrm>
          <a:prstGeom prst="rect">
            <a:avLst/>
          </a:prstGeom>
          <a:noFill/>
        </p:spPr>
        <p:txBody>
          <a:bodyPr wrap="square">
            <a:spAutoFit/>
          </a:bodyPr>
          <a:lstStyle>
            <a:defPPr>
              <a:defRPr lang="en-US"/>
            </a:defPPr>
            <a:lvl1pPr>
              <a:defRPr sz="3000" b="1" kern="100">
                <a:solidFill>
                  <a:schemeClr val="accent6">
                    <a:lumMod val="50000"/>
                  </a:schemeClr>
                </a:solidFill>
                <a:latin typeface="Calibri" panose="020F0502020204030204" pitchFamily="34" charset="0"/>
                <a:ea typeface="Yu Gothic Light" panose="020B0300000000000000" pitchFamily="34" charset="-128"/>
              </a:defRPr>
            </a:lvl1pPr>
          </a:lstStyle>
          <a:p>
            <a:r>
              <a:rPr lang="en-US"/>
              <a:t>Snapshot of defoliation UA NFI in light of ICPF data temporal trends</a:t>
            </a:r>
            <a:endParaRPr lang="en-US" noProof="0"/>
          </a:p>
        </p:txBody>
      </p:sp>
      <p:graphicFrame>
        <p:nvGraphicFramePr>
          <p:cNvPr id="7" name="Таблиця 6">
            <a:extLst>
              <a:ext uri="{FF2B5EF4-FFF2-40B4-BE49-F238E27FC236}">
                <a16:creationId xmlns:a16="http://schemas.microsoft.com/office/drawing/2014/main" id="{696B95A8-8F41-296D-2714-57AC5798F53E}"/>
              </a:ext>
            </a:extLst>
          </p:cNvPr>
          <p:cNvGraphicFramePr>
            <a:graphicFrameLocks noGrp="1"/>
          </p:cNvGraphicFramePr>
          <p:nvPr>
            <p:extLst>
              <p:ext uri="{D42A27DB-BD31-4B8C-83A1-F6EECF244321}">
                <p14:modId xmlns:p14="http://schemas.microsoft.com/office/powerpoint/2010/main" val="905402281"/>
              </p:ext>
            </p:extLst>
          </p:nvPr>
        </p:nvGraphicFramePr>
        <p:xfrm>
          <a:off x="323272" y="1253745"/>
          <a:ext cx="11614169" cy="370840"/>
        </p:xfrm>
        <a:graphic>
          <a:graphicData uri="http://schemas.openxmlformats.org/drawingml/2006/table">
            <a:tbl>
              <a:tblPr firstRow="1" bandRow="1">
                <a:tableStyleId>{5C22544A-7EE6-4342-B048-85BDC9FD1C3A}</a:tableStyleId>
              </a:tblPr>
              <a:tblGrid>
                <a:gridCol w="4811436">
                  <a:extLst>
                    <a:ext uri="{9D8B030D-6E8A-4147-A177-3AD203B41FA5}">
                      <a16:colId xmlns:a16="http://schemas.microsoft.com/office/drawing/2014/main" val="588774702"/>
                    </a:ext>
                  </a:extLst>
                </a:gridCol>
                <a:gridCol w="6802733">
                  <a:extLst>
                    <a:ext uri="{9D8B030D-6E8A-4147-A177-3AD203B41FA5}">
                      <a16:colId xmlns:a16="http://schemas.microsoft.com/office/drawing/2014/main" val="2886041999"/>
                    </a:ext>
                  </a:extLst>
                </a:gridCol>
              </a:tblGrid>
              <a:tr h="370840">
                <a:tc>
                  <a:txBody>
                    <a:bodyPr/>
                    <a:lstStyle/>
                    <a:p>
                      <a:pPr algn="ctr"/>
                      <a:r>
                        <a:rPr lang="en-US">
                          <a:solidFill>
                            <a:schemeClr val="tx1"/>
                          </a:solidFill>
                        </a:rPr>
                        <a:t>UA-NFI 2023</a:t>
                      </a:r>
                      <a:endParaRPr lang="uk-UA">
                        <a:solidFill>
                          <a:schemeClr val="tx1"/>
                        </a:solidFill>
                      </a:endParaRPr>
                    </a:p>
                  </a:txBody>
                  <a:tcPr>
                    <a:solidFill>
                      <a:schemeClr val="bg1"/>
                    </a:solidFill>
                  </a:tcPr>
                </a:tc>
                <a:tc>
                  <a:txBody>
                    <a:bodyPr/>
                    <a:lstStyle/>
                    <a:p>
                      <a:pPr algn="ctr"/>
                      <a:r>
                        <a:rPr lang="en-US">
                          <a:solidFill>
                            <a:schemeClr val="tx1"/>
                          </a:solidFill>
                        </a:rPr>
                        <a:t>ICPF 1</a:t>
                      </a:r>
                      <a:endParaRPr lang="uk-UA">
                        <a:solidFill>
                          <a:schemeClr val="tx1"/>
                        </a:solidFill>
                      </a:endParaRPr>
                    </a:p>
                  </a:txBody>
                  <a:tcPr>
                    <a:solidFill>
                      <a:schemeClr val="bg1"/>
                    </a:solidFill>
                  </a:tcPr>
                </a:tc>
                <a:extLst>
                  <a:ext uri="{0D108BD9-81ED-4DB2-BD59-A6C34878D82A}">
                    <a16:rowId xmlns:a16="http://schemas.microsoft.com/office/drawing/2014/main" val="4155082623"/>
                  </a:ext>
                </a:extLst>
              </a:tr>
            </a:tbl>
          </a:graphicData>
        </a:graphic>
      </p:graphicFrame>
      <p:pic>
        <p:nvPicPr>
          <p:cNvPr id="4" name="Рисунок 3" descr="Зображення, що містить знімок екрана, текст, ряд, число&#10;&#10;Автоматично згенерований опис">
            <a:extLst>
              <a:ext uri="{FF2B5EF4-FFF2-40B4-BE49-F238E27FC236}">
                <a16:creationId xmlns:a16="http://schemas.microsoft.com/office/drawing/2014/main" id="{FAE1B470-7F3A-6110-442F-44FF57D5C0D8}"/>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23273" y="1921400"/>
            <a:ext cx="4705010" cy="3097468"/>
          </a:xfrm>
          <a:prstGeom prst="rect">
            <a:avLst/>
          </a:prstGeom>
          <a:noFill/>
        </p:spPr>
      </p:pic>
      <p:pic>
        <p:nvPicPr>
          <p:cNvPr id="10" name="Рисунок 9">
            <a:extLst>
              <a:ext uri="{FF2B5EF4-FFF2-40B4-BE49-F238E27FC236}">
                <a16:creationId xmlns:a16="http://schemas.microsoft.com/office/drawing/2014/main" id="{323AD518-6871-8CD2-0014-FA2164720F55}"/>
              </a:ext>
            </a:extLst>
          </p:cNvPr>
          <p:cNvPicPr>
            <a:picLocks noChangeAspect="1"/>
          </p:cNvPicPr>
          <p:nvPr/>
        </p:nvPicPr>
        <p:blipFill>
          <a:blip r:embed="rId4"/>
          <a:srcRect r="50000"/>
          <a:stretch>
            <a:fillRect/>
          </a:stretch>
        </p:blipFill>
        <p:spPr>
          <a:xfrm>
            <a:off x="8707419" y="3994468"/>
            <a:ext cx="3406435" cy="2624872"/>
          </a:xfrm>
          <a:prstGeom prst="rect">
            <a:avLst/>
          </a:prstGeom>
        </p:spPr>
      </p:pic>
      <p:grpSp>
        <p:nvGrpSpPr>
          <p:cNvPr id="12" name="Групувати 11">
            <a:extLst>
              <a:ext uri="{FF2B5EF4-FFF2-40B4-BE49-F238E27FC236}">
                <a16:creationId xmlns:a16="http://schemas.microsoft.com/office/drawing/2014/main" id="{F7AB4404-CD26-D944-FC24-49DB140BF3DE}"/>
              </a:ext>
            </a:extLst>
          </p:cNvPr>
          <p:cNvGrpSpPr/>
          <p:nvPr/>
        </p:nvGrpSpPr>
        <p:grpSpPr>
          <a:xfrm>
            <a:off x="5204165" y="1624585"/>
            <a:ext cx="6812870" cy="2193648"/>
            <a:chOff x="5356565" y="2315933"/>
            <a:chExt cx="6812870" cy="2193648"/>
          </a:xfrm>
        </p:grpSpPr>
        <p:pic>
          <p:nvPicPr>
            <p:cNvPr id="9" name="Рисунок 8">
              <a:extLst>
                <a:ext uri="{FF2B5EF4-FFF2-40B4-BE49-F238E27FC236}">
                  <a16:creationId xmlns:a16="http://schemas.microsoft.com/office/drawing/2014/main" id="{3FF2CE50-8250-2059-26F8-F94500C2FB3A}"/>
                </a:ext>
              </a:extLst>
            </p:cNvPr>
            <p:cNvPicPr>
              <a:picLocks noChangeAspect="1"/>
            </p:cNvPicPr>
            <p:nvPr/>
          </p:nvPicPr>
          <p:blipFill>
            <a:blip r:embed="rId5"/>
            <a:srcRect t="50362" b="4677"/>
            <a:stretch>
              <a:fillRect/>
            </a:stretch>
          </p:blipFill>
          <p:spPr>
            <a:xfrm>
              <a:off x="5356565" y="2628549"/>
              <a:ext cx="6812870" cy="1881032"/>
            </a:xfrm>
            <a:prstGeom prst="rect">
              <a:avLst/>
            </a:prstGeom>
          </p:spPr>
        </p:pic>
        <p:pic>
          <p:nvPicPr>
            <p:cNvPr id="11" name="Рисунок 10">
              <a:extLst>
                <a:ext uri="{FF2B5EF4-FFF2-40B4-BE49-F238E27FC236}">
                  <a16:creationId xmlns:a16="http://schemas.microsoft.com/office/drawing/2014/main" id="{BF12C40F-3952-A42A-2BF5-6E382404EDEA}"/>
                </a:ext>
              </a:extLst>
            </p:cNvPr>
            <p:cNvPicPr>
              <a:picLocks noChangeAspect="1"/>
            </p:cNvPicPr>
            <p:nvPr/>
          </p:nvPicPr>
          <p:blipFill>
            <a:blip r:embed="rId5"/>
            <a:srcRect b="91708"/>
            <a:stretch>
              <a:fillRect/>
            </a:stretch>
          </p:blipFill>
          <p:spPr>
            <a:xfrm>
              <a:off x="5356565" y="2315933"/>
              <a:ext cx="6812870" cy="346880"/>
            </a:xfrm>
            <a:prstGeom prst="rect">
              <a:avLst/>
            </a:prstGeom>
          </p:spPr>
        </p:pic>
      </p:grpSp>
      <p:pic>
        <p:nvPicPr>
          <p:cNvPr id="13" name="Рисунок 12">
            <a:extLst>
              <a:ext uri="{FF2B5EF4-FFF2-40B4-BE49-F238E27FC236}">
                <a16:creationId xmlns:a16="http://schemas.microsoft.com/office/drawing/2014/main" id="{A1067293-0B53-D458-A6E5-EA7C8732C271}"/>
              </a:ext>
            </a:extLst>
          </p:cNvPr>
          <p:cNvPicPr>
            <a:picLocks noChangeAspect="1"/>
          </p:cNvPicPr>
          <p:nvPr/>
        </p:nvPicPr>
        <p:blipFill>
          <a:blip r:embed="rId4"/>
          <a:srcRect l="50000"/>
          <a:stretch>
            <a:fillRect/>
          </a:stretch>
        </p:blipFill>
        <p:spPr>
          <a:xfrm>
            <a:off x="5204165" y="3994468"/>
            <a:ext cx="3503253" cy="2624872"/>
          </a:xfrm>
          <a:prstGeom prst="rect">
            <a:avLst/>
          </a:prstGeom>
        </p:spPr>
      </p:pic>
      <p:sp>
        <p:nvSpPr>
          <p:cNvPr id="14" name="TextBox 13">
            <a:extLst>
              <a:ext uri="{FF2B5EF4-FFF2-40B4-BE49-F238E27FC236}">
                <a16:creationId xmlns:a16="http://schemas.microsoft.com/office/drawing/2014/main" id="{CBBD1604-4DB8-4527-46DA-C7CE52C96AFA}"/>
              </a:ext>
            </a:extLst>
          </p:cNvPr>
          <p:cNvSpPr txBox="1"/>
          <p:nvPr/>
        </p:nvSpPr>
        <p:spPr>
          <a:xfrm>
            <a:off x="323272" y="5103674"/>
            <a:ext cx="4705010" cy="1754326"/>
          </a:xfrm>
          <a:prstGeom prst="rect">
            <a:avLst/>
          </a:prstGeom>
          <a:noFill/>
        </p:spPr>
        <p:txBody>
          <a:bodyPr wrap="square">
            <a:spAutoFit/>
          </a:bodyPr>
          <a:lstStyle/>
          <a:p>
            <a:pPr marL="285750" indent="-285750">
              <a:buFontTx/>
              <a:buChar char="-"/>
            </a:pPr>
            <a:r>
              <a:rPr lang="en-US" b="1"/>
              <a:t>Enhance the NFI staff training, </a:t>
            </a:r>
            <a:br>
              <a:rPr lang="en-US" b="1"/>
            </a:br>
            <a:r>
              <a:rPr lang="en-US" b="1"/>
              <a:t>implement robust QA/QC procedures</a:t>
            </a:r>
          </a:p>
          <a:p>
            <a:pPr marL="285750" indent="-285750">
              <a:buFontTx/>
              <a:buChar char="-"/>
            </a:pPr>
            <a:endParaRPr lang="en-US" b="1"/>
          </a:p>
          <a:p>
            <a:pPr marL="285750" indent="-285750">
              <a:buFontTx/>
              <a:buChar char="-"/>
            </a:pPr>
            <a:r>
              <a:rPr lang="en-US" b="1" i="1"/>
              <a:t>Should the methodology be changed for assess the entire forest population?</a:t>
            </a:r>
          </a:p>
          <a:p>
            <a:endParaRPr lang="uk-UA" b="1"/>
          </a:p>
        </p:txBody>
      </p:sp>
    </p:spTree>
    <p:extLst>
      <p:ext uri="{BB962C8B-B14F-4D97-AF65-F5344CB8AC3E}">
        <p14:creationId xmlns:p14="http://schemas.microsoft.com/office/powerpoint/2010/main" val="30757147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Місце для номера слайда 2">
            <a:extLst>
              <a:ext uri="{FF2B5EF4-FFF2-40B4-BE49-F238E27FC236}">
                <a16:creationId xmlns:a16="http://schemas.microsoft.com/office/drawing/2014/main" id="{874BC603-7FBC-3F51-433E-0CD2165287D0}"/>
              </a:ext>
            </a:extLst>
          </p:cNvPr>
          <p:cNvSpPr>
            <a:spLocks noGrp="1"/>
          </p:cNvSpPr>
          <p:nvPr>
            <p:ph type="sldNum" sz="quarter" idx="12"/>
          </p:nvPr>
        </p:nvSpPr>
        <p:spPr/>
        <p:txBody>
          <a:bodyPr/>
          <a:lstStyle/>
          <a:p>
            <a:fld id="{51EE7181-CA54-4834-B0AA-E251DC475F5A}" type="slidenum">
              <a:rPr lang="en-GB" smtClean="0"/>
              <a:t>4</a:t>
            </a:fld>
            <a:endParaRPr lang="en-GB"/>
          </a:p>
        </p:txBody>
      </p:sp>
      <p:sp>
        <p:nvSpPr>
          <p:cNvPr id="4" name="TextBox 3">
            <a:extLst>
              <a:ext uri="{FF2B5EF4-FFF2-40B4-BE49-F238E27FC236}">
                <a16:creationId xmlns:a16="http://schemas.microsoft.com/office/drawing/2014/main" id="{29D7FC32-B2D4-FE34-52D2-434EE6519B28}"/>
              </a:ext>
            </a:extLst>
          </p:cNvPr>
          <p:cNvSpPr txBox="1"/>
          <p:nvPr/>
        </p:nvSpPr>
        <p:spPr>
          <a:xfrm>
            <a:off x="176887" y="65722"/>
            <a:ext cx="10051119" cy="1015663"/>
          </a:xfrm>
          <a:prstGeom prst="rect">
            <a:avLst/>
          </a:prstGeom>
          <a:noFill/>
        </p:spPr>
        <p:txBody>
          <a:bodyPr wrap="square">
            <a:spAutoFit/>
          </a:bodyPr>
          <a:lstStyle>
            <a:defPPr>
              <a:defRPr lang="en-US"/>
            </a:defPPr>
            <a:lvl1pPr>
              <a:defRPr sz="3000" b="1" kern="100">
                <a:solidFill>
                  <a:schemeClr val="accent6">
                    <a:lumMod val="50000"/>
                  </a:schemeClr>
                </a:solidFill>
                <a:latin typeface="Calibri" panose="020F0502020204030204" pitchFamily="34" charset="0"/>
                <a:ea typeface="Yu Gothic Light" panose="020B0300000000000000" pitchFamily="34" charset="-128"/>
              </a:defRPr>
            </a:lvl1pPr>
          </a:lstStyle>
          <a:p>
            <a:r>
              <a:rPr lang="en-US"/>
              <a:t>Defoliation: time to shift estimation ‘from the ground’ </a:t>
            </a:r>
          </a:p>
          <a:p>
            <a:r>
              <a:rPr lang="en-US"/>
              <a:t>to ‘remote sensing-based estimation'?</a:t>
            </a:r>
          </a:p>
        </p:txBody>
      </p:sp>
      <p:sp>
        <p:nvSpPr>
          <p:cNvPr id="6" name="TextBox 5">
            <a:extLst>
              <a:ext uri="{FF2B5EF4-FFF2-40B4-BE49-F238E27FC236}">
                <a16:creationId xmlns:a16="http://schemas.microsoft.com/office/drawing/2014/main" id="{5F840CC4-5EB8-5626-1531-FE6FE2718CEA}"/>
              </a:ext>
            </a:extLst>
          </p:cNvPr>
          <p:cNvSpPr txBox="1"/>
          <p:nvPr/>
        </p:nvSpPr>
        <p:spPr>
          <a:xfrm>
            <a:off x="744966" y="1352226"/>
            <a:ext cx="9313433" cy="400110"/>
          </a:xfrm>
          <a:prstGeom prst="rect">
            <a:avLst/>
          </a:prstGeom>
          <a:noFill/>
        </p:spPr>
        <p:txBody>
          <a:bodyPr wrap="square">
            <a:spAutoFit/>
          </a:bodyPr>
          <a:lstStyle/>
          <a:p>
            <a:r>
              <a:rPr lang="en-US" sz="2000"/>
              <a:t>EU- Proposal for a Regulation on a monitoring framework for resilient European forests</a:t>
            </a:r>
          </a:p>
        </p:txBody>
      </p:sp>
      <p:graphicFrame>
        <p:nvGraphicFramePr>
          <p:cNvPr id="8" name="Таблиця 7">
            <a:extLst>
              <a:ext uri="{FF2B5EF4-FFF2-40B4-BE49-F238E27FC236}">
                <a16:creationId xmlns:a16="http://schemas.microsoft.com/office/drawing/2014/main" id="{C9AE735F-AE44-F742-6025-54073FEF4529}"/>
              </a:ext>
            </a:extLst>
          </p:cNvPr>
          <p:cNvGraphicFramePr>
            <a:graphicFrameLocks noGrp="1"/>
          </p:cNvGraphicFramePr>
          <p:nvPr>
            <p:extLst>
              <p:ext uri="{D42A27DB-BD31-4B8C-83A1-F6EECF244321}">
                <p14:modId xmlns:p14="http://schemas.microsoft.com/office/powerpoint/2010/main" val="455635115"/>
              </p:ext>
            </p:extLst>
          </p:nvPr>
        </p:nvGraphicFramePr>
        <p:xfrm>
          <a:off x="744967" y="1782357"/>
          <a:ext cx="8744101" cy="921684"/>
        </p:xfrm>
        <a:graphic>
          <a:graphicData uri="http://schemas.openxmlformats.org/drawingml/2006/table">
            <a:tbl>
              <a:tblPr>
                <a:tableStyleId>{16D9F66E-5EB9-4882-86FB-DCBF35E3C3E4}</a:tableStyleId>
              </a:tblPr>
              <a:tblGrid>
                <a:gridCol w="3180184">
                  <a:extLst>
                    <a:ext uri="{9D8B030D-6E8A-4147-A177-3AD203B41FA5}">
                      <a16:colId xmlns:a16="http://schemas.microsoft.com/office/drawing/2014/main" val="323450872"/>
                    </a:ext>
                  </a:extLst>
                </a:gridCol>
                <a:gridCol w="2476473">
                  <a:extLst>
                    <a:ext uri="{9D8B030D-6E8A-4147-A177-3AD203B41FA5}">
                      <a16:colId xmlns:a16="http://schemas.microsoft.com/office/drawing/2014/main" val="2892254613"/>
                    </a:ext>
                  </a:extLst>
                </a:gridCol>
                <a:gridCol w="3087444">
                  <a:extLst>
                    <a:ext uri="{9D8B030D-6E8A-4147-A177-3AD203B41FA5}">
                      <a16:colId xmlns:a16="http://schemas.microsoft.com/office/drawing/2014/main" val="1717890342"/>
                    </a:ext>
                  </a:extLst>
                </a:gridCol>
              </a:tblGrid>
              <a:tr h="234777">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en-US" sz="2000" b="1">
                          <a:solidFill>
                            <a:schemeClr val="tx1"/>
                          </a:solidFill>
                        </a:rPr>
                        <a:t> Variables</a:t>
                      </a:r>
                      <a:endParaRPr lang="en-US" sz="2000" b="1" i="0" u="none" strike="noStrike">
                        <a:solidFill>
                          <a:schemeClr val="tx1"/>
                        </a:solidFill>
                        <a:effectLst/>
                        <a:latin typeface="Calibri" panose="020F0502020204030204" pitchFamily="34" charset="0"/>
                      </a:endParaRPr>
                    </a:p>
                  </a:txBody>
                  <a:tcPr marL="2428" marR="2428" marT="2428" marB="0" anchor="b"/>
                </a:tc>
                <a:tc>
                  <a:txBody>
                    <a:bodyPr/>
                    <a:lstStyle/>
                    <a:p>
                      <a:pPr algn="l" fontAlgn="b"/>
                      <a:r>
                        <a:rPr lang="en-GB" sz="2000" b="1" u="none" strike="noStrike" kern="1200" baseline="0">
                          <a:solidFill>
                            <a:schemeClr val="tx1"/>
                          </a:solidFill>
                        </a:rPr>
                        <a:t> Spatial resolution</a:t>
                      </a:r>
                      <a:endParaRPr lang="ru-RU" sz="2000" b="1" i="0" u="none" strike="noStrike">
                        <a:solidFill>
                          <a:schemeClr val="tx1"/>
                        </a:solidFill>
                        <a:effectLst/>
                        <a:latin typeface="Calibri" panose="020F0502020204030204" pitchFamily="34" charset="0"/>
                      </a:endParaRPr>
                    </a:p>
                  </a:txBody>
                  <a:tcPr marL="2428" marR="2428" marT="2428" marB="0" anchor="b"/>
                </a:tc>
                <a:tc>
                  <a:txBody>
                    <a:bodyPr/>
                    <a:lstStyle/>
                    <a:p>
                      <a:pPr marL="36000" algn="l" fontAlgn="b"/>
                      <a:r>
                        <a:rPr lang="en-GB" sz="2000" b="1" u="none" strike="noStrike" kern="1200" baseline="0">
                          <a:solidFill>
                            <a:schemeClr val="tx1"/>
                          </a:solidFill>
                        </a:rPr>
                        <a:t> Frequency </a:t>
                      </a:r>
                      <a:endParaRPr lang="ru-RU" sz="2000" b="1" i="0" u="none" strike="noStrike">
                        <a:solidFill>
                          <a:schemeClr val="tx1"/>
                        </a:solidFill>
                        <a:effectLst/>
                        <a:latin typeface="Calibri" panose="020F0502020204030204" pitchFamily="34" charset="0"/>
                      </a:endParaRPr>
                    </a:p>
                  </a:txBody>
                  <a:tcPr marL="2428" marR="2428" marT="2428" marB="0" anchor="b"/>
                </a:tc>
                <a:extLst>
                  <a:ext uri="{0D108BD9-81ED-4DB2-BD59-A6C34878D82A}">
                    <a16:rowId xmlns:a16="http://schemas.microsoft.com/office/drawing/2014/main" val="86064071"/>
                  </a:ext>
                </a:extLst>
              </a:tr>
              <a:tr h="238403">
                <a:tc>
                  <a:txBody>
                    <a:bodyPr/>
                    <a:lstStyle/>
                    <a:p>
                      <a:pPr marL="72000" lvl="0" algn="just" rtl="0" fontAlgn="b"/>
                      <a:r>
                        <a:rPr lang="en-GB" sz="2000" u="none" strike="noStrike">
                          <a:solidFill>
                            <a:schemeClr val="tx1"/>
                          </a:solidFill>
                          <a:effectLst/>
                        </a:rPr>
                        <a:t>Tree Cover Density</a:t>
                      </a:r>
                      <a:endParaRPr lang="en-GB" sz="2000" b="0" i="0" u="none" strike="noStrike">
                        <a:solidFill>
                          <a:schemeClr val="tx1"/>
                        </a:solidFill>
                        <a:effectLst/>
                        <a:latin typeface="Calibri" panose="020F0502020204030204" pitchFamily="34" charset="0"/>
                      </a:endParaRPr>
                    </a:p>
                  </a:txBody>
                  <a:tcPr marL="2428" marR="2428" marT="2428" marB="0" anchor="b"/>
                </a:tc>
                <a:tc>
                  <a:txBody>
                    <a:bodyPr/>
                    <a:lstStyle/>
                    <a:p>
                      <a:pPr marL="36000" lvl="0" algn="just" fontAlgn="b"/>
                      <a:r>
                        <a:rPr lang="en-GB" sz="2000" u="none" strike="noStrike" kern="1200" baseline="0">
                          <a:solidFill>
                            <a:schemeClr val="tx1"/>
                          </a:solidFill>
                        </a:rPr>
                        <a:t> 10 m or finer</a:t>
                      </a:r>
                      <a:endParaRPr lang="en-US" sz="2000" b="0" i="0" u="none" strike="noStrike">
                        <a:solidFill>
                          <a:schemeClr val="tx1"/>
                        </a:solidFill>
                        <a:effectLst/>
                        <a:latin typeface="Calibri" panose="020F0502020204030204" pitchFamily="34" charset="0"/>
                      </a:endParaRPr>
                    </a:p>
                  </a:txBody>
                  <a:tcPr marL="2428" marR="2428" marT="2428" marB="0" anchor="b"/>
                </a:tc>
                <a:tc>
                  <a:txBody>
                    <a:bodyPr/>
                    <a:lstStyle/>
                    <a:p>
                      <a:pPr marL="36000" algn="just" fontAlgn="b"/>
                      <a:r>
                        <a:rPr lang="en-GB" sz="2000" u="none" strike="noStrike" kern="1200" baseline="0">
                          <a:solidFill>
                            <a:schemeClr val="tx1"/>
                          </a:solidFill>
                        </a:rPr>
                        <a:t> at least annual </a:t>
                      </a:r>
                      <a:endParaRPr lang="en-US" sz="2000" b="0" i="0" u="none" strike="noStrike">
                        <a:solidFill>
                          <a:schemeClr val="tx1"/>
                        </a:solidFill>
                        <a:effectLst/>
                        <a:latin typeface="Calibri" panose="020F0502020204030204" pitchFamily="34" charset="0"/>
                      </a:endParaRPr>
                    </a:p>
                  </a:txBody>
                  <a:tcPr marL="2428" marR="2428" marT="2428" marB="0" anchor="b"/>
                </a:tc>
                <a:extLst>
                  <a:ext uri="{0D108BD9-81ED-4DB2-BD59-A6C34878D82A}">
                    <a16:rowId xmlns:a16="http://schemas.microsoft.com/office/drawing/2014/main" val="3835383216"/>
                  </a:ext>
                </a:extLst>
              </a:tr>
              <a:tr h="238403">
                <a:tc>
                  <a:txBody>
                    <a:bodyPr/>
                    <a:lstStyle/>
                    <a:p>
                      <a:pPr marL="72000" lvl="0" algn="just" rtl="0" fontAlgn="b"/>
                      <a:r>
                        <a:rPr lang="en-GB" sz="2000" u="none" strike="noStrike">
                          <a:solidFill>
                            <a:schemeClr val="tx1"/>
                          </a:solidFill>
                          <a:effectLst/>
                        </a:rPr>
                        <a:t>Defoliation</a:t>
                      </a:r>
                      <a:endParaRPr lang="en-GB" sz="2000" b="0" i="0" u="none" strike="noStrike">
                        <a:solidFill>
                          <a:schemeClr val="tx1"/>
                        </a:solidFill>
                        <a:effectLst/>
                        <a:latin typeface="Calibri" panose="020F0502020204030204" pitchFamily="34" charset="0"/>
                      </a:endParaRPr>
                    </a:p>
                  </a:txBody>
                  <a:tcPr marL="2428" marR="2428" marT="2428" marB="0" anchor="b"/>
                </a:tc>
                <a:tc>
                  <a:txBody>
                    <a:bodyPr/>
                    <a:lstStyle/>
                    <a:p>
                      <a:pPr marL="36000" lvl="0" algn="just" fontAlgn="b"/>
                      <a:r>
                        <a:rPr lang="en-GB" sz="2000" u="none" strike="noStrike" kern="1200" baseline="0">
                          <a:solidFill>
                            <a:schemeClr val="tx1"/>
                          </a:solidFill>
                        </a:rPr>
                        <a:t> 300 m or finer </a:t>
                      </a:r>
                      <a:endParaRPr lang="en-US" sz="2000" b="0" i="0" u="none" strike="noStrike">
                        <a:solidFill>
                          <a:schemeClr val="tx1"/>
                        </a:solidFill>
                        <a:effectLst/>
                        <a:latin typeface="Calibri" panose="020F0502020204030204" pitchFamily="34" charset="0"/>
                      </a:endParaRPr>
                    </a:p>
                  </a:txBody>
                  <a:tcPr marL="2428" marR="2428" marT="2428" marB="0" anchor="b"/>
                </a:tc>
                <a:tc>
                  <a:txBody>
                    <a:bodyPr/>
                    <a:lstStyle/>
                    <a:p>
                      <a:pPr marL="36000" algn="just" fontAlgn="b"/>
                      <a:r>
                        <a:rPr lang="en-US" sz="2000" u="none" strike="noStrike" kern="1200" baseline="0">
                          <a:solidFill>
                            <a:schemeClr val="tx1"/>
                          </a:solidFill>
                        </a:rPr>
                        <a:t> at least every two weeks </a:t>
                      </a:r>
                      <a:endParaRPr lang="en-US" sz="2000" b="0" i="0" u="none" strike="noStrike">
                        <a:solidFill>
                          <a:schemeClr val="tx1"/>
                        </a:solidFill>
                        <a:effectLst/>
                        <a:latin typeface="Calibri" panose="020F0502020204030204" pitchFamily="34" charset="0"/>
                      </a:endParaRPr>
                    </a:p>
                  </a:txBody>
                  <a:tcPr marL="2428" marR="2428" marT="2428" marB="0" anchor="b"/>
                </a:tc>
                <a:extLst>
                  <a:ext uri="{0D108BD9-81ED-4DB2-BD59-A6C34878D82A}">
                    <a16:rowId xmlns:a16="http://schemas.microsoft.com/office/drawing/2014/main" val="2069742482"/>
                  </a:ext>
                </a:extLst>
              </a:tr>
            </a:tbl>
          </a:graphicData>
        </a:graphic>
      </p:graphicFrame>
      <p:graphicFrame>
        <p:nvGraphicFramePr>
          <p:cNvPr id="11" name="Таблиця 10">
            <a:extLst>
              <a:ext uri="{FF2B5EF4-FFF2-40B4-BE49-F238E27FC236}">
                <a16:creationId xmlns:a16="http://schemas.microsoft.com/office/drawing/2014/main" id="{9C2DA81F-6831-95A4-281C-4FDF00806668}"/>
              </a:ext>
            </a:extLst>
          </p:cNvPr>
          <p:cNvGraphicFramePr>
            <a:graphicFrameLocks noGrp="1"/>
          </p:cNvGraphicFramePr>
          <p:nvPr>
            <p:extLst>
              <p:ext uri="{D42A27DB-BD31-4B8C-83A1-F6EECF244321}">
                <p14:modId xmlns:p14="http://schemas.microsoft.com/office/powerpoint/2010/main" val="313015361"/>
              </p:ext>
            </p:extLst>
          </p:nvPr>
        </p:nvGraphicFramePr>
        <p:xfrm>
          <a:off x="744967" y="3238173"/>
          <a:ext cx="10857098" cy="3505200"/>
        </p:xfrm>
        <a:graphic>
          <a:graphicData uri="http://schemas.openxmlformats.org/drawingml/2006/table">
            <a:tbl>
              <a:tblPr firstRow="1" bandRow="1">
                <a:tableStyleId>{16D9F66E-5EB9-4882-86FB-DCBF35E3C3E4}</a:tableStyleId>
              </a:tblPr>
              <a:tblGrid>
                <a:gridCol w="3255785">
                  <a:extLst>
                    <a:ext uri="{9D8B030D-6E8A-4147-A177-3AD203B41FA5}">
                      <a16:colId xmlns:a16="http://schemas.microsoft.com/office/drawing/2014/main" val="633981445"/>
                    </a:ext>
                  </a:extLst>
                </a:gridCol>
                <a:gridCol w="7601313">
                  <a:extLst>
                    <a:ext uri="{9D8B030D-6E8A-4147-A177-3AD203B41FA5}">
                      <a16:colId xmlns:a16="http://schemas.microsoft.com/office/drawing/2014/main" val="860322171"/>
                    </a:ext>
                  </a:extLst>
                </a:gridCol>
              </a:tblGrid>
              <a:tr h="370840">
                <a:tc>
                  <a:txBody>
                    <a:bodyPr/>
                    <a:lstStyle/>
                    <a:p>
                      <a:r>
                        <a:rPr lang="en-US" sz="2000" b="1" u="none" strike="noStrike" kern="1200" baseline="0">
                          <a:solidFill>
                            <a:schemeClr val="tx1"/>
                          </a:solidFill>
                        </a:rPr>
                        <a:t>Criteria for current monitoring priorities*</a:t>
                      </a:r>
                      <a:endParaRPr lang="uk-UA" sz="2000" b="1">
                        <a:solidFill>
                          <a:schemeClr val="tx1"/>
                        </a:solidFill>
                      </a:endParaRPr>
                    </a:p>
                  </a:txBody>
                  <a:tcPr/>
                </a:tc>
                <a:tc>
                  <a:txBody>
                    <a:bodyPr/>
                    <a:lstStyle/>
                    <a:p>
                      <a:r>
                        <a:rPr lang="en-US" sz="2000"/>
                        <a:t>Proposals for Defoliation </a:t>
                      </a:r>
                      <a:r>
                        <a:rPr lang="en-GB" sz="2000"/>
                        <a:t>Estimation </a:t>
                      </a:r>
                      <a:r>
                        <a:rPr lang="en-US" sz="2000"/>
                        <a:t>ICPF1 +</a:t>
                      </a:r>
                      <a:endParaRPr lang="uk-UA" sz="2000"/>
                    </a:p>
                  </a:txBody>
                  <a:tcPr/>
                </a:tc>
                <a:extLst>
                  <a:ext uri="{0D108BD9-81ED-4DB2-BD59-A6C34878D82A}">
                    <a16:rowId xmlns:a16="http://schemas.microsoft.com/office/drawing/2014/main" val="3918235262"/>
                  </a:ext>
                </a:extLst>
              </a:tr>
              <a:tr h="370840">
                <a:tc>
                  <a:txBody>
                    <a:bodyPr/>
                    <a:lstStyle/>
                    <a:p>
                      <a:r>
                        <a:rPr lang="en-US" sz="2000"/>
                        <a:t>Scale</a:t>
                      </a:r>
                      <a:r>
                        <a:rPr lang="uk-UA" sz="2000"/>
                        <a:t> / </a:t>
                      </a:r>
                      <a:r>
                        <a:rPr lang="en-US" sz="2000"/>
                        <a:t>Timeframe</a:t>
                      </a:r>
                      <a:endParaRPr lang="uk-UA" sz="2000"/>
                    </a:p>
                  </a:txBody>
                  <a:tcPr/>
                </a:tc>
                <a:tc>
                  <a:txBody>
                    <a:bodyPr/>
                    <a:lstStyle/>
                    <a:p>
                      <a:r>
                        <a:rPr lang="en-US" sz="2000"/>
                        <a:t>National wide coverage/ population estimations (not ‘sample’).</a:t>
                      </a:r>
                      <a:br>
                        <a:rPr lang="en-US" sz="2000"/>
                      </a:br>
                      <a:r>
                        <a:rPr lang="en-US" sz="2000"/>
                        <a:t>Yearly estimation? </a:t>
                      </a:r>
                      <a:endParaRPr lang="uk-UA" sz="2000"/>
                    </a:p>
                  </a:txBody>
                  <a:tcPr/>
                </a:tc>
                <a:extLst>
                  <a:ext uri="{0D108BD9-81ED-4DB2-BD59-A6C34878D82A}">
                    <a16:rowId xmlns:a16="http://schemas.microsoft.com/office/drawing/2014/main" val="3920430575"/>
                  </a:ext>
                </a:extLst>
              </a:tr>
              <a:tr h="370840">
                <a:tc>
                  <a:txBody>
                    <a:bodyPr/>
                    <a:lstStyle/>
                    <a:p>
                      <a:r>
                        <a:rPr lang="en-US" sz="2000"/>
                        <a:t>Integration of inventorying and monitoring  (I&amp;M)</a:t>
                      </a:r>
                      <a:endParaRPr lang="uk-UA" sz="2000"/>
                    </a:p>
                  </a:txBody>
                  <a:tcPr/>
                </a:tc>
                <a:tc>
                  <a:txBody>
                    <a:bodyPr/>
                    <a:lstStyle/>
                    <a:p>
                      <a:r>
                        <a:rPr lang="en-US" sz="2000"/>
                        <a:t>Calibration of satellite images on the base ICPF1 and NFI data</a:t>
                      </a:r>
                      <a:endParaRPr lang="uk-UA" sz="2000"/>
                    </a:p>
                  </a:txBody>
                  <a:tcPr/>
                </a:tc>
                <a:extLst>
                  <a:ext uri="{0D108BD9-81ED-4DB2-BD59-A6C34878D82A}">
                    <a16:rowId xmlns:a16="http://schemas.microsoft.com/office/drawing/2014/main" val="1319307486"/>
                  </a:ext>
                </a:extLst>
              </a:tr>
              <a:tr h="370840">
                <a:tc>
                  <a:txBody>
                    <a:bodyPr/>
                    <a:lstStyle/>
                    <a:p>
                      <a:r>
                        <a:rPr lang="en-US" sz="2000"/>
                        <a:t>Methodology</a:t>
                      </a:r>
                    </a:p>
                  </a:txBody>
                  <a:tcPr/>
                </a:tc>
                <a:tc>
                  <a:txBody>
                    <a:bodyPr/>
                    <a:lstStyle/>
                    <a:p>
                      <a:r>
                        <a:rPr lang="en-US" sz="2000"/>
                        <a:t>Increase number of tree for ground measurements on  I&amp;M plots </a:t>
                      </a:r>
                      <a:br>
                        <a:rPr lang="en-US" sz="2000"/>
                      </a:br>
                      <a:r>
                        <a:rPr lang="en-US" sz="2000"/>
                        <a:t>(for better calibration of satellite images)</a:t>
                      </a:r>
                      <a:endParaRPr lang="uk-UA" sz="2000"/>
                    </a:p>
                  </a:txBody>
                  <a:tcPr/>
                </a:tc>
                <a:extLst>
                  <a:ext uri="{0D108BD9-81ED-4DB2-BD59-A6C34878D82A}">
                    <a16:rowId xmlns:a16="http://schemas.microsoft.com/office/drawing/2014/main" val="588327623"/>
                  </a:ext>
                </a:extLst>
              </a:tr>
              <a:tr h="370840">
                <a:tc>
                  <a:txBody>
                    <a:bodyPr/>
                    <a:lstStyle/>
                    <a:p>
                      <a:r>
                        <a:rPr lang="en-US" sz="2000"/>
                        <a:t>Precision</a:t>
                      </a:r>
                    </a:p>
                  </a:txBody>
                  <a:tcPr/>
                </a:tc>
                <a:tc>
                  <a:txBody>
                    <a:bodyPr/>
                    <a:lstStyle/>
                    <a:p>
                      <a:r>
                        <a:rPr lang="en-US" sz="2000"/>
                        <a:t>Training of personal for estimation “from the ground”</a:t>
                      </a:r>
                      <a:br>
                        <a:rPr lang="en-US" sz="2000"/>
                      </a:br>
                      <a:r>
                        <a:rPr lang="en-US" sz="2000"/>
                        <a:t>Preparing personal for conducting “remote-sensing estimation”</a:t>
                      </a:r>
                      <a:endParaRPr lang="uk-UA" sz="2000"/>
                    </a:p>
                  </a:txBody>
                  <a:tcPr/>
                </a:tc>
                <a:extLst>
                  <a:ext uri="{0D108BD9-81ED-4DB2-BD59-A6C34878D82A}">
                    <a16:rowId xmlns:a16="http://schemas.microsoft.com/office/drawing/2014/main" val="2536317784"/>
                  </a:ext>
                </a:extLst>
              </a:tr>
            </a:tbl>
          </a:graphicData>
        </a:graphic>
      </p:graphicFrame>
      <p:sp>
        <p:nvSpPr>
          <p:cNvPr id="14" name="TextBox 13">
            <a:extLst>
              <a:ext uri="{FF2B5EF4-FFF2-40B4-BE49-F238E27FC236}">
                <a16:creationId xmlns:a16="http://schemas.microsoft.com/office/drawing/2014/main" id="{BF3242E2-A1A4-9BBC-E0E4-599DC2CFFEA0}"/>
              </a:ext>
            </a:extLst>
          </p:cNvPr>
          <p:cNvSpPr txBox="1"/>
          <p:nvPr/>
        </p:nvSpPr>
        <p:spPr>
          <a:xfrm>
            <a:off x="744967" y="2788903"/>
            <a:ext cx="8212220" cy="400110"/>
          </a:xfrm>
          <a:prstGeom prst="rect">
            <a:avLst/>
          </a:prstGeom>
          <a:noFill/>
        </p:spPr>
        <p:txBody>
          <a:bodyPr wrap="square">
            <a:spAutoFit/>
          </a:bodyPr>
          <a:lstStyle/>
          <a:p>
            <a:r>
              <a:rPr lang="en-US" sz="2000"/>
              <a:t>Options and paths for reaching effective Ukrainian </a:t>
            </a:r>
            <a:r>
              <a:rPr lang="en-GB" sz="2000"/>
              <a:t>forest monitoring </a:t>
            </a:r>
            <a:endParaRPr lang="en-US" sz="2000"/>
          </a:p>
        </p:txBody>
      </p:sp>
    </p:spTree>
    <p:extLst>
      <p:ext uri="{BB962C8B-B14F-4D97-AF65-F5344CB8AC3E}">
        <p14:creationId xmlns:p14="http://schemas.microsoft.com/office/powerpoint/2010/main" val="190172203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SG meeting 21.07.2023" id="{2E33F7C5-FCFC-4DE6-A609-4145FD94548F}" vid="{437B869E-E669-40C6-8525-A04331E5B2C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475AE73F3A7726419B17A6AE052AAF73" ma:contentTypeVersion="15" ma:contentTypeDescription="Create a new document." ma:contentTypeScope="" ma:versionID="b42d2322aa109c3b3647c533f7162170">
  <xsd:schema xmlns:xsd="http://www.w3.org/2001/XMLSchema" xmlns:xs="http://www.w3.org/2001/XMLSchema" xmlns:p="http://schemas.microsoft.com/office/2006/metadata/properties" xmlns:ns2="b4de3b38-e3bc-457f-93af-f189da2c859d" xmlns:ns3="7c83095a-db20-459a-9d7d-43b1b6dbea8c" targetNamespace="http://schemas.microsoft.com/office/2006/metadata/properties" ma:root="true" ma:fieldsID="cdea6f36d2ad5185e35325c93d354e88" ns2:_="" ns3:_="">
    <xsd:import namespace="b4de3b38-e3bc-457f-93af-f189da2c859d"/>
    <xsd:import namespace="7c83095a-db20-459a-9d7d-43b1b6dbea8c"/>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LengthInSeconds" minOccurs="0"/>
                <xsd:element ref="ns3:SharedWithUsers" minOccurs="0"/>
                <xsd:element ref="ns3:SharedWithDetails" minOccurs="0"/>
                <xsd:element ref="ns2:MediaServiceSearchProperties" minOccurs="0"/>
                <xsd:element ref="ns2:MediaServiceObjectDetectorVersions" minOccurs="0"/>
                <xsd:element ref="ns2:MediaServiceGenerationTime" minOccurs="0"/>
                <xsd:element ref="ns2:MediaServiceEventHashCode" minOccurs="0"/>
                <xsd:element ref="ns2:lcf76f155ced4ddcb4097134ff3c332f" minOccurs="0"/>
                <xsd:element ref="ns3:TaxCatchAll" minOccurs="0"/>
                <xsd:element ref="ns2:MediaServiceOCR"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4de3b38-e3bc-457f-93af-f189da2c859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internalName="MediaServiceDateTaken" ma:readOnly="true">
      <xsd:simpleType>
        <xsd:restriction base="dms:Text"/>
      </xsd:simpleType>
    </xsd:element>
    <xsd:element name="MediaLengthInSeconds" ma:index="11" nillable="true" ma:displayName="MediaLengthInSeconds" ma:hidden="true" ma:internalName="MediaLengthInSeconds" ma:readOnly="true">
      <xsd:simpleType>
        <xsd:restriction base="dms:Unknown"/>
      </xsd:simpleType>
    </xsd:element>
    <xsd:element name="MediaServiceSearchProperties" ma:index="14" nillable="true" ma:displayName="MediaServiceSearchProperties" ma:hidden="true" ma:internalName="MediaServiceSearchProperties" ma:readOnly="true">
      <xsd:simpleType>
        <xsd:restriction base="dms:Note"/>
      </xsd:simpleType>
    </xsd:element>
    <xsd:element name="MediaServiceObjectDetectorVersions" ma:index="15" nillable="true" ma:displayName="MediaServiceObjectDetectorVersions" ma:hidden="true" ma:indexed="true" ma:internalName="MediaServiceObjectDetectorVersions"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lcf76f155ced4ddcb4097134ff3c332f" ma:index="19" nillable="true" ma:taxonomy="true" ma:internalName="lcf76f155ced4ddcb4097134ff3c332f" ma:taxonomyFieldName="MediaServiceImageTags" ma:displayName="Image Tags" ma:readOnly="false" ma:fieldId="{5cf76f15-5ced-4ddc-b409-7134ff3c332f}" ma:taxonomyMulti="true" ma:sspId="4b7bff88-3b98-42a0-ae7d-3b40ec868101" ma:termSetId="09814cd3-568e-fe90-9814-8d621ff8fb84" ma:anchorId="fba54fb3-c3e1-fe81-a776-ca4b69148c4d" ma:open="true" ma:isKeyword="false">
      <xsd:complexType>
        <xsd:sequence>
          <xsd:element ref="pc:Terms" minOccurs="0" maxOccurs="1"/>
        </xsd:sequence>
      </xsd:complexType>
    </xsd:element>
    <xsd:element name="MediaServiceOCR" ma:index="21" nillable="true" ma:displayName="Extracted Text" ma:internalName="MediaServiceOCR" ma:readOnly="true">
      <xsd:simpleType>
        <xsd:restriction base="dms:Note">
          <xsd:maxLength value="255"/>
        </xsd:restriction>
      </xsd:simpleType>
    </xsd:element>
    <xsd:element name="MediaServiceLocation" ma:index="22" nillable="true" ma:displayName="Location" ma:description="" ma:indexed="true"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c83095a-db20-459a-9d7d-43b1b6dbea8c"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TaxCatchAll" ma:index="20" nillable="true" ma:displayName="Taxonomy Catch All Column" ma:hidden="true" ma:list="{82debb7e-26e7-41d6-8b55-f3635c35fdd5}" ma:internalName="TaxCatchAll" ma:showField="CatchAllData" ma:web="7c83095a-db20-459a-9d7d-43b1b6dbea8c">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b4de3b38-e3bc-457f-93af-f189da2c859d">
      <Terms xmlns="http://schemas.microsoft.com/office/infopath/2007/PartnerControls"/>
    </lcf76f155ced4ddcb4097134ff3c332f>
    <TaxCatchAll xmlns="7c83095a-db20-459a-9d7d-43b1b6dbea8c"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F7058904-2609-44B4-B2E2-37F235902325}">
  <ds:schemaRefs>
    <ds:schemaRef ds:uri="7c83095a-db20-459a-9d7d-43b1b6dbea8c"/>
    <ds:schemaRef ds:uri="b4de3b38-e3bc-457f-93af-f189da2c859d"/>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3A2E0E44-2651-447B-92DB-185902813853}">
  <ds:schemaRefs>
    <ds:schemaRef ds:uri="7c83095a-db20-459a-9d7d-43b1b6dbea8c"/>
    <ds:schemaRef ds:uri="b4de3b38-e3bc-457f-93af-f189da2c859d"/>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3.xml><?xml version="1.0" encoding="utf-8"?>
<ds:datastoreItem xmlns:ds="http://schemas.openxmlformats.org/officeDocument/2006/customXml" ds:itemID="{702B9466-72CD-4D2B-A10A-AAC0E409B83B}">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PSG meeting 21.07.2023</Template>
  <TotalTime>0</TotalTime>
  <Words>429</Words>
  <Application>Microsoft Office PowerPoint</Application>
  <PresentationFormat>Широкий екран</PresentationFormat>
  <Paragraphs>43</Paragraphs>
  <Slides>4</Slides>
  <Notes>2</Notes>
  <HiddenSlides>0</HiddenSlides>
  <MMClips>0</MMClips>
  <ScaleCrop>false</ScaleCrop>
  <HeadingPairs>
    <vt:vector size="6" baseType="variant">
      <vt:variant>
        <vt:lpstr>Використані шрифти</vt:lpstr>
      </vt:variant>
      <vt:variant>
        <vt:i4>3</vt:i4>
      </vt:variant>
      <vt:variant>
        <vt:lpstr>Тема</vt:lpstr>
      </vt:variant>
      <vt:variant>
        <vt:i4>1</vt:i4>
      </vt:variant>
      <vt:variant>
        <vt:lpstr>Заголовки слайдів</vt:lpstr>
      </vt:variant>
      <vt:variant>
        <vt:i4>4</vt:i4>
      </vt:variant>
    </vt:vector>
  </HeadingPairs>
  <TitlesOfParts>
    <vt:vector size="8" baseType="lpstr">
      <vt:lpstr>AdvTT86d47313</vt:lpstr>
      <vt:lpstr>Arial</vt:lpstr>
      <vt:lpstr>Calibri</vt:lpstr>
      <vt:lpstr>Office Theme</vt:lpstr>
      <vt:lpstr>Презентація PowerPoint</vt:lpstr>
      <vt:lpstr>Презентація PowerPoint</vt:lpstr>
      <vt:lpstr>Презентація PowerPoint</vt:lpstr>
      <vt:lpstr>Презентація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Halyna Semytska</dc:creator>
  <cp:keywords>, docId:82198DD744B987071AF4993930975420</cp:keywords>
  <cp:lastModifiedBy>Vitaliy Storozhuk</cp:lastModifiedBy>
  <cp:revision>1</cp:revision>
  <dcterms:created xsi:type="dcterms:W3CDTF">2023-06-30T13:21:15Z</dcterms:created>
  <dcterms:modified xsi:type="dcterms:W3CDTF">2025-11-05T07:14:41Z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0x010100475AE73F3A7726419B17A6AE052AAF73</vt:lpwstr>
  </property>
  <property fmtid="{D5CDD505-2E9C-101B-9397-08002B2CF9AE}" pid="3" name="MediaServiceImageTags">
    <vt:lpwstr/>
  </property>
</Properties>
</file>