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62" r:id="rId5"/>
    <p:sldId id="1102" r:id="rId6"/>
    <p:sldId id="1103" r:id="rId7"/>
    <p:sldId id="1104" r:id="rId8"/>
    <p:sldId id="1105" r:id="rId9"/>
    <p:sldId id="1106" r:id="rId10"/>
    <p:sldId id="1109" r:id="rId11"/>
    <p:sldId id="1110" r:id="rId12"/>
    <p:sldId id="1111" r:id="rId13"/>
    <p:sldId id="1112" r:id="rId14"/>
    <p:sldId id="11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CE8ED-F607-4F99-B5E5-B219940E94F7}" v="19" dt="2025-12-17T11:28:37.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Помір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Помір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із теми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yna Semytska" userId="a3d2e4e7-b9ff-45b1-8635-20d07c4ce47e" providerId="ADAL" clId="{FB7BFF1B-B6B8-43E0-A23D-4DB3B4C8A227}"/>
    <pc:docChg chg="modSld">
      <pc:chgData name="Halyna Semytska" userId="a3d2e4e7-b9ff-45b1-8635-20d07c4ce47e" providerId="ADAL" clId="{FB7BFF1B-B6B8-43E0-A23D-4DB3B4C8A227}" dt="2025-12-17T11:28:37.715" v="17" actId="1076"/>
      <pc:docMkLst>
        <pc:docMk/>
      </pc:docMkLst>
      <pc:sldChg chg="modSp mod">
        <pc:chgData name="Halyna Semytska" userId="a3d2e4e7-b9ff-45b1-8635-20d07c4ce47e" providerId="ADAL" clId="{FB7BFF1B-B6B8-43E0-A23D-4DB3B4C8A227}" dt="2025-12-17T11:28:37.715" v="17" actId="1076"/>
        <pc:sldMkLst>
          <pc:docMk/>
          <pc:sldMk cId="307571477" sldId="1101"/>
        </pc:sldMkLst>
        <pc:spChg chg="mod">
          <ac:chgData name="Halyna Semytska" userId="a3d2e4e7-b9ff-45b1-8635-20d07c4ce47e" providerId="ADAL" clId="{FB7BFF1B-B6B8-43E0-A23D-4DB3B4C8A227}" dt="2025-12-17T11:27:33.463" v="6" actId="1076"/>
          <ac:spMkLst>
            <pc:docMk/>
            <pc:sldMk cId="307571477" sldId="1101"/>
            <ac:spMk id="4" creationId="{E2BB720D-F91C-4A52-A080-4D4FAC154E86}"/>
          </ac:spMkLst>
        </pc:spChg>
        <pc:spChg chg="mod">
          <ac:chgData name="Halyna Semytska" userId="a3d2e4e7-b9ff-45b1-8635-20d07c4ce47e" providerId="ADAL" clId="{FB7BFF1B-B6B8-43E0-A23D-4DB3B4C8A227}" dt="2025-12-17T11:28:37.715" v="17" actId="1076"/>
          <ac:spMkLst>
            <pc:docMk/>
            <pc:sldMk cId="307571477" sldId="1101"/>
            <ac:spMk id="5" creationId="{E94D87E8-01A7-497B-DC78-3046D8F06071}"/>
          </ac:spMkLst>
        </pc:spChg>
        <pc:spChg chg="mod">
          <ac:chgData name="Halyna Semytska" userId="a3d2e4e7-b9ff-45b1-8635-20d07c4ce47e" providerId="ADAL" clId="{FB7BFF1B-B6B8-43E0-A23D-4DB3B4C8A227}" dt="2025-12-17T11:27:25.267" v="5" actId="14100"/>
          <ac:spMkLst>
            <pc:docMk/>
            <pc:sldMk cId="307571477" sldId="1101"/>
            <ac:spMk id="6" creationId="{112658B9-1C5E-49A3-986C-68D0C47455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A87B9A-57DF-43EE-816E-9505587B5B60}" type="datetimeFigureOut">
              <a:rPr lang="en-GB" smtClean="0"/>
              <a:t>17/12/2025</a:t>
            </a:fld>
            <a:endParaRPr lang="en-GB"/>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CF643-7E53-4455-95A2-010E52AE22C7}" type="datetimeFigureOut">
              <a:rPr lang="en-GB" smtClean="0"/>
              <a:t>17/12/2025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Натисніть, щоб редагувати стилі основного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2836821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11</a:t>
            </a:fld>
            <a:endParaRPr lang="en-GB"/>
          </a:p>
        </p:txBody>
      </p:sp>
    </p:spTree>
    <p:extLst>
      <p:ext uri="{BB962C8B-B14F-4D97-AF65-F5344CB8AC3E}">
        <p14:creationId xmlns:p14="http://schemas.microsoft.com/office/powerpoint/2010/main" val="409852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362398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4</a:t>
            </a:fld>
            <a:endParaRPr lang="en-GB"/>
          </a:p>
        </p:txBody>
      </p:sp>
    </p:spTree>
    <p:extLst>
      <p:ext uri="{BB962C8B-B14F-4D97-AF65-F5344CB8AC3E}">
        <p14:creationId xmlns:p14="http://schemas.microsoft.com/office/powerpoint/2010/main" val="121159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5</a:t>
            </a:fld>
            <a:endParaRPr lang="en-GB"/>
          </a:p>
        </p:txBody>
      </p:sp>
    </p:spTree>
    <p:extLst>
      <p:ext uri="{BB962C8B-B14F-4D97-AF65-F5344CB8AC3E}">
        <p14:creationId xmlns:p14="http://schemas.microsoft.com/office/powerpoint/2010/main" val="3712718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6</a:t>
            </a:fld>
            <a:endParaRPr lang="en-GB"/>
          </a:p>
        </p:txBody>
      </p:sp>
    </p:spTree>
    <p:extLst>
      <p:ext uri="{BB962C8B-B14F-4D97-AF65-F5344CB8AC3E}">
        <p14:creationId xmlns:p14="http://schemas.microsoft.com/office/powerpoint/2010/main" val="323931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7</a:t>
            </a:fld>
            <a:endParaRPr lang="en-GB"/>
          </a:p>
        </p:txBody>
      </p:sp>
    </p:spTree>
    <p:extLst>
      <p:ext uri="{BB962C8B-B14F-4D97-AF65-F5344CB8AC3E}">
        <p14:creationId xmlns:p14="http://schemas.microsoft.com/office/powerpoint/2010/main" val="214784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8</a:t>
            </a:fld>
            <a:endParaRPr lang="en-GB"/>
          </a:p>
        </p:txBody>
      </p:sp>
    </p:spTree>
    <p:extLst>
      <p:ext uri="{BB962C8B-B14F-4D97-AF65-F5344CB8AC3E}">
        <p14:creationId xmlns:p14="http://schemas.microsoft.com/office/powerpoint/2010/main" val="32061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9</a:t>
            </a:fld>
            <a:endParaRPr lang="en-GB"/>
          </a:p>
        </p:txBody>
      </p:sp>
    </p:spTree>
    <p:extLst>
      <p:ext uri="{BB962C8B-B14F-4D97-AF65-F5344CB8AC3E}">
        <p14:creationId xmlns:p14="http://schemas.microsoft.com/office/powerpoint/2010/main" val="145163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10</a:t>
            </a:fld>
            <a:endParaRPr lang="en-GB"/>
          </a:p>
        </p:txBody>
      </p:sp>
    </p:spTree>
    <p:extLst>
      <p:ext uri="{BB962C8B-B14F-4D97-AF65-F5344CB8AC3E}">
        <p14:creationId xmlns:p14="http://schemas.microsoft.com/office/powerpoint/2010/main" val="2004261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a:t>PSG meeting, 05.03.2024,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a:t>PSG meeting, 05.03.2024,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spTree>
    <p:extLst>
      <p:ext uri="{BB962C8B-B14F-4D97-AF65-F5344CB8AC3E}">
        <p14:creationId xmlns:p14="http://schemas.microsoft.com/office/powerpoint/2010/main" val="1495065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Натисніть, щоб редагувати стилі основного тексту</a:t>
            </a:r>
          </a:p>
          <a:p>
            <a:pPr lvl="1"/>
            <a:r>
              <a:rPr lang="en-US" err="1"/>
              <a:t>Другий </a:t>
            </a:r>
            <a:r>
              <a:rPr lang="en-US"/>
              <a:t>рівень</a:t>
            </a:r>
          </a:p>
          <a:p>
            <a:pPr lvl="2"/>
            <a:r>
              <a:rPr lang="en-US"/>
              <a:t>Третій рівень</a:t>
            </a:r>
          </a:p>
          <a:p>
            <a:pPr lvl="3"/>
            <a:r>
              <a:rPr lang="en-US"/>
              <a:t>Четвертий рівень</a:t>
            </a:r>
          </a:p>
          <a:p>
            <a:pPr lvl="4"/>
            <a:r>
              <a:rPr lang="en-US"/>
              <a:t>П'ятий рівень</a:t>
            </a:r>
            <a:endParaRPr lang="en-GB"/>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21 липня 2023</a:t>
            </a:r>
            <a:endParaRPr lang="en-GB"/>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Засідання ПСГ, 05.03.2024, Київ</a:t>
            </a:r>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4"/>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5"/>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6"/>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2E584-1BAC-CA92-2DA0-2E3BAA625C33}"/>
              </a:ext>
            </a:extLst>
          </p:cNvPr>
          <p:cNvSpPr/>
          <p:nvPr/>
        </p:nvSpPr>
        <p:spPr>
          <a:xfrm>
            <a:off x="557561" y="156117"/>
            <a:ext cx="11062010" cy="2196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a:extLst>
              <a:ext uri="{FF2B5EF4-FFF2-40B4-BE49-F238E27FC236}">
                <a16:creationId xmlns:a16="http://schemas.microsoft.com/office/drawing/2014/main" id="{FEAC473E-E45E-93C5-9CDA-F45D38711DCB}"/>
              </a:ext>
            </a:extLst>
          </p:cNvPr>
          <p:cNvPicPr>
            <a:picLocks noChangeAspect="1"/>
          </p:cNvPicPr>
          <p:nvPr/>
        </p:nvPicPr>
        <p:blipFill>
          <a:blip r:embed="rId2"/>
          <a:stretch>
            <a:fillRect/>
          </a:stretch>
        </p:blipFill>
        <p:spPr>
          <a:xfrm>
            <a:off x="1084652" y="156117"/>
            <a:ext cx="10022693" cy="1993565"/>
          </a:xfrm>
          <a:prstGeom prst="rect">
            <a:avLst/>
          </a:prstGeom>
        </p:spPr>
      </p:pic>
      <p:sp>
        <p:nvSpPr>
          <p:cNvPr id="2" name="Rectangle 1">
            <a:extLst>
              <a:ext uri="{FF2B5EF4-FFF2-40B4-BE49-F238E27FC236}">
                <a16:creationId xmlns:a16="http://schemas.microsoft.com/office/drawing/2014/main" id="{D8059F6F-0AF7-DF4F-8185-24A86957F90C}"/>
              </a:ext>
            </a:extLst>
          </p:cNvPr>
          <p:cNvSpPr/>
          <p:nvPr/>
        </p:nvSpPr>
        <p:spPr>
          <a:xfrm>
            <a:off x="7821637" y="156117"/>
            <a:ext cx="1195754" cy="143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E888E9A-1173-F97B-930C-77FDB96980F0}"/>
              </a:ext>
            </a:extLst>
          </p:cNvPr>
          <p:cNvSpPr txBox="1"/>
          <p:nvPr/>
        </p:nvSpPr>
        <p:spPr>
          <a:xfrm>
            <a:off x="821106" y="2352907"/>
            <a:ext cx="10549784" cy="993926"/>
          </a:xfrm>
          <a:prstGeom prst="rect">
            <a:avLst/>
          </a:prstGeom>
          <a:noFill/>
        </p:spPr>
        <p:txBody>
          <a:bodyPr wrap="square">
            <a:spAutoFit/>
          </a:bodyPr>
          <a:lstStyle/>
          <a:p>
            <a:pPr algn="ctr">
              <a:lnSpc>
                <a:spcPct val="107000"/>
              </a:lnSpc>
              <a:spcBef>
                <a:spcPts val="800"/>
              </a:spcBef>
              <a:spcAft>
                <a:spcPts val="400"/>
              </a:spcAft>
            </a:pPr>
            <a:r>
              <a:rPr lang="de-DE" sz="2800" b="1"/>
              <a:t>Stand und Optionen für die weitere Umsetzung von multifunktionaler und naturnaher Forstwirtschaft in der Ukraine</a:t>
            </a:r>
            <a:endParaRPr lang="en-GB" sz="2800" b="1" kern="100">
              <a:solidFill>
                <a:srgbClr val="0F4761"/>
              </a:solidFill>
              <a:effectLst/>
              <a:latin typeface="Calibri" panose="020F0502020204030204" pitchFamily="34" charset="0"/>
              <a:ea typeface="Yu Gothic Light" panose="020B0300000000000000" pitchFamily="34" charset="-128"/>
            </a:endParaRPr>
          </a:p>
        </p:txBody>
      </p:sp>
      <p:pic>
        <p:nvPicPr>
          <p:cNvPr id="10" name="Picture 9">
            <a:extLst>
              <a:ext uri="{FF2B5EF4-FFF2-40B4-BE49-F238E27FC236}">
                <a16:creationId xmlns:a16="http://schemas.microsoft.com/office/drawing/2014/main" id="{C0BDF060-D0E3-4B9B-B611-446BF72B8613}"/>
              </a:ext>
            </a:extLst>
          </p:cNvPr>
          <p:cNvPicPr>
            <a:picLocks noChangeAspect="1"/>
          </p:cNvPicPr>
          <p:nvPr/>
        </p:nvPicPr>
        <p:blipFill>
          <a:blip r:embed="rId3"/>
          <a:stretch>
            <a:fillRect/>
          </a:stretch>
        </p:blipFill>
        <p:spPr>
          <a:xfrm>
            <a:off x="4408258" y="5456152"/>
            <a:ext cx="3822523" cy="627942"/>
          </a:xfrm>
          <a:prstGeom prst="rect">
            <a:avLst/>
          </a:prstGeom>
        </p:spPr>
      </p:pic>
      <p:sp>
        <p:nvSpPr>
          <p:cNvPr id="8" name="TextBox 7">
            <a:extLst>
              <a:ext uri="{FF2B5EF4-FFF2-40B4-BE49-F238E27FC236}">
                <a16:creationId xmlns:a16="http://schemas.microsoft.com/office/drawing/2014/main" id="{1B1248A2-58B2-4B43-88A5-D8642AF0384B}"/>
              </a:ext>
            </a:extLst>
          </p:cNvPr>
          <p:cNvSpPr txBox="1"/>
          <p:nvPr/>
        </p:nvSpPr>
        <p:spPr>
          <a:xfrm>
            <a:off x="557561" y="3618997"/>
            <a:ext cx="10926136" cy="1454950"/>
          </a:xfrm>
          <a:prstGeom prst="rect">
            <a:avLst/>
          </a:prstGeom>
          <a:noFill/>
        </p:spPr>
        <p:txBody>
          <a:bodyPr wrap="square">
            <a:spAutoFit/>
          </a:bodyPr>
          <a:lstStyle/>
          <a:p>
            <a:pPr algn="ctr">
              <a:lnSpc>
                <a:spcPct val="107000"/>
              </a:lnSpc>
              <a:spcBef>
                <a:spcPts val="800"/>
              </a:spcBef>
              <a:spcAft>
                <a:spcPts val="400"/>
              </a:spcAft>
            </a:pPr>
            <a:r>
              <a:rPr lang="uk-UA" sz="2800" b="1"/>
              <a:t>Статус та варіанти подальшого впровадження багатофункціонального та наближеного до природного лісового господарства в Україні</a:t>
            </a:r>
          </a:p>
        </p:txBody>
      </p:sp>
    </p:spTree>
    <p:extLst>
      <p:ext uri="{BB962C8B-B14F-4D97-AF65-F5344CB8AC3E}">
        <p14:creationId xmlns:p14="http://schemas.microsoft.com/office/powerpoint/2010/main" val="331377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10</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362607" y="394454"/>
            <a:ext cx="8247993" cy="1169551"/>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Статус та варіанти подальшого впровадження багатофункціонального та наближеного до природного лісового господарства в Україні</a:t>
            </a:r>
          </a:p>
          <a:p>
            <a:r>
              <a:rPr lang="uk-UA"/>
              <a:t> </a:t>
            </a:r>
            <a:endParaRPr lang="en-US" noProof="0"/>
          </a:p>
        </p:txBody>
      </p:sp>
      <p:sp>
        <p:nvSpPr>
          <p:cNvPr id="4" name="Прямокутник 3">
            <a:extLst>
              <a:ext uri="{FF2B5EF4-FFF2-40B4-BE49-F238E27FC236}">
                <a16:creationId xmlns:a16="http://schemas.microsoft.com/office/drawing/2014/main" id="{9A40DD8F-B20C-4AAB-AF8A-AF609FCD576E}"/>
              </a:ext>
            </a:extLst>
          </p:cNvPr>
          <p:cNvSpPr/>
          <p:nvPr/>
        </p:nvSpPr>
        <p:spPr>
          <a:xfrm>
            <a:off x="260817" y="2437485"/>
            <a:ext cx="5571549" cy="3477875"/>
          </a:xfrm>
          <a:prstGeom prst="rect">
            <a:avLst/>
          </a:prstGeom>
        </p:spPr>
        <p:txBody>
          <a:bodyPr wrap="square">
            <a:spAutoFit/>
          </a:bodyPr>
          <a:lstStyle/>
          <a:p>
            <a:pPr algn="just"/>
            <a:r>
              <a:rPr lang="uk-UA" sz="2000"/>
              <a:t>5.	Імплементація наближеного до природи лісівництва в Україні має спиратися на системне удосконалення лісового законодавства, всебічну підтримку органів влади, наукове забезпечення та техніко-економічне обґрунтування різних етапів упровадження, високу кваліфікацію персоналу, каскадне поширення досвіду від провідних господарств ДП «Ліси України» до інших лісокористувачів та чітке розуміння </a:t>
            </a:r>
            <a:r>
              <a:rPr lang="uk-UA" sz="2000" err="1"/>
              <a:t>довготривалості</a:t>
            </a:r>
            <a:r>
              <a:rPr lang="uk-UA" sz="2000"/>
              <a:t> процесу імплементації навіть за успішного подолання усіх викликів.</a:t>
            </a:r>
          </a:p>
        </p:txBody>
      </p:sp>
      <p:sp>
        <p:nvSpPr>
          <p:cNvPr id="5" name="Прямокутник 4">
            <a:extLst>
              <a:ext uri="{FF2B5EF4-FFF2-40B4-BE49-F238E27FC236}">
                <a16:creationId xmlns:a16="http://schemas.microsoft.com/office/drawing/2014/main" id="{12FB85BD-0C12-4F9D-846B-BFC5A0E2A530}"/>
              </a:ext>
            </a:extLst>
          </p:cNvPr>
          <p:cNvSpPr/>
          <p:nvPr/>
        </p:nvSpPr>
        <p:spPr>
          <a:xfrm>
            <a:off x="6991423" y="1661084"/>
            <a:ext cx="4352538" cy="461665"/>
          </a:xfrm>
          <a:prstGeom prst="rect">
            <a:avLst/>
          </a:prstGeom>
        </p:spPr>
        <p:txBody>
          <a:bodyPr wrap="none">
            <a:spAutoFit/>
          </a:bodyPr>
          <a:lstStyle/>
          <a:p>
            <a:r>
              <a:rPr lang="en-US" sz="2400" b="1">
                <a:solidFill>
                  <a:schemeClr val="accent6">
                    <a:lumMod val="50000"/>
                  </a:schemeClr>
                </a:solidFill>
              </a:rPr>
              <a:t>NATURNAHE FORSTWIRTSCHAFT</a:t>
            </a:r>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392634" y="1668044"/>
            <a:ext cx="5571549" cy="830997"/>
          </a:xfrm>
          <a:prstGeom prst="rect">
            <a:avLst/>
          </a:prstGeom>
        </p:spPr>
        <p:txBody>
          <a:bodyPr wrap="square">
            <a:spAutoFit/>
          </a:bodyPr>
          <a:lstStyle/>
          <a:p>
            <a:pPr algn="ctr"/>
            <a:r>
              <a:rPr lang="uk-UA" sz="2400" b="1">
                <a:solidFill>
                  <a:schemeClr val="accent6">
                    <a:lumMod val="50000"/>
                  </a:schemeClr>
                </a:solidFill>
              </a:rPr>
              <a:t>НАБЛИЖЕНЕ ДО ПРИРОДИ ЛІСІВНИЦТВО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Прямокутник 9">
            <a:extLst>
              <a:ext uri="{FF2B5EF4-FFF2-40B4-BE49-F238E27FC236}">
                <a16:creationId xmlns:a16="http://schemas.microsoft.com/office/drawing/2014/main" id="{C9636A47-A8FF-4154-9B18-A845B1A51A65}"/>
              </a:ext>
            </a:extLst>
          </p:cNvPr>
          <p:cNvSpPr/>
          <p:nvPr/>
        </p:nvSpPr>
        <p:spPr>
          <a:xfrm>
            <a:off x="6096000" y="2412603"/>
            <a:ext cx="5874444" cy="4093428"/>
          </a:xfrm>
          <a:prstGeom prst="rect">
            <a:avLst/>
          </a:prstGeom>
        </p:spPr>
        <p:txBody>
          <a:bodyPr wrap="square">
            <a:spAutoFit/>
          </a:bodyPr>
          <a:lstStyle/>
          <a:p>
            <a:pPr algn="just"/>
            <a:r>
              <a:rPr lang="de-DE" sz="2000"/>
              <a:t>5. Die Umsetzung einer naturnahe Forstwirtschaft in der Ukraine muss sich auf eine systematische Verbesserung der Forstgesetzgebung, umfassende Unterstützung durch die Behörden, wissenschaftliche Begleitung und technisch-wirtschaftliche Begründungen für die verschiedenen Phasen der Umsetzung, hochqualifiziertes Personal, der kaskadenartigen Weitergabe von Erfahrungen von führenden Betrieben des staatlichen Unternehmens „Wälder der Ukraine“ an andere Waldnutzer und einem klaren Verständnis für die Langfristigkeit des Umsetzungsprozesses, selbst wenn alle Herausforderungen erfolgreich bewältigt werden.</a:t>
            </a:r>
          </a:p>
        </p:txBody>
      </p:sp>
    </p:spTree>
    <p:extLst>
      <p:ext uri="{BB962C8B-B14F-4D97-AF65-F5344CB8AC3E}">
        <p14:creationId xmlns:p14="http://schemas.microsoft.com/office/powerpoint/2010/main" val="371300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11</a:t>
            </a:fld>
            <a:endParaRPr lang="en-GB"/>
          </a:p>
        </p:txBody>
      </p:sp>
      <p:sp>
        <p:nvSpPr>
          <p:cNvPr id="5" name="TextBox 4">
            <a:extLst>
              <a:ext uri="{FF2B5EF4-FFF2-40B4-BE49-F238E27FC236}">
                <a16:creationId xmlns:a16="http://schemas.microsoft.com/office/drawing/2014/main" id="{E94D87E8-01A7-497B-DC78-3046D8F06071}"/>
              </a:ext>
            </a:extLst>
          </p:cNvPr>
          <p:cNvSpPr txBox="1"/>
          <p:nvPr/>
        </p:nvSpPr>
        <p:spPr>
          <a:xfrm>
            <a:off x="575208" y="1302813"/>
            <a:ext cx="11041584" cy="754053"/>
          </a:xfrm>
          <a:prstGeom prst="rect">
            <a:avLst/>
          </a:prstGeom>
          <a:noFill/>
        </p:spPr>
        <p:txBody>
          <a:bodyPr wrap="square">
            <a:spAutoFit/>
          </a:bodyPr>
          <a:lstStyle/>
          <a:p>
            <a:pPr algn="ctr">
              <a:lnSpc>
                <a:spcPct val="114000"/>
              </a:lnSpc>
              <a:spcBef>
                <a:spcPts val="600"/>
              </a:spcBef>
            </a:pPr>
            <a:r>
              <a:rPr lang="uk-UA" sz="4000"/>
              <a:t>ДП «ЛІСИ УКРАЇНИ»</a:t>
            </a:r>
            <a:r>
              <a:rPr lang="en-GB" sz="4000"/>
              <a:t> / </a:t>
            </a:r>
            <a:r>
              <a:rPr lang="de-DE" sz="4000"/>
              <a:t>SU </a:t>
            </a:r>
            <a:r>
              <a:rPr lang="uk-UA" sz="4000"/>
              <a:t>«</a:t>
            </a:r>
            <a:r>
              <a:rPr lang="de-DE" sz="4000"/>
              <a:t>WÄLDER DER UKRAINE</a:t>
            </a:r>
            <a:r>
              <a:rPr lang="uk-UA" sz="4000"/>
              <a:t>»</a:t>
            </a:r>
            <a:endParaRPr lang="en-GB" sz="4000"/>
          </a:p>
        </p:txBody>
      </p:sp>
      <p:sp>
        <p:nvSpPr>
          <p:cNvPr id="2" name="TextBox 1">
            <a:extLst>
              <a:ext uri="{FF2B5EF4-FFF2-40B4-BE49-F238E27FC236}">
                <a16:creationId xmlns:a16="http://schemas.microsoft.com/office/drawing/2014/main" id="{DDF5B136-D888-FD04-B206-66FCAAE66356}"/>
              </a:ext>
            </a:extLst>
          </p:cNvPr>
          <p:cNvSpPr txBox="1"/>
          <p:nvPr/>
        </p:nvSpPr>
        <p:spPr>
          <a:xfrm>
            <a:off x="362607" y="394454"/>
            <a:ext cx="8247993" cy="1169551"/>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Статус та варіанти подальшого впровадження багатофункціонального та наближеного до природного лісового господарства в Україні</a:t>
            </a:r>
          </a:p>
          <a:p>
            <a:r>
              <a:rPr lang="uk-UA"/>
              <a:t> </a:t>
            </a:r>
            <a:endParaRPr lang="en-US" noProof="0"/>
          </a:p>
        </p:txBody>
      </p:sp>
      <p:sp>
        <p:nvSpPr>
          <p:cNvPr id="4" name="Прямокутник 3">
            <a:extLst>
              <a:ext uri="{FF2B5EF4-FFF2-40B4-BE49-F238E27FC236}">
                <a16:creationId xmlns:a16="http://schemas.microsoft.com/office/drawing/2014/main" id="{E2BB720D-F91C-4A52-A080-4D4FAC154E86}"/>
              </a:ext>
            </a:extLst>
          </p:cNvPr>
          <p:cNvSpPr/>
          <p:nvPr/>
        </p:nvSpPr>
        <p:spPr>
          <a:xfrm>
            <a:off x="312216" y="2327741"/>
            <a:ext cx="5733393" cy="4832092"/>
          </a:xfrm>
          <a:prstGeom prst="rect">
            <a:avLst/>
          </a:prstGeom>
        </p:spPr>
        <p:txBody>
          <a:bodyPr wrap="square">
            <a:spAutoFit/>
          </a:bodyPr>
          <a:lstStyle/>
          <a:p>
            <a:pPr algn="just"/>
            <a:r>
              <a:rPr lang="uk-UA" sz="2000"/>
              <a:t>Наказ №1585 від 29.09.2025 р. про затвердження Стратегії з наближеного до природи лісівництва спеціалізованого державного господарського підприємства «Ліси України» на 2025-2030 рр.</a:t>
            </a:r>
          </a:p>
          <a:p>
            <a:pPr algn="just"/>
            <a:endParaRPr lang="uk-UA" sz="2000"/>
          </a:p>
          <a:p>
            <a:pPr algn="just"/>
            <a:r>
              <a:rPr lang="uk-UA" sz="2000" b="1"/>
              <a:t>СТРАТЕГІЯ з наближеного до природи лісівництва державного спеціалізованого господарського підприємства «Ліси України» на 2025-2030 рр.</a:t>
            </a:r>
          </a:p>
          <a:p>
            <a:pPr algn="just"/>
            <a:endParaRPr lang="uk-UA" sz="2000"/>
          </a:p>
          <a:p>
            <a:pPr algn="just"/>
            <a:r>
              <a:rPr lang="uk-UA" sz="2000">
                <a:solidFill>
                  <a:schemeClr val="accent6">
                    <a:lumMod val="50000"/>
                  </a:schemeClr>
                </a:solidFill>
              </a:rPr>
              <a:t>План реалізації Стратегії з наближеного до природи лісівництва Державного спеціалізованого господарського підприємства «Ліси України» на 2025-2030 роки.</a:t>
            </a:r>
          </a:p>
          <a:p>
            <a:pPr algn="just"/>
            <a:endParaRPr lang="uk-UA" sz="2400">
              <a:solidFill>
                <a:schemeClr val="accent6">
                  <a:lumMod val="50000"/>
                </a:schemeClr>
              </a:solidFill>
            </a:endParaRPr>
          </a:p>
          <a:p>
            <a:endParaRPr lang="uk-UA" sz="2400"/>
          </a:p>
        </p:txBody>
      </p:sp>
      <p:sp>
        <p:nvSpPr>
          <p:cNvPr id="6" name="Прямокутник 5">
            <a:extLst>
              <a:ext uri="{FF2B5EF4-FFF2-40B4-BE49-F238E27FC236}">
                <a16:creationId xmlns:a16="http://schemas.microsoft.com/office/drawing/2014/main" id="{112658B9-1C5E-49A3-986C-68D0C474555C}"/>
              </a:ext>
            </a:extLst>
          </p:cNvPr>
          <p:cNvSpPr/>
          <p:nvPr/>
        </p:nvSpPr>
        <p:spPr>
          <a:xfrm>
            <a:off x="6146393" y="2188568"/>
            <a:ext cx="5733391" cy="4401205"/>
          </a:xfrm>
          <a:prstGeom prst="rect">
            <a:avLst/>
          </a:prstGeom>
        </p:spPr>
        <p:txBody>
          <a:bodyPr wrap="square">
            <a:spAutoFit/>
          </a:bodyPr>
          <a:lstStyle/>
          <a:p>
            <a:pPr algn="just"/>
            <a:r>
              <a:rPr lang="de-DE" sz="2000"/>
              <a:t>Verordnung Nr. 1585 vom 29.09.2025 zur Genehmigung der Strategie für eine naturnahe Forstwirtschaft des spezialisierten staatlichen Wirtschaftsunternehmens </a:t>
            </a:r>
            <a:r>
              <a:rPr lang="uk-UA" sz="2000"/>
              <a:t>«</a:t>
            </a:r>
            <a:r>
              <a:rPr lang="de-DE" sz="2000"/>
              <a:t>Wälder der Ukraine</a:t>
            </a:r>
            <a:r>
              <a:rPr lang="uk-UA" sz="2000"/>
              <a:t>»</a:t>
            </a:r>
            <a:r>
              <a:rPr lang="de-DE" sz="2000"/>
              <a:t> für den Zeitraum 2025-2030.</a:t>
            </a:r>
            <a:r>
              <a:rPr lang="uk-UA" sz="2000"/>
              <a:t> </a:t>
            </a:r>
          </a:p>
          <a:p>
            <a:pPr algn="just"/>
            <a:endParaRPr lang="uk-UA" sz="2000"/>
          </a:p>
          <a:p>
            <a:pPr algn="just"/>
            <a:r>
              <a:rPr lang="de-DE" sz="2000" b="1"/>
              <a:t>STRATEGIE für eine naturnahe Forstwirtschaft des staatlichen spezialisierten Wirtschaftsunternehmens </a:t>
            </a:r>
            <a:r>
              <a:rPr lang="uk-UA" sz="2000" b="1"/>
              <a:t>«</a:t>
            </a:r>
            <a:r>
              <a:rPr lang="de-DE" sz="2000" b="1"/>
              <a:t>Wälder der Ukraine</a:t>
            </a:r>
            <a:r>
              <a:rPr lang="uk-UA" sz="2000" b="1"/>
              <a:t>»</a:t>
            </a:r>
            <a:r>
              <a:rPr lang="de-DE" sz="2000" b="1"/>
              <a:t> für den Zeitraum 2025</a:t>
            </a:r>
            <a:r>
              <a:rPr lang="uk-UA" sz="2000" b="1"/>
              <a:t>-</a:t>
            </a:r>
            <a:r>
              <a:rPr lang="de-DE" sz="2000" b="1"/>
              <a:t>2030</a:t>
            </a:r>
            <a:r>
              <a:rPr lang="uk-UA" sz="2000" b="1"/>
              <a:t>.</a:t>
            </a:r>
          </a:p>
          <a:p>
            <a:pPr algn="just"/>
            <a:endParaRPr lang="uk-UA" sz="2000"/>
          </a:p>
          <a:p>
            <a:pPr algn="just"/>
            <a:r>
              <a:rPr lang="de-DE" sz="2000">
                <a:solidFill>
                  <a:schemeClr val="accent6">
                    <a:lumMod val="50000"/>
                  </a:schemeClr>
                </a:solidFill>
              </a:rPr>
              <a:t>Plan zur Umsetzung der Strategie für eine naturnahe Forstwirtschaft des staatlichen spezialisierten Wirtschaftsunternehmens </a:t>
            </a:r>
            <a:r>
              <a:rPr lang="uk-UA" sz="2000">
                <a:solidFill>
                  <a:schemeClr val="accent6">
                    <a:lumMod val="50000"/>
                  </a:schemeClr>
                </a:solidFill>
              </a:rPr>
              <a:t>«</a:t>
            </a:r>
            <a:r>
              <a:rPr lang="de-DE" sz="2000">
                <a:solidFill>
                  <a:schemeClr val="accent6">
                    <a:lumMod val="50000"/>
                  </a:schemeClr>
                </a:solidFill>
              </a:rPr>
              <a:t>Wälder der Ukraine</a:t>
            </a:r>
            <a:r>
              <a:rPr lang="uk-UA" sz="2000">
                <a:solidFill>
                  <a:schemeClr val="accent6">
                    <a:lumMod val="50000"/>
                  </a:schemeClr>
                </a:solidFill>
              </a:rPr>
              <a:t>»</a:t>
            </a:r>
            <a:r>
              <a:rPr lang="de-DE" sz="2000">
                <a:solidFill>
                  <a:schemeClr val="accent6">
                    <a:lumMod val="50000"/>
                  </a:schemeClr>
                </a:solidFill>
              </a:rPr>
              <a:t> für den Zeitraum 2025</a:t>
            </a:r>
            <a:r>
              <a:rPr lang="uk-UA" sz="2000">
                <a:solidFill>
                  <a:schemeClr val="accent6">
                    <a:lumMod val="50000"/>
                  </a:schemeClr>
                </a:solidFill>
              </a:rPr>
              <a:t>-</a:t>
            </a:r>
            <a:r>
              <a:rPr lang="de-DE" sz="2000">
                <a:solidFill>
                  <a:schemeClr val="accent6">
                    <a:lumMod val="50000"/>
                  </a:schemeClr>
                </a:solidFill>
              </a:rPr>
              <a:t>2030</a:t>
            </a:r>
            <a:endParaRPr lang="en-US" sz="2000">
              <a:solidFill>
                <a:schemeClr val="accent6">
                  <a:lumMod val="50000"/>
                </a:schemeClr>
              </a:solidFill>
            </a:endParaRPr>
          </a:p>
        </p:txBody>
      </p:sp>
    </p:spTree>
    <p:extLst>
      <p:ext uri="{BB962C8B-B14F-4D97-AF65-F5344CB8AC3E}">
        <p14:creationId xmlns:p14="http://schemas.microsoft.com/office/powerpoint/2010/main" val="30757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2</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362607" y="394454"/>
            <a:ext cx="8247993" cy="1169551"/>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Статус та варіанти подальшого впровадження багатофункціонального та наближеного до природного лісового господарства в Україні</a:t>
            </a:r>
          </a:p>
          <a:p>
            <a:r>
              <a:rPr lang="uk-UA"/>
              <a:t> </a:t>
            </a:r>
            <a:endParaRPr lang="en-US" noProof="0"/>
          </a:p>
        </p:txBody>
      </p:sp>
      <p:pic>
        <p:nvPicPr>
          <p:cNvPr id="12" name="Рисунок 11">
            <a:extLst>
              <a:ext uri="{FF2B5EF4-FFF2-40B4-BE49-F238E27FC236}">
                <a16:creationId xmlns:a16="http://schemas.microsoft.com/office/drawing/2014/main" id="{F9223135-2E50-4C68-9DBE-C9B568044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07" y="1454934"/>
            <a:ext cx="3738842" cy="5266541"/>
          </a:xfrm>
          <a:prstGeom prst="rect">
            <a:avLst/>
          </a:prstGeom>
        </p:spPr>
      </p:pic>
      <p:pic>
        <p:nvPicPr>
          <p:cNvPr id="16" name="Рисунок 15">
            <a:extLst>
              <a:ext uri="{FF2B5EF4-FFF2-40B4-BE49-F238E27FC236}">
                <a16:creationId xmlns:a16="http://schemas.microsoft.com/office/drawing/2014/main" id="{ACD4C2CB-4695-41E0-A263-BEF263601C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075" y="1564005"/>
            <a:ext cx="3797664" cy="4899541"/>
          </a:xfrm>
          <a:prstGeom prst="rect">
            <a:avLst/>
          </a:prstGeom>
          <a:ln w="28575">
            <a:solidFill>
              <a:schemeClr val="accent1"/>
            </a:solidFill>
          </a:ln>
        </p:spPr>
      </p:pic>
      <p:pic>
        <p:nvPicPr>
          <p:cNvPr id="18" name="Рисунок 17">
            <a:extLst>
              <a:ext uri="{FF2B5EF4-FFF2-40B4-BE49-F238E27FC236}">
                <a16:creationId xmlns:a16="http://schemas.microsoft.com/office/drawing/2014/main" id="{A7440B42-2397-4550-BB93-7CA225790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448" y="1564005"/>
            <a:ext cx="3511997" cy="4949795"/>
          </a:xfrm>
          <a:prstGeom prst="rect">
            <a:avLst/>
          </a:prstGeom>
        </p:spPr>
      </p:pic>
    </p:spTree>
    <p:extLst>
      <p:ext uri="{BB962C8B-B14F-4D97-AF65-F5344CB8AC3E}">
        <p14:creationId xmlns:p14="http://schemas.microsoft.com/office/powerpoint/2010/main" val="293824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3</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362607" y="394454"/>
            <a:ext cx="8247993" cy="1169551"/>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Статус та варіанти подальшого впровадження багатофункціонального та наближеного до природного лісового господарства в Україні</a:t>
            </a:r>
          </a:p>
          <a:p>
            <a:r>
              <a:rPr lang="uk-UA"/>
              <a:t> </a:t>
            </a:r>
            <a:endParaRPr lang="en-US" noProof="0"/>
          </a:p>
        </p:txBody>
      </p:sp>
      <p:pic>
        <p:nvPicPr>
          <p:cNvPr id="8" name="Рисунок 7">
            <a:extLst>
              <a:ext uri="{FF2B5EF4-FFF2-40B4-BE49-F238E27FC236}">
                <a16:creationId xmlns:a16="http://schemas.microsoft.com/office/drawing/2014/main" id="{B7BB4BF4-1F4A-411F-83D5-13BD54024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045" y="1440356"/>
            <a:ext cx="3650296" cy="5281118"/>
          </a:xfrm>
          <a:prstGeom prst="rect">
            <a:avLst/>
          </a:prstGeom>
        </p:spPr>
      </p:pic>
      <p:pic>
        <p:nvPicPr>
          <p:cNvPr id="10" name="Рисунок 9">
            <a:extLst>
              <a:ext uri="{FF2B5EF4-FFF2-40B4-BE49-F238E27FC236}">
                <a16:creationId xmlns:a16="http://schemas.microsoft.com/office/drawing/2014/main" id="{D52019B7-4DDB-4607-8A3B-62E520768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156" y="1440357"/>
            <a:ext cx="3725720" cy="5281118"/>
          </a:xfrm>
          <a:prstGeom prst="rect">
            <a:avLst/>
          </a:prstGeom>
        </p:spPr>
      </p:pic>
      <p:pic>
        <p:nvPicPr>
          <p:cNvPr id="14" name="Рисунок 13">
            <a:extLst>
              <a:ext uri="{FF2B5EF4-FFF2-40B4-BE49-F238E27FC236}">
                <a16:creationId xmlns:a16="http://schemas.microsoft.com/office/drawing/2014/main" id="{E378B684-65E9-4F09-B93F-BF7DC0D9E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62" y="1440355"/>
            <a:ext cx="3793868" cy="5281119"/>
          </a:xfrm>
          <a:prstGeom prst="rect">
            <a:avLst/>
          </a:prstGeom>
          <a:ln>
            <a:solidFill>
              <a:schemeClr val="accent1"/>
            </a:solidFill>
          </a:ln>
        </p:spPr>
      </p:pic>
    </p:spTree>
    <p:extLst>
      <p:ext uri="{BB962C8B-B14F-4D97-AF65-F5344CB8AC3E}">
        <p14:creationId xmlns:p14="http://schemas.microsoft.com/office/powerpoint/2010/main" val="204670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4</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362607" y="394454"/>
            <a:ext cx="8247993" cy="1169551"/>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Статус та варіанти подальшого впровадження багатофункціонального та наближеного до природного лісового господарства в Україні</a:t>
            </a:r>
          </a:p>
          <a:p>
            <a:r>
              <a:rPr lang="uk-UA"/>
              <a:t> </a:t>
            </a:r>
            <a:endParaRPr lang="en-US" noProof="0"/>
          </a:p>
        </p:txBody>
      </p:sp>
      <p:sp>
        <p:nvSpPr>
          <p:cNvPr id="4" name="Прямокутник 3">
            <a:extLst>
              <a:ext uri="{FF2B5EF4-FFF2-40B4-BE49-F238E27FC236}">
                <a16:creationId xmlns:a16="http://schemas.microsoft.com/office/drawing/2014/main" id="{9A40DD8F-B20C-4AAB-AF8A-AF609FCD576E}"/>
              </a:ext>
            </a:extLst>
          </p:cNvPr>
          <p:cNvSpPr/>
          <p:nvPr/>
        </p:nvSpPr>
        <p:spPr>
          <a:xfrm>
            <a:off x="40174" y="2159350"/>
            <a:ext cx="5844209" cy="4524315"/>
          </a:xfrm>
          <a:prstGeom prst="rect">
            <a:avLst/>
          </a:prstGeom>
        </p:spPr>
        <p:txBody>
          <a:bodyPr wrap="square">
            <a:spAutoFit/>
          </a:bodyPr>
          <a:lstStyle/>
          <a:p>
            <a:pPr indent="447675" algn="just"/>
            <a:r>
              <a:rPr lang="uk-UA"/>
              <a:t>1.	Переглянути та сформувати перелік пріоритетних функцій лісів з врахуванням економічної та екологічної вигоди та відповідно до </a:t>
            </a:r>
            <a:r>
              <a:rPr lang="en-US"/>
              <a:t>New EU Forest Strategy 2030 and the Green Deal.</a:t>
            </a:r>
          </a:p>
          <a:p>
            <a:pPr indent="447675" algn="just"/>
            <a:r>
              <a:rPr lang="en-US"/>
              <a:t>2.	</a:t>
            </a:r>
            <a:r>
              <a:rPr lang="uk-UA" err="1"/>
              <a:t>Внести</a:t>
            </a:r>
            <a:r>
              <a:rPr lang="uk-UA"/>
              <a:t> зміни до Лісового кодексу України щодо визначення багатофункціонального лісового господарства, його змісту та організації. Уточнити загальні принципи та роль функціонального поділу і призначення лісів. Визнати пріоритетним завданням для розвитку лісового господарства впровадження наближеного до природи лісівництва для формування багатофункціональної ролі лісів.</a:t>
            </a:r>
          </a:p>
          <a:p>
            <a:pPr indent="447675" algn="just"/>
            <a:r>
              <a:rPr lang="uk-UA"/>
              <a:t>3.	Запровадити поділ лісів не лише за основною функцією, а за п’ятьма основними функціями з ранжуванням згідно значущості для кожної лісової ділянки.</a:t>
            </a:r>
          </a:p>
        </p:txBody>
      </p:sp>
      <p:sp>
        <p:nvSpPr>
          <p:cNvPr id="8" name="Прямокутник 7">
            <a:extLst>
              <a:ext uri="{FF2B5EF4-FFF2-40B4-BE49-F238E27FC236}">
                <a16:creationId xmlns:a16="http://schemas.microsoft.com/office/drawing/2014/main" id="{B4E15B85-EAD7-4337-8CEA-D41B5D522118}"/>
              </a:ext>
            </a:extLst>
          </p:cNvPr>
          <p:cNvSpPr/>
          <p:nvPr/>
        </p:nvSpPr>
        <p:spPr>
          <a:xfrm>
            <a:off x="5930348" y="2020850"/>
            <a:ext cx="6172200" cy="4801314"/>
          </a:xfrm>
          <a:prstGeom prst="rect">
            <a:avLst/>
          </a:prstGeom>
        </p:spPr>
        <p:txBody>
          <a:bodyPr wrap="square">
            <a:spAutoFit/>
          </a:bodyPr>
          <a:lstStyle/>
          <a:p>
            <a:pPr indent="357188" algn="just"/>
            <a:r>
              <a:rPr lang="de-DE"/>
              <a:t>1. Überprüfung und Erstellung einer Liste der vorrangigen Funktionen der Wälder unter Berücksichtigung der wirtschaftlichen und ökologischen Vorteile und in Übereinstimmung mit der neuen EU-Forststrategie 2030 und dem Green Deal.</a:t>
            </a:r>
          </a:p>
          <a:p>
            <a:pPr indent="357188" algn="just"/>
            <a:r>
              <a:rPr lang="de-DE"/>
              <a:t>2.    Änderung des Forstgesetzes der Ukraine hinsichtlich der Definition der multifunktionalen Forstwirtschaft, ihres Inhalts und ihrer Organisation. Präzisierung der allgemeinen Grundsätze und der Rolle der funktionalen Aufteilung und Zweckbestimmung der Wälder. Die Einführung einer naturnahen Forstwirtschaft zur Bildung einer multifunktionalen Rolle der Wälder als vorrangige Aufgabe für die Entwicklung der Forstwirtschaft anerkennen.</a:t>
            </a:r>
          </a:p>
          <a:p>
            <a:pPr indent="357188" algn="just"/>
            <a:r>
              <a:rPr lang="de-DE"/>
              <a:t>3.    Die Einteilung der Wälder nicht nur nach ihrer Hauptfunktion, sondern nach fünf Hauptfunktionen mit einer Rangfolge entsprechend ihrer Bedeutung für jedes Waldgebiet einführen.</a:t>
            </a:r>
          </a:p>
        </p:txBody>
      </p:sp>
      <p:sp>
        <p:nvSpPr>
          <p:cNvPr id="5" name="Прямокутник 4">
            <a:extLst>
              <a:ext uri="{FF2B5EF4-FFF2-40B4-BE49-F238E27FC236}">
                <a16:creationId xmlns:a16="http://schemas.microsoft.com/office/drawing/2014/main" id="{3CD09702-7DAA-43B5-8312-BF3A81417A2D}"/>
              </a:ext>
            </a:extLst>
          </p:cNvPr>
          <p:cNvSpPr/>
          <p:nvPr/>
        </p:nvSpPr>
        <p:spPr>
          <a:xfrm>
            <a:off x="547394" y="1328353"/>
            <a:ext cx="5382954" cy="830997"/>
          </a:xfrm>
          <a:prstGeom prst="rect">
            <a:avLst/>
          </a:prstGeom>
        </p:spPr>
        <p:txBody>
          <a:bodyPr wrap="square">
            <a:spAutoFit/>
          </a:bodyPr>
          <a:lstStyle/>
          <a:p>
            <a:pPr algn="ctr"/>
            <a:r>
              <a:rPr lang="uk-UA" sz="2400" b="1">
                <a:solidFill>
                  <a:schemeClr val="accent6">
                    <a:lumMod val="50000"/>
                  </a:schemeClr>
                </a:solidFill>
              </a:rPr>
              <a:t>БАГАТОФУНКЦІОНАЛЬНЕ </a:t>
            </a:r>
          </a:p>
          <a:p>
            <a:pPr algn="ctr"/>
            <a:r>
              <a:rPr lang="uk-UA" sz="2400" b="1">
                <a:solidFill>
                  <a:schemeClr val="accent6">
                    <a:lumMod val="50000"/>
                  </a:schemeClr>
                </a:solidFill>
              </a:rPr>
              <a:t>ЛІСОВЕ ГОСПОДАРСТВО</a:t>
            </a:r>
            <a:endParaRPr lang="en-US" sz="2400" b="1">
              <a:solidFill>
                <a:schemeClr val="accent6">
                  <a:lumMod val="50000"/>
                </a:schemeClr>
              </a:solidFill>
            </a:endParaRPr>
          </a:p>
        </p:txBody>
      </p:sp>
      <p:sp>
        <p:nvSpPr>
          <p:cNvPr id="6" name="Прямокутник 5">
            <a:extLst>
              <a:ext uri="{FF2B5EF4-FFF2-40B4-BE49-F238E27FC236}">
                <a16:creationId xmlns:a16="http://schemas.microsoft.com/office/drawing/2014/main" id="{EBC4796A-42EA-4C97-874D-22FC10390D4D}"/>
              </a:ext>
            </a:extLst>
          </p:cNvPr>
          <p:cNvSpPr/>
          <p:nvPr/>
        </p:nvSpPr>
        <p:spPr>
          <a:xfrm>
            <a:off x="6437568" y="1494114"/>
            <a:ext cx="5363904" cy="461665"/>
          </a:xfrm>
          <a:prstGeom prst="rect">
            <a:avLst/>
          </a:prstGeom>
        </p:spPr>
        <p:txBody>
          <a:bodyPr wrap="none">
            <a:spAutoFit/>
          </a:bodyPr>
          <a:lstStyle/>
          <a:p>
            <a:r>
              <a:rPr lang="en-US" sz="2400" b="1">
                <a:solidFill>
                  <a:schemeClr val="accent6">
                    <a:lumMod val="50000"/>
                  </a:schemeClr>
                </a:solidFill>
              </a:rPr>
              <a:t>MULTIFUNKTIONALE FORSTWIRTSCHAFT</a:t>
            </a:r>
          </a:p>
        </p:txBody>
      </p:sp>
    </p:spTree>
    <p:extLst>
      <p:ext uri="{BB962C8B-B14F-4D97-AF65-F5344CB8AC3E}">
        <p14:creationId xmlns:p14="http://schemas.microsoft.com/office/powerpoint/2010/main" val="210447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5</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362607" y="394454"/>
            <a:ext cx="8247993" cy="1169551"/>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Статус та варіанти подальшого впровадження багатофункціонального та наближеного до природного лісового господарства в Україні</a:t>
            </a:r>
          </a:p>
          <a:p>
            <a:r>
              <a:rPr lang="uk-UA"/>
              <a:t> </a:t>
            </a:r>
            <a:endParaRPr lang="en-US" noProof="0"/>
          </a:p>
        </p:txBody>
      </p:sp>
      <p:sp>
        <p:nvSpPr>
          <p:cNvPr id="4" name="Прямокутник 3">
            <a:extLst>
              <a:ext uri="{FF2B5EF4-FFF2-40B4-BE49-F238E27FC236}">
                <a16:creationId xmlns:a16="http://schemas.microsoft.com/office/drawing/2014/main" id="{9A40DD8F-B20C-4AAB-AF8A-AF609FCD576E}"/>
              </a:ext>
            </a:extLst>
          </p:cNvPr>
          <p:cNvSpPr/>
          <p:nvPr/>
        </p:nvSpPr>
        <p:spPr>
          <a:xfrm>
            <a:off x="132522" y="2027095"/>
            <a:ext cx="5754756" cy="4801314"/>
          </a:xfrm>
          <a:prstGeom prst="rect">
            <a:avLst/>
          </a:prstGeom>
        </p:spPr>
        <p:txBody>
          <a:bodyPr wrap="square">
            <a:spAutoFit/>
          </a:bodyPr>
          <a:lstStyle/>
          <a:p>
            <a:pPr indent="536575" algn="just"/>
            <a:r>
              <a:rPr lang="uk-UA"/>
              <a:t>4.	</a:t>
            </a:r>
            <a:r>
              <a:rPr lang="uk-UA" err="1"/>
              <a:t>Внести</a:t>
            </a:r>
            <a:r>
              <a:rPr lang="uk-UA"/>
              <a:t> зміни до Порядку здійснення лісовпорядкування щодо принципів функціонального поділу лісів на категорії. Адаптувати правила проведення господарських заходів до специфіки лісівничих заходів для забезпечення конкретних функцій лісів. Наприклад, змінити умови проведення рубок догляду у лісах, що виконують рекреаційну функцію.</a:t>
            </a:r>
          </a:p>
          <a:p>
            <a:pPr indent="536575" algn="just"/>
            <a:r>
              <a:rPr lang="uk-UA"/>
              <a:t>5.	Переглянути доцільність застосування у поточній редакції Порядку поділу лісів на категорії та виділення особливо захисних лісових ділянок. Відмовитися від існуючого підходу виділення та впорядкування особливо захисних лісових ділянок та здійснювати виділення особливо захисних ділянок згідно нового (майбутнього) переліку пріоритетних функцій. Проектувати господарські заходи з розподілом за </a:t>
            </a:r>
            <a:r>
              <a:rPr lang="uk-UA" err="1"/>
              <a:t>проранжованими</a:t>
            </a:r>
            <a:r>
              <a:rPr lang="uk-UA"/>
              <a:t> основними функціями для їхньої підтримки та посилення.</a:t>
            </a:r>
          </a:p>
        </p:txBody>
      </p:sp>
      <p:sp>
        <p:nvSpPr>
          <p:cNvPr id="5" name="Прямокутник 4">
            <a:extLst>
              <a:ext uri="{FF2B5EF4-FFF2-40B4-BE49-F238E27FC236}">
                <a16:creationId xmlns:a16="http://schemas.microsoft.com/office/drawing/2014/main" id="{FF3317E3-6A12-46F5-83C5-E11602FAC833}"/>
              </a:ext>
            </a:extLst>
          </p:cNvPr>
          <p:cNvSpPr/>
          <p:nvPr/>
        </p:nvSpPr>
        <p:spPr>
          <a:xfrm>
            <a:off x="6437568" y="1334941"/>
            <a:ext cx="5363904" cy="461665"/>
          </a:xfrm>
          <a:prstGeom prst="rect">
            <a:avLst/>
          </a:prstGeom>
        </p:spPr>
        <p:txBody>
          <a:bodyPr wrap="none">
            <a:spAutoFit/>
          </a:bodyPr>
          <a:lstStyle/>
          <a:p>
            <a:r>
              <a:rPr lang="en-US" sz="2400" b="1">
                <a:solidFill>
                  <a:schemeClr val="accent6">
                    <a:lumMod val="50000"/>
                  </a:schemeClr>
                </a:solidFill>
              </a:rPr>
              <a:t>MULTIFUNKTIONALE FORSTWIRTSCHAFT</a:t>
            </a:r>
          </a:p>
        </p:txBody>
      </p:sp>
      <p:sp>
        <p:nvSpPr>
          <p:cNvPr id="6" name="Прямокутник 5">
            <a:extLst>
              <a:ext uri="{FF2B5EF4-FFF2-40B4-BE49-F238E27FC236}">
                <a16:creationId xmlns:a16="http://schemas.microsoft.com/office/drawing/2014/main" id="{4AD3EED3-27D6-4BAE-85F1-3A65249BA60C}"/>
              </a:ext>
            </a:extLst>
          </p:cNvPr>
          <p:cNvSpPr/>
          <p:nvPr/>
        </p:nvSpPr>
        <p:spPr>
          <a:xfrm>
            <a:off x="504324" y="1259017"/>
            <a:ext cx="5382954" cy="830997"/>
          </a:xfrm>
          <a:prstGeom prst="rect">
            <a:avLst/>
          </a:prstGeom>
        </p:spPr>
        <p:txBody>
          <a:bodyPr wrap="square">
            <a:spAutoFit/>
          </a:bodyPr>
          <a:lstStyle/>
          <a:p>
            <a:pPr algn="ctr"/>
            <a:r>
              <a:rPr lang="uk-UA" sz="2400" b="1">
                <a:solidFill>
                  <a:schemeClr val="accent6">
                    <a:lumMod val="50000"/>
                  </a:schemeClr>
                </a:solidFill>
              </a:rPr>
              <a:t>БАГАТОФУНКЦІОНАЛЬНЕ </a:t>
            </a:r>
          </a:p>
          <a:p>
            <a:pPr algn="ctr"/>
            <a:r>
              <a:rPr lang="uk-UA" sz="2400" b="1">
                <a:solidFill>
                  <a:schemeClr val="accent6">
                    <a:lumMod val="50000"/>
                  </a:schemeClr>
                </a:solidFill>
              </a:rPr>
              <a:t>ЛІСОВЕ ГОСПОДАРСТВО</a:t>
            </a:r>
            <a:endParaRPr lang="en-US" sz="2400" b="1">
              <a:solidFill>
                <a:schemeClr val="accent6">
                  <a:lumMod val="50000"/>
                </a:schemeClr>
              </a:solidFill>
            </a:endParaRPr>
          </a:p>
        </p:txBody>
      </p:sp>
      <p:sp>
        <p:nvSpPr>
          <p:cNvPr id="8" name="Rectangle 2">
            <a:extLst>
              <a:ext uri="{FF2B5EF4-FFF2-40B4-BE49-F238E27FC236}">
                <a16:creationId xmlns:a16="http://schemas.microsoft.com/office/drawing/2014/main" id="{638CF32D-D27C-4323-93BA-4469997E5C6F}"/>
              </a:ext>
            </a:extLst>
          </p:cNvPr>
          <p:cNvSpPr>
            <a:spLocks noChangeArrowheads="1"/>
          </p:cNvSpPr>
          <p:nvPr/>
        </p:nvSpPr>
        <p:spPr bwMode="auto">
          <a:xfrm>
            <a:off x="5887278" y="1964176"/>
            <a:ext cx="61722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536575" algn="just" defTabSz="914400" rtl="0" eaLnBrk="0" fontAlgn="base" latinLnBrk="0" hangingPunct="0">
              <a:lnSpc>
                <a:spcPct val="100000"/>
              </a:lnSpc>
              <a:spcBef>
                <a:spcPct val="0"/>
              </a:spcBef>
              <a:spcAft>
                <a:spcPct val="0"/>
              </a:spcAft>
              <a:buClrTx/>
              <a:buSzTx/>
              <a:buFontTx/>
              <a:buNone/>
              <a:tabLst/>
            </a:pPr>
            <a:r>
              <a:rPr kumimoji="0" lang="de-DE" altLang="en-US" sz="1700" b="0" i="0" u="none" strike="noStrike" cap="none" normalizeH="0" baseline="0">
                <a:ln>
                  <a:noFill/>
                </a:ln>
                <a:solidFill>
                  <a:schemeClr val="tx1"/>
                </a:solidFill>
                <a:effectLst/>
              </a:rPr>
              <a:t>4. Änderungen an der Ordnung für die Durchführung der Waldbewirtschaftung hinsichtlich der Grundsätze der funktionalen Einteilung der Wälder in Kategorien vornehmen. Die Regeln für die Durchführung wirtschaftlicher Maßnahmen an die Besonderheiten der forstwirtschaftlichen Maßnahmen anpassen, um bestimmte Funktionen der Wälder zu gewährleisten. Beispielsweise die Bedingungen für die Durchführung von Pflegemaßnahmen in Wäldern, die eine Erholungsfunktion erfüllen, ändern.</a:t>
            </a:r>
          </a:p>
          <a:p>
            <a:pPr marR="0" lvl="0" indent="536575" algn="just" defTabSz="914400" rtl="0" eaLnBrk="0" fontAlgn="base" latinLnBrk="0" hangingPunct="0">
              <a:lnSpc>
                <a:spcPct val="100000"/>
              </a:lnSpc>
              <a:spcBef>
                <a:spcPct val="0"/>
              </a:spcBef>
              <a:spcAft>
                <a:spcPct val="0"/>
              </a:spcAft>
              <a:buClrTx/>
              <a:buSzTx/>
              <a:buFontTx/>
              <a:buNone/>
              <a:tabLst/>
            </a:pPr>
            <a:r>
              <a:rPr kumimoji="0" lang="de-DE" altLang="en-US" sz="1700" b="0" i="0" u="none" strike="noStrike" cap="none" normalizeH="0" baseline="0">
                <a:ln>
                  <a:noFill/>
                </a:ln>
                <a:solidFill>
                  <a:schemeClr val="tx1"/>
                </a:solidFill>
                <a:effectLst/>
              </a:rPr>
              <a:t>5. Die Zweckmäßigkeit der Anwendung der aktuellen Fassung der Verordnung über die Einteilung der Wälder in Kategorien und die Ausweisung von besonders schützenswerten Waldgebieten überprüfen. Den bestehenden Ansatz zur Ausweisung und Ordnung besonders schützenswerter Waldgebiete aufgeben und die Ausweisung besonders schützenswerter Gebiete gemäß der neuen (künftigen) Liste der vorrangigen Funktionen vornehmen. Planung von Bewirtschaftungsmaßnahmen mit einer Aufteilung nach priorisierten Hauptfunktionen zu deren Unterstützung und Stärkung.</a:t>
            </a:r>
          </a:p>
        </p:txBody>
      </p:sp>
    </p:spTree>
    <p:extLst>
      <p:ext uri="{BB962C8B-B14F-4D97-AF65-F5344CB8AC3E}">
        <p14:creationId xmlns:p14="http://schemas.microsoft.com/office/powerpoint/2010/main" val="58607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6</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362607" y="394454"/>
            <a:ext cx="8247993" cy="1169551"/>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Статус та варіанти подальшого впровадження багатофункціонального та наближеного до природного лісового господарства в Україні</a:t>
            </a:r>
          </a:p>
          <a:p>
            <a:r>
              <a:rPr lang="uk-UA"/>
              <a:t> </a:t>
            </a:r>
            <a:endParaRPr lang="en-US" noProof="0"/>
          </a:p>
        </p:txBody>
      </p:sp>
      <p:sp>
        <p:nvSpPr>
          <p:cNvPr id="4" name="Прямокутник 3">
            <a:extLst>
              <a:ext uri="{FF2B5EF4-FFF2-40B4-BE49-F238E27FC236}">
                <a16:creationId xmlns:a16="http://schemas.microsoft.com/office/drawing/2014/main" id="{9A40DD8F-B20C-4AAB-AF8A-AF609FCD576E}"/>
              </a:ext>
            </a:extLst>
          </p:cNvPr>
          <p:cNvSpPr/>
          <p:nvPr/>
        </p:nvSpPr>
        <p:spPr>
          <a:xfrm>
            <a:off x="57807" y="2132091"/>
            <a:ext cx="6038193" cy="4524315"/>
          </a:xfrm>
          <a:prstGeom prst="rect">
            <a:avLst/>
          </a:prstGeom>
        </p:spPr>
        <p:txBody>
          <a:bodyPr wrap="square">
            <a:spAutoFit/>
          </a:bodyPr>
          <a:lstStyle/>
          <a:p>
            <a:pPr indent="536575" algn="just"/>
            <a:r>
              <a:rPr lang="uk-UA"/>
              <a:t>6.	Кабінету Міністрів України розглянути механізм звільнення від оподаткування та шляхом створення пільгового періоду для лісогосподарських підприємств, які запровадять послуги з реалізації рекреаційних, захисних, природоохоронних функцій та організують заготівлю (первинну переробку) недеревної продукції (грибів, ягід, м’яса диких тварин)</a:t>
            </a:r>
          </a:p>
          <a:p>
            <a:pPr indent="536575" algn="just"/>
            <a:r>
              <a:rPr lang="uk-UA"/>
              <a:t>7.	Рекомендувати закладам вищої освіти впровадити у навчальний процес навчальні дисципліни щодо проектування та застосування багатофункціонального лісового господарства.</a:t>
            </a:r>
          </a:p>
          <a:p>
            <a:pPr indent="536575" algn="just"/>
            <a:r>
              <a:rPr lang="uk-UA"/>
              <a:t>8.	Науково-дослідним інститутам та університетам рекомендувати включити у пріоритетні напрями досліджень тематику багатофункціональної ролі лісів та лісового господарства, розроблення механізмів монетизації.</a:t>
            </a:r>
          </a:p>
        </p:txBody>
      </p:sp>
      <p:sp>
        <p:nvSpPr>
          <p:cNvPr id="5" name="Прямокутник 4">
            <a:extLst>
              <a:ext uri="{FF2B5EF4-FFF2-40B4-BE49-F238E27FC236}">
                <a16:creationId xmlns:a16="http://schemas.microsoft.com/office/drawing/2014/main" id="{12FB85BD-0C12-4F9D-846B-BFC5A0E2A530}"/>
              </a:ext>
            </a:extLst>
          </p:cNvPr>
          <p:cNvSpPr/>
          <p:nvPr/>
        </p:nvSpPr>
        <p:spPr>
          <a:xfrm>
            <a:off x="6465489" y="1513018"/>
            <a:ext cx="5363904" cy="461665"/>
          </a:xfrm>
          <a:prstGeom prst="rect">
            <a:avLst/>
          </a:prstGeom>
        </p:spPr>
        <p:txBody>
          <a:bodyPr wrap="none">
            <a:spAutoFit/>
          </a:bodyPr>
          <a:lstStyle/>
          <a:p>
            <a:r>
              <a:rPr lang="en-US" sz="2400" b="1">
                <a:solidFill>
                  <a:schemeClr val="accent6">
                    <a:lumMod val="50000"/>
                  </a:schemeClr>
                </a:solidFill>
              </a:rPr>
              <a:t>MULTIFUNKTIONALE FORSTWIRTSCHAFT</a:t>
            </a:r>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547394" y="1328353"/>
            <a:ext cx="5382954" cy="830997"/>
          </a:xfrm>
          <a:prstGeom prst="rect">
            <a:avLst/>
          </a:prstGeom>
        </p:spPr>
        <p:txBody>
          <a:bodyPr wrap="square">
            <a:spAutoFit/>
          </a:bodyPr>
          <a:lstStyle/>
          <a:p>
            <a:pPr algn="ctr"/>
            <a:r>
              <a:rPr lang="uk-UA" sz="2400" b="1">
                <a:solidFill>
                  <a:schemeClr val="accent6">
                    <a:lumMod val="50000"/>
                  </a:schemeClr>
                </a:solidFill>
              </a:rPr>
              <a:t>БАГАТОФУНКЦІОНАЛЬНЕ </a:t>
            </a:r>
          </a:p>
          <a:p>
            <a:pPr algn="ctr"/>
            <a:r>
              <a:rPr lang="uk-UA" sz="2400" b="1">
                <a:solidFill>
                  <a:schemeClr val="accent6">
                    <a:lumMod val="50000"/>
                  </a:schemeClr>
                </a:solidFill>
              </a:rPr>
              <a:t>ЛІСОВЕ ГОСПОДАРСТВО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1920161"/>
            <a:ext cx="572493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447675" algn="just" defTabSz="914400" rtl="0" eaLnBrk="0" fontAlgn="base" latinLnBrk="0" hangingPunct="0">
              <a:lnSpc>
                <a:spcPct val="100000"/>
              </a:lnSpc>
              <a:spcBef>
                <a:spcPct val="0"/>
              </a:spcBef>
              <a:spcAft>
                <a:spcPct val="0"/>
              </a:spcAft>
              <a:buClrTx/>
              <a:buSzTx/>
              <a:buFontTx/>
              <a:buNone/>
              <a:tabLst/>
            </a:pPr>
            <a:r>
              <a:rPr kumimoji="0" lang="de-DE" altLang="en-US" sz="1800" b="0" i="0" u="none" strike="noStrike" cap="none" normalizeH="0" baseline="0">
                <a:ln>
                  <a:noFill/>
                </a:ln>
                <a:solidFill>
                  <a:schemeClr val="tx1"/>
                </a:solidFill>
                <a:effectLst/>
              </a:rPr>
              <a:t>6. Das Kabinett der Minister der Ukraine soll einen Mechanismus zur Steuerbefreiung und zur Schaffung einer Vergünstigungsfrist für Forstbetriebe prüfen, die Dienstleistungen zur Umsetzung von Erholungs-, Schutz- und Naturschutzfunktionen einführen und die Gewinnung (Erstverarbeitung) von Nicht-Holzprodukten (Pilze, Beeren, Wildfleisch) organisieren.</a:t>
            </a:r>
          </a:p>
          <a:p>
            <a:pPr marR="0" lvl="0" indent="447675" algn="just" defTabSz="914400" rtl="0" eaLnBrk="0" fontAlgn="base" latinLnBrk="0" hangingPunct="0">
              <a:lnSpc>
                <a:spcPct val="100000"/>
              </a:lnSpc>
              <a:spcBef>
                <a:spcPct val="0"/>
              </a:spcBef>
              <a:spcAft>
                <a:spcPct val="0"/>
              </a:spcAft>
              <a:buClrTx/>
              <a:buSzTx/>
              <a:buFontTx/>
              <a:buNone/>
              <a:tabLst/>
            </a:pPr>
            <a:r>
              <a:rPr kumimoji="0" lang="de-DE" altLang="en-US" sz="1800" b="0" i="0" u="none" strike="noStrike" cap="none" normalizeH="0" baseline="0">
                <a:ln>
                  <a:noFill/>
                </a:ln>
                <a:solidFill>
                  <a:schemeClr val="tx1"/>
                </a:solidFill>
                <a:effectLst/>
              </a:rPr>
              <a:t>7. Hochschulen wird empfohlen, Lehrveranstaltungen zum Thema Planung und Anwendung einer multifunktionalen Forstwirtschaft in den Lehrplan aufzunehmen.</a:t>
            </a:r>
          </a:p>
          <a:p>
            <a:pPr marR="0" lvl="0" indent="447675" algn="just" defTabSz="914400" rtl="0" eaLnBrk="0" fontAlgn="base" latinLnBrk="0" hangingPunct="0">
              <a:lnSpc>
                <a:spcPct val="100000"/>
              </a:lnSpc>
              <a:spcBef>
                <a:spcPct val="0"/>
              </a:spcBef>
              <a:spcAft>
                <a:spcPct val="0"/>
              </a:spcAft>
              <a:buClrTx/>
              <a:buSzTx/>
              <a:buFontTx/>
              <a:buNone/>
              <a:tabLst/>
            </a:pPr>
            <a:r>
              <a:rPr kumimoji="0" lang="de-DE" altLang="en-US" sz="1800" b="0" i="0" u="none" strike="noStrike" cap="none" normalizeH="0" baseline="0">
                <a:ln>
                  <a:noFill/>
                </a:ln>
                <a:solidFill>
                  <a:schemeClr val="tx1"/>
                </a:solidFill>
                <a:effectLst/>
              </a:rPr>
              <a:t>8. Forschungsinstituten und Universitäten wird empfohlen, die multifunktionale Rolle der Wälder und der Forstwirtschaft sowie die Entwicklung von Mechanismen zur Monetarisierung in ihre Forschungsschwerpunkte aufzunehmen.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602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7</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362607" y="394454"/>
            <a:ext cx="8247993" cy="1169551"/>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Статус та варіанти подальшого впровадження багатофункціонального та наближеного до природного лісового господарства в Україні</a:t>
            </a:r>
          </a:p>
          <a:p>
            <a:r>
              <a:rPr lang="uk-UA"/>
              <a:t> </a:t>
            </a:r>
            <a:endParaRPr lang="en-US" noProof="0"/>
          </a:p>
        </p:txBody>
      </p:sp>
      <p:sp>
        <p:nvSpPr>
          <p:cNvPr id="4" name="Прямокутник 3">
            <a:extLst>
              <a:ext uri="{FF2B5EF4-FFF2-40B4-BE49-F238E27FC236}">
                <a16:creationId xmlns:a16="http://schemas.microsoft.com/office/drawing/2014/main" id="{9A40DD8F-B20C-4AAB-AF8A-AF609FCD576E}"/>
              </a:ext>
            </a:extLst>
          </p:cNvPr>
          <p:cNvSpPr/>
          <p:nvPr/>
        </p:nvSpPr>
        <p:spPr>
          <a:xfrm>
            <a:off x="57807" y="1779687"/>
            <a:ext cx="5706889" cy="5078313"/>
          </a:xfrm>
          <a:prstGeom prst="rect">
            <a:avLst/>
          </a:prstGeom>
        </p:spPr>
        <p:txBody>
          <a:bodyPr wrap="square">
            <a:spAutoFit/>
          </a:bodyPr>
          <a:lstStyle/>
          <a:p>
            <a:pPr indent="536575" algn="just"/>
            <a:r>
              <a:rPr lang="ru-RU"/>
              <a:t>1</a:t>
            </a:r>
            <a:r>
              <a:rPr lang="uk-UA"/>
              <a:t>.	Концептуально необхідно розглядати запровадження наближеного до природи лісівництва як процес управління </a:t>
            </a:r>
            <a:r>
              <a:rPr lang="uk-UA" err="1"/>
              <a:t>екосистемними</a:t>
            </a:r>
            <a:r>
              <a:rPr lang="uk-UA"/>
              <a:t> процесами для досягнення майбутнього результату – безперервно існуючих, стійких та різноманітних природних лісів та їхню багатофункціональну роль та природи та людей.</a:t>
            </a:r>
          </a:p>
          <a:p>
            <a:pPr indent="536575" algn="just"/>
            <a:r>
              <a:rPr lang="uk-UA"/>
              <a:t>2.	Наближене до природи лісівництво є реалістичним і ключовим підходом для сталого розвитку багатофункціонального лісового господарства в Україні в умовах різноманітності природно-кліматичних умов території та стрімких змін клімату.</a:t>
            </a:r>
          </a:p>
          <a:p>
            <a:pPr indent="536575" algn="just"/>
            <a:r>
              <a:rPr lang="uk-UA"/>
              <a:t>3.	За наслідками екологізації природокористування, сертифікації лісів, поширення принципів і практик відповідального та сталого лісового господарства, в Україні сформовано загальні передумови для запровадження наближеного до природи лісівництва та багатофункціонального лісового господарства.</a:t>
            </a:r>
          </a:p>
        </p:txBody>
      </p:sp>
      <p:sp>
        <p:nvSpPr>
          <p:cNvPr id="5" name="Прямокутник 4">
            <a:extLst>
              <a:ext uri="{FF2B5EF4-FFF2-40B4-BE49-F238E27FC236}">
                <a16:creationId xmlns:a16="http://schemas.microsoft.com/office/drawing/2014/main" id="{12FB85BD-0C12-4F9D-846B-BFC5A0E2A530}"/>
              </a:ext>
            </a:extLst>
          </p:cNvPr>
          <p:cNvSpPr/>
          <p:nvPr/>
        </p:nvSpPr>
        <p:spPr>
          <a:xfrm>
            <a:off x="6841746" y="1334046"/>
            <a:ext cx="4352538" cy="461665"/>
          </a:xfrm>
          <a:prstGeom prst="rect">
            <a:avLst/>
          </a:prstGeom>
        </p:spPr>
        <p:txBody>
          <a:bodyPr wrap="none">
            <a:spAutoFit/>
          </a:bodyPr>
          <a:lstStyle/>
          <a:p>
            <a:r>
              <a:rPr lang="en-US" sz="2400" b="1">
                <a:solidFill>
                  <a:schemeClr val="accent6">
                    <a:lumMod val="50000"/>
                  </a:schemeClr>
                </a:solidFill>
              </a:rPr>
              <a:t>NATURNAHE FORSTWIRTSCHAFT</a:t>
            </a:r>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194949" y="1333172"/>
            <a:ext cx="5818225" cy="461665"/>
          </a:xfrm>
          <a:prstGeom prst="rect">
            <a:avLst/>
          </a:prstGeom>
        </p:spPr>
        <p:txBody>
          <a:bodyPr wrap="square">
            <a:spAutoFit/>
          </a:bodyPr>
          <a:lstStyle/>
          <a:p>
            <a:pPr algn="ctr"/>
            <a:r>
              <a:rPr lang="uk-UA" sz="2400" b="1">
                <a:solidFill>
                  <a:schemeClr val="accent6">
                    <a:lumMod val="50000"/>
                  </a:schemeClr>
                </a:solidFill>
              </a:rPr>
              <a:t>НАБЛИЖЕНЕ ДО ПРИРОДИ ЛІСІВНИЦТВО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Прямокутник 9">
            <a:extLst>
              <a:ext uri="{FF2B5EF4-FFF2-40B4-BE49-F238E27FC236}">
                <a16:creationId xmlns:a16="http://schemas.microsoft.com/office/drawing/2014/main" id="{C9636A47-A8FF-4154-9B18-A845B1A51A65}"/>
              </a:ext>
            </a:extLst>
          </p:cNvPr>
          <p:cNvSpPr/>
          <p:nvPr/>
        </p:nvSpPr>
        <p:spPr>
          <a:xfrm>
            <a:off x="5901838" y="1735494"/>
            <a:ext cx="6232355" cy="5078313"/>
          </a:xfrm>
          <a:prstGeom prst="rect">
            <a:avLst/>
          </a:prstGeom>
        </p:spPr>
        <p:txBody>
          <a:bodyPr wrap="square">
            <a:spAutoFit/>
          </a:bodyPr>
          <a:lstStyle/>
          <a:p>
            <a:pPr indent="357188" algn="just"/>
            <a:r>
              <a:rPr lang="de-DE"/>
              <a:t>1.    Konzeptionell muss die Einführung einer naturnahen Forstwirtschaft als ein Prozess der Steuerung von Ökosystemprozessen betrachtet werden, um ein zukünftiges Ergebnis zu erzielen – kontinuierlich existierende, nachhaltige und vielfältige Naturwälder und ihre multifunktionale Rolle für die Natur und den Menschen.</a:t>
            </a:r>
          </a:p>
          <a:p>
            <a:pPr indent="357188" algn="just"/>
            <a:r>
              <a:rPr lang="de-DE"/>
              <a:t>2.    Eine naturnahe Forstwirtschaft ist ein realistischer und entscheidender Ansatz für die nachhaltige Entwicklung einer multifunktionalen Forstwirtschaft in der Ukraine unter den vielfältigen natürlichen und klimatischen Bedingungen des Territoriums und raschen Klimaveränderungen.</a:t>
            </a:r>
          </a:p>
          <a:p>
            <a:pPr indent="357188" algn="just"/>
            <a:r>
              <a:rPr lang="de-DE"/>
              <a:t>3.    Aufgrund der Ergebnisse der Ökologisierung der Naturnutzung, der Zertifizierung von Wäldern und der Verbreitung der Prinzipien und Praktiken einer verantwortungsvollen und nachhaltigen Forstwirtschaft wurden in der Ukraine allgemeine Voraussetzungen für die Einführung einer naturnahen Forstwirtschaft und einer multifunktionalen Waldbewirtschaftung geschaffen.</a:t>
            </a:r>
          </a:p>
        </p:txBody>
      </p:sp>
    </p:spTree>
    <p:extLst>
      <p:ext uri="{BB962C8B-B14F-4D97-AF65-F5344CB8AC3E}">
        <p14:creationId xmlns:p14="http://schemas.microsoft.com/office/powerpoint/2010/main" val="415975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8</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362607" y="394454"/>
            <a:ext cx="8247993" cy="1169551"/>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Статус та варіанти подальшого впровадження багатофункціонального та наближеного до природного лісового господарства в Україні</a:t>
            </a:r>
          </a:p>
          <a:p>
            <a:r>
              <a:rPr lang="uk-UA"/>
              <a:t> </a:t>
            </a:r>
            <a:endParaRPr lang="en-US" noProof="0"/>
          </a:p>
        </p:txBody>
      </p:sp>
      <p:sp>
        <p:nvSpPr>
          <p:cNvPr id="4" name="Прямокутник 3">
            <a:extLst>
              <a:ext uri="{FF2B5EF4-FFF2-40B4-BE49-F238E27FC236}">
                <a16:creationId xmlns:a16="http://schemas.microsoft.com/office/drawing/2014/main" id="{9A40DD8F-B20C-4AAB-AF8A-AF609FCD576E}"/>
              </a:ext>
            </a:extLst>
          </p:cNvPr>
          <p:cNvSpPr/>
          <p:nvPr/>
        </p:nvSpPr>
        <p:spPr>
          <a:xfrm>
            <a:off x="0" y="1985119"/>
            <a:ext cx="5706889" cy="5216813"/>
          </a:xfrm>
          <a:prstGeom prst="rect">
            <a:avLst/>
          </a:prstGeom>
        </p:spPr>
        <p:txBody>
          <a:bodyPr wrap="square">
            <a:spAutoFit/>
          </a:bodyPr>
          <a:lstStyle/>
          <a:p>
            <a:pPr marL="342900" indent="-342900" algn="just">
              <a:buAutoNum type="arabicPeriod" startAt="4"/>
            </a:pPr>
            <a:r>
              <a:rPr lang="uk-UA" sz="1750"/>
              <a:t>Основними викликами для розвитку наближеного до природи лісівництва слід вважати: </a:t>
            </a:r>
          </a:p>
          <a:p>
            <a:pPr marL="88900" indent="627063" algn="just">
              <a:buFontTx/>
              <a:buChar char="-"/>
            </a:pPr>
            <a:r>
              <a:rPr lang="uk-UA" sz="1750" b="1"/>
              <a:t>відсутність стратегічного бачення</a:t>
            </a:r>
            <a:r>
              <a:rPr lang="uk-UA" sz="1750"/>
              <a:t>, законодавчого визначення змісту й основних принципів, засад та індикаторів реалізації наближеного до природи лісівництва;-	низький рівень взаємодії та консолідації потенціалу наукових установ, закладів освіти, громадських організацій, експертного середовища та органів влади різного рівня для забезпечення розвитку лісового господарства;</a:t>
            </a:r>
          </a:p>
          <a:p>
            <a:pPr marL="88900" indent="627063" algn="just">
              <a:buFontTx/>
              <a:buChar char="-"/>
            </a:pPr>
            <a:r>
              <a:rPr lang="uk-UA" sz="1750"/>
              <a:t>необхідність </a:t>
            </a:r>
            <a:r>
              <a:rPr lang="uk-UA" sz="1750" b="1"/>
              <a:t>переосмислення системи таксації лісів та лісовпорядкування </a:t>
            </a:r>
            <a:r>
              <a:rPr lang="uk-UA" sz="1750"/>
              <a:t>для створення бази достовірної інформації про стан лісів, поточний приріст деревини та передумов обґрунтованих проектних рішень;</a:t>
            </a:r>
          </a:p>
          <a:p>
            <a:pPr marL="88900" indent="627063" algn="just">
              <a:buFontTx/>
              <a:buChar char="-"/>
            </a:pPr>
            <a:r>
              <a:rPr lang="uk-UA" sz="1750"/>
              <a:t>відсутність </a:t>
            </a:r>
            <a:r>
              <a:rPr lang="uk-UA" sz="1750" b="1"/>
              <a:t>техніко-економічного обґрунтування для планування поетапного впровадження НПЛ </a:t>
            </a:r>
            <a:r>
              <a:rPr lang="uk-UA" sz="1750"/>
              <a:t>для майбутнього БФЛГ;</a:t>
            </a:r>
          </a:p>
          <a:p>
            <a:pPr marL="285750" indent="-285750" algn="just">
              <a:buFontTx/>
              <a:buChar char="-"/>
            </a:pPr>
            <a:endParaRPr lang="uk-UA"/>
          </a:p>
        </p:txBody>
      </p:sp>
      <p:sp>
        <p:nvSpPr>
          <p:cNvPr id="5" name="Прямокутник 4">
            <a:extLst>
              <a:ext uri="{FF2B5EF4-FFF2-40B4-BE49-F238E27FC236}">
                <a16:creationId xmlns:a16="http://schemas.microsoft.com/office/drawing/2014/main" id="{12FB85BD-0C12-4F9D-846B-BFC5A0E2A530}"/>
              </a:ext>
            </a:extLst>
          </p:cNvPr>
          <p:cNvSpPr/>
          <p:nvPr/>
        </p:nvSpPr>
        <p:spPr>
          <a:xfrm>
            <a:off x="6853222" y="1333172"/>
            <a:ext cx="4352538" cy="461665"/>
          </a:xfrm>
          <a:prstGeom prst="rect">
            <a:avLst/>
          </a:prstGeom>
        </p:spPr>
        <p:txBody>
          <a:bodyPr wrap="none">
            <a:spAutoFit/>
          </a:bodyPr>
          <a:lstStyle/>
          <a:p>
            <a:r>
              <a:rPr lang="en-US" sz="2400" b="1">
                <a:solidFill>
                  <a:schemeClr val="accent6">
                    <a:lumMod val="50000"/>
                  </a:schemeClr>
                </a:solidFill>
              </a:rPr>
              <a:t>NATURNAHE FORSTWIRTSCHAFT</a:t>
            </a:r>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194949" y="1263923"/>
            <a:ext cx="5571549" cy="830997"/>
          </a:xfrm>
          <a:prstGeom prst="rect">
            <a:avLst/>
          </a:prstGeom>
        </p:spPr>
        <p:txBody>
          <a:bodyPr wrap="square">
            <a:spAutoFit/>
          </a:bodyPr>
          <a:lstStyle/>
          <a:p>
            <a:pPr algn="ctr"/>
            <a:r>
              <a:rPr lang="uk-UA" sz="2400" b="1">
                <a:solidFill>
                  <a:schemeClr val="accent6">
                    <a:lumMod val="50000"/>
                  </a:schemeClr>
                </a:solidFill>
              </a:rPr>
              <a:t>НАБЛИЖЕНЕ ДО ПРИРОДИ ЛІСІВНИЦТВО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Прямокутник 9">
            <a:extLst>
              <a:ext uri="{FF2B5EF4-FFF2-40B4-BE49-F238E27FC236}">
                <a16:creationId xmlns:a16="http://schemas.microsoft.com/office/drawing/2014/main" id="{C9636A47-A8FF-4154-9B18-A845B1A51A65}"/>
              </a:ext>
            </a:extLst>
          </p:cNvPr>
          <p:cNvSpPr/>
          <p:nvPr/>
        </p:nvSpPr>
        <p:spPr>
          <a:xfrm>
            <a:off x="5766498" y="1712411"/>
            <a:ext cx="6232355" cy="5493812"/>
          </a:xfrm>
          <a:prstGeom prst="rect">
            <a:avLst/>
          </a:prstGeom>
        </p:spPr>
        <p:txBody>
          <a:bodyPr wrap="square">
            <a:spAutoFit/>
          </a:bodyPr>
          <a:lstStyle/>
          <a:p>
            <a:pPr algn="just"/>
            <a:r>
              <a:rPr lang="de-DE"/>
              <a:t>4</a:t>
            </a:r>
            <a:r>
              <a:rPr lang="de-DE" sz="1750"/>
              <a:t>. Die wichtigsten Herausforderungen für die Entwicklung einer naturnahen Forstwirtschaft sind:</a:t>
            </a:r>
            <a:endParaRPr lang="uk-UA" sz="1750"/>
          </a:p>
          <a:p>
            <a:pPr algn="just">
              <a:buFontTx/>
              <a:buChar char="-"/>
            </a:pPr>
            <a:r>
              <a:rPr lang="de-DE" sz="1750" b="1"/>
              <a:t>das Fehlen einer strategischen Vision</a:t>
            </a:r>
            <a:r>
              <a:rPr lang="de-DE" sz="1750"/>
              <a:t>, einer gesetzlichen Definition des Inhalts und der Grundprinzipien, Grundlagen und Indikatoren für die Umsetzung einer naturnahen Forstwirtschaft;</a:t>
            </a:r>
            <a:endParaRPr lang="uk-UA" sz="1750"/>
          </a:p>
          <a:p>
            <a:pPr algn="just">
              <a:buFontTx/>
              <a:buChar char="-"/>
            </a:pPr>
            <a:r>
              <a:rPr lang="de-DE" sz="1750"/>
              <a:t> geringe Zusammenarbeit und Konsolidierung des Potenzials von wissenschaftlichen Einrichtungen, Bildungseinrichtungen, zivilgesellschaftlichen Organisationen, Expertenkreisen und Behörden verschiedener Ebenen zur Gewährleistung der Entwicklung der Forstwirtschaft;-   </a:t>
            </a:r>
            <a:endParaRPr lang="uk-UA" sz="1750"/>
          </a:p>
          <a:p>
            <a:pPr algn="just">
              <a:buFontTx/>
              <a:buChar char="-"/>
            </a:pPr>
            <a:r>
              <a:rPr lang="de-DE" sz="1750"/>
              <a:t> die Notwendigkeit, </a:t>
            </a:r>
            <a:r>
              <a:rPr lang="de-DE" sz="1750" b="1"/>
              <a:t>das System der </a:t>
            </a:r>
            <a:r>
              <a:rPr lang="en-GB" sz="1600" b="1" err="1"/>
              <a:t>Forsttaxation</a:t>
            </a:r>
            <a:r>
              <a:rPr lang="en-GB" sz="1600" b="1"/>
              <a:t> /</a:t>
            </a:r>
            <a:r>
              <a:rPr lang="de-DE" sz="1750" b="1"/>
              <a:t>Waldbewertung und Waldbewirtschaftung zu überdenken</a:t>
            </a:r>
            <a:r>
              <a:rPr lang="de-DE" sz="1750"/>
              <a:t>, um eine zuverlässige Informationsbasis über den Zustand der Wälder, den aktuellen Holzzuwachs und die Voraussetzungen für fundierte Projektentscheidungen zu schaffen;</a:t>
            </a:r>
            <a:endParaRPr lang="uk-UA" sz="1750"/>
          </a:p>
          <a:p>
            <a:pPr algn="just">
              <a:buFontTx/>
              <a:buChar char="-"/>
            </a:pPr>
            <a:r>
              <a:rPr lang="de-DE" sz="1750"/>
              <a:t> Fehlen </a:t>
            </a:r>
            <a:r>
              <a:rPr lang="de-DE" sz="1750" b="1"/>
              <a:t>einer technisch-wirtschaftlichen Begründung für die Planung einer schrittweisen Einführung einer naturnahen Forstwirtschaft </a:t>
            </a:r>
            <a:r>
              <a:rPr lang="de-DE" sz="1750"/>
              <a:t>für eine zukünftige multifunktionale Waldbewirtschaftung;</a:t>
            </a:r>
          </a:p>
          <a:p>
            <a:pPr marL="285750" indent="-285750" algn="just">
              <a:buFontTx/>
              <a:buChar char="-"/>
            </a:pPr>
            <a:endParaRPr lang="de-DE"/>
          </a:p>
        </p:txBody>
      </p:sp>
    </p:spTree>
    <p:extLst>
      <p:ext uri="{BB962C8B-B14F-4D97-AF65-F5344CB8AC3E}">
        <p14:creationId xmlns:p14="http://schemas.microsoft.com/office/powerpoint/2010/main" val="414688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9</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362607" y="394454"/>
            <a:ext cx="8247993" cy="1169551"/>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Статус та варіанти подальшого впровадження багатофункціонального та наближеного до природного лісового господарства в Україні</a:t>
            </a:r>
          </a:p>
          <a:p>
            <a:r>
              <a:rPr lang="uk-UA"/>
              <a:t> </a:t>
            </a:r>
            <a:endParaRPr lang="en-US" noProof="0"/>
          </a:p>
        </p:txBody>
      </p:sp>
      <p:sp>
        <p:nvSpPr>
          <p:cNvPr id="4" name="Прямокутник 3">
            <a:extLst>
              <a:ext uri="{FF2B5EF4-FFF2-40B4-BE49-F238E27FC236}">
                <a16:creationId xmlns:a16="http://schemas.microsoft.com/office/drawing/2014/main" id="{9A40DD8F-B20C-4AAB-AF8A-AF609FCD576E}"/>
              </a:ext>
            </a:extLst>
          </p:cNvPr>
          <p:cNvSpPr/>
          <p:nvPr/>
        </p:nvSpPr>
        <p:spPr>
          <a:xfrm>
            <a:off x="389111" y="2493420"/>
            <a:ext cx="5706889" cy="4047262"/>
          </a:xfrm>
          <a:prstGeom prst="rect">
            <a:avLst/>
          </a:prstGeom>
        </p:spPr>
        <p:txBody>
          <a:bodyPr wrap="square">
            <a:spAutoFit/>
          </a:bodyPr>
          <a:lstStyle/>
          <a:p>
            <a:pPr indent="268288" algn="just"/>
            <a:r>
              <a:rPr lang="uk-UA" sz="1700"/>
              <a:t>-</a:t>
            </a:r>
            <a:r>
              <a:rPr lang="uk-UA" sz="2000"/>
              <a:t>	</a:t>
            </a:r>
            <a:r>
              <a:rPr lang="uk-UA" sz="2000" b="1"/>
              <a:t>низький рівень готовності персоналу </a:t>
            </a:r>
            <a:r>
              <a:rPr lang="uk-UA" sz="2000"/>
              <a:t>до широкомасштабної імплементації наближеного до природи лісівництва;</a:t>
            </a:r>
          </a:p>
          <a:p>
            <a:pPr indent="268288" algn="just"/>
            <a:r>
              <a:rPr lang="uk-UA" sz="2000"/>
              <a:t>-	високий рівень </a:t>
            </a:r>
            <a:r>
              <a:rPr lang="uk-UA" sz="2000" b="1"/>
              <a:t>бюрократичних перепон і регулювань та низька мотивація персоналу</a:t>
            </a:r>
            <a:r>
              <a:rPr lang="uk-UA" sz="2000"/>
              <a:t> для ініціативи запровадження нових підходів в існуючому правовому полі та за надмірного і неефективного контролю зі сторони суб’єктів лісових відносин;</a:t>
            </a:r>
          </a:p>
          <a:p>
            <a:pPr indent="268288" algn="just"/>
            <a:r>
              <a:rPr lang="uk-UA" sz="2000"/>
              <a:t>-	потреба у інвестиціях для розвитку інфраструктури та технічного і технологічного переоснащення лісової галузі.</a:t>
            </a:r>
          </a:p>
          <a:p>
            <a:pPr algn="just"/>
            <a:endParaRPr lang="uk-UA" sz="1700"/>
          </a:p>
        </p:txBody>
      </p:sp>
      <p:sp>
        <p:nvSpPr>
          <p:cNvPr id="5" name="Прямокутник 4">
            <a:extLst>
              <a:ext uri="{FF2B5EF4-FFF2-40B4-BE49-F238E27FC236}">
                <a16:creationId xmlns:a16="http://schemas.microsoft.com/office/drawing/2014/main" id="{12FB85BD-0C12-4F9D-846B-BFC5A0E2A530}"/>
              </a:ext>
            </a:extLst>
          </p:cNvPr>
          <p:cNvSpPr/>
          <p:nvPr/>
        </p:nvSpPr>
        <p:spPr>
          <a:xfrm>
            <a:off x="7138098" y="1765962"/>
            <a:ext cx="4352538" cy="461665"/>
          </a:xfrm>
          <a:prstGeom prst="rect">
            <a:avLst/>
          </a:prstGeom>
        </p:spPr>
        <p:txBody>
          <a:bodyPr wrap="none">
            <a:spAutoFit/>
          </a:bodyPr>
          <a:lstStyle/>
          <a:p>
            <a:r>
              <a:rPr lang="en-US" sz="2400" b="1">
                <a:solidFill>
                  <a:schemeClr val="accent6">
                    <a:lumMod val="50000"/>
                  </a:schemeClr>
                </a:solidFill>
              </a:rPr>
              <a:t>NATURNAHE FORSTWIRTSCHAFT</a:t>
            </a:r>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497947" y="1662423"/>
            <a:ext cx="5571549" cy="830997"/>
          </a:xfrm>
          <a:prstGeom prst="rect">
            <a:avLst/>
          </a:prstGeom>
        </p:spPr>
        <p:txBody>
          <a:bodyPr wrap="square">
            <a:spAutoFit/>
          </a:bodyPr>
          <a:lstStyle/>
          <a:p>
            <a:pPr algn="ctr"/>
            <a:r>
              <a:rPr lang="uk-UA" sz="2400" b="1">
                <a:solidFill>
                  <a:schemeClr val="accent6">
                    <a:lumMod val="50000"/>
                  </a:schemeClr>
                </a:solidFill>
              </a:rPr>
              <a:t>НАБЛИЖЕНЕ ДО ПРИРОДИ ЛІСІВНИЦТВО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Прямокутник 9">
            <a:extLst>
              <a:ext uri="{FF2B5EF4-FFF2-40B4-BE49-F238E27FC236}">
                <a16:creationId xmlns:a16="http://schemas.microsoft.com/office/drawing/2014/main" id="{C9636A47-A8FF-4154-9B18-A845B1A51A65}"/>
              </a:ext>
            </a:extLst>
          </p:cNvPr>
          <p:cNvSpPr/>
          <p:nvPr/>
        </p:nvSpPr>
        <p:spPr>
          <a:xfrm>
            <a:off x="6415042" y="2429584"/>
            <a:ext cx="5571549" cy="4047262"/>
          </a:xfrm>
          <a:prstGeom prst="rect">
            <a:avLst/>
          </a:prstGeom>
        </p:spPr>
        <p:txBody>
          <a:bodyPr wrap="square">
            <a:spAutoFit/>
          </a:bodyPr>
          <a:lstStyle/>
          <a:p>
            <a:pPr indent="357188" algn="just"/>
            <a:r>
              <a:rPr lang="de-DE" sz="2000"/>
              <a:t>-    </a:t>
            </a:r>
            <a:r>
              <a:rPr lang="de-DE" sz="2000" b="1"/>
              <a:t>geringe Bereitschaft des Personals </a:t>
            </a:r>
            <a:r>
              <a:rPr lang="de-DE" sz="2000"/>
              <a:t>zur großflächigen Umsetzung einer naturnahen Forstwirtschaft;</a:t>
            </a:r>
          </a:p>
          <a:p>
            <a:pPr indent="357188" algn="just"/>
            <a:r>
              <a:rPr lang="de-DE" sz="2000"/>
              <a:t>-    hoher </a:t>
            </a:r>
            <a:r>
              <a:rPr lang="de-DE" sz="2000" b="1"/>
              <a:t>bürokratischer Aufwand und hohe Regulierung sowie geringe Motivation des Personals </a:t>
            </a:r>
            <a:r>
              <a:rPr lang="de-DE" sz="2000"/>
              <a:t>für die Einführung neuer Ansätze im bestehenden Rechtsrahmen und bei übermäßiger und ineffizienter Kontrolle durch die Akteure der Forstwirtschaft;</a:t>
            </a:r>
          </a:p>
          <a:p>
            <a:pPr indent="357188" algn="just"/>
            <a:r>
              <a:rPr lang="de-DE" sz="2000"/>
              <a:t>-    Investitionsbedarf für die Entwicklung der Infrastruktur und die technische und technologische Umrüstung der Forstwirtschaft.</a:t>
            </a:r>
          </a:p>
          <a:p>
            <a:pPr algn="just"/>
            <a:endParaRPr lang="de-DE" sz="1700"/>
          </a:p>
        </p:txBody>
      </p:sp>
    </p:spTree>
    <p:extLst>
      <p:ext uri="{BB962C8B-B14F-4D97-AF65-F5344CB8AC3E}">
        <p14:creationId xmlns:p14="http://schemas.microsoft.com/office/powerpoint/2010/main" val="1374975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5AE73F3A7726419B17A6AE052AAF73" ma:contentTypeVersion="15" ma:contentTypeDescription="Ein neues Dokument erstellen." ma:contentTypeScope="" ma:versionID="704cfe0d3a12a9203ddcfc6a765839cc">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3f209b7a4dbf43f4f05e1b836491286f"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de3b38-e3bc-457f-93af-f189da2c859d">
      <Terms xmlns="http://schemas.microsoft.com/office/infopath/2007/PartnerControls"/>
    </lcf76f155ced4ddcb4097134ff3c332f>
    <TaxCatchAll xmlns="7c83095a-db20-459a-9d7d-43b1b6dbea8c" xsi:nil="true"/>
  </documentManagement>
</p:properties>
</file>

<file path=customXml/itemProps1.xml><?xml version="1.0" encoding="utf-8"?>
<ds:datastoreItem xmlns:ds="http://schemas.openxmlformats.org/officeDocument/2006/customXml" ds:itemID="{B4F843A5-2FA7-411C-981F-DE9C01D7A9E1}">
  <ds:schemaRefs>
    <ds:schemaRef ds:uri="7c83095a-db20-459a-9d7d-43b1b6dbea8c"/>
    <ds:schemaRef ds:uri="b4de3b38-e3bc-457f-93af-f189da2c85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2B9466-72CD-4D2B-A10A-AAC0E409B83B}">
  <ds:schemaRefs>
    <ds:schemaRef ds:uri="http://schemas.microsoft.com/sharepoint/v3/contenttype/forms"/>
  </ds:schemaRefs>
</ds:datastoreItem>
</file>

<file path=customXml/itemProps3.xml><?xml version="1.0" encoding="utf-8"?>
<ds:datastoreItem xmlns:ds="http://schemas.openxmlformats.org/officeDocument/2006/customXml" ds:itemID="{3A2E0E44-2651-447B-92DB-185902813853}">
  <ds:schemaRefs>
    <ds:schemaRef ds:uri="080b72cc-e4c4-4790-9f97-f133ee35ae8e"/>
    <ds:schemaRef ds:uri="7c83095a-db20-459a-9d7d-43b1b6dbea8c"/>
    <ds:schemaRef ds:uri="b4228b6d-77f5-4e88-95df-114489aa8b8b"/>
    <ds:schemaRef ds:uri="b4de3b38-e3bc-457f-93af-f189da2c859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PSG meeting 21.07.2023</Template>
  <TotalTime>0</TotalTime>
  <Application>Microsoft Office PowerPoint</Application>
  <PresentationFormat>Widescreen</PresentationFormat>
  <Slides>11</Slides>
  <Notes>10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Halyna Semytska</dc:creator>
  <cp:keywords>, docId:82198DD744B987071AF4993930975420</cp:keywords>
  <cp:revision>1</cp:revision>
  <dcterms:created xsi:type="dcterms:W3CDTF">2023-06-30T13:21:15Z</dcterms:created>
  <dcterms:modified xsi:type="dcterms:W3CDTF">2025-12-17T11:26:57Z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