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62" r:id="rId5"/>
    <p:sldId id="1102" r:id="rId6"/>
    <p:sldId id="1103" r:id="rId7"/>
    <p:sldId id="1113" r:id="rId8"/>
    <p:sldId id="1114" r:id="rId9"/>
    <p:sldId id="1129" r:id="rId10"/>
    <p:sldId id="1115" r:id="rId11"/>
    <p:sldId id="1125" r:id="rId12"/>
    <p:sldId id="1126" r:id="rId13"/>
    <p:sldId id="1127" r:id="rId14"/>
    <p:sldId id="1116" r:id="rId15"/>
    <p:sldId id="1117" r:id="rId16"/>
    <p:sldId id="1119" r:id="rId17"/>
    <p:sldId id="1118" r:id="rId18"/>
    <p:sldId id="1120" r:id="rId19"/>
    <p:sldId id="1121" r:id="rId20"/>
    <p:sldId id="1122" r:id="rId21"/>
    <p:sldId id="1123" r:id="rId22"/>
    <p:sldId id="1124" r:id="rId23"/>
    <p:sldId id="1101" r:id="rId24"/>
    <p:sldId id="112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5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Помір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Помір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Без стилю та сі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Помір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із теми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Стиль із теми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Помір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lker Sasse" userId="771cd8f0-70c6-4f39-abfa-d676dda5c4d5" providerId="ADAL" clId="{767CD6D5-CAE3-48F2-A221-030B9876B104}"/>
    <pc:docChg chg="modSld">
      <pc:chgData name="Volker Sasse" userId="771cd8f0-70c6-4f39-abfa-d676dda5c4d5" providerId="ADAL" clId="{767CD6D5-CAE3-48F2-A221-030B9876B104}" dt="2025-12-15T09:10:02.893" v="3" actId="1076"/>
      <pc:docMkLst>
        <pc:docMk/>
      </pc:docMkLst>
      <pc:sldChg chg="modSp mod">
        <pc:chgData name="Volker Sasse" userId="771cd8f0-70c6-4f39-abfa-d676dda5c4d5" providerId="ADAL" clId="{767CD6D5-CAE3-48F2-A221-030B9876B104}" dt="2025-12-15T09:10:02.893" v="3" actId="1076"/>
        <pc:sldMkLst>
          <pc:docMk/>
          <pc:sldMk cId="3313774339" sldId="262"/>
        </pc:sldMkLst>
        <pc:spChg chg="mod">
          <ac:chgData name="Volker Sasse" userId="771cd8f0-70c6-4f39-abfa-d676dda5c4d5" providerId="ADAL" clId="{767CD6D5-CAE3-48F2-A221-030B9876B104}" dt="2025-12-15T09:10:02.893" v="3" actId="1076"/>
          <ac:spMkLst>
            <pc:docMk/>
            <pc:sldMk cId="3313774339" sldId="262"/>
            <ac:spMk id="2" creationId="{D8059F6F-0AF7-DF4F-8185-24A86957F90C}"/>
          </ac:spMkLst>
        </pc:spChg>
        <pc:picChg chg="mod">
          <ac:chgData name="Volker Sasse" userId="771cd8f0-70c6-4f39-abfa-d676dda5c4d5" providerId="ADAL" clId="{767CD6D5-CAE3-48F2-A221-030B9876B104}" dt="2025-12-15T09:09:51.283" v="1" actId="14100"/>
          <ac:picMkLst>
            <pc:docMk/>
            <pc:sldMk cId="3313774339" sldId="262"/>
            <ac:picMk id="3" creationId="{FEAC473E-E45E-93C5-9CDA-F45D38711DCB}"/>
          </ac:picMkLst>
        </pc:picChg>
        <pc:picChg chg="mod">
          <ac:chgData name="Volker Sasse" userId="771cd8f0-70c6-4f39-abfa-d676dda5c4d5" providerId="ADAL" clId="{767CD6D5-CAE3-48F2-A221-030B9876B104}" dt="2025-12-15T09:09:43.532" v="0" actId="1076"/>
          <ac:picMkLst>
            <pc:docMk/>
            <pc:sldMk cId="3313774339" sldId="262"/>
            <ac:picMk id="9" creationId="{0E1C6649-3A48-4EF5-9E75-89CDED90575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085B56-B030-45C8-927B-92EC1C21C3AA}" type="doc">
      <dgm:prSet loTypeId="urn:microsoft.com/office/officeart/2005/8/layout/cycle2" loCatId="cycle" qsTypeId="urn:microsoft.com/office/officeart/2005/8/quickstyle/simple1" qsCatId="simple" csTypeId="urn:microsoft.com/office/officeart/2005/8/colors/accent6_3" csCatId="accent6" phldr="1"/>
      <dgm:spPr/>
      <dgm:t>
        <a:bodyPr/>
        <a:lstStyle/>
        <a:p>
          <a:endParaRPr lang="en-US"/>
        </a:p>
      </dgm:t>
    </dgm:pt>
    <dgm:pt modelId="{B46062D8-1071-483B-8FF0-B113C2744D06}">
      <dgm:prSet phldrT="[Текст]" custT="1"/>
      <dgm:spPr/>
      <dgm:t>
        <a:bodyPr/>
        <a:lstStyle/>
        <a:p>
          <a:r>
            <a:rPr lang="uk-UA" sz="2000"/>
            <a:t>Таксація лісу</a:t>
          </a:r>
          <a:endParaRPr lang="en-US" sz="2000"/>
        </a:p>
      </dgm:t>
    </dgm:pt>
    <dgm:pt modelId="{BEBFB7EB-576D-4341-B760-CD49F29495C0}" type="parTrans" cxnId="{8B22F8EE-12D7-43FA-BA60-306549CD714E}">
      <dgm:prSet/>
      <dgm:spPr/>
      <dgm:t>
        <a:bodyPr/>
        <a:lstStyle/>
        <a:p>
          <a:endParaRPr lang="en-US"/>
        </a:p>
      </dgm:t>
    </dgm:pt>
    <dgm:pt modelId="{E7E1C0D2-C48A-4E35-A6E6-5D67FB9F923B}" type="sibTrans" cxnId="{8B22F8EE-12D7-43FA-BA60-306549CD714E}">
      <dgm:prSet/>
      <dgm:spPr/>
      <dgm:t>
        <a:bodyPr/>
        <a:lstStyle/>
        <a:p>
          <a:endParaRPr lang="en-US"/>
        </a:p>
      </dgm:t>
    </dgm:pt>
    <dgm:pt modelId="{2B7DF715-D0C5-4074-B13A-A53CDDC4381F}">
      <dgm:prSet phldrT="[Текст]" custT="1"/>
      <dgm:spPr/>
      <dgm:t>
        <a:bodyPr/>
        <a:lstStyle/>
        <a:p>
          <a:r>
            <a:rPr lang="uk-UA" sz="2000"/>
            <a:t>Лісовпорядкування</a:t>
          </a:r>
          <a:endParaRPr lang="en-US" sz="2000"/>
        </a:p>
      </dgm:t>
    </dgm:pt>
    <dgm:pt modelId="{BCE7F70D-1608-4449-8FA8-A674106B68B5}" type="parTrans" cxnId="{52F488AE-561B-4F02-B00A-59B49B7EA47A}">
      <dgm:prSet/>
      <dgm:spPr/>
      <dgm:t>
        <a:bodyPr/>
        <a:lstStyle/>
        <a:p>
          <a:endParaRPr lang="en-US"/>
        </a:p>
      </dgm:t>
    </dgm:pt>
    <dgm:pt modelId="{B3A7AB50-247D-43F9-B27C-BEF67AF91437}" type="sibTrans" cxnId="{52F488AE-561B-4F02-B00A-59B49B7EA47A}">
      <dgm:prSet/>
      <dgm:spPr/>
      <dgm:t>
        <a:bodyPr/>
        <a:lstStyle/>
        <a:p>
          <a:endParaRPr lang="en-US"/>
        </a:p>
      </dgm:t>
    </dgm:pt>
    <dgm:pt modelId="{0A822E31-85E9-4BC4-8CF4-A0D34832416F}">
      <dgm:prSet phldrT="[Текст]" custT="1"/>
      <dgm:spPr/>
      <dgm:t>
        <a:bodyPr/>
        <a:lstStyle/>
        <a:p>
          <a:r>
            <a:rPr lang="uk-UA" sz="2000"/>
            <a:t>Лісівництво</a:t>
          </a:r>
          <a:endParaRPr lang="en-US" sz="2000"/>
        </a:p>
      </dgm:t>
    </dgm:pt>
    <dgm:pt modelId="{34304557-B717-48BC-97D9-FE0A637C7611}" type="parTrans" cxnId="{610D6B74-D79B-4E82-8BB0-B004A7288C8E}">
      <dgm:prSet/>
      <dgm:spPr/>
      <dgm:t>
        <a:bodyPr/>
        <a:lstStyle/>
        <a:p>
          <a:endParaRPr lang="en-US"/>
        </a:p>
      </dgm:t>
    </dgm:pt>
    <dgm:pt modelId="{59131E56-CE18-4E94-A6F2-C5ADC07FE67F}" type="sibTrans" cxnId="{610D6B74-D79B-4E82-8BB0-B004A7288C8E}">
      <dgm:prSet/>
      <dgm:spPr/>
      <dgm:t>
        <a:bodyPr/>
        <a:lstStyle/>
        <a:p>
          <a:endParaRPr lang="en-US"/>
        </a:p>
      </dgm:t>
    </dgm:pt>
    <dgm:pt modelId="{8EA63C13-258C-4A55-BA0D-490A491F41D5}">
      <dgm:prSet phldrT="[Текст]"/>
      <dgm:spPr/>
      <dgm:t>
        <a:bodyPr/>
        <a:lstStyle/>
        <a:p>
          <a:r>
            <a:rPr lang="uk-UA"/>
            <a:t>Багатофункціональні, стійкі до порушень ліси</a:t>
          </a:r>
          <a:endParaRPr lang="en-US"/>
        </a:p>
      </dgm:t>
    </dgm:pt>
    <dgm:pt modelId="{A192B521-C2E5-4B11-8889-2E02F1B593DD}" type="parTrans" cxnId="{27896031-5745-48C8-BA2E-B20DBB1164A2}">
      <dgm:prSet/>
      <dgm:spPr/>
      <dgm:t>
        <a:bodyPr/>
        <a:lstStyle/>
        <a:p>
          <a:endParaRPr lang="en-US"/>
        </a:p>
      </dgm:t>
    </dgm:pt>
    <dgm:pt modelId="{4C150087-39B7-43A0-8E23-FC89272DCA9E}" type="sibTrans" cxnId="{27896031-5745-48C8-BA2E-B20DBB1164A2}">
      <dgm:prSet/>
      <dgm:spPr/>
      <dgm:t>
        <a:bodyPr/>
        <a:lstStyle/>
        <a:p>
          <a:endParaRPr lang="en-US"/>
        </a:p>
      </dgm:t>
    </dgm:pt>
    <dgm:pt modelId="{90B3A852-E0E7-4B73-8334-0B089D1631F8}">
      <dgm:prSet phldrT="[Текст]"/>
      <dgm:spPr/>
      <dgm:t>
        <a:bodyPr/>
        <a:lstStyle/>
        <a:p>
          <a:r>
            <a:rPr lang="uk-UA"/>
            <a:t>Користування лісом</a:t>
          </a:r>
          <a:endParaRPr lang="en-US"/>
        </a:p>
      </dgm:t>
    </dgm:pt>
    <dgm:pt modelId="{F07F8246-47A0-4AB0-829D-03998E7CE722}" type="parTrans" cxnId="{9E0B5C3E-71AD-44B1-AEF0-C137F626C6F8}">
      <dgm:prSet/>
      <dgm:spPr/>
      <dgm:t>
        <a:bodyPr/>
        <a:lstStyle/>
        <a:p>
          <a:endParaRPr lang="en-US"/>
        </a:p>
      </dgm:t>
    </dgm:pt>
    <dgm:pt modelId="{F4257937-AAC3-4E95-B7D0-20DF8DB800E5}" type="sibTrans" cxnId="{9E0B5C3E-71AD-44B1-AEF0-C137F626C6F8}">
      <dgm:prSet/>
      <dgm:spPr/>
      <dgm:t>
        <a:bodyPr/>
        <a:lstStyle/>
        <a:p>
          <a:endParaRPr lang="en-US"/>
        </a:p>
      </dgm:t>
    </dgm:pt>
    <dgm:pt modelId="{02D7AA43-4F71-4664-90A5-CF5FC0B58E22}" type="pres">
      <dgm:prSet presAssocID="{75085B56-B030-45C8-927B-92EC1C21C3AA}" presName="cycle" presStyleCnt="0">
        <dgm:presLayoutVars>
          <dgm:dir/>
          <dgm:resizeHandles val="exact"/>
        </dgm:presLayoutVars>
      </dgm:prSet>
      <dgm:spPr/>
    </dgm:pt>
    <dgm:pt modelId="{35A2A27B-9C9B-473F-86D5-B735CD79784F}" type="pres">
      <dgm:prSet presAssocID="{B46062D8-1071-483B-8FF0-B113C2744D06}" presName="node" presStyleLbl="node1" presStyleIdx="0" presStyleCnt="5" custScaleX="217290" custScaleY="73845" custRadScaleRad="106427" custRadScaleInc="9235">
        <dgm:presLayoutVars>
          <dgm:bulletEnabled val="1"/>
        </dgm:presLayoutVars>
      </dgm:prSet>
      <dgm:spPr/>
    </dgm:pt>
    <dgm:pt modelId="{A41A5D3C-E0B6-445B-A040-A80B02A6D2A6}" type="pres">
      <dgm:prSet presAssocID="{E7E1C0D2-C48A-4E35-A6E6-5D67FB9F923B}" presName="sibTrans" presStyleLbl="sibTrans2D1" presStyleIdx="0" presStyleCnt="5"/>
      <dgm:spPr/>
    </dgm:pt>
    <dgm:pt modelId="{AB041CD4-61EA-4DD0-AA63-E7B7F99CB755}" type="pres">
      <dgm:prSet presAssocID="{E7E1C0D2-C48A-4E35-A6E6-5D67FB9F923B}" presName="connectorText" presStyleLbl="sibTrans2D1" presStyleIdx="0" presStyleCnt="5"/>
      <dgm:spPr/>
    </dgm:pt>
    <dgm:pt modelId="{DE111AE7-6D7E-4F3E-9089-072BFE102C79}" type="pres">
      <dgm:prSet presAssocID="{2B7DF715-D0C5-4074-B13A-A53CDDC4381F}" presName="node" presStyleLbl="node1" presStyleIdx="1" presStyleCnt="5" custScaleX="210934" custScaleY="110480" custRadScaleRad="156429" custRadScaleInc="19738">
        <dgm:presLayoutVars>
          <dgm:bulletEnabled val="1"/>
        </dgm:presLayoutVars>
      </dgm:prSet>
      <dgm:spPr/>
    </dgm:pt>
    <dgm:pt modelId="{4AD2A65C-C5B0-4418-B482-D382CCDB935F}" type="pres">
      <dgm:prSet presAssocID="{B3A7AB50-247D-43F9-B27C-BEF67AF91437}" presName="sibTrans" presStyleLbl="sibTrans2D1" presStyleIdx="1" presStyleCnt="5"/>
      <dgm:spPr/>
    </dgm:pt>
    <dgm:pt modelId="{B425483D-28C3-485D-A2F8-F96B6F1006B5}" type="pres">
      <dgm:prSet presAssocID="{B3A7AB50-247D-43F9-B27C-BEF67AF91437}" presName="connectorText" presStyleLbl="sibTrans2D1" presStyleIdx="1" presStyleCnt="5"/>
      <dgm:spPr/>
    </dgm:pt>
    <dgm:pt modelId="{3B1DBB51-A109-412D-A16E-62C84015F456}" type="pres">
      <dgm:prSet presAssocID="{0A822E31-85E9-4BC4-8CF4-A0D34832416F}" presName="node" presStyleLbl="node1" presStyleIdx="2" presStyleCnt="5" custScaleX="209942" custRadScaleRad="118040" custRadScaleInc="-34427">
        <dgm:presLayoutVars>
          <dgm:bulletEnabled val="1"/>
        </dgm:presLayoutVars>
      </dgm:prSet>
      <dgm:spPr/>
    </dgm:pt>
    <dgm:pt modelId="{6EF3163D-D65D-4991-94AC-17F81DC0BF28}" type="pres">
      <dgm:prSet presAssocID="{59131E56-CE18-4E94-A6F2-C5ADC07FE67F}" presName="sibTrans" presStyleLbl="sibTrans2D1" presStyleIdx="2" presStyleCnt="5"/>
      <dgm:spPr/>
    </dgm:pt>
    <dgm:pt modelId="{F603C8D4-7DE1-4D78-B180-C0277C15ED71}" type="pres">
      <dgm:prSet presAssocID="{59131E56-CE18-4E94-A6F2-C5ADC07FE67F}" presName="connectorText" presStyleLbl="sibTrans2D1" presStyleIdx="2" presStyleCnt="5"/>
      <dgm:spPr/>
    </dgm:pt>
    <dgm:pt modelId="{BEAC4206-582D-4C48-9524-261E44C4FB70}" type="pres">
      <dgm:prSet presAssocID="{8EA63C13-258C-4A55-BA0D-490A491F41D5}" presName="node" presStyleLbl="node1" presStyleIdx="3" presStyleCnt="5" custScaleX="198337" custRadScaleRad="126575" custRadScaleInc="43721">
        <dgm:presLayoutVars>
          <dgm:bulletEnabled val="1"/>
        </dgm:presLayoutVars>
      </dgm:prSet>
      <dgm:spPr/>
    </dgm:pt>
    <dgm:pt modelId="{D84733A1-D802-4879-8AFB-CC2F18C1CD2F}" type="pres">
      <dgm:prSet presAssocID="{4C150087-39B7-43A0-8E23-FC89272DCA9E}" presName="sibTrans" presStyleLbl="sibTrans2D1" presStyleIdx="3" presStyleCnt="5"/>
      <dgm:spPr/>
    </dgm:pt>
    <dgm:pt modelId="{66F717CA-2ACF-48A1-B54B-8B6F958EFBC6}" type="pres">
      <dgm:prSet presAssocID="{4C150087-39B7-43A0-8E23-FC89272DCA9E}" presName="connectorText" presStyleLbl="sibTrans2D1" presStyleIdx="3" presStyleCnt="5"/>
      <dgm:spPr/>
    </dgm:pt>
    <dgm:pt modelId="{511009C8-B889-4500-91AA-81AD187EC9EB}" type="pres">
      <dgm:prSet presAssocID="{90B3A852-E0E7-4B73-8334-0B089D1631F8}" presName="node" presStyleLbl="node1" presStyleIdx="4" presStyleCnt="5" custScaleX="206755" custRadScaleRad="159663" custRadScaleInc="-11246">
        <dgm:presLayoutVars>
          <dgm:bulletEnabled val="1"/>
        </dgm:presLayoutVars>
      </dgm:prSet>
      <dgm:spPr/>
    </dgm:pt>
    <dgm:pt modelId="{0CDE1510-B6FC-46A4-BA0A-0A4F6E2C6F01}" type="pres">
      <dgm:prSet presAssocID="{F4257937-AAC3-4E95-B7D0-20DF8DB800E5}" presName="sibTrans" presStyleLbl="sibTrans2D1" presStyleIdx="4" presStyleCnt="5"/>
      <dgm:spPr/>
    </dgm:pt>
    <dgm:pt modelId="{297D78DA-027F-492E-ADB9-386E122C74BB}" type="pres">
      <dgm:prSet presAssocID="{F4257937-AAC3-4E95-B7D0-20DF8DB800E5}" presName="connectorText" presStyleLbl="sibTrans2D1" presStyleIdx="4" presStyleCnt="5"/>
      <dgm:spPr/>
    </dgm:pt>
  </dgm:ptLst>
  <dgm:cxnLst>
    <dgm:cxn modelId="{D82C610B-21CF-4D25-985D-11187EFB630C}" type="presOf" srcId="{59131E56-CE18-4E94-A6F2-C5ADC07FE67F}" destId="{F603C8D4-7DE1-4D78-B180-C0277C15ED71}" srcOrd="1" destOrd="0" presId="urn:microsoft.com/office/officeart/2005/8/layout/cycle2"/>
    <dgm:cxn modelId="{39116416-8886-4BD0-BF7C-7F55B32B0D52}" type="presOf" srcId="{2B7DF715-D0C5-4074-B13A-A53CDDC4381F}" destId="{DE111AE7-6D7E-4F3E-9089-072BFE102C79}" srcOrd="0" destOrd="0" presId="urn:microsoft.com/office/officeart/2005/8/layout/cycle2"/>
    <dgm:cxn modelId="{7CEC951D-2531-43EB-8AEE-03BFC7AE4306}" type="presOf" srcId="{4C150087-39B7-43A0-8E23-FC89272DCA9E}" destId="{D84733A1-D802-4879-8AFB-CC2F18C1CD2F}" srcOrd="0" destOrd="0" presId="urn:microsoft.com/office/officeart/2005/8/layout/cycle2"/>
    <dgm:cxn modelId="{27896031-5745-48C8-BA2E-B20DBB1164A2}" srcId="{75085B56-B030-45C8-927B-92EC1C21C3AA}" destId="{8EA63C13-258C-4A55-BA0D-490A491F41D5}" srcOrd="3" destOrd="0" parTransId="{A192B521-C2E5-4B11-8889-2E02F1B593DD}" sibTransId="{4C150087-39B7-43A0-8E23-FC89272DCA9E}"/>
    <dgm:cxn modelId="{18171E3C-C0FD-4693-8EE2-83A93CF58EE5}" type="presOf" srcId="{B46062D8-1071-483B-8FF0-B113C2744D06}" destId="{35A2A27B-9C9B-473F-86D5-B735CD79784F}" srcOrd="0" destOrd="0" presId="urn:microsoft.com/office/officeart/2005/8/layout/cycle2"/>
    <dgm:cxn modelId="{BFD3343E-12AE-46AA-BB35-80497F1959E9}" type="presOf" srcId="{75085B56-B030-45C8-927B-92EC1C21C3AA}" destId="{02D7AA43-4F71-4664-90A5-CF5FC0B58E22}" srcOrd="0" destOrd="0" presId="urn:microsoft.com/office/officeart/2005/8/layout/cycle2"/>
    <dgm:cxn modelId="{9E0B5C3E-71AD-44B1-AEF0-C137F626C6F8}" srcId="{75085B56-B030-45C8-927B-92EC1C21C3AA}" destId="{90B3A852-E0E7-4B73-8334-0B089D1631F8}" srcOrd="4" destOrd="0" parTransId="{F07F8246-47A0-4AB0-829D-03998E7CE722}" sibTransId="{F4257937-AAC3-4E95-B7D0-20DF8DB800E5}"/>
    <dgm:cxn modelId="{364E325B-4609-4825-A8EB-C5732E75EFD5}" type="presOf" srcId="{0A822E31-85E9-4BC4-8CF4-A0D34832416F}" destId="{3B1DBB51-A109-412D-A16E-62C84015F456}" srcOrd="0" destOrd="0" presId="urn:microsoft.com/office/officeart/2005/8/layout/cycle2"/>
    <dgm:cxn modelId="{8ADB3143-5648-455C-9380-9AD6629371E9}" type="presOf" srcId="{4C150087-39B7-43A0-8E23-FC89272DCA9E}" destId="{66F717CA-2ACF-48A1-B54B-8B6F958EFBC6}" srcOrd="1" destOrd="0" presId="urn:microsoft.com/office/officeart/2005/8/layout/cycle2"/>
    <dgm:cxn modelId="{610D6B74-D79B-4E82-8BB0-B004A7288C8E}" srcId="{75085B56-B030-45C8-927B-92EC1C21C3AA}" destId="{0A822E31-85E9-4BC4-8CF4-A0D34832416F}" srcOrd="2" destOrd="0" parTransId="{34304557-B717-48BC-97D9-FE0A637C7611}" sibTransId="{59131E56-CE18-4E94-A6F2-C5ADC07FE67F}"/>
    <dgm:cxn modelId="{E741AA8F-ACEC-409E-9CA4-0574E98B2FD1}" type="presOf" srcId="{8EA63C13-258C-4A55-BA0D-490A491F41D5}" destId="{BEAC4206-582D-4C48-9524-261E44C4FB70}" srcOrd="0" destOrd="0" presId="urn:microsoft.com/office/officeart/2005/8/layout/cycle2"/>
    <dgm:cxn modelId="{F75CD7A1-18AB-4D5D-BF0C-E22ACEA4AAE1}" type="presOf" srcId="{B3A7AB50-247D-43F9-B27C-BEF67AF91437}" destId="{4AD2A65C-C5B0-4418-B482-D382CCDB935F}" srcOrd="0" destOrd="0" presId="urn:microsoft.com/office/officeart/2005/8/layout/cycle2"/>
    <dgm:cxn modelId="{52F488AE-561B-4F02-B00A-59B49B7EA47A}" srcId="{75085B56-B030-45C8-927B-92EC1C21C3AA}" destId="{2B7DF715-D0C5-4074-B13A-A53CDDC4381F}" srcOrd="1" destOrd="0" parTransId="{BCE7F70D-1608-4449-8FA8-A674106B68B5}" sibTransId="{B3A7AB50-247D-43F9-B27C-BEF67AF91437}"/>
    <dgm:cxn modelId="{15E489B9-8732-46A2-9557-B6E846403355}" type="presOf" srcId="{59131E56-CE18-4E94-A6F2-C5ADC07FE67F}" destId="{6EF3163D-D65D-4991-94AC-17F81DC0BF28}" srcOrd="0" destOrd="0" presId="urn:microsoft.com/office/officeart/2005/8/layout/cycle2"/>
    <dgm:cxn modelId="{C13EAABD-EAA2-4CDA-B173-75D598D013BC}" type="presOf" srcId="{E7E1C0D2-C48A-4E35-A6E6-5D67FB9F923B}" destId="{AB041CD4-61EA-4DD0-AA63-E7B7F99CB755}" srcOrd="1" destOrd="0" presId="urn:microsoft.com/office/officeart/2005/8/layout/cycle2"/>
    <dgm:cxn modelId="{6EFA6ACB-FBB8-4AF2-83B1-BC0403AAAA1F}" type="presOf" srcId="{90B3A852-E0E7-4B73-8334-0B089D1631F8}" destId="{511009C8-B889-4500-91AA-81AD187EC9EB}" srcOrd="0" destOrd="0" presId="urn:microsoft.com/office/officeart/2005/8/layout/cycle2"/>
    <dgm:cxn modelId="{5E0937D3-7E3B-40F3-A564-F520E1D0B2D3}" type="presOf" srcId="{F4257937-AAC3-4E95-B7D0-20DF8DB800E5}" destId="{0CDE1510-B6FC-46A4-BA0A-0A4F6E2C6F01}" srcOrd="0" destOrd="0" presId="urn:microsoft.com/office/officeart/2005/8/layout/cycle2"/>
    <dgm:cxn modelId="{AAE6C7DF-58E4-4DFC-9AC0-B963E2A4A5D7}" type="presOf" srcId="{B3A7AB50-247D-43F9-B27C-BEF67AF91437}" destId="{B425483D-28C3-485D-A2F8-F96B6F1006B5}" srcOrd="1" destOrd="0" presId="urn:microsoft.com/office/officeart/2005/8/layout/cycle2"/>
    <dgm:cxn modelId="{B5477DE4-70BD-4F1E-94A8-51A34A516FDB}" type="presOf" srcId="{E7E1C0D2-C48A-4E35-A6E6-5D67FB9F923B}" destId="{A41A5D3C-E0B6-445B-A040-A80B02A6D2A6}" srcOrd="0" destOrd="0" presId="urn:microsoft.com/office/officeart/2005/8/layout/cycle2"/>
    <dgm:cxn modelId="{23434DE9-7C14-4229-8841-9EDCFF609168}" type="presOf" srcId="{F4257937-AAC3-4E95-B7D0-20DF8DB800E5}" destId="{297D78DA-027F-492E-ADB9-386E122C74BB}" srcOrd="1" destOrd="0" presId="urn:microsoft.com/office/officeart/2005/8/layout/cycle2"/>
    <dgm:cxn modelId="{8B22F8EE-12D7-43FA-BA60-306549CD714E}" srcId="{75085B56-B030-45C8-927B-92EC1C21C3AA}" destId="{B46062D8-1071-483B-8FF0-B113C2744D06}" srcOrd="0" destOrd="0" parTransId="{BEBFB7EB-576D-4341-B760-CD49F29495C0}" sibTransId="{E7E1C0D2-C48A-4E35-A6E6-5D67FB9F923B}"/>
    <dgm:cxn modelId="{02379350-CAB9-45EF-A854-868DD5F4E209}" type="presParOf" srcId="{02D7AA43-4F71-4664-90A5-CF5FC0B58E22}" destId="{35A2A27B-9C9B-473F-86D5-B735CD79784F}" srcOrd="0" destOrd="0" presId="urn:microsoft.com/office/officeart/2005/8/layout/cycle2"/>
    <dgm:cxn modelId="{502CEBEC-FA94-42E5-B8E7-BB7F75219C16}" type="presParOf" srcId="{02D7AA43-4F71-4664-90A5-CF5FC0B58E22}" destId="{A41A5D3C-E0B6-445B-A040-A80B02A6D2A6}" srcOrd="1" destOrd="0" presId="urn:microsoft.com/office/officeart/2005/8/layout/cycle2"/>
    <dgm:cxn modelId="{8C08DE79-2204-42E1-8FF0-53CA20B9FF43}" type="presParOf" srcId="{A41A5D3C-E0B6-445B-A040-A80B02A6D2A6}" destId="{AB041CD4-61EA-4DD0-AA63-E7B7F99CB755}" srcOrd="0" destOrd="0" presId="urn:microsoft.com/office/officeart/2005/8/layout/cycle2"/>
    <dgm:cxn modelId="{3D3AB45F-F069-41FA-87A1-123B8F9C9C31}" type="presParOf" srcId="{02D7AA43-4F71-4664-90A5-CF5FC0B58E22}" destId="{DE111AE7-6D7E-4F3E-9089-072BFE102C79}" srcOrd="2" destOrd="0" presId="urn:microsoft.com/office/officeart/2005/8/layout/cycle2"/>
    <dgm:cxn modelId="{70AA8516-3B2F-4B98-B335-FE590FA911AA}" type="presParOf" srcId="{02D7AA43-4F71-4664-90A5-CF5FC0B58E22}" destId="{4AD2A65C-C5B0-4418-B482-D382CCDB935F}" srcOrd="3" destOrd="0" presId="urn:microsoft.com/office/officeart/2005/8/layout/cycle2"/>
    <dgm:cxn modelId="{BA798554-D5D5-4FD4-B0AB-4042A24D82D0}" type="presParOf" srcId="{4AD2A65C-C5B0-4418-B482-D382CCDB935F}" destId="{B425483D-28C3-485D-A2F8-F96B6F1006B5}" srcOrd="0" destOrd="0" presId="urn:microsoft.com/office/officeart/2005/8/layout/cycle2"/>
    <dgm:cxn modelId="{3A06C687-7A28-4589-A5C3-85E0FA4174B2}" type="presParOf" srcId="{02D7AA43-4F71-4664-90A5-CF5FC0B58E22}" destId="{3B1DBB51-A109-412D-A16E-62C84015F456}" srcOrd="4" destOrd="0" presId="urn:microsoft.com/office/officeart/2005/8/layout/cycle2"/>
    <dgm:cxn modelId="{0AA200FA-7966-4FAA-93E4-6D06AFA5A15F}" type="presParOf" srcId="{02D7AA43-4F71-4664-90A5-CF5FC0B58E22}" destId="{6EF3163D-D65D-4991-94AC-17F81DC0BF28}" srcOrd="5" destOrd="0" presId="urn:microsoft.com/office/officeart/2005/8/layout/cycle2"/>
    <dgm:cxn modelId="{60646634-C822-4756-9B5E-5D3FA4BEE6AF}" type="presParOf" srcId="{6EF3163D-D65D-4991-94AC-17F81DC0BF28}" destId="{F603C8D4-7DE1-4D78-B180-C0277C15ED71}" srcOrd="0" destOrd="0" presId="urn:microsoft.com/office/officeart/2005/8/layout/cycle2"/>
    <dgm:cxn modelId="{F9C3C4DD-7627-406D-8009-A6F8EAE9511B}" type="presParOf" srcId="{02D7AA43-4F71-4664-90A5-CF5FC0B58E22}" destId="{BEAC4206-582D-4C48-9524-261E44C4FB70}" srcOrd="6" destOrd="0" presId="urn:microsoft.com/office/officeart/2005/8/layout/cycle2"/>
    <dgm:cxn modelId="{0F0AE7F0-934F-4BE6-96C0-FE4CF05C98DF}" type="presParOf" srcId="{02D7AA43-4F71-4664-90A5-CF5FC0B58E22}" destId="{D84733A1-D802-4879-8AFB-CC2F18C1CD2F}" srcOrd="7" destOrd="0" presId="urn:microsoft.com/office/officeart/2005/8/layout/cycle2"/>
    <dgm:cxn modelId="{2CD28144-F10E-4BDA-8D8A-9FCE53748733}" type="presParOf" srcId="{D84733A1-D802-4879-8AFB-CC2F18C1CD2F}" destId="{66F717CA-2ACF-48A1-B54B-8B6F958EFBC6}" srcOrd="0" destOrd="0" presId="urn:microsoft.com/office/officeart/2005/8/layout/cycle2"/>
    <dgm:cxn modelId="{24362D20-58E9-4CAD-8B2F-6A0D0702F6FC}" type="presParOf" srcId="{02D7AA43-4F71-4664-90A5-CF5FC0B58E22}" destId="{511009C8-B889-4500-91AA-81AD187EC9EB}" srcOrd="8" destOrd="0" presId="urn:microsoft.com/office/officeart/2005/8/layout/cycle2"/>
    <dgm:cxn modelId="{DE9C7E98-0140-4229-BAA9-8E40CF263C34}" type="presParOf" srcId="{02D7AA43-4F71-4664-90A5-CF5FC0B58E22}" destId="{0CDE1510-B6FC-46A4-BA0A-0A4F6E2C6F01}" srcOrd="9" destOrd="0" presId="urn:microsoft.com/office/officeart/2005/8/layout/cycle2"/>
    <dgm:cxn modelId="{F74326A6-6D97-4311-8667-06FB7EC38707}" type="presParOf" srcId="{0CDE1510-B6FC-46A4-BA0A-0A4F6E2C6F01}" destId="{297D78DA-027F-492E-ADB9-386E122C74B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2A27B-9C9B-473F-86D5-B735CD79784F}">
      <dsp:nvSpPr>
        <dsp:cNvPr id="0" name=""/>
        <dsp:cNvSpPr/>
      </dsp:nvSpPr>
      <dsp:spPr>
        <a:xfrm>
          <a:off x="3355505" y="85502"/>
          <a:ext cx="3552450" cy="1207283"/>
        </a:xfrm>
        <a:prstGeom prst="ellipse">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a:t>Таксація лісу</a:t>
          </a:r>
          <a:endParaRPr lang="en-US" sz="2000" kern="1200"/>
        </a:p>
      </dsp:txBody>
      <dsp:txXfrm>
        <a:off x="3875749" y="262305"/>
        <a:ext cx="2511962" cy="853677"/>
      </dsp:txXfrm>
    </dsp:sp>
    <dsp:sp modelId="{A41A5D3C-E0B6-445B-A040-A80B02A6D2A6}">
      <dsp:nvSpPr>
        <dsp:cNvPr id="0" name=""/>
        <dsp:cNvSpPr/>
      </dsp:nvSpPr>
      <dsp:spPr>
        <a:xfrm rot="1648750">
          <a:off x="6268217" y="1141855"/>
          <a:ext cx="528761" cy="551775"/>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277165" y="1215612"/>
        <a:ext cx="370133" cy="331065"/>
      </dsp:txXfrm>
    </dsp:sp>
    <dsp:sp modelId="{DE111AE7-6D7E-4F3E-9089-072BFE102C79}">
      <dsp:nvSpPr>
        <dsp:cNvPr id="0" name=""/>
        <dsp:cNvSpPr/>
      </dsp:nvSpPr>
      <dsp:spPr>
        <a:xfrm>
          <a:off x="6487669" y="1388062"/>
          <a:ext cx="3448536" cy="1806225"/>
        </a:xfrm>
        <a:prstGeom prst="ellipse">
          <a:avLst/>
        </a:prstGeom>
        <a:solidFill>
          <a:schemeClr val="accent6">
            <a:shade val="80000"/>
            <a:hueOff val="80320"/>
            <a:satOff val="-3227"/>
            <a:lumOff val="69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a:t>Лісовпорядкування</a:t>
          </a:r>
          <a:endParaRPr lang="en-US" sz="2000" kern="1200"/>
        </a:p>
      </dsp:txBody>
      <dsp:txXfrm>
        <a:off x="6992695" y="1652578"/>
        <a:ext cx="2438484" cy="1277193"/>
      </dsp:txXfrm>
    </dsp:sp>
    <dsp:sp modelId="{4AD2A65C-C5B0-4418-B482-D382CCDB935F}">
      <dsp:nvSpPr>
        <dsp:cNvPr id="0" name=""/>
        <dsp:cNvSpPr/>
      </dsp:nvSpPr>
      <dsp:spPr>
        <a:xfrm rot="7271414">
          <a:off x="7323423" y="3171434"/>
          <a:ext cx="377193" cy="551775"/>
        </a:xfrm>
        <a:prstGeom prst="rightArrow">
          <a:avLst>
            <a:gd name="adj1" fmla="val 60000"/>
            <a:gd name="adj2" fmla="val 50000"/>
          </a:avLst>
        </a:prstGeom>
        <a:solidFill>
          <a:schemeClr val="accent6">
            <a:shade val="90000"/>
            <a:hueOff val="80347"/>
            <a:satOff val="-3163"/>
            <a:lumOff val="629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7409303" y="3233388"/>
        <a:ext cx="264035" cy="331065"/>
      </dsp:txXfrm>
    </dsp:sp>
    <dsp:sp modelId="{3B1DBB51-A109-412D-A16E-62C84015F456}">
      <dsp:nvSpPr>
        <dsp:cNvPr id="0" name=""/>
        <dsp:cNvSpPr/>
      </dsp:nvSpPr>
      <dsp:spPr>
        <a:xfrm>
          <a:off x="5130550" y="3728857"/>
          <a:ext cx="3432318" cy="1634888"/>
        </a:xfrm>
        <a:prstGeom prst="ellipse">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uk-UA" sz="2000" kern="1200"/>
            <a:t>Лісівництво</a:t>
          </a:r>
          <a:endParaRPr lang="en-US" sz="2000" kern="1200"/>
        </a:p>
      </dsp:txBody>
      <dsp:txXfrm>
        <a:off x="5633201" y="3968281"/>
        <a:ext cx="2427016" cy="1156040"/>
      </dsp:txXfrm>
    </dsp:sp>
    <dsp:sp modelId="{6EF3163D-D65D-4991-94AC-17F81DC0BF28}">
      <dsp:nvSpPr>
        <dsp:cNvPr id="0" name=""/>
        <dsp:cNvSpPr/>
      </dsp:nvSpPr>
      <dsp:spPr>
        <a:xfrm rot="10799993">
          <a:off x="4693433" y="4270418"/>
          <a:ext cx="308895" cy="551775"/>
        </a:xfrm>
        <a:prstGeom prst="rightArrow">
          <a:avLst>
            <a:gd name="adj1" fmla="val 60000"/>
            <a:gd name="adj2" fmla="val 50000"/>
          </a:avLst>
        </a:prstGeom>
        <a:solidFill>
          <a:schemeClr val="accent6">
            <a:shade val="90000"/>
            <a:hueOff val="160693"/>
            <a:satOff val="-6326"/>
            <a:lumOff val="125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4786101" y="4380773"/>
        <a:ext cx="216227" cy="331065"/>
      </dsp:txXfrm>
    </dsp:sp>
    <dsp:sp modelId="{BEAC4206-582D-4C48-9524-261E44C4FB70}">
      <dsp:nvSpPr>
        <dsp:cNvPr id="0" name=""/>
        <dsp:cNvSpPr/>
      </dsp:nvSpPr>
      <dsp:spPr>
        <a:xfrm>
          <a:off x="1305138" y="3728865"/>
          <a:ext cx="3242589" cy="1634888"/>
        </a:xfrm>
        <a:prstGeom prst="ellipse">
          <a:avLst/>
        </a:prstGeom>
        <a:solidFill>
          <a:schemeClr val="accent6">
            <a:shade val="80000"/>
            <a:hueOff val="240960"/>
            <a:satOff val="-9682"/>
            <a:lumOff val="207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uk-UA" sz="1900" kern="1200"/>
            <a:t>Багатофункціональні, стійкі до порушень ліси</a:t>
          </a:r>
          <a:endParaRPr lang="en-US" sz="1900" kern="1200"/>
        </a:p>
      </dsp:txBody>
      <dsp:txXfrm>
        <a:off x="1780004" y="3968289"/>
        <a:ext cx="2292857" cy="1156040"/>
      </dsp:txXfrm>
    </dsp:sp>
    <dsp:sp modelId="{D84733A1-D802-4879-8AFB-CC2F18C1CD2F}">
      <dsp:nvSpPr>
        <dsp:cNvPr id="0" name=""/>
        <dsp:cNvSpPr/>
      </dsp:nvSpPr>
      <dsp:spPr>
        <a:xfrm rot="14674328">
          <a:off x="2103033" y="3063191"/>
          <a:ext cx="498890" cy="551775"/>
        </a:xfrm>
        <a:prstGeom prst="rightArrow">
          <a:avLst>
            <a:gd name="adj1" fmla="val 60000"/>
            <a:gd name="adj2" fmla="val 50000"/>
          </a:avLst>
        </a:prstGeom>
        <a:solidFill>
          <a:schemeClr val="accent6">
            <a:shade val="90000"/>
            <a:hueOff val="241040"/>
            <a:satOff val="-9490"/>
            <a:lumOff val="1888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209998" y="3241130"/>
        <a:ext cx="349223" cy="331065"/>
      </dsp:txXfrm>
    </dsp:sp>
    <dsp:sp modelId="{511009C8-B889-4500-91AA-81AD187EC9EB}">
      <dsp:nvSpPr>
        <dsp:cNvPr id="0" name=""/>
        <dsp:cNvSpPr/>
      </dsp:nvSpPr>
      <dsp:spPr>
        <a:xfrm>
          <a:off x="75468" y="1287171"/>
          <a:ext cx="3380214" cy="1634888"/>
        </a:xfrm>
        <a:prstGeom prst="ellipse">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uk-UA" sz="1900" kern="1200"/>
            <a:t>Користування лісом</a:t>
          </a:r>
          <a:endParaRPr lang="en-US" sz="1900" kern="1200"/>
        </a:p>
      </dsp:txBody>
      <dsp:txXfrm>
        <a:off x="570489" y="1526595"/>
        <a:ext cx="2390172" cy="1156040"/>
      </dsp:txXfrm>
    </dsp:sp>
    <dsp:sp modelId="{0CDE1510-B6FC-46A4-BA0A-0A4F6E2C6F01}">
      <dsp:nvSpPr>
        <dsp:cNvPr id="0" name=""/>
        <dsp:cNvSpPr/>
      </dsp:nvSpPr>
      <dsp:spPr>
        <a:xfrm rot="20231592">
          <a:off x="3233469" y="1093712"/>
          <a:ext cx="560120" cy="551775"/>
        </a:xfrm>
        <a:prstGeom prst="rightArrow">
          <a:avLst>
            <a:gd name="adj1" fmla="val 60000"/>
            <a:gd name="adj2" fmla="val 50000"/>
          </a:avLst>
        </a:prstGeom>
        <a:solidFill>
          <a:schemeClr val="accent6">
            <a:shade val="90000"/>
            <a:hueOff val="321387"/>
            <a:satOff val="-12653"/>
            <a:lumOff val="251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239940" y="1236149"/>
        <a:ext cx="394588" cy="33106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5C74AC-C7B3-C269-57CD-B87A8093E4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275EEE2-FA10-6566-DA7D-A4895702F5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A87B9A-57DF-43EE-816E-9505587B5B60}" type="datetimeFigureOut">
              <a:rPr lang="en-GB" smtClean="0"/>
              <a:t>18/12/2025</a:t>
            </a:fld>
            <a:endParaRPr lang="en-GB"/>
          </a:p>
        </p:txBody>
      </p:sp>
      <p:sp>
        <p:nvSpPr>
          <p:cNvPr id="4" name="Footer Placeholder 3">
            <a:extLst>
              <a:ext uri="{FF2B5EF4-FFF2-40B4-BE49-F238E27FC236}">
                <a16:creationId xmlns:a16="http://schemas.microsoft.com/office/drawing/2014/main" id="{2C8B1DED-B660-C52C-D958-0444FE2B04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6D9538B-92A1-0963-65CA-E302E98BD8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A15FBC-67DD-4AD2-A01B-6FEBF3971CAE}" type="slidenum">
              <a:rPr lang="en-GB" smtClean="0"/>
              <a:t>‹#›</a:t>
            </a:fld>
            <a:endParaRPr lang="en-GB"/>
          </a:p>
        </p:txBody>
      </p:sp>
    </p:spTree>
    <p:extLst>
      <p:ext uri="{BB962C8B-B14F-4D97-AF65-F5344CB8AC3E}">
        <p14:creationId xmlns:p14="http://schemas.microsoft.com/office/powerpoint/2010/main" val="3441451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CF643-7E53-4455-95A2-010E52AE22C7}" type="datetimeFigureOut">
              <a:rPr lang="en-GB" smtClean="0"/>
              <a:t>18/12/2025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Натисніть, щоб редагувати стилі основного тексту</a:t>
            </a:r>
          </a:p>
          <a:p>
            <a:pPr lvl="1"/>
            <a:r>
              <a:rPr lang="en-US"/>
              <a:t>Другий рівень</a:t>
            </a:r>
          </a:p>
          <a:p>
            <a:pPr lvl="2"/>
            <a:r>
              <a:rPr lang="en-US"/>
              <a:t>Третій рівень</a:t>
            </a:r>
          </a:p>
          <a:p>
            <a:pPr lvl="3"/>
            <a:r>
              <a:rPr lang="en-US"/>
              <a:t>Четвертий рівень</a:t>
            </a:r>
          </a:p>
          <a:p>
            <a:pPr lvl="4"/>
            <a:r>
              <a:rPr lang="en-US"/>
              <a:t>П'ятий рівень</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C36DC-5179-4CB2-A7AD-3EDF62B1C9D6}" type="slidenum">
              <a:rPr lang="en-GB" smtClean="0"/>
              <a:t>‹#›</a:t>
            </a:fld>
            <a:endParaRPr lang="en-GB"/>
          </a:p>
        </p:txBody>
      </p:sp>
    </p:spTree>
    <p:extLst>
      <p:ext uri="{BB962C8B-B14F-4D97-AF65-F5344CB8AC3E}">
        <p14:creationId xmlns:p14="http://schemas.microsoft.com/office/powerpoint/2010/main" val="59258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2</a:t>
            </a:fld>
            <a:endParaRPr lang="en-GB"/>
          </a:p>
        </p:txBody>
      </p:sp>
    </p:spTree>
    <p:extLst>
      <p:ext uri="{BB962C8B-B14F-4D97-AF65-F5344CB8AC3E}">
        <p14:creationId xmlns:p14="http://schemas.microsoft.com/office/powerpoint/2010/main" val="2836821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20</a:t>
            </a:fld>
            <a:endParaRPr lang="en-GB"/>
          </a:p>
        </p:txBody>
      </p:sp>
    </p:spTree>
    <p:extLst>
      <p:ext uri="{BB962C8B-B14F-4D97-AF65-F5344CB8AC3E}">
        <p14:creationId xmlns:p14="http://schemas.microsoft.com/office/powerpoint/2010/main" val="4098521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3</a:t>
            </a:fld>
            <a:endParaRPr lang="en-GB"/>
          </a:p>
        </p:txBody>
      </p:sp>
    </p:spTree>
    <p:extLst>
      <p:ext uri="{BB962C8B-B14F-4D97-AF65-F5344CB8AC3E}">
        <p14:creationId xmlns:p14="http://schemas.microsoft.com/office/powerpoint/2010/main" val="3623982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8</a:t>
            </a:fld>
            <a:endParaRPr lang="en-GB"/>
          </a:p>
        </p:txBody>
      </p:sp>
    </p:spTree>
    <p:extLst>
      <p:ext uri="{BB962C8B-B14F-4D97-AF65-F5344CB8AC3E}">
        <p14:creationId xmlns:p14="http://schemas.microsoft.com/office/powerpoint/2010/main" val="148935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9</a:t>
            </a:fld>
            <a:endParaRPr lang="en-GB"/>
          </a:p>
        </p:txBody>
      </p:sp>
    </p:spTree>
    <p:extLst>
      <p:ext uri="{BB962C8B-B14F-4D97-AF65-F5344CB8AC3E}">
        <p14:creationId xmlns:p14="http://schemas.microsoft.com/office/powerpoint/2010/main" val="204665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10</a:t>
            </a:fld>
            <a:endParaRPr lang="en-GB"/>
          </a:p>
        </p:txBody>
      </p:sp>
    </p:spTree>
    <p:extLst>
      <p:ext uri="{BB962C8B-B14F-4D97-AF65-F5344CB8AC3E}">
        <p14:creationId xmlns:p14="http://schemas.microsoft.com/office/powerpoint/2010/main" val="291512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16</a:t>
            </a:fld>
            <a:endParaRPr lang="en-GB"/>
          </a:p>
        </p:txBody>
      </p:sp>
    </p:spTree>
    <p:extLst>
      <p:ext uri="{BB962C8B-B14F-4D97-AF65-F5344CB8AC3E}">
        <p14:creationId xmlns:p14="http://schemas.microsoft.com/office/powerpoint/2010/main" val="3936267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17</a:t>
            </a:fld>
            <a:endParaRPr lang="en-GB"/>
          </a:p>
        </p:txBody>
      </p:sp>
    </p:spTree>
    <p:extLst>
      <p:ext uri="{BB962C8B-B14F-4D97-AF65-F5344CB8AC3E}">
        <p14:creationId xmlns:p14="http://schemas.microsoft.com/office/powerpoint/2010/main" val="35124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18</a:t>
            </a:fld>
            <a:endParaRPr lang="en-GB"/>
          </a:p>
        </p:txBody>
      </p:sp>
    </p:spTree>
    <p:extLst>
      <p:ext uri="{BB962C8B-B14F-4D97-AF65-F5344CB8AC3E}">
        <p14:creationId xmlns:p14="http://schemas.microsoft.com/office/powerpoint/2010/main" val="246073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D858C-3A5E-46CE-B540-8E78099B6881}"/>
            </a:ext>
          </a:extLst>
        </p:cNvPr>
        <p:cNvGrpSpPr/>
        <p:nvPr/>
      </p:nvGrpSpPr>
      <p:grpSpPr>
        <a:xfrm>
          <a:off x="0" y="0"/>
          <a:ext cx="0" cy="0"/>
          <a:chOff x="0" y="0"/>
          <a:chExt cx="0" cy="0"/>
        </a:xfrm>
      </p:grpSpPr>
      <p:sp>
        <p:nvSpPr>
          <p:cNvPr id="2" name="Місце для зображення 1">
            <a:extLst>
              <a:ext uri="{FF2B5EF4-FFF2-40B4-BE49-F238E27FC236}">
                <a16:creationId xmlns:a16="http://schemas.microsoft.com/office/drawing/2014/main" id="{496B9A17-F0C2-13A0-B582-6059EA8EFE1A}"/>
              </a:ext>
            </a:extLst>
          </p:cNvPr>
          <p:cNvSpPr>
            <a:spLocks noGrp="1" noRot="1" noChangeAspect="1"/>
          </p:cNvSpPr>
          <p:nvPr>
            <p:ph type="sldImg"/>
          </p:nvPr>
        </p:nvSpPr>
        <p:spPr/>
      </p:sp>
      <p:sp>
        <p:nvSpPr>
          <p:cNvPr id="3" name="Місце для нотаток 2">
            <a:extLst>
              <a:ext uri="{FF2B5EF4-FFF2-40B4-BE49-F238E27FC236}">
                <a16:creationId xmlns:a16="http://schemas.microsoft.com/office/drawing/2014/main" id="{7C43B022-D08D-3BC4-0103-8B8B495FAB42}"/>
              </a:ext>
            </a:extLst>
          </p:cNvPr>
          <p:cNvSpPr>
            <a:spLocks noGrp="1"/>
          </p:cNvSpPr>
          <p:nvPr>
            <p:ph type="body" idx="1"/>
          </p:nvPr>
        </p:nvSpPr>
        <p:spPr/>
        <p:txBody>
          <a:bodyPr/>
          <a:lstStyle/>
          <a:p>
            <a:endParaRPr lang="uk-UA"/>
          </a:p>
        </p:txBody>
      </p:sp>
      <p:sp>
        <p:nvSpPr>
          <p:cNvPr id="4" name="Місце для номера слайда 3">
            <a:extLst>
              <a:ext uri="{FF2B5EF4-FFF2-40B4-BE49-F238E27FC236}">
                <a16:creationId xmlns:a16="http://schemas.microsoft.com/office/drawing/2014/main" id="{2AB0CA5F-CF1E-5C84-5016-66117986E9B4}"/>
              </a:ext>
            </a:extLst>
          </p:cNvPr>
          <p:cNvSpPr>
            <a:spLocks noGrp="1"/>
          </p:cNvSpPr>
          <p:nvPr>
            <p:ph type="sldNum" sz="quarter" idx="5"/>
          </p:nvPr>
        </p:nvSpPr>
        <p:spPr/>
        <p:txBody>
          <a:bodyPr/>
          <a:lstStyle/>
          <a:p>
            <a:fld id="{CE2C36DC-5179-4CB2-A7AD-3EDF62B1C9D6}" type="slidenum">
              <a:rPr lang="en-GB" smtClean="0"/>
              <a:t>19</a:t>
            </a:fld>
            <a:endParaRPr lang="en-GB"/>
          </a:p>
        </p:txBody>
      </p:sp>
    </p:spTree>
    <p:extLst>
      <p:ext uri="{BB962C8B-B14F-4D97-AF65-F5344CB8AC3E}">
        <p14:creationId xmlns:p14="http://schemas.microsoft.com/office/powerpoint/2010/main" val="1673191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a:xfrm>
            <a:off x="4038600" y="6356349"/>
            <a:ext cx="4114800" cy="365125"/>
          </a:xfrm>
        </p:spPr>
        <p:txBody>
          <a:bodyPr/>
          <a:lstStyle/>
          <a:p>
            <a:r>
              <a:rPr lang="en-GB"/>
              <a:t>PSG meeting, 05.03.2024,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pic>
        <p:nvPicPr>
          <p:cNvPr id="5" name="Picture 4">
            <a:extLst>
              <a:ext uri="{FF2B5EF4-FFF2-40B4-BE49-F238E27FC236}">
                <a16:creationId xmlns:a16="http://schemas.microsoft.com/office/drawing/2014/main" id="{C1278D71-79AB-5953-F85B-35CBDD8962A6}"/>
              </a:ext>
            </a:extLst>
          </p:cNvPr>
          <p:cNvPicPr>
            <a:picLocks noChangeAspect="1"/>
          </p:cNvPicPr>
          <p:nvPr userDrawn="1"/>
        </p:nvPicPr>
        <p:blipFill>
          <a:blip r:embed="rId2"/>
          <a:stretch>
            <a:fillRect/>
          </a:stretch>
        </p:blipFill>
        <p:spPr>
          <a:xfrm>
            <a:off x="8811548" y="66447"/>
            <a:ext cx="2542252" cy="1115665"/>
          </a:xfrm>
          <a:prstGeom prst="rect">
            <a:avLst/>
          </a:prstGeom>
        </p:spPr>
      </p:pic>
      <p:pic>
        <p:nvPicPr>
          <p:cNvPr id="6" name="Picture 5">
            <a:extLst>
              <a:ext uri="{FF2B5EF4-FFF2-40B4-BE49-F238E27FC236}">
                <a16:creationId xmlns:a16="http://schemas.microsoft.com/office/drawing/2014/main" id="{11EDBFF0-F5A5-3200-621F-63BC50104C65}"/>
              </a:ext>
            </a:extLst>
          </p:cNvPr>
          <p:cNvPicPr>
            <a:picLocks noChangeAspect="1"/>
          </p:cNvPicPr>
          <p:nvPr userDrawn="1"/>
        </p:nvPicPr>
        <p:blipFill>
          <a:blip r:embed="rId3"/>
          <a:stretch>
            <a:fillRect/>
          </a:stretch>
        </p:blipFill>
        <p:spPr>
          <a:xfrm>
            <a:off x="754470" y="1168506"/>
            <a:ext cx="10594924" cy="88784"/>
          </a:xfrm>
          <a:prstGeom prst="rect">
            <a:avLst/>
          </a:prstGeom>
        </p:spPr>
      </p:pic>
      <p:pic>
        <p:nvPicPr>
          <p:cNvPr id="7" name="Picture 6">
            <a:extLst>
              <a:ext uri="{FF2B5EF4-FFF2-40B4-BE49-F238E27FC236}">
                <a16:creationId xmlns:a16="http://schemas.microsoft.com/office/drawing/2014/main" id="{3B13A69B-E049-CD4A-426C-4D736B88BEFE}"/>
              </a:ext>
            </a:extLst>
          </p:cNvPr>
          <p:cNvPicPr>
            <a:picLocks noChangeAspect="1"/>
          </p:cNvPicPr>
          <p:nvPr userDrawn="1"/>
        </p:nvPicPr>
        <p:blipFill>
          <a:blip r:embed="rId4"/>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56338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19310F-10F7-BCCD-CFEC-F6D89E1FC677}"/>
              </a:ext>
            </a:extLst>
          </p:cNvPr>
          <p:cNvSpPr>
            <a:spLocks noGrp="1"/>
          </p:cNvSpPr>
          <p:nvPr>
            <p:ph type="dt" sz="half" idx="10"/>
          </p:nvPr>
        </p:nvSpPr>
        <p:spPr/>
        <p:txBody>
          <a:bodyPr/>
          <a:lstStyle>
            <a:lvl1pPr>
              <a:defRPr/>
            </a:lvl1pPr>
          </a:lstStyle>
          <a:p>
            <a:r>
              <a:rPr lang="en-US"/>
              <a:t>21. July 2023</a:t>
            </a:r>
            <a:endParaRPr lang="en-GB"/>
          </a:p>
        </p:txBody>
      </p:sp>
      <p:sp>
        <p:nvSpPr>
          <p:cNvPr id="3" name="Footer Placeholder 2">
            <a:extLst>
              <a:ext uri="{FF2B5EF4-FFF2-40B4-BE49-F238E27FC236}">
                <a16:creationId xmlns:a16="http://schemas.microsoft.com/office/drawing/2014/main" id="{52B0815F-7837-F510-8517-FD8D344D56A7}"/>
              </a:ext>
            </a:extLst>
          </p:cNvPr>
          <p:cNvSpPr>
            <a:spLocks noGrp="1"/>
          </p:cNvSpPr>
          <p:nvPr>
            <p:ph type="ftr" sz="quarter" idx="11"/>
          </p:nvPr>
        </p:nvSpPr>
        <p:spPr/>
        <p:txBody>
          <a:bodyPr/>
          <a:lstStyle/>
          <a:p>
            <a:r>
              <a:rPr lang="en-GB"/>
              <a:t>PSG meeting, 05.03.2024, Kyiv</a:t>
            </a:r>
          </a:p>
        </p:txBody>
      </p:sp>
      <p:sp>
        <p:nvSpPr>
          <p:cNvPr id="4" name="Slide Number Placeholder 3">
            <a:extLst>
              <a:ext uri="{FF2B5EF4-FFF2-40B4-BE49-F238E27FC236}">
                <a16:creationId xmlns:a16="http://schemas.microsoft.com/office/drawing/2014/main" id="{D6FD61C8-25AB-1764-EF41-E422D216E1B3}"/>
              </a:ext>
            </a:extLst>
          </p:cNvPr>
          <p:cNvSpPr>
            <a:spLocks noGrp="1"/>
          </p:cNvSpPr>
          <p:nvPr>
            <p:ph type="sldNum" sz="quarter" idx="12"/>
          </p:nvPr>
        </p:nvSpPr>
        <p:spPr/>
        <p:txBody>
          <a:bodyPr/>
          <a:lstStyle/>
          <a:p>
            <a:fld id="{51EE7181-CA54-4834-B0AA-E251DC475F5A}" type="slidenum">
              <a:rPr lang="en-GB" smtClean="0"/>
              <a:t>‹#›</a:t>
            </a:fld>
            <a:endParaRPr lang="en-GB"/>
          </a:p>
        </p:txBody>
      </p:sp>
    </p:spTree>
    <p:extLst>
      <p:ext uri="{BB962C8B-B14F-4D97-AF65-F5344CB8AC3E}">
        <p14:creationId xmlns:p14="http://schemas.microsoft.com/office/powerpoint/2010/main" val="14950656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05F8E1-EE24-2631-BCA9-52DB8F8545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Натисніть, щоб редагувати стилі основного тексту</a:t>
            </a:r>
          </a:p>
          <a:p>
            <a:pPr lvl="1"/>
            <a:r>
              <a:rPr lang="en-US" err="1"/>
              <a:t>Другий </a:t>
            </a:r>
            <a:r>
              <a:rPr lang="en-US"/>
              <a:t>рівень</a:t>
            </a:r>
          </a:p>
          <a:p>
            <a:pPr lvl="2"/>
            <a:r>
              <a:rPr lang="en-US"/>
              <a:t>Третій рівень</a:t>
            </a:r>
          </a:p>
          <a:p>
            <a:pPr lvl="3"/>
            <a:r>
              <a:rPr lang="en-US"/>
              <a:t>Четвертий рівень</a:t>
            </a:r>
          </a:p>
          <a:p>
            <a:pPr lvl="4"/>
            <a:r>
              <a:rPr lang="en-US"/>
              <a:t>П'ятий рівень</a:t>
            </a:r>
            <a:endParaRPr lang="en-GB"/>
          </a:p>
        </p:txBody>
      </p:sp>
      <p:sp>
        <p:nvSpPr>
          <p:cNvPr id="4" name="Date Placeholder 3">
            <a:extLst>
              <a:ext uri="{FF2B5EF4-FFF2-40B4-BE49-F238E27FC236}">
                <a16:creationId xmlns:a16="http://schemas.microsoft.com/office/drawing/2014/main" id="{337A1327-9D99-B7FF-7B27-6B388C57C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400">
                <a:solidFill>
                  <a:schemeClr val="tx1">
                    <a:tint val="75000"/>
                  </a:schemeClr>
                </a:solidFill>
              </a:defRPr>
            </a:lvl1pPr>
          </a:lstStyle>
          <a:p>
            <a:r>
              <a:rPr lang="en-US"/>
              <a:t>21 липня 2023</a:t>
            </a:r>
            <a:endParaRPr lang="en-GB"/>
          </a:p>
        </p:txBody>
      </p:sp>
      <p:sp>
        <p:nvSpPr>
          <p:cNvPr id="5" name="Footer Placeholder 4">
            <a:extLst>
              <a:ext uri="{FF2B5EF4-FFF2-40B4-BE49-F238E27FC236}">
                <a16:creationId xmlns:a16="http://schemas.microsoft.com/office/drawing/2014/main" id="{6ECF240B-4E10-4230-6A39-F2DD8AF3A268}"/>
              </a:ext>
            </a:extLst>
          </p:cNvPr>
          <p:cNvSpPr>
            <a:spLocks noGrp="1"/>
          </p:cNvSpPr>
          <p:nvPr>
            <p:ph type="ftr" sz="quarter" idx="3"/>
          </p:nvPr>
        </p:nvSpPr>
        <p:spPr>
          <a:xfrm>
            <a:off x="4038600" y="6176963"/>
            <a:ext cx="4114800" cy="544512"/>
          </a:xfrm>
          <a:prstGeom prst="rect">
            <a:avLst/>
          </a:prstGeom>
        </p:spPr>
        <p:txBody>
          <a:bodyPr vert="horz" lIns="91440" tIns="45720" rIns="91440" bIns="45720" rtlCol="0" anchor="ctr"/>
          <a:lstStyle>
            <a:lvl1pPr algn="ctr">
              <a:defRPr sz="1600">
                <a:solidFill>
                  <a:schemeClr val="tx1">
                    <a:tint val="75000"/>
                  </a:schemeClr>
                </a:solidFill>
              </a:defRPr>
            </a:lvl1pPr>
          </a:lstStyle>
          <a:p>
            <a:r>
              <a:rPr lang="en-GB"/>
              <a:t>Засідання ПСГ, 05.03.2024, Київ</a:t>
            </a:r>
          </a:p>
        </p:txBody>
      </p:sp>
      <p:sp>
        <p:nvSpPr>
          <p:cNvPr id="6" name="Slide Number Placeholder 5">
            <a:extLst>
              <a:ext uri="{FF2B5EF4-FFF2-40B4-BE49-F238E27FC236}">
                <a16:creationId xmlns:a16="http://schemas.microsoft.com/office/drawing/2014/main" id="{EDB832F7-4F7B-A884-86AA-0967FDE60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t>2</a:t>
            </a:r>
          </a:p>
        </p:txBody>
      </p:sp>
      <p:pic>
        <p:nvPicPr>
          <p:cNvPr id="2" name="Picture 1">
            <a:extLst>
              <a:ext uri="{FF2B5EF4-FFF2-40B4-BE49-F238E27FC236}">
                <a16:creationId xmlns:a16="http://schemas.microsoft.com/office/drawing/2014/main" id="{71CAD064-A0E2-34E3-0A88-046990854EE2}"/>
              </a:ext>
            </a:extLst>
          </p:cNvPr>
          <p:cNvPicPr>
            <a:picLocks noChangeAspect="1"/>
          </p:cNvPicPr>
          <p:nvPr userDrawn="1"/>
        </p:nvPicPr>
        <p:blipFill>
          <a:blip r:embed="rId4"/>
          <a:stretch>
            <a:fillRect/>
          </a:stretch>
        </p:blipFill>
        <p:spPr>
          <a:xfrm>
            <a:off x="8811548" y="66447"/>
            <a:ext cx="2542252" cy="1115665"/>
          </a:xfrm>
          <a:prstGeom prst="rect">
            <a:avLst/>
          </a:prstGeom>
        </p:spPr>
      </p:pic>
      <p:pic>
        <p:nvPicPr>
          <p:cNvPr id="7" name="Picture 6">
            <a:extLst>
              <a:ext uri="{FF2B5EF4-FFF2-40B4-BE49-F238E27FC236}">
                <a16:creationId xmlns:a16="http://schemas.microsoft.com/office/drawing/2014/main" id="{CC0E3311-0947-235B-6977-44F3CA7CA9E0}"/>
              </a:ext>
            </a:extLst>
          </p:cNvPr>
          <p:cNvPicPr>
            <a:picLocks noChangeAspect="1"/>
          </p:cNvPicPr>
          <p:nvPr userDrawn="1"/>
        </p:nvPicPr>
        <p:blipFill>
          <a:blip r:embed="rId5"/>
          <a:stretch>
            <a:fillRect/>
          </a:stretch>
        </p:blipFill>
        <p:spPr>
          <a:xfrm>
            <a:off x="754470" y="1168506"/>
            <a:ext cx="10594924" cy="88784"/>
          </a:xfrm>
          <a:prstGeom prst="rect">
            <a:avLst/>
          </a:prstGeom>
        </p:spPr>
      </p:pic>
      <p:pic>
        <p:nvPicPr>
          <p:cNvPr id="8" name="Picture 7">
            <a:extLst>
              <a:ext uri="{FF2B5EF4-FFF2-40B4-BE49-F238E27FC236}">
                <a16:creationId xmlns:a16="http://schemas.microsoft.com/office/drawing/2014/main" id="{F8753147-9CFC-FB3D-2CB5-D5295D945C07}"/>
              </a:ext>
            </a:extLst>
          </p:cNvPr>
          <p:cNvPicPr>
            <a:picLocks noChangeAspect="1"/>
          </p:cNvPicPr>
          <p:nvPr userDrawn="1"/>
        </p:nvPicPr>
        <p:blipFill>
          <a:blip r:embed="rId6"/>
          <a:stretch>
            <a:fillRect/>
          </a:stretch>
        </p:blipFill>
        <p:spPr>
          <a:xfrm>
            <a:off x="750063" y="1101710"/>
            <a:ext cx="10594923" cy="47351"/>
          </a:xfrm>
          <a:prstGeom prst="rect">
            <a:avLst/>
          </a:prstGeom>
        </p:spPr>
      </p:pic>
    </p:spTree>
    <p:extLst>
      <p:ext uri="{BB962C8B-B14F-4D97-AF65-F5344CB8AC3E}">
        <p14:creationId xmlns:p14="http://schemas.microsoft.com/office/powerpoint/2010/main" val="2111160615"/>
      </p:ext>
    </p:extLst>
  </p:cSld>
  <p:clrMap bg1="lt1" tx1="dk1" bg2="lt2" tx2="dk2" accent1="accent1" accent2="accent2" accent3="accent3" accent4="accent4" accent5="accent5" accent6="accent6" hlink="hlink" folHlink="folHlink"/>
  <p:sldLayoutIdLst>
    <p:sldLayoutId id="2147483656" r:id="rId1"/>
    <p:sldLayoutId id="2147483655"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D2E584-1BAC-CA92-2DA0-2E3BAA625C33}"/>
              </a:ext>
            </a:extLst>
          </p:cNvPr>
          <p:cNvSpPr/>
          <p:nvPr/>
        </p:nvSpPr>
        <p:spPr>
          <a:xfrm>
            <a:off x="557561" y="156117"/>
            <a:ext cx="11062010" cy="21967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Picture 2">
            <a:extLst>
              <a:ext uri="{FF2B5EF4-FFF2-40B4-BE49-F238E27FC236}">
                <a16:creationId xmlns:a16="http://schemas.microsoft.com/office/drawing/2014/main" id="{FEAC473E-E45E-93C5-9CDA-F45D38711DCB}"/>
              </a:ext>
            </a:extLst>
          </p:cNvPr>
          <p:cNvPicPr>
            <a:picLocks noChangeAspect="1"/>
          </p:cNvPicPr>
          <p:nvPr/>
        </p:nvPicPr>
        <p:blipFill>
          <a:blip r:embed="rId2"/>
          <a:stretch>
            <a:fillRect/>
          </a:stretch>
        </p:blipFill>
        <p:spPr>
          <a:xfrm>
            <a:off x="1084652" y="156117"/>
            <a:ext cx="10038619" cy="1993565"/>
          </a:xfrm>
          <a:prstGeom prst="rect">
            <a:avLst/>
          </a:prstGeom>
        </p:spPr>
      </p:pic>
      <p:sp>
        <p:nvSpPr>
          <p:cNvPr id="2" name="Rectangle 1">
            <a:extLst>
              <a:ext uri="{FF2B5EF4-FFF2-40B4-BE49-F238E27FC236}">
                <a16:creationId xmlns:a16="http://schemas.microsoft.com/office/drawing/2014/main" id="{D8059F6F-0AF7-DF4F-8185-24A86957F90C}"/>
              </a:ext>
            </a:extLst>
          </p:cNvPr>
          <p:cNvSpPr/>
          <p:nvPr/>
        </p:nvSpPr>
        <p:spPr>
          <a:xfrm>
            <a:off x="7780351" y="86503"/>
            <a:ext cx="1195754" cy="143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0BDF060-D0E3-4B9B-B611-446BF72B8613}"/>
              </a:ext>
            </a:extLst>
          </p:cNvPr>
          <p:cNvPicPr>
            <a:picLocks noChangeAspect="1"/>
          </p:cNvPicPr>
          <p:nvPr/>
        </p:nvPicPr>
        <p:blipFill>
          <a:blip r:embed="rId3"/>
          <a:stretch>
            <a:fillRect/>
          </a:stretch>
        </p:blipFill>
        <p:spPr>
          <a:xfrm>
            <a:off x="4408258" y="5456152"/>
            <a:ext cx="3822523" cy="627942"/>
          </a:xfrm>
          <a:prstGeom prst="rect">
            <a:avLst/>
          </a:prstGeom>
        </p:spPr>
      </p:pic>
      <p:sp>
        <p:nvSpPr>
          <p:cNvPr id="8" name="TextBox 7">
            <a:extLst>
              <a:ext uri="{FF2B5EF4-FFF2-40B4-BE49-F238E27FC236}">
                <a16:creationId xmlns:a16="http://schemas.microsoft.com/office/drawing/2014/main" id="{1B1248A2-58B2-4B43-88A5-D8642AF0384B}"/>
              </a:ext>
            </a:extLst>
          </p:cNvPr>
          <p:cNvSpPr txBox="1"/>
          <p:nvPr/>
        </p:nvSpPr>
        <p:spPr>
          <a:xfrm>
            <a:off x="211657" y="2256810"/>
            <a:ext cx="11821480" cy="1754326"/>
          </a:xfrm>
          <a:prstGeom prst="rect">
            <a:avLst/>
          </a:prstGeom>
          <a:noFill/>
        </p:spPr>
        <p:txBody>
          <a:bodyPr wrap="square">
            <a:spAutoFit/>
          </a:bodyPr>
          <a:lstStyle/>
          <a:p>
            <a:pPr algn="ctr"/>
            <a:r>
              <a:rPr lang="ru-RU" sz="3600" b="1" cap="all"/>
              <a:t>Багатофункціональне та </a:t>
            </a:r>
            <a:endParaRPr lang="en-US" sz="3600" b="1" cap="all"/>
          </a:p>
          <a:p>
            <a:pPr algn="ctr"/>
            <a:r>
              <a:rPr lang="ru-RU" sz="3600" b="1" cap="all"/>
              <a:t>наближене до природи лісівництво в Україні: </a:t>
            </a:r>
            <a:endParaRPr lang="en-US" sz="3600" b="1" cap="all"/>
          </a:p>
          <a:p>
            <a:pPr algn="ctr"/>
            <a:r>
              <a:rPr lang="ru-RU" sz="3600" b="1" cap="all"/>
              <a:t>огляд стану та</a:t>
            </a:r>
            <a:r>
              <a:rPr lang="en-US" sz="3600" b="1" cap="all"/>
              <a:t> </a:t>
            </a:r>
            <a:r>
              <a:rPr lang="ru-RU" sz="3600" b="1" cap="all"/>
              <a:t>умов впровадження</a:t>
            </a:r>
            <a:endParaRPr lang="uk-UA" sz="3600" b="1" cap="all"/>
          </a:p>
        </p:txBody>
      </p:sp>
      <p:pic>
        <p:nvPicPr>
          <p:cNvPr id="9" name="Google Shape;91;p13">
            <a:extLst>
              <a:ext uri="{FF2B5EF4-FFF2-40B4-BE49-F238E27FC236}">
                <a16:creationId xmlns:a16="http://schemas.microsoft.com/office/drawing/2014/main" id="{0E1C6649-3A48-4EF5-9E75-89CDED905753}"/>
              </a:ext>
            </a:extLst>
          </p:cNvPr>
          <p:cNvPicPr preferRelativeResize="0"/>
          <p:nvPr/>
        </p:nvPicPr>
        <p:blipFill rotWithShape="1">
          <a:blip r:embed="rId4">
            <a:alphaModFix/>
          </a:blip>
          <a:srcRect/>
          <a:stretch/>
        </p:blipFill>
        <p:spPr>
          <a:xfrm>
            <a:off x="4370364" y="188489"/>
            <a:ext cx="1262822" cy="1454950"/>
          </a:xfrm>
          <a:prstGeom prst="rect">
            <a:avLst/>
          </a:prstGeom>
          <a:noFill/>
          <a:ln>
            <a:noFill/>
          </a:ln>
        </p:spPr>
      </p:pic>
      <p:sp>
        <p:nvSpPr>
          <p:cNvPr id="5" name="Прямокутник 4">
            <a:extLst>
              <a:ext uri="{FF2B5EF4-FFF2-40B4-BE49-F238E27FC236}">
                <a16:creationId xmlns:a16="http://schemas.microsoft.com/office/drawing/2014/main" id="{3822EEE0-F0B3-4DE0-860A-B7CAC5D65F57}"/>
              </a:ext>
            </a:extLst>
          </p:cNvPr>
          <p:cNvSpPr/>
          <p:nvPr/>
        </p:nvSpPr>
        <p:spPr>
          <a:xfrm>
            <a:off x="557561" y="4453600"/>
            <a:ext cx="10670959" cy="707886"/>
          </a:xfrm>
          <a:prstGeom prst="rect">
            <a:avLst/>
          </a:prstGeom>
        </p:spPr>
        <p:txBody>
          <a:bodyPr wrap="square">
            <a:spAutoFit/>
          </a:bodyPr>
          <a:lstStyle/>
          <a:p>
            <a:pPr algn="ctr"/>
            <a:r>
              <a:rPr lang="uk-UA" sz="2000"/>
              <a:t>Доповідач: Андрій Білоус, завідувач кафедри таксації лісу та лісового менеджменту Національного</a:t>
            </a:r>
            <a:r>
              <a:rPr lang="en-US" sz="2000"/>
              <a:t> </a:t>
            </a:r>
            <a:r>
              <a:rPr lang="uk-UA" sz="2000"/>
              <a:t>університету біоресурсів і природокористування України</a:t>
            </a:r>
            <a:endParaRPr lang="en-US" sz="2000"/>
          </a:p>
        </p:txBody>
      </p:sp>
    </p:spTree>
    <p:extLst>
      <p:ext uri="{BB962C8B-B14F-4D97-AF65-F5344CB8AC3E}">
        <p14:creationId xmlns:p14="http://schemas.microsoft.com/office/powerpoint/2010/main" val="3313774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10</a:t>
            </a:fld>
            <a:endParaRPr lang="en-GB"/>
          </a:p>
        </p:txBody>
      </p:sp>
      <p:sp>
        <p:nvSpPr>
          <p:cNvPr id="6" name="Прямокутник 5">
            <a:extLst>
              <a:ext uri="{FF2B5EF4-FFF2-40B4-BE49-F238E27FC236}">
                <a16:creationId xmlns:a16="http://schemas.microsoft.com/office/drawing/2014/main" id="{44D51EA1-A679-46C6-9A1F-FF256D949186}"/>
              </a:ext>
            </a:extLst>
          </p:cNvPr>
          <p:cNvSpPr/>
          <p:nvPr/>
        </p:nvSpPr>
        <p:spPr>
          <a:xfrm>
            <a:off x="401216" y="1353076"/>
            <a:ext cx="10887269" cy="461665"/>
          </a:xfrm>
          <a:prstGeom prst="rect">
            <a:avLst/>
          </a:prstGeom>
        </p:spPr>
        <p:txBody>
          <a:bodyPr wrap="square">
            <a:spAutoFit/>
          </a:bodyPr>
          <a:lstStyle/>
          <a:p>
            <a:pPr algn="ctr"/>
            <a:r>
              <a:rPr lang="uk-UA" sz="2400" b="1">
                <a:solidFill>
                  <a:schemeClr val="accent6">
                    <a:lumMod val="50000"/>
                  </a:schemeClr>
                </a:solidFill>
              </a:rPr>
              <a:t>БАГАТОФУНКЦІОНАЛЬНЕ ЛІСОВЕ ГОСПОДАРСТВО</a:t>
            </a:r>
            <a:endParaRPr lang="en-US" sz="2400" b="1">
              <a:solidFill>
                <a:schemeClr val="accent6">
                  <a:lumMod val="50000"/>
                </a:schemeClr>
              </a:solidFill>
            </a:endParaRPr>
          </a:p>
        </p:txBody>
      </p:sp>
      <p:sp>
        <p:nvSpPr>
          <p:cNvPr id="7" name="Rectangle 1">
            <a:extLst>
              <a:ext uri="{FF2B5EF4-FFF2-40B4-BE49-F238E27FC236}">
                <a16:creationId xmlns:a16="http://schemas.microsoft.com/office/drawing/2014/main" id="{678AD224-66EE-44D5-B678-266791F4D79B}"/>
              </a:ext>
            </a:extLst>
          </p:cNvPr>
          <p:cNvSpPr>
            <a:spLocks noChangeArrowheads="1"/>
          </p:cNvSpPr>
          <p:nvPr/>
        </p:nvSpPr>
        <p:spPr bwMode="auto">
          <a:xfrm>
            <a:off x="6261654" y="4274651"/>
            <a:ext cx="5724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Місце для нижнього колонтитула 1">
            <a:extLst>
              <a:ext uri="{FF2B5EF4-FFF2-40B4-BE49-F238E27FC236}">
                <a16:creationId xmlns:a16="http://schemas.microsoft.com/office/drawing/2014/main" id="{CABFF8E4-12BC-4A7E-97F3-025DB0DA09EC}"/>
              </a:ext>
            </a:extLst>
          </p:cNvPr>
          <p:cNvSpPr>
            <a:spLocks noGrp="1"/>
          </p:cNvSpPr>
          <p:nvPr>
            <p:ph type="ftr" sz="quarter" idx="11"/>
          </p:nvPr>
        </p:nvSpPr>
        <p:spPr>
          <a:xfrm>
            <a:off x="4038600" y="6356350"/>
            <a:ext cx="4114800" cy="544512"/>
          </a:xfrm>
        </p:spPr>
        <p:txBody>
          <a:bodyPr/>
          <a:lstStyle/>
          <a:p>
            <a:r>
              <a:rPr lang="uk-UA"/>
              <a:t>18</a:t>
            </a:r>
            <a:r>
              <a:rPr lang="en-GB"/>
              <a:t>.</a:t>
            </a:r>
            <a:r>
              <a:rPr lang="uk-UA"/>
              <a:t>12</a:t>
            </a:r>
            <a:r>
              <a:rPr lang="en-GB"/>
              <a:t>.202</a:t>
            </a:r>
            <a:r>
              <a:rPr lang="uk-UA"/>
              <a:t>5</a:t>
            </a:r>
            <a:r>
              <a:rPr lang="en-GB"/>
              <a:t>, Kyiv</a:t>
            </a:r>
          </a:p>
        </p:txBody>
      </p:sp>
      <p:graphicFrame>
        <p:nvGraphicFramePr>
          <p:cNvPr id="2" name="Таблиця 4">
            <a:extLst>
              <a:ext uri="{FF2B5EF4-FFF2-40B4-BE49-F238E27FC236}">
                <a16:creationId xmlns:a16="http://schemas.microsoft.com/office/drawing/2014/main" id="{475E94E5-2B71-42B4-9449-42D98C4C62F5}"/>
              </a:ext>
            </a:extLst>
          </p:cNvPr>
          <p:cNvGraphicFramePr>
            <a:graphicFrameLocks noGrp="1"/>
          </p:cNvGraphicFramePr>
          <p:nvPr>
            <p:extLst>
              <p:ext uri="{D42A27DB-BD31-4B8C-83A1-F6EECF244321}">
                <p14:modId xmlns:p14="http://schemas.microsoft.com/office/powerpoint/2010/main" val="753148702"/>
              </p:ext>
            </p:extLst>
          </p:nvPr>
        </p:nvGraphicFramePr>
        <p:xfrm>
          <a:off x="335901" y="1814741"/>
          <a:ext cx="11017898" cy="4636501"/>
        </p:xfrm>
        <a:graphic>
          <a:graphicData uri="http://schemas.openxmlformats.org/drawingml/2006/table">
            <a:tbl>
              <a:tblPr firstRow="1" bandRow="1">
                <a:tableStyleId>{93296810-A885-4BE3-A3E7-6D5BEEA58F35}</a:tableStyleId>
              </a:tblPr>
              <a:tblGrid>
                <a:gridCol w="4413380">
                  <a:extLst>
                    <a:ext uri="{9D8B030D-6E8A-4147-A177-3AD203B41FA5}">
                      <a16:colId xmlns:a16="http://schemas.microsoft.com/office/drawing/2014/main" val="1850743131"/>
                    </a:ext>
                  </a:extLst>
                </a:gridCol>
                <a:gridCol w="6604518">
                  <a:extLst>
                    <a:ext uri="{9D8B030D-6E8A-4147-A177-3AD203B41FA5}">
                      <a16:colId xmlns:a16="http://schemas.microsoft.com/office/drawing/2014/main" val="1755687302"/>
                    </a:ext>
                  </a:extLst>
                </a:gridCol>
              </a:tblGrid>
              <a:tr h="491177">
                <a:tc>
                  <a:txBody>
                    <a:bodyPr/>
                    <a:lstStyle/>
                    <a:p>
                      <a:pPr algn="ctr"/>
                      <a:r>
                        <a:rPr lang="uk-UA" sz="2400"/>
                        <a:t>Статус</a:t>
                      </a:r>
                      <a:endParaRPr lang="en-US" sz="2400"/>
                    </a:p>
                  </a:txBody>
                  <a:tcPr/>
                </a:tc>
                <a:tc>
                  <a:txBody>
                    <a:bodyPr/>
                    <a:lstStyle/>
                    <a:p>
                      <a:pPr algn="ctr"/>
                      <a:r>
                        <a:rPr lang="uk-UA" sz="2400"/>
                        <a:t>Варіанти дій</a:t>
                      </a:r>
                      <a:endParaRPr lang="en-US" sz="2400"/>
                    </a:p>
                  </a:txBody>
                  <a:tcPr/>
                </a:tc>
                <a:extLst>
                  <a:ext uri="{0D108BD9-81ED-4DB2-BD59-A6C34878D82A}">
                    <a16:rowId xmlns:a16="http://schemas.microsoft.com/office/drawing/2014/main" val="1560853915"/>
                  </a:ext>
                </a:extLst>
              </a:tr>
              <a:tr h="676892">
                <a:tc>
                  <a:txBody>
                    <a:bodyPr/>
                    <a:lstStyle/>
                    <a:p>
                      <a:pPr marL="0" marR="0" lvl="0" indent="536575" algn="just" defTabSz="914400" rtl="0" eaLnBrk="1" fontAlgn="auto" latinLnBrk="0" hangingPunct="1">
                        <a:lnSpc>
                          <a:spcPct val="100000"/>
                        </a:lnSpc>
                        <a:spcBef>
                          <a:spcPts val="0"/>
                        </a:spcBef>
                        <a:spcAft>
                          <a:spcPts val="0"/>
                        </a:spcAft>
                        <a:buClrTx/>
                        <a:buSzTx/>
                        <a:buFontTx/>
                        <a:buNone/>
                        <a:tabLst/>
                        <a:defRPr/>
                      </a:pPr>
                      <a:r>
                        <a:rPr lang="uk-UA"/>
                        <a:t>6. Відсутність механізмів стимулювання суб'єктів господарювання для посилення багатофункціональності лісового господарства.</a:t>
                      </a:r>
                    </a:p>
                  </a:txBody>
                  <a:tcPr/>
                </a:tc>
                <a:tc>
                  <a:txBody>
                    <a:bodyPr/>
                    <a:lstStyle/>
                    <a:p>
                      <a:pPr marL="0" marR="0" lvl="0" indent="536575" algn="just" defTabSz="914400" rtl="0" eaLnBrk="1" fontAlgn="auto" latinLnBrk="0" hangingPunct="1">
                        <a:lnSpc>
                          <a:spcPct val="100000"/>
                        </a:lnSpc>
                        <a:spcBef>
                          <a:spcPts val="0"/>
                        </a:spcBef>
                        <a:spcAft>
                          <a:spcPts val="0"/>
                        </a:spcAft>
                        <a:buClrTx/>
                        <a:buSzTx/>
                        <a:buFontTx/>
                        <a:buNone/>
                        <a:tabLst/>
                        <a:defRPr/>
                      </a:pPr>
                      <a:r>
                        <a:rPr lang="uk-UA"/>
                        <a:t>Кабінету Міністрів України розглянути механізм звільнення від оподаткування та шляхом створення пільгового періоду для лісогосподарських підприємств, які запровадять послуги з реалізації рекреаційних, захисних, природоохоронних функцій та організують заготівлю (первинну переробку) недеревної продукції (грибів, ягід, м’яса диких тварин).</a:t>
                      </a:r>
                    </a:p>
                  </a:txBody>
                  <a:tcPr/>
                </a:tc>
                <a:extLst>
                  <a:ext uri="{0D108BD9-81ED-4DB2-BD59-A6C34878D82A}">
                    <a16:rowId xmlns:a16="http://schemas.microsoft.com/office/drawing/2014/main" val="3060390227"/>
                  </a:ext>
                </a:extLst>
              </a:tr>
              <a:tr h="927407">
                <a:tc>
                  <a:txBody>
                    <a:bodyPr/>
                    <a:lstStyle/>
                    <a:p>
                      <a:pPr marL="0" marR="0" lvl="0" indent="447675" algn="just" defTabSz="914400" rtl="0" eaLnBrk="1" fontAlgn="auto" latinLnBrk="0" hangingPunct="1">
                        <a:lnSpc>
                          <a:spcPct val="100000"/>
                        </a:lnSpc>
                        <a:spcBef>
                          <a:spcPts val="0"/>
                        </a:spcBef>
                        <a:spcAft>
                          <a:spcPts val="0"/>
                        </a:spcAft>
                        <a:buClrTx/>
                        <a:buSzTx/>
                        <a:buFontTx/>
                        <a:buNone/>
                        <a:tabLst/>
                        <a:defRPr/>
                      </a:pPr>
                      <a:r>
                        <a:rPr lang="uk-UA"/>
                        <a:t>7. Відсутність навчальної складової щодо багатофункціонального лісового господарства та багатофункціональності лісів.</a:t>
                      </a:r>
                    </a:p>
                  </a:txBody>
                  <a:tcPr/>
                </a:tc>
                <a:tc>
                  <a:txBody>
                    <a:bodyPr/>
                    <a:lstStyle/>
                    <a:p>
                      <a:pPr marL="0" marR="0" lvl="0" indent="447675" algn="just" defTabSz="914400" rtl="0" eaLnBrk="1" fontAlgn="auto" latinLnBrk="0" hangingPunct="1">
                        <a:lnSpc>
                          <a:spcPct val="100000"/>
                        </a:lnSpc>
                        <a:spcBef>
                          <a:spcPts val="0"/>
                        </a:spcBef>
                        <a:spcAft>
                          <a:spcPts val="0"/>
                        </a:spcAft>
                        <a:buClrTx/>
                        <a:buSzTx/>
                        <a:buFontTx/>
                        <a:buNone/>
                        <a:tabLst/>
                        <a:defRPr/>
                      </a:pPr>
                      <a:r>
                        <a:rPr lang="uk-UA"/>
                        <a:t>Рекомендувати закладам вищої освіти впровадити у навчальний процес навчальні дисципліни щодо проектування та застосування багатофункціонального лісового господарства.</a:t>
                      </a:r>
                    </a:p>
                  </a:txBody>
                  <a:tcPr/>
                </a:tc>
                <a:extLst>
                  <a:ext uri="{0D108BD9-81ED-4DB2-BD59-A6C34878D82A}">
                    <a16:rowId xmlns:a16="http://schemas.microsoft.com/office/drawing/2014/main" val="2813500953"/>
                  </a:ext>
                </a:extLst>
              </a:tr>
              <a:tr h="1219244">
                <a:tc>
                  <a:txBody>
                    <a:bodyPr/>
                    <a:lstStyle/>
                    <a:p>
                      <a:pPr marL="0" marR="0" lvl="0" indent="541338" algn="just" defTabSz="914400" rtl="0" eaLnBrk="1" fontAlgn="auto" latinLnBrk="0" hangingPunct="1">
                        <a:lnSpc>
                          <a:spcPct val="100000"/>
                        </a:lnSpc>
                        <a:spcBef>
                          <a:spcPts val="0"/>
                        </a:spcBef>
                        <a:spcAft>
                          <a:spcPts val="0"/>
                        </a:spcAft>
                        <a:buClrTx/>
                        <a:buSzTx/>
                        <a:buFontTx/>
                        <a:buNone/>
                        <a:tabLst/>
                        <a:defRPr/>
                      </a:pPr>
                      <a:r>
                        <a:rPr lang="uk-UA"/>
                        <a:t>8. Обмеженість наукових даних про оцінювання екосистемних функцій та послуг лісів.</a:t>
                      </a:r>
                    </a:p>
                  </a:txBody>
                  <a:tcPr/>
                </a:tc>
                <a:tc>
                  <a:txBody>
                    <a:bodyPr/>
                    <a:lstStyle/>
                    <a:p>
                      <a:pPr marL="0" marR="0" lvl="0" indent="541338" algn="just" defTabSz="914400" rtl="0" eaLnBrk="1" fontAlgn="auto" latinLnBrk="0" hangingPunct="1">
                        <a:lnSpc>
                          <a:spcPct val="100000"/>
                        </a:lnSpc>
                        <a:spcBef>
                          <a:spcPts val="0"/>
                        </a:spcBef>
                        <a:spcAft>
                          <a:spcPts val="0"/>
                        </a:spcAft>
                        <a:buClrTx/>
                        <a:buSzTx/>
                        <a:buFontTx/>
                        <a:buNone/>
                        <a:tabLst/>
                        <a:defRPr/>
                      </a:pPr>
                      <a:r>
                        <a:rPr lang="uk-UA"/>
                        <a:t>Науково-дослідним інститутам та університетам рекомендувати включити у пріоритетні напрями досліджень тематику багатофункціональної ролі лісів та лісового господарства, розроблення механізмів монетизації.</a:t>
                      </a:r>
                    </a:p>
                  </a:txBody>
                  <a:tcPr/>
                </a:tc>
                <a:extLst>
                  <a:ext uri="{0D108BD9-81ED-4DB2-BD59-A6C34878D82A}">
                    <a16:rowId xmlns:a16="http://schemas.microsoft.com/office/drawing/2014/main" val="3275961190"/>
                  </a:ext>
                </a:extLst>
              </a:tr>
            </a:tbl>
          </a:graphicData>
        </a:graphic>
      </p:graphicFrame>
      <p:sp>
        <p:nvSpPr>
          <p:cNvPr id="11" name="TextBox 10">
            <a:extLst>
              <a:ext uri="{FF2B5EF4-FFF2-40B4-BE49-F238E27FC236}">
                <a16:creationId xmlns:a16="http://schemas.microsoft.com/office/drawing/2014/main" id="{40B5A544-C9A2-4842-B327-3C8467B7E97A}"/>
              </a:ext>
            </a:extLst>
          </p:cNvPr>
          <p:cNvSpPr txBox="1"/>
          <p:nvPr/>
        </p:nvSpPr>
        <p:spPr>
          <a:xfrm>
            <a:off x="661187" y="406353"/>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2088632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ED7B05E-CDA6-48F1-876E-772F98EF7A98}"/>
              </a:ext>
            </a:extLst>
          </p:cNvPr>
          <p:cNvSpPr>
            <a:spLocks noGrp="1"/>
          </p:cNvSpPr>
          <p:nvPr>
            <p:ph type="sldNum" sz="quarter" idx="12"/>
          </p:nvPr>
        </p:nvSpPr>
        <p:spPr/>
        <p:txBody>
          <a:bodyPr/>
          <a:lstStyle/>
          <a:p>
            <a:fld id="{51EE7181-CA54-4834-B0AA-E251DC475F5A}" type="slidenum">
              <a:rPr lang="en-GB" smtClean="0"/>
              <a:t>11</a:t>
            </a:fld>
            <a:endParaRPr lang="en-GB"/>
          </a:p>
        </p:txBody>
      </p:sp>
      <p:sp>
        <p:nvSpPr>
          <p:cNvPr id="4" name="Прямокутник 3">
            <a:extLst>
              <a:ext uri="{FF2B5EF4-FFF2-40B4-BE49-F238E27FC236}">
                <a16:creationId xmlns:a16="http://schemas.microsoft.com/office/drawing/2014/main" id="{F009554E-90F2-4152-BA87-A22BEA6031CE}"/>
              </a:ext>
            </a:extLst>
          </p:cNvPr>
          <p:cNvSpPr/>
          <p:nvPr/>
        </p:nvSpPr>
        <p:spPr>
          <a:xfrm>
            <a:off x="1310308" y="1490008"/>
            <a:ext cx="9571383" cy="1938992"/>
          </a:xfrm>
          <a:prstGeom prst="rect">
            <a:avLst/>
          </a:prstGeom>
        </p:spPr>
        <p:txBody>
          <a:bodyPr wrap="square">
            <a:spAutoFit/>
          </a:bodyPr>
          <a:lstStyle/>
          <a:p>
            <a:pPr algn="ctr"/>
            <a:r>
              <a:rPr lang="uk-UA" sz="4000" b="1">
                <a:solidFill>
                  <a:schemeClr val="accent6">
                    <a:lumMod val="50000"/>
                  </a:schemeClr>
                </a:solidFill>
              </a:rPr>
              <a:t>НАБЛИЖЕНЕ ДО ПРИРОДИ ЛІСІВНИЦТВО </a:t>
            </a:r>
          </a:p>
          <a:p>
            <a:pPr algn="ctr"/>
            <a:r>
              <a:rPr lang="uk-UA" sz="4000">
                <a:solidFill>
                  <a:schemeClr val="accent6">
                    <a:lumMod val="50000"/>
                  </a:schemeClr>
                </a:solidFill>
              </a:rPr>
              <a:t>для досягнення </a:t>
            </a:r>
          </a:p>
          <a:p>
            <a:pPr algn="ctr"/>
            <a:r>
              <a:rPr lang="uk-UA" sz="4000">
                <a:solidFill>
                  <a:schemeClr val="accent6">
                    <a:lumMod val="50000"/>
                  </a:schemeClr>
                </a:solidFill>
              </a:rPr>
              <a:t>БАГАТОФУНКЦІОНАЛНЬОЇ РОЛІ ЛІСІВ</a:t>
            </a:r>
            <a:endParaRPr lang="en-US" sz="4000">
              <a:solidFill>
                <a:schemeClr val="accent6">
                  <a:lumMod val="50000"/>
                </a:schemeClr>
              </a:solidFill>
            </a:endParaRPr>
          </a:p>
        </p:txBody>
      </p:sp>
      <p:sp>
        <p:nvSpPr>
          <p:cNvPr id="5" name="Прямокутник 4">
            <a:extLst>
              <a:ext uri="{FF2B5EF4-FFF2-40B4-BE49-F238E27FC236}">
                <a16:creationId xmlns:a16="http://schemas.microsoft.com/office/drawing/2014/main" id="{81B198F6-061D-42AD-8F75-25D51626DA2C}"/>
              </a:ext>
            </a:extLst>
          </p:cNvPr>
          <p:cNvSpPr/>
          <p:nvPr/>
        </p:nvSpPr>
        <p:spPr>
          <a:xfrm>
            <a:off x="5486400" y="4398496"/>
            <a:ext cx="6102626" cy="1569660"/>
          </a:xfrm>
          <a:prstGeom prst="rect">
            <a:avLst/>
          </a:prstGeom>
        </p:spPr>
        <p:txBody>
          <a:bodyPr wrap="square">
            <a:spAutoFit/>
          </a:bodyPr>
          <a:lstStyle/>
          <a:p>
            <a:pPr algn="ctr"/>
            <a:r>
              <a:rPr lang="uk-UA" sz="2400" b="1"/>
              <a:t>Наближене до природи лісівництво прагне створити багатофункціональні ліси</a:t>
            </a:r>
            <a:r>
              <a:rPr lang="uk-UA" sz="2400"/>
              <a:t>, поєднуючи біорізноманіття, збереження запасів вуглецю та доходи від деревини.</a:t>
            </a:r>
          </a:p>
        </p:txBody>
      </p:sp>
      <p:pic>
        <p:nvPicPr>
          <p:cNvPr id="6" name="Рисунок 5">
            <a:extLst>
              <a:ext uri="{FF2B5EF4-FFF2-40B4-BE49-F238E27FC236}">
                <a16:creationId xmlns:a16="http://schemas.microsoft.com/office/drawing/2014/main" id="{12AD58EB-2B0B-40AC-9D85-EFEFC83C61CC}"/>
              </a:ext>
            </a:extLst>
          </p:cNvPr>
          <p:cNvPicPr>
            <a:picLocks noChangeAspect="1"/>
          </p:cNvPicPr>
          <p:nvPr/>
        </p:nvPicPr>
        <p:blipFill>
          <a:blip r:embed="rId2"/>
          <a:stretch>
            <a:fillRect/>
          </a:stretch>
        </p:blipFill>
        <p:spPr>
          <a:xfrm>
            <a:off x="245230" y="3429000"/>
            <a:ext cx="4851400" cy="3429000"/>
          </a:xfrm>
          <a:prstGeom prst="rect">
            <a:avLst/>
          </a:prstGeom>
        </p:spPr>
      </p:pic>
      <p:sp>
        <p:nvSpPr>
          <p:cNvPr id="7" name="Місце для нижнього колонтитула 1">
            <a:extLst>
              <a:ext uri="{FF2B5EF4-FFF2-40B4-BE49-F238E27FC236}">
                <a16:creationId xmlns:a16="http://schemas.microsoft.com/office/drawing/2014/main" id="{5EBF3876-6F4D-4CBB-A5D9-A68D1488AA9A}"/>
              </a:ext>
            </a:extLst>
          </p:cNvPr>
          <p:cNvSpPr>
            <a:spLocks noGrp="1"/>
          </p:cNvSpPr>
          <p:nvPr>
            <p:ph type="ftr" sz="quarter" idx="11"/>
          </p:nvPr>
        </p:nvSpPr>
        <p:spPr>
          <a:xfrm>
            <a:off x="4038600" y="6356350"/>
            <a:ext cx="4114800" cy="544512"/>
          </a:xfrm>
        </p:spPr>
        <p:txBody>
          <a:bodyPr/>
          <a:lstStyle/>
          <a:p>
            <a:r>
              <a:rPr lang="uk-UA"/>
              <a:t>18</a:t>
            </a:r>
            <a:r>
              <a:rPr lang="en-GB"/>
              <a:t>.</a:t>
            </a:r>
            <a:r>
              <a:rPr lang="uk-UA"/>
              <a:t>12</a:t>
            </a:r>
            <a:r>
              <a:rPr lang="en-GB"/>
              <a:t>.202</a:t>
            </a:r>
            <a:r>
              <a:rPr lang="uk-UA"/>
              <a:t>5</a:t>
            </a:r>
            <a:r>
              <a:rPr lang="en-GB"/>
              <a:t>, Kyiv</a:t>
            </a:r>
          </a:p>
        </p:txBody>
      </p:sp>
      <p:sp>
        <p:nvSpPr>
          <p:cNvPr id="8" name="TextBox 7">
            <a:extLst>
              <a:ext uri="{FF2B5EF4-FFF2-40B4-BE49-F238E27FC236}">
                <a16:creationId xmlns:a16="http://schemas.microsoft.com/office/drawing/2014/main" id="{576FE74E-F68B-4462-AD40-AB2FCC15E5CC}"/>
              </a:ext>
            </a:extLst>
          </p:cNvPr>
          <p:cNvSpPr txBox="1"/>
          <p:nvPr/>
        </p:nvSpPr>
        <p:spPr>
          <a:xfrm>
            <a:off x="661187" y="406353"/>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1681000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31559F4A-3457-4438-814D-C52CCBFD5B78}"/>
              </a:ext>
            </a:extLst>
          </p:cNvPr>
          <p:cNvSpPr>
            <a:spLocks noGrp="1"/>
          </p:cNvSpPr>
          <p:nvPr>
            <p:ph type="sldNum" sz="quarter" idx="12"/>
          </p:nvPr>
        </p:nvSpPr>
        <p:spPr/>
        <p:txBody>
          <a:bodyPr/>
          <a:lstStyle/>
          <a:p>
            <a:fld id="{51EE7181-CA54-4834-B0AA-E251DC475F5A}" type="slidenum">
              <a:rPr lang="en-GB" smtClean="0"/>
              <a:t>12</a:t>
            </a:fld>
            <a:endParaRPr lang="en-GB"/>
          </a:p>
        </p:txBody>
      </p:sp>
      <p:sp>
        <p:nvSpPr>
          <p:cNvPr id="5" name="Місце для нижнього колонтитула 1">
            <a:extLst>
              <a:ext uri="{FF2B5EF4-FFF2-40B4-BE49-F238E27FC236}">
                <a16:creationId xmlns:a16="http://schemas.microsoft.com/office/drawing/2014/main" id="{B11CF46D-DA3D-4960-9C9E-AE17A712398D}"/>
              </a:ext>
            </a:extLst>
          </p:cNvPr>
          <p:cNvSpPr>
            <a:spLocks noGrp="1"/>
          </p:cNvSpPr>
          <p:nvPr>
            <p:ph type="ftr" sz="quarter" idx="11"/>
          </p:nvPr>
        </p:nvSpPr>
        <p:spPr>
          <a:xfrm>
            <a:off x="4038600" y="6356350"/>
            <a:ext cx="4114800" cy="544512"/>
          </a:xfrm>
        </p:spPr>
        <p:txBody>
          <a:bodyPr/>
          <a:lstStyle/>
          <a:p>
            <a:r>
              <a:rPr lang="uk-UA"/>
              <a:t>18</a:t>
            </a:r>
            <a:r>
              <a:rPr lang="en-GB"/>
              <a:t>.</a:t>
            </a:r>
            <a:r>
              <a:rPr lang="uk-UA"/>
              <a:t>12</a:t>
            </a:r>
            <a:r>
              <a:rPr lang="en-GB"/>
              <a:t>.202</a:t>
            </a:r>
            <a:r>
              <a:rPr lang="uk-UA"/>
              <a:t>5</a:t>
            </a:r>
            <a:r>
              <a:rPr lang="en-GB"/>
              <a:t>, Kyiv</a:t>
            </a:r>
          </a:p>
        </p:txBody>
      </p:sp>
      <p:sp>
        <p:nvSpPr>
          <p:cNvPr id="7" name="Прямокутник 6">
            <a:extLst>
              <a:ext uri="{FF2B5EF4-FFF2-40B4-BE49-F238E27FC236}">
                <a16:creationId xmlns:a16="http://schemas.microsoft.com/office/drawing/2014/main" id="{933BFD26-7D23-4A8A-B8E9-91CE303EB659}"/>
              </a:ext>
            </a:extLst>
          </p:cNvPr>
          <p:cNvSpPr/>
          <p:nvPr/>
        </p:nvSpPr>
        <p:spPr>
          <a:xfrm>
            <a:off x="927651" y="1620577"/>
            <a:ext cx="10691191" cy="4154984"/>
          </a:xfrm>
          <a:prstGeom prst="rect">
            <a:avLst/>
          </a:prstGeom>
        </p:spPr>
        <p:txBody>
          <a:bodyPr wrap="square">
            <a:spAutoFit/>
          </a:bodyPr>
          <a:lstStyle/>
          <a:p>
            <a:r>
              <a:rPr lang="uk-UA" sz="2400" b="1" u="sng"/>
              <a:t>Загальні принципи наближеного до природи лісівництва (</a:t>
            </a:r>
            <a:r>
              <a:rPr lang="en-US" sz="2400" b="1" u="sng"/>
              <a:t>Larsen et al.</a:t>
            </a:r>
            <a:r>
              <a:rPr lang="uk-UA" sz="2400" b="1" u="sng"/>
              <a:t>, </a:t>
            </a:r>
            <a:r>
              <a:rPr lang="en-US" sz="2400" b="1" u="sng"/>
              <a:t>2022:</a:t>
            </a:r>
          </a:p>
          <a:p>
            <a:endParaRPr lang="en-US" sz="2400"/>
          </a:p>
          <a:p>
            <a:pPr marL="285750" indent="-285750">
              <a:buFont typeface="Arial" panose="020B0604020202020204" pitchFamily="34" charset="0"/>
              <a:buChar char="•"/>
            </a:pPr>
            <a:r>
              <a:rPr lang="uk-UA" sz="2400"/>
              <a:t>вивчення природних процесів та надання їм можливості розвиватися;</a:t>
            </a:r>
          </a:p>
          <a:p>
            <a:pPr marL="285750" indent="-285750">
              <a:buFont typeface="Arial" panose="020B0604020202020204" pitchFamily="34" charset="0"/>
              <a:buChar char="•"/>
            </a:pPr>
            <a:r>
              <a:rPr lang="uk-UA" sz="2400"/>
              <a:t>підтриманні гетерогенності та складності лісових структур і просторових закономірностей;</a:t>
            </a:r>
          </a:p>
          <a:p>
            <a:pPr marL="285750" indent="-285750">
              <a:buFont typeface="Arial" panose="020B0604020202020204" pitchFamily="34" charset="0"/>
              <a:buChar char="•"/>
            </a:pPr>
            <a:r>
              <a:rPr lang="uk-UA" sz="2400"/>
              <a:t>інтеграції лісових функцій на різних просторових рівнях;</a:t>
            </a:r>
          </a:p>
          <a:p>
            <a:pPr marL="285750" indent="-285750">
              <a:buFont typeface="Arial" panose="020B0604020202020204" pitchFamily="34" charset="0"/>
              <a:buChar char="•"/>
            </a:pPr>
            <a:r>
              <a:rPr lang="uk-UA" sz="2400"/>
              <a:t>застосуванні різноманітних лісівничих систем, заснованих на природних режимах порушень, характерних для регіону;</a:t>
            </a:r>
          </a:p>
          <a:p>
            <a:pPr marL="285750" indent="-285750">
              <a:buFont typeface="Arial" panose="020B0604020202020204" pitchFamily="34" charset="0"/>
              <a:buChar char="•"/>
            </a:pPr>
            <a:r>
              <a:rPr lang="uk-UA" sz="2400"/>
              <a:t>заготівлі деревини з низьким впливом, за якої однакова увага приділяється тому, що залишається в лісі, і тому, що вилучається, з метою збереження оселищ, лісових ґрунтів та лісових мікрокліматів.</a:t>
            </a:r>
          </a:p>
        </p:txBody>
      </p:sp>
      <p:sp>
        <p:nvSpPr>
          <p:cNvPr id="6" name="TextBox 5">
            <a:extLst>
              <a:ext uri="{FF2B5EF4-FFF2-40B4-BE49-F238E27FC236}">
                <a16:creationId xmlns:a16="http://schemas.microsoft.com/office/drawing/2014/main" id="{7CD70DB4-A56D-42C4-9B17-8261CA0232C0}"/>
              </a:ext>
            </a:extLst>
          </p:cNvPr>
          <p:cNvSpPr txBox="1"/>
          <p:nvPr/>
        </p:nvSpPr>
        <p:spPr>
          <a:xfrm>
            <a:off x="661187" y="406353"/>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3709793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C84864EE-4A74-41CE-8072-F1085B9A6346}"/>
              </a:ext>
            </a:extLst>
          </p:cNvPr>
          <p:cNvSpPr>
            <a:spLocks noGrp="1"/>
          </p:cNvSpPr>
          <p:nvPr>
            <p:ph type="sldNum" sz="quarter" idx="12"/>
          </p:nvPr>
        </p:nvSpPr>
        <p:spPr/>
        <p:txBody>
          <a:bodyPr/>
          <a:lstStyle/>
          <a:p>
            <a:fld id="{51EE7181-CA54-4834-B0AA-E251DC475F5A}" type="slidenum">
              <a:rPr lang="en-GB" smtClean="0"/>
              <a:t>13</a:t>
            </a:fld>
            <a:endParaRPr lang="en-GB"/>
          </a:p>
        </p:txBody>
      </p:sp>
      <p:sp>
        <p:nvSpPr>
          <p:cNvPr id="5" name="Прямокутник 4">
            <a:extLst>
              <a:ext uri="{FF2B5EF4-FFF2-40B4-BE49-F238E27FC236}">
                <a16:creationId xmlns:a16="http://schemas.microsoft.com/office/drawing/2014/main" id="{B0D322F4-11C8-46BC-9EBA-8783F2752D7E}"/>
              </a:ext>
            </a:extLst>
          </p:cNvPr>
          <p:cNvSpPr/>
          <p:nvPr/>
        </p:nvSpPr>
        <p:spPr>
          <a:xfrm>
            <a:off x="964096" y="2115329"/>
            <a:ext cx="10389704" cy="116955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a:solidFill>
                  <a:schemeClr val="tx1"/>
                </a:solidFill>
              </a:rPr>
              <a:t>НАЦІОНАЛЬНИЙ РІВЕНЬ ЛІСОВОЇ ГАЛУЗІ</a:t>
            </a:r>
            <a:endParaRPr lang="en-US" sz="3600">
              <a:solidFill>
                <a:schemeClr val="tx1"/>
              </a:solidFill>
            </a:endParaRPr>
          </a:p>
        </p:txBody>
      </p:sp>
      <p:sp>
        <p:nvSpPr>
          <p:cNvPr id="6" name="Прямокутник 5">
            <a:extLst>
              <a:ext uri="{FF2B5EF4-FFF2-40B4-BE49-F238E27FC236}">
                <a16:creationId xmlns:a16="http://schemas.microsoft.com/office/drawing/2014/main" id="{F24E0943-C026-4B54-9821-81454458E74D}"/>
              </a:ext>
            </a:extLst>
          </p:cNvPr>
          <p:cNvSpPr/>
          <p:nvPr/>
        </p:nvSpPr>
        <p:spPr>
          <a:xfrm>
            <a:off x="964096" y="4817217"/>
            <a:ext cx="10389704" cy="116955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a:solidFill>
                  <a:schemeClr val="tx1"/>
                </a:solidFill>
              </a:rPr>
              <a:t>ЛІСОГОСПОДАРСЬКЕ ПІДПРИЄМСТВО АБО </a:t>
            </a:r>
          </a:p>
          <a:p>
            <a:pPr algn="ctr"/>
            <a:r>
              <a:rPr lang="uk-UA" sz="3600">
                <a:solidFill>
                  <a:schemeClr val="tx1"/>
                </a:solidFill>
              </a:rPr>
              <a:t>ЙОГО ЧАСТИНА</a:t>
            </a:r>
            <a:r>
              <a:rPr lang="en-US" sz="3600">
                <a:solidFill>
                  <a:schemeClr val="tx1"/>
                </a:solidFill>
              </a:rPr>
              <a:t> </a:t>
            </a:r>
          </a:p>
        </p:txBody>
      </p:sp>
      <p:sp>
        <p:nvSpPr>
          <p:cNvPr id="7" name="TextBox 6">
            <a:extLst>
              <a:ext uri="{FF2B5EF4-FFF2-40B4-BE49-F238E27FC236}">
                <a16:creationId xmlns:a16="http://schemas.microsoft.com/office/drawing/2014/main" id="{E5D2DE16-1B65-4DD6-98B4-F38DC8C6C908}"/>
              </a:ext>
            </a:extLst>
          </p:cNvPr>
          <p:cNvSpPr txBox="1"/>
          <p:nvPr/>
        </p:nvSpPr>
        <p:spPr>
          <a:xfrm>
            <a:off x="1620962" y="3431972"/>
            <a:ext cx="9230925" cy="1015663"/>
          </a:xfrm>
          <a:prstGeom prst="rect">
            <a:avLst/>
          </a:prstGeom>
          <a:noFill/>
        </p:spPr>
        <p:txBody>
          <a:bodyPr wrap="none" rtlCol="0">
            <a:spAutoFit/>
          </a:bodyPr>
          <a:lstStyle/>
          <a:p>
            <a:r>
              <a:rPr lang="uk-UA" sz="6000"/>
              <a:t>РІВЕНЬ ВПРОВАДЖЕННЯ???</a:t>
            </a:r>
            <a:endParaRPr lang="en-US" sz="6000"/>
          </a:p>
        </p:txBody>
      </p:sp>
      <p:sp>
        <p:nvSpPr>
          <p:cNvPr id="9" name="Місце для нижнього колонтитула 1">
            <a:extLst>
              <a:ext uri="{FF2B5EF4-FFF2-40B4-BE49-F238E27FC236}">
                <a16:creationId xmlns:a16="http://schemas.microsoft.com/office/drawing/2014/main" id="{2AFA5086-A0E7-4B0B-B415-FA3D188972D3}"/>
              </a:ext>
            </a:extLst>
          </p:cNvPr>
          <p:cNvSpPr>
            <a:spLocks noGrp="1"/>
          </p:cNvSpPr>
          <p:nvPr>
            <p:ph type="ftr" sz="quarter" idx="11"/>
          </p:nvPr>
        </p:nvSpPr>
        <p:spPr>
          <a:xfrm>
            <a:off x="4038600" y="6356350"/>
            <a:ext cx="4114800" cy="544512"/>
          </a:xfrm>
        </p:spPr>
        <p:txBody>
          <a:bodyPr/>
          <a:lstStyle/>
          <a:p>
            <a:r>
              <a:rPr lang="uk-UA"/>
              <a:t>18</a:t>
            </a:r>
            <a:r>
              <a:rPr lang="en-GB"/>
              <a:t>.</a:t>
            </a:r>
            <a:r>
              <a:rPr lang="uk-UA"/>
              <a:t>12</a:t>
            </a:r>
            <a:r>
              <a:rPr lang="en-GB"/>
              <a:t>.202</a:t>
            </a:r>
            <a:r>
              <a:rPr lang="uk-UA"/>
              <a:t>5</a:t>
            </a:r>
            <a:r>
              <a:rPr lang="en-GB"/>
              <a:t>, Kyiv</a:t>
            </a:r>
          </a:p>
        </p:txBody>
      </p:sp>
      <p:sp>
        <p:nvSpPr>
          <p:cNvPr id="10" name="TextBox 9">
            <a:extLst>
              <a:ext uri="{FF2B5EF4-FFF2-40B4-BE49-F238E27FC236}">
                <a16:creationId xmlns:a16="http://schemas.microsoft.com/office/drawing/2014/main" id="{E21A3A01-E027-4E81-9568-50B2587A634B}"/>
              </a:ext>
            </a:extLst>
          </p:cNvPr>
          <p:cNvSpPr txBox="1"/>
          <p:nvPr/>
        </p:nvSpPr>
        <p:spPr>
          <a:xfrm>
            <a:off x="726501" y="387692"/>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11227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C84864EE-4A74-41CE-8072-F1085B9A6346}"/>
              </a:ext>
            </a:extLst>
          </p:cNvPr>
          <p:cNvSpPr>
            <a:spLocks noGrp="1"/>
          </p:cNvSpPr>
          <p:nvPr>
            <p:ph type="sldNum" sz="quarter" idx="12"/>
          </p:nvPr>
        </p:nvSpPr>
        <p:spPr/>
        <p:txBody>
          <a:bodyPr/>
          <a:lstStyle/>
          <a:p>
            <a:fld id="{51EE7181-CA54-4834-B0AA-E251DC475F5A}" type="slidenum">
              <a:rPr lang="en-GB" smtClean="0"/>
              <a:t>14</a:t>
            </a:fld>
            <a:endParaRPr lang="en-GB"/>
          </a:p>
        </p:txBody>
      </p:sp>
      <p:sp>
        <p:nvSpPr>
          <p:cNvPr id="6" name="Прямокутник 5">
            <a:extLst>
              <a:ext uri="{FF2B5EF4-FFF2-40B4-BE49-F238E27FC236}">
                <a16:creationId xmlns:a16="http://schemas.microsoft.com/office/drawing/2014/main" id="{F24E0943-C026-4B54-9821-81454458E74D}"/>
              </a:ext>
            </a:extLst>
          </p:cNvPr>
          <p:cNvSpPr/>
          <p:nvPr/>
        </p:nvSpPr>
        <p:spPr>
          <a:xfrm>
            <a:off x="1041950" y="4643812"/>
            <a:ext cx="10181219" cy="116955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a:solidFill>
                  <a:schemeClr val="tx1"/>
                </a:solidFill>
              </a:rPr>
              <a:t>Лісничий є центром і душою всієї системи лісового управління… (М.М.Орлов)</a:t>
            </a:r>
          </a:p>
        </p:txBody>
      </p:sp>
      <p:sp>
        <p:nvSpPr>
          <p:cNvPr id="8" name="Виноска: зі стрілкою вправо 7">
            <a:extLst>
              <a:ext uri="{FF2B5EF4-FFF2-40B4-BE49-F238E27FC236}">
                <a16:creationId xmlns:a16="http://schemas.microsoft.com/office/drawing/2014/main" id="{2F1FD993-A5C3-4D27-89D8-CA95A102C6AD}"/>
              </a:ext>
            </a:extLst>
          </p:cNvPr>
          <p:cNvSpPr/>
          <p:nvPr/>
        </p:nvSpPr>
        <p:spPr>
          <a:xfrm>
            <a:off x="1041951" y="2040783"/>
            <a:ext cx="4772440" cy="2021686"/>
          </a:xfrm>
          <a:prstGeom prst="rightArrowCallout">
            <a:avLst>
              <a:gd name="adj1" fmla="val 25983"/>
              <a:gd name="adj2" fmla="val 41716"/>
              <a:gd name="adj3" fmla="val 49090"/>
              <a:gd name="adj4" fmla="val 6497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n w="0"/>
                <a:solidFill>
                  <a:schemeClr val="tx1"/>
                </a:solidFill>
                <a:effectLst>
                  <a:outerShdw blurRad="38100" dist="19050" dir="2700000" algn="tl" rotWithShape="0">
                    <a:schemeClr val="dk1">
                      <a:alpha val="40000"/>
                    </a:schemeClr>
                  </a:outerShdw>
                </a:effectLst>
              </a:rPr>
              <a:t>ПРОФЕСІЙНА СВОБОДА ТА ПРОСТІР ДІЙ ЛІСНИЧОГО</a:t>
            </a:r>
            <a:endParaRPr lang="en-US">
              <a:ln w="0"/>
              <a:solidFill>
                <a:schemeClr val="tx1"/>
              </a:solidFill>
              <a:effectLst>
                <a:outerShdw blurRad="38100" dist="19050" dir="2700000" algn="tl" rotWithShape="0">
                  <a:schemeClr val="dk1">
                    <a:alpha val="40000"/>
                  </a:schemeClr>
                </a:outerShdw>
              </a:effectLst>
            </a:endParaRPr>
          </a:p>
        </p:txBody>
      </p:sp>
      <p:sp>
        <p:nvSpPr>
          <p:cNvPr id="11" name="Виноска: зі стрілкою вліво 10">
            <a:extLst>
              <a:ext uri="{FF2B5EF4-FFF2-40B4-BE49-F238E27FC236}">
                <a16:creationId xmlns:a16="http://schemas.microsoft.com/office/drawing/2014/main" id="{8C53FAAD-0047-447B-AC74-306427A05A2D}"/>
              </a:ext>
            </a:extLst>
          </p:cNvPr>
          <p:cNvSpPr/>
          <p:nvPr/>
        </p:nvSpPr>
        <p:spPr>
          <a:xfrm>
            <a:off x="6246981" y="2002426"/>
            <a:ext cx="4976189" cy="2098399"/>
          </a:xfrm>
          <a:prstGeom prst="leftArrowCallout">
            <a:avLst>
              <a:gd name="adj1" fmla="val 26981"/>
              <a:gd name="adj2" fmla="val 41341"/>
              <a:gd name="adj3" fmla="val 47779"/>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n w="0"/>
                <a:solidFill>
                  <a:schemeClr val="tx1"/>
                </a:solidFill>
                <a:effectLst>
                  <a:outerShdw blurRad="38100" dist="19050" dir="2700000" algn="tl" rotWithShape="0">
                    <a:schemeClr val="dk1">
                      <a:alpha val="40000"/>
                    </a:schemeClr>
                  </a:outerShdw>
                </a:effectLst>
              </a:rPr>
              <a:t>ЗАРЕГУЛЬОВАНІСТЬ ЛІСІВНИЦТВА, </a:t>
            </a:r>
          </a:p>
          <a:p>
            <a:pPr algn="ctr"/>
            <a:r>
              <a:rPr lang="uk-UA">
                <a:ln w="0"/>
                <a:solidFill>
                  <a:schemeClr val="tx1"/>
                </a:solidFill>
                <a:effectLst>
                  <a:outerShdw blurRad="38100" dist="19050" dir="2700000" algn="tl" rotWithShape="0">
                    <a:schemeClr val="dk1">
                      <a:alpha val="40000"/>
                    </a:schemeClr>
                  </a:outerShdw>
                </a:effectLst>
              </a:rPr>
              <a:t>ТОТАЛЬНИЙ КОНТРОЛЬ</a:t>
            </a:r>
            <a:endParaRPr lang="en-US">
              <a:ln w="0"/>
              <a:solidFill>
                <a:schemeClr val="tx1"/>
              </a:solidFill>
              <a:effectLst>
                <a:outerShdw blurRad="38100" dist="19050" dir="2700000" algn="tl" rotWithShape="0">
                  <a:schemeClr val="dk1">
                    <a:alpha val="40000"/>
                  </a:schemeClr>
                </a:outerShdw>
              </a:effectLst>
            </a:endParaRPr>
          </a:p>
        </p:txBody>
      </p:sp>
      <p:sp>
        <p:nvSpPr>
          <p:cNvPr id="10" name="Місце для нижнього колонтитула 1">
            <a:extLst>
              <a:ext uri="{FF2B5EF4-FFF2-40B4-BE49-F238E27FC236}">
                <a16:creationId xmlns:a16="http://schemas.microsoft.com/office/drawing/2014/main" id="{3F502BDE-E971-4792-B66A-488EBD7258A7}"/>
              </a:ext>
            </a:extLst>
          </p:cNvPr>
          <p:cNvSpPr>
            <a:spLocks noGrp="1"/>
          </p:cNvSpPr>
          <p:nvPr>
            <p:ph type="ftr" sz="quarter" idx="11"/>
          </p:nvPr>
        </p:nvSpPr>
        <p:spPr>
          <a:xfrm>
            <a:off x="4038600" y="6356350"/>
            <a:ext cx="4114800" cy="544512"/>
          </a:xfrm>
        </p:spPr>
        <p:txBody>
          <a:bodyPr/>
          <a:lstStyle/>
          <a:p>
            <a:r>
              <a:rPr lang="uk-UA"/>
              <a:t>18</a:t>
            </a:r>
            <a:r>
              <a:rPr lang="en-GB"/>
              <a:t>.</a:t>
            </a:r>
            <a:r>
              <a:rPr lang="uk-UA"/>
              <a:t>12</a:t>
            </a:r>
            <a:r>
              <a:rPr lang="en-GB"/>
              <a:t>.202</a:t>
            </a:r>
            <a:r>
              <a:rPr lang="uk-UA"/>
              <a:t>5</a:t>
            </a:r>
            <a:r>
              <a:rPr lang="en-GB"/>
              <a:t>, Kyiv</a:t>
            </a:r>
          </a:p>
        </p:txBody>
      </p:sp>
      <p:sp>
        <p:nvSpPr>
          <p:cNvPr id="12" name="TextBox 11">
            <a:extLst>
              <a:ext uri="{FF2B5EF4-FFF2-40B4-BE49-F238E27FC236}">
                <a16:creationId xmlns:a16="http://schemas.microsoft.com/office/drawing/2014/main" id="{418B019D-ED98-429B-B43A-7AF5A4EC38D7}"/>
              </a:ext>
            </a:extLst>
          </p:cNvPr>
          <p:cNvSpPr txBox="1"/>
          <p:nvPr/>
        </p:nvSpPr>
        <p:spPr>
          <a:xfrm>
            <a:off x="679848" y="336751"/>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487159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724589EC-8FB8-46E5-9005-88E49EFC88E2}"/>
              </a:ext>
            </a:extLst>
          </p:cNvPr>
          <p:cNvSpPr>
            <a:spLocks noGrp="1"/>
          </p:cNvSpPr>
          <p:nvPr>
            <p:ph type="sldNum" sz="quarter" idx="12"/>
          </p:nvPr>
        </p:nvSpPr>
        <p:spPr/>
        <p:txBody>
          <a:bodyPr/>
          <a:lstStyle/>
          <a:p>
            <a:fld id="{51EE7181-CA54-4834-B0AA-E251DC475F5A}" type="slidenum">
              <a:rPr lang="en-GB" smtClean="0"/>
              <a:t>15</a:t>
            </a:fld>
            <a:endParaRPr lang="en-GB"/>
          </a:p>
        </p:txBody>
      </p:sp>
      <p:sp>
        <p:nvSpPr>
          <p:cNvPr id="5" name="Місце для нижнього колонтитула 1">
            <a:extLst>
              <a:ext uri="{FF2B5EF4-FFF2-40B4-BE49-F238E27FC236}">
                <a16:creationId xmlns:a16="http://schemas.microsoft.com/office/drawing/2014/main" id="{564713E0-4C7C-46A6-9CAC-CE7791893AF2}"/>
              </a:ext>
            </a:extLst>
          </p:cNvPr>
          <p:cNvSpPr>
            <a:spLocks noGrp="1"/>
          </p:cNvSpPr>
          <p:nvPr>
            <p:ph type="ftr" sz="quarter" idx="11"/>
          </p:nvPr>
        </p:nvSpPr>
        <p:spPr>
          <a:xfrm>
            <a:off x="4038600" y="6356350"/>
            <a:ext cx="4114800" cy="544512"/>
          </a:xfrm>
        </p:spPr>
        <p:txBody>
          <a:bodyPr/>
          <a:lstStyle/>
          <a:p>
            <a:r>
              <a:rPr lang="uk-UA"/>
              <a:t>18</a:t>
            </a:r>
            <a:r>
              <a:rPr lang="en-GB"/>
              <a:t>.</a:t>
            </a:r>
            <a:r>
              <a:rPr lang="uk-UA"/>
              <a:t>12</a:t>
            </a:r>
            <a:r>
              <a:rPr lang="en-GB"/>
              <a:t>.202</a:t>
            </a:r>
            <a:r>
              <a:rPr lang="uk-UA"/>
              <a:t>5</a:t>
            </a:r>
            <a:r>
              <a:rPr lang="en-GB"/>
              <a:t>, Kyiv</a:t>
            </a:r>
          </a:p>
        </p:txBody>
      </p:sp>
      <p:graphicFrame>
        <p:nvGraphicFramePr>
          <p:cNvPr id="6" name="Схема 5">
            <a:extLst>
              <a:ext uri="{FF2B5EF4-FFF2-40B4-BE49-F238E27FC236}">
                <a16:creationId xmlns:a16="http://schemas.microsoft.com/office/drawing/2014/main" id="{898539E3-D65D-4A17-A99F-8A478B4ED135}"/>
              </a:ext>
            </a:extLst>
          </p:cNvPr>
          <p:cNvGraphicFramePr/>
          <p:nvPr>
            <p:extLst>
              <p:ext uri="{D42A27DB-BD31-4B8C-83A1-F6EECF244321}">
                <p14:modId xmlns:p14="http://schemas.microsoft.com/office/powerpoint/2010/main" val="423324587"/>
              </p:ext>
            </p:extLst>
          </p:nvPr>
        </p:nvGraphicFramePr>
        <p:xfrm>
          <a:off x="1045029" y="1209939"/>
          <a:ext cx="1003973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Овал 6">
            <a:extLst>
              <a:ext uri="{FF2B5EF4-FFF2-40B4-BE49-F238E27FC236}">
                <a16:creationId xmlns:a16="http://schemas.microsoft.com/office/drawing/2014/main" id="{52454D43-C451-46AE-B991-72B0610F18E2}"/>
              </a:ext>
            </a:extLst>
          </p:cNvPr>
          <p:cNvSpPr/>
          <p:nvPr/>
        </p:nvSpPr>
        <p:spPr>
          <a:xfrm>
            <a:off x="4469363" y="3210010"/>
            <a:ext cx="3088433" cy="152994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n w="0"/>
                <a:solidFill>
                  <a:schemeClr val="tx1"/>
                </a:solidFill>
                <a:effectLst>
                  <a:outerShdw blurRad="38100" dist="19050" dir="2700000" algn="tl" rotWithShape="0">
                    <a:schemeClr val="dk1">
                      <a:alpha val="40000"/>
                    </a:schemeClr>
                  </a:outerShdw>
                </a:effectLst>
              </a:rPr>
              <a:t>Контроль поточного приросту деревини</a:t>
            </a:r>
            <a:endParaRPr lang="en-US">
              <a:ln w="0"/>
              <a:solidFill>
                <a:schemeClr val="tx1"/>
              </a:solidFill>
              <a:effectLst>
                <a:outerShdw blurRad="38100" dist="19050" dir="2700000" algn="tl" rotWithShape="0">
                  <a:schemeClr val="dk1">
                    <a:alpha val="40000"/>
                  </a:schemeClr>
                </a:outerShdw>
              </a:effectLst>
            </a:endParaRPr>
          </a:p>
        </p:txBody>
      </p:sp>
      <p:sp>
        <p:nvSpPr>
          <p:cNvPr id="8" name="TextBox 7">
            <a:extLst>
              <a:ext uri="{FF2B5EF4-FFF2-40B4-BE49-F238E27FC236}">
                <a16:creationId xmlns:a16="http://schemas.microsoft.com/office/drawing/2014/main" id="{50E5C2F0-125D-4384-B6E6-B73A72505AFF}"/>
              </a:ext>
            </a:extLst>
          </p:cNvPr>
          <p:cNvSpPr txBox="1"/>
          <p:nvPr/>
        </p:nvSpPr>
        <p:spPr>
          <a:xfrm>
            <a:off x="698509" y="409184"/>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299506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16</a:t>
            </a:fld>
            <a:endParaRPr lang="en-GB"/>
          </a:p>
        </p:txBody>
      </p:sp>
      <p:sp>
        <p:nvSpPr>
          <p:cNvPr id="6" name="Прямокутник 5">
            <a:extLst>
              <a:ext uri="{FF2B5EF4-FFF2-40B4-BE49-F238E27FC236}">
                <a16:creationId xmlns:a16="http://schemas.microsoft.com/office/drawing/2014/main" id="{44D51EA1-A679-46C6-9A1F-FF256D949186}"/>
              </a:ext>
            </a:extLst>
          </p:cNvPr>
          <p:cNvSpPr/>
          <p:nvPr/>
        </p:nvSpPr>
        <p:spPr>
          <a:xfrm>
            <a:off x="3305897" y="1300811"/>
            <a:ext cx="5818225" cy="461665"/>
          </a:xfrm>
          <a:prstGeom prst="rect">
            <a:avLst/>
          </a:prstGeom>
        </p:spPr>
        <p:txBody>
          <a:bodyPr wrap="square">
            <a:spAutoFit/>
          </a:bodyPr>
          <a:lstStyle/>
          <a:p>
            <a:pPr algn="ctr"/>
            <a:r>
              <a:rPr lang="uk-UA" sz="2400" b="1">
                <a:solidFill>
                  <a:schemeClr val="accent6">
                    <a:lumMod val="50000"/>
                  </a:schemeClr>
                </a:solidFill>
              </a:rPr>
              <a:t>НАБЛИЖЕНЕ ДО ПРИРОДИ ЛІСІВНИЦТВО</a:t>
            </a:r>
            <a:endParaRPr lang="en-US" sz="2400" b="1">
              <a:solidFill>
                <a:schemeClr val="accent6">
                  <a:lumMod val="50000"/>
                </a:schemeClr>
              </a:solidFill>
            </a:endParaRPr>
          </a:p>
        </p:txBody>
      </p:sp>
      <p:sp>
        <p:nvSpPr>
          <p:cNvPr id="7" name="Rectangle 1">
            <a:extLst>
              <a:ext uri="{FF2B5EF4-FFF2-40B4-BE49-F238E27FC236}">
                <a16:creationId xmlns:a16="http://schemas.microsoft.com/office/drawing/2014/main" id="{678AD224-66EE-44D5-B678-266791F4D79B}"/>
              </a:ext>
            </a:extLst>
          </p:cNvPr>
          <p:cNvSpPr>
            <a:spLocks noChangeArrowheads="1"/>
          </p:cNvSpPr>
          <p:nvPr/>
        </p:nvSpPr>
        <p:spPr bwMode="auto">
          <a:xfrm>
            <a:off x="6261654" y="4274651"/>
            <a:ext cx="5724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Місце для нижнього колонтитула 1">
            <a:extLst>
              <a:ext uri="{FF2B5EF4-FFF2-40B4-BE49-F238E27FC236}">
                <a16:creationId xmlns:a16="http://schemas.microsoft.com/office/drawing/2014/main" id="{CABFF8E4-12BC-4A7E-97F3-025DB0DA09EC}"/>
              </a:ext>
            </a:extLst>
          </p:cNvPr>
          <p:cNvSpPr>
            <a:spLocks noGrp="1"/>
          </p:cNvSpPr>
          <p:nvPr>
            <p:ph type="ftr" sz="quarter" idx="11"/>
          </p:nvPr>
        </p:nvSpPr>
        <p:spPr>
          <a:xfrm>
            <a:off x="4038600" y="6356350"/>
            <a:ext cx="4114800" cy="544512"/>
          </a:xfrm>
        </p:spPr>
        <p:txBody>
          <a:bodyPr/>
          <a:lstStyle/>
          <a:p>
            <a:r>
              <a:rPr lang="uk-UA"/>
              <a:t>18</a:t>
            </a:r>
            <a:r>
              <a:rPr lang="en-GB"/>
              <a:t>.</a:t>
            </a:r>
            <a:r>
              <a:rPr lang="uk-UA"/>
              <a:t>12</a:t>
            </a:r>
            <a:r>
              <a:rPr lang="en-GB"/>
              <a:t>.202</a:t>
            </a:r>
            <a:r>
              <a:rPr lang="uk-UA"/>
              <a:t>5</a:t>
            </a:r>
            <a:r>
              <a:rPr lang="en-GB"/>
              <a:t>, Kyiv</a:t>
            </a:r>
          </a:p>
        </p:txBody>
      </p:sp>
      <p:graphicFrame>
        <p:nvGraphicFramePr>
          <p:cNvPr id="2" name="Таблиця 4">
            <a:extLst>
              <a:ext uri="{FF2B5EF4-FFF2-40B4-BE49-F238E27FC236}">
                <a16:creationId xmlns:a16="http://schemas.microsoft.com/office/drawing/2014/main" id="{475E94E5-2B71-42B4-9449-42D98C4C62F5}"/>
              </a:ext>
            </a:extLst>
          </p:cNvPr>
          <p:cNvGraphicFramePr>
            <a:graphicFrameLocks noGrp="1"/>
          </p:cNvGraphicFramePr>
          <p:nvPr>
            <p:extLst>
              <p:ext uri="{D42A27DB-BD31-4B8C-83A1-F6EECF244321}">
                <p14:modId xmlns:p14="http://schemas.microsoft.com/office/powerpoint/2010/main" val="125461541"/>
              </p:ext>
            </p:extLst>
          </p:nvPr>
        </p:nvGraphicFramePr>
        <p:xfrm>
          <a:off x="335902" y="1653793"/>
          <a:ext cx="11017898" cy="4745502"/>
        </p:xfrm>
        <a:graphic>
          <a:graphicData uri="http://schemas.openxmlformats.org/drawingml/2006/table">
            <a:tbl>
              <a:tblPr firstRow="1" bandRow="1">
                <a:tableStyleId>{93296810-A885-4BE3-A3E7-6D5BEEA58F35}</a:tableStyleId>
              </a:tblPr>
              <a:tblGrid>
                <a:gridCol w="7184571">
                  <a:extLst>
                    <a:ext uri="{9D8B030D-6E8A-4147-A177-3AD203B41FA5}">
                      <a16:colId xmlns:a16="http://schemas.microsoft.com/office/drawing/2014/main" val="1850743131"/>
                    </a:ext>
                  </a:extLst>
                </a:gridCol>
                <a:gridCol w="3833327">
                  <a:extLst>
                    <a:ext uri="{9D8B030D-6E8A-4147-A177-3AD203B41FA5}">
                      <a16:colId xmlns:a16="http://schemas.microsoft.com/office/drawing/2014/main" val="1755687302"/>
                    </a:ext>
                  </a:extLst>
                </a:gridCol>
              </a:tblGrid>
              <a:tr h="522479">
                <a:tc>
                  <a:txBody>
                    <a:bodyPr/>
                    <a:lstStyle/>
                    <a:p>
                      <a:pPr algn="ctr"/>
                      <a:r>
                        <a:rPr lang="uk-UA" sz="2400"/>
                        <a:t>Статус</a:t>
                      </a:r>
                      <a:endParaRPr lang="en-US" sz="2400"/>
                    </a:p>
                  </a:txBody>
                  <a:tcPr/>
                </a:tc>
                <a:tc>
                  <a:txBody>
                    <a:bodyPr/>
                    <a:lstStyle/>
                    <a:p>
                      <a:pPr algn="ctr"/>
                      <a:r>
                        <a:rPr lang="uk-UA" sz="2400"/>
                        <a:t>Варіанти дій</a:t>
                      </a:r>
                      <a:endParaRPr lang="en-US" sz="2400"/>
                    </a:p>
                  </a:txBody>
                  <a:tcPr/>
                </a:tc>
                <a:extLst>
                  <a:ext uri="{0D108BD9-81ED-4DB2-BD59-A6C34878D82A}">
                    <a16:rowId xmlns:a16="http://schemas.microsoft.com/office/drawing/2014/main" val="1560853915"/>
                  </a:ext>
                </a:extLst>
              </a:tr>
              <a:tr h="1296943">
                <a:tc>
                  <a:txBody>
                    <a:bodyPr/>
                    <a:lstStyle/>
                    <a:p>
                      <a:pPr indent="536575" algn="just"/>
                      <a:r>
                        <a:rPr lang="ru-RU" sz="1800"/>
                        <a:t>1</a:t>
                      </a:r>
                      <a:r>
                        <a:rPr lang="uk-UA" sz="1800"/>
                        <a:t>.	Концептуально необхідно розглядати </a:t>
                      </a:r>
                      <a:r>
                        <a:rPr lang="uk-UA" sz="1800" b="1"/>
                        <a:t>запровадження наближеного до природи лісівництва </a:t>
                      </a:r>
                      <a:r>
                        <a:rPr lang="uk-UA" sz="1800"/>
                        <a:t>як процес управління екосистемними процесами </a:t>
                      </a:r>
                      <a:r>
                        <a:rPr lang="uk-UA" sz="1800" b="1"/>
                        <a:t>для досягнення</a:t>
                      </a:r>
                      <a:r>
                        <a:rPr lang="uk-UA" sz="1800"/>
                        <a:t> майбутнього результату – </a:t>
                      </a:r>
                      <a:r>
                        <a:rPr lang="uk-UA" sz="1800" b="1"/>
                        <a:t>безперервно існуючих, стійких та різноманітних природних лісів та їхню багатофункціональну роль</a:t>
                      </a:r>
                      <a:r>
                        <a:rPr lang="uk-UA" sz="1800"/>
                        <a:t> та природи та людей.</a:t>
                      </a:r>
                    </a:p>
                  </a:txBody>
                  <a:tcPr/>
                </a:tc>
                <a:tc>
                  <a:txBody>
                    <a:bodyPr/>
                    <a:lstStyle/>
                    <a:p>
                      <a:r>
                        <a:rPr lang="uk-UA"/>
                        <a:t>Удосконалити законодавчі, нормативні та інструктивні документи. Надати чітке визначення цілям, завданням та очікуваним результатам.</a:t>
                      </a:r>
                      <a:endParaRPr lang="en-US"/>
                    </a:p>
                  </a:txBody>
                  <a:tcPr/>
                </a:tc>
                <a:extLst>
                  <a:ext uri="{0D108BD9-81ED-4DB2-BD59-A6C34878D82A}">
                    <a16:rowId xmlns:a16="http://schemas.microsoft.com/office/drawing/2014/main" val="3060390227"/>
                  </a:ext>
                </a:extLst>
              </a:tr>
              <a:tr h="1296943">
                <a:tc>
                  <a:txBody>
                    <a:bodyPr/>
                    <a:lstStyle/>
                    <a:p>
                      <a:pPr indent="536575" algn="just"/>
                      <a:r>
                        <a:rPr lang="uk-UA" sz="1800"/>
                        <a:t>2.	</a:t>
                      </a:r>
                      <a:r>
                        <a:rPr lang="uk-UA" sz="1800" b="1"/>
                        <a:t>Наближене до природи лісівництво є реалістичним </a:t>
                      </a:r>
                      <a:r>
                        <a:rPr lang="uk-UA" sz="1800"/>
                        <a:t>і ключовим підходом для сталого розвитку багатофункціонального лісового господарства </a:t>
                      </a:r>
                      <a:r>
                        <a:rPr lang="uk-UA" sz="1800" b="1"/>
                        <a:t>в Україні </a:t>
                      </a:r>
                      <a:r>
                        <a:rPr lang="uk-UA" sz="1800"/>
                        <a:t>в умовах різноманітності природно-кліматичних умов території та стрімких змін клімату.</a:t>
                      </a:r>
                    </a:p>
                  </a:txBody>
                  <a:tcPr/>
                </a:tc>
                <a:tc>
                  <a:txBody>
                    <a:bodyPr/>
                    <a:lstStyle/>
                    <a:p>
                      <a:r>
                        <a:rPr lang="uk-UA"/>
                        <a:t>Проаналізувати перепони та виклики, що обмежують реалізацію існуючих можливостей.</a:t>
                      </a:r>
                      <a:endParaRPr lang="en-US"/>
                    </a:p>
                  </a:txBody>
                  <a:tcPr/>
                </a:tc>
                <a:extLst>
                  <a:ext uri="{0D108BD9-81ED-4DB2-BD59-A6C34878D82A}">
                    <a16:rowId xmlns:a16="http://schemas.microsoft.com/office/drawing/2014/main" val="2813500953"/>
                  </a:ext>
                </a:extLst>
              </a:tr>
              <a:tr h="1296943">
                <a:tc>
                  <a:txBody>
                    <a:bodyPr/>
                    <a:lstStyle/>
                    <a:p>
                      <a:pPr marL="0" marR="0" lvl="0" indent="541338" algn="just" defTabSz="914400" rtl="0" eaLnBrk="1" fontAlgn="auto" latinLnBrk="0" hangingPunct="1">
                        <a:lnSpc>
                          <a:spcPct val="100000"/>
                        </a:lnSpc>
                        <a:spcBef>
                          <a:spcPts val="0"/>
                        </a:spcBef>
                        <a:spcAft>
                          <a:spcPts val="0"/>
                        </a:spcAft>
                        <a:buClrTx/>
                        <a:buSzTx/>
                        <a:buFontTx/>
                        <a:buNone/>
                        <a:tabLst/>
                        <a:defRPr/>
                      </a:pPr>
                      <a:r>
                        <a:rPr lang="uk-UA" sz="1800"/>
                        <a:t>3.	</a:t>
                      </a:r>
                      <a:r>
                        <a:rPr lang="uk-UA" sz="1800" b="1"/>
                        <a:t>За наслідками екологізації природокористування, сертифікації лісів</a:t>
                      </a:r>
                      <a:r>
                        <a:rPr lang="uk-UA" sz="1800"/>
                        <a:t>, поширення принципів і практик відповідального та сталого лісового господарства, </a:t>
                      </a:r>
                      <a:r>
                        <a:rPr lang="uk-UA" sz="1800" b="1"/>
                        <a:t>в Україні сформовано </a:t>
                      </a:r>
                      <a:r>
                        <a:rPr lang="uk-UA" sz="1800"/>
                        <a:t>загальні </a:t>
                      </a:r>
                      <a:r>
                        <a:rPr lang="uk-UA" sz="1800" b="1"/>
                        <a:t>передумови для </a:t>
                      </a:r>
                      <a:r>
                        <a:rPr lang="uk-UA" sz="1800"/>
                        <a:t>запровадження </a:t>
                      </a:r>
                      <a:r>
                        <a:rPr lang="uk-UA" sz="1800" b="1"/>
                        <a:t>наближеного до природи лісівництва та багатофункціонального лісового господарства</a:t>
                      </a:r>
                      <a:r>
                        <a:rPr lang="uk-UA" sz="1800"/>
                        <a:t>.</a:t>
                      </a:r>
                    </a:p>
                  </a:txBody>
                  <a:tcPr/>
                </a:tc>
                <a:tc>
                  <a:txBody>
                    <a:bodyPr/>
                    <a:lstStyle/>
                    <a:p>
                      <a:r>
                        <a:rPr lang="uk-UA" noProof="0"/>
                        <a:t>Узагальнити існуючі кращі практики з наближеного до природи лісівництва та багатофункціонального лісівництва.</a:t>
                      </a:r>
                    </a:p>
                  </a:txBody>
                  <a:tcPr/>
                </a:tc>
                <a:extLst>
                  <a:ext uri="{0D108BD9-81ED-4DB2-BD59-A6C34878D82A}">
                    <a16:rowId xmlns:a16="http://schemas.microsoft.com/office/drawing/2014/main" val="3275961190"/>
                  </a:ext>
                </a:extLst>
              </a:tr>
            </a:tbl>
          </a:graphicData>
        </a:graphic>
      </p:graphicFrame>
      <p:sp>
        <p:nvSpPr>
          <p:cNvPr id="10" name="TextBox 9">
            <a:extLst>
              <a:ext uri="{FF2B5EF4-FFF2-40B4-BE49-F238E27FC236}">
                <a16:creationId xmlns:a16="http://schemas.microsoft.com/office/drawing/2014/main" id="{F1F7A4FC-6599-4D11-8CE6-322D46C17DCA}"/>
              </a:ext>
            </a:extLst>
          </p:cNvPr>
          <p:cNvSpPr txBox="1"/>
          <p:nvPr/>
        </p:nvSpPr>
        <p:spPr>
          <a:xfrm>
            <a:off x="659970" y="415473"/>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755296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17</a:t>
            </a:fld>
            <a:endParaRPr lang="en-GB"/>
          </a:p>
        </p:txBody>
      </p:sp>
      <p:sp>
        <p:nvSpPr>
          <p:cNvPr id="6" name="Прямокутник 5">
            <a:extLst>
              <a:ext uri="{FF2B5EF4-FFF2-40B4-BE49-F238E27FC236}">
                <a16:creationId xmlns:a16="http://schemas.microsoft.com/office/drawing/2014/main" id="{44D51EA1-A679-46C6-9A1F-FF256D949186}"/>
              </a:ext>
            </a:extLst>
          </p:cNvPr>
          <p:cNvSpPr/>
          <p:nvPr/>
        </p:nvSpPr>
        <p:spPr>
          <a:xfrm>
            <a:off x="3305897" y="1300811"/>
            <a:ext cx="5818225" cy="461665"/>
          </a:xfrm>
          <a:prstGeom prst="rect">
            <a:avLst/>
          </a:prstGeom>
        </p:spPr>
        <p:txBody>
          <a:bodyPr wrap="square">
            <a:spAutoFit/>
          </a:bodyPr>
          <a:lstStyle/>
          <a:p>
            <a:pPr algn="ctr"/>
            <a:r>
              <a:rPr lang="uk-UA" sz="2400" b="1">
                <a:solidFill>
                  <a:schemeClr val="accent6">
                    <a:lumMod val="50000"/>
                  </a:schemeClr>
                </a:solidFill>
              </a:rPr>
              <a:t>НАБЛИЖЕНЕ ДО ПРИРОДИ ЛІСІВНИЦТВО</a:t>
            </a:r>
            <a:endParaRPr lang="en-US" sz="2400" b="1">
              <a:solidFill>
                <a:schemeClr val="accent6">
                  <a:lumMod val="50000"/>
                </a:schemeClr>
              </a:solidFill>
            </a:endParaRPr>
          </a:p>
        </p:txBody>
      </p:sp>
      <p:sp>
        <p:nvSpPr>
          <p:cNvPr id="7" name="Rectangle 1">
            <a:extLst>
              <a:ext uri="{FF2B5EF4-FFF2-40B4-BE49-F238E27FC236}">
                <a16:creationId xmlns:a16="http://schemas.microsoft.com/office/drawing/2014/main" id="{678AD224-66EE-44D5-B678-266791F4D79B}"/>
              </a:ext>
            </a:extLst>
          </p:cNvPr>
          <p:cNvSpPr>
            <a:spLocks noChangeArrowheads="1"/>
          </p:cNvSpPr>
          <p:nvPr/>
        </p:nvSpPr>
        <p:spPr bwMode="auto">
          <a:xfrm>
            <a:off x="6261654" y="4274651"/>
            <a:ext cx="5724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Місце для нижнього колонтитула 1">
            <a:extLst>
              <a:ext uri="{FF2B5EF4-FFF2-40B4-BE49-F238E27FC236}">
                <a16:creationId xmlns:a16="http://schemas.microsoft.com/office/drawing/2014/main" id="{CABFF8E4-12BC-4A7E-97F3-025DB0DA09EC}"/>
              </a:ext>
            </a:extLst>
          </p:cNvPr>
          <p:cNvSpPr>
            <a:spLocks noGrp="1"/>
          </p:cNvSpPr>
          <p:nvPr>
            <p:ph type="ftr" sz="quarter" idx="11"/>
          </p:nvPr>
        </p:nvSpPr>
        <p:spPr>
          <a:xfrm>
            <a:off x="4038600" y="6356350"/>
            <a:ext cx="4114800" cy="544512"/>
          </a:xfrm>
        </p:spPr>
        <p:txBody>
          <a:bodyPr/>
          <a:lstStyle/>
          <a:p>
            <a:r>
              <a:rPr lang="uk-UA"/>
              <a:t>18</a:t>
            </a:r>
            <a:r>
              <a:rPr lang="en-GB"/>
              <a:t>.</a:t>
            </a:r>
            <a:r>
              <a:rPr lang="uk-UA"/>
              <a:t>12</a:t>
            </a:r>
            <a:r>
              <a:rPr lang="en-GB"/>
              <a:t>.202</a:t>
            </a:r>
            <a:r>
              <a:rPr lang="uk-UA"/>
              <a:t>5</a:t>
            </a:r>
            <a:r>
              <a:rPr lang="en-GB"/>
              <a:t>, Kyiv</a:t>
            </a:r>
          </a:p>
        </p:txBody>
      </p:sp>
      <p:graphicFrame>
        <p:nvGraphicFramePr>
          <p:cNvPr id="2" name="Таблиця 4">
            <a:extLst>
              <a:ext uri="{FF2B5EF4-FFF2-40B4-BE49-F238E27FC236}">
                <a16:creationId xmlns:a16="http://schemas.microsoft.com/office/drawing/2014/main" id="{475E94E5-2B71-42B4-9449-42D98C4C62F5}"/>
              </a:ext>
            </a:extLst>
          </p:cNvPr>
          <p:cNvGraphicFramePr>
            <a:graphicFrameLocks noGrp="1"/>
          </p:cNvGraphicFramePr>
          <p:nvPr>
            <p:extLst>
              <p:ext uri="{D42A27DB-BD31-4B8C-83A1-F6EECF244321}">
                <p14:modId xmlns:p14="http://schemas.microsoft.com/office/powerpoint/2010/main" val="221617009"/>
              </p:ext>
            </p:extLst>
          </p:nvPr>
        </p:nvGraphicFramePr>
        <p:xfrm>
          <a:off x="335901" y="1653793"/>
          <a:ext cx="11532637" cy="4945165"/>
        </p:xfrm>
        <a:graphic>
          <a:graphicData uri="http://schemas.openxmlformats.org/drawingml/2006/table">
            <a:tbl>
              <a:tblPr firstRow="1" bandRow="1">
                <a:tableStyleId>{93296810-A885-4BE3-A3E7-6D5BEEA58F35}</a:tableStyleId>
              </a:tblPr>
              <a:tblGrid>
                <a:gridCol w="7520223">
                  <a:extLst>
                    <a:ext uri="{9D8B030D-6E8A-4147-A177-3AD203B41FA5}">
                      <a16:colId xmlns:a16="http://schemas.microsoft.com/office/drawing/2014/main" val="1850743131"/>
                    </a:ext>
                  </a:extLst>
                </a:gridCol>
                <a:gridCol w="4012414">
                  <a:extLst>
                    <a:ext uri="{9D8B030D-6E8A-4147-A177-3AD203B41FA5}">
                      <a16:colId xmlns:a16="http://schemas.microsoft.com/office/drawing/2014/main" val="1755687302"/>
                    </a:ext>
                  </a:extLst>
                </a:gridCol>
              </a:tblGrid>
              <a:tr h="522479">
                <a:tc>
                  <a:txBody>
                    <a:bodyPr/>
                    <a:lstStyle/>
                    <a:p>
                      <a:pPr algn="ctr"/>
                      <a:r>
                        <a:rPr lang="uk-UA" sz="2400"/>
                        <a:t>Статус</a:t>
                      </a:r>
                      <a:endParaRPr lang="en-US" sz="2400"/>
                    </a:p>
                  </a:txBody>
                  <a:tcPr/>
                </a:tc>
                <a:tc>
                  <a:txBody>
                    <a:bodyPr/>
                    <a:lstStyle/>
                    <a:p>
                      <a:pPr algn="ctr"/>
                      <a:r>
                        <a:rPr lang="uk-UA" sz="2400"/>
                        <a:t>Варіанти дій</a:t>
                      </a:r>
                      <a:endParaRPr lang="en-US" sz="2400"/>
                    </a:p>
                  </a:txBody>
                  <a:tcPr/>
                </a:tc>
                <a:extLst>
                  <a:ext uri="{0D108BD9-81ED-4DB2-BD59-A6C34878D82A}">
                    <a16:rowId xmlns:a16="http://schemas.microsoft.com/office/drawing/2014/main" val="1560853915"/>
                  </a:ext>
                </a:extLst>
              </a:tr>
              <a:tr h="1296943">
                <a:tc>
                  <a:txBody>
                    <a:bodyPr/>
                    <a:lstStyle/>
                    <a:p>
                      <a:pPr indent="625475" algn="just">
                        <a:buAutoNum type="arabicPeriod" startAt="4"/>
                      </a:pPr>
                      <a:r>
                        <a:rPr lang="uk-UA" sz="1800" b="1"/>
                        <a:t>Основні викликами </a:t>
                      </a:r>
                      <a:r>
                        <a:rPr lang="uk-UA" sz="1800"/>
                        <a:t>для розвитку НПЛ: </a:t>
                      </a:r>
                    </a:p>
                    <a:p>
                      <a:pPr indent="625475" algn="just">
                        <a:buFontTx/>
                        <a:buChar char="-"/>
                      </a:pPr>
                      <a:r>
                        <a:rPr lang="uk-UA" sz="1800" b="1"/>
                        <a:t>відсутність системного стратегічного бачення</a:t>
                      </a:r>
                      <a:r>
                        <a:rPr lang="uk-UA" sz="1800"/>
                        <a:t>, законодавчого визначення змісту й основних принципів, засад та індикаторів реалізації наближеного до природи лісівництва;</a:t>
                      </a:r>
                    </a:p>
                  </a:txBody>
                  <a:tcPr/>
                </a:tc>
                <a:tc>
                  <a:txBody>
                    <a:bodyPr/>
                    <a:lstStyle/>
                    <a:p>
                      <a:r>
                        <a:rPr lang="uk-UA"/>
                        <a:t>Сформувати стратегію запровадження НПЛ, реалістичний сценарій розвитку та індикатори виконання. </a:t>
                      </a:r>
                      <a:endParaRPr lang="en-US"/>
                    </a:p>
                  </a:txBody>
                  <a:tcPr/>
                </a:tc>
                <a:extLst>
                  <a:ext uri="{0D108BD9-81ED-4DB2-BD59-A6C34878D82A}">
                    <a16:rowId xmlns:a16="http://schemas.microsoft.com/office/drawing/2014/main" val="3060390227"/>
                  </a:ext>
                </a:extLst>
              </a:tr>
              <a:tr h="1296943">
                <a:tc>
                  <a:txBody>
                    <a:bodyPr/>
                    <a:lstStyle/>
                    <a:p>
                      <a:pPr marL="0" marR="0" lvl="0" indent="536575" algn="just" defTabSz="914400" rtl="0" eaLnBrk="1" fontAlgn="auto" latinLnBrk="0" hangingPunct="1">
                        <a:lnSpc>
                          <a:spcPct val="100000"/>
                        </a:lnSpc>
                        <a:spcBef>
                          <a:spcPts val="0"/>
                        </a:spcBef>
                        <a:spcAft>
                          <a:spcPts val="0"/>
                        </a:spcAft>
                        <a:buClrTx/>
                        <a:buSzTx/>
                        <a:buFontTx/>
                        <a:buNone/>
                        <a:tabLst/>
                        <a:defRPr/>
                      </a:pPr>
                      <a:r>
                        <a:rPr lang="uk-UA" sz="1800" b="1"/>
                        <a:t>- низький рівень взаємодії </a:t>
                      </a:r>
                      <a:r>
                        <a:rPr lang="uk-UA" sz="1800"/>
                        <a:t>та консолідації потенціалу </a:t>
                      </a:r>
                      <a:r>
                        <a:rPr lang="uk-UA" sz="1800" b="1"/>
                        <a:t>наукових установ, закладів освіти</a:t>
                      </a:r>
                      <a:r>
                        <a:rPr lang="uk-UA" sz="1800"/>
                        <a:t>, громадських організацій, експертного середовища та органів влади різного рівня для забезпечення розвитку лісового господарства;</a:t>
                      </a:r>
                    </a:p>
                  </a:txBody>
                  <a:tcPr/>
                </a:tc>
                <a:tc>
                  <a:txBody>
                    <a:bodyPr/>
                    <a:lstStyle/>
                    <a:p>
                      <a:r>
                        <a:rPr lang="uk-UA"/>
                        <a:t>Консолідувати, синхронізувати та конкретизувати співпрацю суб'єктів наукової, освітньої та громадської діяльності.</a:t>
                      </a:r>
                      <a:endParaRPr lang="en-US"/>
                    </a:p>
                  </a:txBody>
                  <a:tcPr/>
                </a:tc>
                <a:extLst>
                  <a:ext uri="{0D108BD9-81ED-4DB2-BD59-A6C34878D82A}">
                    <a16:rowId xmlns:a16="http://schemas.microsoft.com/office/drawing/2014/main" val="2813500953"/>
                  </a:ext>
                </a:extLst>
              </a:tr>
              <a:tr h="384048">
                <a:tc>
                  <a:txBody>
                    <a:bodyPr/>
                    <a:lstStyle/>
                    <a:p>
                      <a:pPr marL="0" marR="0" lvl="0" indent="541338" algn="just" defTabSz="914400" rtl="0" eaLnBrk="1" fontAlgn="auto" latinLnBrk="0" hangingPunct="1">
                        <a:lnSpc>
                          <a:spcPct val="100000"/>
                        </a:lnSpc>
                        <a:spcBef>
                          <a:spcPts val="0"/>
                        </a:spcBef>
                        <a:spcAft>
                          <a:spcPts val="0"/>
                        </a:spcAft>
                        <a:buClrTx/>
                        <a:buSzTx/>
                        <a:buFontTx/>
                        <a:buNone/>
                        <a:tabLst/>
                        <a:defRPr/>
                      </a:pPr>
                      <a:r>
                        <a:rPr lang="uk-UA" sz="1800"/>
                        <a:t>- необхідність </a:t>
                      </a:r>
                      <a:r>
                        <a:rPr lang="uk-UA" sz="1800" b="1"/>
                        <a:t>переосмислення системи таксації лісів та лісовпорядкування </a:t>
                      </a:r>
                      <a:r>
                        <a:rPr lang="uk-UA" sz="1800"/>
                        <a:t>для створення бази достовірної інформації про стан лісів, поточний приріст деревини та передумов обґрунтованих проектних рішень;</a:t>
                      </a:r>
                    </a:p>
                  </a:txBody>
                  <a:tcPr/>
                </a:tc>
                <a:tc>
                  <a:txBody>
                    <a:bodyPr/>
                    <a:lstStyle/>
                    <a:p>
                      <a:r>
                        <a:rPr lang="uk-UA" noProof="0"/>
                        <a:t>Принципово змінити систему таксації та впорядкування лісового фонду підприємств або їхніх частин. </a:t>
                      </a:r>
                    </a:p>
                  </a:txBody>
                  <a:tcPr/>
                </a:tc>
                <a:extLst>
                  <a:ext uri="{0D108BD9-81ED-4DB2-BD59-A6C34878D82A}">
                    <a16:rowId xmlns:a16="http://schemas.microsoft.com/office/drawing/2014/main" val="3275961190"/>
                  </a:ext>
                </a:extLst>
              </a:tr>
              <a:tr h="384048">
                <a:tc>
                  <a:txBody>
                    <a:bodyPr/>
                    <a:lstStyle/>
                    <a:p>
                      <a:pPr marL="0" marR="0" lvl="0" indent="541338" algn="just" defTabSz="914400" rtl="0" eaLnBrk="1" fontAlgn="auto" latinLnBrk="0" hangingPunct="1">
                        <a:lnSpc>
                          <a:spcPct val="100000"/>
                        </a:lnSpc>
                        <a:spcBef>
                          <a:spcPts val="0"/>
                        </a:spcBef>
                        <a:spcAft>
                          <a:spcPts val="0"/>
                        </a:spcAft>
                        <a:buClrTx/>
                        <a:buSzTx/>
                        <a:buFontTx/>
                        <a:buNone/>
                        <a:tabLst/>
                        <a:defRPr/>
                      </a:pPr>
                      <a:r>
                        <a:rPr lang="uk-UA" sz="1800"/>
                        <a:t>- відсутність </a:t>
                      </a:r>
                      <a:r>
                        <a:rPr lang="uk-UA" sz="1800" b="1"/>
                        <a:t>техніко-економічного обґрунтування для планування поетапного впровадження НПЛ </a:t>
                      </a:r>
                      <a:r>
                        <a:rPr lang="uk-UA" sz="1800"/>
                        <a:t>для майбутнього БФЛГ;</a:t>
                      </a:r>
                    </a:p>
                  </a:txBody>
                  <a:tcPr/>
                </a:tc>
                <a:tc>
                  <a:txBody>
                    <a:bodyPr/>
                    <a:lstStyle/>
                    <a:p>
                      <a:r>
                        <a:rPr lang="uk-UA" noProof="0"/>
                        <a:t>Розробити моделі переходу на НПЛ з техніко-економічними показниками.</a:t>
                      </a:r>
                    </a:p>
                  </a:txBody>
                  <a:tcPr/>
                </a:tc>
                <a:extLst>
                  <a:ext uri="{0D108BD9-81ED-4DB2-BD59-A6C34878D82A}">
                    <a16:rowId xmlns:a16="http://schemas.microsoft.com/office/drawing/2014/main" val="3772436933"/>
                  </a:ext>
                </a:extLst>
              </a:tr>
            </a:tbl>
          </a:graphicData>
        </a:graphic>
      </p:graphicFrame>
      <p:sp>
        <p:nvSpPr>
          <p:cNvPr id="10" name="TextBox 9">
            <a:extLst>
              <a:ext uri="{FF2B5EF4-FFF2-40B4-BE49-F238E27FC236}">
                <a16:creationId xmlns:a16="http://schemas.microsoft.com/office/drawing/2014/main" id="{35AA167F-4E86-4D89-B886-C95DF0C9D79C}"/>
              </a:ext>
            </a:extLst>
          </p:cNvPr>
          <p:cNvSpPr txBox="1"/>
          <p:nvPr/>
        </p:nvSpPr>
        <p:spPr>
          <a:xfrm>
            <a:off x="659970" y="415473"/>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357450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18</a:t>
            </a:fld>
            <a:endParaRPr lang="en-GB"/>
          </a:p>
        </p:txBody>
      </p:sp>
      <p:sp>
        <p:nvSpPr>
          <p:cNvPr id="6" name="Прямокутник 5">
            <a:extLst>
              <a:ext uri="{FF2B5EF4-FFF2-40B4-BE49-F238E27FC236}">
                <a16:creationId xmlns:a16="http://schemas.microsoft.com/office/drawing/2014/main" id="{44D51EA1-A679-46C6-9A1F-FF256D949186}"/>
              </a:ext>
            </a:extLst>
          </p:cNvPr>
          <p:cNvSpPr/>
          <p:nvPr/>
        </p:nvSpPr>
        <p:spPr>
          <a:xfrm>
            <a:off x="3576484" y="1583237"/>
            <a:ext cx="5818225" cy="461665"/>
          </a:xfrm>
          <a:prstGeom prst="rect">
            <a:avLst/>
          </a:prstGeom>
        </p:spPr>
        <p:txBody>
          <a:bodyPr wrap="square">
            <a:spAutoFit/>
          </a:bodyPr>
          <a:lstStyle/>
          <a:p>
            <a:pPr algn="ctr"/>
            <a:r>
              <a:rPr lang="uk-UA" sz="2400" b="1">
                <a:solidFill>
                  <a:schemeClr val="accent6">
                    <a:lumMod val="50000"/>
                  </a:schemeClr>
                </a:solidFill>
              </a:rPr>
              <a:t>НАБЛИЖЕНЕ ДО ПРИРОДИ ЛІСІВНИЦТВО</a:t>
            </a:r>
            <a:endParaRPr lang="en-US" sz="2400" b="1">
              <a:solidFill>
                <a:schemeClr val="accent6">
                  <a:lumMod val="50000"/>
                </a:schemeClr>
              </a:solidFill>
            </a:endParaRPr>
          </a:p>
        </p:txBody>
      </p:sp>
      <p:sp>
        <p:nvSpPr>
          <p:cNvPr id="7" name="Rectangle 1">
            <a:extLst>
              <a:ext uri="{FF2B5EF4-FFF2-40B4-BE49-F238E27FC236}">
                <a16:creationId xmlns:a16="http://schemas.microsoft.com/office/drawing/2014/main" id="{678AD224-66EE-44D5-B678-266791F4D79B}"/>
              </a:ext>
            </a:extLst>
          </p:cNvPr>
          <p:cNvSpPr>
            <a:spLocks noChangeArrowheads="1"/>
          </p:cNvSpPr>
          <p:nvPr/>
        </p:nvSpPr>
        <p:spPr bwMode="auto">
          <a:xfrm>
            <a:off x="6261654" y="4274651"/>
            <a:ext cx="5724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Місце для нижнього колонтитула 1">
            <a:extLst>
              <a:ext uri="{FF2B5EF4-FFF2-40B4-BE49-F238E27FC236}">
                <a16:creationId xmlns:a16="http://schemas.microsoft.com/office/drawing/2014/main" id="{CABFF8E4-12BC-4A7E-97F3-025DB0DA09EC}"/>
              </a:ext>
            </a:extLst>
          </p:cNvPr>
          <p:cNvSpPr>
            <a:spLocks noGrp="1"/>
          </p:cNvSpPr>
          <p:nvPr>
            <p:ph type="ftr" sz="quarter" idx="11"/>
          </p:nvPr>
        </p:nvSpPr>
        <p:spPr>
          <a:xfrm>
            <a:off x="4038600" y="6356350"/>
            <a:ext cx="4114800" cy="544512"/>
          </a:xfrm>
        </p:spPr>
        <p:txBody>
          <a:bodyPr/>
          <a:lstStyle/>
          <a:p>
            <a:r>
              <a:rPr lang="uk-UA"/>
              <a:t>18</a:t>
            </a:r>
            <a:r>
              <a:rPr lang="en-GB"/>
              <a:t>.</a:t>
            </a:r>
            <a:r>
              <a:rPr lang="uk-UA"/>
              <a:t>12</a:t>
            </a:r>
            <a:r>
              <a:rPr lang="en-GB"/>
              <a:t>.202</a:t>
            </a:r>
            <a:r>
              <a:rPr lang="uk-UA"/>
              <a:t>5</a:t>
            </a:r>
            <a:r>
              <a:rPr lang="en-GB"/>
              <a:t>, Kyiv</a:t>
            </a:r>
          </a:p>
        </p:txBody>
      </p:sp>
      <p:graphicFrame>
        <p:nvGraphicFramePr>
          <p:cNvPr id="2" name="Таблиця 4">
            <a:extLst>
              <a:ext uri="{FF2B5EF4-FFF2-40B4-BE49-F238E27FC236}">
                <a16:creationId xmlns:a16="http://schemas.microsoft.com/office/drawing/2014/main" id="{475E94E5-2B71-42B4-9449-42D98C4C62F5}"/>
              </a:ext>
            </a:extLst>
          </p:cNvPr>
          <p:cNvGraphicFramePr>
            <a:graphicFrameLocks noGrp="1"/>
          </p:cNvGraphicFramePr>
          <p:nvPr>
            <p:extLst>
              <p:ext uri="{D42A27DB-BD31-4B8C-83A1-F6EECF244321}">
                <p14:modId xmlns:p14="http://schemas.microsoft.com/office/powerpoint/2010/main" val="664682001"/>
              </p:ext>
            </p:extLst>
          </p:nvPr>
        </p:nvGraphicFramePr>
        <p:xfrm>
          <a:off x="329681" y="2235302"/>
          <a:ext cx="11532637" cy="4088639"/>
        </p:xfrm>
        <a:graphic>
          <a:graphicData uri="http://schemas.openxmlformats.org/drawingml/2006/table">
            <a:tbl>
              <a:tblPr firstRow="1" bandRow="1">
                <a:tableStyleId>{93296810-A885-4BE3-A3E7-6D5BEEA58F35}</a:tableStyleId>
              </a:tblPr>
              <a:tblGrid>
                <a:gridCol w="7660434">
                  <a:extLst>
                    <a:ext uri="{9D8B030D-6E8A-4147-A177-3AD203B41FA5}">
                      <a16:colId xmlns:a16="http://schemas.microsoft.com/office/drawing/2014/main" val="1850743131"/>
                    </a:ext>
                  </a:extLst>
                </a:gridCol>
                <a:gridCol w="3872203">
                  <a:extLst>
                    <a:ext uri="{9D8B030D-6E8A-4147-A177-3AD203B41FA5}">
                      <a16:colId xmlns:a16="http://schemas.microsoft.com/office/drawing/2014/main" val="1755687302"/>
                    </a:ext>
                  </a:extLst>
                </a:gridCol>
              </a:tblGrid>
              <a:tr h="522479">
                <a:tc>
                  <a:txBody>
                    <a:bodyPr/>
                    <a:lstStyle/>
                    <a:p>
                      <a:pPr algn="ctr"/>
                      <a:r>
                        <a:rPr lang="uk-UA" sz="2400"/>
                        <a:t>Статус</a:t>
                      </a:r>
                      <a:endParaRPr lang="en-US" sz="2400"/>
                    </a:p>
                  </a:txBody>
                  <a:tcPr/>
                </a:tc>
                <a:tc>
                  <a:txBody>
                    <a:bodyPr/>
                    <a:lstStyle/>
                    <a:p>
                      <a:pPr algn="ctr"/>
                      <a:r>
                        <a:rPr lang="uk-UA" sz="2400"/>
                        <a:t>Варіанти дій</a:t>
                      </a:r>
                      <a:endParaRPr lang="en-US" sz="2400"/>
                    </a:p>
                  </a:txBody>
                  <a:tcPr/>
                </a:tc>
                <a:extLst>
                  <a:ext uri="{0D108BD9-81ED-4DB2-BD59-A6C34878D82A}">
                    <a16:rowId xmlns:a16="http://schemas.microsoft.com/office/drawing/2014/main" val="1560853915"/>
                  </a:ext>
                </a:extLst>
              </a:tr>
              <a:tr h="902830">
                <a:tc>
                  <a:txBody>
                    <a:bodyPr/>
                    <a:lstStyle/>
                    <a:p>
                      <a:pPr marL="0" indent="177800" algn="just">
                        <a:buNone/>
                      </a:pPr>
                      <a:r>
                        <a:rPr lang="uk-UA" sz="1800" b="1" noProof="0"/>
                        <a:t>- низький рівень готовності персоналу </a:t>
                      </a:r>
                      <a:r>
                        <a:rPr lang="uk-UA" sz="1800" b="0" noProof="0"/>
                        <a:t>до широкомасштабної імплементації наближеного до природи лісівництва;</a:t>
                      </a:r>
                    </a:p>
                  </a:txBody>
                  <a:tcPr/>
                </a:tc>
                <a:tc>
                  <a:txBody>
                    <a:bodyPr/>
                    <a:lstStyle/>
                    <a:p>
                      <a:r>
                        <a:rPr lang="uk-UA"/>
                        <a:t>Підготувати та запровадити навчальні дисципліни з наближеного до природи лісівництва у закладах лісівничої освіти. </a:t>
                      </a:r>
                      <a:endParaRPr lang="en-US"/>
                    </a:p>
                  </a:txBody>
                  <a:tcPr/>
                </a:tc>
                <a:extLst>
                  <a:ext uri="{0D108BD9-81ED-4DB2-BD59-A6C34878D82A}">
                    <a16:rowId xmlns:a16="http://schemas.microsoft.com/office/drawing/2014/main" val="3060390227"/>
                  </a:ext>
                </a:extLst>
              </a:tr>
              <a:tr h="1296943">
                <a:tc>
                  <a:txBody>
                    <a:bodyPr/>
                    <a:lstStyle/>
                    <a:p>
                      <a:pPr indent="268288" algn="just"/>
                      <a:r>
                        <a:rPr lang="uk-UA" sz="1800"/>
                        <a:t>- високий рівень </a:t>
                      </a:r>
                      <a:r>
                        <a:rPr lang="uk-UA" sz="1800" b="1"/>
                        <a:t>бюрократичних перепон і регулювань та низька мотивація персоналу</a:t>
                      </a:r>
                      <a:r>
                        <a:rPr lang="uk-UA" sz="1800"/>
                        <a:t> для ініціативи запровадження нових підходів в існуючому правовому полі та за надмірного і неефективного контролю зі сторони суб’єктів лісових відносин;</a:t>
                      </a:r>
                    </a:p>
                  </a:txBody>
                  <a:tcPr/>
                </a:tc>
                <a:tc>
                  <a:txBody>
                    <a:bodyPr/>
                    <a:lstStyle/>
                    <a:p>
                      <a:r>
                        <a:rPr lang="uk-UA"/>
                        <a:t>Забезпечити дебюрократизацію виробничого процесу, продовжити цифровізацію, переосмислити основні лісогосподарські процеси та якість менеджменту.</a:t>
                      </a:r>
                      <a:endParaRPr lang="en-US"/>
                    </a:p>
                  </a:txBody>
                  <a:tcPr/>
                </a:tc>
                <a:extLst>
                  <a:ext uri="{0D108BD9-81ED-4DB2-BD59-A6C34878D82A}">
                    <a16:rowId xmlns:a16="http://schemas.microsoft.com/office/drawing/2014/main" val="2813500953"/>
                  </a:ext>
                </a:extLst>
              </a:tr>
              <a:tr h="384048">
                <a:tc>
                  <a:txBody>
                    <a:bodyPr/>
                    <a:lstStyle/>
                    <a:p>
                      <a:pPr indent="268288" algn="just"/>
                      <a:r>
                        <a:rPr lang="uk-UA" sz="1800"/>
                        <a:t>-	потреба у інвестиціях для розвитку інфраструктури та технічного і технологічного переоснащення лісової галузі.</a:t>
                      </a:r>
                    </a:p>
                  </a:txBody>
                  <a:tcPr/>
                </a:tc>
                <a:tc>
                  <a:txBody>
                    <a:bodyPr/>
                    <a:lstStyle/>
                    <a:p>
                      <a:r>
                        <a:rPr lang="uk-UA" noProof="0"/>
                        <a:t>Розробити техніко-економічне обґрунтування та реалістичні сценарії для розвитку інфраструктури. </a:t>
                      </a:r>
                    </a:p>
                  </a:txBody>
                  <a:tcPr/>
                </a:tc>
                <a:extLst>
                  <a:ext uri="{0D108BD9-81ED-4DB2-BD59-A6C34878D82A}">
                    <a16:rowId xmlns:a16="http://schemas.microsoft.com/office/drawing/2014/main" val="3275961190"/>
                  </a:ext>
                </a:extLst>
              </a:tr>
            </a:tbl>
          </a:graphicData>
        </a:graphic>
      </p:graphicFrame>
      <p:sp>
        <p:nvSpPr>
          <p:cNvPr id="10" name="TextBox 9">
            <a:extLst>
              <a:ext uri="{FF2B5EF4-FFF2-40B4-BE49-F238E27FC236}">
                <a16:creationId xmlns:a16="http://schemas.microsoft.com/office/drawing/2014/main" id="{BAE702D3-1444-40F2-8951-0AA70E20E4E0}"/>
              </a:ext>
            </a:extLst>
          </p:cNvPr>
          <p:cNvSpPr txBox="1"/>
          <p:nvPr/>
        </p:nvSpPr>
        <p:spPr>
          <a:xfrm>
            <a:off x="661187" y="406353"/>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3812309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19</a:t>
            </a:fld>
            <a:endParaRPr lang="en-GB"/>
          </a:p>
        </p:txBody>
      </p:sp>
      <p:sp>
        <p:nvSpPr>
          <p:cNvPr id="6" name="Прямокутник 5">
            <a:extLst>
              <a:ext uri="{FF2B5EF4-FFF2-40B4-BE49-F238E27FC236}">
                <a16:creationId xmlns:a16="http://schemas.microsoft.com/office/drawing/2014/main" id="{44D51EA1-A679-46C6-9A1F-FF256D949186}"/>
              </a:ext>
            </a:extLst>
          </p:cNvPr>
          <p:cNvSpPr/>
          <p:nvPr/>
        </p:nvSpPr>
        <p:spPr>
          <a:xfrm>
            <a:off x="3352541" y="1449341"/>
            <a:ext cx="5818225" cy="461665"/>
          </a:xfrm>
          <a:prstGeom prst="rect">
            <a:avLst/>
          </a:prstGeom>
        </p:spPr>
        <p:txBody>
          <a:bodyPr wrap="square">
            <a:spAutoFit/>
          </a:bodyPr>
          <a:lstStyle/>
          <a:p>
            <a:pPr algn="ctr"/>
            <a:r>
              <a:rPr lang="uk-UA" sz="2400" b="1">
                <a:solidFill>
                  <a:schemeClr val="accent6">
                    <a:lumMod val="50000"/>
                  </a:schemeClr>
                </a:solidFill>
              </a:rPr>
              <a:t>НАБЛИЖЕНЕ ДО ПРИРОДИ ЛІСІВНИЦТВО</a:t>
            </a:r>
            <a:endParaRPr lang="en-US" sz="2400" b="1">
              <a:solidFill>
                <a:schemeClr val="accent6">
                  <a:lumMod val="50000"/>
                </a:schemeClr>
              </a:solidFill>
            </a:endParaRPr>
          </a:p>
        </p:txBody>
      </p:sp>
      <p:sp>
        <p:nvSpPr>
          <p:cNvPr id="7" name="Rectangle 1">
            <a:extLst>
              <a:ext uri="{FF2B5EF4-FFF2-40B4-BE49-F238E27FC236}">
                <a16:creationId xmlns:a16="http://schemas.microsoft.com/office/drawing/2014/main" id="{678AD224-66EE-44D5-B678-266791F4D79B}"/>
              </a:ext>
            </a:extLst>
          </p:cNvPr>
          <p:cNvSpPr>
            <a:spLocks noChangeArrowheads="1"/>
          </p:cNvSpPr>
          <p:nvPr/>
        </p:nvSpPr>
        <p:spPr bwMode="auto">
          <a:xfrm>
            <a:off x="6261654" y="4274651"/>
            <a:ext cx="5724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Місце для нижнього колонтитула 1">
            <a:extLst>
              <a:ext uri="{FF2B5EF4-FFF2-40B4-BE49-F238E27FC236}">
                <a16:creationId xmlns:a16="http://schemas.microsoft.com/office/drawing/2014/main" id="{CABFF8E4-12BC-4A7E-97F3-025DB0DA09EC}"/>
              </a:ext>
            </a:extLst>
          </p:cNvPr>
          <p:cNvSpPr>
            <a:spLocks noGrp="1"/>
          </p:cNvSpPr>
          <p:nvPr>
            <p:ph type="ftr" sz="quarter" idx="11"/>
          </p:nvPr>
        </p:nvSpPr>
        <p:spPr>
          <a:xfrm>
            <a:off x="4038600" y="6356350"/>
            <a:ext cx="4114800" cy="544512"/>
          </a:xfrm>
        </p:spPr>
        <p:txBody>
          <a:bodyPr/>
          <a:lstStyle/>
          <a:p>
            <a:r>
              <a:rPr lang="uk-UA"/>
              <a:t>18</a:t>
            </a:r>
            <a:r>
              <a:rPr lang="en-GB"/>
              <a:t>.</a:t>
            </a:r>
            <a:r>
              <a:rPr lang="uk-UA"/>
              <a:t>12</a:t>
            </a:r>
            <a:r>
              <a:rPr lang="en-GB"/>
              <a:t>.202</a:t>
            </a:r>
            <a:r>
              <a:rPr lang="uk-UA"/>
              <a:t>5</a:t>
            </a:r>
            <a:r>
              <a:rPr lang="en-GB"/>
              <a:t>, Kyiv</a:t>
            </a:r>
          </a:p>
        </p:txBody>
      </p:sp>
      <p:graphicFrame>
        <p:nvGraphicFramePr>
          <p:cNvPr id="2" name="Таблиця 4">
            <a:extLst>
              <a:ext uri="{FF2B5EF4-FFF2-40B4-BE49-F238E27FC236}">
                <a16:creationId xmlns:a16="http://schemas.microsoft.com/office/drawing/2014/main" id="{475E94E5-2B71-42B4-9449-42D98C4C62F5}"/>
              </a:ext>
            </a:extLst>
          </p:cNvPr>
          <p:cNvGraphicFramePr>
            <a:graphicFrameLocks noGrp="1"/>
          </p:cNvGraphicFramePr>
          <p:nvPr>
            <p:extLst>
              <p:ext uri="{D42A27DB-BD31-4B8C-83A1-F6EECF244321}">
                <p14:modId xmlns:p14="http://schemas.microsoft.com/office/powerpoint/2010/main" val="10769204"/>
              </p:ext>
            </p:extLst>
          </p:nvPr>
        </p:nvGraphicFramePr>
        <p:xfrm>
          <a:off x="329681" y="1911006"/>
          <a:ext cx="11532637" cy="4911599"/>
        </p:xfrm>
        <a:graphic>
          <a:graphicData uri="http://schemas.openxmlformats.org/drawingml/2006/table">
            <a:tbl>
              <a:tblPr firstRow="1" bandRow="1">
                <a:tableStyleId>{93296810-A885-4BE3-A3E7-6D5BEEA58F35}</a:tableStyleId>
              </a:tblPr>
              <a:tblGrid>
                <a:gridCol w="7060164">
                  <a:extLst>
                    <a:ext uri="{9D8B030D-6E8A-4147-A177-3AD203B41FA5}">
                      <a16:colId xmlns:a16="http://schemas.microsoft.com/office/drawing/2014/main" val="1850743131"/>
                    </a:ext>
                  </a:extLst>
                </a:gridCol>
                <a:gridCol w="4472473">
                  <a:extLst>
                    <a:ext uri="{9D8B030D-6E8A-4147-A177-3AD203B41FA5}">
                      <a16:colId xmlns:a16="http://schemas.microsoft.com/office/drawing/2014/main" val="1755687302"/>
                    </a:ext>
                  </a:extLst>
                </a:gridCol>
              </a:tblGrid>
              <a:tr h="522479">
                <a:tc>
                  <a:txBody>
                    <a:bodyPr/>
                    <a:lstStyle/>
                    <a:p>
                      <a:pPr algn="ctr"/>
                      <a:r>
                        <a:rPr lang="uk-UA" sz="2400"/>
                        <a:t>Статус</a:t>
                      </a:r>
                      <a:endParaRPr lang="en-US" sz="2400"/>
                    </a:p>
                  </a:txBody>
                  <a:tcPr/>
                </a:tc>
                <a:tc>
                  <a:txBody>
                    <a:bodyPr/>
                    <a:lstStyle/>
                    <a:p>
                      <a:pPr algn="ctr"/>
                      <a:r>
                        <a:rPr lang="uk-UA" sz="2400"/>
                        <a:t>Варіанти дій</a:t>
                      </a:r>
                      <a:endParaRPr lang="en-US" sz="2400"/>
                    </a:p>
                  </a:txBody>
                  <a:tcPr/>
                </a:tc>
                <a:extLst>
                  <a:ext uri="{0D108BD9-81ED-4DB2-BD59-A6C34878D82A}">
                    <a16:rowId xmlns:a16="http://schemas.microsoft.com/office/drawing/2014/main" val="1560853915"/>
                  </a:ext>
                </a:extLst>
              </a:tr>
              <a:tr h="902830">
                <a:tc rowSpan="3">
                  <a:txBody>
                    <a:bodyPr/>
                    <a:lstStyle/>
                    <a:p>
                      <a:pPr marL="0" marR="0" lvl="0" indent="177800" algn="just" defTabSz="914400" rtl="0" eaLnBrk="1" fontAlgn="auto" latinLnBrk="0" hangingPunct="1">
                        <a:lnSpc>
                          <a:spcPct val="100000"/>
                        </a:lnSpc>
                        <a:spcBef>
                          <a:spcPts val="0"/>
                        </a:spcBef>
                        <a:spcAft>
                          <a:spcPts val="0"/>
                        </a:spcAft>
                        <a:buClrTx/>
                        <a:buSzTx/>
                        <a:buFontTx/>
                        <a:buNone/>
                        <a:tabLst/>
                        <a:defRPr/>
                      </a:pPr>
                      <a:r>
                        <a:rPr lang="uk-UA" sz="1800"/>
                        <a:t>5.	</a:t>
                      </a:r>
                      <a:r>
                        <a:rPr lang="uk-UA" sz="1800" b="1"/>
                        <a:t>Імплементація</a:t>
                      </a:r>
                      <a:r>
                        <a:rPr lang="uk-UA" sz="1800"/>
                        <a:t> наближеного до природи лісівництва в Україні </a:t>
                      </a:r>
                      <a:r>
                        <a:rPr lang="uk-UA" sz="1800" b="1"/>
                        <a:t>має спиратися на системне удосконалення </a:t>
                      </a:r>
                      <a:r>
                        <a:rPr lang="uk-UA" sz="1800"/>
                        <a:t>лісового законодавства, </a:t>
                      </a:r>
                      <a:r>
                        <a:rPr lang="uk-UA" sz="1800" b="1"/>
                        <a:t>всебічну підтримку </a:t>
                      </a:r>
                      <a:r>
                        <a:rPr lang="uk-UA" sz="1800"/>
                        <a:t>органів влади, наукове забезпечення та техніко-економічне обґрунтування різних етапів упровадження, високу кваліфікацію персоналу, каскадне поширення досвіду від провідних господарств ДП «Ліси України» до інших лісокористувачів та </a:t>
                      </a:r>
                      <a:r>
                        <a:rPr lang="uk-UA" sz="1800" b="1"/>
                        <a:t>чітке розуміння довготривалості процесу </a:t>
                      </a:r>
                      <a:r>
                        <a:rPr lang="uk-UA" sz="1800"/>
                        <a:t>імплементації навіть за успішного подолання усіх викликів.</a:t>
                      </a:r>
                    </a:p>
                  </a:txBody>
                  <a:tcPr/>
                </a:tc>
                <a:tc>
                  <a:txBody>
                    <a:bodyPr/>
                    <a:lstStyle/>
                    <a:p>
                      <a:r>
                        <a:rPr lang="uk-UA"/>
                        <a:t>Використовувати каскадний підхід у поширенні знань і досвіду з запровадженні НПЛ: </a:t>
                      </a:r>
                    </a:p>
                    <a:p>
                      <a:r>
                        <a:rPr lang="uk-UA"/>
                        <a:t>    Наукові установи:</a:t>
                      </a:r>
                    </a:p>
                    <a:p>
                      <a:r>
                        <a:rPr lang="uk-UA"/>
                        <a:t>    Дослідні станції</a:t>
                      </a:r>
                    </a:p>
                    <a:p>
                      <a:r>
                        <a:rPr lang="uk-UA"/>
                        <a:t>    Заклади освіти</a:t>
                      </a:r>
                    </a:p>
                    <a:p>
                      <a:r>
                        <a:rPr lang="uk-UA"/>
                        <a:t>    Провідні (досвідні) підприємства</a:t>
                      </a:r>
                    </a:p>
                    <a:p>
                      <a:r>
                        <a:rPr lang="uk-UA"/>
                        <a:t>    Зацікавлені суб'єкти л/г</a:t>
                      </a:r>
                    </a:p>
                  </a:txBody>
                  <a:tcPr/>
                </a:tc>
                <a:extLst>
                  <a:ext uri="{0D108BD9-81ED-4DB2-BD59-A6C34878D82A}">
                    <a16:rowId xmlns:a16="http://schemas.microsoft.com/office/drawing/2014/main" val="3060390227"/>
                  </a:ext>
                </a:extLst>
              </a:tr>
              <a:tr h="584109">
                <a:tc vMerge="1">
                  <a:txBody>
                    <a:bodyPr/>
                    <a:lstStyle/>
                    <a:p>
                      <a:pPr indent="268288" algn="just"/>
                      <a:endParaRPr lang="uk-UA" sz="1800"/>
                    </a:p>
                  </a:txBody>
                  <a:tcPr/>
                </a:tc>
                <a:tc>
                  <a:txBody>
                    <a:bodyPr/>
                    <a:lstStyle/>
                    <a:p>
                      <a:r>
                        <a:rPr lang="uk-UA"/>
                        <a:t>Системна, відповідальна та всебічна комунікація з суб'єктами лісових відносин та суспільством. Широке та об</a:t>
                      </a:r>
                      <a:r>
                        <a:rPr lang="en-US"/>
                        <a:t>’</a:t>
                      </a:r>
                      <a:r>
                        <a:rPr lang="uk-UA" err="1"/>
                        <a:t>єктивне</a:t>
                      </a:r>
                      <a:r>
                        <a:rPr lang="uk-UA"/>
                        <a:t> інформування суспільства про хід запровадження НПЛ.</a:t>
                      </a:r>
                      <a:endParaRPr lang="en-US"/>
                    </a:p>
                  </a:txBody>
                  <a:tcPr/>
                </a:tc>
                <a:extLst>
                  <a:ext uri="{0D108BD9-81ED-4DB2-BD59-A6C34878D82A}">
                    <a16:rowId xmlns:a16="http://schemas.microsoft.com/office/drawing/2014/main" val="2813500953"/>
                  </a:ext>
                </a:extLst>
              </a:tr>
              <a:tr h="384048">
                <a:tc vMerge="1">
                  <a:txBody>
                    <a:bodyPr/>
                    <a:lstStyle/>
                    <a:p>
                      <a:pPr indent="268288" algn="just"/>
                      <a:endParaRPr lang="uk-UA" sz="1800"/>
                    </a:p>
                  </a:txBody>
                  <a:tcPr/>
                </a:tc>
                <a:tc>
                  <a:txBody>
                    <a:bodyPr/>
                    <a:lstStyle/>
                    <a:p>
                      <a:r>
                        <a:rPr lang="uk-UA" noProof="0"/>
                        <a:t>Формування пріоритетних тематичних планів для дослідження НПЛ</a:t>
                      </a:r>
                    </a:p>
                  </a:txBody>
                  <a:tcPr/>
                </a:tc>
                <a:extLst>
                  <a:ext uri="{0D108BD9-81ED-4DB2-BD59-A6C34878D82A}">
                    <a16:rowId xmlns:a16="http://schemas.microsoft.com/office/drawing/2014/main" val="3275961190"/>
                  </a:ext>
                </a:extLst>
              </a:tr>
            </a:tbl>
          </a:graphicData>
        </a:graphic>
      </p:graphicFrame>
      <p:sp>
        <p:nvSpPr>
          <p:cNvPr id="4" name="Стрілка: вигнута вправо 3">
            <a:extLst>
              <a:ext uri="{FF2B5EF4-FFF2-40B4-BE49-F238E27FC236}">
                <a16:creationId xmlns:a16="http://schemas.microsoft.com/office/drawing/2014/main" id="{86AA33AF-1A00-42E3-B581-8D82BEDC14AA}"/>
              </a:ext>
            </a:extLst>
          </p:cNvPr>
          <p:cNvSpPr/>
          <p:nvPr/>
        </p:nvSpPr>
        <p:spPr>
          <a:xfrm>
            <a:off x="7446763" y="3497966"/>
            <a:ext cx="233265" cy="1670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Стрілка: вигнута вправо 9">
            <a:extLst>
              <a:ext uri="{FF2B5EF4-FFF2-40B4-BE49-F238E27FC236}">
                <a16:creationId xmlns:a16="http://schemas.microsoft.com/office/drawing/2014/main" id="{C4602646-1732-447A-8ADA-BD8DEE16E5F4}"/>
              </a:ext>
            </a:extLst>
          </p:cNvPr>
          <p:cNvSpPr/>
          <p:nvPr/>
        </p:nvSpPr>
        <p:spPr>
          <a:xfrm>
            <a:off x="7446762" y="3796736"/>
            <a:ext cx="233265" cy="1670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Стрілка: вигнута вправо 10">
            <a:extLst>
              <a:ext uri="{FF2B5EF4-FFF2-40B4-BE49-F238E27FC236}">
                <a16:creationId xmlns:a16="http://schemas.microsoft.com/office/drawing/2014/main" id="{292F0CBE-EFEC-4ACE-B2C9-3ACB80A4962A}"/>
              </a:ext>
            </a:extLst>
          </p:cNvPr>
          <p:cNvSpPr/>
          <p:nvPr/>
        </p:nvSpPr>
        <p:spPr>
          <a:xfrm>
            <a:off x="7446761" y="4095506"/>
            <a:ext cx="233265" cy="1670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Стрілка: вигнута вправо 11">
            <a:extLst>
              <a:ext uri="{FF2B5EF4-FFF2-40B4-BE49-F238E27FC236}">
                <a16:creationId xmlns:a16="http://schemas.microsoft.com/office/drawing/2014/main" id="{F77E77F2-9D5D-4794-A0EA-B6B0CD72F693}"/>
              </a:ext>
            </a:extLst>
          </p:cNvPr>
          <p:cNvSpPr/>
          <p:nvPr/>
        </p:nvSpPr>
        <p:spPr>
          <a:xfrm>
            <a:off x="7446760" y="4354149"/>
            <a:ext cx="233265" cy="16709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8592A3AB-F689-4CA0-B7E4-CB5217CF59C7}"/>
              </a:ext>
            </a:extLst>
          </p:cNvPr>
          <p:cNvSpPr txBox="1"/>
          <p:nvPr/>
        </p:nvSpPr>
        <p:spPr>
          <a:xfrm>
            <a:off x="661187" y="406353"/>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198749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2</a:t>
            </a:fld>
            <a:endParaRPr lang="en-GB"/>
          </a:p>
        </p:txBody>
      </p:sp>
      <p:sp>
        <p:nvSpPr>
          <p:cNvPr id="2" name="TextBox 1">
            <a:extLst>
              <a:ext uri="{FF2B5EF4-FFF2-40B4-BE49-F238E27FC236}">
                <a16:creationId xmlns:a16="http://schemas.microsoft.com/office/drawing/2014/main" id="{DDF5B136-D888-FD04-B206-66FCAAE66356}"/>
              </a:ext>
            </a:extLst>
          </p:cNvPr>
          <p:cNvSpPr txBox="1"/>
          <p:nvPr/>
        </p:nvSpPr>
        <p:spPr>
          <a:xfrm>
            <a:off x="661187" y="406353"/>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pic>
        <p:nvPicPr>
          <p:cNvPr id="12" name="Рисунок 11">
            <a:extLst>
              <a:ext uri="{FF2B5EF4-FFF2-40B4-BE49-F238E27FC236}">
                <a16:creationId xmlns:a16="http://schemas.microsoft.com/office/drawing/2014/main" id="{F9223135-2E50-4C68-9DBE-C9B5680449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07" y="1454934"/>
            <a:ext cx="3738842" cy="5266541"/>
          </a:xfrm>
          <a:prstGeom prst="rect">
            <a:avLst/>
          </a:prstGeom>
        </p:spPr>
      </p:pic>
      <p:pic>
        <p:nvPicPr>
          <p:cNvPr id="16" name="Рисунок 15">
            <a:extLst>
              <a:ext uri="{FF2B5EF4-FFF2-40B4-BE49-F238E27FC236}">
                <a16:creationId xmlns:a16="http://schemas.microsoft.com/office/drawing/2014/main" id="{ACD4C2CB-4695-41E0-A263-BEF263601C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2075" y="1564005"/>
            <a:ext cx="3797664" cy="4899541"/>
          </a:xfrm>
          <a:prstGeom prst="rect">
            <a:avLst/>
          </a:prstGeom>
          <a:ln w="28575">
            <a:solidFill>
              <a:schemeClr val="accent1"/>
            </a:solidFill>
          </a:ln>
        </p:spPr>
      </p:pic>
      <p:pic>
        <p:nvPicPr>
          <p:cNvPr id="18" name="Рисунок 17">
            <a:extLst>
              <a:ext uri="{FF2B5EF4-FFF2-40B4-BE49-F238E27FC236}">
                <a16:creationId xmlns:a16="http://schemas.microsoft.com/office/drawing/2014/main" id="{A7440B42-2397-4550-BB93-7CA2257903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1448" y="1564005"/>
            <a:ext cx="3511997" cy="4949795"/>
          </a:xfrm>
          <a:prstGeom prst="rect">
            <a:avLst/>
          </a:prstGeom>
        </p:spPr>
      </p:pic>
    </p:spTree>
    <p:extLst>
      <p:ext uri="{BB962C8B-B14F-4D97-AF65-F5344CB8AC3E}">
        <p14:creationId xmlns:p14="http://schemas.microsoft.com/office/powerpoint/2010/main" val="2938249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20</a:t>
            </a:fld>
            <a:endParaRPr lang="en-GB"/>
          </a:p>
        </p:txBody>
      </p:sp>
      <p:sp>
        <p:nvSpPr>
          <p:cNvPr id="5" name="TextBox 4">
            <a:extLst>
              <a:ext uri="{FF2B5EF4-FFF2-40B4-BE49-F238E27FC236}">
                <a16:creationId xmlns:a16="http://schemas.microsoft.com/office/drawing/2014/main" id="{E94D87E8-01A7-497B-DC78-3046D8F06071}"/>
              </a:ext>
            </a:extLst>
          </p:cNvPr>
          <p:cNvSpPr txBox="1"/>
          <p:nvPr/>
        </p:nvSpPr>
        <p:spPr>
          <a:xfrm>
            <a:off x="502567" y="1734805"/>
            <a:ext cx="4927885" cy="754053"/>
          </a:xfrm>
          <a:prstGeom prst="rect">
            <a:avLst/>
          </a:prstGeom>
          <a:noFill/>
        </p:spPr>
        <p:txBody>
          <a:bodyPr wrap="square">
            <a:spAutoFit/>
          </a:bodyPr>
          <a:lstStyle/>
          <a:p>
            <a:pPr algn="ctr">
              <a:lnSpc>
                <a:spcPct val="114000"/>
              </a:lnSpc>
              <a:spcBef>
                <a:spcPts val="600"/>
              </a:spcBef>
            </a:pPr>
            <a:r>
              <a:rPr lang="uk-UA" sz="4000"/>
              <a:t>ДП «ЛІСИ УКРАЇНИ»</a:t>
            </a:r>
            <a:endParaRPr lang="en-GB" sz="4000"/>
          </a:p>
        </p:txBody>
      </p:sp>
      <p:sp>
        <p:nvSpPr>
          <p:cNvPr id="4" name="Прямокутник 3">
            <a:extLst>
              <a:ext uri="{FF2B5EF4-FFF2-40B4-BE49-F238E27FC236}">
                <a16:creationId xmlns:a16="http://schemas.microsoft.com/office/drawing/2014/main" id="{E2BB720D-F91C-4A52-A080-4D4FAC154E86}"/>
              </a:ext>
            </a:extLst>
          </p:cNvPr>
          <p:cNvSpPr/>
          <p:nvPr/>
        </p:nvSpPr>
        <p:spPr>
          <a:xfrm>
            <a:off x="664807" y="2929689"/>
            <a:ext cx="10862385" cy="3293209"/>
          </a:xfrm>
          <a:prstGeom prst="rect">
            <a:avLst/>
          </a:prstGeom>
        </p:spPr>
        <p:txBody>
          <a:bodyPr wrap="square">
            <a:spAutoFit/>
          </a:bodyPr>
          <a:lstStyle/>
          <a:p>
            <a:pPr algn="just"/>
            <a:r>
              <a:rPr lang="uk-UA" sz="2000"/>
              <a:t>Наказ №1585 від 29.09.2025 р. про затвердження Стратегії з наближеного до природи лісівництва спеціалізованого державного господарського підприємства «Ліси України» на 2025-2030 рр.</a:t>
            </a:r>
          </a:p>
          <a:p>
            <a:pPr algn="just"/>
            <a:endParaRPr lang="uk-UA" sz="2000"/>
          </a:p>
          <a:p>
            <a:pPr algn="just"/>
            <a:r>
              <a:rPr lang="uk-UA" sz="2000" b="1"/>
              <a:t>СТРАТЕГІЯ з наближеного до природи лісівництва державного спеціалізованого господарського підприємства «Ліси України» на 2025-2030 рр.</a:t>
            </a:r>
          </a:p>
          <a:p>
            <a:pPr algn="just"/>
            <a:endParaRPr lang="uk-UA" sz="2000"/>
          </a:p>
          <a:p>
            <a:pPr algn="just"/>
            <a:r>
              <a:rPr lang="uk-UA" sz="2000">
                <a:solidFill>
                  <a:schemeClr val="accent6">
                    <a:lumMod val="50000"/>
                  </a:schemeClr>
                </a:solidFill>
              </a:rPr>
              <a:t>План реалізації Стратегії з наближеного до природи лісівництва Державного спеціалізованого господарського підприємства «Ліси України» на 2025-2030 роки.</a:t>
            </a:r>
          </a:p>
          <a:p>
            <a:pPr algn="just"/>
            <a:endParaRPr lang="uk-UA" sz="2400">
              <a:solidFill>
                <a:schemeClr val="accent6">
                  <a:lumMod val="50000"/>
                </a:schemeClr>
              </a:solidFill>
            </a:endParaRPr>
          </a:p>
          <a:p>
            <a:endParaRPr lang="uk-UA" sz="2400"/>
          </a:p>
        </p:txBody>
      </p:sp>
      <p:sp>
        <p:nvSpPr>
          <p:cNvPr id="7" name="Місце для нижнього колонтитула 1">
            <a:extLst>
              <a:ext uri="{FF2B5EF4-FFF2-40B4-BE49-F238E27FC236}">
                <a16:creationId xmlns:a16="http://schemas.microsoft.com/office/drawing/2014/main" id="{D27DCBD8-87E1-4EA4-8EF4-4F4D9100842E}"/>
              </a:ext>
            </a:extLst>
          </p:cNvPr>
          <p:cNvSpPr>
            <a:spLocks noGrp="1"/>
          </p:cNvSpPr>
          <p:nvPr>
            <p:ph type="ftr" sz="quarter" idx="11"/>
          </p:nvPr>
        </p:nvSpPr>
        <p:spPr>
          <a:xfrm>
            <a:off x="4056996" y="6356350"/>
            <a:ext cx="4114800" cy="544512"/>
          </a:xfrm>
        </p:spPr>
        <p:txBody>
          <a:bodyPr/>
          <a:lstStyle/>
          <a:p>
            <a:r>
              <a:rPr lang="uk-UA"/>
              <a:t>18</a:t>
            </a:r>
            <a:r>
              <a:rPr lang="en-GB"/>
              <a:t>.</a:t>
            </a:r>
            <a:r>
              <a:rPr lang="uk-UA"/>
              <a:t>12</a:t>
            </a:r>
            <a:r>
              <a:rPr lang="en-GB"/>
              <a:t>.202</a:t>
            </a:r>
            <a:r>
              <a:rPr lang="uk-UA"/>
              <a:t>5</a:t>
            </a:r>
            <a:r>
              <a:rPr lang="en-GB"/>
              <a:t>, Kyiv</a:t>
            </a:r>
          </a:p>
        </p:txBody>
      </p:sp>
      <p:sp>
        <p:nvSpPr>
          <p:cNvPr id="9" name="TextBox 8">
            <a:extLst>
              <a:ext uri="{FF2B5EF4-FFF2-40B4-BE49-F238E27FC236}">
                <a16:creationId xmlns:a16="http://schemas.microsoft.com/office/drawing/2014/main" id="{A7BA25B7-BF29-42FB-9F84-2D098771F035}"/>
              </a:ext>
            </a:extLst>
          </p:cNvPr>
          <p:cNvSpPr txBox="1"/>
          <p:nvPr/>
        </p:nvSpPr>
        <p:spPr>
          <a:xfrm>
            <a:off x="664807" y="452561"/>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307571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B24FA6F0-45B1-49EF-8853-F2D89D43C61D}"/>
              </a:ext>
            </a:extLst>
          </p:cNvPr>
          <p:cNvSpPr>
            <a:spLocks noGrp="1"/>
          </p:cNvSpPr>
          <p:nvPr>
            <p:ph type="sldNum" sz="quarter" idx="12"/>
          </p:nvPr>
        </p:nvSpPr>
        <p:spPr/>
        <p:txBody>
          <a:bodyPr/>
          <a:lstStyle/>
          <a:p>
            <a:fld id="{51EE7181-CA54-4834-B0AA-E251DC475F5A}" type="slidenum">
              <a:rPr lang="en-GB" smtClean="0"/>
              <a:t>21</a:t>
            </a:fld>
            <a:endParaRPr lang="en-GB"/>
          </a:p>
        </p:txBody>
      </p:sp>
      <p:sp>
        <p:nvSpPr>
          <p:cNvPr id="4" name="TextBox 3">
            <a:extLst>
              <a:ext uri="{FF2B5EF4-FFF2-40B4-BE49-F238E27FC236}">
                <a16:creationId xmlns:a16="http://schemas.microsoft.com/office/drawing/2014/main" id="{784C263C-6362-480E-AF04-621B689BCA28}"/>
              </a:ext>
            </a:extLst>
          </p:cNvPr>
          <p:cNvSpPr txBox="1"/>
          <p:nvPr/>
        </p:nvSpPr>
        <p:spPr>
          <a:xfrm>
            <a:off x="3573624" y="2500605"/>
            <a:ext cx="3937296" cy="2123658"/>
          </a:xfrm>
          <a:prstGeom prst="rect">
            <a:avLst/>
          </a:prstGeom>
          <a:noFill/>
        </p:spPr>
        <p:txBody>
          <a:bodyPr wrap="none" rtlCol="0">
            <a:spAutoFit/>
          </a:bodyPr>
          <a:lstStyle/>
          <a:p>
            <a:pPr algn="ctr"/>
            <a:r>
              <a:rPr lang="uk-UA" sz="4400"/>
              <a:t>Дякую за увагу!</a:t>
            </a:r>
          </a:p>
          <a:p>
            <a:pPr algn="ctr"/>
            <a:endParaRPr lang="uk-UA" sz="4400"/>
          </a:p>
          <a:p>
            <a:pPr algn="ctr"/>
            <a:r>
              <a:rPr lang="uk-UA" sz="4400"/>
              <a:t>Питання?</a:t>
            </a:r>
            <a:endParaRPr lang="en-US" sz="4400"/>
          </a:p>
        </p:txBody>
      </p:sp>
      <p:sp>
        <p:nvSpPr>
          <p:cNvPr id="6" name="Місце для нижнього колонтитула 1">
            <a:extLst>
              <a:ext uri="{FF2B5EF4-FFF2-40B4-BE49-F238E27FC236}">
                <a16:creationId xmlns:a16="http://schemas.microsoft.com/office/drawing/2014/main" id="{D12F1504-D70A-4A47-871E-E3974EE00F70}"/>
              </a:ext>
            </a:extLst>
          </p:cNvPr>
          <p:cNvSpPr>
            <a:spLocks noGrp="1"/>
          </p:cNvSpPr>
          <p:nvPr>
            <p:ph type="ftr" sz="quarter" idx="11"/>
          </p:nvPr>
        </p:nvSpPr>
        <p:spPr>
          <a:xfrm>
            <a:off x="3898375" y="6207158"/>
            <a:ext cx="4114800" cy="544512"/>
          </a:xfrm>
        </p:spPr>
        <p:txBody>
          <a:bodyPr/>
          <a:lstStyle/>
          <a:p>
            <a:r>
              <a:rPr lang="uk-UA"/>
              <a:t>18</a:t>
            </a:r>
            <a:r>
              <a:rPr lang="en-GB"/>
              <a:t>.</a:t>
            </a:r>
            <a:r>
              <a:rPr lang="uk-UA"/>
              <a:t>12</a:t>
            </a:r>
            <a:r>
              <a:rPr lang="en-GB"/>
              <a:t>.202</a:t>
            </a:r>
            <a:r>
              <a:rPr lang="uk-UA"/>
              <a:t>5</a:t>
            </a:r>
            <a:r>
              <a:rPr lang="en-GB"/>
              <a:t>, Kyiv</a:t>
            </a:r>
          </a:p>
        </p:txBody>
      </p:sp>
    </p:spTree>
    <p:extLst>
      <p:ext uri="{BB962C8B-B14F-4D97-AF65-F5344CB8AC3E}">
        <p14:creationId xmlns:p14="http://schemas.microsoft.com/office/powerpoint/2010/main" val="79977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3</a:t>
            </a:fld>
            <a:endParaRPr lang="en-GB"/>
          </a:p>
        </p:txBody>
      </p:sp>
      <p:pic>
        <p:nvPicPr>
          <p:cNvPr id="8" name="Рисунок 7">
            <a:extLst>
              <a:ext uri="{FF2B5EF4-FFF2-40B4-BE49-F238E27FC236}">
                <a16:creationId xmlns:a16="http://schemas.microsoft.com/office/drawing/2014/main" id="{B7BB4BF4-1F4A-411F-83D5-13BD54024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9045" y="1440356"/>
            <a:ext cx="3650296" cy="5281118"/>
          </a:xfrm>
          <a:prstGeom prst="rect">
            <a:avLst/>
          </a:prstGeom>
        </p:spPr>
      </p:pic>
      <p:pic>
        <p:nvPicPr>
          <p:cNvPr id="10" name="Рисунок 9">
            <a:extLst>
              <a:ext uri="{FF2B5EF4-FFF2-40B4-BE49-F238E27FC236}">
                <a16:creationId xmlns:a16="http://schemas.microsoft.com/office/drawing/2014/main" id="{D52019B7-4DDB-4607-8A3B-62E520768E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0156" y="1440357"/>
            <a:ext cx="3725720" cy="5281118"/>
          </a:xfrm>
          <a:prstGeom prst="rect">
            <a:avLst/>
          </a:prstGeom>
        </p:spPr>
      </p:pic>
      <p:pic>
        <p:nvPicPr>
          <p:cNvPr id="14" name="Рисунок 13">
            <a:extLst>
              <a:ext uri="{FF2B5EF4-FFF2-40B4-BE49-F238E27FC236}">
                <a16:creationId xmlns:a16="http://schemas.microsoft.com/office/drawing/2014/main" id="{E378B684-65E9-4F09-B93F-BF7DC0D9EB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362" y="1440355"/>
            <a:ext cx="3793868" cy="5281119"/>
          </a:xfrm>
          <a:prstGeom prst="rect">
            <a:avLst/>
          </a:prstGeom>
          <a:ln>
            <a:solidFill>
              <a:schemeClr val="accent1"/>
            </a:solidFill>
          </a:ln>
        </p:spPr>
      </p:pic>
      <p:sp>
        <p:nvSpPr>
          <p:cNvPr id="7" name="TextBox 6">
            <a:extLst>
              <a:ext uri="{FF2B5EF4-FFF2-40B4-BE49-F238E27FC236}">
                <a16:creationId xmlns:a16="http://schemas.microsoft.com/office/drawing/2014/main" id="{557A1121-37BA-4598-9C3A-E95E6537C2F2}"/>
              </a:ext>
            </a:extLst>
          </p:cNvPr>
          <p:cNvSpPr txBox="1"/>
          <p:nvPr/>
        </p:nvSpPr>
        <p:spPr>
          <a:xfrm>
            <a:off x="661187" y="406353"/>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204670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нижнього колонтитула 1">
            <a:extLst>
              <a:ext uri="{FF2B5EF4-FFF2-40B4-BE49-F238E27FC236}">
                <a16:creationId xmlns:a16="http://schemas.microsoft.com/office/drawing/2014/main" id="{4B203D99-67B9-464C-9273-2FA21B20E8AD}"/>
              </a:ext>
            </a:extLst>
          </p:cNvPr>
          <p:cNvSpPr>
            <a:spLocks noGrp="1"/>
          </p:cNvSpPr>
          <p:nvPr>
            <p:ph type="ftr" sz="quarter" idx="11"/>
          </p:nvPr>
        </p:nvSpPr>
        <p:spPr/>
        <p:txBody>
          <a:bodyPr/>
          <a:lstStyle/>
          <a:p>
            <a:r>
              <a:rPr lang="uk-UA"/>
              <a:t>18</a:t>
            </a:r>
            <a:r>
              <a:rPr lang="en-GB"/>
              <a:t>.</a:t>
            </a:r>
            <a:r>
              <a:rPr lang="uk-UA"/>
              <a:t>12</a:t>
            </a:r>
            <a:r>
              <a:rPr lang="en-GB"/>
              <a:t>.202</a:t>
            </a:r>
            <a:r>
              <a:rPr lang="uk-UA"/>
              <a:t>5</a:t>
            </a:r>
            <a:r>
              <a:rPr lang="en-GB"/>
              <a:t>, Kyiv</a:t>
            </a:r>
          </a:p>
        </p:txBody>
      </p:sp>
      <p:sp>
        <p:nvSpPr>
          <p:cNvPr id="3" name="Місце для номера слайда 2">
            <a:extLst>
              <a:ext uri="{FF2B5EF4-FFF2-40B4-BE49-F238E27FC236}">
                <a16:creationId xmlns:a16="http://schemas.microsoft.com/office/drawing/2014/main" id="{18209B95-7ABD-4BC1-ADD2-46B9A28B4CBF}"/>
              </a:ext>
            </a:extLst>
          </p:cNvPr>
          <p:cNvSpPr>
            <a:spLocks noGrp="1"/>
          </p:cNvSpPr>
          <p:nvPr>
            <p:ph type="sldNum" sz="quarter" idx="12"/>
          </p:nvPr>
        </p:nvSpPr>
        <p:spPr/>
        <p:txBody>
          <a:bodyPr/>
          <a:lstStyle/>
          <a:p>
            <a:fld id="{51EE7181-CA54-4834-B0AA-E251DC475F5A}" type="slidenum">
              <a:rPr lang="en-GB" smtClean="0"/>
              <a:t>4</a:t>
            </a:fld>
            <a:endParaRPr lang="en-GB"/>
          </a:p>
        </p:txBody>
      </p:sp>
      <p:pic>
        <p:nvPicPr>
          <p:cNvPr id="5" name="Рисунок 4">
            <a:extLst>
              <a:ext uri="{FF2B5EF4-FFF2-40B4-BE49-F238E27FC236}">
                <a16:creationId xmlns:a16="http://schemas.microsoft.com/office/drawing/2014/main" id="{682BC236-BAE3-4201-8D1D-4460A29DE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594" y="1857416"/>
            <a:ext cx="9956171" cy="4349365"/>
          </a:xfrm>
          <a:prstGeom prst="rect">
            <a:avLst/>
          </a:prstGeom>
        </p:spPr>
      </p:pic>
      <p:sp>
        <p:nvSpPr>
          <p:cNvPr id="6" name="Прямокутник 5">
            <a:extLst>
              <a:ext uri="{FF2B5EF4-FFF2-40B4-BE49-F238E27FC236}">
                <a16:creationId xmlns:a16="http://schemas.microsoft.com/office/drawing/2014/main" id="{98ABDCDB-4D08-4610-A447-A73902508BE8}"/>
              </a:ext>
            </a:extLst>
          </p:cNvPr>
          <p:cNvSpPr/>
          <p:nvPr/>
        </p:nvSpPr>
        <p:spPr>
          <a:xfrm>
            <a:off x="10078754" y="3020292"/>
            <a:ext cx="1093304" cy="268357"/>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b="1"/>
          </a:p>
        </p:txBody>
      </p:sp>
      <p:sp>
        <p:nvSpPr>
          <p:cNvPr id="7" name="Прямокутник 6">
            <a:extLst>
              <a:ext uri="{FF2B5EF4-FFF2-40B4-BE49-F238E27FC236}">
                <a16:creationId xmlns:a16="http://schemas.microsoft.com/office/drawing/2014/main" id="{0D51DE56-5CCF-4332-A540-F041B0586823}"/>
              </a:ext>
            </a:extLst>
          </p:cNvPr>
          <p:cNvSpPr/>
          <p:nvPr/>
        </p:nvSpPr>
        <p:spPr>
          <a:xfrm>
            <a:off x="2001077" y="3294821"/>
            <a:ext cx="2660375" cy="268357"/>
          </a:xfrm>
          <a:prstGeom prst="rect">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pic>
        <p:nvPicPr>
          <p:cNvPr id="8" name="Рисунок 7">
            <a:extLst>
              <a:ext uri="{FF2B5EF4-FFF2-40B4-BE49-F238E27FC236}">
                <a16:creationId xmlns:a16="http://schemas.microsoft.com/office/drawing/2014/main" id="{122DA67A-8BB3-4EB7-8D09-68C5DFFCFA47}"/>
              </a:ext>
            </a:extLst>
          </p:cNvPr>
          <p:cNvPicPr>
            <a:picLocks noChangeAspect="1"/>
          </p:cNvPicPr>
          <p:nvPr/>
        </p:nvPicPr>
        <p:blipFill>
          <a:blip r:embed="rId3"/>
          <a:stretch>
            <a:fillRect/>
          </a:stretch>
        </p:blipFill>
        <p:spPr>
          <a:xfrm>
            <a:off x="773126" y="1334914"/>
            <a:ext cx="3545933" cy="1445213"/>
          </a:xfrm>
          <a:prstGeom prst="rect">
            <a:avLst/>
          </a:prstGeom>
        </p:spPr>
      </p:pic>
      <p:sp>
        <p:nvSpPr>
          <p:cNvPr id="9" name="TextBox 8">
            <a:extLst>
              <a:ext uri="{FF2B5EF4-FFF2-40B4-BE49-F238E27FC236}">
                <a16:creationId xmlns:a16="http://schemas.microsoft.com/office/drawing/2014/main" id="{346DD04E-2D04-48BA-8C90-101D15634614}"/>
              </a:ext>
            </a:extLst>
          </p:cNvPr>
          <p:cNvSpPr txBox="1"/>
          <p:nvPr/>
        </p:nvSpPr>
        <p:spPr>
          <a:xfrm>
            <a:off x="661187" y="406353"/>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54262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78D4802A-0030-4082-86FF-F178DBAAD99A}"/>
              </a:ext>
            </a:extLst>
          </p:cNvPr>
          <p:cNvSpPr>
            <a:spLocks noGrp="1"/>
          </p:cNvSpPr>
          <p:nvPr>
            <p:ph type="sldNum" sz="quarter" idx="12"/>
          </p:nvPr>
        </p:nvSpPr>
        <p:spPr/>
        <p:txBody>
          <a:bodyPr/>
          <a:lstStyle/>
          <a:p>
            <a:fld id="{51EE7181-CA54-4834-B0AA-E251DC475F5A}" type="slidenum">
              <a:rPr lang="en-GB" smtClean="0"/>
              <a:t>5</a:t>
            </a:fld>
            <a:endParaRPr lang="en-GB"/>
          </a:p>
        </p:txBody>
      </p:sp>
      <p:pic>
        <p:nvPicPr>
          <p:cNvPr id="4" name="Image1">
            <a:extLst>
              <a:ext uri="{FF2B5EF4-FFF2-40B4-BE49-F238E27FC236}">
                <a16:creationId xmlns:a16="http://schemas.microsoft.com/office/drawing/2014/main" id="{2ADE4325-6DBE-4BB1-8847-8249B2F04D28}"/>
              </a:ext>
            </a:extLst>
          </p:cNvPr>
          <p:cNvPicPr/>
          <p:nvPr/>
        </p:nvPicPr>
        <p:blipFill>
          <a:blip r:embed="rId2"/>
          <a:stretch>
            <a:fillRect/>
          </a:stretch>
        </p:blipFill>
        <p:spPr bwMode="auto">
          <a:xfrm>
            <a:off x="2399771" y="2422481"/>
            <a:ext cx="7920359" cy="3933869"/>
          </a:xfrm>
          <a:prstGeom prst="rect">
            <a:avLst/>
          </a:prstGeom>
        </p:spPr>
      </p:pic>
      <p:sp>
        <p:nvSpPr>
          <p:cNvPr id="5" name="Місце для нижнього колонтитула 1">
            <a:extLst>
              <a:ext uri="{FF2B5EF4-FFF2-40B4-BE49-F238E27FC236}">
                <a16:creationId xmlns:a16="http://schemas.microsoft.com/office/drawing/2014/main" id="{DE75CA42-529F-4AAF-A5F4-DD4BB3AED684}"/>
              </a:ext>
            </a:extLst>
          </p:cNvPr>
          <p:cNvSpPr>
            <a:spLocks noGrp="1"/>
          </p:cNvSpPr>
          <p:nvPr>
            <p:ph type="ftr" sz="quarter" idx="11"/>
          </p:nvPr>
        </p:nvSpPr>
        <p:spPr>
          <a:xfrm>
            <a:off x="4038600" y="6176963"/>
            <a:ext cx="4114800" cy="544512"/>
          </a:xfrm>
        </p:spPr>
        <p:txBody>
          <a:bodyPr/>
          <a:lstStyle/>
          <a:p>
            <a:r>
              <a:rPr lang="uk-UA"/>
              <a:t>18</a:t>
            </a:r>
            <a:r>
              <a:rPr lang="en-GB"/>
              <a:t>.</a:t>
            </a:r>
            <a:r>
              <a:rPr lang="uk-UA"/>
              <a:t>12</a:t>
            </a:r>
            <a:r>
              <a:rPr lang="en-GB"/>
              <a:t>.202</a:t>
            </a:r>
            <a:r>
              <a:rPr lang="uk-UA"/>
              <a:t>5</a:t>
            </a:r>
            <a:r>
              <a:rPr lang="en-GB"/>
              <a:t>, Kyiv</a:t>
            </a:r>
          </a:p>
        </p:txBody>
      </p:sp>
      <p:sp>
        <p:nvSpPr>
          <p:cNvPr id="6" name="Google Shape;121;p16">
            <a:extLst>
              <a:ext uri="{FF2B5EF4-FFF2-40B4-BE49-F238E27FC236}">
                <a16:creationId xmlns:a16="http://schemas.microsoft.com/office/drawing/2014/main" id="{6F3093CF-5726-4483-AC31-ABFF24D81F1E}"/>
              </a:ext>
            </a:extLst>
          </p:cNvPr>
          <p:cNvSpPr txBox="1"/>
          <p:nvPr/>
        </p:nvSpPr>
        <p:spPr>
          <a:xfrm>
            <a:off x="8702812" y="5718894"/>
            <a:ext cx="2032800" cy="410393"/>
          </a:xfrm>
          <a:prstGeom prst="rect">
            <a:avLst/>
          </a:prstGeom>
          <a:noFill/>
          <a:ln>
            <a:noFill/>
          </a:ln>
        </p:spPr>
        <p:txBody>
          <a:bodyPr spcFirstLastPara="1" wrap="square" lIns="121900" tIns="121900" rIns="121900" bIns="121900" anchor="t" anchorCtr="0">
            <a:spAutoFit/>
          </a:bodyPr>
          <a:lstStyle/>
          <a:p>
            <a:pPr algn="ctr"/>
            <a:r>
              <a:rPr lang="uk" sz="1067">
                <a:latin typeface="Lato"/>
                <a:ea typeface="Lato"/>
                <a:cs typeface="Lato"/>
                <a:sym typeface="Lato"/>
              </a:rPr>
              <a:t>© Bilous</a:t>
            </a:r>
            <a:r>
              <a:rPr lang="en-US" sz="1067">
                <a:latin typeface="Lato"/>
                <a:ea typeface="Lato"/>
                <a:cs typeface="Lato"/>
                <a:sym typeface="Lato"/>
              </a:rPr>
              <a:t> et al. (in print)</a:t>
            </a:r>
            <a:endParaRPr sz="1067">
              <a:latin typeface="Lato"/>
              <a:ea typeface="Lato"/>
              <a:cs typeface="Lato"/>
              <a:sym typeface="Lato"/>
            </a:endParaRPr>
          </a:p>
        </p:txBody>
      </p:sp>
      <p:sp>
        <p:nvSpPr>
          <p:cNvPr id="8" name="Прямокутник 7">
            <a:extLst>
              <a:ext uri="{FF2B5EF4-FFF2-40B4-BE49-F238E27FC236}">
                <a16:creationId xmlns:a16="http://schemas.microsoft.com/office/drawing/2014/main" id="{5C5FBDE9-3ED3-463A-87AC-0E07038070D1}"/>
              </a:ext>
            </a:extLst>
          </p:cNvPr>
          <p:cNvSpPr/>
          <p:nvPr/>
        </p:nvSpPr>
        <p:spPr>
          <a:xfrm>
            <a:off x="511694" y="1791068"/>
            <a:ext cx="11011815" cy="461665"/>
          </a:xfrm>
          <a:prstGeom prst="rect">
            <a:avLst/>
          </a:prstGeom>
        </p:spPr>
        <p:txBody>
          <a:bodyPr wrap="square">
            <a:spAutoFit/>
          </a:bodyPr>
          <a:lstStyle/>
          <a:p>
            <a:pPr algn="ctr"/>
            <a:r>
              <a:rPr lang="uk-UA" sz="2400" b="1">
                <a:solidFill>
                  <a:schemeClr val="accent6">
                    <a:lumMod val="50000"/>
                  </a:schemeClr>
                </a:solidFill>
              </a:rPr>
              <a:t>ПРИКЛАД ОЦІНЮВАННЯ БАГАТОФУНКЦІОНАЛЬНОСТІ ЛІСІВ (ПОЛІССЯ)</a:t>
            </a:r>
            <a:endParaRPr lang="en-US" sz="2400" b="1">
              <a:solidFill>
                <a:schemeClr val="accent6">
                  <a:lumMod val="50000"/>
                </a:schemeClr>
              </a:solidFill>
            </a:endParaRPr>
          </a:p>
        </p:txBody>
      </p:sp>
      <p:sp>
        <p:nvSpPr>
          <p:cNvPr id="10" name="TextBox 9">
            <a:extLst>
              <a:ext uri="{FF2B5EF4-FFF2-40B4-BE49-F238E27FC236}">
                <a16:creationId xmlns:a16="http://schemas.microsoft.com/office/drawing/2014/main" id="{F92631B0-3957-463F-A62A-2622B19D3CDF}"/>
              </a:ext>
            </a:extLst>
          </p:cNvPr>
          <p:cNvSpPr txBox="1"/>
          <p:nvPr/>
        </p:nvSpPr>
        <p:spPr>
          <a:xfrm>
            <a:off x="661187" y="406353"/>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78600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78D4802A-0030-4082-86FF-F178DBAAD99A}"/>
              </a:ext>
            </a:extLst>
          </p:cNvPr>
          <p:cNvSpPr>
            <a:spLocks noGrp="1"/>
          </p:cNvSpPr>
          <p:nvPr>
            <p:ph type="sldNum" sz="quarter" idx="12"/>
          </p:nvPr>
        </p:nvSpPr>
        <p:spPr/>
        <p:txBody>
          <a:bodyPr/>
          <a:lstStyle/>
          <a:p>
            <a:fld id="{51EE7181-CA54-4834-B0AA-E251DC475F5A}" type="slidenum">
              <a:rPr lang="en-GB" smtClean="0"/>
              <a:t>6</a:t>
            </a:fld>
            <a:endParaRPr lang="en-GB"/>
          </a:p>
        </p:txBody>
      </p:sp>
      <p:sp>
        <p:nvSpPr>
          <p:cNvPr id="5" name="Місце для нижнього колонтитула 1">
            <a:extLst>
              <a:ext uri="{FF2B5EF4-FFF2-40B4-BE49-F238E27FC236}">
                <a16:creationId xmlns:a16="http://schemas.microsoft.com/office/drawing/2014/main" id="{DE75CA42-529F-4AAF-A5F4-DD4BB3AED684}"/>
              </a:ext>
            </a:extLst>
          </p:cNvPr>
          <p:cNvSpPr>
            <a:spLocks noGrp="1"/>
          </p:cNvSpPr>
          <p:nvPr>
            <p:ph type="ftr" sz="quarter" idx="11"/>
          </p:nvPr>
        </p:nvSpPr>
        <p:spPr>
          <a:xfrm>
            <a:off x="4038600" y="6176963"/>
            <a:ext cx="4114800" cy="544512"/>
          </a:xfrm>
        </p:spPr>
        <p:txBody>
          <a:bodyPr/>
          <a:lstStyle/>
          <a:p>
            <a:r>
              <a:rPr lang="uk-UA"/>
              <a:t>18</a:t>
            </a:r>
            <a:r>
              <a:rPr lang="en-GB"/>
              <a:t>.</a:t>
            </a:r>
            <a:r>
              <a:rPr lang="uk-UA"/>
              <a:t>12</a:t>
            </a:r>
            <a:r>
              <a:rPr lang="en-GB"/>
              <a:t>.202</a:t>
            </a:r>
            <a:r>
              <a:rPr lang="uk-UA"/>
              <a:t>5</a:t>
            </a:r>
            <a:r>
              <a:rPr lang="en-GB"/>
              <a:t>, Kyiv</a:t>
            </a:r>
          </a:p>
        </p:txBody>
      </p:sp>
      <p:sp>
        <p:nvSpPr>
          <p:cNvPr id="8" name="Прямокутник 7">
            <a:extLst>
              <a:ext uri="{FF2B5EF4-FFF2-40B4-BE49-F238E27FC236}">
                <a16:creationId xmlns:a16="http://schemas.microsoft.com/office/drawing/2014/main" id="{5C5FBDE9-3ED3-463A-87AC-0E07038070D1}"/>
              </a:ext>
            </a:extLst>
          </p:cNvPr>
          <p:cNvSpPr/>
          <p:nvPr/>
        </p:nvSpPr>
        <p:spPr>
          <a:xfrm>
            <a:off x="483702" y="1477389"/>
            <a:ext cx="11011815" cy="461665"/>
          </a:xfrm>
          <a:prstGeom prst="rect">
            <a:avLst/>
          </a:prstGeom>
        </p:spPr>
        <p:txBody>
          <a:bodyPr wrap="square">
            <a:spAutoFit/>
          </a:bodyPr>
          <a:lstStyle/>
          <a:p>
            <a:pPr algn="ctr"/>
            <a:r>
              <a:rPr lang="uk-UA" sz="2400" b="1">
                <a:solidFill>
                  <a:schemeClr val="accent6">
                    <a:lumMod val="50000"/>
                  </a:schemeClr>
                </a:solidFill>
              </a:rPr>
              <a:t>ПРИКЛАД ОЦІНЮВАННЯ БАГАТОФУНКЦІОНАЛЬНОСТІ ЛІСІВ (ПОЛІССЯ)</a:t>
            </a:r>
            <a:endParaRPr lang="en-US" sz="2400" b="1">
              <a:solidFill>
                <a:schemeClr val="accent6">
                  <a:lumMod val="50000"/>
                </a:schemeClr>
              </a:solidFill>
            </a:endParaRPr>
          </a:p>
        </p:txBody>
      </p:sp>
      <p:sp>
        <p:nvSpPr>
          <p:cNvPr id="10" name="TextBox 9">
            <a:extLst>
              <a:ext uri="{FF2B5EF4-FFF2-40B4-BE49-F238E27FC236}">
                <a16:creationId xmlns:a16="http://schemas.microsoft.com/office/drawing/2014/main" id="{F92631B0-3957-463F-A62A-2622B19D3CDF}"/>
              </a:ext>
            </a:extLst>
          </p:cNvPr>
          <p:cNvSpPr txBox="1"/>
          <p:nvPr/>
        </p:nvSpPr>
        <p:spPr>
          <a:xfrm>
            <a:off x="661187" y="406353"/>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pic>
        <p:nvPicPr>
          <p:cNvPr id="9" name="Image2">
            <a:extLst>
              <a:ext uri="{FF2B5EF4-FFF2-40B4-BE49-F238E27FC236}">
                <a16:creationId xmlns:a16="http://schemas.microsoft.com/office/drawing/2014/main" id="{FF7273C8-DC0A-4BE2-83ED-8C8B80A9A3CD}"/>
              </a:ext>
            </a:extLst>
          </p:cNvPr>
          <p:cNvPicPr/>
          <p:nvPr/>
        </p:nvPicPr>
        <p:blipFill>
          <a:blip r:embed="rId2"/>
          <a:stretch>
            <a:fillRect/>
          </a:stretch>
        </p:blipFill>
        <p:spPr bwMode="auto">
          <a:xfrm>
            <a:off x="2135640" y="2170273"/>
            <a:ext cx="8349927" cy="4186077"/>
          </a:xfrm>
          <a:prstGeom prst="rect">
            <a:avLst/>
          </a:prstGeom>
        </p:spPr>
      </p:pic>
      <p:sp>
        <p:nvSpPr>
          <p:cNvPr id="6" name="Google Shape;121;p16">
            <a:extLst>
              <a:ext uri="{FF2B5EF4-FFF2-40B4-BE49-F238E27FC236}">
                <a16:creationId xmlns:a16="http://schemas.microsoft.com/office/drawing/2014/main" id="{6F3093CF-5726-4483-AC31-ABFF24D81F1E}"/>
              </a:ext>
            </a:extLst>
          </p:cNvPr>
          <p:cNvSpPr txBox="1"/>
          <p:nvPr/>
        </p:nvSpPr>
        <p:spPr>
          <a:xfrm>
            <a:off x="8108939" y="5919934"/>
            <a:ext cx="2032800" cy="410393"/>
          </a:xfrm>
          <a:prstGeom prst="rect">
            <a:avLst/>
          </a:prstGeom>
          <a:noFill/>
          <a:ln>
            <a:noFill/>
          </a:ln>
        </p:spPr>
        <p:txBody>
          <a:bodyPr spcFirstLastPara="1" wrap="square" lIns="121900" tIns="121900" rIns="121900" bIns="121900" anchor="t" anchorCtr="0">
            <a:spAutoFit/>
          </a:bodyPr>
          <a:lstStyle/>
          <a:p>
            <a:pPr algn="ctr"/>
            <a:r>
              <a:rPr lang="uk" sz="1067">
                <a:latin typeface="Lato"/>
                <a:ea typeface="Lato"/>
                <a:cs typeface="Lato"/>
                <a:sym typeface="Lato"/>
              </a:rPr>
              <a:t>© Bilous</a:t>
            </a:r>
            <a:r>
              <a:rPr lang="en-US" sz="1067">
                <a:latin typeface="Lato"/>
                <a:ea typeface="Lato"/>
                <a:cs typeface="Lato"/>
                <a:sym typeface="Lato"/>
              </a:rPr>
              <a:t> et al. (in print)</a:t>
            </a:r>
            <a:endParaRPr sz="1067">
              <a:latin typeface="Lato"/>
              <a:ea typeface="Lato"/>
              <a:cs typeface="Lato"/>
              <a:sym typeface="Lato"/>
            </a:endParaRPr>
          </a:p>
        </p:txBody>
      </p:sp>
    </p:spTree>
    <p:extLst>
      <p:ext uri="{BB962C8B-B14F-4D97-AF65-F5344CB8AC3E}">
        <p14:creationId xmlns:p14="http://schemas.microsoft.com/office/powerpoint/2010/main" val="3154067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576CB2E4-81BA-4EAB-B951-8567843EDF65}"/>
              </a:ext>
            </a:extLst>
          </p:cNvPr>
          <p:cNvSpPr>
            <a:spLocks noGrp="1"/>
          </p:cNvSpPr>
          <p:nvPr>
            <p:ph type="sldNum" sz="quarter" idx="12"/>
          </p:nvPr>
        </p:nvSpPr>
        <p:spPr/>
        <p:txBody>
          <a:bodyPr/>
          <a:lstStyle/>
          <a:p>
            <a:fld id="{51EE7181-CA54-4834-B0AA-E251DC475F5A}" type="slidenum">
              <a:rPr lang="en-GB" smtClean="0"/>
              <a:t>7</a:t>
            </a:fld>
            <a:endParaRPr lang="en-GB"/>
          </a:p>
        </p:txBody>
      </p:sp>
      <p:pic>
        <p:nvPicPr>
          <p:cNvPr id="5" name="Рисунок 4">
            <a:extLst>
              <a:ext uri="{FF2B5EF4-FFF2-40B4-BE49-F238E27FC236}">
                <a16:creationId xmlns:a16="http://schemas.microsoft.com/office/drawing/2014/main" id="{17D5938E-4F2F-4DA8-BF45-800F295EA638}"/>
              </a:ext>
            </a:extLst>
          </p:cNvPr>
          <p:cNvPicPr>
            <a:picLocks noChangeAspect="1"/>
          </p:cNvPicPr>
          <p:nvPr/>
        </p:nvPicPr>
        <p:blipFill rotWithShape="1">
          <a:blip r:embed="rId2"/>
          <a:srcRect t="8803" b="9801"/>
          <a:stretch/>
        </p:blipFill>
        <p:spPr>
          <a:xfrm>
            <a:off x="8800879" y="1684323"/>
            <a:ext cx="2552921" cy="1513491"/>
          </a:xfrm>
          <a:prstGeom prst="rect">
            <a:avLst/>
          </a:prstGeom>
        </p:spPr>
      </p:pic>
      <p:pic>
        <p:nvPicPr>
          <p:cNvPr id="6" name="Рисунок 5">
            <a:extLst>
              <a:ext uri="{FF2B5EF4-FFF2-40B4-BE49-F238E27FC236}">
                <a16:creationId xmlns:a16="http://schemas.microsoft.com/office/drawing/2014/main" id="{E144BA78-3319-4BB0-819D-8E43AB1C1094}"/>
              </a:ext>
            </a:extLst>
          </p:cNvPr>
          <p:cNvPicPr>
            <a:picLocks noChangeAspect="1"/>
          </p:cNvPicPr>
          <p:nvPr/>
        </p:nvPicPr>
        <p:blipFill>
          <a:blip r:embed="rId3"/>
          <a:stretch>
            <a:fillRect/>
          </a:stretch>
        </p:blipFill>
        <p:spPr>
          <a:xfrm>
            <a:off x="8800879" y="4167554"/>
            <a:ext cx="2597676" cy="1645195"/>
          </a:xfrm>
          <a:prstGeom prst="rect">
            <a:avLst/>
          </a:prstGeom>
        </p:spPr>
      </p:pic>
      <p:pic>
        <p:nvPicPr>
          <p:cNvPr id="7" name="Рисунок 6">
            <a:extLst>
              <a:ext uri="{FF2B5EF4-FFF2-40B4-BE49-F238E27FC236}">
                <a16:creationId xmlns:a16="http://schemas.microsoft.com/office/drawing/2014/main" id="{7516306F-16F4-478F-9399-F410D182E26C}"/>
              </a:ext>
            </a:extLst>
          </p:cNvPr>
          <p:cNvPicPr>
            <a:picLocks noChangeAspect="1"/>
          </p:cNvPicPr>
          <p:nvPr/>
        </p:nvPicPr>
        <p:blipFill rotWithShape="1">
          <a:blip r:embed="rId4"/>
          <a:srcRect t="7885"/>
          <a:stretch/>
        </p:blipFill>
        <p:spPr>
          <a:xfrm>
            <a:off x="781963" y="4167553"/>
            <a:ext cx="2625176" cy="1657261"/>
          </a:xfrm>
          <a:prstGeom prst="rect">
            <a:avLst/>
          </a:prstGeom>
        </p:spPr>
      </p:pic>
      <p:sp>
        <p:nvSpPr>
          <p:cNvPr id="9" name="Прямокутник 8">
            <a:extLst>
              <a:ext uri="{FF2B5EF4-FFF2-40B4-BE49-F238E27FC236}">
                <a16:creationId xmlns:a16="http://schemas.microsoft.com/office/drawing/2014/main" id="{4FA2AD5B-A475-4B9F-BB78-01036FE3AB95}"/>
              </a:ext>
            </a:extLst>
          </p:cNvPr>
          <p:cNvSpPr/>
          <p:nvPr/>
        </p:nvSpPr>
        <p:spPr>
          <a:xfrm>
            <a:off x="726268" y="5994870"/>
            <a:ext cx="3425553" cy="369332"/>
          </a:xfrm>
          <a:prstGeom prst="rect">
            <a:avLst/>
          </a:prstGeom>
        </p:spPr>
        <p:txBody>
          <a:bodyPr wrap="none">
            <a:spAutoFit/>
          </a:bodyPr>
          <a:lstStyle/>
          <a:p>
            <a:r>
              <a:rPr lang="en-US"/>
              <a:t>https://www.blds.com.ua/zvitnist/</a:t>
            </a:r>
          </a:p>
        </p:txBody>
      </p:sp>
      <p:pic>
        <p:nvPicPr>
          <p:cNvPr id="11" name="Рисунок 10">
            <a:extLst>
              <a:ext uri="{FF2B5EF4-FFF2-40B4-BE49-F238E27FC236}">
                <a16:creationId xmlns:a16="http://schemas.microsoft.com/office/drawing/2014/main" id="{1333221B-5A70-4F55-AFE3-A22BC323E8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2145" y="2392567"/>
            <a:ext cx="5127710" cy="3420182"/>
          </a:xfrm>
          <a:prstGeom prst="rect">
            <a:avLst/>
          </a:prstGeom>
        </p:spPr>
      </p:pic>
      <p:pic>
        <p:nvPicPr>
          <p:cNvPr id="8" name="Рисунок 7">
            <a:extLst>
              <a:ext uri="{FF2B5EF4-FFF2-40B4-BE49-F238E27FC236}">
                <a16:creationId xmlns:a16="http://schemas.microsoft.com/office/drawing/2014/main" id="{F2C5228B-5211-4948-9C9E-3CE0E3E25117}"/>
              </a:ext>
            </a:extLst>
          </p:cNvPr>
          <p:cNvPicPr>
            <a:picLocks noChangeAspect="1"/>
          </p:cNvPicPr>
          <p:nvPr/>
        </p:nvPicPr>
        <p:blipFill>
          <a:blip r:embed="rId6"/>
          <a:stretch>
            <a:fillRect/>
          </a:stretch>
        </p:blipFill>
        <p:spPr>
          <a:xfrm>
            <a:off x="767902" y="1684323"/>
            <a:ext cx="2658641" cy="1578366"/>
          </a:xfrm>
          <a:prstGeom prst="rect">
            <a:avLst/>
          </a:prstGeom>
        </p:spPr>
      </p:pic>
      <p:pic>
        <p:nvPicPr>
          <p:cNvPr id="12" name="Рисунок 11">
            <a:extLst>
              <a:ext uri="{FF2B5EF4-FFF2-40B4-BE49-F238E27FC236}">
                <a16:creationId xmlns:a16="http://schemas.microsoft.com/office/drawing/2014/main" id="{378252E4-D4B9-4198-8C5B-297729586950}"/>
              </a:ext>
            </a:extLst>
          </p:cNvPr>
          <p:cNvPicPr>
            <a:picLocks noChangeAspect="1"/>
          </p:cNvPicPr>
          <p:nvPr/>
        </p:nvPicPr>
        <p:blipFill>
          <a:blip r:embed="rId7"/>
          <a:stretch>
            <a:fillRect/>
          </a:stretch>
        </p:blipFill>
        <p:spPr>
          <a:xfrm>
            <a:off x="3532144" y="1684323"/>
            <a:ext cx="5127709" cy="1345669"/>
          </a:xfrm>
          <a:prstGeom prst="rect">
            <a:avLst/>
          </a:prstGeom>
        </p:spPr>
      </p:pic>
      <p:sp>
        <p:nvSpPr>
          <p:cNvPr id="14" name="TextBox 13">
            <a:extLst>
              <a:ext uri="{FF2B5EF4-FFF2-40B4-BE49-F238E27FC236}">
                <a16:creationId xmlns:a16="http://schemas.microsoft.com/office/drawing/2014/main" id="{C48FECB4-EF4F-4914-8DFD-D5510CA53C01}"/>
              </a:ext>
            </a:extLst>
          </p:cNvPr>
          <p:cNvSpPr txBox="1"/>
          <p:nvPr/>
        </p:nvSpPr>
        <p:spPr>
          <a:xfrm>
            <a:off x="726268" y="3207290"/>
            <a:ext cx="2658641" cy="1015663"/>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uk-UA" sz="2000"/>
              <a:t>Наукова функція</a:t>
            </a:r>
          </a:p>
          <a:p>
            <a:r>
              <a:rPr lang="uk-UA" sz="2000"/>
              <a:t>Заготівля деревина</a:t>
            </a:r>
          </a:p>
          <a:p>
            <a:r>
              <a:rPr lang="uk-UA" sz="2000"/>
              <a:t>Мисливство</a:t>
            </a:r>
          </a:p>
        </p:txBody>
      </p:sp>
      <p:sp>
        <p:nvSpPr>
          <p:cNvPr id="15" name="TextBox 14">
            <a:extLst>
              <a:ext uri="{FF2B5EF4-FFF2-40B4-BE49-F238E27FC236}">
                <a16:creationId xmlns:a16="http://schemas.microsoft.com/office/drawing/2014/main" id="{B2F0FE5C-9673-4B7B-BE98-BE65555559A1}"/>
              </a:ext>
            </a:extLst>
          </p:cNvPr>
          <p:cNvSpPr txBox="1"/>
          <p:nvPr/>
        </p:nvSpPr>
        <p:spPr>
          <a:xfrm>
            <a:off x="8739914" y="3187868"/>
            <a:ext cx="2658641" cy="1015663"/>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uk-UA" sz="2000"/>
              <a:t>Охорона природи</a:t>
            </a:r>
          </a:p>
          <a:p>
            <a:r>
              <a:rPr lang="uk-UA" sz="2000"/>
              <a:t>Освітня функція</a:t>
            </a:r>
          </a:p>
          <a:p>
            <a:r>
              <a:rPr lang="uk-UA" sz="2000"/>
              <a:t>Захисна функція</a:t>
            </a:r>
          </a:p>
        </p:txBody>
      </p:sp>
      <p:sp>
        <p:nvSpPr>
          <p:cNvPr id="16" name="TextBox 15">
            <a:extLst>
              <a:ext uri="{FF2B5EF4-FFF2-40B4-BE49-F238E27FC236}">
                <a16:creationId xmlns:a16="http://schemas.microsoft.com/office/drawing/2014/main" id="{6B9FC5D8-3B2D-4FF9-BBC2-DBF05756AB56}"/>
              </a:ext>
            </a:extLst>
          </p:cNvPr>
          <p:cNvSpPr txBox="1"/>
          <p:nvPr/>
        </p:nvSpPr>
        <p:spPr>
          <a:xfrm>
            <a:off x="5869920" y="4451542"/>
            <a:ext cx="3954143" cy="1077218"/>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uk-UA" sz="3200">
                <a:solidFill>
                  <a:schemeClr val="bg1"/>
                </a:solidFill>
              </a:rPr>
              <a:t>РЕКРЕАЦІЙНА ФУНКЦІЯ</a:t>
            </a:r>
          </a:p>
        </p:txBody>
      </p:sp>
      <p:sp>
        <p:nvSpPr>
          <p:cNvPr id="17" name="Місце для нижнього колонтитула 1">
            <a:extLst>
              <a:ext uri="{FF2B5EF4-FFF2-40B4-BE49-F238E27FC236}">
                <a16:creationId xmlns:a16="http://schemas.microsoft.com/office/drawing/2014/main" id="{3DB250E0-D039-45D2-B32D-B4821E1D28D5}"/>
              </a:ext>
            </a:extLst>
          </p:cNvPr>
          <p:cNvSpPr>
            <a:spLocks noGrp="1"/>
          </p:cNvSpPr>
          <p:nvPr>
            <p:ph type="ftr" sz="quarter" idx="11"/>
          </p:nvPr>
        </p:nvSpPr>
        <p:spPr>
          <a:xfrm>
            <a:off x="4038600" y="6176963"/>
            <a:ext cx="4114800" cy="544512"/>
          </a:xfrm>
        </p:spPr>
        <p:txBody>
          <a:bodyPr/>
          <a:lstStyle/>
          <a:p>
            <a:r>
              <a:rPr lang="uk-UA"/>
              <a:t>18</a:t>
            </a:r>
            <a:r>
              <a:rPr lang="en-GB"/>
              <a:t>.</a:t>
            </a:r>
            <a:r>
              <a:rPr lang="uk-UA"/>
              <a:t>12</a:t>
            </a:r>
            <a:r>
              <a:rPr lang="en-GB"/>
              <a:t>.202</a:t>
            </a:r>
            <a:r>
              <a:rPr lang="uk-UA"/>
              <a:t>5</a:t>
            </a:r>
            <a:r>
              <a:rPr lang="en-GB"/>
              <a:t>, Kyiv</a:t>
            </a:r>
          </a:p>
        </p:txBody>
      </p:sp>
      <p:sp>
        <p:nvSpPr>
          <p:cNvPr id="19" name="TextBox 18">
            <a:extLst>
              <a:ext uri="{FF2B5EF4-FFF2-40B4-BE49-F238E27FC236}">
                <a16:creationId xmlns:a16="http://schemas.microsoft.com/office/drawing/2014/main" id="{64E7AAB4-E1B2-4315-A78E-A50EF0228B5D}"/>
              </a:ext>
            </a:extLst>
          </p:cNvPr>
          <p:cNvSpPr txBox="1"/>
          <p:nvPr/>
        </p:nvSpPr>
        <p:spPr>
          <a:xfrm>
            <a:off x="661187" y="406353"/>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838752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8</a:t>
            </a:fld>
            <a:endParaRPr lang="en-GB"/>
          </a:p>
        </p:txBody>
      </p:sp>
      <p:sp>
        <p:nvSpPr>
          <p:cNvPr id="6" name="Прямокутник 5">
            <a:extLst>
              <a:ext uri="{FF2B5EF4-FFF2-40B4-BE49-F238E27FC236}">
                <a16:creationId xmlns:a16="http://schemas.microsoft.com/office/drawing/2014/main" id="{44D51EA1-A679-46C6-9A1F-FF256D949186}"/>
              </a:ext>
            </a:extLst>
          </p:cNvPr>
          <p:cNvSpPr/>
          <p:nvPr/>
        </p:nvSpPr>
        <p:spPr>
          <a:xfrm>
            <a:off x="466531" y="1319995"/>
            <a:ext cx="10887269" cy="461665"/>
          </a:xfrm>
          <a:prstGeom prst="rect">
            <a:avLst/>
          </a:prstGeom>
        </p:spPr>
        <p:txBody>
          <a:bodyPr wrap="square">
            <a:spAutoFit/>
          </a:bodyPr>
          <a:lstStyle/>
          <a:p>
            <a:pPr algn="ctr"/>
            <a:r>
              <a:rPr lang="uk-UA" sz="2400" b="1">
                <a:solidFill>
                  <a:schemeClr val="accent6">
                    <a:lumMod val="50000"/>
                  </a:schemeClr>
                </a:solidFill>
              </a:rPr>
              <a:t>БАГАТОФУНКЦІОНАЛЬНЕ ЛІСОВЕ ГОСПОДАРСТВО</a:t>
            </a:r>
            <a:endParaRPr lang="en-US" sz="2400" b="1">
              <a:solidFill>
                <a:schemeClr val="accent6">
                  <a:lumMod val="50000"/>
                </a:schemeClr>
              </a:solidFill>
            </a:endParaRPr>
          </a:p>
        </p:txBody>
      </p:sp>
      <p:sp>
        <p:nvSpPr>
          <p:cNvPr id="7" name="Rectangle 1">
            <a:extLst>
              <a:ext uri="{FF2B5EF4-FFF2-40B4-BE49-F238E27FC236}">
                <a16:creationId xmlns:a16="http://schemas.microsoft.com/office/drawing/2014/main" id="{678AD224-66EE-44D5-B678-266791F4D79B}"/>
              </a:ext>
            </a:extLst>
          </p:cNvPr>
          <p:cNvSpPr>
            <a:spLocks noChangeArrowheads="1"/>
          </p:cNvSpPr>
          <p:nvPr/>
        </p:nvSpPr>
        <p:spPr bwMode="auto">
          <a:xfrm>
            <a:off x="6261654" y="4274651"/>
            <a:ext cx="5724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Місце для нижнього колонтитула 1">
            <a:extLst>
              <a:ext uri="{FF2B5EF4-FFF2-40B4-BE49-F238E27FC236}">
                <a16:creationId xmlns:a16="http://schemas.microsoft.com/office/drawing/2014/main" id="{CABFF8E4-12BC-4A7E-97F3-025DB0DA09EC}"/>
              </a:ext>
            </a:extLst>
          </p:cNvPr>
          <p:cNvSpPr>
            <a:spLocks noGrp="1"/>
          </p:cNvSpPr>
          <p:nvPr>
            <p:ph type="ftr" sz="quarter" idx="11"/>
          </p:nvPr>
        </p:nvSpPr>
        <p:spPr>
          <a:xfrm>
            <a:off x="4038600" y="6356350"/>
            <a:ext cx="4114800" cy="544512"/>
          </a:xfrm>
        </p:spPr>
        <p:txBody>
          <a:bodyPr/>
          <a:lstStyle/>
          <a:p>
            <a:r>
              <a:rPr lang="uk-UA"/>
              <a:t>18</a:t>
            </a:r>
            <a:r>
              <a:rPr lang="en-GB"/>
              <a:t>.</a:t>
            </a:r>
            <a:r>
              <a:rPr lang="uk-UA"/>
              <a:t>12</a:t>
            </a:r>
            <a:r>
              <a:rPr lang="en-GB"/>
              <a:t>.202</a:t>
            </a:r>
            <a:r>
              <a:rPr lang="uk-UA"/>
              <a:t>5</a:t>
            </a:r>
            <a:r>
              <a:rPr lang="en-GB"/>
              <a:t>, Kyiv</a:t>
            </a:r>
          </a:p>
        </p:txBody>
      </p:sp>
      <p:graphicFrame>
        <p:nvGraphicFramePr>
          <p:cNvPr id="2" name="Таблиця 4">
            <a:extLst>
              <a:ext uri="{FF2B5EF4-FFF2-40B4-BE49-F238E27FC236}">
                <a16:creationId xmlns:a16="http://schemas.microsoft.com/office/drawing/2014/main" id="{475E94E5-2B71-42B4-9449-42D98C4C62F5}"/>
              </a:ext>
            </a:extLst>
          </p:cNvPr>
          <p:cNvGraphicFramePr>
            <a:graphicFrameLocks noGrp="1"/>
          </p:cNvGraphicFramePr>
          <p:nvPr>
            <p:extLst>
              <p:ext uri="{D42A27DB-BD31-4B8C-83A1-F6EECF244321}">
                <p14:modId xmlns:p14="http://schemas.microsoft.com/office/powerpoint/2010/main" val="4086520005"/>
              </p:ext>
            </p:extLst>
          </p:nvPr>
        </p:nvGraphicFramePr>
        <p:xfrm>
          <a:off x="329681" y="1781660"/>
          <a:ext cx="11532637" cy="4684566"/>
        </p:xfrm>
        <a:graphic>
          <a:graphicData uri="http://schemas.openxmlformats.org/drawingml/2006/table">
            <a:tbl>
              <a:tblPr firstRow="1" bandRow="1">
                <a:tableStyleId>{93296810-A885-4BE3-A3E7-6D5BEEA58F35}</a:tableStyleId>
              </a:tblPr>
              <a:tblGrid>
                <a:gridCol w="4814597">
                  <a:extLst>
                    <a:ext uri="{9D8B030D-6E8A-4147-A177-3AD203B41FA5}">
                      <a16:colId xmlns:a16="http://schemas.microsoft.com/office/drawing/2014/main" val="1850743131"/>
                    </a:ext>
                  </a:extLst>
                </a:gridCol>
                <a:gridCol w="6718040">
                  <a:extLst>
                    <a:ext uri="{9D8B030D-6E8A-4147-A177-3AD203B41FA5}">
                      <a16:colId xmlns:a16="http://schemas.microsoft.com/office/drawing/2014/main" val="1755687302"/>
                    </a:ext>
                  </a:extLst>
                </a:gridCol>
              </a:tblGrid>
              <a:tr h="491177">
                <a:tc>
                  <a:txBody>
                    <a:bodyPr/>
                    <a:lstStyle/>
                    <a:p>
                      <a:pPr algn="ctr"/>
                      <a:r>
                        <a:rPr lang="uk-UA" sz="2400"/>
                        <a:t>Статус</a:t>
                      </a:r>
                      <a:endParaRPr lang="en-US" sz="2400"/>
                    </a:p>
                  </a:txBody>
                  <a:tcPr/>
                </a:tc>
                <a:tc>
                  <a:txBody>
                    <a:bodyPr/>
                    <a:lstStyle/>
                    <a:p>
                      <a:pPr algn="ctr"/>
                      <a:r>
                        <a:rPr lang="uk-UA" sz="2400"/>
                        <a:t>Варіанти дій</a:t>
                      </a:r>
                      <a:endParaRPr lang="en-US" sz="2400"/>
                    </a:p>
                  </a:txBody>
                  <a:tcPr/>
                </a:tc>
                <a:extLst>
                  <a:ext uri="{0D108BD9-81ED-4DB2-BD59-A6C34878D82A}">
                    <a16:rowId xmlns:a16="http://schemas.microsoft.com/office/drawing/2014/main" val="1560853915"/>
                  </a:ext>
                </a:extLst>
              </a:tr>
              <a:tr h="962465">
                <a:tc>
                  <a:txBody>
                    <a:bodyPr/>
                    <a:lstStyle/>
                    <a:p>
                      <a:pPr marL="0" marR="0" lvl="0" indent="536575" algn="just" defTabSz="914400" rtl="0" eaLnBrk="1" fontAlgn="auto" latinLnBrk="0" hangingPunct="1">
                        <a:lnSpc>
                          <a:spcPct val="100000"/>
                        </a:lnSpc>
                        <a:spcBef>
                          <a:spcPts val="0"/>
                        </a:spcBef>
                        <a:spcAft>
                          <a:spcPts val="0"/>
                        </a:spcAft>
                        <a:buClrTx/>
                        <a:buSzTx/>
                        <a:buFontTx/>
                        <a:buNone/>
                        <a:tabLst/>
                        <a:defRPr/>
                      </a:pPr>
                      <a:r>
                        <a:rPr lang="uk-UA"/>
                        <a:t>1.	Обмеженість переліку функцій лісів</a:t>
                      </a:r>
                      <a:endParaRPr lang="en-US"/>
                    </a:p>
                  </a:txBody>
                  <a:tcPr/>
                </a:tc>
                <a:tc>
                  <a:txBody>
                    <a:bodyPr/>
                    <a:lstStyle/>
                    <a:p>
                      <a:r>
                        <a:rPr lang="uk-UA"/>
                        <a:t>Переглянути та сформувати перелік пріоритетних функцій лісів з врахуванням економічної та екологічної вигоди та відповідно до </a:t>
                      </a:r>
                      <a:r>
                        <a:rPr lang="en-US"/>
                        <a:t>New EU Forest Strategy 2030 and the Green Deal.</a:t>
                      </a:r>
                    </a:p>
                  </a:txBody>
                  <a:tcPr/>
                </a:tc>
                <a:extLst>
                  <a:ext uri="{0D108BD9-81ED-4DB2-BD59-A6C34878D82A}">
                    <a16:rowId xmlns:a16="http://schemas.microsoft.com/office/drawing/2014/main" val="3060390227"/>
                  </a:ext>
                </a:extLst>
              </a:tr>
              <a:tr h="1633275">
                <a:tc>
                  <a:txBody>
                    <a:bodyPr/>
                    <a:lstStyle/>
                    <a:p>
                      <a:pPr marL="0" marR="0" lvl="0" indent="447675" algn="just" defTabSz="914400" rtl="0" eaLnBrk="1" fontAlgn="auto" latinLnBrk="0" hangingPunct="1">
                        <a:lnSpc>
                          <a:spcPct val="100000"/>
                        </a:lnSpc>
                        <a:spcBef>
                          <a:spcPts val="0"/>
                        </a:spcBef>
                        <a:spcAft>
                          <a:spcPts val="0"/>
                        </a:spcAft>
                        <a:buClrTx/>
                        <a:buSzTx/>
                        <a:buFontTx/>
                        <a:buNone/>
                        <a:tabLst/>
                        <a:defRPr/>
                      </a:pPr>
                      <a:r>
                        <a:rPr lang="en-US"/>
                        <a:t>2.	</a:t>
                      </a:r>
                      <a:r>
                        <a:rPr lang="uk-UA"/>
                        <a:t>Відсутність визначення багатофункціонального лісового господарства, його змісту та організації. </a:t>
                      </a:r>
                    </a:p>
                  </a:txBody>
                  <a:tcPr/>
                </a:tc>
                <a:tc>
                  <a:txBody>
                    <a:bodyPr/>
                    <a:lstStyle/>
                    <a:p>
                      <a:r>
                        <a:rPr lang="uk-UA"/>
                        <a:t>Внести зміни до Лісового кодексу України щодо визначення багатофункціонального лісового господарства, його змісту та організації. Уточнити загальні принципи та роль функціонального поділу і призначення лісів. Визнати пріоритетним завданням для розвитку лісового господарства впровадження наближеного до природи лісівництва для формування багатофункціональної ролі лісів.</a:t>
                      </a:r>
                      <a:endParaRPr lang="en-US"/>
                    </a:p>
                  </a:txBody>
                  <a:tcPr/>
                </a:tc>
                <a:extLst>
                  <a:ext uri="{0D108BD9-81ED-4DB2-BD59-A6C34878D82A}">
                    <a16:rowId xmlns:a16="http://schemas.microsoft.com/office/drawing/2014/main" val="2813500953"/>
                  </a:ext>
                </a:extLst>
              </a:tr>
              <a:tr h="1219244">
                <a:tc>
                  <a:txBody>
                    <a:bodyPr/>
                    <a:lstStyle/>
                    <a:p>
                      <a:pPr marL="0" marR="0" lvl="0" indent="541338" algn="just" defTabSz="914400" rtl="0" eaLnBrk="1" fontAlgn="auto" latinLnBrk="0" hangingPunct="1">
                        <a:lnSpc>
                          <a:spcPct val="100000"/>
                        </a:lnSpc>
                        <a:spcBef>
                          <a:spcPts val="0"/>
                        </a:spcBef>
                        <a:spcAft>
                          <a:spcPts val="0"/>
                        </a:spcAft>
                        <a:buClrTx/>
                        <a:buSzTx/>
                        <a:buFontTx/>
                        <a:buNone/>
                        <a:tabLst/>
                        <a:defRPr/>
                      </a:pPr>
                      <a:r>
                        <a:rPr lang="uk-UA"/>
                        <a:t>3. Проєктування та ведення лісового господарства здійснюється з фокусом на основні функції лісів.</a:t>
                      </a:r>
                    </a:p>
                  </a:txBody>
                  <a:tcPr/>
                </a:tc>
                <a:tc>
                  <a:txBody>
                    <a:bodyPr/>
                    <a:lstStyle/>
                    <a:p>
                      <a:r>
                        <a:rPr lang="uk-UA"/>
                        <a:t>Запровадити поділ лісів не лише за основною функцією, а за п’ятьма основними функціями з ранжуванням згідно значущості для кожної лісової ділянки.</a:t>
                      </a:r>
                      <a:endParaRPr lang="uk-UA" noProof="0"/>
                    </a:p>
                  </a:txBody>
                  <a:tcPr/>
                </a:tc>
                <a:extLst>
                  <a:ext uri="{0D108BD9-81ED-4DB2-BD59-A6C34878D82A}">
                    <a16:rowId xmlns:a16="http://schemas.microsoft.com/office/drawing/2014/main" val="3275961190"/>
                  </a:ext>
                </a:extLst>
              </a:tr>
            </a:tbl>
          </a:graphicData>
        </a:graphic>
      </p:graphicFrame>
      <p:sp>
        <p:nvSpPr>
          <p:cNvPr id="10" name="TextBox 9">
            <a:extLst>
              <a:ext uri="{FF2B5EF4-FFF2-40B4-BE49-F238E27FC236}">
                <a16:creationId xmlns:a16="http://schemas.microsoft.com/office/drawing/2014/main" id="{EF5A04C6-0518-442D-AAAC-77D0E355F86D}"/>
              </a:ext>
            </a:extLst>
          </p:cNvPr>
          <p:cNvSpPr txBox="1"/>
          <p:nvPr/>
        </p:nvSpPr>
        <p:spPr>
          <a:xfrm>
            <a:off x="661187" y="406353"/>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900692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8EE27-0F4E-EF72-4324-B5641AC39E0F}"/>
            </a:ext>
          </a:extLst>
        </p:cNvPr>
        <p:cNvGrpSpPr/>
        <p:nvPr/>
      </p:nvGrpSpPr>
      <p:grpSpPr>
        <a:xfrm>
          <a:off x="0" y="0"/>
          <a:ext cx="0" cy="0"/>
          <a:chOff x="0" y="0"/>
          <a:chExt cx="0" cy="0"/>
        </a:xfrm>
      </p:grpSpPr>
      <p:sp>
        <p:nvSpPr>
          <p:cNvPr id="3" name="Місце для номера слайда 2">
            <a:extLst>
              <a:ext uri="{FF2B5EF4-FFF2-40B4-BE49-F238E27FC236}">
                <a16:creationId xmlns:a16="http://schemas.microsoft.com/office/drawing/2014/main" id="{4C619203-A754-2F5D-12CF-760613219327}"/>
              </a:ext>
            </a:extLst>
          </p:cNvPr>
          <p:cNvSpPr>
            <a:spLocks noGrp="1"/>
          </p:cNvSpPr>
          <p:nvPr>
            <p:ph type="sldNum" sz="quarter" idx="12"/>
          </p:nvPr>
        </p:nvSpPr>
        <p:spPr/>
        <p:txBody>
          <a:bodyPr/>
          <a:lstStyle/>
          <a:p>
            <a:fld id="{51EE7181-CA54-4834-B0AA-E251DC475F5A}" type="slidenum">
              <a:rPr lang="en-GB" smtClean="0"/>
              <a:t>9</a:t>
            </a:fld>
            <a:endParaRPr lang="en-GB"/>
          </a:p>
        </p:txBody>
      </p:sp>
      <p:sp>
        <p:nvSpPr>
          <p:cNvPr id="6" name="Прямокутник 5">
            <a:extLst>
              <a:ext uri="{FF2B5EF4-FFF2-40B4-BE49-F238E27FC236}">
                <a16:creationId xmlns:a16="http://schemas.microsoft.com/office/drawing/2014/main" id="{44D51EA1-A679-46C6-9A1F-FF256D949186}"/>
              </a:ext>
            </a:extLst>
          </p:cNvPr>
          <p:cNvSpPr/>
          <p:nvPr/>
        </p:nvSpPr>
        <p:spPr>
          <a:xfrm>
            <a:off x="466531" y="1288429"/>
            <a:ext cx="10887269" cy="461665"/>
          </a:xfrm>
          <a:prstGeom prst="rect">
            <a:avLst/>
          </a:prstGeom>
        </p:spPr>
        <p:txBody>
          <a:bodyPr wrap="square">
            <a:spAutoFit/>
          </a:bodyPr>
          <a:lstStyle/>
          <a:p>
            <a:pPr algn="ctr"/>
            <a:r>
              <a:rPr lang="uk-UA" sz="2400" b="1">
                <a:solidFill>
                  <a:schemeClr val="accent6">
                    <a:lumMod val="50000"/>
                  </a:schemeClr>
                </a:solidFill>
              </a:rPr>
              <a:t>БАГАТОФУНКЦІОНАЛЬНЕ ЛІСОВЕ ГОСПОДАРСТВО</a:t>
            </a:r>
            <a:endParaRPr lang="en-US" sz="2400" b="1">
              <a:solidFill>
                <a:schemeClr val="accent6">
                  <a:lumMod val="50000"/>
                </a:schemeClr>
              </a:solidFill>
            </a:endParaRPr>
          </a:p>
        </p:txBody>
      </p:sp>
      <p:sp>
        <p:nvSpPr>
          <p:cNvPr id="7" name="Rectangle 1">
            <a:extLst>
              <a:ext uri="{FF2B5EF4-FFF2-40B4-BE49-F238E27FC236}">
                <a16:creationId xmlns:a16="http://schemas.microsoft.com/office/drawing/2014/main" id="{678AD224-66EE-44D5-B678-266791F4D79B}"/>
              </a:ext>
            </a:extLst>
          </p:cNvPr>
          <p:cNvSpPr>
            <a:spLocks noChangeArrowheads="1"/>
          </p:cNvSpPr>
          <p:nvPr/>
        </p:nvSpPr>
        <p:spPr bwMode="auto">
          <a:xfrm>
            <a:off x="6261654" y="4274651"/>
            <a:ext cx="57249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Місце для нижнього колонтитула 1">
            <a:extLst>
              <a:ext uri="{FF2B5EF4-FFF2-40B4-BE49-F238E27FC236}">
                <a16:creationId xmlns:a16="http://schemas.microsoft.com/office/drawing/2014/main" id="{CABFF8E4-12BC-4A7E-97F3-025DB0DA09EC}"/>
              </a:ext>
            </a:extLst>
          </p:cNvPr>
          <p:cNvSpPr>
            <a:spLocks noGrp="1"/>
          </p:cNvSpPr>
          <p:nvPr>
            <p:ph type="ftr" sz="quarter" idx="11"/>
          </p:nvPr>
        </p:nvSpPr>
        <p:spPr>
          <a:xfrm>
            <a:off x="4038600" y="6356350"/>
            <a:ext cx="4114800" cy="544512"/>
          </a:xfrm>
        </p:spPr>
        <p:txBody>
          <a:bodyPr/>
          <a:lstStyle/>
          <a:p>
            <a:r>
              <a:rPr lang="uk-UA"/>
              <a:t>18</a:t>
            </a:r>
            <a:r>
              <a:rPr lang="en-GB"/>
              <a:t>.</a:t>
            </a:r>
            <a:r>
              <a:rPr lang="uk-UA"/>
              <a:t>12</a:t>
            </a:r>
            <a:r>
              <a:rPr lang="en-GB"/>
              <a:t>.202</a:t>
            </a:r>
            <a:r>
              <a:rPr lang="uk-UA"/>
              <a:t>5</a:t>
            </a:r>
            <a:r>
              <a:rPr lang="en-GB"/>
              <a:t>, Kyiv</a:t>
            </a:r>
          </a:p>
        </p:txBody>
      </p:sp>
      <p:graphicFrame>
        <p:nvGraphicFramePr>
          <p:cNvPr id="2" name="Таблиця 4">
            <a:extLst>
              <a:ext uri="{FF2B5EF4-FFF2-40B4-BE49-F238E27FC236}">
                <a16:creationId xmlns:a16="http://schemas.microsoft.com/office/drawing/2014/main" id="{475E94E5-2B71-42B4-9449-42D98C4C62F5}"/>
              </a:ext>
            </a:extLst>
          </p:cNvPr>
          <p:cNvGraphicFramePr>
            <a:graphicFrameLocks noGrp="1"/>
          </p:cNvGraphicFramePr>
          <p:nvPr>
            <p:extLst>
              <p:ext uri="{D42A27DB-BD31-4B8C-83A1-F6EECF244321}">
                <p14:modId xmlns:p14="http://schemas.microsoft.com/office/powerpoint/2010/main" val="2830932287"/>
              </p:ext>
            </p:extLst>
          </p:nvPr>
        </p:nvGraphicFramePr>
        <p:xfrm>
          <a:off x="670518" y="1743062"/>
          <a:ext cx="11017898" cy="5063177"/>
        </p:xfrm>
        <a:graphic>
          <a:graphicData uri="http://schemas.openxmlformats.org/drawingml/2006/table">
            <a:tbl>
              <a:tblPr firstRow="1" bandRow="1">
                <a:tableStyleId>{93296810-A885-4BE3-A3E7-6D5BEEA58F35}</a:tableStyleId>
              </a:tblPr>
              <a:tblGrid>
                <a:gridCol w="4200062">
                  <a:extLst>
                    <a:ext uri="{9D8B030D-6E8A-4147-A177-3AD203B41FA5}">
                      <a16:colId xmlns:a16="http://schemas.microsoft.com/office/drawing/2014/main" val="1850743131"/>
                    </a:ext>
                  </a:extLst>
                </a:gridCol>
                <a:gridCol w="6817836">
                  <a:extLst>
                    <a:ext uri="{9D8B030D-6E8A-4147-A177-3AD203B41FA5}">
                      <a16:colId xmlns:a16="http://schemas.microsoft.com/office/drawing/2014/main" val="1755687302"/>
                    </a:ext>
                  </a:extLst>
                </a:gridCol>
              </a:tblGrid>
              <a:tr h="491177">
                <a:tc>
                  <a:txBody>
                    <a:bodyPr/>
                    <a:lstStyle/>
                    <a:p>
                      <a:pPr algn="ctr"/>
                      <a:r>
                        <a:rPr lang="uk-UA" sz="2400"/>
                        <a:t>Статус</a:t>
                      </a:r>
                      <a:endParaRPr lang="en-US" sz="2400"/>
                    </a:p>
                  </a:txBody>
                  <a:tcPr/>
                </a:tc>
                <a:tc>
                  <a:txBody>
                    <a:bodyPr/>
                    <a:lstStyle/>
                    <a:p>
                      <a:pPr algn="ctr"/>
                      <a:r>
                        <a:rPr lang="uk-UA" sz="2400"/>
                        <a:t>Варіанти дій</a:t>
                      </a:r>
                      <a:endParaRPr lang="en-US" sz="2400"/>
                    </a:p>
                  </a:txBody>
                  <a:tcPr/>
                </a:tc>
                <a:extLst>
                  <a:ext uri="{0D108BD9-81ED-4DB2-BD59-A6C34878D82A}">
                    <a16:rowId xmlns:a16="http://schemas.microsoft.com/office/drawing/2014/main" val="1560853915"/>
                  </a:ext>
                </a:extLst>
              </a:tr>
              <a:tr h="962465">
                <a:tc>
                  <a:txBody>
                    <a:bodyPr/>
                    <a:lstStyle/>
                    <a:p>
                      <a:pPr marL="0" marR="0" lvl="0" indent="536575" algn="just" defTabSz="914400" rtl="0" eaLnBrk="1" fontAlgn="auto" latinLnBrk="0" hangingPunct="1">
                        <a:lnSpc>
                          <a:spcPct val="100000"/>
                        </a:lnSpc>
                        <a:spcBef>
                          <a:spcPts val="0"/>
                        </a:spcBef>
                        <a:spcAft>
                          <a:spcPts val="0"/>
                        </a:spcAft>
                        <a:buClrTx/>
                        <a:buSzTx/>
                        <a:buFontTx/>
                        <a:buNone/>
                        <a:tabLst/>
                        <a:defRPr/>
                      </a:pPr>
                      <a:r>
                        <a:rPr lang="uk-UA"/>
                        <a:t>4. Розвиток багатофункціонального лісового господарства залежить від можливостей лісовпорядкування.</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a:t>Внести зміни до Порядку здійснення лісовпорядкування щодо принципів функціонального поділу лісів на категорії. Адаптувати правила проведення господарських заходів до специфіки лісівничих заходів для забезпечення конкретних функцій лісів. Наприклад, змінити умови проведення рубок догляду у лісах, що виконують рекреаційну функцію.</a:t>
                      </a:r>
                    </a:p>
                    <a:p>
                      <a:endParaRPr lang="en-US"/>
                    </a:p>
                  </a:txBody>
                  <a:tcPr/>
                </a:tc>
                <a:extLst>
                  <a:ext uri="{0D108BD9-81ED-4DB2-BD59-A6C34878D82A}">
                    <a16:rowId xmlns:a16="http://schemas.microsoft.com/office/drawing/2014/main" val="3060390227"/>
                  </a:ext>
                </a:extLst>
              </a:tr>
              <a:tr h="1633275">
                <a:tc>
                  <a:txBody>
                    <a:bodyPr/>
                    <a:lstStyle/>
                    <a:p>
                      <a:pPr marL="0" marR="0" lvl="0" indent="447675" algn="just" defTabSz="914400" rtl="0" eaLnBrk="1" fontAlgn="auto" latinLnBrk="0" hangingPunct="1">
                        <a:lnSpc>
                          <a:spcPct val="100000"/>
                        </a:lnSpc>
                        <a:spcBef>
                          <a:spcPts val="0"/>
                        </a:spcBef>
                        <a:spcAft>
                          <a:spcPts val="0"/>
                        </a:spcAft>
                        <a:buClrTx/>
                        <a:buSzTx/>
                        <a:buFontTx/>
                        <a:buNone/>
                        <a:tabLst/>
                        <a:defRPr/>
                      </a:pPr>
                      <a:r>
                        <a:rPr lang="uk-UA"/>
                        <a:t>5. У межах лісових ділянок, що віднесені до однієї з категорій лісів, можуть бути виділені особливо захисні лісові ділянки, для яких встановлюється режим обмеженого лісокористування.</a:t>
                      </a:r>
                    </a:p>
                    <a:p>
                      <a:pPr marL="0" marR="0" lvl="0" indent="447675" algn="just" defTabSz="914400" rtl="0" eaLnBrk="1" fontAlgn="auto" latinLnBrk="0" hangingPunct="1">
                        <a:lnSpc>
                          <a:spcPct val="100000"/>
                        </a:lnSpc>
                        <a:spcBef>
                          <a:spcPts val="0"/>
                        </a:spcBef>
                        <a:spcAft>
                          <a:spcPts val="0"/>
                        </a:spcAft>
                        <a:buClrTx/>
                        <a:buSzTx/>
                        <a:buFontTx/>
                        <a:buNone/>
                        <a:tabLst/>
                        <a:defRPr/>
                      </a:pPr>
                      <a:endParaRPr lang="uk-UA"/>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a:t>Переглянути доцільність застосування у поточній редакції Порядку поділу лісів на категорії та виділення особливо захисних лісових ділянок. Відмовитися від існуючого підходу виділення та впорядкування особливо захисних лісових ділянок та здійснювати виділення особливо захисних ділянок згідно нового (майбутнього) переліку пріоритетних функцій. Проектувати господарські заходи з розподілом за </a:t>
                      </a:r>
                      <a:r>
                        <a:rPr lang="uk-UA" err="1"/>
                        <a:t>проранжованими</a:t>
                      </a:r>
                      <a:r>
                        <a:rPr lang="uk-UA"/>
                        <a:t> основними функціями для їхньої підтримки та посилення.</a:t>
                      </a:r>
                    </a:p>
                    <a:p>
                      <a:endParaRPr lang="en-US"/>
                    </a:p>
                  </a:txBody>
                  <a:tcPr/>
                </a:tc>
                <a:extLst>
                  <a:ext uri="{0D108BD9-81ED-4DB2-BD59-A6C34878D82A}">
                    <a16:rowId xmlns:a16="http://schemas.microsoft.com/office/drawing/2014/main" val="2813500953"/>
                  </a:ext>
                </a:extLst>
              </a:tr>
            </a:tbl>
          </a:graphicData>
        </a:graphic>
      </p:graphicFrame>
      <p:sp>
        <p:nvSpPr>
          <p:cNvPr id="10" name="TextBox 9">
            <a:extLst>
              <a:ext uri="{FF2B5EF4-FFF2-40B4-BE49-F238E27FC236}">
                <a16:creationId xmlns:a16="http://schemas.microsoft.com/office/drawing/2014/main" id="{D6832930-483D-4948-B99A-2A3A83F0C575}"/>
              </a:ext>
            </a:extLst>
          </p:cNvPr>
          <p:cNvSpPr txBox="1"/>
          <p:nvPr/>
        </p:nvSpPr>
        <p:spPr>
          <a:xfrm>
            <a:off x="661187" y="406353"/>
            <a:ext cx="8464152" cy="707886"/>
          </a:xfrm>
          <a:prstGeom prst="rect">
            <a:avLst/>
          </a:prstGeom>
          <a:noFill/>
        </p:spPr>
        <p:txBody>
          <a:bodyPr wrap="square">
            <a:spAutoFit/>
          </a:bodyPr>
          <a:lstStyle>
            <a:defPPr>
              <a:defRPr lang="en-US"/>
            </a:defPPr>
            <a:lvl1pPr>
              <a:defRPr sz="3000" b="1" kern="100">
                <a:solidFill>
                  <a:schemeClr val="accent6">
                    <a:lumMod val="50000"/>
                  </a:schemeClr>
                </a:solidFill>
                <a:latin typeface="Calibri" panose="020F0502020204030204" pitchFamily="34" charset="0"/>
                <a:ea typeface="Yu Gothic Light" panose="020B0300000000000000" pitchFamily="34" charset="-128"/>
              </a:defRPr>
            </a:lvl1pPr>
          </a:lstStyle>
          <a:p>
            <a:r>
              <a:rPr lang="ru-RU" sz="2000"/>
              <a:t>Багатофункціональне та наближене до природи лісівництво в Україні: огляд стану та умов впровадження</a:t>
            </a:r>
          </a:p>
        </p:txBody>
      </p:sp>
    </p:spTree>
    <p:extLst>
      <p:ext uri="{BB962C8B-B14F-4D97-AF65-F5344CB8AC3E}">
        <p14:creationId xmlns:p14="http://schemas.microsoft.com/office/powerpoint/2010/main" val="23882754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G meeting 21.07.2023" id="{2E33F7C5-FCFC-4DE6-A609-4145FD94548F}" vid="{437B869E-E669-40C6-8525-A04331E5B2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de3b38-e3bc-457f-93af-f189da2c859d">
      <Terms xmlns="http://schemas.microsoft.com/office/infopath/2007/PartnerControls"/>
    </lcf76f155ced4ddcb4097134ff3c332f>
    <TaxCatchAll xmlns="7c83095a-db20-459a-9d7d-43b1b6dbea8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5AE73F3A7726419B17A6AE052AAF73" ma:contentTypeVersion="15" ma:contentTypeDescription="Create a new document." ma:contentTypeScope="" ma:versionID="62cbd52c5acb9d9402697312cfd302fc">
  <xsd:schema xmlns:xsd="http://www.w3.org/2001/XMLSchema" xmlns:xs="http://www.w3.org/2001/XMLSchema" xmlns:p="http://schemas.microsoft.com/office/2006/metadata/properties" xmlns:ns2="b4de3b38-e3bc-457f-93af-f189da2c859d" xmlns:ns3="7c83095a-db20-459a-9d7d-43b1b6dbea8c" targetNamespace="http://schemas.microsoft.com/office/2006/metadata/properties" ma:root="true" ma:fieldsID="290840f3a83aaca5c74328facb509a7c" ns2:_="" ns3:_="">
    <xsd:import namespace="b4de3b38-e3bc-457f-93af-f189da2c859d"/>
    <xsd:import namespace="7c83095a-db20-459a-9d7d-43b1b6dbea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e3b38-e3bc-457f-93af-f189da2c8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b7bff88-3b98-42a0-ae7d-3b40ec86810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3095a-db20-459a-9d7d-43b1b6dbea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2debb7e-26e7-41d6-8b55-f3635c35fdd5}" ma:internalName="TaxCatchAll" ma:showField="CatchAllData" ma:web="7c83095a-db20-459a-9d7d-43b1b6dbe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A2E0E44-2651-447B-92DB-185902813853}">
  <ds:schemaRefs>
    <ds:schemaRef ds:uri="7c83095a-db20-459a-9d7d-43b1b6dbea8c"/>
    <ds:schemaRef ds:uri="b4de3b38-e3bc-457f-93af-f189da2c859d"/>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C70321C-71A9-4AA4-9D74-EB6C4556007F}"/>
</file>

<file path=customXml/itemProps3.xml><?xml version="1.0" encoding="utf-8"?>
<ds:datastoreItem xmlns:ds="http://schemas.openxmlformats.org/officeDocument/2006/customXml" ds:itemID="{702B9466-72CD-4D2B-A10A-AAC0E409B8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PSG meeting 21.07.2023</Template>
  <TotalTime>0</TotalTime>
  <Words>1731</Words>
  <Application>Microsoft Office PowerPoint</Application>
  <PresentationFormat>Widescreen</PresentationFormat>
  <Paragraphs>184</Paragraphs>
  <Slides>21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Halyna Semytska</dc:creator>
  <cp:keywords>, docId:82198DD744B987071AF4993930975420</cp:keywords>
  <cp:lastModifiedBy>Halyna Semytska</cp:lastModifiedBy>
  <cp:revision>1</cp:revision>
  <dcterms:created xsi:type="dcterms:W3CDTF">2023-06-30T13:21:15Z</dcterms:created>
  <dcterms:modified xsi:type="dcterms:W3CDTF">2025-12-18T08:20:53Z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0x010100475AE73F3A7726419B17A6AE052AAF73</vt:lpwstr>
  </property>
  <property fmtid="{D5CDD505-2E9C-101B-9397-08002B2CF9AE}" pid="3" name="MediaServiceImageTags">
    <vt:lpwstr/>
  </property>
</Properties>
</file>