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8"/>
  </p:notesMasterIdLst>
  <p:sldIdLst>
    <p:sldId id="256" r:id="rId5"/>
    <p:sldId id="282" r:id="rId6"/>
    <p:sldId id="274" r:id="rId7"/>
    <p:sldId id="258" r:id="rId8"/>
    <p:sldId id="259" r:id="rId9"/>
    <p:sldId id="260" r:id="rId10"/>
    <p:sldId id="264" r:id="rId11"/>
    <p:sldId id="273" r:id="rId12"/>
    <p:sldId id="262" r:id="rId13"/>
    <p:sldId id="276" r:id="rId14"/>
    <p:sldId id="266" r:id="rId15"/>
    <p:sldId id="267" r:id="rId16"/>
    <p:sldId id="269" r:id="rId17"/>
    <p:sldId id="268" r:id="rId18"/>
    <p:sldId id="275" r:id="rId19"/>
    <p:sldId id="281" r:id="rId20"/>
    <p:sldId id="277" r:id="rId21"/>
    <p:sldId id="280" r:id="rId22"/>
    <p:sldId id="284" r:id="rId23"/>
    <p:sldId id="278" r:id="rId24"/>
    <p:sldId id="271" r:id="rId25"/>
    <p:sldId id="272" r:id="rId26"/>
    <p:sldId id="283" r:id="rId27"/>
  </p:sldIdLst>
  <p:sldSz cx="9144000" cy="6858000" type="screen4x3"/>
  <p:notesSz cx="6797675"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88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FC2BF-EB2E-4E44-A47D-7280ECEB37DF}" v="1" dt="2025-12-17T18:28:11.81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686" y="9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ker Sasse" userId="771cd8f0-70c6-4f39-abfa-d676dda5c4d5" providerId="ADAL" clId="{767CD6D5-CAE3-48F2-A221-030B9876B104}"/>
    <pc:docChg chg="modNotesMaster">
      <pc:chgData name="Volker Sasse" userId="771cd8f0-70c6-4f39-abfa-d676dda5c4d5" providerId="ADAL" clId="{767CD6D5-CAE3-48F2-A221-030B9876B104}" dt="2025-12-17T18:28:11.815" v="0"/>
      <pc:docMkLst>
        <pc:docMk/>
      </pc:docMkLst>
    </pc:docChg>
  </pc:docChgLst>
  <pc:docChgLst>
    <pc:chgData name="Manfred Schoelch" userId="a4a32ac37e469140" providerId="LiveId" clId="{95F436D9-1FBC-4360-8101-AADB21DA76AA}"/>
    <pc:docChg chg="modSld">
      <pc:chgData name="Manfred Schoelch" userId="a4a32ac37e469140" providerId="LiveId" clId="{95F436D9-1FBC-4360-8101-AADB21DA76AA}" dt="2025-12-15T11:52:56.269" v="1"/>
      <pc:docMkLst>
        <pc:docMk/>
      </pc:docMkLst>
      <pc:sldChg chg="modSp">
        <pc:chgData name="Manfred Schoelch" userId="a4a32ac37e469140" providerId="LiveId" clId="{95F436D9-1FBC-4360-8101-AADB21DA76AA}" dt="2025-12-15T11:48:31.617" v="0" actId="20577"/>
        <pc:sldMkLst>
          <pc:docMk/>
          <pc:sldMk cId="1785403050" sldId="258"/>
        </pc:sldMkLst>
        <pc:spChg chg="mod">
          <ac:chgData name="Manfred Schoelch" userId="a4a32ac37e469140" providerId="LiveId" clId="{95F436D9-1FBC-4360-8101-AADB21DA76AA}" dt="2025-12-15T11:48:31.617" v="0" actId="20577"/>
          <ac:spMkLst>
            <pc:docMk/>
            <pc:sldMk cId="1785403050" sldId="258"/>
            <ac:spMk id="3" creationId="{0008B050-74FD-069C-BF68-A1250FB58E61}"/>
          </ac:spMkLst>
        </pc:spChg>
      </pc:sldChg>
      <pc:sldChg chg="modAnim">
        <pc:chgData name="Manfred Schoelch" userId="a4a32ac37e469140" providerId="LiveId" clId="{95F436D9-1FBC-4360-8101-AADB21DA76AA}" dt="2025-12-15T11:52:56.269" v="1"/>
        <pc:sldMkLst>
          <pc:docMk/>
          <pc:sldMk cId="922935542" sldId="284"/>
        </pc:sldMkLst>
      </pc:sldChg>
    </pc:docChg>
  </pc:docChgLst>
  <pc:docChgLst>
    <pc:chgData name="Halyna Semytska" userId="a3d2e4e7-b9ff-45b1-8635-20d07c4ce47e" providerId="ADAL" clId="{FB7BFF1B-B6B8-43E0-A23D-4DB3B4C8A227}"/>
    <pc:docChg chg="modSld">
      <pc:chgData name="Halyna Semytska" userId="a3d2e4e7-b9ff-45b1-8635-20d07c4ce47e" providerId="ADAL" clId="{FB7BFF1B-B6B8-43E0-A23D-4DB3B4C8A227}" dt="2025-12-16T08:58:17.016" v="16" actId="1076"/>
      <pc:docMkLst>
        <pc:docMk/>
      </pc:docMkLst>
      <pc:sldChg chg="modSp mod">
        <pc:chgData name="Halyna Semytska" userId="a3d2e4e7-b9ff-45b1-8635-20d07c4ce47e" providerId="ADAL" clId="{FB7BFF1B-B6B8-43E0-A23D-4DB3B4C8A227}" dt="2025-12-16T08:58:17.016" v="16" actId="1076"/>
        <pc:sldMkLst>
          <pc:docMk/>
          <pc:sldMk cId="838364931" sldId="269"/>
        </pc:sldMkLst>
        <pc:spChg chg="mod">
          <ac:chgData name="Halyna Semytska" userId="a3d2e4e7-b9ff-45b1-8635-20d07c4ce47e" providerId="ADAL" clId="{FB7BFF1B-B6B8-43E0-A23D-4DB3B4C8A227}" dt="2025-12-16T08:58:17.016" v="16" actId="1076"/>
          <ac:spMkLst>
            <pc:docMk/>
            <pc:sldMk cId="838364931" sldId="269"/>
            <ac:spMk id="7" creationId="{A04E02B9-E4C1-4A88-0753-C8AEB5DF36FC}"/>
          </ac:spMkLst>
        </pc:spChg>
        <pc:spChg chg="mod">
          <ac:chgData name="Halyna Semytska" userId="a3d2e4e7-b9ff-45b1-8635-20d07c4ce47e" providerId="ADAL" clId="{FB7BFF1B-B6B8-43E0-A23D-4DB3B4C8A227}" dt="2025-12-16T08:58:12.170" v="15" actId="1076"/>
          <ac:spMkLst>
            <pc:docMk/>
            <pc:sldMk cId="838364931" sldId="269"/>
            <ac:spMk id="10" creationId="{CEFA0552-BE9B-74C7-EFF0-FC25E969DE7A}"/>
          </ac:spMkLst>
        </pc:spChg>
        <pc:picChg chg="mod">
          <ac:chgData name="Halyna Semytska" userId="a3d2e4e7-b9ff-45b1-8635-20d07c4ce47e" providerId="ADAL" clId="{FB7BFF1B-B6B8-43E0-A23D-4DB3B4C8A227}" dt="2025-12-16T08:58:06.249" v="14" actId="1076"/>
          <ac:picMkLst>
            <pc:docMk/>
            <pc:sldMk cId="838364931" sldId="269"/>
            <ac:picMk id="8" creationId="{85EDA712-F7BD-B568-AADA-69A8C76ABE11}"/>
          </ac:picMkLst>
        </pc:picChg>
      </pc:sldChg>
      <pc:sldChg chg="modSp mod">
        <pc:chgData name="Halyna Semytska" userId="a3d2e4e7-b9ff-45b1-8635-20d07c4ce47e" providerId="ADAL" clId="{FB7BFF1B-B6B8-43E0-A23D-4DB3B4C8A227}" dt="2025-12-16T08:50:26.687" v="6" actId="1076"/>
        <pc:sldMkLst>
          <pc:docMk/>
          <pc:sldMk cId="311656860" sldId="273"/>
        </pc:sldMkLst>
        <pc:spChg chg="mod">
          <ac:chgData name="Halyna Semytska" userId="a3d2e4e7-b9ff-45b1-8635-20d07c4ce47e" providerId="ADAL" clId="{FB7BFF1B-B6B8-43E0-A23D-4DB3B4C8A227}" dt="2025-12-16T08:50:19.772" v="4" actId="1076"/>
          <ac:spMkLst>
            <pc:docMk/>
            <pc:sldMk cId="311656860" sldId="273"/>
            <ac:spMk id="3" creationId="{EEED3BB4-69A6-F9B2-B3A6-84F6B1701FD4}"/>
          </ac:spMkLst>
        </pc:spChg>
        <pc:spChg chg="mod">
          <ac:chgData name="Halyna Semytska" userId="a3d2e4e7-b9ff-45b1-8635-20d07c4ce47e" providerId="ADAL" clId="{FB7BFF1B-B6B8-43E0-A23D-4DB3B4C8A227}" dt="2025-12-16T08:50:26.687" v="6" actId="1076"/>
          <ac:spMkLst>
            <pc:docMk/>
            <pc:sldMk cId="311656860" sldId="273"/>
            <ac:spMk id="4" creationId="{00C2E38F-B3AC-499C-0A0A-DCD3B7D82948}"/>
          </ac:spMkLst>
        </pc:spChg>
        <pc:spChg chg="mod">
          <ac:chgData name="Halyna Semytska" userId="a3d2e4e7-b9ff-45b1-8635-20d07c4ce47e" providerId="ADAL" clId="{FB7BFF1B-B6B8-43E0-A23D-4DB3B4C8A227}" dt="2025-12-16T08:50:23.256" v="5" actId="1076"/>
          <ac:spMkLst>
            <pc:docMk/>
            <pc:sldMk cId="311656860" sldId="273"/>
            <ac:spMk id="5" creationId="{110D5DD9-740C-EDD7-58A6-F96C740893FC}"/>
          </ac:spMkLst>
        </pc:spChg>
        <pc:spChg chg="mod">
          <ac:chgData name="Halyna Semytska" userId="a3d2e4e7-b9ff-45b1-8635-20d07c4ce47e" providerId="ADAL" clId="{FB7BFF1B-B6B8-43E0-A23D-4DB3B4C8A227}" dt="2025-12-16T08:50:05.213" v="2" actId="1076"/>
          <ac:spMkLst>
            <pc:docMk/>
            <pc:sldMk cId="311656860" sldId="273"/>
            <ac:spMk id="6" creationId="{EA72BB15-BD2F-AEF0-95FE-FAC73A2E40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4a32ac37e469140/Dokumente/Freiberuflich/Freiberufliche_T&#228;tigkeit/MfM_CNF_Urkaine/Reports/BHD_Verteilun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Tabelle1!$B$3</c:f>
              <c:strCache>
                <c:ptCount val="1"/>
                <c:pt idx="0">
                  <c:v>N  CNF</c:v>
                </c:pt>
              </c:strCache>
            </c:strRef>
          </c:tx>
          <c:spPr>
            <a:ln w="19050" cap="rnd">
              <a:solidFill>
                <a:schemeClr val="accent1"/>
              </a:solidFill>
              <a:round/>
            </a:ln>
            <a:effectLst/>
          </c:spPr>
          <c:marker>
            <c:symbol val="none"/>
          </c:marker>
          <c:xVal>
            <c:numRef>
              <c:f>Tabelle1!$A$4:$A$22</c:f>
              <c:numCache>
                <c:formatCode>General</c:formatCode>
                <c:ptCount val="19"/>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numCache>
            </c:numRef>
          </c:xVal>
          <c:yVal>
            <c:numRef>
              <c:f>Tabelle1!$B$4:$B$22</c:f>
              <c:numCache>
                <c:formatCode>General</c:formatCode>
                <c:ptCount val="19"/>
                <c:pt idx="0">
                  <c:v>70</c:v>
                </c:pt>
                <c:pt idx="1">
                  <c:v>35</c:v>
                </c:pt>
                <c:pt idx="2">
                  <c:v>16</c:v>
                </c:pt>
                <c:pt idx="3">
                  <c:v>7</c:v>
                </c:pt>
                <c:pt idx="4">
                  <c:v>3</c:v>
                </c:pt>
                <c:pt idx="5">
                  <c:v>0</c:v>
                </c:pt>
                <c:pt idx="6">
                  <c:v>0</c:v>
                </c:pt>
                <c:pt idx="7">
                  <c:v>1</c:v>
                </c:pt>
                <c:pt idx="8">
                  <c:v>3</c:v>
                </c:pt>
                <c:pt idx="9">
                  <c:v>5</c:v>
                </c:pt>
                <c:pt idx="10">
                  <c:v>7</c:v>
                </c:pt>
                <c:pt idx="11">
                  <c:v>6</c:v>
                </c:pt>
                <c:pt idx="12">
                  <c:v>3</c:v>
                </c:pt>
                <c:pt idx="13">
                  <c:v>1</c:v>
                </c:pt>
                <c:pt idx="14">
                  <c:v>1</c:v>
                </c:pt>
              </c:numCache>
            </c:numRef>
          </c:yVal>
          <c:smooth val="1"/>
          <c:extLst>
            <c:ext xmlns:c16="http://schemas.microsoft.com/office/drawing/2014/chart" uri="{C3380CC4-5D6E-409C-BE32-E72D297353CC}">
              <c16:uniqueId val="{00000000-7BB2-4CAA-BE4A-7EB64EB53DA3}"/>
            </c:ext>
          </c:extLst>
        </c:ser>
        <c:ser>
          <c:idx val="1"/>
          <c:order val="1"/>
          <c:tx>
            <c:strRef>
              <c:f>Tabelle1!$C$3</c:f>
              <c:strCache>
                <c:ptCount val="1"/>
                <c:pt idx="0">
                  <c:v>N  CCF</c:v>
                </c:pt>
              </c:strCache>
            </c:strRef>
          </c:tx>
          <c:spPr>
            <a:ln w="19050" cap="rnd">
              <a:solidFill>
                <a:srgbClr val="00B050"/>
              </a:solidFill>
              <a:prstDash val="sysDash"/>
              <a:round/>
            </a:ln>
            <a:effectLst/>
          </c:spPr>
          <c:marker>
            <c:symbol val="none"/>
          </c:marker>
          <c:xVal>
            <c:numRef>
              <c:f>Tabelle1!$A$4:$A$22</c:f>
              <c:numCache>
                <c:formatCode>General</c:formatCode>
                <c:ptCount val="19"/>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numCache>
            </c:numRef>
          </c:xVal>
          <c:yVal>
            <c:numRef>
              <c:f>Tabelle1!$C$4:$C$22</c:f>
              <c:numCache>
                <c:formatCode>General</c:formatCode>
                <c:ptCount val="19"/>
                <c:pt idx="0">
                  <c:v>50</c:v>
                </c:pt>
                <c:pt idx="1">
                  <c:v>33</c:v>
                </c:pt>
                <c:pt idx="2">
                  <c:v>25</c:v>
                </c:pt>
                <c:pt idx="3">
                  <c:v>20</c:v>
                </c:pt>
                <c:pt idx="4">
                  <c:v>16</c:v>
                </c:pt>
                <c:pt idx="5">
                  <c:v>13</c:v>
                </c:pt>
                <c:pt idx="6">
                  <c:v>11</c:v>
                </c:pt>
                <c:pt idx="7">
                  <c:v>9</c:v>
                </c:pt>
                <c:pt idx="8">
                  <c:v>7</c:v>
                </c:pt>
                <c:pt idx="9">
                  <c:v>5</c:v>
                </c:pt>
                <c:pt idx="10">
                  <c:v>4</c:v>
                </c:pt>
                <c:pt idx="11">
                  <c:v>3</c:v>
                </c:pt>
                <c:pt idx="12">
                  <c:v>3</c:v>
                </c:pt>
                <c:pt idx="13">
                  <c:v>3</c:v>
                </c:pt>
                <c:pt idx="14">
                  <c:v>2</c:v>
                </c:pt>
                <c:pt idx="15">
                  <c:v>1</c:v>
                </c:pt>
                <c:pt idx="16">
                  <c:v>1</c:v>
                </c:pt>
                <c:pt idx="17">
                  <c:v>1</c:v>
                </c:pt>
                <c:pt idx="18">
                  <c:v>1</c:v>
                </c:pt>
              </c:numCache>
            </c:numRef>
          </c:yVal>
          <c:smooth val="1"/>
          <c:extLst>
            <c:ext xmlns:c16="http://schemas.microsoft.com/office/drawing/2014/chart" uri="{C3380CC4-5D6E-409C-BE32-E72D297353CC}">
              <c16:uniqueId val="{00000001-7BB2-4CAA-BE4A-7EB64EB53DA3}"/>
            </c:ext>
          </c:extLst>
        </c:ser>
        <c:dLbls>
          <c:showLegendKey val="0"/>
          <c:showVal val="0"/>
          <c:showCatName val="0"/>
          <c:showSerName val="0"/>
          <c:showPercent val="0"/>
          <c:showBubbleSize val="0"/>
        </c:dLbls>
        <c:axId val="121815552"/>
        <c:axId val="121815072"/>
      </c:scatterChart>
      <c:valAx>
        <c:axId val="121815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a:t>BHD [cm]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1815072"/>
        <c:crosses val="autoZero"/>
        <c:crossBetween val="midCat"/>
      </c:valAx>
      <c:valAx>
        <c:axId val="1218150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a:t>N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18155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3075" name="Rectangle 3"/>
          <p:cNvSpPr>
            <a:spLocks noGrp="1" noChangeArrowheads="1"/>
          </p:cNvSpPr>
          <p:nvPr>
            <p:ph type="dt" idx="1"/>
          </p:nvPr>
        </p:nvSpPr>
        <p:spPr bwMode="auto">
          <a:xfrm>
            <a:off x="3850443" y="0"/>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076"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4399"/>
            <a:ext cx="5438140" cy="446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078" name="Rectangle 6"/>
          <p:cNvSpPr>
            <a:spLocks noGrp="1" noChangeArrowheads="1"/>
          </p:cNvSpPr>
          <p:nvPr>
            <p:ph type="ftr" sz="quarter" idx="4"/>
          </p:nvPr>
        </p:nvSpPr>
        <p:spPr bwMode="auto">
          <a:xfrm>
            <a:off x="0" y="9427075"/>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3079" name="Rectangle 7"/>
          <p:cNvSpPr>
            <a:spLocks noGrp="1" noChangeArrowheads="1"/>
          </p:cNvSpPr>
          <p:nvPr>
            <p:ph type="sldNum" sz="quarter" idx="5"/>
          </p:nvPr>
        </p:nvSpPr>
        <p:spPr bwMode="auto">
          <a:xfrm>
            <a:off x="3850443" y="9427075"/>
            <a:ext cx="2945659"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8184196-6B7D-45CD-8968-900B256DD09D}" type="slidenum">
              <a:rPr lang="de-DE" altLang="de-DE"/>
              <a:pPr/>
              <a:t>‹#›</a:t>
            </a:fld>
            <a:endParaRPr lang="de-DE" altLang="de-DE"/>
          </a:p>
        </p:txBody>
      </p:sp>
    </p:spTree>
    <p:extLst>
      <p:ext uri="{BB962C8B-B14F-4D97-AF65-F5344CB8AC3E}">
        <p14:creationId xmlns:p14="http://schemas.microsoft.com/office/powerpoint/2010/main" val="17085744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84196-6B7D-45CD-8968-900B256DD09D}" type="slidenum">
              <a:rPr lang="de-DE" altLang="de-DE" smtClean="0"/>
              <a:pPr/>
              <a:t>1</a:t>
            </a:fld>
            <a:endParaRPr lang="de-DE" altLang="de-DE"/>
          </a:p>
        </p:txBody>
      </p:sp>
    </p:spTree>
    <p:extLst>
      <p:ext uri="{BB962C8B-B14F-4D97-AF65-F5344CB8AC3E}">
        <p14:creationId xmlns:p14="http://schemas.microsoft.com/office/powerpoint/2010/main" val="313576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184196-6B7D-45CD-8968-900B256DD09D}" type="slidenum">
              <a:rPr lang="de-DE" altLang="de-DE" smtClean="0"/>
              <a:pPr/>
              <a:t>8</a:t>
            </a:fld>
            <a:endParaRPr lang="de-DE" altLang="de-DE"/>
          </a:p>
        </p:txBody>
      </p:sp>
    </p:spTree>
    <p:extLst>
      <p:ext uri="{BB962C8B-B14F-4D97-AF65-F5344CB8AC3E}">
        <p14:creationId xmlns:p14="http://schemas.microsoft.com/office/powerpoint/2010/main" val="2567379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ltLang="de-DE"/>
              <a:t>Online, 18.12.2025</a:t>
            </a:r>
          </a:p>
        </p:txBody>
      </p:sp>
      <p:sp>
        <p:nvSpPr>
          <p:cNvPr id="5" name="Fußzeilenplatzhalter 4"/>
          <p:cNvSpPr>
            <a:spLocks noGrp="1"/>
          </p:cNvSpPr>
          <p:nvPr>
            <p:ph type="ftr" sz="quarter" idx="11"/>
          </p:nvPr>
        </p:nvSpPr>
        <p:spPr/>
        <p:txBody>
          <a:bodyPr/>
          <a:lstStyle/>
          <a:p>
            <a:r>
              <a:rPr lang="de-DE" altLang="de-DE"/>
              <a:t>Prof. i.R. Dr. Manfred Schölch, </a:t>
            </a:r>
            <a:r>
              <a:rPr lang="de-DE" altLang="de-DE" err="1"/>
              <a:t>Silvatip</a:t>
            </a:r>
            <a:endParaRPr lang="de-DE" altLang="de-DE"/>
          </a:p>
        </p:txBody>
      </p:sp>
      <p:sp>
        <p:nvSpPr>
          <p:cNvPr id="6" name="Foliennummernplatzhalter 5"/>
          <p:cNvSpPr>
            <a:spLocks noGrp="1"/>
          </p:cNvSpPr>
          <p:nvPr>
            <p:ph type="sldNum" sz="quarter" idx="12"/>
          </p:nvPr>
        </p:nvSpPr>
        <p:spPr/>
        <p:txBody>
          <a:bodyPr/>
          <a:lstStyle/>
          <a:p>
            <a:fld id="{69C672C4-885A-49CB-8FFD-0067902EF1EE}" type="slidenum">
              <a:rPr lang="de-DE" altLang="de-DE" smtClean="0"/>
              <a:pPr/>
              <a:t>‹#›</a:t>
            </a:fld>
            <a:endParaRPr lang="de-DE" altLang="de-DE"/>
          </a:p>
        </p:txBody>
      </p:sp>
    </p:spTree>
    <p:extLst>
      <p:ext uri="{BB962C8B-B14F-4D97-AF65-F5344CB8AC3E}">
        <p14:creationId xmlns:p14="http://schemas.microsoft.com/office/powerpoint/2010/main" val="42828927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0" y="1124744"/>
            <a:ext cx="7886700" cy="565945"/>
          </a:xfrm>
          <a:prstGeom prst="rect">
            <a:avLst/>
          </a:prstGeo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ltLang="de-DE" err="1"/>
              <a:t>Prof.i.R</a:t>
            </a:r>
            <a:r>
              <a:rPr lang="de-DE" altLang="de-DE"/>
              <a:t>. Dr. Manfred Schölch, </a:t>
            </a:r>
            <a:r>
              <a:rPr lang="de-DE" altLang="de-DE" err="1"/>
              <a:t>Silvatip</a:t>
            </a:r>
            <a:endParaRPr lang="de-DE" altLang="de-DE"/>
          </a:p>
        </p:txBody>
      </p:sp>
      <p:sp>
        <p:nvSpPr>
          <p:cNvPr id="4" name="Foliennummernplatzhalter 3"/>
          <p:cNvSpPr>
            <a:spLocks noGrp="1"/>
          </p:cNvSpPr>
          <p:nvPr>
            <p:ph type="sldNum" sz="quarter" idx="11"/>
          </p:nvPr>
        </p:nvSpPr>
        <p:spPr/>
        <p:txBody>
          <a:bodyPr/>
          <a:lstStyle/>
          <a:p>
            <a:fld id="{4C390BCB-DA68-4E15-B331-8F45AFED9914}" type="slidenum">
              <a:rPr lang="de-DE" altLang="de-DE" smtClean="0"/>
              <a:pPr/>
              <a:t>‹#›</a:t>
            </a:fld>
            <a:endParaRPr lang="de-DE" altLang="de-DE"/>
          </a:p>
        </p:txBody>
      </p:sp>
      <p:sp>
        <p:nvSpPr>
          <p:cNvPr id="5" name="Datumsplatzhalter 4"/>
          <p:cNvSpPr>
            <a:spLocks noGrp="1"/>
          </p:cNvSpPr>
          <p:nvPr>
            <p:ph type="dt" sz="half" idx="12"/>
          </p:nvPr>
        </p:nvSpPr>
        <p:spPr/>
        <p:txBody>
          <a:bodyPr/>
          <a:lstStyle/>
          <a:p>
            <a:r>
              <a:rPr lang="de-DE" altLang="de-DE"/>
              <a:t>Online, 18.12.2025</a:t>
            </a:r>
          </a:p>
        </p:txBody>
      </p:sp>
    </p:spTree>
    <p:extLst>
      <p:ext uri="{BB962C8B-B14F-4D97-AF65-F5344CB8AC3E}">
        <p14:creationId xmlns:p14="http://schemas.microsoft.com/office/powerpoint/2010/main" val="131692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06F5E-1858-03DF-3953-77B15C40ED73}"/>
              </a:ext>
            </a:extLst>
          </p:cNvPr>
          <p:cNvSpPr>
            <a:spLocks noGrp="1"/>
          </p:cNvSpPr>
          <p:nvPr>
            <p:ph type="title"/>
          </p:nvPr>
        </p:nvSpPr>
        <p:spPr>
          <a:xfrm>
            <a:off x="628650" y="620688"/>
            <a:ext cx="7886700" cy="1070001"/>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6171B40-B5B3-A078-FD41-B713FDD5A646}"/>
              </a:ext>
            </a:extLst>
          </p:cNvPr>
          <p:cNvSpPr>
            <a:spLocks noGrp="1"/>
          </p:cNvSpPr>
          <p:nvPr>
            <p:ph type="ftr" sz="quarter" idx="10"/>
          </p:nvPr>
        </p:nvSpPr>
        <p:spPr/>
        <p:txBody>
          <a:bodyPr/>
          <a:lstStyle/>
          <a:p>
            <a:r>
              <a:rPr lang="de-DE" altLang="de-DE" err="1"/>
              <a:t>Prof.i.R</a:t>
            </a:r>
            <a:r>
              <a:rPr lang="de-DE" altLang="de-DE"/>
              <a:t>. Dr. Manfred Schölch, </a:t>
            </a:r>
            <a:r>
              <a:rPr lang="de-DE" altLang="de-DE" err="1"/>
              <a:t>Silvatip</a:t>
            </a:r>
            <a:endParaRPr lang="de-DE" altLang="de-DE"/>
          </a:p>
        </p:txBody>
      </p:sp>
      <p:sp>
        <p:nvSpPr>
          <p:cNvPr id="4" name="Foliennummernplatzhalter 3">
            <a:extLst>
              <a:ext uri="{FF2B5EF4-FFF2-40B4-BE49-F238E27FC236}">
                <a16:creationId xmlns:a16="http://schemas.microsoft.com/office/drawing/2014/main" id="{9EAD5CD3-F8FE-6F01-5519-6E84620C5A99}"/>
              </a:ext>
            </a:extLst>
          </p:cNvPr>
          <p:cNvSpPr>
            <a:spLocks noGrp="1"/>
          </p:cNvSpPr>
          <p:nvPr>
            <p:ph type="sldNum" sz="quarter" idx="11"/>
          </p:nvPr>
        </p:nvSpPr>
        <p:spPr/>
        <p:txBody>
          <a:bodyPr/>
          <a:lstStyle/>
          <a:p>
            <a:fld id="{4C390BCB-DA68-4E15-B331-8F45AFED9914}" type="slidenum">
              <a:rPr lang="de-DE" altLang="de-DE" smtClean="0"/>
              <a:pPr/>
              <a:t>‹#›</a:t>
            </a:fld>
            <a:endParaRPr lang="de-DE" altLang="de-DE"/>
          </a:p>
        </p:txBody>
      </p:sp>
      <p:sp>
        <p:nvSpPr>
          <p:cNvPr id="5" name="Datumsplatzhalter 4">
            <a:extLst>
              <a:ext uri="{FF2B5EF4-FFF2-40B4-BE49-F238E27FC236}">
                <a16:creationId xmlns:a16="http://schemas.microsoft.com/office/drawing/2014/main" id="{4CC0691F-585C-37E6-B3FA-07BED9BC544C}"/>
              </a:ext>
            </a:extLst>
          </p:cNvPr>
          <p:cNvSpPr>
            <a:spLocks noGrp="1"/>
          </p:cNvSpPr>
          <p:nvPr>
            <p:ph type="dt" sz="half" idx="12"/>
          </p:nvPr>
        </p:nvSpPr>
        <p:spPr/>
        <p:txBody>
          <a:bodyPr/>
          <a:lstStyle/>
          <a:p>
            <a:r>
              <a:rPr lang="de-DE" altLang="de-DE"/>
              <a:t>Online, 18.12.2025</a:t>
            </a:r>
          </a:p>
        </p:txBody>
      </p:sp>
    </p:spTree>
    <p:extLst>
      <p:ext uri="{BB962C8B-B14F-4D97-AF65-F5344CB8AC3E}">
        <p14:creationId xmlns:p14="http://schemas.microsoft.com/office/powerpoint/2010/main" val="119998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3B196-1892-243C-3E95-7D2DD9C5CA40}"/>
              </a:ext>
            </a:extLst>
          </p:cNvPr>
          <p:cNvSpPr>
            <a:spLocks noGrp="1"/>
          </p:cNvSpPr>
          <p:nvPr>
            <p:ph type="title"/>
          </p:nvPr>
        </p:nvSpPr>
        <p:spPr>
          <a:xfrm>
            <a:off x="628650" y="620688"/>
            <a:ext cx="7886700" cy="1070000"/>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D793A4D-A2EC-12B0-2FBA-38369A2DE146}"/>
              </a:ext>
            </a:extLst>
          </p:cNvPr>
          <p:cNvSpPr>
            <a:spLocks noGrp="1"/>
          </p:cNvSpPr>
          <p:nvPr>
            <p:ph type="ftr" sz="quarter" idx="10"/>
          </p:nvPr>
        </p:nvSpPr>
        <p:spPr/>
        <p:txBody>
          <a:bodyPr/>
          <a:lstStyle/>
          <a:p>
            <a:r>
              <a:rPr lang="de-DE" altLang="de-DE" err="1"/>
              <a:t>Prof.i.R</a:t>
            </a:r>
            <a:r>
              <a:rPr lang="de-DE" altLang="de-DE"/>
              <a:t>. Dr. Manfred Schölch, </a:t>
            </a:r>
            <a:r>
              <a:rPr lang="de-DE" altLang="de-DE" err="1"/>
              <a:t>Silvatip</a:t>
            </a:r>
            <a:endParaRPr lang="de-DE" altLang="de-DE"/>
          </a:p>
        </p:txBody>
      </p:sp>
      <p:sp>
        <p:nvSpPr>
          <p:cNvPr id="4" name="Foliennummernplatzhalter 3">
            <a:extLst>
              <a:ext uri="{FF2B5EF4-FFF2-40B4-BE49-F238E27FC236}">
                <a16:creationId xmlns:a16="http://schemas.microsoft.com/office/drawing/2014/main" id="{C24F1755-C234-F7F3-D958-E8E33C8364FB}"/>
              </a:ext>
            </a:extLst>
          </p:cNvPr>
          <p:cNvSpPr>
            <a:spLocks noGrp="1"/>
          </p:cNvSpPr>
          <p:nvPr>
            <p:ph type="sldNum" sz="quarter" idx="11"/>
          </p:nvPr>
        </p:nvSpPr>
        <p:spPr/>
        <p:txBody>
          <a:bodyPr/>
          <a:lstStyle/>
          <a:p>
            <a:fld id="{4C390BCB-DA68-4E15-B331-8F45AFED9914}" type="slidenum">
              <a:rPr lang="de-DE" altLang="de-DE" smtClean="0"/>
              <a:pPr/>
              <a:t>‹#›</a:t>
            </a:fld>
            <a:endParaRPr lang="de-DE" altLang="de-DE"/>
          </a:p>
        </p:txBody>
      </p:sp>
      <p:sp>
        <p:nvSpPr>
          <p:cNvPr id="5" name="Datumsplatzhalter 4">
            <a:extLst>
              <a:ext uri="{FF2B5EF4-FFF2-40B4-BE49-F238E27FC236}">
                <a16:creationId xmlns:a16="http://schemas.microsoft.com/office/drawing/2014/main" id="{4F4E7B98-50E0-C0C6-57A3-69D8443A14D6}"/>
              </a:ext>
            </a:extLst>
          </p:cNvPr>
          <p:cNvSpPr>
            <a:spLocks noGrp="1"/>
          </p:cNvSpPr>
          <p:nvPr>
            <p:ph type="dt" sz="half" idx="12"/>
          </p:nvPr>
        </p:nvSpPr>
        <p:spPr/>
        <p:txBody>
          <a:bodyPr/>
          <a:lstStyle/>
          <a:p>
            <a:r>
              <a:rPr lang="de-DE" altLang="de-DE"/>
              <a:t>Online, 18.12.2025</a:t>
            </a:r>
          </a:p>
        </p:txBody>
      </p:sp>
    </p:spTree>
    <p:extLst>
      <p:ext uri="{BB962C8B-B14F-4D97-AF65-F5344CB8AC3E}">
        <p14:creationId xmlns:p14="http://schemas.microsoft.com/office/powerpoint/2010/main" val="176487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552" y="681038"/>
            <a:ext cx="7886700" cy="9652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ltLang="de-DE"/>
              <a:t>Online, 18.12.2025</a:t>
            </a:r>
          </a:p>
          <a:p>
            <a:endParaRPr lang="de-DE" altLang="de-DE"/>
          </a:p>
        </p:txBody>
      </p:sp>
      <p:sp>
        <p:nvSpPr>
          <p:cNvPr id="5" name="Fußzeilenplatzhalter 4"/>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p:cNvSpPr>
            <a:spLocks noGrp="1"/>
          </p:cNvSpPr>
          <p:nvPr>
            <p:ph type="sldNum" sz="quarter" idx="12"/>
          </p:nvPr>
        </p:nvSpPr>
        <p:spPr/>
        <p:txBody>
          <a:bodyPr/>
          <a:lstStyle/>
          <a:p>
            <a:fld id="{6B163FA3-2401-4061-832D-48DF6DAF83E2}" type="slidenum">
              <a:rPr lang="de-DE" altLang="de-DE" smtClean="0"/>
              <a:pPr/>
              <a:t>‹#›</a:t>
            </a:fld>
            <a:endParaRPr lang="de-DE" altLang="de-DE"/>
          </a:p>
        </p:txBody>
      </p:sp>
    </p:spTree>
    <p:extLst>
      <p:ext uri="{BB962C8B-B14F-4D97-AF65-F5344CB8AC3E}">
        <p14:creationId xmlns:p14="http://schemas.microsoft.com/office/powerpoint/2010/main" val="10734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a:prstGeom prst="rect">
            <a:avLst/>
          </a:prstGeom>
        </p:spPr>
        <p:txBody>
          <a:bodyPr anchor="b"/>
          <a:lstStyle>
            <a:lvl1pPr>
              <a:defRPr sz="4500"/>
            </a:lvl1pPr>
          </a:lstStyle>
          <a:p>
            <a:r>
              <a:rPr lang="de-DE"/>
              <a:t>Titelmasterformat durch Klicken bearbeiten</a:t>
            </a:r>
          </a:p>
        </p:txBody>
      </p:sp>
      <p:sp>
        <p:nvSpPr>
          <p:cNvPr id="3" name="Textplatzhalt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r>
              <a:rPr lang="de-DE" altLang="de-DE"/>
              <a:t>Online, 18.12.2025</a:t>
            </a:r>
          </a:p>
        </p:txBody>
      </p:sp>
      <p:sp>
        <p:nvSpPr>
          <p:cNvPr id="5" name="Fußzeilenplatzhalter 4"/>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p:cNvSpPr>
            <a:spLocks noGrp="1"/>
          </p:cNvSpPr>
          <p:nvPr>
            <p:ph type="sldNum" sz="quarter" idx="12"/>
          </p:nvPr>
        </p:nvSpPr>
        <p:spPr/>
        <p:txBody>
          <a:bodyPr/>
          <a:lstStyle/>
          <a:p>
            <a:fld id="{4C390BCB-DA68-4E15-B331-8F45AFED9914}" type="slidenum">
              <a:rPr lang="de-DE" altLang="de-DE" smtClean="0"/>
              <a:pPr/>
              <a:t>‹#›</a:t>
            </a:fld>
            <a:endParaRPr lang="de-DE" altLang="de-DE"/>
          </a:p>
        </p:txBody>
      </p:sp>
    </p:spTree>
    <p:extLst>
      <p:ext uri="{BB962C8B-B14F-4D97-AF65-F5344CB8AC3E}">
        <p14:creationId xmlns:p14="http://schemas.microsoft.com/office/powerpoint/2010/main" val="204732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0316" y="668337"/>
            <a:ext cx="7886700" cy="888455"/>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Inhaltsplatzhalter 3"/>
          <p:cNvSpPr>
            <a:spLocks noGrp="1"/>
          </p:cNvSpPr>
          <p:nvPr>
            <p:ph sz="half" idx="2"/>
          </p:nvPr>
        </p:nvSpPr>
        <p:spPr>
          <a:xfrm>
            <a:off x="629842" y="2505075"/>
            <a:ext cx="3868340"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391"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ltLang="de-DE"/>
              <a:t>Online, 18.12.2025</a:t>
            </a:r>
          </a:p>
        </p:txBody>
      </p:sp>
      <p:sp>
        <p:nvSpPr>
          <p:cNvPr id="8" name="Fußzeilenplatzhalter 7"/>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9" name="Foliennummernplatzhalter 8"/>
          <p:cNvSpPr>
            <a:spLocks noGrp="1"/>
          </p:cNvSpPr>
          <p:nvPr>
            <p:ph type="sldNum" sz="quarter" idx="12"/>
          </p:nvPr>
        </p:nvSpPr>
        <p:spPr/>
        <p:txBody>
          <a:bodyPr/>
          <a:lstStyle/>
          <a:p>
            <a:fld id="{4C390BCB-DA68-4E15-B331-8F45AFED9914}" type="slidenum">
              <a:rPr lang="de-DE" altLang="de-DE" smtClean="0"/>
              <a:pPr/>
              <a:t>‹#›</a:t>
            </a:fld>
            <a:endParaRPr lang="de-DE" altLang="de-DE"/>
          </a:p>
        </p:txBody>
      </p:sp>
    </p:spTree>
    <p:extLst>
      <p:ext uri="{BB962C8B-B14F-4D97-AF65-F5344CB8AC3E}">
        <p14:creationId xmlns:p14="http://schemas.microsoft.com/office/powerpoint/2010/main" val="142729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620688"/>
            <a:ext cx="7886700" cy="1070001"/>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ltLang="de-DE"/>
              <a:t>Online, 18.12.2025</a:t>
            </a:r>
          </a:p>
        </p:txBody>
      </p:sp>
      <p:sp>
        <p:nvSpPr>
          <p:cNvPr id="4" name="Fußzeilenplatzhalter 3"/>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5" name="Foliennummernplatzhalter 4"/>
          <p:cNvSpPr>
            <a:spLocks noGrp="1"/>
          </p:cNvSpPr>
          <p:nvPr>
            <p:ph type="sldNum" sz="quarter" idx="12"/>
          </p:nvPr>
        </p:nvSpPr>
        <p:spPr/>
        <p:txBody>
          <a:bodyPr/>
          <a:lstStyle/>
          <a:p>
            <a:fld id="{133CFD55-4EB3-4ED6-9EF7-7EED5C31F1FC}" type="slidenum">
              <a:rPr lang="de-DE" altLang="de-DE" smtClean="0"/>
              <a:pPr/>
              <a:t>‹#›</a:t>
            </a:fld>
            <a:endParaRPr lang="de-DE" altLang="de-DE"/>
          </a:p>
        </p:txBody>
      </p:sp>
    </p:spTree>
    <p:extLst>
      <p:ext uri="{BB962C8B-B14F-4D97-AF65-F5344CB8AC3E}">
        <p14:creationId xmlns:p14="http://schemas.microsoft.com/office/powerpoint/2010/main" val="46611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ltLang="de-DE"/>
              <a:t>Online, 18.12.2025</a:t>
            </a:r>
          </a:p>
        </p:txBody>
      </p:sp>
      <p:sp>
        <p:nvSpPr>
          <p:cNvPr id="3" name="Fußzeilenplatzhalter 2"/>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4" name="Foliennummernplatzhalter 3"/>
          <p:cNvSpPr>
            <a:spLocks noGrp="1"/>
          </p:cNvSpPr>
          <p:nvPr>
            <p:ph type="sldNum" sz="quarter" idx="12"/>
          </p:nvPr>
        </p:nvSpPr>
        <p:spPr/>
        <p:txBody>
          <a:bodyPr/>
          <a:lstStyle/>
          <a:p>
            <a:fld id="{1D856958-3697-49EA-82A9-D7376D910A64}" type="slidenum">
              <a:rPr lang="de-DE" altLang="de-DE" smtClean="0"/>
              <a:pPr/>
              <a:t>‹#›</a:t>
            </a:fld>
            <a:endParaRPr lang="de-DE" altLang="de-DE"/>
          </a:p>
        </p:txBody>
      </p:sp>
    </p:spTree>
    <p:extLst>
      <p:ext uri="{BB962C8B-B14F-4D97-AF65-F5344CB8AC3E}">
        <p14:creationId xmlns:p14="http://schemas.microsoft.com/office/powerpoint/2010/main" val="31970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620688"/>
            <a:ext cx="2949178" cy="1436712"/>
          </a:xfrm>
          <a:prstGeom prst="rect">
            <a:avLst/>
          </a:prstGeom>
        </p:spPr>
        <p:txBody>
          <a:bodyPr anchor="b"/>
          <a:lstStyle>
            <a:lvl1pPr>
              <a:defRPr sz="2400"/>
            </a:lvl1pPr>
          </a:lstStyle>
          <a:p>
            <a:r>
              <a:rPr lang="de-DE"/>
              <a:t>Titelmasterformat durch Klicken bearbeiten</a:t>
            </a:r>
          </a:p>
        </p:txBody>
      </p:sp>
      <p:sp>
        <p:nvSpPr>
          <p:cNvPr id="3" name="Bildplatzhalt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ltLang="de-DE"/>
              <a:t>Online, 18.12.2025</a:t>
            </a:r>
          </a:p>
        </p:txBody>
      </p:sp>
      <p:sp>
        <p:nvSpPr>
          <p:cNvPr id="6" name="Fußzeilenplatzhalter 5"/>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7" name="Foliennummernplatzhalter 6"/>
          <p:cNvSpPr>
            <a:spLocks noGrp="1"/>
          </p:cNvSpPr>
          <p:nvPr>
            <p:ph type="sldNum" sz="quarter" idx="12"/>
          </p:nvPr>
        </p:nvSpPr>
        <p:spPr/>
        <p:txBody>
          <a:bodyPr/>
          <a:lstStyle/>
          <a:p>
            <a:fld id="{3509D1DF-7CD1-4424-9776-9854F264201F}" type="slidenum">
              <a:rPr lang="de-DE" altLang="de-DE" smtClean="0"/>
              <a:pPr/>
              <a:t>‹#›</a:t>
            </a:fld>
            <a:endParaRPr lang="de-DE" altLang="de-DE"/>
          </a:p>
        </p:txBody>
      </p:sp>
    </p:spTree>
    <p:extLst>
      <p:ext uri="{BB962C8B-B14F-4D97-AF65-F5344CB8AC3E}">
        <p14:creationId xmlns:p14="http://schemas.microsoft.com/office/powerpoint/2010/main" val="35477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548680"/>
            <a:ext cx="7886700" cy="1142009"/>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ltLang="de-DE"/>
              <a:t>Online, 18.12.2025</a:t>
            </a:r>
          </a:p>
        </p:txBody>
      </p:sp>
      <p:sp>
        <p:nvSpPr>
          <p:cNvPr id="5" name="Fußzeilenplatzhalter 4"/>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p:cNvSpPr>
            <a:spLocks noGrp="1"/>
          </p:cNvSpPr>
          <p:nvPr>
            <p:ph type="sldNum" sz="quarter" idx="12"/>
          </p:nvPr>
        </p:nvSpPr>
        <p:spPr/>
        <p:txBody>
          <a:bodyPr/>
          <a:lstStyle/>
          <a:p>
            <a:fld id="{EFA043E7-031B-497A-A943-15C01500A1A7}" type="slidenum">
              <a:rPr lang="de-DE" altLang="de-DE" smtClean="0"/>
              <a:pPr/>
              <a:t>‹#›</a:t>
            </a:fld>
            <a:endParaRPr lang="de-DE" altLang="de-DE"/>
          </a:p>
        </p:txBody>
      </p:sp>
    </p:spTree>
    <p:extLst>
      <p:ext uri="{BB962C8B-B14F-4D97-AF65-F5344CB8AC3E}">
        <p14:creationId xmlns:p14="http://schemas.microsoft.com/office/powerpoint/2010/main" val="19247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9071" y="585788"/>
            <a:ext cx="1971675"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8650" y="585787"/>
            <a:ext cx="5800725" cy="5591175"/>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ltLang="de-DE"/>
              <a:t>Online, 18.12.2025</a:t>
            </a:r>
          </a:p>
        </p:txBody>
      </p:sp>
      <p:sp>
        <p:nvSpPr>
          <p:cNvPr id="5" name="Fußzeilenplatzhalter 4"/>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p:cNvSpPr>
            <a:spLocks noGrp="1"/>
          </p:cNvSpPr>
          <p:nvPr>
            <p:ph type="sldNum" sz="quarter" idx="12"/>
          </p:nvPr>
        </p:nvSpPr>
        <p:spPr/>
        <p:txBody>
          <a:bodyPr/>
          <a:lstStyle/>
          <a:p>
            <a:fld id="{0FF736E4-B4B2-41D7-90D5-CFD39C76448D}" type="slidenum">
              <a:rPr lang="de-DE" altLang="de-DE" smtClean="0"/>
              <a:pPr/>
              <a:t>‹#›</a:t>
            </a:fld>
            <a:endParaRPr lang="de-DE" altLang="de-DE"/>
          </a:p>
        </p:txBody>
      </p:sp>
    </p:spTree>
    <p:extLst>
      <p:ext uri="{BB962C8B-B14F-4D97-AF65-F5344CB8AC3E}">
        <p14:creationId xmlns:p14="http://schemas.microsoft.com/office/powerpoint/2010/main" val="369473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rgbClr val="92D050"/>
                </a:solidFill>
              </a:defRPr>
            </a:lvl1pPr>
          </a:lstStyle>
          <a:p>
            <a:r>
              <a:rPr lang="de-DE" altLang="de-DE" err="1"/>
              <a:t>Prof.i.R</a:t>
            </a:r>
            <a:r>
              <a:rPr lang="de-DE" altLang="de-DE"/>
              <a:t>. Dr. Manfred Schölch, </a:t>
            </a:r>
            <a:r>
              <a:rPr lang="de-DE" altLang="de-DE" err="1"/>
              <a:t>Silvatip</a:t>
            </a:r>
            <a:endParaRPr lang="de-DE" altLang="de-DE"/>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rgbClr val="92D050"/>
                </a:solidFill>
              </a:defRPr>
            </a:lvl1pPr>
          </a:lstStyle>
          <a:p>
            <a:fld id="{4C390BCB-DA68-4E15-B331-8F45AFED9914}" type="slidenum">
              <a:rPr lang="de-DE" altLang="de-DE" smtClean="0"/>
              <a:pPr/>
              <a:t>‹#›</a:t>
            </a:fld>
            <a:endParaRPr lang="de-DE" altLang="de-DE"/>
          </a:p>
        </p:txBody>
      </p:sp>
      <p:cxnSp>
        <p:nvCxnSpPr>
          <p:cNvPr id="19" name="Gerader Verbinder 18"/>
          <p:cNvCxnSpPr/>
          <p:nvPr userDrawn="1"/>
        </p:nvCxnSpPr>
        <p:spPr>
          <a:xfrm>
            <a:off x="0" y="6356351"/>
            <a:ext cx="9174600" cy="0"/>
          </a:xfrm>
          <a:prstGeom prst="line">
            <a:avLst/>
          </a:prstGeom>
        </p:spPr>
        <p:style>
          <a:lnRef idx="1">
            <a:schemeClr val="accent6"/>
          </a:lnRef>
          <a:fillRef idx="0">
            <a:schemeClr val="accent6"/>
          </a:fillRef>
          <a:effectRef idx="0">
            <a:schemeClr val="accent6"/>
          </a:effectRef>
          <a:fontRef idx="minor">
            <a:schemeClr val="tx1"/>
          </a:fontRef>
        </p:style>
      </p:cxn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rgbClr val="92D050"/>
                </a:solidFill>
              </a:defRPr>
            </a:lvl1pPr>
          </a:lstStyle>
          <a:p>
            <a:r>
              <a:rPr lang="de-DE" altLang="de-DE"/>
              <a:t>Online, 18.12.2025</a:t>
            </a:r>
          </a:p>
        </p:txBody>
      </p:sp>
      <p:pic>
        <p:nvPicPr>
          <p:cNvPr id="2" name="Grafik 1">
            <a:extLst>
              <a:ext uri="{FF2B5EF4-FFF2-40B4-BE49-F238E27FC236}">
                <a16:creationId xmlns:a16="http://schemas.microsoft.com/office/drawing/2014/main" id="{27DB4F8B-9535-05FC-B1AD-4C0B1A6F036B}"/>
              </a:ext>
            </a:extLst>
          </p:cNvPr>
          <p:cNvPicPr>
            <a:picLocks/>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52319" y="44624"/>
            <a:ext cx="1677183" cy="470589"/>
          </a:xfrm>
          <a:prstGeom prst="rect">
            <a:avLst/>
          </a:prstGeom>
          <a:noFill/>
          <a:ln>
            <a:noFill/>
          </a:ln>
        </p:spPr>
      </p:pic>
      <p:cxnSp>
        <p:nvCxnSpPr>
          <p:cNvPr id="3" name="Gerader Verbinder 2">
            <a:extLst>
              <a:ext uri="{FF2B5EF4-FFF2-40B4-BE49-F238E27FC236}">
                <a16:creationId xmlns:a16="http://schemas.microsoft.com/office/drawing/2014/main" id="{7DEFF586-DFE3-1DDC-7696-1BE45E6BDA36}"/>
              </a:ext>
            </a:extLst>
          </p:cNvPr>
          <p:cNvCxnSpPr/>
          <p:nvPr userDrawn="1"/>
        </p:nvCxnSpPr>
        <p:spPr>
          <a:xfrm>
            <a:off x="0" y="502576"/>
            <a:ext cx="9144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0303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7" r:id="rId4"/>
    <p:sldLayoutId id="2147483738" r:id="rId5"/>
    <p:sldLayoutId id="2147483739" r:id="rId6"/>
    <p:sldLayoutId id="2147483741" r:id="rId7"/>
    <p:sldLayoutId id="2147483742" r:id="rId8"/>
    <p:sldLayoutId id="2147483743" r:id="rId9"/>
    <p:sldLayoutId id="2147483744" r:id="rId10"/>
    <p:sldLayoutId id="2147483745" r:id="rId11"/>
    <p:sldLayoutId id="2147483746"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waldwissen.net/de/waldwirtschaft/waldbau/waldumbau/naturnahe-waldwirtschaft-in-b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685800" y="2457326"/>
            <a:ext cx="7772400" cy="755650"/>
          </a:xfrm>
        </p:spPr>
        <p:txBody>
          <a:bodyPr>
            <a:normAutofit fontScale="90000"/>
          </a:bodyPr>
          <a:lstStyle/>
          <a:p>
            <a:r>
              <a:rPr lang="de-DE" sz="4000" b="1">
                <a:latin typeface="+mn-lt"/>
              </a:rPr>
              <a:t>Multifunktionale und Naturnahe Forstwirtschaft</a:t>
            </a:r>
            <a:br>
              <a:rPr lang="de-DE" sz="4000" b="1">
                <a:latin typeface="+mn-lt"/>
              </a:rPr>
            </a:br>
            <a:r>
              <a:rPr lang="de-DE" sz="2200">
                <a:latin typeface="+mn-lt"/>
              </a:rPr>
              <a:t>(</a:t>
            </a:r>
            <a:r>
              <a:rPr lang="de-DE" sz="2200" err="1">
                <a:latin typeface="+mn-lt"/>
              </a:rPr>
              <a:t>Multifunctional</a:t>
            </a:r>
            <a:r>
              <a:rPr lang="de-DE" sz="2200">
                <a:latin typeface="+mn-lt"/>
              </a:rPr>
              <a:t> and Close-to-Nature </a:t>
            </a:r>
            <a:r>
              <a:rPr lang="de-DE" sz="2200" err="1">
                <a:latin typeface="+mn-lt"/>
              </a:rPr>
              <a:t>Forestry</a:t>
            </a:r>
            <a:r>
              <a:rPr lang="de-DE" sz="2200">
                <a:latin typeface="+mn-lt"/>
              </a:rPr>
              <a:t> (MFM, CNF)</a:t>
            </a:r>
            <a:br>
              <a:rPr lang="de-DE" sz="4000" b="1">
                <a:latin typeface="+mn-lt"/>
              </a:rPr>
            </a:br>
            <a:endParaRPr lang="de-DE" sz="4000" b="1">
              <a:latin typeface="+mn-lt"/>
            </a:endParaRPr>
          </a:p>
        </p:txBody>
      </p:sp>
      <p:sp>
        <p:nvSpPr>
          <p:cNvPr id="7" name="Foliennummernplatzhalter 6"/>
          <p:cNvSpPr>
            <a:spLocks noGrp="1"/>
          </p:cNvSpPr>
          <p:nvPr>
            <p:ph type="sldNum" sz="quarter" idx="12"/>
          </p:nvPr>
        </p:nvSpPr>
        <p:spPr/>
        <p:txBody>
          <a:bodyPr/>
          <a:lstStyle/>
          <a:p>
            <a:fld id="{69C672C4-885A-49CB-8FFD-0067902EF1EE}" type="slidenum">
              <a:rPr lang="de-DE" altLang="de-DE" smtClean="0"/>
              <a:pPr/>
              <a:t>1</a:t>
            </a:fld>
            <a:endParaRPr lang="de-DE" altLang="de-DE"/>
          </a:p>
        </p:txBody>
      </p:sp>
      <p:sp>
        <p:nvSpPr>
          <p:cNvPr id="3" name="Textfeld 2"/>
          <p:cNvSpPr txBox="1"/>
          <p:nvPr/>
        </p:nvSpPr>
        <p:spPr>
          <a:xfrm>
            <a:off x="3563888" y="4665625"/>
            <a:ext cx="1770485" cy="369332"/>
          </a:xfrm>
          <a:prstGeom prst="rect">
            <a:avLst/>
          </a:prstGeom>
          <a:noFill/>
        </p:spPr>
        <p:txBody>
          <a:bodyPr wrap="none" rtlCol="0">
            <a:spAutoFit/>
          </a:bodyPr>
          <a:lstStyle/>
          <a:p>
            <a:r>
              <a:rPr lang="de-DE"/>
              <a:t>Manfred </a:t>
            </a:r>
            <a:r>
              <a:rPr lang="de-DE" err="1"/>
              <a:t>Schölch</a:t>
            </a:r>
            <a:endParaRPr lang="de-DE"/>
          </a:p>
        </p:txBody>
      </p:sp>
      <p:sp>
        <p:nvSpPr>
          <p:cNvPr id="5" name="Textfeld 4"/>
          <p:cNvSpPr txBox="1"/>
          <p:nvPr/>
        </p:nvSpPr>
        <p:spPr>
          <a:xfrm>
            <a:off x="3203403" y="5229200"/>
            <a:ext cx="2737224" cy="369332"/>
          </a:xfrm>
          <a:prstGeom prst="rect">
            <a:avLst/>
          </a:prstGeom>
          <a:noFill/>
        </p:spPr>
        <p:txBody>
          <a:bodyPr wrap="none" rtlCol="0">
            <a:spAutoFit/>
          </a:bodyPr>
          <a:lstStyle/>
          <a:p>
            <a:pPr algn="ctr"/>
            <a:r>
              <a:rPr lang="de-DE"/>
              <a:t>Online, 18. Dezember 2025</a:t>
            </a:r>
          </a:p>
        </p:txBody>
      </p:sp>
      <p:sp>
        <p:nvSpPr>
          <p:cNvPr id="6" name="Fußzeilenplatzhalter 5">
            <a:extLst>
              <a:ext uri="{FF2B5EF4-FFF2-40B4-BE49-F238E27FC236}">
                <a16:creationId xmlns:a16="http://schemas.microsoft.com/office/drawing/2014/main" id="{949914CF-80D1-8BBF-B51A-CDA32A88705B}"/>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4" name="Textfeld 3">
            <a:extLst>
              <a:ext uri="{FF2B5EF4-FFF2-40B4-BE49-F238E27FC236}">
                <a16:creationId xmlns:a16="http://schemas.microsoft.com/office/drawing/2014/main" id="{D536C6A0-0DBE-6E94-4120-8BF28E0845B2}"/>
              </a:ext>
            </a:extLst>
          </p:cNvPr>
          <p:cNvSpPr txBox="1"/>
          <p:nvPr/>
        </p:nvSpPr>
        <p:spPr>
          <a:xfrm>
            <a:off x="3877114" y="820011"/>
            <a:ext cx="1144031" cy="369332"/>
          </a:xfrm>
          <a:prstGeom prst="rect">
            <a:avLst/>
          </a:prstGeom>
          <a:noFill/>
        </p:spPr>
        <p:txBody>
          <a:bodyPr wrap="none" rtlCol="0">
            <a:spAutoFit/>
          </a:bodyPr>
          <a:lstStyle/>
          <a:p>
            <a:r>
              <a:rPr lang="de-DE"/>
              <a:t>SFI Report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DBF03-F472-3A2D-0793-3F600F477651}"/>
              </a:ext>
            </a:extLst>
          </p:cNvPr>
          <p:cNvSpPr>
            <a:spLocks noGrp="1"/>
          </p:cNvSpPr>
          <p:nvPr>
            <p:ph type="title"/>
          </p:nvPr>
        </p:nvSpPr>
        <p:spPr/>
        <p:txBody>
          <a:bodyPr/>
          <a:lstStyle/>
          <a:p>
            <a:r>
              <a:rPr lang="de-DE"/>
              <a:t>Naturnah versus naturgemäß</a:t>
            </a:r>
            <a:br>
              <a:rPr lang="de-DE"/>
            </a:br>
            <a:r>
              <a:rPr lang="de-DE" sz="2400"/>
              <a:t>Vorteile des Dauerwaldes</a:t>
            </a:r>
          </a:p>
        </p:txBody>
      </p:sp>
      <p:sp>
        <p:nvSpPr>
          <p:cNvPr id="3" name="Inhaltsplatzhalter 2">
            <a:extLst>
              <a:ext uri="{FF2B5EF4-FFF2-40B4-BE49-F238E27FC236}">
                <a16:creationId xmlns:a16="http://schemas.microsoft.com/office/drawing/2014/main" id="{61D0572A-C053-38A5-8721-340FC434BD43}"/>
              </a:ext>
            </a:extLst>
          </p:cNvPr>
          <p:cNvSpPr>
            <a:spLocks noGrp="1"/>
          </p:cNvSpPr>
          <p:nvPr>
            <p:ph idx="1"/>
          </p:nvPr>
        </p:nvSpPr>
        <p:spPr/>
        <p:txBody>
          <a:bodyPr/>
          <a:lstStyle/>
          <a:p>
            <a:pPr marL="0" indent="0">
              <a:buNone/>
            </a:pPr>
            <a:r>
              <a:rPr lang="de-DE" sz="2000" noProof="0"/>
              <a:t>Mindestens 8 wissenschaftlich verifizierte Vorteile des Dauerwaldes im Vergleich mit Altersklassenwald (CCF)</a:t>
            </a:r>
          </a:p>
          <a:p>
            <a:pPr marL="0" indent="0">
              <a:buNone/>
            </a:pPr>
            <a:endParaRPr lang="de-DE" sz="2000" noProof="0"/>
          </a:p>
          <a:p>
            <a:pPr marL="457200" indent="-457200">
              <a:buAutoNum type="arabicPeriod"/>
            </a:pPr>
            <a:r>
              <a:rPr lang="de-DE" sz="2000" noProof="0"/>
              <a:t>Stabilität und Resilienz höher;</a:t>
            </a:r>
          </a:p>
          <a:p>
            <a:pPr marL="457200" indent="-457200">
              <a:buAutoNum type="arabicPeriod"/>
            </a:pPr>
            <a:r>
              <a:rPr lang="de-DE" sz="2000" noProof="0"/>
              <a:t>Kosten für Regeneration/Verjüngung niedrig (möglicherweise null);</a:t>
            </a:r>
          </a:p>
          <a:p>
            <a:pPr marL="457200" indent="-457200">
              <a:buAutoNum type="arabicPeriod"/>
            </a:pPr>
            <a:r>
              <a:rPr lang="de-DE" sz="2000" noProof="0"/>
              <a:t>Ausgaben für Jungbestandspflege entfallen (Selbstpflege); </a:t>
            </a:r>
          </a:p>
          <a:p>
            <a:pPr marL="457200" indent="-457200">
              <a:buAutoNum type="arabicPeriod"/>
            </a:pPr>
            <a:r>
              <a:rPr lang="de-DE" sz="2000" noProof="0"/>
              <a:t>Holzstämme mit großen Dimensionen möglich;</a:t>
            </a:r>
          </a:p>
          <a:p>
            <a:pPr marL="457200" indent="-457200">
              <a:buAutoNum type="arabicPeriod"/>
            </a:pPr>
            <a:r>
              <a:rPr lang="de-DE" sz="2000" noProof="0"/>
              <a:t>Wertholz möglich;</a:t>
            </a:r>
          </a:p>
          <a:p>
            <a:pPr marL="457200" indent="-457200">
              <a:buAutoNum type="arabicPeriod"/>
            </a:pPr>
            <a:r>
              <a:rPr lang="de-DE" sz="2000" noProof="0"/>
              <a:t>Verzinsungsraten höher;</a:t>
            </a:r>
          </a:p>
          <a:p>
            <a:pPr marL="457200" indent="-457200">
              <a:buAutoNum type="arabicPeriod"/>
            </a:pPr>
            <a:r>
              <a:rPr lang="de-DE" sz="2000" noProof="0"/>
              <a:t>Biotopbäume können dauerhaft stehen bleiben; </a:t>
            </a:r>
          </a:p>
          <a:p>
            <a:pPr marL="457200" indent="-457200">
              <a:buAutoNum type="arabicPeriod"/>
            </a:pPr>
            <a:r>
              <a:rPr lang="de-DE" sz="2000" noProof="0"/>
              <a:t>Dauerwald schützt Boden und Mikroklima.</a:t>
            </a:r>
          </a:p>
          <a:p>
            <a:pPr marL="457200" indent="-457200">
              <a:buAutoNum type="arabicPeriod"/>
            </a:pPr>
            <a:r>
              <a:rPr lang="de-DE" sz="2000">
                <a:solidFill>
                  <a:schemeClr val="bg1">
                    <a:lumMod val="65000"/>
                  </a:schemeClr>
                </a:solidFill>
              </a:rPr>
              <a:t>(Genetik, </a:t>
            </a:r>
            <a:r>
              <a:rPr lang="de-DE" sz="2000" err="1">
                <a:solidFill>
                  <a:schemeClr val="bg1">
                    <a:lumMod val="65000"/>
                  </a:schemeClr>
                </a:solidFill>
              </a:rPr>
              <a:t>Habitatkontinuität</a:t>
            </a:r>
            <a:r>
              <a:rPr lang="de-DE" sz="2000">
                <a:solidFill>
                  <a:schemeClr val="bg1">
                    <a:lumMod val="65000"/>
                  </a:schemeClr>
                </a:solidFill>
              </a:rPr>
              <a:t>, Ästhetik, qualifizierte Arbeitsplätze, …)</a:t>
            </a:r>
            <a:endParaRPr lang="de-DE" sz="2000" noProof="0">
              <a:solidFill>
                <a:schemeClr val="bg1">
                  <a:lumMod val="65000"/>
                </a:schemeClr>
              </a:solidFill>
            </a:endParaRPr>
          </a:p>
        </p:txBody>
      </p:sp>
      <p:sp>
        <p:nvSpPr>
          <p:cNvPr id="4" name="Datumsplatzhalter 3">
            <a:extLst>
              <a:ext uri="{FF2B5EF4-FFF2-40B4-BE49-F238E27FC236}">
                <a16:creationId xmlns:a16="http://schemas.microsoft.com/office/drawing/2014/main" id="{01FC076B-7947-8247-F33E-4F82C34E5743}"/>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7E6FF2FF-4752-11D9-4487-B88C885D88EA}"/>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DAC77CA5-40FB-5907-BFA0-866B7CFB3C47}"/>
              </a:ext>
            </a:extLst>
          </p:cNvPr>
          <p:cNvSpPr>
            <a:spLocks noGrp="1"/>
          </p:cNvSpPr>
          <p:nvPr>
            <p:ph type="sldNum" sz="quarter" idx="12"/>
          </p:nvPr>
        </p:nvSpPr>
        <p:spPr/>
        <p:txBody>
          <a:bodyPr/>
          <a:lstStyle/>
          <a:p>
            <a:fld id="{6B163FA3-2401-4061-832D-48DF6DAF83E2}" type="slidenum">
              <a:rPr lang="de-DE" altLang="de-DE" smtClean="0"/>
              <a:pPr/>
              <a:t>10</a:t>
            </a:fld>
            <a:endParaRPr lang="de-DE" altLang="de-DE"/>
          </a:p>
        </p:txBody>
      </p:sp>
    </p:spTree>
    <p:extLst>
      <p:ext uri="{BB962C8B-B14F-4D97-AF65-F5344CB8AC3E}">
        <p14:creationId xmlns:p14="http://schemas.microsoft.com/office/powerpoint/2010/main" val="37547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7BDC0-2173-530F-178E-919267639608}"/>
              </a:ext>
            </a:extLst>
          </p:cNvPr>
          <p:cNvSpPr>
            <a:spLocks noGrp="1"/>
          </p:cNvSpPr>
          <p:nvPr>
            <p:ph type="title"/>
          </p:nvPr>
        </p:nvSpPr>
        <p:spPr/>
        <p:txBody>
          <a:bodyPr/>
          <a:lstStyle/>
          <a:p>
            <a:r>
              <a:rPr lang="de-DE"/>
              <a:t>Naturnah versus naturgemäß</a:t>
            </a:r>
          </a:p>
        </p:txBody>
      </p:sp>
      <p:sp>
        <p:nvSpPr>
          <p:cNvPr id="4" name="Datumsplatzhalter 3">
            <a:extLst>
              <a:ext uri="{FF2B5EF4-FFF2-40B4-BE49-F238E27FC236}">
                <a16:creationId xmlns:a16="http://schemas.microsoft.com/office/drawing/2014/main" id="{A12DBD8A-1BEE-0171-648A-4C354B0FC233}"/>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B3DE33F3-4D2D-BFAF-0709-D812BCCBD3AD}"/>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02EBF553-07C7-7A01-05E7-A7D25A23EEDE}"/>
              </a:ext>
            </a:extLst>
          </p:cNvPr>
          <p:cNvSpPr>
            <a:spLocks noGrp="1"/>
          </p:cNvSpPr>
          <p:nvPr>
            <p:ph type="sldNum" sz="quarter" idx="12"/>
          </p:nvPr>
        </p:nvSpPr>
        <p:spPr/>
        <p:txBody>
          <a:bodyPr/>
          <a:lstStyle/>
          <a:p>
            <a:fld id="{6B163FA3-2401-4061-832D-48DF6DAF83E2}" type="slidenum">
              <a:rPr lang="de-DE" altLang="de-DE" smtClean="0"/>
              <a:pPr/>
              <a:t>11</a:t>
            </a:fld>
            <a:endParaRPr lang="de-DE" altLang="de-DE"/>
          </a:p>
        </p:txBody>
      </p:sp>
      <p:sp>
        <p:nvSpPr>
          <p:cNvPr id="10" name="Gleichschenkliges Dreieck 9">
            <a:extLst>
              <a:ext uri="{FF2B5EF4-FFF2-40B4-BE49-F238E27FC236}">
                <a16:creationId xmlns:a16="http://schemas.microsoft.com/office/drawing/2014/main" id="{A7BA2E1C-A5D8-8E69-3E6A-9CA5E9ECC4AC}"/>
              </a:ext>
            </a:extLst>
          </p:cNvPr>
          <p:cNvSpPr/>
          <p:nvPr/>
        </p:nvSpPr>
        <p:spPr>
          <a:xfrm>
            <a:off x="422920" y="2357598"/>
            <a:ext cx="2606030" cy="2295537"/>
          </a:xfrm>
          <a:prstGeom prst="triangle">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Nachhaltige Wald-wirtschaft!</a:t>
            </a:r>
          </a:p>
          <a:p>
            <a:pPr algn="ctr"/>
            <a:endParaRPr lang="de-DE"/>
          </a:p>
        </p:txBody>
      </p:sp>
      <p:sp>
        <p:nvSpPr>
          <p:cNvPr id="11" name="Rechteck 10">
            <a:extLst>
              <a:ext uri="{FF2B5EF4-FFF2-40B4-BE49-F238E27FC236}">
                <a16:creationId xmlns:a16="http://schemas.microsoft.com/office/drawing/2014/main" id="{CAE276B8-2FF8-F7CB-D408-B5A5C5623ABF}"/>
              </a:ext>
            </a:extLst>
          </p:cNvPr>
          <p:cNvSpPr/>
          <p:nvPr/>
        </p:nvSpPr>
        <p:spPr>
          <a:xfrm>
            <a:off x="3203848" y="2852936"/>
            <a:ext cx="2016224" cy="180020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Multifunktionale Waldwirtschaft</a:t>
            </a:r>
          </a:p>
          <a:p>
            <a:pPr algn="ctr"/>
            <a:r>
              <a:rPr lang="de-DE"/>
              <a:t>(ordnungsgemäße Forstwirtschaft)</a:t>
            </a:r>
          </a:p>
        </p:txBody>
      </p:sp>
      <p:sp>
        <p:nvSpPr>
          <p:cNvPr id="13" name="Ellipse 12">
            <a:extLst>
              <a:ext uri="{FF2B5EF4-FFF2-40B4-BE49-F238E27FC236}">
                <a16:creationId xmlns:a16="http://schemas.microsoft.com/office/drawing/2014/main" id="{97E1CAD6-531A-5CA3-6EA4-2A90A31B4A5D}"/>
              </a:ext>
            </a:extLst>
          </p:cNvPr>
          <p:cNvSpPr/>
          <p:nvPr/>
        </p:nvSpPr>
        <p:spPr>
          <a:xfrm>
            <a:off x="5724128" y="2852935"/>
            <a:ext cx="2307310" cy="944821"/>
          </a:xfrm>
          <a:prstGeom prst="ellipse">
            <a:avLst/>
          </a:prstGeom>
          <a:solidFill>
            <a:srgbClr val="00B050"/>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Naturgemäße Waldwirtschaft</a:t>
            </a:r>
          </a:p>
        </p:txBody>
      </p:sp>
      <p:sp>
        <p:nvSpPr>
          <p:cNvPr id="12" name="Rechteck: abgerundete Ecken 11">
            <a:extLst>
              <a:ext uri="{FF2B5EF4-FFF2-40B4-BE49-F238E27FC236}">
                <a16:creationId xmlns:a16="http://schemas.microsoft.com/office/drawing/2014/main" id="{2FCBD69C-7425-62BA-F9F9-6AD4D06B81D9}"/>
              </a:ext>
            </a:extLst>
          </p:cNvPr>
          <p:cNvSpPr/>
          <p:nvPr/>
        </p:nvSpPr>
        <p:spPr>
          <a:xfrm>
            <a:off x="5734942" y="3708314"/>
            <a:ext cx="2307310" cy="944821"/>
          </a:xfrm>
          <a:prstGeom prst="roundRect">
            <a:avLst/>
          </a:prstGeom>
          <a:solidFill>
            <a:srgbClr val="0070C0"/>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Naturnahe Waldwirtschaft</a:t>
            </a:r>
          </a:p>
        </p:txBody>
      </p:sp>
      <p:cxnSp>
        <p:nvCxnSpPr>
          <p:cNvPr id="15" name="Gerade Verbindung mit Pfeil 14">
            <a:extLst>
              <a:ext uri="{FF2B5EF4-FFF2-40B4-BE49-F238E27FC236}">
                <a16:creationId xmlns:a16="http://schemas.microsoft.com/office/drawing/2014/main" id="{602A7B7F-482A-2946-1D11-5A0C4CE8284F}"/>
              </a:ext>
            </a:extLst>
          </p:cNvPr>
          <p:cNvCxnSpPr/>
          <p:nvPr/>
        </p:nvCxnSpPr>
        <p:spPr>
          <a:xfrm flipV="1">
            <a:off x="422920" y="5229200"/>
            <a:ext cx="7749480" cy="72008"/>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1E922766-F260-ED56-4EBB-7EE9422ACEAB}"/>
              </a:ext>
            </a:extLst>
          </p:cNvPr>
          <p:cNvSpPr txBox="1"/>
          <p:nvPr/>
        </p:nvSpPr>
        <p:spPr>
          <a:xfrm>
            <a:off x="944883" y="4931876"/>
            <a:ext cx="7086555" cy="369332"/>
          </a:xfrm>
          <a:prstGeom prst="rect">
            <a:avLst/>
          </a:prstGeom>
          <a:noFill/>
        </p:spPr>
        <p:txBody>
          <a:bodyPr wrap="none" rtlCol="0">
            <a:spAutoFit/>
          </a:bodyPr>
          <a:lstStyle/>
          <a:p>
            <a:r>
              <a:rPr lang="de-DE"/>
              <a:t>Worum geht es?           Was bedeutet das genau?    Wie ist das zu machen?</a:t>
            </a:r>
          </a:p>
        </p:txBody>
      </p:sp>
      <p:sp>
        <p:nvSpPr>
          <p:cNvPr id="17" name="Pfeil: nach rechts 16">
            <a:extLst>
              <a:ext uri="{FF2B5EF4-FFF2-40B4-BE49-F238E27FC236}">
                <a16:creationId xmlns:a16="http://schemas.microsoft.com/office/drawing/2014/main" id="{89DF42C7-25F9-34F0-A42D-0B5606E4552A}"/>
              </a:ext>
            </a:extLst>
          </p:cNvPr>
          <p:cNvSpPr/>
          <p:nvPr/>
        </p:nvSpPr>
        <p:spPr>
          <a:xfrm>
            <a:off x="2468327" y="3413283"/>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99CE4BDD-4DAD-4733-4D19-CD64A9A5F01D}"/>
              </a:ext>
            </a:extLst>
          </p:cNvPr>
          <p:cNvSpPr/>
          <p:nvPr/>
        </p:nvSpPr>
        <p:spPr>
          <a:xfrm>
            <a:off x="5324258" y="4022967"/>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id="{E87EA1C0-04AE-4036-F95E-FA0F7E94163F}"/>
              </a:ext>
            </a:extLst>
          </p:cNvPr>
          <p:cNvSpPr/>
          <p:nvPr/>
        </p:nvSpPr>
        <p:spPr>
          <a:xfrm rot="20249179">
            <a:off x="5281923" y="3353506"/>
            <a:ext cx="44234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3C10FAC8-5E3B-714F-18CF-6057F0446D86}"/>
              </a:ext>
            </a:extLst>
          </p:cNvPr>
          <p:cNvSpPr/>
          <p:nvPr/>
        </p:nvSpPr>
        <p:spPr>
          <a:xfrm>
            <a:off x="8172400" y="4139496"/>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705CB930-D79C-DFF8-DDE6-F12253A1985D}"/>
              </a:ext>
            </a:extLst>
          </p:cNvPr>
          <p:cNvSpPr/>
          <p:nvPr/>
        </p:nvSpPr>
        <p:spPr>
          <a:xfrm>
            <a:off x="8156393" y="3084353"/>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8919B5B2-9860-8544-83E6-C4F62510E476}"/>
              </a:ext>
            </a:extLst>
          </p:cNvPr>
          <p:cNvSpPr txBox="1"/>
          <p:nvPr/>
        </p:nvSpPr>
        <p:spPr>
          <a:xfrm>
            <a:off x="3131094" y="1862186"/>
            <a:ext cx="2193164" cy="923330"/>
          </a:xfrm>
          <a:prstGeom prst="rect">
            <a:avLst/>
          </a:prstGeom>
          <a:noFill/>
        </p:spPr>
        <p:txBody>
          <a:bodyPr wrap="none" rtlCol="0">
            <a:spAutoFit/>
          </a:bodyPr>
          <a:lstStyle/>
          <a:p>
            <a:pPr marL="285750" indent="-285750">
              <a:buFont typeface="Wingdings" panose="05000000000000000000" pitchFamily="2" charset="2"/>
              <a:buChar char="Ø"/>
            </a:pPr>
            <a:r>
              <a:rPr lang="de-DE"/>
              <a:t>Nutz- </a:t>
            </a:r>
          </a:p>
          <a:p>
            <a:pPr marL="285750" indent="-285750">
              <a:buFont typeface="Wingdings" panose="05000000000000000000" pitchFamily="2" charset="2"/>
              <a:buChar char="Ø"/>
            </a:pPr>
            <a:r>
              <a:rPr lang="de-DE"/>
              <a:t>Schutz- </a:t>
            </a:r>
          </a:p>
          <a:p>
            <a:pPr marL="285750" indent="-285750">
              <a:buFont typeface="Wingdings" panose="05000000000000000000" pitchFamily="2" charset="2"/>
              <a:buChar char="Ø"/>
            </a:pPr>
            <a:r>
              <a:rPr lang="de-DE"/>
              <a:t>Erholungsfunktion</a:t>
            </a:r>
          </a:p>
        </p:txBody>
      </p:sp>
      <p:sp>
        <p:nvSpPr>
          <p:cNvPr id="23" name="Ellipse 22">
            <a:extLst>
              <a:ext uri="{FF2B5EF4-FFF2-40B4-BE49-F238E27FC236}">
                <a16:creationId xmlns:a16="http://schemas.microsoft.com/office/drawing/2014/main" id="{263AC728-0952-7652-1729-814239C8C59A}"/>
              </a:ext>
            </a:extLst>
          </p:cNvPr>
          <p:cNvSpPr/>
          <p:nvPr/>
        </p:nvSpPr>
        <p:spPr>
          <a:xfrm>
            <a:off x="2572346" y="1628800"/>
            <a:ext cx="2863750" cy="3285638"/>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428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B5307-D59B-7EAE-B242-075DEF91A2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FA0DE5-4001-1187-45C9-DC29A275A07B}"/>
              </a:ext>
            </a:extLst>
          </p:cNvPr>
          <p:cNvSpPr>
            <a:spLocks noGrp="1"/>
          </p:cNvSpPr>
          <p:nvPr>
            <p:ph type="title"/>
          </p:nvPr>
        </p:nvSpPr>
        <p:spPr/>
        <p:txBody>
          <a:bodyPr/>
          <a:lstStyle/>
          <a:p>
            <a:r>
              <a:rPr lang="de-DE"/>
              <a:t>Naturnah versus naturgemäß</a:t>
            </a:r>
          </a:p>
        </p:txBody>
      </p:sp>
      <p:sp>
        <p:nvSpPr>
          <p:cNvPr id="4" name="Datumsplatzhalter 3">
            <a:extLst>
              <a:ext uri="{FF2B5EF4-FFF2-40B4-BE49-F238E27FC236}">
                <a16:creationId xmlns:a16="http://schemas.microsoft.com/office/drawing/2014/main" id="{6FBC14F5-1B9E-C126-41B8-B0553EB375C8}"/>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741ED4FE-D145-AC68-BA50-98B492852191}"/>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70A2BC42-EAB7-F3FD-37B3-C11B0DC5DCB1}"/>
              </a:ext>
            </a:extLst>
          </p:cNvPr>
          <p:cNvSpPr>
            <a:spLocks noGrp="1"/>
          </p:cNvSpPr>
          <p:nvPr>
            <p:ph type="sldNum" sz="quarter" idx="12"/>
          </p:nvPr>
        </p:nvSpPr>
        <p:spPr/>
        <p:txBody>
          <a:bodyPr/>
          <a:lstStyle/>
          <a:p>
            <a:fld id="{6B163FA3-2401-4061-832D-48DF6DAF83E2}" type="slidenum">
              <a:rPr lang="de-DE" altLang="de-DE" smtClean="0"/>
              <a:pPr/>
              <a:t>12</a:t>
            </a:fld>
            <a:endParaRPr lang="de-DE" altLang="de-DE"/>
          </a:p>
        </p:txBody>
      </p:sp>
      <p:sp>
        <p:nvSpPr>
          <p:cNvPr id="13" name="Ellipse 12">
            <a:extLst>
              <a:ext uri="{FF2B5EF4-FFF2-40B4-BE49-F238E27FC236}">
                <a16:creationId xmlns:a16="http://schemas.microsoft.com/office/drawing/2014/main" id="{F874A9F3-F75B-AA1E-F973-E715A1E2AEF4}"/>
              </a:ext>
            </a:extLst>
          </p:cNvPr>
          <p:cNvSpPr/>
          <p:nvPr/>
        </p:nvSpPr>
        <p:spPr>
          <a:xfrm>
            <a:off x="1043608" y="2852935"/>
            <a:ext cx="2307310" cy="944821"/>
          </a:xfrm>
          <a:prstGeom prst="ellipse">
            <a:avLst/>
          </a:prstGeom>
          <a:solidFill>
            <a:srgbClr val="00B05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Naturgemäße Waldwirtschaft</a:t>
            </a:r>
          </a:p>
        </p:txBody>
      </p:sp>
      <p:sp>
        <p:nvSpPr>
          <p:cNvPr id="12" name="Rechteck: abgerundete Ecken 11">
            <a:extLst>
              <a:ext uri="{FF2B5EF4-FFF2-40B4-BE49-F238E27FC236}">
                <a16:creationId xmlns:a16="http://schemas.microsoft.com/office/drawing/2014/main" id="{10AF9A3F-0221-08F3-FDC7-545FA7D747AD}"/>
              </a:ext>
            </a:extLst>
          </p:cNvPr>
          <p:cNvSpPr/>
          <p:nvPr/>
        </p:nvSpPr>
        <p:spPr>
          <a:xfrm>
            <a:off x="1043608" y="3708314"/>
            <a:ext cx="2307310" cy="944821"/>
          </a:xfrm>
          <a:prstGeom prst="roundRect">
            <a:avLst/>
          </a:prstGeom>
          <a:solidFill>
            <a:srgbClr val="0070C0"/>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Naturnahe Waldwirtschaft</a:t>
            </a:r>
          </a:p>
        </p:txBody>
      </p:sp>
      <p:sp>
        <p:nvSpPr>
          <p:cNvPr id="20" name="Pfeil: nach rechts 19">
            <a:extLst>
              <a:ext uri="{FF2B5EF4-FFF2-40B4-BE49-F238E27FC236}">
                <a16:creationId xmlns:a16="http://schemas.microsoft.com/office/drawing/2014/main" id="{5A5004EE-8737-99E9-BCE8-B7825121069D}"/>
              </a:ext>
            </a:extLst>
          </p:cNvPr>
          <p:cNvSpPr/>
          <p:nvPr/>
        </p:nvSpPr>
        <p:spPr>
          <a:xfrm>
            <a:off x="3491880" y="4139496"/>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0E2E7D89-7610-FDE5-77A4-5DD4FA93370E}"/>
              </a:ext>
            </a:extLst>
          </p:cNvPr>
          <p:cNvSpPr/>
          <p:nvPr/>
        </p:nvSpPr>
        <p:spPr>
          <a:xfrm>
            <a:off x="3475873" y="3084353"/>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B23C8DF9-AD50-160D-294E-9EC391B3CEB0}"/>
              </a:ext>
            </a:extLst>
          </p:cNvPr>
          <p:cNvSpPr/>
          <p:nvPr/>
        </p:nvSpPr>
        <p:spPr>
          <a:xfrm>
            <a:off x="235643" y="4073587"/>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AEEC407C-0810-4649-257C-08565F607A51}"/>
              </a:ext>
            </a:extLst>
          </p:cNvPr>
          <p:cNvSpPr/>
          <p:nvPr/>
        </p:nvSpPr>
        <p:spPr>
          <a:xfrm>
            <a:off x="215516" y="3084352"/>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draußen, Gras, Wald, Umwelt enthält.&#10;&#10;KI-generierte Inhalte können fehlerhaft sein.">
            <a:extLst>
              <a:ext uri="{FF2B5EF4-FFF2-40B4-BE49-F238E27FC236}">
                <a16:creationId xmlns:a16="http://schemas.microsoft.com/office/drawing/2014/main" id="{3A203B80-B8B5-50EB-D032-08F22E610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4073587"/>
            <a:ext cx="2274301" cy="1512168"/>
          </a:xfrm>
          <a:prstGeom prst="rect">
            <a:avLst/>
          </a:prstGeom>
        </p:spPr>
      </p:pic>
      <p:pic>
        <p:nvPicPr>
          <p:cNvPr id="23" name="Grafik 22" descr="Ein Bild, das draußen, Pflanze, Wald, Primärwald enthält.&#10;&#10;KI-generierte Inhalte können fehlerhaft sein.">
            <a:extLst>
              <a:ext uri="{FF2B5EF4-FFF2-40B4-BE49-F238E27FC236}">
                <a16:creationId xmlns:a16="http://schemas.microsoft.com/office/drawing/2014/main" id="{FE5E4239-A84E-E408-C6B5-63C0DAB97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067637"/>
            <a:ext cx="2292096" cy="1524000"/>
          </a:xfrm>
          <a:prstGeom prst="rect">
            <a:avLst/>
          </a:prstGeom>
        </p:spPr>
      </p:pic>
      <p:graphicFrame>
        <p:nvGraphicFramePr>
          <p:cNvPr id="25" name="Diagramm 24">
            <a:extLst>
              <a:ext uri="{FF2B5EF4-FFF2-40B4-BE49-F238E27FC236}">
                <a16:creationId xmlns:a16="http://schemas.microsoft.com/office/drawing/2014/main" id="{56FE6F9E-46C3-2619-D395-B53015F02620}"/>
              </a:ext>
            </a:extLst>
          </p:cNvPr>
          <p:cNvGraphicFramePr>
            <a:graphicFrameLocks/>
          </p:cNvGraphicFramePr>
          <p:nvPr>
            <p:extLst>
              <p:ext uri="{D42A27DB-BD31-4B8C-83A1-F6EECF244321}">
                <p14:modId xmlns:p14="http://schemas.microsoft.com/office/powerpoint/2010/main" val="1891070539"/>
              </p:ext>
            </p:extLst>
          </p:nvPr>
        </p:nvGraphicFramePr>
        <p:xfrm>
          <a:off x="6588224" y="2784412"/>
          <a:ext cx="2340260" cy="2516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469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5B85-F43B-ED90-EFEE-9AD4B833EF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32EC577-B65B-9D2F-5E1A-75102E3D827B}"/>
              </a:ext>
            </a:extLst>
          </p:cNvPr>
          <p:cNvSpPr>
            <a:spLocks noGrp="1"/>
          </p:cNvSpPr>
          <p:nvPr>
            <p:ph type="title"/>
          </p:nvPr>
        </p:nvSpPr>
        <p:spPr/>
        <p:txBody>
          <a:bodyPr/>
          <a:lstStyle/>
          <a:p>
            <a:r>
              <a:rPr lang="de-DE"/>
              <a:t>Naturnah versus naturgemäß</a:t>
            </a:r>
          </a:p>
        </p:txBody>
      </p:sp>
      <p:sp>
        <p:nvSpPr>
          <p:cNvPr id="4" name="Datumsplatzhalter 3">
            <a:extLst>
              <a:ext uri="{FF2B5EF4-FFF2-40B4-BE49-F238E27FC236}">
                <a16:creationId xmlns:a16="http://schemas.microsoft.com/office/drawing/2014/main" id="{A7D27027-9565-25C1-25EA-09C1BD6B3C65}"/>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6BA2D2AA-888B-A42B-9299-79389AFD2975}"/>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491384B6-C655-3084-0120-BCC7BD7AE859}"/>
              </a:ext>
            </a:extLst>
          </p:cNvPr>
          <p:cNvSpPr>
            <a:spLocks noGrp="1"/>
          </p:cNvSpPr>
          <p:nvPr>
            <p:ph type="sldNum" sz="quarter" idx="12"/>
          </p:nvPr>
        </p:nvSpPr>
        <p:spPr/>
        <p:txBody>
          <a:bodyPr/>
          <a:lstStyle/>
          <a:p>
            <a:fld id="{6B163FA3-2401-4061-832D-48DF6DAF83E2}" type="slidenum">
              <a:rPr lang="de-DE" altLang="de-DE" smtClean="0"/>
              <a:pPr/>
              <a:t>13</a:t>
            </a:fld>
            <a:endParaRPr lang="de-DE" altLang="de-DE"/>
          </a:p>
        </p:txBody>
      </p:sp>
      <p:sp>
        <p:nvSpPr>
          <p:cNvPr id="3" name="Textfeld 2">
            <a:extLst>
              <a:ext uri="{FF2B5EF4-FFF2-40B4-BE49-F238E27FC236}">
                <a16:creationId xmlns:a16="http://schemas.microsoft.com/office/drawing/2014/main" id="{D192071E-4DBD-D833-2627-B6B67D278917}"/>
              </a:ext>
            </a:extLst>
          </p:cNvPr>
          <p:cNvSpPr txBox="1"/>
          <p:nvPr/>
        </p:nvSpPr>
        <p:spPr>
          <a:xfrm>
            <a:off x="2627784" y="6085584"/>
            <a:ext cx="5497018" cy="246221"/>
          </a:xfrm>
          <a:prstGeom prst="rect">
            <a:avLst/>
          </a:prstGeom>
          <a:noFill/>
        </p:spPr>
        <p:txBody>
          <a:bodyPr wrap="none" rtlCol="0">
            <a:spAutoFit/>
          </a:bodyPr>
          <a:lstStyle/>
          <a:p>
            <a:r>
              <a:rPr lang="de-DE" sz="1000"/>
              <a:t>Rotbuchen Z-Baum-Bestand (Wiss. Versuchsfläche Bu226, </a:t>
            </a:r>
            <a:r>
              <a:rPr lang="de-DE" sz="1000" err="1"/>
              <a:t>FoA</a:t>
            </a:r>
            <a:r>
              <a:rPr lang="de-DE" sz="1000"/>
              <a:t> Steinheim (Baden-Württemberg 2005))</a:t>
            </a:r>
          </a:p>
        </p:txBody>
      </p:sp>
      <p:sp>
        <p:nvSpPr>
          <p:cNvPr id="10" name="Textfeld 9">
            <a:extLst>
              <a:ext uri="{FF2B5EF4-FFF2-40B4-BE49-F238E27FC236}">
                <a16:creationId xmlns:a16="http://schemas.microsoft.com/office/drawing/2014/main" id="{CEFA0552-BE9B-74C7-EFF0-FC25E969DE7A}"/>
              </a:ext>
            </a:extLst>
          </p:cNvPr>
          <p:cNvSpPr txBox="1"/>
          <p:nvPr/>
        </p:nvSpPr>
        <p:spPr>
          <a:xfrm>
            <a:off x="67607" y="2908543"/>
            <a:ext cx="2642455" cy="3139321"/>
          </a:xfrm>
          <a:prstGeom prst="rect">
            <a:avLst/>
          </a:prstGeom>
          <a:noFill/>
        </p:spPr>
        <p:txBody>
          <a:bodyPr wrap="none" rtlCol="0">
            <a:spAutoFit/>
          </a:bodyPr>
          <a:lstStyle/>
          <a:p>
            <a:pPr marL="285750" indent="-285750">
              <a:buFont typeface="Courier New" panose="02070309020205020404" pitchFamily="49" charset="0"/>
              <a:buChar char="o"/>
            </a:pPr>
            <a:r>
              <a:rPr lang="de-DE"/>
              <a:t>Standort und Baumart!</a:t>
            </a:r>
          </a:p>
          <a:p>
            <a:pPr marL="285750" indent="-285750">
              <a:buFont typeface="Courier New" panose="02070309020205020404" pitchFamily="49" charset="0"/>
              <a:buChar char="o"/>
            </a:pPr>
            <a:r>
              <a:rPr lang="de-DE"/>
              <a:t>Stabilität!</a:t>
            </a:r>
          </a:p>
          <a:p>
            <a:pPr marL="285750" indent="-285750">
              <a:buFont typeface="Courier New" panose="02070309020205020404" pitchFamily="49" charset="0"/>
              <a:buChar char="o"/>
            </a:pPr>
            <a:r>
              <a:rPr lang="de-DE"/>
              <a:t>(Natur-) Verjüngung!</a:t>
            </a:r>
          </a:p>
          <a:p>
            <a:pPr marL="285750" indent="-285750">
              <a:buFont typeface="Courier New" panose="02070309020205020404" pitchFamily="49" charset="0"/>
              <a:buChar char="o"/>
            </a:pPr>
            <a:r>
              <a:rPr lang="de-DE"/>
              <a:t>Pflege (Z-Bäume)!</a:t>
            </a:r>
          </a:p>
          <a:p>
            <a:pPr marL="285750" indent="-285750">
              <a:buFont typeface="Courier New" panose="02070309020205020404" pitchFamily="49" charset="0"/>
              <a:buChar char="o"/>
            </a:pPr>
            <a:r>
              <a:rPr lang="de-DE"/>
              <a:t>Holzqualität!</a:t>
            </a:r>
          </a:p>
          <a:p>
            <a:pPr marL="285750" indent="-285750">
              <a:buFont typeface="Courier New" panose="02070309020205020404" pitchFamily="49" charset="0"/>
              <a:buChar char="o"/>
            </a:pPr>
            <a:r>
              <a:rPr lang="de-DE" err="1"/>
              <a:t>Stufigkeit</a:t>
            </a:r>
            <a:r>
              <a:rPr lang="de-DE"/>
              <a:t> (Dimensions-</a:t>
            </a:r>
          </a:p>
          <a:p>
            <a:pPr marL="285750" indent="-285750">
              <a:buFont typeface="Courier New" panose="02070309020205020404" pitchFamily="49" charset="0"/>
              <a:buChar char="o"/>
            </a:pPr>
            <a:r>
              <a:rPr lang="de-DE" err="1"/>
              <a:t>struktur</a:t>
            </a:r>
            <a:r>
              <a:rPr lang="de-DE"/>
              <a:t>)=?</a:t>
            </a:r>
          </a:p>
          <a:p>
            <a:pPr marL="285750" indent="-285750">
              <a:buFont typeface="Courier New" panose="02070309020205020404" pitchFamily="49" charset="0"/>
              <a:buChar char="o"/>
            </a:pPr>
            <a:r>
              <a:rPr lang="de-DE"/>
              <a:t>Naturschutz: </a:t>
            </a:r>
          </a:p>
          <a:p>
            <a:r>
              <a:rPr lang="de-DE"/>
              <a:t>     Biotopbäume, Totholz,</a:t>
            </a:r>
          </a:p>
          <a:p>
            <a:r>
              <a:rPr lang="de-DE"/>
              <a:t>     evtl. Segregation.</a:t>
            </a:r>
          </a:p>
          <a:p>
            <a:pPr marL="285750" indent="-285750">
              <a:buFont typeface="Courier New" panose="02070309020205020404" pitchFamily="49" charset="0"/>
              <a:buChar char="o"/>
            </a:pPr>
            <a:endParaRPr lang="de-DE"/>
          </a:p>
        </p:txBody>
      </p:sp>
      <p:sp>
        <p:nvSpPr>
          <p:cNvPr id="7" name="Rechteck: abgerundete Ecken 6">
            <a:extLst>
              <a:ext uri="{FF2B5EF4-FFF2-40B4-BE49-F238E27FC236}">
                <a16:creationId xmlns:a16="http://schemas.microsoft.com/office/drawing/2014/main" id="{A04E02B9-E4C1-4A88-0753-C8AEB5DF36FC}"/>
              </a:ext>
            </a:extLst>
          </p:cNvPr>
          <p:cNvSpPr/>
          <p:nvPr/>
        </p:nvSpPr>
        <p:spPr>
          <a:xfrm>
            <a:off x="320474" y="1683958"/>
            <a:ext cx="2307310" cy="855378"/>
          </a:xfrm>
          <a:prstGeom prst="roundRect">
            <a:avLst/>
          </a:prstGeom>
          <a:solidFill>
            <a:srgbClr val="0070C0"/>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Naturnahe Waldwirtschaft</a:t>
            </a:r>
          </a:p>
        </p:txBody>
      </p:sp>
      <p:pic>
        <p:nvPicPr>
          <p:cNvPr id="8" name="Grafik 7" descr="Ein Bild, das draußen, Gras, Wald, Umwelt enthält.&#10;&#10;KI-generierte Inhalte können fehlerhaft sein.">
            <a:extLst>
              <a:ext uri="{FF2B5EF4-FFF2-40B4-BE49-F238E27FC236}">
                <a16:creationId xmlns:a16="http://schemas.microsoft.com/office/drawing/2014/main" id="{85EDA712-F7BD-B568-AADA-69A8C76AB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701304"/>
            <a:ext cx="6129898" cy="4075729"/>
          </a:xfrm>
          <a:prstGeom prst="rect">
            <a:avLst/>
          </a:prstGeom>
        </p:spPr>
      </p:pic>
    </p:spTree>
    <p:extLst>
      <p:ext uri="{BB962C8B-B14F-4D97-AF65-F5344CB8AC3E}">
        <p14:creationId xmlns:p14="http://schemas.microsoft.com/office/powerpoint/2010/main" val="83836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0E0E7-BA63-7753-CD3F-72CF114F62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E5BB0C-AB50-CD1B-277F-8B7FB3B01E58}"/>
              </a:ext>
            </a:extLst>
          </p:cNvPr>
          <p:cNvSpPr>
            <a:spLocks noGrp="1"/>
          </p:cNvSpPr>
          <p:nvPr>
            <p:ph type="title"/>
          </p:nvPr>
        </p:nvSpPr>
        <p:spPr/>
        <p:txBody>
          <a:bodyPr/>
          <a:lstStyle/>
          <a:p>
            <a:r>
              <a:rPr lang="de-DE"/>
              <a:t>Naturnah versus naturgemäß</a:t>
            </a:r>
          </a:p>
        </p:txBody>
      </p:sp>
      <p:sp>
        <p:nvSpPr>
          <p:cNvPr id="4" name="Datumsplatzhalter 3">
            <a:extLst>
              <a:ext uri="{FF2B5EF4-FFF2-40B4-BE49-F238E27FC236}">
                <a16:creationId xmlns:a16="http://schemas.microsoft.com/office/drawing/2014/main" id="{D811A654-BF10-E7BC-86A5-6DD73CA9C7E7}"/>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3ACA44FA-FCAF-C13F-23FB-2D92B532B378}"/>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3E8022C7-6793-25AF-0B8E-89B5D7B7B619}"/>
              </a:ext>
            </a:extLst>
          </p:cNvPr>
          <p:cNvSpPr>
            <a:spLocks noGrp="1"/>
          </p:cNvSpPr>
          <p:nvPr>
            <p:ph type="sldNum" sz="quarter" idx="12"/>
          </p:nvPr>
        </p:nvSpPr>
        <p:spPr/>
        <p:txBody>
          <a:bodyPr/>
          <a:lstStyle/>
          <a:p>
            <a:fld id="{6B163FA3-2401-4061-832D-48DF6DAF83E2}" type="slidenum">
              <a:rPr lang="de-DE" altLang="de-DE" smtClean="0"/>
              <a:pPr/>
              <a:t>14</a:t>
            </a:fld>
            <a:endParaRPr lang="de-DE" altLang="de-DE"/>
          </a:p>
        </p:txBody>
      </p:sp>
      <p:sp>
        <p:nvSpPr>
          <p:cNvPr id="13" name="Ellipse 12">
            <a:extLst>
              <a:ext uri="{FF2B5EF4-FFF2-40B4-BE49-F238E27FC236}">
                <a16:creationId xmlns:a16="http://schemas.microsoft.com/office/drawing/2014/main" id="{35DC2A4F-06C5-A789-F6C1-54B2C2EC5031}"/>
              </a:ext>
            </a:extLst>
          </p:cNvPr>
          <p:cNvSpPr/>
          <p:nvPr/>
        </p:nvSpPr>
        <p:spPr>
          <a:xfrm>
            <a:off x="251324" y="2100368"/>
            <a:ext cx="2307310" cy="821184"/>
          </a:xfrm>
          <a:prstGeom prst="ellipse">
            <a:avLst/>
          </a:prstGeom>
          <a:solidFill>
            <a:srgbClr val="00B05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Naturgemäße Waldwirtschaft</a:t>
            </a:r>
          </a:p>
        </p:txBody>
      </p:sp>
      <p:pic>
        <p:nvPicPr>
          <p:cNvPr id="23" name="Grafik 22" descr="Ein Bild, das draußen, Pflanze, Wald, Primärwald enthält.&#10;&#10;KI-generierte Inhalte können fehlerhaft sein.">
            <a:extLst>
              <a:ext uri="{FF2B5EF4-FFF2-40B4-BE49-F238E27FC236}">
                <a16:creationId xmlns:a16="http://schemas.microsoft.com/office/drawing/2014/main" id="{1523402B-9C8F-AB86-498A-EB6F4888D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251" y="1946632"/>
            <a:ext cx="6180425" cy="4109325"/>
          </a:xfrm>
          <a:prstGeom prst="rect">
            <a:avLst/>
          </a:prstGeom>
        </p:spPr>
      </p:pic>
      <p:sp>
        <p:nvSpPr>
          <p:cNvPr id="3" name="Textfeld 2">
            <a:extLst>
              <a:ext uri="{FF2B5EF4-FFF2-40B4-BE49-F238E27FC236}">
                <a16:creationId xmlns:a16="http://schemas.microsoft.com/office/drawing/2014/main" id="{E430F53E-B0A1-2AD1-BB4F-00C9ABA5D558}"/>
              </a:ext>
            </a:extLst>
          </p:cNvPr>
          <p:cNvSpPr txBox="1"/>
          <p:nvPr/>
        </p:nvSpPr>
        <p:spPr>
          <a:xfrm>
            <a:off x="2627784" y="6082829"/>
            <a:ext cx="2661306" cy="246221"/>
          </a:xfrm>
          <a:prstGeom prst="rect">
            <a:avLst/>
          </a:prstGeom>
          <a:noFill/>
        </p:spPr>
        <p:txBody>
          <a:bodyPr wrap="none" rtlCol="0">
            <a:spAutoFit/>
          </a:bodyPr>
          <a:lstStyle/>
          <a:p>
            <a:r>
              <a:rPr lang="de-DE" sz="1000"/>
              <a:t>Plenterwald (Dauerwald, CCF): </a:t>
            </a:r>
            <a:r>
              <a:rPr lang="de-DE" sz="1000" err="1"/>
              <a:t>Couvet</a:t>
            </a:r>
            <a:r>
              <a:rPr lang="de-DE" sz="1000"/>
              <a:t>/CH 2005</a:t>
            </a:r>
          </a:p>
        </p:txBody>
      </p:sp>
      <p:sp>
        <p:nvSpPr>
          <p:cNvPr id="10" name="Textfeld 9">
            <a:extLst>
              <a:ext uri="{FF2B5EF4-FFF2-40B4-BE49-F238E27FC236}">
                <a16:creationId xmlns:a16="http://schemas.microsoft.com/office/drawing/2014/main" id="{43B52F36-6B2C-6F42-C409-48415840BF5D}"/>
              </a:ext>
            </a:extLst>
          </p:cNvPr>
          <p:cNvSpPr txBox="1"/>
          <p:nvPr/>
        </p:nvSpPr>
        <p:spPr>
          <a:xfrm>
            <a:off x="107855" y="3025983"/>
            <a:ext cx="2751715" cy="3046988"/>
          </a:xfrm>
          <a:prstGeom prst="rect">
            <a:avLst/>
          </a:prstGeom>
          <a:noFill/>
        </p:spPr>
        <p:txBody>
          <a:bodyPr wrap="none" rtlCol="0">
            <a:spAutoFit/>
          </a:bodyPr>
          <a:lstStyle/>
          <a:p>
            <a:pPr marL="285750" indent="-285750">
              <a:buFont typeface="Courier New" panose="02070309020205020404" pitchFamily="49" charset="0"/>
              <a:buChar char="o"/>
            </a:pPr>
            <a:r>
              <a:rPr lang="de-DE" sz="1600"/>
              <a:t>Standort und Baumart!</a:t>
            </a:r>
          </a:p>
          <a:p>
            <a:pPr marL="285750" indent="-285750">
              <a:buFont typeface="Courier New" panose="02070309020205020404" pitchFamily="49" charset="0"/>
              <a:buChar char="o"/>
            </a:pPr>
            <a:r>
              <a:rPr lang="de-DE" sz="1600"/>
              <a:t>Naturnähe!</a:t>
            </a:r>
          </a:p>
          <a:p>
            <a:pPr marL="285750" indent="-285750">
              <a:buFont typeface="Courier New" panose="02070309020205020404" pitchFamily="49" charset="0"/>
              <a:buChar char="o"/>
            </a:pPr>
            <a:r>
              <a:rPr lang="de-DE" sz="1600"/>
              <a:t>Mischwald!</a:t>
            </a:r>
          </a:p>
          <a:p>
            <a:pPr marL="285750" indent="-285750">
              <a:buFont typeface="Courier New" panose="02070309020205020404" pitchFamily="49" charset="0"/>
              <a:buChar char="o"/>
            </a:pPr>
            <a:r>
              <a:rPr lang="de-DE" sz="1600"/>
              <a:t>Finanzielle Leistung!</a:t>
            </a:r>
          </a:p>
          <a:p>
            <a:pPr marL="285750" indent="-285750">
              <a:buFont typeface="Courier New" panose="02070309020205020404" pitchFamily="49" charset="0"/>
              <a:buChar char="o"/>
            </a:pPr>
            <a:r>
              <a:rPr lang="de-DE" sz="1600"/>
              <a:t>Stabilität!</a:t>
            </a:r>
          </a:p>
          <a:p>
            <a:pPr marL="285750" indent="-285750">
              <a:buFont typeface="Courier New" panose="02070309020205020404" pitchFamily="49" charset="0"/>
              <a:buChar char="o"/>
            </a:pPr>
            <a:r>
              <a:rPr lang="de-DE" sz="1600" err="1"/>
              <a:t>Stufigkeit</a:t>
            </a:r>
            <a:r>
              <a:rPr lang="de-DE" sz="1600"/>
              <a:t> (Dimensions-</a:t>
            </a:r>
          </a:p>
          <a:p>
            <a:pPr marL="285750" indent="-285750">
              <a:buFont typeface="Courier New" panose="02070309020205020404" pitchFamily="49" charset="0"/>
              <a:buChar char="o"/>
            </a:pPr>
            <a:r>
              <a:rPr lang="de-DE" sz="1600" err="1"/>
              <a:t>struktur</a:t>
            </a:r>
            <a:r>
              <a:rPr lang="de-DE" sz="1600"/>
              <a:t>)!</a:t>
            </a:r>
          </a:p>
          <a:p>
            <a:pPr marL="285750" indent="-285750">
              <a:buFont typeface="Courier New" panose="02070309020205020404" pitchFamily="49" charset="0"/>
              <a:buChar char="o"/>
            </a:pPr>
            <a:r>
              <a:rPr lang="de-DE" sz="1600"/>
              <a:t>Einzelbaumweise</a:t>
            </a:r>
          </a:p>
          <a:p>
            <a:r>
              <a:rPr lang="de-DE" sz="1600"/>
              <a:t>      Pflege!</a:t>
            </a:r>
          </a:p>
          <a:p>
            <a:pPr marL="285750" indent="-285750">
              <a:buFont typeface="Courier New" panose="02070309020205020404" pitchFamily="49" charset="0"/>
              <a:buChar char="o"/>
            </a:pPr>
            <a:r>
              <a:rPr lang="de-DE" sz="1600"/>
              <a:t>Holzqualität!</a:t>
            </a:r>
          </a:p>
          <a:p>
            <a:pPr marL="285750" indent="-285750">
              <a:buFont typeface="Courier New" panose="02070309020205020404" pitchFamily="49" charset="0"/>
              <a:buChar char="o"/>
            </a:pPr>
            <a:r>
              <a:rPr lang="de-DE" sz="1600"/>
              <a:t>Naturschutz: Biotopbäume</a:t>
            </a:r>
          </a:p>
          <a:p>
            <a:r>
              <a:rPr lang="de-DE" sz="1600"/>
              <a:t>     Totholz, (evtl. Segregation)!</a:t>
            </a:r>
          </a:p>
        </p:txBody>
      </p:sp>
    </p:spTree>
    <p:extLst>
      <p:ext uri="{BB962C8B-B14F-4D97-AF65-F5344CB8AC3E}">
        <p14:creationId xmlns:p14="http://schemas.microsoft.com/office/powerpoint/2010/main" val="379219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E8A88-D9D4-FCC2-E1FA-32603E2FEF49}"/>
              </a:ext>
            </a:extLst>
          </p:cNvPr>
          <p:cNvSpPr>
            <a:spLocks noGrp="1"/>
          </p:cNvSpPr>
          <p:nvPr>
            <p:ph type="title"/>
          </p:nvPr>
        </p:nvSpPr>
        <p:spPr/>
        <p:txBody>
          <a:bodyPr/>
          <a:lstStyle/>
          <a:p>
            <a:r>
              <a:rPr lang="de-DE"/>
              <a:t>Naturnah versus naturgemäß</a:t>
            </a:r>
          </a:p>
        </p:txBody>
      </p:sp>
      <p:graphicFrame>
        <p:nvGraphicFramePr>
          <p:cNvPr id="7" name="Inhaltsplatzhalter 6">
            <a:extLst>
              <a:ext uri="{FF2B5EF4-FFF2-40B4-BE49-F238E27FC236}">
                <a16:creationId xmlns:a16="http://schemas.microsoft.com/office/drawing/2014/main" id="{496467C0-4D51-6FF5-E28B-3D45BBBE7524}"/>
              </a:ext>
            </a:extLst>
          </p:cNvPr>
          <p:cNvGraphicFramePr>
            <a:graphicFrameLocks noGrp="1"/>
          </p:cNvGraphicFramePr>
          <p:nvPr>
            <p:ph idx="1"/>
            <p:extLst>
              <p:ext uri="{D42A27DB-BD31-4B8C-83A1-F6EECF244321}">
                <p14:modId xmlns:p14="http://schemas.microsoft.com/office/powerpoint/2010/main" val="723339433"/>
              </p:ext>
            </p:extLst>
          </p:nvPr>
        </p:nvGraphicFramePr>
        <p:xfrm>
          <a:off x="539552" y="1268760"/>
          <a:ext cx="7975798" cy="5046472"/>
        </p:xfrm>
        <a:graphic>
          <a:graphicData uri="http://schemas.openxmlformats.org/drawingml/2006/table">
            <a:tbl>
              <a:tblPr firstRow="1" firstCol="1" bandRow="1">
                <a:tableStyleId>{5C22544A-7EE6-4342-B048-85BDC9FD1C3A}</a:tableStyleId>
              </a:tblPr>
              <a:tblGrid>
                <a:gridCol w="216024">
                  <a:extLst>
                    <a:ext uri="{9D8B030D-6E8A-4147-A177-3AD203B41FA5}">
                      <a16:colId xmlns:a16="http://schemas.microsoft.com/office/drawing/2014/main" val="3177514103"/>
                    </a:ext>
                  </a:extLst>
                </a:gridCol>
                <a:gridCol w="648072">
                  <a:extLst>
                    <a:ext uri="{9D8B030D-6E8A-4147-A177-3AD203B41FA5}">
                      <a16:colId xmlns:a16="http://schemas.microsoft.com/office/drawing/2014/main" val="2782066679"/>
                    </a:ext>
                  </a:extLst>
                </a:gridCol>
                <a:gridCol w="1152128">
                  <a:extLst>
                    <a:ext uri="{9D8B030D-6E8A-4147-A177-3AD203B41FA5}">
                      <a16:colId xmlns:a16="http://schemas.microsoft.com/office/drawing/2014/main" val="4233322626"/>
                    </a:ext>
                  </a:extLst>
                </a:gridCol>
                <a:gridCol w="2952328">
                  <a:extLst>
                    <a:ext uri="{9D8B030D-6E8A-4147-A177-3AD203B41FA5}">
                      <a16:colId xmlns:a16="http://schemas.microsoft.com/office/drawing/2014/main" val="4167689249"/>
                    </a:ext>
                  </a:extLst>
                </a:gridCol>
                <a:gridCol w="1944216">
                  <a:extLst>
                    <a:ext uri="{9D8B030D-6E8A-4147-A177-3AD203B41FA5}">
                      <a16:colId xmlns:a16="http://schemas.microsoft.com/office/drawing/2014/main" val="2416745005"/>
                    </a:ext>
                  </a:extLst>
                </a:gridCol>
                <a:gridCol w="1063030">
                  <a:extLst>
                    <a:ext uri="{9D8B030D-6E8A-4147-A177-3AD203B41FA5}">
                      <a16:colId xmlns:a16="http://schemas.microsoft.com/office/drawing/2014/main" val="4288700774"/>
                    </a:ext>
                  </a:extLst>
                </a:gridCol>
              </a:tblGrid>
              <a:tr h="160574">
                <a:tc>
                  <a:txBody>
                    <a:bodyPr/>
                    <a:lstStyle/>
                    <a:p>
                      <a:pPr>
                        <a:lnSpc>
                          <a:spcPct val="115000"/>
                        </a:lnSpc>
                        <a:spcAft>
                          <a:spcPts val="800"/>
                        </a:spcAft>
                        <a:buNone/>
                      </a:pPr>
                      <a:r>
                        <a:rPr lang="de-DE" sz="1000" kern="100" noProof="0">
                          <a:effectLst/>
                        </a:rPr>
                        <a:t>Nr.</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Name</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Verfahren</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Vorteile</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Nachteile</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Kommentar</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extLst>
                  <a:ext uri="{0D108BD9-81ED-4DB2-BD59-A6C34878D82A}">
                    <a16:rowId xmlns:a16="http://schemas.microsoft.com/office/drawing/2014/main" val="1328572540"/>
                  </a:ext>
                </a:extLst>
              </a:tr>
              <a:tr h="1514958">
                <a:tc>
                  <a:txBody>
                    <a:bodyPr/>
                    <a:lstStyle/>
                    <a:p>
                      <a:pPr>
                        <a:lnSpc>
                          <a:spcPct val="115000"/>
                        </a:lnSpc>
                        <a:spcAft>
                          <a:spcPts val="800"/>
                        </a:spcAft>
                        <a:buNone/>
                      </a:pPr>
                      <a:r>
                        <a:rPr lang="de-DE" sz="1000" kern="100" noProof="0">
                          <a:effectLst/>
                        </a:rPr>
                        <a:t>1</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Einfache Z-Baum-Wirtschaft</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Forstleute wählen Z-Bäume einmalig aus und markieren diese dauerhaft. Naturschutz und weitere Funktionen werden durch Segregation erreicht.</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Sehr hohe Flächenleistung. Forstpersonal markiert konkurrierende Bäume (1-3 pro Z-Baum). Wiederholte Förderung kann von externem Personal gemacht werden oder technologisch mittels künstlicher Intelligenz (z.B. Kamera auf </a:t>
                      </a:r>
                      <a:r>
                        <a:rPr lang="de-DE" sz="1000" kern="100" noProof="0" err="1">
                          <a:effectLst/>
                        </a:rPr>
                        <a:t>Harvesterkopf</a:t>
                      </a:r>
                      <a:r>
                        <a:rPr lang="de-DE" sz="1000" kern="100" noProof="0">
                          <a:effectLst/>
                        </a:rPr>
                        <a:t>, etc.). Gutes Wachstum, mechanisch stabile Z-Bäume (h/d-Werte), leicht zu kontrollieren, zu überwachen, zu steuern, Naturverjüngung möglich.</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Homogene Strukturen der Bestände, kulturelle Objekte, Naturschutz in abgetrennten Flächen. </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Ein passendes Konzept für begrenzte Anforderungen, leicht zu praktizieren, geringe Risiken. Zu einfach für Experten.</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extLst>
                  <a:ext uri="{0D108BD9-81ED-4DB2-BD59-A6C34878D82A}">
                    <a16:rowId xmlns:a16="http://schemas.microsoft.com/office/drawing/2014/main" val="3498154251"/>
                  </a:ext>
                </a:extLst>
              </a:tr>
              <a:tr h="1853554">
                <a:tc>
                  <a:txBody>
                    <a:bodyPr/>
                    <a:lstStyle/>
                    <a:p>
                      <a:pPr>
                        <a:lnSpc>
                          <a:spcPct val="115000"/>
                        </a:lnSpc>
                        <a:spcAft>
                          <a:spcPts val="800"/>
                        </a:spcAft>
                        <a:buNone/>
                      </a:pPr>
                      <a:r>
                        <a:rPr lang="de-DE" sz="1000" kern="100" noProof="0">
                          <a:effectLst/>
                        </a:rPr>
                        <a:t>2</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Z-Baum-Wirtschaft mit Habitat-bäumen</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Forstleute wählen Z-Bäume aus und markieren diese in zwei Kollektiven (Z1, Z2) dauerhaft. Naturschutz und weitere Funktionen sind im Verfahren eingebunden.</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Effizient, multifunktional, wissenschaftlich gut untermauert. Gut trainiertes Personal ist kompetent in allen Waldfunktionen. Hauptfunktionen können realisiert werden durch Arten, Anzahl der Z-Bäume oder Biotopbäume, Ästhetik, etc. Ökologisch und mechanisch stabil, ästhetisch ansprechende Bestände, einfach zu kontrollieren, zu überwachen, zu steuern, Naturverjüngung möglich; gute Erfahrungen in Deutschland, speziell im Staatswald Bayern (Bayerische Staatsforsten, </a:t>
                      </a:r>
                      <a:r>
                        <a:rPr lang="de-DE" sz="1000" kern="100" noProof="0" err="1">
                          <a:effectLst/>
                        </a:rPr>
                        <a:t>BaySF</a:t>
                      </a:r>
                      <a:r>
                        <a:rPr lang="de-DE" sz="1000" kern="100" noProof="0">
                          <a:effectLst/>
                        </a:rPr>
                        <a:t>). Kleinflächige Segregation empfohlen. </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 </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Eine gute Kombination von finanziellen, betrieblichen, </a:t>
                      </a:r>
                      <a:r>
                        <a:rPr lang="de-DE" sz="1000" kern="100" noProof="0" err="1">
                          <a:effectLst/>
                        </a:rPr>
                        <a:t>naturalen</a:t>
                      </a:r>
                      <a:r>
                        <a:rPr lang="de-DE" sz="1000" kern="100" noProof="0">
                          <a:effectLst/>
                        </a:rPr>
                        <a:t> und sozialen Forderungen. Etwas anspruchsvoll für das Personal.</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extLst>
                  <a:ext uri="{0D108BD9-81ED-4DB2-BD59-A6C34878D82A}">
                    <a16:rowId xmlns:a16="http://schemas.microsoft.com/office/drawing/2014/main" val="355016041"/>
                  </a:ext>
                </a:extLst>
              </a:tr>
              <a:tr h="1176362">
                <a:tc>
                  <a:txBody>
                    <a:bodyPr/>
                    <a:lstStyle/>
                    <a:p>
                      <a:pPr>
                        <a:lnSpc>
                          <a:spcPct val="115000"/>
                        </a:lnSpc>
                        <a:spcAft>
                          <a:spcPts val="800"/>
                        </a:spcAft>
                        <a:buNone/>
                      </a:pPr>
                      <a:r>
                        <a:rPr lang="de-DE" sz="1000" kern="100" noProof="0">
                          <a:effectLst/>
                        </a:rPr>
                        <a:t>3</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Dauer-wald (CCF)</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Multidimensional, anzeichnen der zu erntenden Bäume, Z-Bäume als Ausnahme möglich</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Produktion, Ernte und Naturschutz sind Hand in Hand, Imitieren der Natur, hohe ökologische Stabilität, hoher Zuwachs, geringes Risiko, hohe Einkünfte möglich, flexible „gepflegte Wildnis“, ästhetisch vorteilhaft, maximale waldbauliche Freiheit, erfüllt alle modernen Bedarfe. Keine Segregation erforderlich (erfordert Leitlinien).</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Motiviertes und sehr gut trainiertes Personal, erfordert dauerhaft geringe Bestände von Schalenwild, setzt Daten von Stichproben-inventuren voraus, Steuerung anspruchsvoll. Holzernte erfordert  versierte Arbeiter.</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tc>
                  <a:txBody>
                    <a:bodyPr/>
                    <a:lstStyle/>
                    <a:p>
                      <a:pPr>
                        <a:lnSpc>
                          <a:spcPct val="115000"/>
                        </a:lnSpc>
                        <a:spcAft>
                          <a:spcPts val="800"/>
                        </a:spcAft>
                        <a:buNone/>
                      </a:pPr>
                      <a:r>
                        <a:rPr lang="de-DE" sz="1000" kern="100" noProof="0">
                          <a:effectLst/>
                        </a:rPr>
                        <a:t>Leicht durchzuführen für sehr gut trainiertes Personal, obwohl  forstliche Spitzenleistung.</a:t>
                      </a:r>
                      <a:endParaRPr lang="de-DE" sz="1000" kern="100" noProof="0">
                        <a:effectLst/>
                        <a:latin typeface="Aptos" panose="020B0004020202020204" pitchFamily="34" charset="0"/>
                        <a:ea typeface="Aptos" panose="020B0004020202020204" pitchFamily="34" charset="0"/>
                        <a:cs typeface="Times New Roman" panose="02020603050405020304" pitchFamily="18" charset="0"/>
                      </a:endParaRPr>
                    </a:p>
                  </a:txBody>
                  <a:tcPr marL="51037" marR="51037" marT="0" marB="0"/>
                </a:tc>
                <a:extLst>
                  <a:ext uri="{0D108BD9-81ED-4DB2-BD59-A6C34878D82A}">
                    <a16:rowId xmlns:a16="http://schemas.microsoft.com/office/drawing/2014/main" val="558107750"/>
                  </a:ext>
                </a:extLst>
              </a:tr>
            </a:tbl>
          </a:graphicData>
        </a:graphic>
      </p:graphicFrame>
      <p:sp>
        <p:nvSpPr>
          <p:cNvPr id="4" name="Datumsplatzhalter 3">
            <a:extLst>
              <a:ext uri="{FF2B5EF4-FFF2-40B4-BE49-F238E27FC236}">
                <a16:creationId xmlns:a16="http://schemas.microsoft.com/office/drawing/2014/main" id="{A3C7ED83-EEBB-D635-A986-C64A73A34627}"/>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E3B2AC7E-3227-BE30-CBED-939402EEED93}"/>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11D8080D-8060-29A3-D416-468235891DCA}"/>
              </a:ext>
            </a:extLst>
          </p:cNvPr>
          <p:cNvSpPr>
            <a:spLocks noGrp="1"/>
          </p:cNvSpPr>
          <p:nvPr>
            <p:ph type="sldNum" sz="quarter" idx="12"/>
          </p:nvPr>
        </p:nvSpPr>
        <p:spPr/>
        <p:txBody>
          <a:bodyPr/>
          <a:lstStyle/>
          <a:p>
            <a:fld id="{6B163FA3-2401-4061-832D-48DF6DAF83E2}" type="slidenum">
              <a:rPr lang="de-DE" altLang="de-DE" smtClean="0"/>
              <a:pPr/>
              <a:t>15</a:t>
            </a:fld>
            <a:endParaRPr lang="de-DE" altLang="de-DE"/>
          </a:p>
        </p:txBody>
      </p:sp>
    </p:spTree>
    <p:extLst>
      <p:ext uri="{BB962C8B-B14F-4D97-AF65-F5344CB8AC3E}">
        <p14:creationId xmlns:p14="http://schemas.microsoft.com/office/powerpoint/2010/main" val="104256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60186-D7F3-90BE-CEA1-630ECDECFD1C}"/>
              </a:ext>
            </a:extLst>
          </p:cNvPr>
          <p:cNvSpPr>
            <a:spLocks noGrp="1"/>
          </p:cNvSpPr>
          <p:nvPr>
            <p:ph type="title"/>
          </p:nvPr>
        </p:nvSpPr>
        <p:spPr/>
        <p:txBody>
          <a:bodyPr/>
          <a:lstStyle/>
          <a:p>
            <a:r>
              <a:rPr lang="de-DE"/>
              <a:t>Forstplanung</a:t>
            </a:r>
          </a:p>
        </p:txBody>
      </p:sp>
      <p:sp>
        <p:nvSpPr>
          <p:cNvPr id="3" name="Textplatzhalter 2">
            <a:extLst>
              <a:ext uri="{FF2B5EF4-FFF2-40B4-BE49-F238E27FC236}">
                <a16:creationId xmlns:a16="http://schemas.microsoft.com/office/drawing/2014/main" id="{3267BAE0-2FE8-682E-53D4-CD2226265245}"/>
              </a:ext>
            </a:extLst>
          </p:cNvPr>
          <p:cNvSpPr>
            <a:spLocks noGrp="1"/>
          </p:cNvSpPr>
          <p:nvPr>
            <p:ph type="body" idx="1"/>
          </p:nvPr>
        </p:nvSpPr>
        <p:spPr/>
        <p:txBody>
          <a:bodyPr anchor="t"/>
          <a:lstStyle/>
          <a:p>
            <a:r>
              <a:rPr lang="de-DE"/>
              <a:t>Multifunktionale Waldwirtschaft (MFM)</a:t>
            </a:r>
          </a:p>
        </p:txBody>
      </p:sp>
      <p:sp>
        <p:nvSpPr>
          <p:cNvPr id="4" name="Inhaltsplatzhalter 3">
            <a:extLst>
              <a:ext uri="{FF2B5EF4-FFF2-40B4-BE49-F238E27FC236}">
                <a16:creationId xmlns:a16="http://schemas.microsoft.com/office/drawing/2014/main" id="{104FA8E1-8746-0A57-A8C2-ECFC4EC911D1}"/>
              </a:ext>
            </a:extLst>
          </p:cNvPr>
          <p:cNvSpPr>
            <a:spLocks noGrp="1"/>
          </p:cNvSpPr>
          <p:nvPr>
            <p:ph sz="half" idx="2"/>
          </p:nvPr>
        </p:nvSpPr>
        <p:spPr/>
        <p:txBody>
          <a:bodyPr/>
          <a:lstStyle/>
          <a:p>
            <a:r>
              <a:rPr lang="de-DE"/>
              <a:t>Bekannte Verfahren, viel Erfahrung vorhanden</a:t>
            </a:r>
          </a:p>
          <a:p>
            <a:r>
              <a:rPr lang="de-DE"/>
              <a:t>Klassische Verfahren der Altersklassenwirtschaft: verjüngen, pflegen, ernten</a:t>
            </a:r>
          </a:p>
          <a:p>
            <a:r>
              <a:rPr lang="de-DE"/>
              <a:t>Pauschalierungen, Stichproben</a:t>
            </a:r>
          </a:p>
          <a:p>
            <a:r>
              <a:rPr lang="de-DE"/>
              <a:t>Modellierungen vorhanden</a:t>
            </a:r>
          </a:p>
          <a:p>
            <a:pPr marL="0" indent="0">
              <a:buNone/>
            </a:pPr>
            <a:endParaRPr lang="de-DE"/>
          </a:p>
        </p:txBody>
      </p:sp>
      <p:sp>
        <p:nvSpPr>
          <p:cNvPr id="5" name="Textplatzhalter 4">
            <a:extLst>
              <a:ext uri="{FF2B5EF4-FFF2-40B4-BE49-F238E27FC236}">
                <a16:creationId xmlns:a16="http://schemas.microsoft.com/office/drawing/2014/main" id="{3523B17E-40CA-3EF1-4ED4-2222496DF906}"/>
              </a:ext>
            </a:extLst>
          </p:cNvPr>
          <p:cNvSpPr>
            <a:spLocks noGrp="1"/>
          </p:cNvSpPr>
          <p:nvPr>
            <p:ph type="body" sz="quarter" idx="3"/>
          </p:nvPr>
        </p:nvSpPr>
        <p:spPr/>
        <p:txBody>
          <a:bodyPr anchor="t"/>
          <a:lstStyle/>
          <a:p>
            <a:r>
              <a:rPr lang="de-DE"/>
              <a:t>Dauerwaldwirtschaft (CCF)</a:t>
            </a:r>
          </a:p>
        </p:txBody>
      </p:sp>
      <p:sp>
        <p:nvSpPr>
          <p:cNvPr id="6" name="Inhaltsplatzhalter 5">
            <a:extLst>
              <a:ext uri="{FF2B5EF4-FFF2-40B4-BE49-F238E27FC236}">
                <a16:creationId xmlns:a16="http://schemas.microsoft.com/office/drawing/2014/main" id="{8330709F-E972-74DF-05E5-C419E3A8EAFE}"/>
              </a:ext>
            </a:extLst>
          </p:cNvPr>
          <p:cNvSpPr>
            <a:spLocks noGrp="1"/>
          </p:cNvSpPr>
          <p:nvPr>
            <p:ph sz="quarter" idx="4"/>
          </p:nvPr>
        </p:nvSpPr>
        <p:spPr/>
        <p:txBody>
          <a:bodyPr/>
          <a:lstStyle/>
          <a:p>
            <a:r>
              <a:rPr lang="de-DE"/>
              <a:t>Mangel an Verfahren, wenige Beispiele (z.B. AFI; Stocker)</a:t>
            </a:r>
          </a:p>
          <a:p>
            <a:r>
              <a:rPr lang="de-DE"/>
              <a:t>Stichprobeninventuren</a:t>
            </a:r>
          </a:p>
          <a:p>
            <a:r>
              <a:rPr lang="de-DE"/>
              <a:t>Indikatoren erforderlich/hilfreich</a:t>
            </a:r>
          </a:p>
          <a:p>
            <a:r>
              <a:rPr lang="de-DE"/>
              <a:t>Wenige Pauschalierungen</a:t>
            </a:r>
          </a:p>
          <a:p>
            <a:r>
              <a:rPr lang="de-DE"/>
              <a:t>Leitlinien statt starrer Vorgaben</a:t>
            </a:r>
          </a:p>
          <a:p>
            <a:r>
              <a:rPr lang="de-DE"/>
              <a:t>Keine Verjüngungsverfahren!</a:t>
            </a:r>
          </a:p>
          <a:p>
            <a:r>
              <a:rPr lang="de-DE"/>
              <a:t>Verfahren zum Waldumbau!</a:t>
            </a:r>
          </a:p>
        </p:txBody>
      </p:sp>
      <p:sp>
        <p:nvSpPr>
          <p:cNvPr id="7" name="Datumsplatzhalter 6">
            <a:extLst>
              <a:ext uri="{FF2B5EF4-FFF2-40B4-BE49-F238E27FC236}">
                <a16:creationId xmlns:a16="http://schemas.microsoft.com/office/drawing/2014/main" id="{43A7DC1E-A04F-5216-04BE-67347CB38F45}"/>
              </a:ext>
            </a:extLst>
          </p:cNvPr>
          <p:cNvSpPr>
            <a:spLocks noGrp="1"/>
          </p:cNvSpPr>
          <p:nvPr>
            <p:ph type="dt" sz="half" idx="10"/>
          </p:nvPr>
        </p:nvSpPr>
        <p:spPr/>
        <p:txBody>
          <a:bodyPr/>
          <a:lstStyle/>
          <a:p>
            <a:r>
              <a:rPr lang="de-DE" altLang="de-DE"/>
              <a:t>Online, 18.12.2025</a:t>
            </a:r>
          </a:p>
        </p:txBody>
      </p:sp>
      <p:sp>
        <p:nvSpPr>
          <p:cNvPr id="8" name="Fußzeilenplatzhalter 7">
            <a:extLst>
              <a:ext uri="{FF2B5EF4-FFF2-40B4-BE49-F238E27FC236}">
                <a16:creationId xmlns:a16="http://schemas.microsoft.com/office/drawing/2014/main" id="{70525F9B-0743-3312-C1D6-AFC32053DAEA}"/>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9" name="Foliennummernplatzhalter 8">
            <a:extLst>
              <a:ext uri="{FF2B5EF4-FFF2-40B4-BE49-F238E27FC236}">
                <a16:creationId xmlns:a16="http://schemas.microsoft.com/office/drawing/2014/main" id="{700A42BD-A7FC-5B2C-8950-63A8B5700D9B}"/>
              </a:ext>
            </a:extLst>
          </p:cNvPr>
          <p:cNvSpPr>
            <a:spLocks noGrp="1"/>
          </p:cNvSpPr>
          <p:nvPr>
            <p:ph type="sldNum" sz="quarter" idx="12"/>
          </p:nvPr>
        </p:nvSpPr>
        <p:spPr/>
        <p:txBody>
          <a:bodyPr/>
          <a:lstStyle/>
          <a:p>
            <a:fld id="{4C390BCB-DA68-4E15-B331-8F45AFED9914}" type="slidenum">
              <a:rPr lang="de-DE" altLang="de-DE" smtClean="0"/>
              <a:pPr/>
              <a:t>16</a:t>
            </a:fld>
            <a:endParaRPr lang="de-DE" altLang="de-DE"/>
          </a:p>
        </p:txBody>
      </p:sp>
    </p:spTree>
    <p:extLst>
      <p:ext uri="{BB962C8B-B14F-4D97-AF65-F5344CB8AC3E}">
        <p14:creationId xmlns:p14="http://schemas.microsoft.com/office/powerpoint/2010/main" val="38325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4A90F-C2F7-BA14-AA90-91DD63EB0450}"/>
              </a:ext>
            </a:extLst>
          </p:cNvPr>
          <p:cNvSpPr>
            <a:spLocks noGrp="1"/>
          </p:cNvSpPr>
          <p:nvPr>
            <p:ph type="title"/>
          </p:nvPr>
        </p:nvSpPr>
        <p:spPr/>
        <p:txBody>
          <a:bodyPr/>
          <a:lstStyle/>
          <a:p>
            <a:r>
              <a:rPr lang="de-DE"/>
              <a:t>Optionen für Dauerwald (CCF) in der Ukraine</a:t>
            </a:r>
          </a:p>
        </p:txBody>
      </p:sp>
      <p:sp>
        <p:nvSpPr>
          <p:cNvPr id="3" name="Inhaltsplatzhalter 2">
            <a:extLst>
              <a:ext uri="{FF2B5EF4-FFF2-40B4-BE49-F238E27FC236}">
                <a16:creationId xmlns:a16="http://schemas.microsoft.com/office/drawing/2014/main" id="{FA8B7EAE-BB3D-1870-1BB7-2733404A9153}"/>
              </a:ext>
            </a:extLst>
          </p:cNvPr>
          <p:cNvSpPr>
            <a:spLocks noGrp="1"/>
          </p:cNvSpPr>
          <p:nvPr>
            <p:ph idx="1"/>
          </p:nvPr>
        </p:nvSpPr>
        <p:spPr/>
        <p:txBody>
          <a:bodyPr/>
          <a:lstStyle/>
          <a:p>
            <a:r>
              <a:rPr lang="de-DE"/>
              <a:t>Große Flächen Urwald (Karpaten) als Referenz</a:t>
            </a:r>
          </a:p>
          <a:p>
            <a:r>
              <a:rPr lang="de-DE"/>
              <a:t>Vielfältige Waldgesellschaften (Standorte)</a:t>
            </a:r>
          </a:p>
          <a:p>
            <a:r>
              <a:rPr lang="de-DE"/>
              <a:t>Eichenwaldgesellschaften (Klimawandel)</a:t>
            </a:r>
          </a:p>
          <a:p>
            <a:r>
              <a:rPr lang="de-DE"/>
              <a:t>Interesse an wissenschaftlicher Kooperation</a:t>
            </a:r>
          </a:p>
          <a:p>
            <a:r>
              <a:rPr lang="de-DE"/>
              <a:t>Bedeutende Rolle in europäischer Waldwirtschaft, Naturschutz und Wissenschaft</a:t>
            </a:r>
          </a:p>
          <a:p>
            <a:r>
              <a:rPr lang="de-DE"/>
              <a:t>Sozioökonomische Vielfalt: Nachhaltigkeit studieren</a:t>
            </a:r>
          </a:p>
          <a:p>
            <a:endParaRPr lang="de-DE"/>
          </a:p>
        </p:txBody>
      </p:sp>
      <p:sp>
        <p:nvSpPr>
          <p:cNvPr id="4" name="Datumsplatzhalter 3">
            <a:extLst>
              <a:ext uri="{FF2B5EF4-FFF2-40B4-BE49-F238E27FC236}">
                <a16:creationId xmlns:a16="http://schemas.microsoft.com/office/drawing/2014/main" id="{6C288AA2-9F5C-4C40-2267-96EBE42D8BF9}"/>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F764C392-4835-DCD8-51FA-AC13C2CCB28D}"/>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2D7A2579-2E1C-CFE1-5B02-170FA93CBF79}"/>
              </a:ext>
            </a:extLst>
          </p:cNvPr>
          <p:cNvSpPr>
            <a:spLocks noGrp="1"/>
          </p:cNvSpPr>
          <p:nvPr>
            <p:ph type="sldNum" sz="quarter" idx="12"/>
          </p:nvPr>
        </p:nvSpPr>
        <p:spPr/>
        <p:txBody>
          <a:bodyPr/>
          <a:lstStyle/>
          <a:p>
            <a:fld id="{6B163FA3-2401-4061-832D-48DF6DAF83E2}" type="slidenum">
              <a:rPr lang="de-DE" altLang="de-DE" smtClean="0"/>
              <a:pPr/>
              <a:t>17</a:t>
            </a:fld>
            <a:endParaRPr lang="de-DE" altLang="de-DE"/>
          </a:p>
        </p:txBody>
      </p:sp>
    </p:spTree>
    <p:extLst>
      <p:ext uri="{BB962C8B-B14F-4D97-AF65-F5344CB8AC3E}">
        <p14:creationId xmlns:p14="http://schemas.microsoft.com/office/powerpoint/2010/main" val="201435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9229E-AD7B-1F82-F454-15548EDD582E}"/>
              </a:ext>
            </a:extLst>
          </p:cNvPr>
          <p:cNvSpPr>
            <a:spLocks noGrp="1"/>
          </p:cNvSpPr>
          <p:nvPr>
            <p:ph type="title"/>
          </p:nvPr>
        </p:nvSpPr>
        <p:spPr/>
        <p:txBody>
          <a:bodyPr/>
          <a:lstStyle/>
          <a:p>
            <a:r>
              <a:rPr lang="de-DE"/>
              <a:t>Ausbildung</a:t>
            </a:r>
          </a:p>
        </p:txBody>
      </p:sp>
      <p:sp>
        <p:nvSpPr>
          <p:cNvPr id="3" name="Textplatzhalter 2">
            <a:extLst>
              <a:ext uri="{FF2B5EF4-FFF2-40B4-BE49-F238E27FC236}">
                <a16:creationId xmlns:a16="http://schemas.microsoft.com/office/drawing/2014/main" id="{969F6CBA-24C9-C813-A6A2-9C2ADECFCDD6}"/>
              </a:ext>
            </a:extLst>
          </p:cNvPr>
          <p:cNvSpPr>
            <a:spLocks noGrp="1"/>
          </p:cNvSpPr>
          <p:nvPr>
            <p:ph type="body" idx="1"/>
          </p:nvPr>
        </p:nvSpPr>
        <p:spPr/>
        <p:txBody>
          <a:bodyPr anchor="t"/>
          <a:lstStyle/>
          <a:p>
            <a:r>
              <a:rPr lang="de-DE"/>
              <a:t>Multifunktionale Waldwirtschaft</a:t>
            </a:r>
          </a:p>
        </p:txBody>
      </p:sp>
      <p:sp>
        <p:nvSpPr>
          <p:cNvPr id="4" name="Inhaltsplatzhalter 3">
            <a:extLst>
              <a:ext uri="{FF2B5EF4-FFF2-40B4-BE49-F238E27FC236}">
                <a16:creationId xmlns:a16="http://schemas.microsoft.com/office/drawing/2014/main" id="{848E65DB-25FB-62DC-C7BD-F5B00DC47E3E}"/>
              </a:ext>
            </a:extLst>
          </p:cNvPr>
          <p:cNvSpPr>
            <a:spLocks noGrp="1"/>
          </p:cNvSpPr>
          <p:nvPr>
            <p:ph sz="half" idx="2"/>
          </p:nvPr>
        </p:nvSpPr>
        <p:spPr/>
        <p:txBody>
          <a:bodyPr/>
          <a:lstStyle/>
          <a:p>
            <a:r>
              <a:rPr lang="de-DE"/>
              <a:t> Motivation: Forstwirtschaft ist die einzige wirtschaftlich bedeutsame Branche, die nachhaltig produzieren und gleichzeitig schützen kann.</a:t>
            </a:r>
          </a:p>
          <a:p>
            <a:r>
              <a:rPr lang="de-DE"/>
              <a:t>Umfassende Kompetenz im und für Wald</a:t>
            </a:r>
          </a:p>
        </p:txBody>
      </p:sp>
      <p:sp>
        <p:nvSpPr>
          <p:cNvPr id="5" name="Textplatzhalter 4">
            <a:extLst>
              <a:ext uri="{FF2B5EF4-FFF2-40B4-BE49-F238E27FC236}">
                <a16:creationId xmlns:a16="http://schemas.microsoft.com/office/drawing/2014/main" id="{2901DFBD-FB31-E6FB-804A-1922C6CABF38}"/>
              </a:ext>
            </a:extLst>
          </p:cNvPr>
          <p:cNvSpPr>
            <a:spLocks noGrp="1"/>
          </p:cNvSpPr>
          <p:nvPr>
            <p:ph type="body" sz="quarter" idx="3"/>
          </p:nvPr>
        </p:nvSpPr>
        <p:spPr/>
        <p:txBody>
          <a:bodyPr anchor="t"/>
          <a:lstStyle/>
          <a:p>
            <a:r>
              <a:rPr lang="de-DE"/>
              <a:t>Dauerwald (CCF)</a:t>
            </a:r>
          </a:p>
        </p:txBody>
      </p:sp>
      <p:sp>
        <p:nvSpPr>
          <p:cNvPr id="6" name="Inhaltsplatzhalter 5">
            <a:extLst>
              <a:ext uri="{FF2B5EF4-FFF2-40B4-BE49-F238E27FC236}">
                <a16:creationId xmlns:a16="http://schemas.microsoft.com/office/drawing/2014/main" id="{33F257D0-F6CA-8956-6999-E79FF8EDF816}"/>
              </a:ext>
            </a:extLst>
          </p:cNvPr>
          <p:cNvSpPr>
            <a:spLocks noGrp="1"/>
          </p:cNvSpPr>
          <p:nvPr>
            <p:ph sz="quarter" idx="4"/>
          </p:nvPr>
        </p:nvSpPr>
        <p:spPr/>
        <p:txBody>
          <a:bodyPr/>
          <a:lstStyle/>
          <a:p>
            <a:r>
              <a:rPr lang="de-DE"/>
              <a:t>Interesse an der Verbindung Natur + Mensch</a:t>
            </a:r>
          </a:p>
          <a:p>
            <a:r>
              <a:rPr lang="de-DE"/>
              <a:t>Interesse an Spitzenleistung</a:t>
            </a:r>
          </a:p>
          <a:p>
            <a:r>
              <a:rPr lang="de-DE"/>
              <a:t>Freude an schönen Wäldern</a:t>
            </a:r>
          </a:p>
          <a:p>
            <a:r>
              <a:rPr lang="de-DE"/>
              <a:t>Gewissheit, das „Richtige“ zu tun</a:t>
            </a:r>
          </a:p>
        </p:txBody>
      </p:sp>
      <p:sp>
        <p:nvSpPr>
          <p:cNvPr id="7" name="Datumsplatzhalter 6">
            <a:extLst>
              <a:ext uri="{FF2B5EF4-FFF2-40B4-BE49-F238E27FC236}">
                <a16:creationId xmlns:a16="http://schemas.microsoft.com/office/drawing/2014/main" id="{07EB01F1-4A76-C076-C89E-58A5554FC78C}"/>
              </a:ext>
            </a:extLst>
          </p:cNvPr>
          <p:cNvSpPr>
            <a:spLocks noGrp="1"/>
          </p:cNvSpPr>
          <p:nvPr>
            <p:ph type="dt" sz="half" idx="10"/>
          </p:nvPr>
        </p:nvSpPr>
        <p:spPr/>
        <p:txBody>
          <a:bodyPr/>
          <a:lstStyle/>
          <a:p>
            <a:r>
              <a:rPr lang="de-DE" altLang="de-DE"/>
              <a:t>Online, 18.12.2025</a:t>
            </a:r>
          </a:p>
        </p:txBody>
      </p:sp>
      <p:sp>
        <p:nvSpPr>
          <p:cNvPr id="8" name="Fußzeilenplatzhalter 7">
            <a:extLst>
              <a:ext uri="{FF2B5EF4-FFF2-40B4-BE49-F238E27FC236}">
                <a16:creationId xmlns:a16="http://schemas.microsoft.com/office/drawing/2014/main" id="{C32DA7D2-C633-C0A8-7630-75ACCAB64BF6}"/>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9" name="Foliennummernplatzhalter 8">
            <a:extLst>
              <a:ext uri="{FF2B5EF4-FFF2-40B4-BE49-F238E27FC236}">
                <a16:creationId xmlns:a16="http://schemas.microsoft.com/office/drawing/2014/main" id="{579F3A12-C8F5-8744-477F-697D5708B266}"/>
              </a:ext>
            </a:extLst>
          </p:cNvPr>
          <p:cNvSpPr>
            <a:spLocks noGrp="1"/>
          </p:cNvSpPr>
          <p:nvPr>
            <p:ph type="sldNum" sz="quarter" idx="12"/>
          </p:nvPr>
        </p:nvSpPr>
        <p:spPr/>
        <p:txBody>
          <a:bodyPr/>
          <a:lstStyle/>
          <a:p>
            <a:fld id="{4C390BCB-DA68-4E15-B331-8F45AFED9914}" type="slidenum">
              <a:rPr lang="de-DE" altLang="de-DE" smtClean="0"/>
              <a:pPr/>
              <a:t>18</a:t>
            </a:fld>
            <a:endParaRPr lang="de-DE" altLang="de-DE"/>
          </a:p>
        </p:txBody>
      </p:sp>
    </p:spTree>
    <p:extLst>
      <p:ext uri="{BB962C8B-B14F-4D97-AF65-F5344CB8AC3E}">
        <p14:creationId xmlns:p14="http://schemas.microsoft.com/office/powerpoint/2010/main" val="168399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C4D84-C3F8-F00A-69F6-25984235BA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937821-68F1-CB03-A5FC-D99EE8BE11DF}"/>
              </a:ext>
            </a:extLst>
          </p:cNvPr>
          <p:cNvSpPr>
            <a:spLocks noGrp="1"/>
          </p:cNvSpPr>
          <p:nvPr>
            <p:ph type="title"/>
          </p:nvPr>
        </p:nvSpPr>
        <p:spPr/>
        <p:txBody>
          <a:bodyPr/>
          <a:lstStyle/>
          <a:p>
            <a:r>
              <a:rPr lang="de-DE"/>
              <a:t>Ausbildung</a:t>
            </a:r>
          </a:p>
        </p:txBody>
      </p:sp>
      <p:sp>
        <p:nvSpPr>
          <p:cNvPr id="7" name="Datumsplatzhalter 6">
            <a:extLst>
              <a:ext uri="{FF2B5EF4-FFF2-40B4-BE49-F238E27FC236}">
                <a16:creationId xmlns:a16="http://schemas.microsoft.com/office/drawing/2014/main" id="{7F0C08FF-71A6-B06A-D7EE-83265A47435B}"/>
              </a:ext>
            </a:extLst>
          </p:cNvPr>
          <p:cNvSpPr>
            <a:spLocks noGrp="1"/>
          </p:cNvSpPr>
          <p:nvPr>
            <p:ph type="dt" sz="half" idx="10"/>
          </p:nvPr>
        </p:nvSpPr>
        <p:spPr/>
        <p:txBody>
          <a:bodyPr/>
          <a:lstStyle/>
          <a:p>
            <a:r>
              <a:rPr lang="de-DE" altLang="de-DE"/>
              <a:t>Online, 18.12.2025</a:t>
            </a:r>
          </a:p>
        </p:txBody>
      </p:sp>
      <p:sp>
        <p:nvSpPr>
          <p:cNvPr id="8" name="Fußzeilenplatzhalter 7">
            <a:extLst>
              <a:ext uri="{FF2B5EF4-FFF2-40B4-BE49-F238E27FC236}">
                <a16:creationId xmlns:a16="http://schemas.microsoft.com/office/drawing/2014/main" id="{B1B911FB-186B-5A17-C41B-7A5EE98E5051}"/>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9" name="Foliennummernplatzhalter 8">
            <a:extLst>
              <a:ext uri="{FF2B5EF4-FFF2-40B4-BE49-F238E27FC236}">
                <a16:creationId xmlns:a16="http://schemas.microsoft.com/office/drawing/2014/main" id="{124D93AE-C472-A9A3-8E49-C1B3BF21B650}"/>
              </a:ext>
            </a:extLst>
          </p:cNvPr>
          <p:cNvSpPr>
            <a:spLocks noGrp="1"/>
          </p:cNvSpPr>
          <p:nvPr>
            <p:ph type="sldNum" sz="quarter" idx="12"/>
          </p:nvPr>
        </p:nvSpPr>
        <p:spPr/>
        <p:txBody>
          <a:bodyPr/>
          <a:lstStyle/>
          <a:p>
            <a:fld id="{4C390BCB-DA68-4E15-B331-8F45AFED9914}" type="slidenum">
              <a:rPr lang="de-DE" altLang="de-DE" smtClean="0"/>
              <a:pPr/>
              <a:t>19</a:t>
            </a:fld>
            <a:endParaRPr lang="de-DE" altLang="de-DE"/>
          </a:p>
        </p:txBody>
      </p:sp>
      <p:pic>
        <p:nvPicPr>
          <p:cNvPr id="19" name="Grafik 18" descr="Ein Bild, das draußen, Kleidung, Baum, Gruppe enthält.&#10;&#10;KI-generierte Inhalte können fehlerhaft sein.">
            <a:extLst>
              <a:ext uri="{FF2B5EF4-FFF2-40B4-BE49-F238E27FC236}">
                <a16:creationId xmlns:a16="http://schemas.microsoft.com/office/drawing/2014/main" id="{6A5C6070-555D-0F1C-2847-BB9152F9B245}"/>
              </a:ext>
            </a:extLst>
          </p:cNvPr>
          <p:cNvPicPr>
            <a:picLocks noChangeAspect="1"/>
          </p:cNvPicPr>
          <p:nvPr/>
        </p:nvPicPr>
        <p:blipFill>
          <a:blip r:embed="rId2"/>
          <a:stretch>
            <a:fillRect/>
          </a:stretch>
        </p:blipFill>
        <p:spPr>
          <a:xfrm>
            <a:off x="251520" y="3645024"/>
            <a:ext cx="4264061" cy="2544639"/>
          </a:xfrm>
          <a:prstGeom prst="rect">
            <a:avLst/>
          </a:prstGeom>
        </p:spPr>
      </p:pic>
      <p:sp>
        <p:nvSpPr>
          <p:cNvPr id="20" name="Textplatzhalter 2">
            <a:extLst>
              <a:ext uri="{FF2B5EF4-FFF2-40B4-BE49-F238E27FC236}">
                <a16:creationId xmlns:a16="http://schemas.microsoft.com/office/drawing/2014/main" id="{B76E94FC-7B15-9695-91C8-0262DD083098}"/>
              </a:ext>
            </a:extLst>
          </p:cNvPr>
          <p:cNvSpPr>
            <a:spLocks noGrp="1"/>
          </p:cNvSpPr>
          <p:nvPr>
            <p:ph type="body" idx="1"/>
          </p:nvPr>
        </p:nvSpPr>
        <p:spPr>
          <a:xfrm>
            <a:off x="4537168" y="1512788"/>
            <a:ext cx="3868340" cy="823912"/>
          </a:xfrm>
        </p:spPr>
        <p:txBody>
          <a:bodyPr/>
          <a:lstStyle/>
          <a:p>
            <a:r>
              <a:rPr lang="de-DE"/>
              <a:t>Naturgemäße Waldwirtschaft</a:t>
            </a:r>
          </a:p>
        </p:txBody>
      </p:sp>
      <p:sp>
        <p:nvSpPr>
          <p:cNvPr id="21" name="Inhaltsplatzhalter 3">
            <a:extLst>
              <a:ext uri="{FF2B5EF4-FFF2-40B4-BE49-F238E27FC236}">
                <a16:creationId xmlns:a16="http://schemas.microsoft.com/office/drawing/2014/main" id="{01D78629-9F46-06AA-2183-B6D98D703FB3}"/>
              </a:ext>
            </a:extLst>
          </p:cNvPr>
          <p:cNvSpPr>
            <a:spLocks noGrp="1"/>
          </p:cNvSpPr>
          <p:nvPr>
            <p:ph sz="half" idx="2"/>
          </p:nvPr>
        </p:nvSpPr>
        <p:spPr>
          <a:xfrm>
            <a:off x="4537168" y="2336700"/>
            <a:ext cx="3868340" cy="3684588"/>
          </a:xfrm>
        </p:spPr>
        <p:txBody>
          <a:bodyPr/>
          <a:lstStyle/>
          <a:p>
            <a:r>
              <a:rPr lang="de-DE"/>
              <a:t>„Junge ANW“</a:t>
            </a:r>
          </a:p>
          <a:p>
            <a:pPr marL="0" indent="0">
              <a:buNone/>
            </a:pPr>
            <a:r>
              <a:rPr lang="de-DE" sz="1600"/>
              <a:t>(ANW: Arbeitsgemeinschaft Naturgemäße Waldwirtschaft; www.anw-deutschland.de)</a:t>
            </a:r>
          </a:p>
          <a:p>
            <a:r>
              <a:rPr lang="de-DE"/>
              <a:t>Hochschulgruppen an allen Studienorten</a:t>
            </a:r>
          </a:p>
          <a:p>
            <a:r>
              <a:rPr lang="de-DE"/>
              <a:t>Enormes Interesse</a:t>
            </a:r>
          </a:p>
          <a:p>
            <a:r>
              <a:rPr lang="de-DE"/>
              <a:t>Über 20 Veranstaltungen / Jahr</a:t>
            </a:r>
          </a:p>
          <a:p>
            <a:r>
              <a:rPr lang="de-DE"/>
              <a:t>Gestalten statt jammern</a:t>
            </a:r>
          </a:p>
        </p:txBody>
      </p:sp>
      <p:sp>
        <p:nvSpPr>
          <p:cNvPr id="22" name="Textfeld 21">
            <a:extLst>
              <a:ext uri="{FF2B5EF4-FFF2-40B4-BE49-F238E27FC236}">
                <a16:creationId xmlns:a16="http://schemas.microsoft.com/office/drawing/2014/main" id="{78870425-48C6-D347-E0C4-F826B16353CF}"/>
              </a:ext>
            </a:extLst>
          </p:cNvPr>
          <p:cNvSpPr txBox="1"/>
          <p:nvPr/>
        </p:nvSpPr>
        <p:spPr>
          <a:xfrm>
            <a:off x="179512" y="6157048"/>
            <a:ext cx="3188693" cy="215444"/>
          </a:xfrm>
          <a:prstGeom prst="rect">
            <a:avLst/>
          </a:prstGeom>
          <a:noFill/>
        </p:spPr>
        <p:txBody>
          <a:bodyPr wrap="none" rtlCol="0">
            <a:spAutoFit/>
          </a:bodyPr>
          <a:lstStyle/>
          <a:p>
            <a:r>
              <a:rPr lang="de-DE" sz="800"/>
              <a:t>ANW-Hochschultag 2024; Foto: Bastian Ehrenfels, Der Dauerwald 71: 72</a:t>
            </a:r>
          </a:p>
        </p:txBody>
      </p:sp>
    </p:spTree>
    <p:extLst>
      <p:ext uri="{BB962C8B-B14F-4D97-AF65-F5344CB8AC3E}">
        <p14:creationId xmlns:p14="http://schemas.microsoft.com/office/powerpoint/2010/main" val="92293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17761-DD99-D9C4-6EFC-CDFDF8E4DFD3}"/>
              </a:ext>
            </a:extLst>
          </p:cNvPr>
          <p:cNvSpPr>
            <a:spLocks noGrp="1"/>
          </p:cNvSpPr>
          <p:nvPr>
            <p:ph type="title"/>
          </p:nvPr>
        </p:nvSpPr>
        <p:spPr/>
        <p:txBody>
          <a:bodyPr/>
          <a:lstStyle/>
          <a:p>
            <a:r>
              <a:rPr lang="de-DE"/>
              <a:t>Inhalt</a:t>
            </a:r>
          </a:p>
        </p:txBody>
      </p:sp>
      <p:sp>
        <p:nvSpPr>
          <p:cNvPr id="3" name="Inhaltsplatzhalter 2">
            <a:extLst>
              <a:ext uri="{FF2B5EF4-FFF2-40B4-BE49-F238E27FC236}">
                <a16:creationId xmlns:a16="http://schemas.microsoft.com/office/drawing/2014/main" id="{8CC11A74-9EE7-E8AB-FB54-A39890FEA61B}"/>
              </a:ext>
            </a:extLst>
          </p:cNvPr>
          <p:cNvSpPr>
            <a:spLocks noGrp="1"/>
          </p:cNvSpPr>
          <p:nvPr>
            <p:ph idx="1"/>
          </p:nvPr>
        </p:nvSpPr>
        <p:spPr/>
        <p:txBody>
          <a:bodyPr/>
          <a:lstStyle/>
          <a:p>
            <a:r>
              <a:rPr lang="de-DE"/>
              <a:t>Multifunktionale Waldwirtschaft</a:t>
            </a:r>
          </a:p>
          <a:p>
            <a:r>
              <a:rPr lang="de-DE"/>
              <a:t>Normen</a:t>
            </a:r>
          </a:p>
          <a:p>
            <a:r>
              <a:rPr lang="de-DE"/>
              <a:t>Naturnah versus naturgemäß</a:t>
            </a:r>
          </a:p>
          <a:p>
            <a:r>
              <a:rPr lang="de-DE"/>
              <a:t>Forstplanung</a:t>
            </a:r>
          </a:p>
          <a:p>
            <a:r>
              <a:rPr lang="de-DE"/>
              <a:t>Optionen für Dauerwaldwirtschaft (CCF)</a:t>
            </a:r>
          </a:p>
          <a:p>
            <a:r>
              <a:rPr lang="de-DE"/>
              <a:t>Ausbildung</a:t>
            </a:r>
          </a:p>
          <a:p>
            <a:r>
              <a:rPr lang="de-DE"/>
              <a:t>Risiken zum Scheitern</a:t>
            </a:r>
          </a:p>
          <a:p>
            <a:r>
              <a:rPr lang="de-DE"/>
              <a:t>Zusammenfassung</a:t>
            </a:r>
          </a:p>
          <a:p>
            <a:endParaRPr lang="de-DE"/>
          </a:p>
          <a:p>
            <a:endParaRPr lang="de-DE"/>
          </a:p>
          <a:p>
            <a:endParaRPr lang="de-DE"/>
          </a:p>
        </p:txBody>
      </p:sp>
      <p:sp>
        <p:nvSpPr>
          <p:cNvPr id="4" name="Datumsplatzhalter 3">
            <a:extLst>
              <a:ext uri="{FF2B5EF4-FFF2-40B4-BE49-F238E27FC236}">
                <a16:creationId xmlns:a16="http://schemas.microsoft.com/office/drawing/2014/main" id="{631FA57D-CDE5-C070-3241-21B6720074ED}"/>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47A1F1CC-16BB-D4A4-D904-87B28A482CFD}"/>
              </a:ext>
            </a:extLst>
          </p:cNvPr>
          <p:cNvSpPr>
            <a:spLocks noGrp="1"/>
          </p:cNvSpPr>
          <p:nvPr>
            <p:ph type="ftr" sz="quarter" idx="11"/>
          </p:nvPr>
        </p:nvSpPr>
        <p:spPr/>
        <p:txBody>
          <a:bodyPr/>
          <a:lstStyle/>
          <a:p>
            <a:r>
              <a:rPr lang="de-DE" altLang="de-DE"/>
              <a:t>Prof.i.R. Dr. Manfred Schölch, Silvatip</a:t>
            </a:r>
          </a:p>
        </p:txBody>
      </p:sp>
      <p:sp>
        <p:nvSpPr>
          <p:cNvPr id="6" name="Foliennummernplatzhalter 5">
            <a:extLst>
              <a:ext uri="{FF2B5EF4-FFF2-40B4-BE49-F238E27FC236}">
                <a16:creationId xmlns:a16="http://schemas.microsoft.com/office/drawing/2014/main" id="{707521A6-A36F-EEF7-E635-C8743F82C9B4}"/>
              </a:ext>
            </a:extLst>
          </p:cNvPr>
          <p:cNvSpPr>
            <a:spLocks noGrp="1"/>
          </p:cNvSpPr>
          <p:nvPr>
            <p:ph type="sldNum" sz="quarter" idx="12"/>
          </p:nvPr>
        </p:nvSpPr>
        <p:spPr/>
        <p:txBody>
          <a:bodyPr/>
          <a:lstStyle/>
          <a:p>
            <a:fld id="{6B163FA3-2401-4061-832D-48DF6DAF83E2}" type="slidenum">
              <a:rPr lang="de-DE" altLang="de-DE" smtClean="0"/>
              <a:pPr/>
              <a:t>2</a:t>
            </a:fld>
            <a:endParaRPr lang="de-DE" altLang="de-DE"/>
          </a:p>
        </p:txBody>
      </p:sp>
    </p:spTree>
    <p:extLst>
      <p:ext uri="{BB962C8B-B14F-4D97-AF65-F5344CB8AC3E}">
        <p14:creationId xmlns:p14="http://schemas.microsoft.com/office/powerpoint/2010/main" val="115986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0E12B-16CB-BC31-1392-3E9E963B9AB8}"/>
              </a:ext>
            </a:extLst>
          </p:cNvPr>
          <p:cNvSpPr>
            <a:spLocks noGrp="1"/>
          </p:cNvSpPr>
          <p:nvPr>
            <p:ph type="title"/>
          </p:nvPr>
        </p:nvSpPr>
        <p:spPr/>
        <p:txBody>
          <a:bodyPr/>
          <a:lstStyle/>
          <a:p>
            <a:r>
              <a:rPr lang="de-DE"/>
              <a:t>Risiken zum Scheitern</a:t>
            </a:r>
          </a:p>
        </p:txBody>
      </p:sp>
      <p:sp>
        <p:nvSpPr>
          <p:cNvPr id="3" name="Textplatzhalter 2">
            <a:extLst>
              <a:ext uri="{FF2B5EF4-FFF2-40B4-BE49-F238E27FC236}">
                <a16:creationId xmlns:a16="http://schemas.microsoft.com/office/drawing/2014/main" id="{18103DC5-1B72-0CB4-6A17-716C4614DFE4}"/>
              </a:ext>
            </a:extLst>
          </p:cNvPr>
          <p:cNvSpPr>
            <a:spLocks noGrp="1"/>
          </p:cNvSpPr>
          <p:nvPr>
            <p:ph type="body" idx="1"/>
          </p:nvPr>
        </p:nvSpPr>
        <p:spPr/>
        <p:txBody>
          <a:bodyPr/>
          <a:lstStyle/>
          <a:p>
            <a:r>
              <a:rPr lang="de-DE"/>
              <a:t>Naturnahe Waldwirtschaft</a:t>
            </a:r>
          </a:p>
        </p:txBody>
      </p:sp>
      <p:sp>
        <p:nvSpPr>
          <p:cNvPr id="4" name="Inhaltsplatzhalter 3">
            <a:extLst>
              <a:ext uri="{FF2B5EF4-FFF2-40B4-BE49-F238E27FC236}">
                <a16:creationId xmlns:a16="http://schemas.microsoft.com/office/drawing/2014/main" id="{C8973535-A1FB-568F-133A-FDE5EA4A1823}"/>
              </a:ext>
            </a:extLst>
          </p:cNvPr>
          <p:cNvSpPr>
            <a:spLocks noGrp="1"/>
          </p:cNvSpPr>
          <p:nvPr>
            <p:ph sz="half" idx="2"/>
          </p:nvPr>
        </p:nvSpPr>
        <p:spPr/>
        <p:txBody>
          <a:bodyPr/>
          <a:lstStyle/>
          <a:p>
            <a:r>
              <a:rPr lang="de-DE"/>
              <a:t>Desinteresse</a:t>
            </a:r>
          </a:p>
          <a:p>
            <a:r>
              <a:rPr lang="de-DE"/>
              <a:t>Unverständnis Waldökosystem</a:t>
            </a:r>
          </a:p>
          <a:p>
            <a:r>
              <a:rPr lang="de-DE"/>
              <a:t>Fokus auf Holzlieferungen</a:t>
            </a:r>
          </a:p>
          <a:p>
            <a:r>
              <a:rPr lang="de-DE"/>
              <a:t>Fehlendes Indikatorensystem</a:t>
            </a:r>
          </a:p>
          <a:p>
            <a:r>
              <a:rPr lang="de-DE"/>
              <a:t>Starre Vorgaben</a:t>
            </a:r>
          </a:p>
          <a:p>
            <a:r>
              <a:rPr lang="de-DE"/>
              <a:t>Gesellschaft nicht eingebunden</a:t>
            </a:r>
          </a:p>
        </p:txBody>
      </p:sp>
      <p:sp>
        <p:nvSpPr>
          <p:cNvPr id="5" name="Textplatzhalter 4">
            <a:extLst>
              <a:ext uri="{FF2B5EF4-FFF2-40B4-BE49-F238E27FC236}">
                <a16:creationId xmlns:a16="http://schemas.microsoft.com/office/drawing/2014/main" id="{526C2752-CBDC-BA98-6776-56EED2D13315}"/>
              </a:ext>
            </a:extLst>
          </p:cNvPr>
          <p:cNvSpPr>
            <a:spLocks noGrp="1"/>
          </p:cNvSpPr>
          <p:nvPr>
            <p:ph type="body" sz="quarter" idx="3"/>
          </p:nvPr>
        </p:nvSpPr>
        <p:spPr/>
        <p:txBody>
          <a:bodyPr/>
          <a:lstStyle/>
          <a:p>
            <a:r>
              <a:rPr lang="de-DE"/>
              <a:t>Naturgemäße Waldwirtschaft (CCF)</a:t>
            </a:r>
          </a:p>
        </p:txBody>
      </p:sp>
      <p:sp>
        <p:nvSpPr>
          <p:cNvPr id="6" name="Inhaltsplatzhalter 5">
            <a:extLst>
              <a:ext uri="{FF2B5EF4-FFF2-40B4-BE49-F238E27FC236}">
                <a16:creationId xmlns:a16="http://schemas.microsoft.com/office/drawing/2014/main" id="{6779106D-1C18-5340-49A5-FC7D911D740A}"/>
              </a:ext>
            </a:extLst>
          </p:cNvPr>
          <p:cNvSpPr>
            <a:spLocks noGrp="1"/>
          </p:cNvSpPr>
          <p:nvPr>
            <p:ph sz="quarter" idx="4"/>
          </p:nvPr>
        </p:nvSpPr>
        <p:spPr/>
        <p:txBody>
          <a:bodyPr/>
          <a:lstStyle/>
          <a:p>
            <a:r>
              <a:rPr lang="de-DE"/>
              <a:t>Fehlende intrinsische Motivation</a:t>
            </a:r>
          </a:p>
          <a:p>
            <a:r>
              <a:rPr lang="de-DE"/>
              <a:t>Mangelnde Kenntnisse</a:t>
            </a:r>
          </a:p>
          <a:p>
            <a:r>
              <a:rPr lang="de-DE"/>
              <a:t>Überhöhte Schalenwildbestände</a:t>
            </a:r>
          </a:p>
          <a:p>
            <a:r>
              <a:rPr lang="de-DE"/>
              <a:t>Fehlende Wertschätzung von erhöhten Leistungen</a:t>
            </a:r>
          </a:p>
          <a:p>
            <a:r>
              <a:rPr lang="de-DE"/>
              <a:t>Unvollständiges Indikatorensystem</a:t>
            </a:r>
          </a:p>
          <a:p>
            <a:r>
              <a:rPr lang="de-DE"/>
              <a:t>Anspruchsvolle Zertifizierung</a:t>
            </a:r>
          </a:p>
        </p:txBody>
      </p:sp>
      <p:sp>
        <p:nvSpPr>
          <p:cNvPr id="7" name="Datumsplatzhalter 6">
            <a:extLst>
              <a:ext uri="{FF2B5EF4-FFF2-40B4-BE49-F238E27FC236}">
                <a16:creationId xmlns:a16="http://schemas.microsoft.com/office/drawing/2014/main" id="{93FC5F0B-89D7-E6C7-E218-29AA55141A0A}"/>
              </a:ext>
            </a:extLst>
          </p:cNvPr>
          <p:cNvSpPr>
            <a:spLocks noGrp="1"/>
          </p:cNvSpPr>
          <p:nvPr>
            <p:ph type="dt" sz="half" idx="10"/>
          </p:nvPr>
        </p:nvSpPr>
        <p:spPr/>
        <p:txBody>
          <a:bodyPr/>
          <a:lstStyle/>
          <a:p>
            <a:r>
              <a:rPr lang="de-DE" altLang="de-DE"/>
              <a:t>Online, 18.12.2025</a:t>
            </a:r>
          </a:p>
        </p:txBody>
      </p:sp>
      <p:sp>
        <p:nvSpPr>
          <p:cNvPr id="8" name="Fußzeilenplatzhalter 7">
            <a:extLst>
              <a:ext uri="{FF2B5EF4-FFF2-40B4-BE49-F238E27FC236}">
                <a16:creationId xmlns:a16="http://schemas.microsoft.com/office/drawing/2014/main" id="{78CE9CD9-9108-3C63-B252-A5FC8CECCC05}"/>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9" name="Foliennummernplatzhalter 8">
            <a:extLst>
              <a:ext uri="{FF2B5EF4-FFF2-40B4-BE49-F238E27FC236}">
                <a16:creationId xmlns:a16="http://schemas.microsoft.com/office/drawing/2014/main" id="{CC98395D-2DEA-AF5E-4BB4-732FF85D389C}"/>
              </a:ext>
            </a:extLst>
          </p:cNvPr>
          <p:cNvSpPr>
            <a:spLocks noGrp="1"/>
          </p:cNvSpPr>
          <p:nvPr>
            <p:ph type="sldNum" sz="quarter" idx="12"/>
          </p:nvPr>
        </p:nvSpPr>
        <p:spPr/>
        <p:txBody>
          <a:bodyPr/>
          <a:lstStyle/>
          <a:p>
            <a:fld id="{4C390BCB-DA68-4E15-B331-8F45AFED9914}" type="slidenum">
              <a:rPr lang="de-DE" altLang="de-DE" smtClean="0"/>
              <a:pPr/>
              <a:t>20</a:t>
            </a:fld>
            <a:endParaRPr lang="de-DE" altLang="de-DE"/>
          </a:p>
        </p:txBody>
      </p:sp>
    </p:spTree>
    <p:extLst>
      <p:ext uri="{BB962C8B-B14F-4D97-AF65-F5344CB8AC3E}">
        <p14:creationId xmlns:p14="http://schemas.microsoft.com/office/powerpoint/2010/main" val="267521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1C33A-316B-999F-9DD0-8457B70525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8026C4-4B8B-8308-98B5-796374B16391}"/>
              </a:ext>
            </a:extLst>
          </p:cNvPr>
          <p:cNvSpPr>
            <a:spLocks noGrp="1"/>
          </p:cNvSpPr>
          <p:nvPr>
            <p:ph type="title"/>
          </p:nvPr>
        </p:nvSpPr>
        <p:spPr/>
        <p:txBody>
          <a:bodyPr/>
          <a:lstStyle/>
          <a:p>
            <a:r>
              <a:rPr lang="de-DE"/>
              <a:t>Naturnah versus naturgemäß</a:t>
            </a:r>
          </a:p>
        </p:txBody>
      </p:sp>
      <p:sp>
        <p:nvSpPr>
          <p:cNvPr id="4" name="Datumsplatzhalter 3">
            <a:extLst>
              <a:ext uri="{FF2B5EF4-FFF2-40B4-BE49-F238E27FC236}">
                <a16:creationId xmlns:a16="http://schemas.microsoft.com/office/drawing/2014/main" id="{A1B09883-4844-B4F7-7065-F160A4532A02}"/>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6D8C51A3-DA1C-09DF-86AC-CBB0AD9D1E26}"/>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CB82C4E7-35C2-5CF9-CB95-1B37678FBADC}"/>
              </a:ext>
            </a:extLst>
          </p:cNvPr>
          <p:cNvSpPr>
            <a:spLocks noGrp="1"/>
          </p:cNvSpPr>
          <p:nvPr>
            <p:ph type="sldNum" sz="quarter" idx="12"/>
          </p:nvPr>
        </p:nvSpPr>
        <p:spPr/>
        <p:txBody>
          <a:bodyPr/>
          <a:lstStyle/>
          <a:p>
            <a:fld id="{6B163FA3-2401-4061-832D-48DF6DAF83E2}" type="slidenum">
              <a:rPr lang="de-DE" altLang="de-DE" smtClean="0"/>
              <a:pPr/>
              <a:t>21</a:t>
            </a:fld>
            <a:endParaRPr lang="de-DE" altLang="de-DE"/>
          </a:p>
        </p:txBody>
      </p:sp>
      <p:sp>
        <p:nvSpPr>
          <p:cNvPr id="10" name="Gleichschenkliges Dreieck 9">
            <a:extLst>
              <a:ext uri="{FF2B5EF4-FFF2-40B4-BE49-F238E27FC236}">
                <a16:creationId xmlns:a16="http://schemas.microsoft.com/office/drawing/2014/main" id="{9FBF2B78-D5E8-18BD-54E2-B47FEB4B6D6E}"/>
              </a:ext>
            </a:extLst>
          </p:cNvPr>
          <p:cNvSpPr/>
          <p:nvPr/>
        </p:nvSpPr>
        <p:spPr>
          <a:xfrm>
            <a:off x="422920" y="2357598"/>
            <a:ext cx="2606030" cy="2295537"/>
          </a:xfrm>
          <a:prstGeom prst="triangle">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Nachhaltige Wald-wirtschaft!</a:t>
            </a:r>
          </a:p>
          <a:p>
            <a:pPr algn="ctr"/>
            <a:endParaRPr lang="de-DE"/>
          </a:p>
        </p:txBody>
      </p:sp>
      <p:sp>
        <p:nvSpPr>
          <p:cNvPr id="11" name="Rechteck 10">
            <a:extLst>
              <a:ext uri="{FF2B5EF4-FFF2-40B4-BE49-F238E27FC236}">
                <a16:creationId xmlns:a16="http://schemas.microsoft.com/office/drawing/2014/main" id="{D9A0F85F-3598-1A0F-2856-CDA22B4368E9}"/>
              </a:ext>
            </a:extLst>
          </p:cNvPr>
          <p:cNvSpPr/>
          <p:nvPr/>
        </p:nvSpPr>
        <p:spPr>
          <a:xfrm>
            <a:off x="3203848" y="2852936"/>
            <a:ext cx="2016224" cy="180020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Multifunktionale Waldwirtschaft</a:t>
            </a:r>
          </a:p>
          <a:p>
            <a:pPr algn="ctr"/>
            <a:r>
              <a:rPr lang="de-DE"/>
              <a:t>(ordnungsgemäße Forstwirtschaft)</a:t>
            </a:r>
          </a:p>
        </p:txBody>
      </p:sp>
      <p:sp>
        <p:nvSpPr>
          <p:cNvPr id="12" name="Rechteck: abgerundete Ecken 11">
            <a:extLst>
              <a:ext uri="{FF2B5EF4-FFF2-40B4-BE49-F238E27FC236}">
                <a16:creationId xmlns:a16="http://schemas.microsoft.com/office/drawing/2014/main" id="{EE309E09-2182-E18A-07C6-BE207678ADBD}"/>
              </a:ext>
            </a:extLst>
          </p:cNvPr>
          <p:cNvSpPr/>
          <p:nvPr/>
        </p:nvSpPr>
        <p:spPr>
          <a:xfrm>
            <a:off x="5734942" y="3797757"/>
            <a:ext cx="2307310" cy="855378"/>
          </a:xfrm>
          <a:prstGeom prst="roundRect">
            <a:avLst/>
          </a:prstGeom>
          <a:solidFill>
            <a:srgbClr val="0070C0"/>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Naturnahe Waldwirtschaft</a:t>
            </a:r>
          </a:p>
        </p:txBody>
      </p:sp>
      <p:sp>
        <p:nvSpPr>
          <p:cNvPr id="13" name="Ellipse 12">
            <a:extLst>
              <a:ext uri="{FF2B5EF4-FFF2-40B4-BE49-F238E27FC236}">
                <a16:creationId xmlns:a16="http://schemas.microsoft.com/office/drawing/2014/main" id="{CB76C080-388D-F11A-A3F5-94407144F27C}"/>
              </a:ext>
            </a:extLst>
          </p:cNvPr>
          <p:cNvSpPr/>
          <p:nvPr/>
        </p:nvSpPr>
        <p:spPr>
          <a:xfrm>
            <a:off x="5724128" y="2852936"/>
            <a:ext cx="2307310" cy="821184"/>
          </a:xfrm>
          <a:prstGeom prst="ellipse">
            <a:avLst/>
          </a:prstGeom>
          <a:solidFill>
            <a:srgbClr val="00B050"/>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Naturgemäße Waldwirtschaft</a:t>
            </a:r>
          </a:p>
        </p:txBody>
      </p:sp>
      <p:cxnSp>
        <p:nvCxnSpPr>
          <p:cNvPr id="15" name="Gerade Verbindung mit Pfeil 14">
            <a:extLst>
              <a:ext uri="{FF2B5EF4-FFF2-40B4-BE49-F238E27FC236}">
                <a16:creationId xmlns:a16="http://schemas.microsoft.com/office/drawing/2014/main" id="{519BB751-E214-9509-0993-90794EB56681}"/>
              </a:ext>
            </a:extLst>
          </p:cNvPr>
          <p:cNvCxnSpPr/>
          <p:nvPr/>
        </p:nvCxnSpPr>
        <p:spPr>
          <a:xfrm flipV="1">
            <a:off x="422920" y="5229200"/>
            <a:ext cx="7749480" cy="72008"/>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6C92A2C6-B2DB-128B-6669-EFD138985E4A}"/>
              </a:ext>
            </a:extLst>
          </p:cNvPr>
          <p:cNvSpPr txBox="1"/>
          <p:nvPr/>
        </p:nvSpPr>
        <p:spPr>
          <a:xfrm>
            <a:off x="944883" y="4931876"/>
            <a:ext cx="7086555" cy="369332"/>
          </a:xfrm>
          <a:prstGeom prst="rect">
            <a:avLst/>
          </a:prstGeom>
          <a:noFill/>
        </p:spPr>
        <p:txBody>
          <a:bodyPr wrap="none" rtlCol="0">
            <a:spAutoFit/>
          </a:bodyPr>
          <a:lstStyle/>
          <a:p>
            <a:r>
              <a:rPr lang="de-DE"/>
              <a:t>Worum geht es?           Was bedeutet das genau?    Wie ist das zu machen?</a:t>
            </a:r>
          </a:p>
        </p:txBody>
      </p:sp>
      <p:sp>
        <p:nvSpPr>
          <p:cNvPr id="17" name="Pfeil: nach rechts 16">
            <a:extLst>
              <a:ext uri="{FF2B5EF4-FFF2-40B4-BE49-F238E27FC236}">
                <a16:creationId xmlns:a16="http://schemas.microsoft.com/office/drawing/2014/main" id="{F673F1C4-68C7-4C35-3037-E8902B49507C}"/>
              </a:ext>
            </a:extLst>
          </p:cNvPr>
          <p:cNvSpPr/>
          <p:nvPr/>
        </p:nvSpPr>
        <p:spPr>
          <a:xfrm>
            <a:off x="2468327" y="3413283"/>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4B1E86D9-AFC2-F1FE-78AD-9ED7828A0C9B}"/>
              </a:ext>
            </a:extLst>
          </p:cNvPr>
          <p:cNvSpPr/>
          <p:nvPr/>
        </p:nvSpPr>
        <p:spPr>
          <a:xfrm>
            <a:off x="5324258" y="4022967"/>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id="{7D90B7AC-3E7E-3690-0F2A-F27184E9406D}"/>
              </a:ext>
            </a:extLst>
          </p:cNvPr>
          <p:cNvSpPr/>
          <p:nvPr/>
        </p:nvSpPr>
        <p:spPr>
          <a:xfrm rot="20249179">
            <a:off x="5281923" y="3353506"/>
            <a:ext cx="44234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8227A7EE-0EF5-47C2-C666-1D93DF4B25DA}"/>
              </a:ext>
            </a:extLst>
          </p:cNvPr>
          <p:cNvSpPr/>
          <p:nvPr/>
        </p:nvSpPr>
        <p:spPr>
          <a:xfrm>
            <a:off x="8172400" y="4139496"/>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7F2C97FB-B5A3-D6C5-03D7-C2F215F905E9}"/>
              </a:ext>
            </a:extLst>
          </p:cNvPr>
          <p:cNvSpPr/>
          <p:nvPr/>
        </p:nvSpPr>
        <p:spPr>
          <a:xfrm>
            <a:off x="8156393" y="3084353"/>
            <a:ext cx="648072" cy="303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F717271C-1A16-D9C6-86FD-782C261F33FB}"/>
              </a:ext>
            </a:extLst>
          </p:cNvPr>
          <p:cNvSpPr txBox="1"/>
          <p:nvPr/>
        </p:nvSpPr>
        <p:spPr>
          <a:xfrm>
            <a:off x="3131094" y="1862186"/>
            <a:ext cx="2193164" cy="923330"/>
          </a:xfrm>
          <a:prstGeom prst="rect">
            <a:avLst/>
          </a:prstGeom>
          <a:noFill/>
        </p:spPr>
        <p:txBody>
          <a:bodyPr wrap="none" rtlCol="0">
            <a:spAutoFit/>
          </a:bodyPr>
          <a:lstStyle/>
          <a:p>
            <a:pPr marL="285750" indent="-285750">
              <a:buFont typeface="Wingdings" panose="05000000000000000000" pitchFamily="2" charset="2"/>
              <a:buChar char="Ø"/>
            </a:pPr>
            <a:r>
              <a:rPr lang="de-DE"/>
              <a:t>Nutz- </a:t>
            </a:r>
          </a:p>
          <a:p>
            <a:pPr marL="285750" indent="-285750">
              <a:buFont typeface="Wingdings" panose="05000000000000000000" pitchFamily="2" charset="2"/>
              <a:buChar char="Ø"/>
            </a:pPr>
            <a:r>
              <a:rPr lang="de-DE"/>
              <a:t>Schutz- </a:t>
            </a:r>
          </a:p>
          <a:p>
            <a:pPr marL="285750" indent="-285750">
              <a:buFont typeface="Wingdings" panose="05000000000000000000" pitchFamily="2" charset="2"/>
              <a:buChar char="Ø"/>
            </a:pPr>
            <a:r>
              <a:rPr lang="de-DE"/>
              <a:t>Erholungsfunktion</a:t>
            </a:r>
          </a:p>
        </p:txBody>
      </p:sp>
      <p:sp>
        <p:nvSpPr>
          <p:cNvPr id="23" name="Ellipse 22">
            <a:extLst>
              <a:ext uri="{FF2B5EF4-FFF2-40B4-BE49-F238E27FC236}">
                <a16:creationId xmlns:a16="http://schemas.microsoft.com/office/drawing/2014/main" id="{995B1158-A2EE-85C9-8897-7C51245450BD}"/>
              </a:ext>
            </a:extLst>
          </p:cNvPr>
          <p:cNvSpPr/>
          <p:nvPr/>
        </p:nvSpPr>
        <p:spPr>
          <a:xfrm>
            <a:off x="2572346" y="1628800"/>
            <a:ext cx="2863750" cy="3285638"/>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A89715A3-894A-682C-85B8-8EC190621142}"/>
              </a:ext>
            </a:extLst>
          </p:cNvPr>
          <p:cNvSpPr txBox="1"/>
          <p:nvPr/>
        </p:nvSpPr>
        <p:spPr>
          <a:xfrm rot="348345">
            <a:off x="607261" y="2207863"/>
            <a:ext cx="8196604" cy="1754326"/>
          </a:xfrm>
          <a:prstGeom prst="rect">
            <a:avLst/>
          </a:prstGeom>
          <a:solidFill>
            <a:schemeClr val="tx2">
              <a:lumMod val="20000"/>
              <a:lumOff val="80000"/>
            </a:schemeClr>
          </a:solidFill>
        </p:spPr>
        <p:txBody>
          <a:bodyPr wrap="square" rtlCol="0">
            <a:spAutoFit/>
          </a:bodyPr>
          <a:lstStyle/>
          <a:p>
            <a:pPr algn="ctr"/>
            <a:r>
              <a:rPr lang="de-DE" sz="5400"/>
              <a:t>Veraltet?</a:t>
            </a:r>
          </a:p>
          <a:p>
            <a:pPr algn="ctr"/>
            <a:r>
              <a:rPr lang="de-DE" sz="5400"/>
              <a:t>-&gt;Walderhaltung, Klimawald</a:t>
            </a:r>
          </a:p>
        </p:txBody>
      </p:sp>
    </p:spTree>
    <p:extLst>
      <p:ext uri="{BB962C8B-B14F-4D97-AF65-F5344CB8AC3E}">
        <p14:creationId xmlns:p14="http://schemas.microsoft.com/office/powerpoint/2010/main" val="30369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0ECDD-45AF-1054-1F82-4A4957AC3C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719A3A-048F-0404-C440-2B8A74FA54CF}"/>
              </a:ext>
            </a:extLst>
          </p:cNvPr>
          <p:cNvSpPr>
            <a:spLocks noGrp="1"/>
          </p:cNvSpPr>
          <p:nvPr>
            <p:ph type="title"/>
          </p:nvPr>
        </p:nvSpPr>
        <p:spPr/>
        <p:txBody>
          <a:bodyPr/>
          <a:lstStyle/>
          <a:p>
            <a:r>
              <a:rPr lang="de-DE"/>
              <a:t>Zusammenfassung</a:t>
            </a:r>
            <a:endParaRPr lang="de-DE" sz="2800"/>
          </a:p>
        </p:txBody>
      </p:sp>
      <p:sp>
        <p:nvSpPr>
          <p:cNvPr id="4" name="Datumsplatzhalter 3">
            <a:extLst>
              <a:ext uri="{FF2B5EF4-FFF2-40B4-BE49-F238E27FC236}">
                <a16:creationId xmlns:a16="http://schemas.microsoft.com/office/drawing/2014/main" id="{716C3EDD-4031-53AD-D12C-3DB367F69E55}"/>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AC36EBE8-EF73-35E8-1981-5C32C000052B}"/>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850C8CBD-59DA-E9D1-68BA-FB214BFC64B8}"/>
              </a:ext>
            </a:extLst>
          </p:cNvPr>
          <p:cNvSpPr>
            <a:spLocks noGrp="1"/>
          </p:cNvSpPr>
          <p:nvPr>
            <p:ph type="sldNum" sz="quarter" idx="12"/>
          </p:nvPr>
        </p:nvSpPr>
        <p:spPr/>
        <p:txBody>
          <a:bodyPr/>
          <a:lstStyle/>
          <a:p>
            <a:fld id="{6B163FA3-2401-4061-832D-48DF6DAF83E2}" type="slidenum">
              <a:rPr lang="de-DE" altLang="de-DE" smtClean="0"/>
              <a:pPr/>
              <a:t>22</a:t>
            </a:fld>
            <a:endParaRPr lang="de-DE" altLang="de-DE"/>
          </a:p>
        </p:txBody>
      </p:sp>
      <p:pic>
        <p:nvPicPr>
          <p:cNvPr id="3" name="Grafik 2" descr="Ein Bild, das Essen, Sandwich, Brötchen, Zwischenmahlzeit enthält.&#10;&#10;Automatisch generierte Beschreibung">
            <a:extLst>
              <a:ext uri="{FF2B5EF4-FFF2-40B4-BE49-F238E27FC236}">
                <a16:creationId xmlns:a16="http://schemas.microsoft.com/office/drawing/2014/main" id="{9EE87A8D-6FE4-6BDE-C860-E58BC93F0D2D}"/>
              </a:ext>
            </a:extLst>
          </p:cNvPr>
          <p:cNvPicPr>
            <a:picLocks noChangeAspect="1"/>
          </p:cNvPicPr>
          <p:nvPr/>
        </p:nvPicPr>
        <p:blipFill>
          <a:blip r:embed="rId2"/>
          <a:stretch>
            <a:fillRect/>
          </a:stretch>
        </p:blipFill>
        <p:spPr>
          <a:xfrm>
            <a:off x="179512" y="3358641"/>
            <a:ext cx="3898753" cy="2926358"/>
          </a:xfrm>
          <a:prstGeom prst="rect">
            <a:avLst/>
          </a:prstGeom>
        </p:spPr>
      </p:pic>
      <p:pic>
        <p:nvPicPr>
          <p:cNvPr id="7" name="Grafik 6" descr="Ein Bild, das Essen, Teller, Schüssel, Gericht enthält.&#10;&#10;Automatisch generierte Beschreibung">
            <a:extLst>
              <a:ext uri="{FF2B5EF4-FFF2-40B4-BE49-F238E27FC236}">
                <a16:creationId xmlns:a16="http://schemas.microsoft.com/office/drawing/2014/main" id="{4ACC1BED-03F0-7322-0C51-E49C05146CF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3000"/>
                    </a14:imgEffect>
                  </a14:imgLayer>
                </a14:imgProps>
              </a:ext>
            </a:extLst>
          </a:blip>
          <a:srcRect b="9755"/>
          <a:stretch/>
        </p:blipFill>
        <p:spPr>
          <a:xfrm>
            <a:off x="5934372" y="1325788"/>
            <a:ext cx="3086100" cy="4951052"/>
          </a:xfrm>
          <a:prstGeom prst="rect">
            <a:avLst/>
          </a:prstGeom>
        </p:spPr>
      </p:pic>
    </p:spTree>
    <p:extLst>
      <p:ext uri="{BB962C8B-B14F-4D97-AF65-F5344CB8AC3E}">
        <p14:creationId xmlns:p14="http://schemas.microsoft.com/office/powerpoint/2010/main" val="23634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FD15344-2A52-75F3-CC28-A4B7F244E30B}"/>
              </a:ext>
            </a:extLst>
          </p:cNvPr>
          <p:cNvSpPr>
            <a:spLocks noGrp="1"/>
          </p:cNvSpPr>
          <p:nvPr>
            <p:ph type="dt" sz="half" idx="10"/>
          </p:nvPr>
        </p:nvSpPr>
        <p:spPr/>
        <p:txBody>
          <a:bodyPr/>
          <a:lstStyle/>
          <a:p>
            <a:r>
              <a:rPr lang="de-DE" altLang="de-DE"/>
              <a:t>Online, 18.12.2025</a:t>
            </a:r>
          </a:p>
        </p:txBody>
      </p:sp>
      <p:sp>
        <p:nvSpPr>
          <p:cNvPr id="3" name="Fußzeilenplatzhalter 2">
            <a:extLst>
              <a:ext uri="{FF2B5EF4-FFF2-40B4-BE49-F238E27FC236}">
                <a16:creationId xmlns:a16="http://schemas.microsoft.com/office/drawing/2014/main" id="{A612C5D0-BCDB-4190-AD5F-931D1BE2167A}"/>
              </a:ext>
            </a:extLst>
          </p:cNvPr>
          <p:cNvSpPr>
            <a:spLocks noGrp="1"/>
          </p:cNvSpPr>
          <p:nvPr>
            <p:ph type="ftr" sz="quarter" idx="11"/>
          </p:nvPr>
        </p:nvSpPr>
        <p:spPr/>
        <p:txBody>
          <a:bodyPr/>
          <a:lstStyle/>
          <a:p>
            <a:r>
              <a:rPr lang="de-DE" altLang="de-DE"/>
              <a:t>Prof.i.R. Dr. Manfred Schölch, Silvatip</a:t>
            </a:r>
          </a:p>
        </p:txBody>
      </p:sp>
      <p:sp>
        <p:nvSpPr>
          <p:cNvPr id="4" name="Foliennummernplatzhalter 3">
            <a:extLst>
              <a:ext uri="{FF2B5EF4-FFF2-40B4-BE49-F238E27FC236}">
                <a16:creationId xmlns:a16="http://schemas.microsoft.com/office/drawing/2014/main" id="{719DBBC2-32EC-6B06-5840-46CA8E74C4AA}"/>
              </a:ext>
            </a:extLst>
          </p:cNvPr>
          <p:cNvSpPr>
            <a:spLocks noGrp="1"/>
          </p:cNvSpPr>
          <p:nvPr>
            <p:ph type="sldNum" sz="quarter" idx="12"/>
          </p:nvPr>
        </p:nvSpPr>
        <p:spPr/>
        <p:txBody>
          <a:bodyPr/>
          <a:lstStyle/>
          <a:p>
            <a:fld id="{1D856958-3697-49EA-82A9-D7376D910A64}" type="slidenum">
              <a:rPr lang="de-DE" altLang="de-DE" smtClean="0"/>
              <a:pPr/>
              <a:t>23</a:t>
            </a:fld>
            <a:endParaRPr lang="de-DE" altLang="de-DE"/>
          </a:p>
        </p:txBody>
      </p:sp>
      <p:pic>
        <p:nvPicPr>
          <p:cNvPr id="5" name="Grafik 4" descr="Ein Bild, das Baum, draußen, Pflanze, Konifere enthält.&#10;&#10;Automatisch generierte Beschreibung">
            <a:extLst>
              <a:ext uri="{FF2B5EF4-FFF2-40B4-BE49-F238E27FC236}">
                <a16:creationId xmlns:a16="http://schemas.microsoft.com/office/drawing/2014/main" id="{6599EF88-300C-1C82-06C9-8C659B1D9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56351"/>
          </a:xfrm>
          <a:prstGeom prst="rect">
            <a:avLst/>
          </a:prstGeom>
        </p:spPr>
      </p:pic>
      <p:sp>
        <p:nvSpPr>
          <p:cNvPr id="6" name="Textfeld 5">
            <a:extLst>
              <a:ext uri="{FF2B5EF4-FFF2-40B4-BE49-F238E27FC236}">
                <a16:creationId xmlns:a16="http://schemas.microsoft.com/office/drawing/2014/main" id="{18E3CE91-BF18-A889-9D6E-89EC375A6B72}"/>
              </a:ext>
            </a:extLst>
          </p:cNvPr>
          <p:cNvSpPr txBox="1"/>
          <p:nvPr/>
        </p:nvSpPr>
        <p:spPr>
          <a:xfrm>
            <a:off x="2843808" y="764704"/>
            <a:ext cx="2388026" cy="1015663"/>
          </a:xfrm>
          <a:prstGeom prst="rect">
            <a:avLst/>
          </a:prstGeom>
          <a:noFill/>
        </p:spPr>
        <p:txBody>
          <a:bodyPr wrap="none" rtlCol="0">
            <a:spAutoFit/>
          </a:bodyPr>
          <a:lstStyle/>
          <a:p>
            <a:r>
              <a:rPr lang="de-DE" sz="6000">
                <a:solidFill>
                  <a:schemeClr val="bg1"/>
                </a:solidFill>
              </a:rPr>
              <a:t>Danke!</a:t>
            </a:r>
          </a:p>
        </p:txBody>
      </p:sp>
    </p:spTree>
    <p:extLst>
      <p:ext uri="{BB962C8B-B14F-4D97-AF65-F5344CB8AC3E}">
        <p14:creationId xmlns:p14="http://schemas.microsoft.com/office/powerpoint/2010/main" val="39872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B1019-38B6-019B-49BE-1A082BB884D5}"/>
              </a:ext>
            </a:extLst>
          </p:cNvPr>
          <p:cNvSpPr>
            <a:spLocks noGrp="1"/>
          </p:cNvSpPr>
          <p:nvPr>
            <p:ph type="title"/>
          </p:nvPr>
        </p:nvSpPr>
        <p:spPr/>
        <p:txBody>
          <a:bodyPr/>
          <a:lstStyle/>
          <a:p>
            <a:r>
              <a:rPr lang="de-DE"/>
              <a:t>Multifunktionale Waldwirtschaft</a:t>
            </a:r>
          </a:p>
        </p:txBody>
      </p:sp>
      <p:sp>
        <p:nvSpPr>
          <p:cNvPr id="3" name="Datumsplatzhalter 2">
            <a:extLst>
              <a:ext uri="{FF2B5EF4-FFF2-40B4-BE49-F238E27FC236}">
                <a16:creationId xmlns:a16="http://schemas.microsoft.com/office/drawing/2014/main" id="{8C6EA3C3-71F0-C5FE-E672-AE18B899BA5E}"/>
              </a:ext>
            </a:extLst>
          </p:cNvPr>
          <p:cNvSpPr>
            <a:spLocks noGrp="1"/>
          </p:cNvSpPr>
          <p:nvPr>
            <p:ph type="dt" sz="half" idx="10"/>
          </p:nvPr>
        </p:nvSpPr>
        <p:spPr/>
        <p:txBody>
          <a:bodyPr/>
          <a:lstStyle/>
          <a:p>
            <a:r>
              <a:rPr lang="de-DE" altLang="de-DE"/>
              <a:t>Online, 18.12.2025</a:t>
            </a:r>
          </a:p>
        </p:txBody>
      </p:sp>
      <p:sp>
        <p:nvSpPr>
          <p:cNvPr id="4" name="Fußzeilenplatzhalter 3">
            <a:extLst>
              <a:ext uri="{FF2B5EF4-FFF2-40B4-BE49-F238E27FC236}">
                <a16:creationId xmlns:a16="http://schemas.microsoft.com/office/drawing/2014/main" id="{610DF807-39D0-D3FC-19A1-9E7A4866FB3A}"/>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5" name="Foliennummernplatzhalter 4">
            <a:extLst>
              <a:ext uri="{FF2B5EF4-FFF2-40B4-BE49-F238E27FC236}">
                <a16:creationId xmlns:a16="http://schemas.microsoft.com/office/drawing/2014/main" id="{BF8C7028-B587-6DFE-4944-C31773FC6F5A}"/>
              </a:ext>
            </a:extLst>
          </p:cNvPr>
          <p:cNvSpPr>
            <a:spLocks noGrp="1"/>
          </p:cNvSpPr>
          <p:nvPr>
            <p:ph type="sldNum" sz="quarter" idx="12"/>
          </p:nvPr>
        </p:nvSpPr>
        <p:spPr/>
        <p:txBody>
          <a:bodyPr/>
          <a:lstStyle/>
          <a:p>
            <a:fld id="{133CFD55-4EB3-4ED6-9EF7-7EED5C31F1FC}" type="slidenum">
              <a:rPr lang="de-DE" altLang="de-DE" smtClean="0"/>
              <a:pPr/>
              <a:t>3</a:t>
            </a:fld>
            <a:endParaRPr lang="de-DE" altLang="de-DE"/>
          </a:p>
        </p:txBody>
      </p:sp>
      <p:sp>
        <p:nvSpPr>
          <p:cNvPr id="6" name="Rechteck 5">
            <a:extLst>
              <a:ext uri="{FF2B5EF4-FFF2-40B4-BE49-F238E27FC236}">
                <a16:creationId xmlns:a16="http://schemas.microsoft.com/office/drawing/2014/main" id="{05D5087E-3A68-8FA8-F88F-FA6244C8E428}"/>
              </a:ext>
            </a:extLst>
          </p:cNvPr>
          <p:cNvSpPr/>
          <p:nvPr/>
        </p:nvSpPr>
        <p:spPr>
          <a:xfrm>
            <a:off x="35496" y="3717032"/>
            <a:ext cx="2160240" cy="93610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Klassische Forstwirtschaft</a:t>
            </a:r>
          </a:p>
        </p:txBody>
      </p:sp>
      <p:sp>
        <p:nvSpPr>
          <p:cNvPr id="11" name="Rechteck 10">
            <a:extLst>
              <a:ext uri="{FF2B5EF4-FFF2-40B4-BE49-F238E27FC236}">
                <a16:creationId xmlns:a16="http://schemas.microsoft.com/office/drawing/2014/main" id="{D5B1873F-636B-2BC0-FDBE-54742D5767D3}"/>
              </a:ext>
            </a:extLst>
          </p:cNvPr>
          <p:cNvSpPr/>
          <p:nvPr/>
        </p:nvSpPr>
        <p:spPr>
          <a:xfrm>
            <a:off x="2339752" y="3717032"/>
            <a:ext cx="2160240" cy="93610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Naturnahe Waldwirtschaft</a:t>
            </a:r>
          </a:p>
          <a:p>
            <a:pPr algn="ctr"/>
            <a:r>
              <a:rPr lang="de-DE">
                <a:solidFill>
                  <a:schemeClr val="tx1"/>
                </a:solidFill>
              </a:rPr>
              <a:t>(„CNF“)</a:t>
            </a:r>
          </a:p>
        </p:txBody>
      </p:sp>
      <p:sp>
        <p:nvSpPr>
          <p:cNvPr id="12" name="Rechteck 11">
            <a:extLst>
              <a:ext uri="{FF2B5EF4-FFF2-40B4-BE49-F238E27FC236}">
                <a16:creationId xmlns:a16="http://schemas.microsoft.com/office/drawing/2014/main" id="{F78FD5ED-C76F-D42A-92EE-86A327EB1991}"/>
              </a:ext>
            </a:extLst>
          </p:cNvPr>
          <p:cNvSpPr/>
          <p:nvPr/>
        </p:nvSpPr>
        <p:spPr>
          <a:xfrm>
            <a:off x="4572000" y="3717032"/>
            <a:ext cx="2160240" cy="93610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Naturgemäße Waldwirtschaft</a:t>
            </a:r>
          </a:p>
          <a:p>
            <a:pPr algn="ctr"/>
            <a:r>
              <a:rPr lang="de-DE">
                <a:solidFill>
                  <a:schemeClr val="tx1"/>
                </a:solidFill>
              </a:rPr>
              <a:t>(„CCF“)</a:t>
            </a:r>
          </a:p>
        </p:txBody>
      </p:sp>
      <p:sp>
        <p:nvSpPr>
          <p:cNvPr id="13" name="Rechteck 12">
            <a:extLst>
              <a:ext uri="{FF2B5EF4-FFF2-40B4-BE49-F238E27FC236}">
                <a16:creationId xmlns:a16="http://schemas.microsoft.com/office/drawing/2014/main" id="{3534E414-4C83-7A91-B1E8-47A73A0161BC}"/>
              </a:ext>
            </a:extLst>
          </p:cNvPr>
          <p:cNvSpPr/>
          <p:nvPr/>
        </p:nvSpPr>
        <p:spPr>
          <a:xfrm>
            <a:off x="6876256" y="3717032"/>
            <a:ext cx="2160240" cy="936104"/>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Urwald</a:t>
            </a:r>
          </a:p>
        </p:txBody>
      </p:sp>
      <p:pic>
        <p:nvPicPr>
          <p:cNvPr id="15" name="Grafik 14" descr="Ein Bild, das Baum, Wald, Pflanze, draußen enthält.&#10;&#10;Automatisch generierte Beschreibung">
            <a:extLst>
              <a:ext uri="{FF2B5EF4-FFF2-40B4-BE49-F238E27FC236}">
                <a16:creationId xmlns:a16="http://schemas.microsoft.com/office/drawing/2014/main" id="{11159237-51E6-7522-3160-51C9AEBE3B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391"/>
          <a:stretch/>
        </p:blipFill>
        <p:spPr>
          <a:xfrm>
            <a:off x="4788024" y="1988840"/>
            <a:ext cx="1791072" cy="1569094"/>
          </a:xfrm>
          <a:prstGeom prst="rect">
            <a:avLst/>
          </a:prstGeom>
        </p:spPr>
      </p:pic>
      <p:pic>
        <p:nvPicPr>
          <p:cNvPr id="16" name="Grafik 15" descr="Ein Bild, das Baum, draußen, Gras, Wald enthält.&#10;&#10;Automatisch generierte Beschreibung">
            <a:extLst>
              <a:ext uri="{FF2B5EF4-FFF2-40B4-BE49-F238E27FC236}">
                <a16:creationId xmlns:a16="http://schemas.microsoft.com/office/drawing/2014/main" id="{C3C51D25-8E3A-25DC-192A-15FD6FC9F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2" y="2175183"/>
            <a:ext cx="2092684" cy="1391634"/>
          </a:xfrm>
          <a:prstGeom prst="rect">
            <a:avLst/>
          </a:prstGeom>
        </p:spPr>
      </p:pic>
      <p:pic>
        <p:nvPicPr>
          <p:cNvPr id="19" name="Grafik 18" descr="Ein Bild, das draußen, Pflanze, Baum, Wald enthält.&#10;&#10;KI-generierte Inhalte können fehlerhaft sein.">
            <a:extLst>
              <a:ext uri="{FF2B5EF4-FFF2-40B4-BE49-F238E27FC236}">
                <a16:creationId xmlns:a16="http://schemas.microsoft.com/office/drawing/2014/main" id="{C8EF8BA1-E378-55A4-D437-0CA60C5AB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312" y="1918622"/>
            <a:ext cx="2205859" cy="1654394"/>
          </a:xfrm>
          <a:prstGeom prst="rect">
            <a:avLst/>
          </a:prstGeom>
        </p:spPr>
      </p:pic>
      <p:pic>
        <p:nvPicPr>
          <p:cNvPr id="21" name="Grafik 20" descr="Ein Bild, das draußen, Vegetation, Pflanze, Tropische und subtropische Nadelwälder enthält.&#10;&#10;KI-generierte Inhalte können fehlerhaft sein.">
            <a:extLst>
              <a:ext uri="{FF2B5EF4-FFF2-40B4-BE49-F238E27FC236}">
                <a16:creationId xmlns:a16="http://schemas.microsoft.com/office/drawing/2014/main" id="{FBBCAA7D-39C6-A253-4AF4-80138BF8D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058" y="2130258"/>
            <a:ext cx="1915412" cy="1436559"/>
          </a:xfrm>
          <a:prstGeom prst="rect">
            <a:avLst/>
          </a:prstGeom>
        </p:spPr>
      </p:pic>
      <p:sp>
        <p:nvSpPr>
          <p:cNvPr id="22" name="Textfeld 21">
            <a:extLst>
              <a:ext uri="{FF2B5EF4-FFF2-40B4-BE49-F238E27FC236}">
                <a16:creationId xmlns:a16="http://schemas.microsoft.com/office/drawing/2014/main" id="{2DEEAED7-930D-2AA5-7D88-4296397E675B}"/>
              </a:ext>
            </a:extLst>
          </p:cNvPr>
          <p:cNvSpPr txBox="1"/>
          <p:nvPr/>
        </p:nvSpPr>
        <p:spPr>
          <a:xfrm>
            <a:off x="4685780" y="3533203"/>
            <a:ext cx="790601" cy="261610"/>
          </a:xfrm>
          <a:prstGeom prst="rect">
            <a:avLst/>
          </a:prstGeom>
          <a:noFill/>
        </p:spPr>
        <p:txBody>
          <a:bodyPr wrap="none" rtlCol="0">
            <a:spAutoFit/>
          </a:bodyPr>
          <a:lstStyle/>
          <a:p>
            <a:r>
              <a:rPr lang="de-DE" sz="1100"/>
              <a:t>Privatwald</a:t>
            </a:r>
          </a:p>
        </p:txBody>
      </p:sp>
      <p:sp>
        <p:nvSpPr>
          <p:cNvPr id="23" name="Textfeld 22">
            <a:extLst>
              <a:ext uri="{FF2B5EF4-FFF2-40B4-BE49-F238E27FC236}">
                <a16:creationId xmlns:a16="http://schemas.microsoft.com/office/drawing/2014/main" id="{D65F02C2-B37A-39E0-2B3E-C51A12C00731}"/>
              </a:ext>
            </a:extLst>
          </p:cNvPr>
          <p:cNvSpPr txBox="1"/>
          <p:nvPr/>
        </p:nvSpPr>
        <p:spPr>
          <a:xfrm>
            <a:off x="52791" y="3508800"/>
            <a:ext cx="805029" cy="261610"/>
          </a:xfrm>
          <a:prstGeom prst="rect">
            <a:avLst/>
          </a:prstGeom>
          <a:noFill/>
        </p:spPr>
        <p:txBody>
          <a:bodyPr wrap="none" rtlCol="0">
            <a:spAutoFit/>
          </a:bodyPr>
          <a:lstStyle/>
          <a:p>
            <a:r>
              <a:rPr lang="de-DE" sz="1050"/>
              <a:t>Staatswald</a:t>
            </a:r>
          </a:p>
        </p:txBody>
      </p:sp>
      <p:sp>
        <p:nvSpPr>
          <p:cNvPr id="24" name="Textfeld 23">
            <a:extLst>
              <a:ext uri="{FF2B5EF4-FFF2-40B4-BE49-F238E27FC236}">
                <a16:creationId xmlns:a16="http://schemas.microsoft.com/office/drawing/2014/main" id="{A3B79FC9-6062-FF46-1BC3-27A969624546}"/>
              </a:ext>
            </a:extLst>
          </p:cNvPr>
          <p:cNvSpPr txBox="1"/>
          <p:nvPr/>
        </p:nvSpPr>
        <p:spPr>
          <a:xfrm>
            <a:off x="2398819" y="3501008"/>
            <a:ext cx="805029" cy="261610"/>
          </a:xfrm>
          <a:prstGeom prst="rect">
            <a:avLst/>
          </a:prstGeom>
          <a:noFill/>
        </p:spPr>
        <p:txBody>
          <a:bodyPr wrap="none" rtlCol="0">
            <a:spAutoFit/>
          </a:bodyPr>
          <a:lstStyle/>
          <a:p>
            <a:r>
              <a:rPr lang="de-DE" sz="1050"/>
              <a:t>Staatswald</a:t>
            </a:r>
          </a:p>
        </p:txBody>
      </p:sp>
      <p:sp>
        <p:nvSpPr>
          <p:cNvPr id="25" name="Textfeld 24">
            <a:extLst>
              <a:ext uri="{FF2B5EF4-FFF2-40B4-BE49-F238E27FC236}">
                <a16:creationId xmlns:a16="http://schemas.microsoft.com/office/drawing/2014/main" id="{0CEA81FF-385B-2304-8AC3-C802ED65D1C6}"/>
              </a:ext>
            </a:extLst>
          </p:cNvPr>
          <p:cNvSpPr txBox="1"/>
          <p:nvPr/>
        </p:nvSpPr>
        <p:spPr>
          <a:xfrm>
            <a:off x="6804248" y="3535124"/>
            <a:ext cx="1484702" cy="253916"/>
          </a:xfrm>
          <a:prstGeom prst="rect">
            <a:avLst/>
          </a:prstGeom>
          <a:noFill/>
        </p:spPr>
        <p:txBody>
          <a:bodyPr wrap="none" rtlCol="0">
            <a:spAutoFit/>
          </a:bodyPr>
          <a:lstStyle/>
          <a:p>
            <a:r>
              <a:rPr lang="de-DE" sz="1050"/>
              <a:t>Staatswald; </a:t>
            </a:r>
            <a:r>
              <a:rPr lang="de-DE" sz="1050" err="1"/>
              <a:t>Hoverla</a:t>
            </a:r>
            <a:r>
              <a:rPr lang="de-DE" sz="1050"/>
              <a:t>/UA</a:t>
            </a:r>
          </a:p>
        </p:txBody>
      </p:sp>
      <p:cxnSp>
        <p:nvCxnSpPr>
          <p:cNvPr id="27" name="Gerade Verbindung mit Pfeil 26">
            <a:extLst>
              <a:ext uri="{FF2B5EF4-FFF2-40B4-BE49-F238E27FC236}">
                <a16:creationId xmlns:a16="http://schemas.microsoft.com/office/drawing/2014/main" id="{41EB21E5-74B6-6AEE-5BC1-A965A7754532}"/>
              </a:ext>
            </a:extLst>
          </p:cNvPr>
          <p:cNvCxnSpPr>
            <a:cxnSpLocks/>
          </p:cNvCxnSpPr>
          <p:nvPr/>
        </p:nvCxnSpPr>
        <p:spPr>
          <a:xfrm>
            <a:off x="103052" y="5013176"/>
            <a:ext cx="86454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317549A8-BB7E-9BFD-4E52-A84C00C43352}"/>
              </a:ext>
            </a:extLst>
          </p:cNvPr>
          <p:cNvSpPr txBox="1"/>
          <p:nvPr/>
        </p:nvSpPr>
        <p:spPr>
          <a:xfrm>
            <a:off x="771919" y="4643844"/>
            <a:ext cx="754950" cy="369332"/>
          </a:xfrm>
          <a:prstGeom prst="rect">
            <a:avLst/>
          </a:prstGeom>
          <a:noFill/>
        </p:spPr>
        <p:txBody>
          <a:bodyPr wrap="none" rtlCol="0">
            <a:spAutoFit/>
          </a:bodyPr>
          <a:lstStyle/>
          <a:p>
            <a:r>
              <a:rPr lang="de-DE"/>
              <a:t>Kultur</a:t>
            </a:r>
          </a:p>
        </p:txBody>
      </p:sp>
      <p:sp>
        <p:nvSpPr>
          <p:cNvPr id="29" name="Textfeld 28">
            <a:extLst>
              <a:ext uri="{FF2B5EF4-FFF2-40B4-BE49-F238E27FC236}">
                <a16:creationId xmlns:a16="http://schemas.microsoft.com/office/drawing/2014/main" id="{915B70BF-17C9-830A-DDAF-E288B6521730}"/>
              </a:ext>
            </a:extLst>
          </p:cNvPr>
          <p:cNvSpPr txBox="1"/>
          <p:nvPr/>
        </p:nvSpPr>
        <p:spPr>
          <a:xfrm>
            <a:off x="8027305" y="4571836"/>
            <a:ext cx="721159" cy="369332"/>
          </a:xfrm>
          <a:prstGeom prst="rect">
            <a:avLst/>
          </a:prstGeom>
          <a:noFill/>
        </p:spPr>
        <p:txBody>
          <a:bodyPr wrap="none" rtlCol="0">
            <a:spAutoFit/>
          </a:bodyPr>
          <a:lstStyle/>
          <a:p>
            <a:r>
              <a:rPr lang="de-DE"/>
              <a:t>Natur</a:t>
            </a:r>
          </a:p>
        </p:txBody>
      </p:sp>
      <p:sp>
        <p:nvSpPr>
          <p:cNvPr id="14" name="Ellipse 13">
            <a:extLst>
              <a:ext uri="{FF2B5EF4-FFF2-40B4-BE49-F238E27FC236}">
                <a16:creationId xmlns:a16="http://schemas.microsoft.com/office/drawing/2014/main" id="{C4085A1A-463D-F5F0-C8E3-22A73D599E7C}"/>
              </a:ext>
            </a:extLst>
          </p:cNvPr>
          <p:cNvSpPr/>
          <p:nvPr/>
        </p:nvSpPr>
        <p:spPr>
          <a:xfrm>
            <a:off x="2296901" y="2175183"/>
            <a:ext cx="4392488" cy="2426378"/>
          </a:xfrm>
          <a:prstGeom prst="ellipse">
            <a:avLst/>
          </a:prstGeom>
          <a:solidFill>
            <a:schemeClr val="bg2">
              <a:alpha val="58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Multifunktionale Waldwirtschaft (MFM)</a:t>
            </a:r>
          </a:p>
        </p:txBody>
      </p:sp>
    </p:spTree>
    <p:extLst>
      <p:ext uri="{BB962C8B-B14F-4D97-AF65-F5344CB8AC3E}">
        <p14:creationId xmlns:p14="http://schemas.microsoft.com/office/powerpoint/2010/main" val="20590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87CF9-F77D-9DCE-4DC0-265D6E81C5F0}"/>
              </a:ext>
            </a:extLst>
          </p:cNvPr>
          <p:cNvSpPr>
            <a:spLocks noGrp="1"/>
          </p:cNvSpPr>
          <p:nvPr>
            <p:ph type="title"/>
          </p:nvPr>
        </p:nvSpPr>
        <p:spPr>
          <a:xfrm>
            <a:off x="539552" y="681038"/>
            <a:ext cx="8496944" cy="965200"/>
          </a:xfrm>
        </p:spPr>
        <p:txBody>
          <a:bodyPr/>
          <a:lstStyle/>
          <a:p>
            <a:r>
              <a:rPr lang="de-DE"/>
              <a:t>Normen</a:t>
            </a:r>
            <a:br>
              <a:rPr lang="de-DE"/>
            </a:br>
            <a:r>
              <a:rPr lang="de-DE" sz="2800"/>
              <a:t>Bundeswaldgesetz (Bundesrepublik Deutschland, 1975)</a:t>
            </a:r>
          </a:p>
        </p:txBody>
      </p:sp>
      <p:sp>
        <p:nvSpPr>
          <p:cNvPr id="3" name="Inhaltsplatzhalter 2">
            <a:extLst>
              <a:ext uri="{FF2B5EF4-FFF2-40B4-BE49-F238E27FC236}">
                <a16:creationId xmlns:a16="http://schemas.microsoft.com/office/drawing/2014/main" id="{0008B050-74FD-069C-BF68-A1250FB58E61}"/>
              </a:ext>
            </a:extLst>
          </p:cNvPr>
          <p:cNvSpPr>
            <a:spLocks noGrp="1"/>
          </p:cNvSpPr>
          <p:nvPr>
            <p:ph idx="1"/>
          </p:nvPr>
        </p:nvSpPr>
        <p:spPr/>
        <p:txBody>
          <a:bodyPr/>
          <a:lstStyle/>
          <a:p>
            <a:pPr marL="0" indent="0">
              <a:buNone/>
            </a:pPr>
            <a:r>
              <a:rPr lang="de-DE"/>
              <a:t>§ 1 Gesetzeszweck: Zweck dieses Gesetzes ist insbesondere,</a:t>
            </a:r>
          </a:p>
          <a:p>
            <a:r>
              <a:rPr lang="de-DE"/>
              <a:t> 1. den Wald wegen seines </a:t>
            </a:r>
            <a:r>
              <a:rPr lang="de-DE">
                <a:highlight>
                  <a:srgbClr val="FFFF00"/>
                </a:highlight>
              </a:rPr>
              <a:t>wirtschaftlichen</a:t>
            </a:r>
            <a:r>
              <a:rPr lang="de-DE"/>
              <a:t> Nutzens (</a:t>
            </a:r>
            <a:r>
              <a:rPr lang="de-DE">
                <a:highlight>
                  <a:srgbClr val="00FFFF"/>
                </a:highlight>
              </a:rPr>
              <a:t>Nutzfunktion</a:t>
            </a:r>
            <a:r>
              <a:rPr lang="de-DE"/>
              <a:t>) und wegen seiner Bedeutung für die </a:t>
            </a:r>
            <a:r>
              <a:rPr lang="de-DE">
                <a:highlight>
                  <a:srgbClr val="FFFF00"/>
                </a:highlight>
              </a:rPr>
              <a:t>Umwelt</a:t>
            </a:r>
            <a:r>
              <a:rPr lang="de-DE"/>
              <a:t>, insbesondere für die dauernde Leistungsfähigkeit des </a:t>
            </a:r>
            <a:r>
              <a:rPr lang="de-DE">
                <a:highlight>
                  <a:srgbClr val="FFFF00"/>
                </a:highlight>
              </a:rPr>
              <a:t>Naturhaushaltes</a:t>
            </a:r>
            <a:r>
              <a:rPr lang="de-DE"/>
              <a:t>, das </a:t>
            </a:r>
            <a:r>
              <a:rPr lang="de-DE">
                <a:highlight>
                  <a:srgbClr val="FFFF00"/>
                </a:highlight>
              </a:rPr>
              <a:t>Klima</a:t>
            </a:r>
            <a:r>
              <a:rPr lang="de-DE"/>
              <a:t>, den </a:t>
            </a:r>
            <a:r>
              <a:rPr lang="de-DE">
                <a:highlight>
                  <a:srgbClr val="FFFF00"/>
                </a:highlight>
              </a:rPr>
              <a:t>Wasserhaushalt</a:t>
            </a:r>
            <a:r>
              <a:rPr lang="de-DE"/>
              <a:t>, die Reinhaltung der </a:t>
            </a:r>
            <a:r>
              <a:rPr lang="de-DE">
                <a:highlight>
                  <a:srgbClr val="FFFF00"/>
                </a:highlight>
              </a:rPr>
              <a:t>Luft</a:t>
            </a:r>
            <a:r>
              <a:rPr lang="de-DE"/>
              <a:t>, die </a:t>
            </a:r>
            <a:r>
              <a:rPr lang="de-DE">
                <a:highlight>
                  <a:srgbClr val="FFFF00"/>
                </a:highlight>
              </a:rPr>
              <a:t>Bodenfruchtbarkeit</a:t>
            </a:r>
            <a:r>
              <a:rPr lang="de-DE"/>
              <a:t>, das </a:t>
            </a:r>
            <a:r>
              <a:rPr lang="de-DE">
                <a:highlight>
                  <a:srgbClr val="FFFF00"/>
                </a:highlight>
              </a:rPr>
              <a:t>Landschaftsbild</a:t>
            </a:r>
            <a:r>
              <a:rPr lang="de-DE"/>
              <a:t>, die </a:t>
            </a:r>
            <a:r>
              <a:rPr lang="de-DE" err="1">
                <a:highlight>
                  <a:srgbClr val="FFFF00"/>
                </a:highlight>
              </a:rPr>
              <a:t>Agrar</a:t>
            </a:r>
            <a:r>
              <a:rPr lang="de-DE">
                <a:highlight>
                  <a:srgbClr val="FFFF00"/>
                </a:highlight>
              </a:rPr>
              <a:t> und Infrastruktur </a:t>
            </a:r>
            <a:r>
              <a:rPr lang="de-DE"/>
              <a:t>und die </a:t>
            </a:r>
            <a:r>
              <a:rPr lang="de-DE">
                <a:highlight>
                  <a:srgbClr val="FFFF00"/>
                </a:highlight>
              </a:rPr>
              <a:t>Erholung</a:t>
            </a:r>
            <a:r>
              <a:rPr lang="de-DE"/>
              <a:t> der Bevölkerung (</a:t>
            </a:r>
            <a:r>
              <a:rPr lang="de-DE">
                <a:highlight>
                  <a:srgbClr val="00FFFF"/>
                </a:highlight>
              </a:rPr>
              <a:t>Schutz- und Erholungsfunktion</a:t>
            </a:r>
            <a:r>
              <a:rPr lang="de-DE"/>
              <a:t>) zu erhalten, erforderlichenfalls zu mehren und seine </a:t>
            </a:r>
            <a:r>
              <a:rPr lang="de-DE" u="sng"/>
              <a:t>ordnungsgemäße Bewirtschaftung nachhaltig zu sichern</a:t>
            </a:r>
            <a:r>
              <a:rPr lang="de-DE"/>
              <a:t>, </a:t>
            </a:r>
          </a:p>
          <a:p>
            <a:r>
              <a:rPr lang="de-DE"/>
              <a:t>2. die Forstwirtschaft zu </a:t>
            </a:r>
            <a:r>
              <a:rPr lang="de-DE">
                <a:highlight>
                  <a:srgbClr val="FFFF00"/>
                </a:highlight>
              </a:rPr>
              <a:t>fördern</a:t>
            </a:r>
            <a:r>
              <a:rPr lang="de-DE"/>
              <a:t> und </a:t>
            </a:r>
          </a:p>
          <a:p>
            <a:r>
              <a:rPr lang="de-DE"/>
              <a:t>3. einen </a:t>
            </a:r>
            <a:r>
              <a:rPr lang="de-DE">
                <a:highlight>
                  <a:srgbClr val="FFFF00"/>
                </a:highlight>
              </a:rPr>
              <a:t>Ausgleich</a:t>
            </a:r>
            <a:r>
              <a:rPr lang="de-DE"/>
              <a:t> zwischen dem Interesse der Allgemeinheit und den Belangen der Waldbesitzer herbeizuführen.</a:t>
            </a:r>
          </a:p>
        </p:txBody>
      </p:sp>
      <p:sp>
        <p:nvSpPr>
          <p:cNvPr id="4" name="Datumsplatzhalter 3">
            <a:extLst>
              <a:ext uri="{FF2B5EF4-FFF2-40B4-BE49-F238E27FC236}">
                <a16:creationId xmlns:a16="http://schemas.microsoft.com/office/drawing/2014/main" id="{6902BCF6-B123-9649-2200-26E59EDD83D1}"/>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5FC4DF79-9D2B-C1CC-5BEC-D012E4F2DC30}"/>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42CF0EAC-00EC-CA3C-2BA8-40D0E8484AF8}"/>
              </a:ext>
            </a:extLst>
          </p:cNvPr>
          <p:cNvSpPr>
            <a:spLocks noGrp="1"/>
          </p:cNvSpPr>
          <p:nvPr>
            <p:ph type="sldNum" sz="quarter" idx="12"/>
          </p:nvPr>
        </p:nvSpPr>
        <p:spPr/>
        <p:txBody>
          <a:bodyPr/>
          <a:lstStyle/>
          <a:p>
            <a:fld id="{6B163FA3-2401-4061-832D-48DF6DAF83E2}" type="slidenum">
              <a:rPr lang="de-DE" altLang="de-DE" smtClean="0"/>
              <a:pPr/>
              <a:t>4</a:t>
            </a:fld>
            <a:endParaRPr lang="de-DE" altLang="de-DE"/>
          </a:p>
        </p:txBody>
      </p:sp>
    </p:spTree>
    <p:extLst>
      <p:ext uri="{BB962C8B-B14F-4D97-AF65-F5344CB8AC3E}">
        <p14:creationId xmlns:p14="http://schemas.microsoft.com/office/powerpoint/2010/main" val="17854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FA4FA-2697-C5AA-F19D-48A21ECE57A6}"/>
              </a:ext>
            </a:extLst>
          </p:cNvPr>
          <p:cNvSpPr>
            <a:spLocks noGrp="1"/>
          </p:cNvSpPr>
          <p:nvPr>
            <p:ph type="title"/>
          </p:nvPr>
        </p:nvSpPr>
        <p:spPr/>
        <p:txBody>
          <a:bodyPr/>
          <a:lstStyle/>
          <a:p>
            <a:r>
              <a:rPr lang="de-DE"/>
              <a:t>Normen</a:t>
            </a:r>
            <a:br>
              <a:rPr lang="de-DE"/>
            </a:br>
            <a:r>
              <a:rPr lang="de-DE" sz="2800"/>
              <a:t>Waldgesetz Bayern (2005)</a:t>
            </a:r>
          </a:p>
        </p:txBody>
      </p:sp>
      <p:sp>
        <p:nvSpPr>
          <p:cNvPr id="3" name="Inhaltsplatzhalter 2">
            <a:extLst>
              <a:ext uri="{FF2B5EF4-FFF2-40B4-BE49-F238E27FC236}">
                <a16:creationId xmlns:a16="http://schemas.microsoft.com/office/drawing/2014/main" id="{39250377-67EF-779D-6E41-EC0FF41BF986}"/>
              </a:ext>
            </a:extLst>
          </p:cNvPr>
          <p:cNvSpPr>
            <a:spLocks noGrp="1"/>
          </p:cNvSpPr>
          <p:nvPr>
            <p:ph idx="1"/>
          </p:nvPr>
        </p:nvSpPr>
        <p:spPr/>
        <p:txBody>
          <a:bodyPr/>
          <a:lstStyle/>
          <a:p>
            <a:pPr marL="0" indent="0">
              <a:buNone/>
            </a:pPr>
            <a:r>
              <a:rPr lang="de-DE" sz="1600"/>
              <a:t>Art. 14  Bewirtschaftung des Waldes </a:t>
            </a:r>
          </a:p>
          <a:p>
            <a:r>
              <a:rPr lang="de-DE" sz="1600"/>
              <a:t>(1) 1Der Wald ist im Rahmen der Zweckbestimmung dieses Gesetzes </a:t>
            </a:r>
            <a:r>
              <a:rPr lang="de-DE" sz="1600">
                <a:highlight>
                  <a:srgbClr val="FFFF00"/>
                </a:highlight>
              </a:rPr>
              <a:t>sachgemäß</a:t>
            </a:r>
            <a:r>
              <a:rPr lang="de-DE" sz="1600"/>
              <a:t> zu bewirtschaften und vor Schäden zu bewahren. 2Hierzu sind insbesondere</a:t>
            </a:r>
          </a:p>
          <a:p>
            <a:r>
              <a:rPr lang="de-DE" sz="1600"/>
              <a:t>1.  bei der Waldverjüngung standortgemäße </a:t>
            </a:r>
            <a:r>
              <a:rPr lang="de-DE" sz="1600">
                <a:highlight>
                  <a:srgbClr val="FFFF00"/>
                </a:highlight>
              </a:rPr>
              <a:t>Baumarten</a:t>
            </a:r>
            <a:r>
              <a:rPr lang="de-DE" sz="1600"/>
              <a:t> auszuwählen und standortheimische Baumarten angemessen zu beteiligen sowie die Möglichkeiten der Naturverjüngung zu nutzen,</a:t>
            </a:r>
          </a:p>
          <a:p>
            <a:r>
              <a:rPr lang="de-DE" sz="1600"/>
              <a:t>2.  die Wälder bedarfsgerecht und naturschonend zu </a:t>
            </a:r>
            <a:r>
              <a:rPr lang="de-DE" sz="1600">
                <a:highlight>
                  <a:srgbClr val="FFFF00"/>
                </a:highlight>
              </a:rPr>
              <a:t>erschließen</a:t>
            </a:r>
            <a:r>
              <a:rPr lang="de-DE" sz="1600"/>
              <a:t>,</a:t>
            </a:r>
          </a:p>
          <a:p>
            <a:r>
              <a:rPr lang="de-DE" sz="1600"/>
              <a:t>3.  der </a:t>
            </a:r>
            <a:r>
              <a:rPr lang="de-DE" sz="1600">
                <a:highlight>
                  <a:srgbClr val="FFFF00"/>
                </a:highlight>
              </a:rPr>
              <a:t>Waldboden</a:t>
            </a:r>
            <a:r>
              <a:rPr lang="de-DE" sz="1600"/>
              <a:t> und die Waldbestände bei der Waldbewirtschaftung pfleglich zu behandeln,</a:t>
            </a:r>
          </a:p>
          <a:p>
            <a:r>
              <a:rPr lang="de-DE" sz="1600"/>
              <a:t>4.  auf die Anwendung von </a:t>
            </a:r>
            <a:r>
              <a:rPr lang="de-DE" sz="1600">
                <a:highlight>
                  <a:srgbClr val="FFFF00"/>
                </a:highlight>
              </a:rPr>
              <a:t>Düngemitteln</a:t>
            </a:r>
            <a:r>
              <a:rPr lang="de-DE" sz="1600"/>
              <a:t> zum Zweck der Ertragssteigerung zu verzichten und der Einsatz </a:t>
            </a:r>
          </a:p>
          <a:p>
            <a:r>
              <a:rPr lang="de-DE" sz="1600"/>
              <a:t>von chemischen </a:t>
            </a:r>
            <a:r>
              <a:rPr lang="de-DE" sz="1600">
                <a:highlight>
                  <a:srgbClr val="FFFF00"/>
                </a:highlight>
              </a:rPr>
              <a:t>Pflanzenschutzmitteln</a:t>
            </a:r>
            <a:r>
              <a:rPr lang="de-DE" sz="1600"/>
              <a:t> möglichst zu vermeiden,</a:t>
            </a:r>
          </a:p>
          <a:p>
            <a:r>
              <a:rPr lang="de-DE" sz="1600"/>
              <a:t>5.  die </a:t>
            </a:r>
            <a:r>
              <a:rPr lang="de-DE" sz="1600">
                <a:highlight>
                  <a:srgbClr val="FFFF00"/>
                </a:highlight>
              </a:rPr>
              <a:t>biologische Vielfalt </a:t>
            </a:r>
            <a:r>
              <a:rPr lang="de-DE" sz="1600"/>
              <a:t>zu erhalten,</a:t>
            </a:r>
          </a:p>
          <a:p>
            <a:r>
              <a:rPr lang="de-DE" sz="1600"/>
              <a:t>6.  im Hochwald </a:t>
            </a:r>
            <a:r>
              <a:rPr lang="de-DE" sz="1600">
                <a:highlight>
                  <a:srgbClr val="FFFF00"/>
                </a:highlight>
              </a:rPr>
              <a:t>Kahlhiebe</a:t>
            </a:r>
            <a:r>
              <a:rPr lang="de-DE" sz="1600"/>
              <a:t> zu vermeiden; Abs. 3 bleibt unberührt.</a:t>
            </a:r>
          </a:p>
        </p:txBody>
      </p:sp>
      <p:sp>
        <p:nvSpPr>
          <p:cNvPr id="4" name="Datumsplatzhalter 3">
            <a:extLst>
              <a:ext uri="{FF2B5EF4-FFF2-40B4-BE49-F238E27FC236}">
                <a16:creationId xmlns:a16="http://schemas.microsoft.com/office/drawing/2014/main" id="{0B662EC9-0697-C776-3445-D3973D54B6DA}"/>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46574D42-8AE4-6DA2-F1F0-2084D03B4D14}"/>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2AE60606-D99D-D23A-0A11-361FC313BE2E}"/>
              </a:ext>
            </a:extLst>
          </p:cNvPr>
          <p:cNvSpPr>
            <a:spLocks noGrp="1"/>
          </p:cNvSpPr>
          <p:nvPr>
            <p:ph type="sldNum" sz="quarter" idx="12"/>
          </p:nvPr>
        </p:nvSpPr>
        <p:spPr/>
        <p:txBody>
          <a:bodyPr/>
          <a:lstStyle/>
          <a:p>
            <a:fld id="{6B163FA3-2401-4061-832D-48DF6DAF83E2}" type="slidenum">
              <a:rPr lang="de-DE" altLang="de-DE" smtClean="0"/>
              <a:pPr/>
              <a:t>5</a:t>
            </a:fld>
            <a:endParaRPr lang="de-DE" altLang="de-DE"/>
          </a:p>
        </p:txBody>
      </p:sp>
    </p:spTree>
    <p:extLst>
      <p:ext uri="{BB962C8B-B14F-4D97-AF65-F5344CB8AC3E}">
        <p14:creationId xmlns:p14="http://schemas.microsoft.com/office/powerpoint/2010/main" val="88442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10427-A183-8ADD-AAE4-CF228E4CDD48}"/>
              </a:ext>
            </a:extLst>
          </p:cNvPr>
          <p:cNvSpPr>
            <a:spLocks noGrp="1"/>
          </p:cNvSpPr>
          <p:nvPr>
            <p:ph type="title"/>
          </p:nvPr>
        </p:nvSpPr>
        <p:spPr/>
        <p:txBody>
          <a:bodyPr/>
          <a:lstStyle/>
          <a:p>
            <a:r>
              <a:rPr lang="de-DE"/>
              <a:t>Normen</a:t>
            </a:r>
            <a:br>
              <a:rPr lang="de-DE"/>
            </a:br>
            <a:r>
              <a:rPr lang="de-DE" sz="2800"/>
              <a:t>Saarland (1977)</a:t>
            </a:r>
          </a:p>
        </p:txBody>
      </p:sp>
      <p:sp>
        <p:nvSpPr>
          <p:cNvPr id="3" name="Inhaltsplatzhalter 2">
            <a:extLst>
              <a:ext uri="{FF2B5EF4-FFF2-40B4-BE49-F238E27FC236}">
                <a16:creationId xmlns:a16="http://schemas.microsoft.com/office/drawing/2014/main" id="{94D9D21E-31C9-CEC8-A65F-DC828E8E4AE0}"/>
              </a:ext>
            </a:extLst>
          </p:cNvPr>
          <p:cNvSpPr>
            <a:spLocks noGrp="1"/>
          </p:cNvSpPr>
          <p:nvPr>
            <p:ph idx="1"/>
          </p:nvPr>
        </p:nvSpPr>
        <p:spPr/>
        <p:txBody>
          <a:bodyPr/>
          <a:lstStyle/>
          <a:p>
            <a:r>
              <a:rPr lang="de-DE" sz="900" b="1"/>
              <a:t>§ 11</a:t>
            </a:r>
            <a:br>
              <a:rPr lang="de-DE" sz="900" b="1"/>
            </a:br>
            <a:r>
              <a:rPr lang="de-DE" sz="900" b="1"/>
              <a:t>Grundsätze für die Bewirtschaftung des Waldes</a:t>
            </a:r>
          </a:p>
          <a:p>
            <a:r>
              <a:rPr lang="de-DE" sz="900"/>
              <a:t>(1) Der Wald ist im Rahmen seiner Zweckbestimmung nach den Regeln der </a:t>
            </a:r>
            <a:r>
              <a:rPr lang="de-DE" sz="900">
                <a:highlight>
                  <a:srgbClr val="FFFF00"/>
                </a:highlight>
              </a:rPr>
              <a:t>guten fachlichen Praxis </a:t>
            </a:r>
            <a:r>
              <a:rPr lang="de-DE" sz="900"/>
              <a:t>zu bewirtschaften. Der Waldbesitzer hat bei der Bewirtschaftung der Bedeutung des Waldes für die Umwelt, insbesondere für die Erhaltung der natürlichen Lebensgrundlagen Boden, Wasser, Klima und Luft Rechnung zu tragen.</a:t>
            </a:r>
          </a:p>
          <a:p>
            <a:r>
              <a:rPr lang="de-DE" sz="900"/>
              <a:t>(2) Bewirtschaftung nach den Regeln der guten fachlichen Praxis ist forstwirtschaftliche Nutzung, die nach den gesicherten Erkenntnissen der </a:t>
            </a:r>
            <a:r>
              <a:rPr lang="de-DE" sz="900">
                <a:highlight>
                  <a:srgbClr val="FFFF00"/>
                </a:highlight>
              </a:rPr>
              <a:t>Wissenschaft</a:t>
            </a:r>
            <a:r>
              <a:rPr lang="de-DE" sz="900"/>
              <a:t> und den bewährten </a:t>
            </a:r>
            <a:r>
              <a:rPr lang="de-DE" sz="900">
                <a:highlight>
                  <a:srgbClr val="FFFF00"/>
                </a:highlight>
              </a:rPr>
              <a:t>Regeln</a:t>
            </a:r>
            <a:r>
              <a:rPr lang="de-DE" sz="900"/>
              <a:t> der forstlichen Praxis den Wald nutzt, verjüngt, pflegt und schützt. Sie soll die dauerhafte Erhaltung der </a:t>
            </a:r>
            <a:r>
              <a:rPr lang="de-DE" sz="900">
                <a:highlight>
                  <a:srgbClr val="FFFF00"/>
                </a:highlight>
              </a:rPr>
              <a:t>Bodenfunktionen</a:t>
            </a:r>
            <a:r>
              <a:rPr lang="de-DE" sz="900"/>
              <a:t> sowie die Erhaltung und Förderung einer artenreichen und standortgerechten Pflanzen- und Tierwelt gewährleisten. Bei der Bewirtschaftung des Waldes sind die Waldbesitzer </a:t>
            </a:r>
            <a:r>
              <a:rPr lang="de-DE" sz="900">
                <a:highlight>
                  <a:srgbClr val="FFFF00"/>
                </a:highlight>
              </a:rPr>
              <a:t>verpflichtet</a:t>
            </a:r>
            <a:r>
              <a:rPr lang="de-DE" sz="900"/>
              <a:t>:</a:t>
            </a:r>
          </a:p>
          <a:p>
            <a:r>
              <a:rPr lang="de-DE" sz="900"/>
              <a:t>1. </a:t>
            </a:r>
            <a:r>
              <a:rPr lang="de-DE" sz="900">
                <a:highlight>
                  <a:srgbClr val="FFFF00"/>
                </a:highlight>
              </a:rPr>
              <a:t>biologisch gesunde </a:t>
            </a:r>
            <a:r>
              <a:rPr lang="de-DE" sz="900"/>
              <a:t>und stabile Wälder und Waldränder zu erhalten,</a:t>
            </a:r>
          </a:p>
          <a:p>
            <a:r>
              <a:rPr lang="de-DE" sz="900"/>
              <a:t>2. auf die Gestaltung und Pflege der Landschaft zu achten,</a:t>
            </a:r>
          </a:p>
          <a:p>
            <a:r>
              <a:rPr lang="de-DE" sz="900"/>
              <a:t>3. die nachhaltige natürliche Entwicklung des </a:t>
            </a:r>
            <a:r>
              <a:rPr lang="de-DE" sz="900">
                <a:highlight>
                  <a:srgbClr val="FFFF00"/>
                </a:highlight>
              </a:rPr>
              <a:t>Waldökosystems</a:t>
            </a:r>
            <a:r>
              <a:rPr lang="de-DE" sz="900"/>
              <a:t> dauerhaft zu gewährleisten,</a:t>
            </a:r>
          </a:p>
          <a:p>
            <a:r>
              <a:rPr lang="de-DE" sz="900"/>
              <a:t>4. für eine </a:t>
            </a:r>
            <a:r>
              <a:rPr lang="de-DE" sz="900">
                <a:highlight>
                  <a:srgbClr val="FFFF00"/>
                </a:highlight>
              </a:rPr>
              <a:t>nachhaltige Holzproduktion </a:t>
            </a:r>
            <a:r>
              <a:rPr lang="de-DE" sz="900"/>
              <a:t>nach Menge und Güte Sorge zu tragen sowie bestands- und bodenschonende Arbeitsverfahren und -techniken bei der Waldpflege und Holzernte zu verwenden,</a:t>
            </a:r>
          </a:p>
          <a:p>
            <a:r>
              <a:rPr lang="de-DE" sz="900"/>
              <a:t>5. </a:t>
            </a:r>
            <a:r>
              <a:rPr lang="de-DE" sz="900" err="1"/>
              <a:t>unbestockte</a:t>
            </a:r>
            <a:r>
              <a:rPr lang="de-DE" sz="900"/>
              <a:t> und </a:t>
            </a:r>
            <a:r>
              <a:rPr lang="de-DE" sz="900" err="1"/>
              <a:t>verlichtete</a:t>
            </a:r>
            <a:r>
              <a:rPr lang="de-DE" sz="900"/>
              <a:t> Flächen sowie auf sonstige Weise entstandene Kahlflächen durch Naturverjüngung, </a:t>
            </a:r>
            <a:r>
              <a:rPr lang="de-DE" sz="900">
                <a:highlight>
                  <a:srgbClr val="FFFF00"/>
                </a:highlight>
              </a:rPr>
              <a:t>natürliche Sukzession</a:t>
            </a:r>
            <a:r>
              <a:rPr lang="de-DE" sz="900"/>
              <a:t>, Vorwälder, Saat oder Pflanzung unverzüglich wieder zu bewalden,</a:t>
            </a:r>
          </a:p>
          <a:p>
            <a:r>
              <a:rPr lang="de-DE" sz="900"/>
              <a:t>6. die natürliche Verjüngung zu fördern und Waldflächen mit standortgerechten Baumarten zu bestocken,</a:t>
            </a:r>
          </a:p>
          <a:p>
            <a:r>
              <a:rPr lang="de-DE" sz="900"/>
              <a:t>7. den Wald bedarfsgerecht unter größtmöglicher Schonung von Boden, Bestand und Landschaft zu </a:t>
            </a:r>
            <a:r>
              <a:rPr lang="de-DE" sz="900">
                <a:highlight>
                  <a:srgbClr val="FFFF00"/>
                </a:highlight>
              </a:rPr>
              <a:t>erschließen</a:t>
            </a:r>
            <a:r>
              <a:rPr lang="de-DE" sz="900"/>
              <a:t>,</a:t>
            </a:r>
          </a:p>
          <a:p>
            <a:r>
              <a:rPr lang="de-DE" sz="900"/>
              <a:t>8. den großflächigen Einsatz von </a:t>
            </a:r>
            <a:r>
              <a:rPr lang="de-DE" sz="900">
                <a:highlight>
                  <a:srgbClr val="FFFF00"/>
                </a:highlight>
              </a:rPr>
              <a:t>Pflanzenschutzmitteln</a:t>
            </a:r>
            <a:r>
              <a:rPr lang="de-DE" sz="900"/>
              <a:t> grundsätzlich zu unterlassen, wobei zur Produktion von Weihnachtsbäumen vorgesehene Flächen hiervon ausgenommen sind</a:t>
            </a:r>
          </a:p>
          <a:p>
            <a:r>
              <a:rPr lang="de-DE" sz="900"/>
              <a:t>9. stehendes und liegendes </a:t>
            </a:r>
            <a:r>
              <a:rPr lang="de-DE" sz="900">
                <a:highlight>
                  <a:srgbClr val="FFFF00"/>
                </a:highlight>
              </a:rPr>
              <a:t>Biotopholz</a:t>
            </a:r>
            <a:r>
              <a:rPr lang="de-DE" sz="900"/>
              <a:t> in angemessenem Anteil zu erhalten sowie</a:t>
            </a:r>
          </a:p>
          <a:p>
            <a:r>
              <a:rPr lang="de-DE" sz="900"/>
              <a:t>10. auf </a:t>
            </a:r>
            <a:r>
              <a:rPr lang="de-DE" sz="900">
                <a:highlight>
                  <a:srgbClr val="FFFF00"/>
                </a:highlight>
              </a:rPr>
              <a:t>Wilddichten</a:t>
            </a:r>
            <a:r>
              <a:rPr lang="de-DE" sz="900"/>
              <a:t> hinzuwirken, die die natürliche Verjüngung des Waldes mit Baumarten, die dem natürlichen Wuchs- und Mischungspotential des Standorts entsprechen, nicht gefährden.</a:t>
            </a:r>
          </a:p>
          <a:p>
            <a:r>
              <a:rPr lang="de-DE" sz="900"/>
              <a:t>(3) Die Forstbehörde kann die Durchführung einzelner Maßnahmen nach Absatz 2 Nr. 1 bis 9 anordnen, wenn sie zur Sicherung der Schutz- und Erholungsfunktionen des Waldes erforderlich sind.</a:t>
            </a:r>
          </a:p>
        </p:txBody>
      </p:sp>
      <p:sp>
        <p:nvSpPr>
          <p:cNvPr id="4" name="Datumsplatzhalter 3">
            <a:extLst>
              <a:ext uri="{FF2B5EF4-FFF2-40B4-BE49-F238E27FC236}">
                <a16:creationId xmlns:a16="http://schemas.microsoft.com/office/drawing/2014/main" id="{0B046F7F-67C7-E089-633A-E4749EC32F5B}"/>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62DA7351-BD3C-C6D6-7094-6ABB92DD0F87}"/>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E12E1D13-8FE7-35C4-A6F3-2117DBD54115}"/>
              </a:ext>
            </a:extLst>
          </p:cNvPr>
          <p:cNvSpPr>
            <a:spLocks noGrp="1"/>
          </p:cNvSpPr>
          <p:nvPr>
            <p:ph type="sldNum" sz="quarter" idx="12"/>
          </p:nvPr>
        </p:nvSpPr>
        <p:spPr/>
        <p:txBody>
          <a:bodyPr/>
          <a:lstStyle/>
          <a:p>
            <a:fld id="{6B163FA3-2401-4061-832D-48DF6DAF83E2}" type="slidenum">
              <a:rPr lang="de-DE" altLang="de-DE" smtClean="0"/>
              <a:pPr/>
              <a:t>6</a:t>
            </a:fld>
            <a:endParaRPr lang="de-DE" altLang="de-DE"/>
          </a:p>
        </p:txBody>
      </p:sp>
    </p:spTree>
    <p:extLst>
      <p:ext uri="{BB962C8B-B14F-4D97-AF65-F5344CB8AC3E}">
        <p14:creationId xmlns:p14="http://schemas.microsoft.com/office/powerpoint/2010/main" val="374363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FF9F5-6F8D-2CEB-D424-1EA076CCA716}"/>
              </a:ext>
            </a:extLst>
          </p:cNvPr>
          <p:cNvSpPr>
            <a:spLocks noGrp="1"/>
          </p:cNvSpPr>
          <p:nvPr>
            <p:ph type="title"/>
          </p:nvPr>
        </p:nvSpPr>
        <p:spPr/>
        <p:txBody>
          <a:bodyPr/>
          <a:lstStyle/>
          <a:p>
            <a:r>
              <a:rPr lang="de-DE"/>
              <a:t>Normen: MFM/CNF: Zertifizierung (PEFC)</a:t>
            </a:r>
          </a:p>
        </p:txBody>
      </p:sp>
      <p:sp>
        <p:nvSpPr>
          <p:cNvPr id="3" name="Inhaltsplatzhalter 2">
            <a:extLst>
              <a:ext uri="{FF2B5EF4-FFF2-40B4-BE49-F238E27FC236}">
                <a16:creationId xmlns:a16="http://schemas.microsoft.com/office/drawing/2014/main" id="{5C4B6CAB-D13E-7FB7-6EF2-C42F0B82F763}"/>
              </a:ext>
            </a:extLst>
          </p:cNvPr>
          <p:cNvSpPr>
            <a:spLocks noGrp="1"/>
          </p:cNvSpPr>
          <p:nvPr>
            <p:ph idx="1"/>
          </p:nvPr>
        </p:nvSpPr>
        <p:spPr/>
        <p:txBody>
          <a:bodyPr/>
          <a:lstStyle/>
          <a:p>
            <a:pPr marL="0" indent="0">
              <a:buNone/>
            </a:pPr>
            <a:r>
              <a:rPr lang="de-DE"/>
              <a:t>Die Grundlage und Ausgangspunkt der paneuropäischen Zertifizierungsentwicklung sind: </a:t>
            </a:r>
          </a:p>
          <a:p>
            <a:r>
              <a:rPr lang="de-DE"/>
              <a:t>Erhaltung und angemessene Verbesserung der forstlichen </a:t>
            </a:r>
            <a:r>
              <a:rPr lang="de-DE">
                <a:highlight>
                  <a:srgbClr val="FFFF00"/>
                </a:highlight>
              </a:rPr>
              <a:t>Ressourcen</a:t>
            </a:r>
            <a:r>
              <a:rPr lang="de-DE"/>
              <a:t> und ihr Beitrag zu globalen Kohlenstoffkreisläufen </a:t>
            </a:r>
          </a:p>
          <a:p>
            <a:r>
              <a:rPr lang="de-DE"/>
              <a:t>Erhaltung der Gesundheit und </a:t>
            </a:r>
            <a:r>
              <a:rPr lang="de-DE">
                <a:highlight>
                  <a:srgbClr val="FFFF00"/>
                </a:highlight>
              </a:rPr>
              <a:t>Vitalität</a:t>
            </a:r>
            <a:r>
              <a:rPr lang="de-DE"/>
              <a:t> von Forstökosystemen </a:t>
            </a:r>
          </a:p>
          <a:p>
            <a:r>
              <a:rPr lang="de-DE"/>
              <a:t>Erhaltung und Förderung der </a:t>
            </a:r>
            <a:r>
              <a:rPr lang="de-DE">
                <a:highlight>
                  <a:srgbClr val="FFFF00"/>
                </a:highlight>
              </a:rPr>
              <a:t>Produktionsfunktion</a:t>
            </a:r>
            <a:r>
              <a:rPr lang="de-DE"/>
              <a:t> der Wälder </a:t>
            </a:r>
          </a:p>
          <a:p>
            <a:r>
              <a:rPr lang="de-DE"/>
              <a:t>Bewahrung, Erhaltung und angemessene Verbesserung der </a:t>
            </a:r>
            <a:r>
              <a:rPr lang="de-DE">
                <a:highlight>
                  <a:srgbClr val="FFFF00"/>
                </a:highlight>
              </a:rPr>
              <a:t>biologischen Vielfalt</a:t>
            </a:r>
            <a:r>
              <a:rPr lang="de-DE"/>
              <a:t> in Waldökosystemen </a:t>
            </a:r>
          </a:p>
          <a:p>
            <a:r>
              <a:rPr lang="de-DE"/>
              <a:t>Erhaltung und angemessene Verbesserung der </a:t>
            </a:r>
            <a:r>
              <a:rPr lang="de-DE">
                <a:highlight>
                  <a:srgbClr val="FFFF00"/>
                </a:highlight>
              </a:rPr>
              <a:t>Schutzfunktionen</a:t>
            </a:r>
            <a:r>
              <a:rPr lang="de-DE"/>
              <a:t> bei der Waldbewirtschaftung (vor allem Boden und Wasser) </a:t>
            </a:r>
          </a:p>
          <a:p>
            <a:r>
              <a:rPr lang="de-DE"/>
              <a:t>Erhaltung </a:t>
            </a:r>
            <a:r>
              <a:rPr lang="de-DE">
                <a:highlight>
                  <a:srgbClr val="FFFF00"/>
                </a:highlight>
              </a:rPr>
              <a:t>sonstiger sozioökonomischer Funktionen </a:t>
            </a:r>
            <a:r>
              <a:rPr lang="de-DE"/>
              <a:t>und Bedingungen</a:t>
            </a:r>
          </a:p>
          <a:p>
            <a:pPr marL="0" indent="0">
              <a:buNone/>
            </a:pPr>
            <a:r>
              <a:rPr lang="de-DE"/>
              <a:t>=&gt; </a:t>
            </a:r>
            <a:r>
              <a:rPr lang="de-DE">
                <a:highlight>
                  <a:srgbClr val="00FFFF"/>
                </a:highlight>
              </a:rPr>
              <a:t>41 Indikatoren </a:t>
            </a:r>
            <a:endParaRPr lang="de-DE" sz="1200">
              <a:highlight>
                <a:srgbClr val="00FFFF"/>
              </a:highlight>
            </a:endParaRPr>
          </a:p>
          <a:p>
            <a:pPr marL="0" indent="0">
              <a:buNone/>
            </a:pPr>
            <a:r>
              <a:rPr lang="de-DE" sz="1200"/>
              <a:t>(Quelle: Regionale PEFC-Arbeitsgruppe Sachsen, 2016)</a:t>
            </a:r>
          </a:p>
        </p:txBody>
      </p:sp>
      <p:sp>
        <p:nvSpPr>
          <p:cNvPr id="4" name="Datumsplatzhalter 3">
            <a:extLst>
              <a:ext uri="{FF2B5EF4-FFF2-40B4-BE49-F238E27FC236}">
                <a16:creationId xmlns:a16="http://schemas.microsoft.com/office/drawing/2014/main" id="{02E270C4-915E-F622-A55E-8E0A470E2FCE}"/>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651E4A1E-5861-CA0E-375E-4160D6A512E1}"/>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305ABAFF-B721-5A87-B872-FA4F57F3452C}"/>
              </a:ext>
            </a:extLst>
          </p:cNvPr>
          <p:cNvSpPr>
            <a:spLocks noGrp="1"/>
          </p:cNvSpPr>
          <p:nvPr>
            <p:ph type="sldNum" sz="quarter" idx="12"/>
          </p:nvPr>
        </p:nvSpPr>
        <p:spPr/>
        <p:txBody>
          <a:bodyPr/>
          <a:lstStyle/>
          <a:p>
            <a:fld id="{6B163FA3-2401-4061-832D-48DF6DAF83E2}" type="slidenum">
              <a:rPr lang="de-DE" altLang="de-DE" smtClean="0"/>
              <a:pPr/>
              <a:t>7</a:t>
            </a:fld>
            <a:endParaRPr lang="de-DE" altLang="de-DE"/>
          </a:p>
        </p:txBody>
      </p:sp>
    </p:spTree>
    <p:extLst>
      <p:ext uri="{BB962C8B-B14F-4D97-AF65-F5344CB8AC3E}">
        <p14:creationId xmlns:p14="http://schemas.microsoft.com/office/powerpoint/2010/main" val="65933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A2BDF-6EA6-33FF-89FB-1A669695725E}"/>
              </a:ext>
            </a:extLst>
          </p:cNvPr>
          <p:cNvSpPr>
            <a:spLocks noGrp="1"/>
          </p:cNvSpPr>
          <p:nvPr>
            <p:ph type="title"/>
          </p:nvPr>
        </p:nvSpPr>
        <p:spPr/>
        <p:txBody>
          <a:bodyPr/>
          <a:lstStyle/>
          <a:p>
            <a:r>
              <a:rPr lang="de-DE"/>
              <a:t>Naturnah versus naturgemäß</a:t>
            </a:r>
          </a:p>
        </p:txBody>
      </p:sp>
      <p:sp>
        <p:nvSpPr>
          <p:cNvPr id="3" name="Textplatzhalter 2">
            <a:extLst>
              <a:ext uri="{FF2B5EF4-FFF2-40B4-BE49-F238E27FC236}">
                <a16:creationId xmlns:a16="http://schemas.microsoft.com/office/drawing/2014/main" id="{EEED3BB4-69A6-F9B2-B3A6-84F6B1701FD4}"/>
              </a:ext>
            </a:extLst>
          </p:cNvPr>
          <p:cNvSpPr>
            <a:spLocks noGrp="1"/>
          </p:cNvSpPr>
          <p:nvPr>
            <p:ph type="body" idx="1"/>
          </p:nvPr>
        </p:nvSpPr>
        <p:spPr>
          <a:xfrm>
            <a:off x="659636" y="1056752"/>
            <a:ext cx="3868340" cy="823912"/>
          </a:xfrm>
        </p:spPr>
        <p:txBody>
          <a:bodyPr/>
          <a:lstStyle/>
          <a:p>
            <a:r>
              <a:rPr lang="de-DE"/>
              <a:t>Natur</a:t>
            </a:r>
            <a:r>
              <a:rPr lang="de-DE" u="sng"/>
              <a:t>nahe</a:t>
            </a:r>
            <a:r>
              <a:rPr lang="de-DE"/>
              <a:t> Waldwirtschaft</a:t>
            </a:r>
          </a:p>
          <a:p>
            <a:r>
              <a:rPr lang="de-DE"/>
              <a:t>(CNF: Close to Nature; German </a:t>
            </a:r>
            <a:r>
              <a:rPr lang="de-DE" err="1"/>
              <a:t>states</a:t>
            </a:r>
            <a:r>
              <a:rPr lang="de-DE"/>
              <a:t>)</a:t>
            </a:r>
          </a:p>
        </p:txBody>
      </p:sp>
      <p:sp>
        <p:nvSpPr>
          <p:cNvPr id="4" name="Inhaltsplatzhalter 3">
            <a:extLst>
              <a:ext uri="{FF2B5EF4-FFF2-40B4-BE49-F238E27FC236}">
                <a16:creationId xmlns:a16="http://schemas.microsoft.com/office/drawing/2014/main" id="{00C2E38F-B3AC-499C-0A0A-DCD3B7D82948}"/>
              </a:ext>
            </a:extLst>
          </p:cNvPr>
          <p:cNvSpPr>
            <a:spLocks noGrp="1"/>
          </p:cNvSpPr>
          <p:nvPr>
            <p:ph sz="half" idx="2"/>
          </p:nvPr>
        </p:nvSpPr>
        <p:spPr>
          <a:xfrm>
            <a:off x="659636" y="1878863"/>
            <a:ext cx="3868340" cy="3684588"/>
          </a:xfrm>
        </p:spPr>
        <p:txBody>
          <a:bodyPr/>
          <a:lstStyle/>
          <a:p>
            <a:r>
              <a:rPr lang="de-DE">
                <a:solidFill>
                  <a:srgbClr val="0000FF"/>
                </a:solidFill>
              </a:rPr>
              <a:t>Standards erfüllen</a:t>
            </a:r>
          </a:p>
          <a:p>
            <a:r>
              <a:rPr lang="de-DE"/>
              <a:t>Standortgerechte Baumarten</a:t>
            </a:r>
          </a:p>
          <a:p>
            <a:r>
              <a:rPr lang="de-DE">
                <a:highlight>
                  <a:srgbClr val="FFFF00"/>
                </a:highlight>
              </a:rPr>
              <a:t>Verjüngen, pflegen, ernten</a:t>
            </a:r>
          </a:p>
          <a:p>
            <a:r>
              <a:rPr lang="de-DE"/>
              <a:t>Mischwald, stabile, strukturreiche Waldbestände</a:t>
            </a:r>
          </a:p>
          <a:p>
            <a:r>
              <a:rPr lang="de-DE"/>
              <a:t>Naturverjüngung, wo möglich</a:t>
            </a:r>
          </a:p>
          <a:p>
            <a:r>
              <a:rPr lang="de-DE"/>
              <a:t>Angepasste Wildstände</a:t>
            </a:r>
          </a:p>
          <a:p>
            <a:r>
              <a:rPr lang="de-DE"/>
              <a:t>Pflege (Z-Bäume)</a:t>
            </a:r>
          </a:p>
          <a:p>
            <a:r>
              <a:rPr lang="de-DE"/>
              <a:t>Biodiversität: Integrativer Naturschutz (Segregation?)</a:t>
            </a:r>
          </a:p>
          <a:p>
            <a:endParaRPr lang="de-DE"/>
          </a:p>
        </p:txBody>
      </p:sp>
      <p:sp>
        <p:nvSpPr>
          <p:cNvPr id="5" name="Textplatzhalter 4">
            <a:extLst>
              <a:ext uri="{FF2B5EF4-FFF2-40B4-BE49-F238E27FC236}">
                <a16:creationId xmlns:a16="http://schemas.microsoft.com/office/drawing/2014/main" id="{110D5DD9-740C-EDD7-58A6-F96C740893FC}"/>
              </a:ext>
            </a:extLst>
          </p:cNvPr>
          <p:cNvSpPr>
            <a:spLocks noGrp="1"/>
          </p:cNvSpPr>
          <p:nvPr>
            <p:ph type="body" sz="quarter" idx="3"/>
          </p:nvPr>
        </p:nvSpPr>
        <p:spPr>
          <a:xfrm>
            <a:off x="4616026" y="1068510"/>
            <a:ext cx="4335338" cy="823912"/>
          </a:xfrm>
        </p:spPr>
        <p:txBody>
          <a:bodyPr/>
          <a:lstStyle/>
          <a:p>
            <a:r>
              <a:rPr lang="de-DE"/>
              <a:t>Natur</a:t>
            </a:r>
            <a:r>
              <a:rPr lang="de-DE" u="sng"/>
              <a:t>gemäße</a:t>
            </a:r>
            <a:r>
              <a:rPr lang="de-DE"/>
              <a:t> Waldwirtschaft</a:t>
            </a:r>
          </a:p>
          <a:p>
            <a:r>
              <a:rPr lang="de-DE"/>
              <a:t>(</a:t>
            </a:r>
            <a:r>
              <a:rPr lang="de-DE" err="1"/>
              <a:t>Continous</a:t>
            </a:r>
            <a:r>
              <a:rPr lang="de-DE"/>
              <a:t> Cover </a:t>
            </a:r>
            <a:r>
              <a:rPr lang="de-DE" err="1"/>
              <a:t>Forestry</a:t>
            </a:r>
            <a:r>
              <a:rPr lang="de-DE"/>
              <a:t>; ANW, </a:t>
            </a:r>
            <a:r>
              <a:rPr lang="de-DE" err="1"/>
              <a:t>ProSilva</a:t>
            </a:r>
            <a:r>
              <a:rPr lang="de-DE"/>
              <a:t>)</a:t>
            </a:r>
          </a:p>
        </p:txBody>
      </p:sp>
      <p:sp>
        <p:nvSpPr>
          <p:cNvPr id="6" name="Inhaltsplatzhalter 5">
            <a:extLst>
              <a:ext uri="{FF2B5EF4-FFF2-40B4-BE49-F238E27FC236}">
                <a16:creationId xmlns:a16="http://schemas.microsoft.com/office/drawing/2014/main" id="{EA72BB15-BD2F-AEF0-95FE-FAC73A2E404A}"/>
              </a:ext>
            </a:extLst>
          </p:cNvPr>
          <p:cNvSpPr>
            <a:spLocks noGrp="1"/>
          </p:cNvSpPr>
          <p:nvPr>
            <p:ph sz="quarter" idx="4"/>
          </p:nvPr>
        </p:nvSpPr>
        <p:spPr>
          <a:xfrm>
            <a:off x="4645820" y="1892422"/>
            <a:ext cx="4119314" cy="3684588"/>
          </a:xfrm>
        </p:spPr>
        <p:txBody>
          <a:bodyPr/>
          <a:lstStyle/>
          <a:p>
            <a:r>
              <a:rPr lang="de-DE">
                <a:solidFill>
                  <a:srgbClr val="0000FF"/>
                </a:solidFill>
              </a:rPr>
              <a:t>Hohe finanzielle Leistung</a:t>
            </a:r>
          </a:p>
          <a:p>
            <a:r>
              <a:rPr lang="de-DE"/>
              <a:t>Standortheimische Baumarten</a:t>
            </a:r>
          </a:p>
          <a:p>
            <a:r>
              <a:rPr lang="de-DE">
                <a:highlight>
                  <a:srgbClr val="FFFF00"/>
                </a:highlight>
              </a:rPr>
              <a:t>Pflege: Einzelbaum</a:t>
            </a:r>
          </a:p>
          <a:p>
            <a:r>
              <a:rPr lang="de-DE">
                <a:highlight>
                  <a:srgbClr val="FFFF00"/>
                </a:highlight>
              </a:rPr>
              <a:t>Keine flächige Verjüngung angestrebt</a:t>
            </a:r>
          </a:p>
          <a:p>
            <a:r>
              <a:rPr lang="de-DE"/>
              <a:t>Angepasste Wildstände</a:t>
            </a:r>
          </a:p>
          <a:p>
            <a:r>
              <a:rPr lang="de-DE"/>
              <a:t>Naturverjüngung (Pflanzung, Saat)</a:t>
            </a:r>
          </a:p>
          <a:p>
            <a:r>
              <a:rPr lang="de-DE"/>
              <a:t>Prozessautomation</a:t>
            </a:r>
          </a:p>
          <a:p>
            <a:r>
              <a:rPr lang="de-DE"/>
              <a:t>Biodiversität: Integrativer Naturschutz </a:t>
            </a:r>
            <a:r>
              <a:rPr lang="de-DE">
                <a:solidFill>
                  <a:schemeClr val="bg1">
                    <a:lumMod val="65000"/>
                  </a:schemeClr>
                </a:solidFill>
              </a:rPr>
              <a:t>(Segregation)</a:t>
            </a:r>
          </a:p>
        </p:txBody>
      </p:sp>
      <p:sp>
        <p:nvSpPr>
          <p:cNvPr id="7" name="Datumsplatzhalter 6">
            <a:extLst>
              <a:ext uri="{FF2B5EF4-FFF2-40B4-BE49-F238E27FC236}">
                <a16:creationId xmlns:a16="http://schemas.microsoft.com/office/drawing/2014/main" id="{3D43FCCA-C5F0-AD1C-5382-413070BBCEF4}"/>
              </a:ext>
            </a:extLst>
          </p:cNvPr>
          <p:cNvSpPr>
            <a:spLocks noGrp="1"/>
          </p:cNvSpPr>
          <p:nvPr>
            <p:ph type="dt" sz="half" idx="10"/>
          </p:nvPr>
        </p:nvSpPr>
        <p:spPr/>
        <p:txBody>
          <a:bodyPr/>
          <a:lstStyle/>
          <a:p>
            <a:r>
              <a:rPr lang="de-DE" altLang="de-DE"/>
              <a:t>Online, 18.12.2025</a:t>
            </a:r>
          </a:p>
        </p:txBody>
      </p:sp>
      <p:sp>
        <p:nvSpPr>
          <p:cNvPr id="8" name="Fußzeilenplatzhalter 7">
            <a:extLst>
              <a:ext uri="{FF2B5EF4-FFF2-40B4-BE49-F238E27FC236}">
                <a16:creationId xmlns:a16="http://schemas.microsoft.com/office/drawing/2014/main" id="{68486951-576E-81E0-86BF-03AF6DC780CF}"/>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9" name="Foliennummernplatzhalter 8">
            <a:extLst>
              <a:ext uri="{FF2B5EF4-FFF2-40B4-BE49-F238E27FC236}">
                <a16:creationId xmlns:a16="http://schemas.microsoft.com/office/drawing/2014/main" id="{C03F2747-DCC7-28EF-4777-A99A682668B9}"/>
              </a:ext>
            </a:extLst>
          </p:cNvPr>
          <p:cNvSpPr>
            <a:spLocks noGrp="1"/>
          </p:cNvSpPr>
          <p:nvPr>
            <p:ph type="sldNum" sz="quarter" idx="12"/>
          </p:nvPr>
        </p:nvSpPr>
        <p:spPr/>
        <p:txBody>
          <a:bodyPr/>
          <a:lstStyle/>
          <a:p>
            <a:fld id="{4C390BCB-DA68-4E15-B331-8F45AFED9914}" type="slidenum">
              <a:rPr lang="de-DE" altLang="de-DE" smtClean="0"/>
              <a:pPr/>
              <a:t>8</a:t>
            </a:fld>
            <a:endParaRPr lang="de-DE" altLang="de-DE"/>
          </a:p>
        </p:txBody>
      </p:sp>
    </p:spTree>
    <p:extLst>
      <p:ext uri="{BB962C8B-B14F-4D97-AF65-F5344CB8AC3E}">
        <p14:creationId xmlns:p14="http://schemas.microsoft.com/office/powerpoint/2010/main" val="31165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5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fade">
                                      <p:cBhvr>
                                        <p:cTn id="72" dur="5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fade">
                                      <p:cBhvr>
                                        <p:cTn id="77" dur="500"/>
                                        <p:tgtEl>
                                          <p:spTgt spid="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D28C2-45D1-5052-E889-EBD778A4416E}"/>
              </a:ext>
            </a:extLst>
          </p:cNvPr>
          <p:cNvSpPr>
            <a:spLocks noGrp="1"/>
          </p:cNvSpPr>
          <p:nvPr>
            <p:ph type="title"/>
          </p:nvPr>
        </p:nvSpPr>
        <p:spPr/>
        <p:txBody>
          <a:bodyPr/>
          <a:lstStyle/>
          <a:p>
            <a:r>
              <a:rPr lang="de-DE"/>
              <a:t>Naturnah versus naturgemäß</a:t>
            </a:r>
            <a:br>
              <a:rPr lang="de-DE"/>
            </a:br>
            <a:r>
              <a:rPr lang="de-DE" sz="2400"/>
              <a:t>Naturnaher Waldbau </a:t>
            </a:r>
            <a:r>
              <a:rPr lang="de-DE" sz="2800"/>
              <a:t>Baden-Württemberg</a:t>
            </a:r>
          </a:p>
        </p:txBody>
      </p:sp>
      <p:sp>
        <p:nvSpPr>
          <p:cNvPr id="3" name="Inhaltsplatzhalter 2">
            <a:extLst>
              <a:ext uri="{FF2B5EF4-FFF2-40B4-BE49-F238E27FC236}">
                <a16:creationId xmlns:a16="http://schemas.microsoft.com/office/drawing/2014/main" id="{E33C7FDA-0E94-F027-14F5-3B90FB4C0D93}"/>
              </a:ext>
            </a:extLst>
          </p:cNvPr>
          <p:cNvSpPr>
            <a:spLocks noGrp="1"/>
          </p:cNvSpPr>
          <p:nvPr>
            <p:ph idx="1"/>
          </p:nvPr>
        </p:nvSpPr>
        <p:spPr/>
        <p:txBody>
          <a:bodyPr/>
          <a:lstStyle/>
          <a:p>
            <a:pPr>
              <a:buNone/>
            </a:pPr>
            <a:r>
              <a:rPr lang="de-DE"/>
              <a:t>„Herzstück des Konzeptes Naturnahe Waldwirtschaft sind sechs zentrale waldbauspezifische Elemente, die den Naturnahen Waldbau im engeren Sinn konstituieren ():</a:t>
            </a:r>
          </a:p>
          <a:p>
            <a:pPr marL="457200" indent="-457200">
              <a:buFont typeface="+mj-lt"/>
              <a:buAutoNum type="arabicPeriod"/>
            </a:pPr>
            <a:r>
              <a:rPr lang="de-DE"/>
              <a:t>Naturnähe und Standortsbezug bei der Baumartenwahl;</a:t>
            </a:r>
          </a:p>
          <a:p>
            <a:pPr marL="457200" indent="-457200">
              <a:buFont typeface="+mj-lt"/>
              <a:buAutoNum type="arabicPeriod"/>
            </a:pPr>
            <a:r>
              <a:rPr lang="de-DE"/>
              <a:t>ökologische und physikalische Stabilität der Wälder;</a:t>
            </a:r>
          </a:p>
          <a:p>
            <a:pPr marL="457200" indent="-457200">
              <a:buFont typeface="+mj-lt"/>
              <a:buAutoNum type="arabicPeriod"/>
            </a:pPr>
            <a:r>
              <a:rPr lang="de-DE"/>
              <a:t>Mischwaldprinzip und </a:t>
            </a:r>
            <a:r>
              <a:rPr lang="de-DE" err="1"/>
              <a:t>Stufigkeit</a:t>
            </a:r>
            <a:r>
              <a:rPr lang="de-DE"/>
              <a:t>;</a:t>
            </a:r>
          </a:p>
          <a:p>
            <a:pPr marL="457200" indent="-457200">
              <a:buFont typeface="+mj-lt"/>
              <a:buAutoNum type="arabicPeriod"/>
            </a:pPr>
            <a:r>
              <a:rPr lang="de-DE"/>
              <a:t>Schwerpunkt Naturverjüngung;</a:t>
            </a:r>
          </a:p>
          <a:p>
            <a:pPr marL="457200" indent="-457200">
              <a:buFont typeface="+mj-lt"/>
              <a:buAutoNum type="arabicPeriod"/>
            </a:pPr>
            <a:r>
              <a:rPr lang="de-DE"/>
              <a:t>waldbaulich tragbare, angepasste Wildbestände;</a:t>
            </a:r>
          </a:p>
          <a:p>
            <a:pPr marL="457200" indent="-457200">
              <a:buFont typeface="+mj-lt"/>
              <a:buAutoNum type="arabicPeriod"/>
            </a:pPr>
            <a:r>
              <a:rPr lang="de-DE"/>
              <a:t>qualitäts- und stabilitätsorientierte Pflege der Bestände.“</a:t>
            </a:r>
          </a:p>
          <a:p>
            <a:endParaRPr lang="de-DE"/>
          </a:p>
          <a:p>
            <a:r>
              <a:rPr lang="de-DE" sz="1000"/>
              <a:t>(</a:t>
            </a:r>
            <a:r>
              <a:rPr lang="de-DE" sz="1000">
                <a:hlinkClick r:id="rId2"/>
              </a:rPr>
              <a:t>https://www.waldwissen.net/de/waldwirtschaft/waldbau/waldumbau/naturnahe-waldwirtschaft-in-bw</a:t>
            </a:r>
            <a:r>
              <a:rPr lang="de-DE" sz="1000"/>
              <a:t>; 10.12.2025)</a:t>
            </a:r>
          </a:p>
        </p:txBody>
      </p:sp>
      <p:sp>
        <p:nvSpPr>
          <p:cNvPr id="4" name="Datumsplatzhalter 3">
            <a:extLst>
              <a:ext uri="{FF2B5EF4-FFF2-40B4-BE49-F238E27FC236}">
                <a16:creationId xmlns:a16="http://schemas.microsoft.com/office/drawing/2014/main" id="{51CD68BC-4CB0-6F7C-1532-DAFF0DFE624C}"/>
              </a:ext>
            </a:extLst>
          </p:cNvPr>
          <p:cNvSpPr>
            <a:spLocks noGrp="1"/>
          </p:cNvSpPr>
          <p:nvPr>
            <p:ph type="dt" sz="half" idx="10"/>
          </p:nvPr>
        </p:nvSpPr>
        <p:spPr/>
        <p:txBody>
          <a:bodyPr/>
          <a:lstStyle/>
          <a:p>
            <a:r>
              <a:rPr lang="de-DE" altLang="de-DE"/>
              <a:t>Online, 18.12.2025</a:t>
            </a:r>
          </a:p>
          <a:p>
            <a:endParaRPr lang="de-DE" altLang="de-DE"/>
          </a:p>
        </p:txBody>
      </p:sp>
      <p:sp>
        <p:nvSpPr>
          <p:cNvPr id="5" name="Fußzeilenplatzhalter 4">
            <a:extLst>
              <a:ext uri="{FF2B5EF4-FFF2-40B4-BE49-F238E27FC236}">
                <a16:creationId xmlns:a16="http://schemas.microsoft.com/office/drawing/2014/main" id="{BF9B6BFD-3CB2-9E2B-9F66-B57E762A1A3F}"/>
              </a:ext>
            </a:extLst>
          </p:cNvPr>
          <p:cNvSpPr>
            <a:spLocks noGrp="1"/>
          </p:cNvSpPr>
          <p:nvPr>
            <p:ph type="ftr" sz="quarter" idx="11"/>
          </p:nvPr>
        </p:nvSpPr>
        <p:spPr/>
        <p:txBody>
          <a:bodyPr/>
          <a:lstStyle/>
          <a:p>
            <a:r>
              <a:rPr lang="de-DE" altLang="de-DE" err="1"/>
              <a:t>Prof.i.R</a:t>
            </a:r>
            <a:r>
              <a:rPr lang="de-DE" altLang="de-DE"/>
              <a:t>. Dr. Manfred Schölch, </a:t>
            </a:r>
            <a:r>
              <a:rPr lang="de-DE" altLang="de-DE" err="1"/>
              <a:t>Silvatip</a:t>
            </a:r>
            <a:endParaRPr lang="de-DE" altLang="de-DE"/>
          </a:p>
        </p:txBody>
      </p:sp>
      <p:sp>
        <p:nvSpPr>
          <p:cNvPr id="6" name="Foliennummernplatzhalter 5">
            <a:extLst>
              <a:ext uri="{FF2B5EF4-FFF2-40B4-BE49-F238E27FC236}">
                <a16:creationId xmlns:a16="http://schemas.microsoft.com/office/drawing/2014/main" id="{578BC12A-5081-26B0-286E-3E8DCBA1128B}"/>
              </a:ext>
            </a:extLst>
          </p:cNvPr>
          <p:cNvSpPr>
            <a:spLocks noGrp="1"/>
          </p:cNvSpPr>
          <p:nvPr>
            <p:ph type="sldNum" sz="quarter" idx="12"/>
          </p:nvPr>
        </p:nvSpPr>
        <p:spPr/>
        <p:txBody>
          <a:bodyPr/>
          <a:lstStyle/>
          <a:p>
            <a:fld id="{6B163FA3-2401-4061-832D-48DF6DAF83E2}" type="slidenum">
              <a:rPr lang="de-DE" altLang="de-DE" smtClean="0"/>
              <a:pPr/>
              <a:t>9</a:t>
            </a:fld>
            <a:endParaRPr lang="de-DE" altLang="de-DE"/>
          </a:p>
        </p:txBody>
      </p:sp>
    </p:spTree>
    <p:extLst>
      <p:ext uri="{BB962C8B-B14F-4D97-AF65-F5344CB8AC3E}">
        <p14:creationId xmlns:p14="http://schemas.microsoft.com/office/powerpoint/2010/main" val="16746815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änzend">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75AE73F3A7726419B17A6AE052AAF73" ma:contentTypeVersion="15" ma:contentTypeDescription="Ein neues Dokument erstellen." ma:contentTypeScope="" ma:versionID="704cfe0d3a12a9203ddcfc6a765839cc">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3f209b7a4dbf43f4f05e1b836491286f"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Props1.xml><?xml version="1.0" encoding="utf-8"?>
<ds:datastoreItem xmlns:ds="http://schemas.openxmlformats.org/officeDocument/2006/customXml" ds:itemID="{2D05832E-8F55-43E9-9F12-FADB4ED154A5}">
  <ds:schemaRefs>
    <ds:schemaRef ds:uri="http://schemas.microsoft.com/sharepoint/v3/contenttype/forms"/>
  </ds:schemaRefs>
</ds:datastoreItem>
</file>

<file path=customXml/itemProps2.xml><?xml version="1.0" encoding="utf-8"?>
<ds:datastoreItem xmlns:ds="http://schemas.openxmlformats.org/officeDocument/2006/customXml" ds:itemID="{1923D480-937D-425C-A884-D075D8E9699F}"/>
</file>

<file path=customXml/itemProps3.xml><?xml version="1.0" encoding="utf-8"?>
<ds:datastoreItem xmlns:ds="http://schemas.openxmlformats.org/officeDocument/2006/customXml" ds:itemID="{FC6175A0-F1DD-402A-A968-9AB15D29D211}">
  <ds:schemaRef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b4de3b38-e3bc-457f-93af-f189da2c859d"/>
    <ds:schemaRef ds:uri="http://schemas.microsoft.com/office/infopath/2007/PartnerControls"/>
    <ds:schemaRef ds:uri="7c83095a-db20-459a-9d7d-43b1b6dbea8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2178</Words>
  <Application>Microsoft Office PowerPoint</Application>
  <PresentationFormat>On-screen Show (4:3)</PresentationFormat>
  <Paragraphs>317</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Courier New</vt:lpstr>
      <vt:lpstr>Wingdings</vt:lpstr>
      <vt:lpstr>Office</vt:lpstr>
      <vt:lpstr>Multifunktionale und Naturnahe Forstwirtschaft (Multifunctional and Close-to-Nature Forestry (MFM, CNF) </vt:lpstr>
      <vt:lpstr>Inhalt</vt:lpstr>
      <vt:lpstr>Multifunktionale Waldwirtschaft</vt:lpstr>
      <vt:lpstr>Normen Bundeswaldgesetz (Bundesrepublik Deutschland, 1975)</vt:lpstr>
      <vt:lpstr>Normen Waldgesetz Bayern (2005)</vt:lpstr>
      <vt:lpstr>Normen Saarland (1977)</vt:lpstr>
      <vt:lpstr>Normen: MFM/CNF: Zertifizierung (PEFC)</vt:lpstr>
      <vt:lpstr>Naturnah versus naturgemäß</vt:lpstr>
      <vt:lpstr>Naturnah versus naturgemäß Naturnaher Waldbau Baden-Württemberg</vt:lpstr>
      <vt:lpstr>Naturnah versus naturgemäß Vorteile des Dauerwaldes</vt:lpstr>
      <vt:lpstr>Naturnah versus naturgemäß</vt:lpstr>
      <vt:lpstr>Naturnah versus naturgemäß</vt:lpstr>
      <vt:lpstr>Naturnah versus naturgemäß</vt:lpstr>
      <vt:lpstr>Naturnah versus naturgemäß</vt:lpstr>
      <vt:lpstr>Naturnah versus naturgemäß</vt:lpstr>
      <vt:lpstr>Forstplanung</vt:lpstr>
      <vt:lpstr>Optionen für Dauerwald (CCF) in der Ukraine</vt:lpstr>
      <vt:lpstr>Ausbildung</vt:lpstr>
      <vt:lpstr>Ausbildung</vt:lpstr>
      <vt:lpstr>Risiken zum Scheitern</vt:lpstr>
      <vt:lpstr>Naturnah versus naturgemäß</vt:lpstr>
      <vt:lpstr>Zusammenfassung</vt:lpstr>
      <vt:lpstr>PowerPoint Presentation</vt:lpstr>
    </vt:vector>
  </TitlesOfParts>
  <Company>HS Weihenstephan-Triesdorf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Manfred Schölch</dc:creator>
  <cp:lastModifiedBy>Volker Sasse</cp:lastModifiedBy>
  <cp:revision>1</cp:revision>
  <cp:lastPrinted>2025-12-17T18:28:13Z</cp:lastPrinted>
  <dcterms:created xsi:type="dcterms:W3CDTF">2018-02-20T16:51:03Z</dcterms:created>
  <dcterms:modified xsi:type="dcterms:W3CDTF">2025-12-17T18:28:22Z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