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handoutMasterIdLst>
    <p:handoutMasterId r:id="rId13"/>
  </p:handoutMasterIdLst>
  <p:sldIdLst>
    <p:sldId id="262" r:id="rId5"/>
    <p:sldId id="261" r:id="rId6"/>
    <p:sldId id="274" r:id="rId7"/>
    <p:sldId id="273" r:id="rId8"/>
    <p:sldId id="275" r:id="rId9"/>
    <p:sldId id="259" r:id="rId10"/>
    <p:sldId id="269" r:id="rId11"/>
  </p:sldIdLst>
  <p:sldSz cx="9144000" cy="6858000" type="screen4x3"/>
  <p:notesSz cx="6797675" cy="9926638"/>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3DC055-001D-4B92-B7B0-92B1CBEFD044}" v="1" dt="2026-01-07T10:05:14.073"/>
  </p1510:revLst>
</p1510:revInfo>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Без стилю та сітки таблиці">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92801" autoAdjust="0"/>
  </p:normalViewPr>
  <p:slideViewPr>
    <p:cSldViewPr>
      <p:cViewPr varScale="1">
        <p:scale>
          <a:sx n="58" d="100"/>
          <a:sy n="58" d="100"/>
        </p:scale>
        <p:origin x="1496" y="48"/>
      </p:cViewPr>
      <p:guideLst>
        <p:guide orient="horz" pos="2160"/>
        <p:guide pos="2880"/>
      </p:guideLst>
    </p:cSldViewPr>
  </p:slideViewPr>
  <p:outlineViewPr>
    <p:cViewPr>
      <p:scale>
        <a:sx n="33" d="100"/>
        <a:sy n="33" d="100"/>
      </p:scale>
      <p:origin x="10" y="2299"/>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yna Semytska" userId="a3d2e4e7-b9ff-45b1-8635-20d07c4ce47e" providerId="ADAL" clId="{FB7BFF1B-B6B8-43E0-A23D-4DB3B4C8A227}"/>
    <pc:docChg chg="undo custSel modSld">
      <pc:chgData name="Halyna Semytska" userId="a3d2e4e7-b9ff-45b1-8635-20d07c4ce47e" providerId="ADAL" clId="{FB7BFF1B-B6B8-43E0-A23D-4DB3B4C8A227}" dt="2026-01-07T10:10:25.666" v="194" actId="20577"/>
      <pc:docMkLst>
        <pc:docMk/>
      </pc:docMkLst>
      <pc:sldChg chg="modSp mod">
        <pc:chgData name="Halyna Semytska" userId="a3d2e4e7-b9ff-45b1-8635-20d07c4ce47e" providerId="ADAL" clId="{FB7BFF1B-B6B8-43E0-A23D-4DB3B4C8A227}" dt="2026-01-07T09:47:36.018" v="45" actId="14100"/>
        <pc:sldMkLst>
          <pc:docMk/>
          <pc:sldMk cId="3811171641" sldId="261"/>
        </pc:sldMkLst>
        <pc:spChg chg="mod">
          <ac:chgData name="Halyna Semytska" userId="a3d2e4e7-b9ff-45b1-8635-20d07c4ce47e" providerId="ADAL" clId="{FB7BFF1B-B6B8-43E0-A23D-4DB3B4C8A227}" dt="2026-01-07T09:46:53.663" v="42" actId="6549"/>
          <ac:spMkLst>
            <pc:docMk/>
            <pc:sldMk cId="3811171641" sldId="261"/>
            <ac:spMk id="2" creationId="{00000000-0000-0000-0000-000000000000}"/>
          </ac:spMkLst>
        </pc:spChg>
        <pc:graphicFrameChg chg="mod modGraphic">
          <ac:chgData name="Halyna Semytska" userId="a3d2e4e7-b9ff-45b1-8635-20d07c4ce47e" providerId="ADAL" clId="{FB7BFF1B-B6B8-43E0-A23D-4DB3B4C8A227}" dt="2026-01-07T09:47:36.018" v="45" actId="14100"/>
          <ac:graphicFrameMkLst>
            <pc:docMk/>
            <pc:sldMk cId="3811171641" sldId="261"/>
            <ac:graphicFrameMk id="8" creationId="{00000000-0000-0000-0000-000000000000}"/>
          </ac:graphicFrameMkLst>
        </pc:graphicFrameChg>
      </pc:sldChg>
      <pc:sldChg chg="modSp mod">
        <pc:chgData name="Halyna Semytska" userId="a3d2e4e7-b9ff-45b1-8635-20d07c4ce47e" providerId="ADAL" clId="{FB7BFF1B-B6B8-43E0-A23D-4DB3B4C8A227}" dt="2026-01-07T09:45:44.770" v="3" actId="20577"/>
        <pc:sldMkLst>
          <pc:docMk/>
          <pc:sldMk cId="3313774339" sldId="262"/>
        </pc:sldMkLst>
        <pc:spChg chg="mod">
          <ac:chgData name="Halyna Semytska" userId="a3d2e4e7-b9ff-45b1-8635-20d07c4ce47e" providerId="ADAL" clId="{FB7BFF1B-B6B8-43E0-A23D-4DB3B4C8A227}" dt="2026-01-07T09:45:44.770" v="3" actId="20577"/>
          <ac:spMkLst>
            <pc:docMk/>
            <pc:sldMk cId="3313774339" sldId="262"/>
            <ac:spMk id="5" creationId="{403CB551-7921-08D6-5152-2DFB1869CC81}"/>
          </ac:spMkLst>
        </pc:spChg>
      </pc:sldChg>
      <pc:sldChg chg="modSp mod">
        <pc:chgData name="Halyna Semytska" userId="a3d2e4e7-b9ff-45b1-8635-20d07c4ce47e" providerId="ADAL" clId="{FB7BFF1B-B6B8-43E0-A23D-4DB3B4C8A227}" dt="2026-01-07T10:08:49.655" v="154" actId="20577"/>
        <pc:sldMkLst>
          <pc:docMk/>
          <pc:sldMk cId="4131182958" sldId="273"/>
        </pc:sldMkLst>
        <pc:graphicFrameChg chg="mod modGraphic">
          <ac:chgData name="Halyna Semytska" userId="a3d2e4e7-b9ff-45b1-8635-20d07c4ce47e" providerId="ADAL" clId="{FB7BFF1B-B6B8-43E0-A23D-4DB3B4C8A227}" dt="2026-01-07T10:08:49.655" v="154" actId="20577"/>
          <ac:graphicFrameMkLst>
            <pc:docMk/>
            <pc:sldMk cId="4131182958" sldId="273"/>
            <ac:graphicFrameMk id="5" creationId="{0F982F56-9840-293A-9FD3-29E17FD26ACA}"/>
          </ac:graphicFrameMkLst>
        </pc:graphicFrameChg>
      </pc:sldChg>
      <pc:sldChg chg="modSp mod">
        <pc:chgData name="Halyna Semytska" userId="a3d2e4e7-b9ff-45b1-8635-20d07c4ce47e" providerId="ADAL" clId="{FB7BFF1B-B6B8-43E0-A23D-4DB3B4C8A227}" dt="2026-01-07T10:08:59.985" v="155" actId="20577"/>
        <pc:sldMkLst>
          <pc:docMk/>
          <pc:sldMk cId="115285262" sldId="274"/>
        </pc:sldMkLst>
        <pc:graphicFrameChg chg="modGraphic">
          <ac:chgData name="Halyna Semytska" userId="a3d2e4e7-b9ff-45b1-8635-20d07c4ce47e" providerId="ADAL" clId="{FB7BFF1B-B6B8-43E0-A23D-4DB3B4C8A227}" dt="2026-01-07T10:08:59.985" v="155" actId="20577"/>
          <ac:graphicFrameMkLst>
            <pc:docMk/>
            <pc:sldMk cId="115285262" sldId="274"/>
            <ac:graphicFrameMk id="5" creationId="{80C6796E-3EF0-ED80-66F5-9361122EB9BB}"/>
          </ac:graphicFrameMkLst>
        </pc:graphicFrameChg>
      </pc:sldChg>
      <pc:sldChg chg="modSp mod">
        <pc:chgData name="Halyna Semytska" userId="a3d2e4e7-b9ff-45b1-8635-20d07c4ce47e" providerId="ADAL" clId="{FB7BFF1B-B6B8-43E0-A23D-4DB3B4C8A227}" dt="2026-01-07T10:10:25.666" v="194" actId="20577"/>
        <pc:sldMkLst>
          <pc:docMk/>
          <pc:sldMk cId="3194879463" sldId="275"/>
        </pc:sldMkLst>
        <pc:spChg chg="mod">
          <ac:chgData name="Halyna Semytska" userId="a3d2e4e7-b9ff-45b1-8635-20d07c4ce47e" providerId="ADAL" clId="{FB7BFF1B-B6B8-43E0-A23D-4DB3B4C8A227}" dt="2026-01-07T10:10:25.666" v="194" actId="20577"/>
          <ac:spMkLst>
            <pc:docMk/>
            <pc:sldMk cId="3194879463" sldId="275"/>
            <ac:spMk id="6" creationId="{15D0FA48-935D-712F-9E29-CF435128B8E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0632EB3-D96E-4D97-A26F-B9D0851D9130}" type="datetimeFigureOut">
              <a:rPr lang="uk-UA" smtClean="0"/>
              <a:t>07.01.2026</a:t>
            </a:fld>
            <a:endParaRPr lang="uk-UA"/>
          </a:p>
        </p:txBody>
      </p:sp>
      <p:sp>
        <p:nvSpPr>
          <p:cNvPr id="4" name="Місце для нижнього колонтитула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uk-UA"/>
          </a:p>
        </p:txBody>
      </p:sp>
      <p:sp>
        <p:nvSpPr>
          <p:cNvPr id="5" name="Місце для номера слайда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0440C047-2866-4E0A-914B-68E35EBB25FE}" type="slidenum">
              <a:rPr lang="uk-UA" smtClean="0"/>
              <a:t>‹#›</a:t>
            </a:fld>
            <a:endParaRPr lang="uk-UA"/>
          </a:p>
        </p:txBody>
      </p:sp>
    </p:spTree>
    <p:extLst>
      <p:ext uri="{BB962C8B-B14F-4D97-AF65-F5344CB8AC3E}">
        <p14:creationId xmlns:p14="http://schemas.microsoft.com/office/powerpoint/2010/main" val="2201356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653EA6D-8768-4954-A6EF-C060D93DCBA9}" type="datetimeFigureOut">
              <a:rPr lang="uk-UA" smtClean="0"/>
              <a:t>07.01.2026</a:t>
            </a:fld>
            <a:endParaRPr lang="uk-UA"/>
          </a:p>
        </p:txBody>
      </p:sp>
      <p:sp>
        <p:nvSpPr>
          <p:cNvPr id="4" name="Місце для зображення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uk-UA"/>
              <a:t>Sample text</a:t>
            </a:r>
          </a:p>
          <a:p>
            <a:pPr lvl="1"/>
            <a:r>
              <a:rPr lang="uk-UA"/>
              <a:t>Second level</a:t>
            </a:r>
          </a:p>
          <a:p>
            <a:pPr lvl="2"/>
            <a:r>
              <a:rPr lang="uk-UA"/>
              <a:t>Third level</a:t>
            </a:r>
          </a:p>
          <a:p>
            <a:pPr lvl="3"/>
            <a:r>
              <a:rPr lang="uk-UA"/>
              <a:t>Fourth level</a:t>
            </a:r>
          </a:p>
          <a:p>
            <a:pPr lvl="4"/>
            <a:r>
              <a:rPr lang="uk-UA"/>
              <a:t>Fifth level</a:t>
            </a:r>
          </a:p>
        </p:txBody>
      </p:sp>
      <p:sp>
        <p:nvSpPr>
          <p:cNvPr id="6" name="Місце для нижнього колонтитула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AA8A6B4-2880-402A-99C9-B3C36EAA9F60}" type="slidenum">
              <a:rPr lang="uk-UA" smtClean="0"/>
              <a:t>‹#›</a:t>
            </a:fld>
            <a:endParaRPr lang="uk-UA"/>
          </a:p>
        </p:txBody>
      </p:sp>
    </p:spTree>
    <p:extLst>
      <p:ext uri="{BB962C8B-B14F-4D97-AF65-F5344CB8AC3E}">
        <p14:creationId xmlns:p14="http://schemas.microsoft.com/office/powerpoint/2010/main" val="1848043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89DBA-8E2F-38CF-861E-7ACA1CC148FE}"/>
            </a:ext>
          </a:extLst>
        </p:cNvPr>
        <p:cNvGrpSpPr/>
        <p:nvPr/>
      </p:nvGrpSpPr>
      <p:grpSpPr>
        <a:xfrm>
          <a:off x="0" y="0"/>
          <a:ext cx="0" cy="0"/>
          <a:chOff x="0" y="0"/>
          <a:chExt cx="0" cy="0"/>
        </a:xfrm>
      </p:grpSpPr>
      <p:sp>
        <p:nvSpPr>
          <p:cNvPr id="2" name="Місце для зображення 1">
            <a:extLst>
              <a:ext uri="{FF2B5EF4-FFF2-40B4-BE49-F238E27FC236}">
                <a16:creationId xmlns:a16="http://schemas.microsoft.com/office/drawing/2014/main" id="{A82A1BF5-3535-4AF2-F7AC-2BE390BFE657}"/>
              </a:ext>
            </a:extLst>
          </p:cNvPr>
          <p:cNvSpPr>
            <a:spLocks noGrp="1" noRot="1" noChangeAspect="1"/>
          </p:cNvSpPr>
          <p:nvPr>
            <p:ph type="sldImg"/>
          </p:nvPr>
        </p:nvSpPr>
        <p:spPr/>
      </p:sp>
      <p:sp>
        <p:nvSpPr>
          <p:cNvPr id="3" name="Місце для нотаток 2">
            <a:extLst>
              <a:ext uri="{FF2B5EF4-FFF2-40B4-BE49-F238E27FC236}">
                <a16:creationId xmlns:a16="http://schemas.microsoft.com/office/drawing/2014/main" id="{B15C6860-E702-98FF-AF96-01C1072257E2}"/>
              </a:ext>
            </a:extLst>
          </p:cNvPr>
          <p:cNvSpPr>
            <a:spLocks noGrp="1"/>
          </p:cNvSpPr>
          <p:nvPr>
            <p:ph type="body" idx="1"/>
          </p:nvPr>
        </p:nvSpPr>
        <p:spPr/>
        <p:txBody>
          <a:bodyPr/>
          <a:lstStyle/>
          <a:p>
            <a:endParaRPr lang="uk-UA" dirty="0"/>
          </a:p>
        </p:txBody>
      </p:sp>
      <p:sp>
        <p:nvSpPr>
          <p:cNvPr id="4" name="Місце для номера слайда 3">
            <a:extLst>
              <a:ext uri="{FF2B5EF4-FFF2-40B4-BE49-F238E27FC236}">
                <a16:creationId xmlns:a16="http://schemas.microsoft.com/office/drawing/2014/main" id="{7DD8F966-22BA-4BB2-3F0D-396097270513}"/>
              </a:ext>
            </a:extLst>
          </p:cNvPr>
          <p:cNvSpPr>
            <a:spLocks noGrp="1"/>
          </p:cNvSpPr>
          <p:nvPr>
            <p:ph type="sldNum" sz="quarter" idx="10"/>
          </p:nvPr>
        </p:nvSpPr>
        <p:spPr/>
        <p:txBody>
          <a:bodyPr/>
          <a:lstStyle/>
          <a:p>
            <a:fld id="{2AA8A6B4-2880-402A-99C9-B3C36EAA9F60}" type="slidenum">
              <a:rPr lang="uk-UA" smtClean="0"/>
              <a:t>3</a:t>
            </a:fld>
            <a:endParaRPr lang="uk-UA"/>
          </a:p>
        </p:txBody>
      </p:sp>
    </p:spTree>
    <p:extLst>
      <p:ext uri="{BB962C8B-B14F-4D97-AF65-F5344CB8AC3E}">
        <p14:creationId xmlns:p14="http://schemas.microsoft.com/office/powerpoint/2010/main" val="2456420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23ADA-8365-57CD-5C87-CF960F1EBFEB}"/>
            </a:ext>
          </a:extLst>
        </p:cNvPr>
        <p:cNvGrpSpPr/>
        <p:nvPr/>
      </p:nvGrpSpPr>
      <p:grpSpPr>
        <a:xfrm>
          <a:off x="0" y="0"/>
          <a:ext cx="0" cy="0"/>
          <a:chOff x="0" y="0"/>
          <a:chExt cx="0" cy="0"/>
        </a:xfrm>
      </p:grpSpPr>
      <p:sp>
        <p:nvSpPr>
          <p:cNvPr id="2" name="Місце для зображення 1">
            <a:extLst>
              <a:ext uri="{FF2B5EF4-FFF2-40B4-BE49-F238E27FC236}">
                <a16:creationId xmlns:a16="http://schemas.microsoft.com/office/drawing/2014/main" id="{9AF96DA6-2B4D-D14F-FB8E-949FCAA3EC5D}"/>
              </a:ext>
            </a:extLst>
          </p:cNvPr>
          <p:cNvSpPr>
            <a:spLocks noGrp="1" noRot="1" noChangeAspect="1"/>
          </p:cNvSpPr>
          <p:nvPr>
            <p:ph type="sldImg"/>
          </p:nvPr>
        </p:nvSpPr>
        <p:spPr/>
      </p:sp>
      <p:sp>
        <p:nvSpPr>
          <p:cNvPr id="3" name="Місце для нотаток 2">
            <a:extLst>
              <a:ext uri="{FF2B5EF4-FFF2-40B4-BE49-F238E27FC236}">
                <a16:creationId xmlns:a16="http://schemas.microsoft.com/office/drawing/2014/main" id="{BCA2F5F3-67DD-1AB1-20C9-134E57C28C8F}"/>
              </a:ext>
            </a:extLst>
          </p:cNvPr>
          <p:cNvSpPr>
            <a:spLocks noGrp="1"/>
          </p:cNvSpPr>
          <p:nvPr>
            <p:ph type="body" idx="1"/>
          </p:nvPr>
        </p:nvSpPr>
        <p:spPr/>
        <p:txBody>
          <a:bodyPr/>
          <a:lstStyle/>
          <a:p>
            <a:endParaRPr lang="uk-UA" dirty="0"/>
          </a:p>
        </p:txBody>
      </p:sp>
      <p:sp>
        <p:nvSpPr>
          <p:cNvPr id="4" name="Місце для номера слайда 3">
            <a:extLst>
              <a:ext uri="{FF2B5EF4-FFF2-40B4-BE49-F238E27FC236}">
                <a16:creationId xmlns:a16="http://schemas.microsoft.com/office/drawing/2014/main" id="{98F1BA60-5639-923C-55A1-4D317A86AE70}"/>
              </a:ext>
            </a:extLst>
          </p:cNvPr>
          <p:cNvSpPr>
            <a:spLocks noGrp="1"/>
          </p:cNvSpPr>
          <p:nvPr>
            <p:ph type="sldNum" sz="quarter" idx="10"/>
          </p:nvPr>
        </p:nvSpPr>
        <p:spPr/>
        <p:txBody>
          <a:bodyPr/>
          <a:lstStyle/>
          <a:p>
            <a:fld id="{2AA8A6B4-2880-402A-99C9-B3C36EAA9F60}" type="slidenum">
              <a:rPr lang="uk-UA" smtClean="0"/>
              <a:t>4</a:t>
            </a:fld>
            <a:endParaRPr lang="uk-UA"/>
          </a:p>
        </p:txBody>
      </p:sp>
    </p:spTree>
    <p:extLst>
      <p:ext uri="{BB962C8B-B14F-4D97-AF65-F5344CB8AC3E}">
        <p14:creationId xmlns:p14="http://schemas.microsoft.com/office/powerpoint/2010/main" val="1725180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2AA8A6B4-2880-402A-99C9-B3C36EAA9F60}" type="slidenum">
              <a:rPr lang="uk-UA" smtClean="0"/>
              <a:t>6</a:t>
            </a:fld>
            <a:endParaRPr lang="uk-UA"/>
          </a:p>
        </p:txBody>
      </p:sp>
    </p:spTree>
    <p:extLst>
      <p:ext uri="{BB962C8B-B14F-4D97-AF65-F5344CB8AC3E}">
        <p14:creationId xmlns:p14="http://schemas.microsoft.com/office/powerpoint/2010/main" val="805154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2AA8A6B4-2880-402A-99C9-B3C36EAA9F60}" type="slidenum">
              <a:rPr lang="uk-UA" smtClean="0"/>
              <a:t>7</a:t>
            </a:fld>
            <a:endParaRPr lang="uk-UA"/>
          </a:p>
        </p:txBody>
      </p:sp>
    </p:spTree>
    <p:extLst>
      <p:ext uri="{BB962C8B-B14F-4D97-AF65-F5344CB8AC3E}">
        <p14:creationId xmlns:p14="http://schemas.microsoft.com/office/powerpoint/2010/main" val="805154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a:t>Зразок заголовка</a:t>
            </a:r>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Зразок підзаголовка</a:t>
            </a:r>
          </a:p>
        </p:txBody>
      </p:sp>
      <p:sp>
        <p:nvSpPr>
          <p:cNvPr id="4" name="Місце для дати 3"/>
          <p:cNvSpPr>
            <a:spLocks noGrp="1"/>
          </p:cNvSpPr>
          <p:nvPr>
            <p:ph type="dt" sz="half" idx="10"/>
          </p:nvPr>
        </p:nvSpPr>
        <p:spPr/>
        <p:txBody>
          <a:bodyPr/>
          <a:lstStyle/>
          <a:p>
            <a:fld id="{B07954D6-0A4B-4AAD-B8FD-115DA8D21A31}" type="datetimeFigureOut">
              <a:rPr lang="uk-UA" smtClean="0"/>
              <a:t>07.01.2026</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4ABA83E7-2743-43DA-AD4A-BE2045DB66D0}" type="slidenum">
              <a:rPr lang="uk-UA" smtClean="0"/>
              <a:t>‹#›</a:t>
            </a:fld>
            <a:endParaRPr lang="uk-UA"/>
          </a:p>
        </p:txBody>
      </p:sp>
    </p:spTree>
    <p:extLst>
      <p:ext uri="{BB962C8B-B14F-4D97-AF65-F5344CB8AC3E}">
        <p14:creationId xmlns:p14="http://schemas.microsoft.com/office/powerpoint/2010/main" val="3872936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B07954D6-0A4B-4AAD-B8FD-115DA8D21A31}" type="datetimeFigureOut">
              <a:rPr lang="uk-UA" smtClean="0"/>
              <a:t>07.01.2026</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4ABA83E7-2743-43DA-AD4A-BE2045DB66D0}" type="slidenum">
              <a:rPr lang="uk-UA" smtClean="0"/>
              <a:t>‹#›</a:t>
            </a:fld>
            <a:endParaRPr lang="uk-UA"/>
          </a:p>
        </p:txBody>
      </p:sp>
    </p:spTree>
    <p:extLst>
      <p:ext uri="{BB962C8B-B14F-4D97-AF65-F5344CB8AC3E}">
        <p14:creationId xmlns:p14="http://schemas.microsoft.com/office/powerpoint/2010/main" val="2688603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B07954D6-0A4B-4AAD-B8FD-115DA8D21A31}" type="datetimeFigureOut">
              <a:rPr lang="uk-UA" smtClean="0"/>
              <a:t>07.01.2026</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4ABA83E7-2743-43DA-AD4A-BE2045DB66D0}" type="slidenum">
              <a:rPr lang="uk-UA" smtClean="0"/>
              <a:t>‹#›</a:t>
            </a:fld>
            <a:endParaRPr lang="uk-UA"/>
          </a:p>
        </p:txBody>
      </p:sp>
    </p:spTree>
    <p:extLst>
      <p:ext uri="{BB962C8B-B14F-4D97-AF65-F5344CB8AC3E}">
        <p14:creationId xmlns:p14="http://schemas.microsoft.com/office/powerpoint/2010/main" val="2758523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idx="1"/>
          </p:nvPr>
        </p:nvSpPr>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B07954D6-0A4B-4AAD-B8FD-115DA8D21A31}" type="datetimeFigureOut">
              <a:rPr lang="uk-UA" smtClean="0"/>
              <a:t>07.01.2026</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4ABA83E7-2743-43DA-AD4A-BE2045DB66D0}" type="slidenum">
              <a:rPr lang="uk-UA" smtClean="0"/>
              <a:t>‹#›</a:t>
            </a:fld>
            <a:endParaRPr lang="uk-UA"/>
          </a:p>
        </p:txBody>
      </p:sp>
    </p:spTree>
    <p:extLst>
      <p:ext uri="{BB962C8B-B14F-4D97-AF65-F5344CB8AC3E}">
        <p14:creationId xmlns:p14="http://schemas.microsoft.com/office/powerpoint/2010/main" val="229449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a:t>Зразок заголовка</a:t>
            </a:r>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Зразок тексту</a:t>
            </a:r>
          </a:p>
        </p:txBody>
      </p:sp>
      <p:sp>
        <p:nvSpPr>
          <p:cNvPr id="4" name="Місце для дати 3"/>
          <p:cNvSpPr>
            <a:spLocks noGrp="1"/>
          </p:cNvSpPr>
          <p:nvPr>
            <p:ph type="dt" sz="half" idx="10"/>
          </p:nvPr>
        </p:nvSpPr>
        <p:spPr/>
        <p:txBody>
          <a:bodyPr/>
          <a:lstStyle/>
          <a:p>
            <a:fld id="{B07954D6-0A4B-4AAD-B8FD-115DA8D21A31}" type="datetimeFigureOut">
              <a:rPr lang="uk-UA" smtClean="0"/>
              <a:t>07.01.2026</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4ABA83E7-2743-43DA-AD4A-BE2045DB66D0}" type="slidenum">
              <a:rPr lang="uk-UA" smtClean="0"/>
              <a:t>‹#›</a:t>
            </a:fld>
            <a:endParaRPr lang="uk-UA"/>
          </a:p>
        </p:txBody>
      </p:sp>
    </p:spTree>
    <p:extLst>
      <p:ext uri="{BB962C8B-B14F-4D97-AF65-F5344CB8AC3E}">
        <p14:creationId xmlns:p14="http://schemas.microsoft.com/office/powerpoint/2010/main" val="151085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B07954D6-0A4B-4AAD-B8FD-115DA8D21A31}" type="datetimeFigureOut">
              <a:rPr lang="uk-UA" smtClean="0"/>
              <a:t>07.01.2026</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4ABA83E7-2743-43DA-AD4A-BE2045DB66D0}" type="slidenum">
              <a:rPr lang="uk-UA" smtClean="0"/>
              <a:t>‹#›</a:t>
            </a:fld>
            <a:endParaRPr lang="uk-UA"/>
          </a:p>
        </p:txBody>
      </p:sp>
    </p:spTree>
    <p:extLst>
      <p:ext uri="{BB962C8B-B14F-4D97-AF65-F5344CB8AC3E}">
        <p14:creationId xmlns:p14="http://schemas.microsoft.com/office/powerpoint/2010/main" val="1390970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a:t>Зразок заголовка</a:t>
            </a:r>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p:txBody>
          <a:bodyPr/>
          <a:lstStyle/>
          <a:p>
            <a:fld id="{B07954D6-0A4B-4AAD-B8FD-115DA8D21A31}" type="datetimeFigureOut">
              <a:rPr lang="uk-UA" smtClean="0"/>
              <a:t>07.01.2026</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4ABA83E7-2743-43DA-AD4A-BE2045DB66D0}" type="slidenum">
              <a:rPr lang="uk-UA" smtClean="0"/>
              <a:t>‹#›</a:t>
            </a:fld>
            <a:endParaRPr lang="uk-UA"/>
          </a:p>
        </p:txBody>
      </p:sp>
    </p:spTree>
    <p:extLst>
      <p:ext uri="{BB962C8B-B14F-4D97-AF65-F5344CB8AC3E}">
        <p14:creationId xmlns:p14="http://schemas.microsoft.com/office/powerpoint/2010/main" val="501186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2"/>
          <p:cNvSpPr>
            <a:spLocks noGrp="1"/>
          </p:cNvSpPr>
          <p:nvPr>
            <p:ph type="dt" sz="half" idx="10"/>
          </p:nvPr>
        </p:nvSpPr>
        <p:spPr/>
        <p:txBody>
          <a:bodyPr/>
          <a:lstStyle/>
          <a:p>
            <a:fld id="{B07954D6-0A4B-4AAD-B8FD-115DA8D21A31}" type="datetimeFigureOut">
              <a:rPr lang="uk-UA" smtClean="0"/>
              <a:t>07.01.2026</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4ABA83E7-2743-43DA-AD4A-BE2045DB66D0}" type="slidenum">
              <a:rPr lang="uk-UA" smtClean="0"/>
              <a:t>‹#›</a:t>
            </a:fld>
            <a:endParaRPr lang="uk-UA"/>
          </a:p>
        </p:txBody>
      </p:sp>
    </p:spTree>
    <p:extLst>
      <p:ext uri="{BB962C8B-B14F-4D97-AF65-F5344CB8AC3E}">
        <p14:creationId xmlns:p14="http://schemas.microsoft.com/office/powerpoint/2010/main" val="1966429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B07954D6-0A4B-4AAD-B8FD-115DA8D21A31}" type="datetimeFigureOut">
              <a:rPr lang="uk-UA" smtClean="0"/>
              <a:t>07.01.2026</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4ABA83E7-2743-43DA-AD4A-BE2045DB66D0}" type="slidenum">
              <a:rPr lang="uk-UA" smtClean="0"/>
              <a:t>‹#›</a:t>
            </a:fld>
            <a:endParaRPr lang="uk-UA"/>
          </a:p>
        </p:txBody>
      </p:sp>
    </p:spTree>
    <p:extLst>
      <p:ext uri="{BB962C8B-B14F-4D97-AF65-F5344CB8AC3E}">
        <p14:creationId xmlns:p14="http://schemas.microsoft.com/office/powerpoint/2010/main" val="2719685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a:t>Зразок заголовка</a:t>
            </a:r>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Місце для дати 4"/>
          <p:cNvSpPr>
            <a:spLocks noGrp="1"/>
          </p:cNvSpPr>
          <p:nvPr>
            <p:ph type="dt" sz="half" idx="10"/>
          </p:nvPr>
        </p:nvSpPr>
        <p:spPr/>
        <p:txBody>
          <a:bodyPr/>
          <a:lstStyle/>
          <a:p>
            <a:fld id="{B07954D6-0A4B-4AAD-B8FD-115DA8D21A31}" type="datetimeFigureOut">
              <a:rPr lang="uk-UA" smtClean="0"/>
              <a:t>07.01.2026</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4ABA83E7-2743-43DA-AD4A-BE2045DB66D0}" type="slidenum">
              <a:rPr lang="uk-UA" smtClean="0"/>
              <a:t>‹#›</a:t>
            </a:fld>
            <a:endParaRPr lang="uk-UA"/>
          </a:p>
        </p:txBody>
      </p:sp>
    </p:spTree>
    <p:extLst>
      <p:ext uri="{BB962C8B-B14F-4D97-AF65-F5344CB8AC3E}">
        <p14:creationId xmlns:p14="http://schemas.microsoft.com/office/powerpoint/2010/main" val="4037976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a:t>Зразок заголовка</a:t>
            </a:r>
          </a:p>
        </p:txBody>
      </p:sp>
      <p:sp>
        <p:nvSpPr>
          <p:cNvPr id="3" name="Місце для зображення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Місце для дати 4"/>
          <p:cNvSpPr>
            <a:spLocks noGrp="1"/>
          </p:cNvSpPr>
          <p:nvPr>
            <p:ph type="dt" sz="half" idx="10"/>
          </p:nvPr>
        </p:nvSpPr>
        <p:spPr/>
        <p:txBody>
          <a:bodyPr/>
          <a:lstStyle/>
          <a:p>
            <a:fld id="{B07954D6-0A4B-4AAD-B8FD-115DA8D21A31}" type="datetimeFigureOut">
              <a:rPr lang="uk-UA" smtClean="0"/>
              <a:t>07.01.2026</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4ABA83E7-2743-43DA-AD4A-BE2045DB66D0}" type="slidenum">
              <a:rPr lang="uk-UA" smtClean="0"/>
              <a:t>‹#›</a:t>
            </a:fld>
            <a:endParaRPr lang="uk-UA"/>
          </a:p>
        </p:txBody>
      </p:sp>
    </p:spTree>
    <p:extLst>
      <p:ext uri="{BB962C8B-B14F-4D97-AF65-F5344CB8AC3E}">
        <p14:creationId xmlns:p14="http://schemas.microsoft.com/office/powerpoint/2010/main" val="4125560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uk-UA"/>
              <a:t>Sample heading</a:t>
            </a:r>
          </a:p>
        </p:txBody>
      </p:sp>
      <p:sp>
        <p:nvSpPr>
          <p:cNvPr id="3" name="Місце для тексту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uk-UA"/>
              <a:t>Sample text</a:t>
            </a:r>
          </a:p>
          <a:p>
            <a:pPr lvl="1"/>
            <a:r>
              <a:rPr lang="uk-UA"/>
              <a:t>Second level</a:t>
            </a:r>
          </a:p>
          <a:p>
            <a:pPr lvl="2"/>
            <a:r>
              <a:rPr lang="uk-UA"/>
              <a:t>Third level</a:t>
            </a:r>
          </a:p>
          <a:p>
            <a:pPr lvl="3"/>
            <a:r>
              <a:rPr lang="uk-UA"/>
              <a:t>Fourth level</a:t>
            </a:r>
          </a:p>
          <a:p>
            <a:pPr lvl="4"/>
            <a:r>
              <a:rPr lang="uk-UA"/>
              <a:t>Fifth level</a:t>
            </a:r>
          </a:p>
        </p:txBody>
      </p:sp>
      <p:sp>
        <p:nvSpPr>
          <p:cNvPr id="4" name="Місце для дати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7954D6-0A4B-4AAD-B8FD-115DA8D21A31}" type="datetimeFigureOut">
              <a:rPr lang="uk-UA" smtClean="0"/>
              <a:t>07.01.2026</a:t>
            </a:fld>
            <a:endParaRPr lang="uk-UA"/>
          </a:p>
        </p:txBody>
      </p:sp>
      <p:sp>
        <p:nvSpPr>
          <p:cNvPr id="5" name="Місце для нижнього колонтитула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A83E7-2743-43DA-AD4A-BE2045DB66D0}" type="slidenum">
              <a:rPr lang="uk-UA" smtClean="0"/>
              <a:t>‹#›</a:t>
            </a:fld>
            <a:endParaRPr lang="uk-UA"/>
          </a:p>
        </p:txBody>
      </p:sp>
    </p:spTree>
    <p:extLst>
      <p:ext uri="{BB962C8B-B14F-4D97-AF65-F5344CB8AC3E}">
        <p14:creationId xmlns:p14="http://schemas.microsoft.com/office/powerpoint/2010/main" val="3418350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D2E584-1BAC-CA92-2DA0-2E3BAA625C33}"/>
              </a:ext>
            </a:extLst>
          </p:cNvPr>
          <p:cNvSpPr/>
          <p:nvPr/>
        </p:nvSpPr>
        <p:spPr>
          <a:xfrm>
            <a:off x="418171" y="974338"/>
            <a:ext cx="8296508" cy="16475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350"/>
          </a:p>
        </p:txBody>
      </p:sp>
      <p:pic>
        <p:nvPicPr>
          <p:cNvPr id="3" name="Picture 2">
            <a:extLst>
              <a:ext uri="{FF2B5EF4-FFF2-40B4-BE49-F238E27FC236}">
                <a16:creationId xmlns:a16="http://schemas.microsoft.com/office/drawing/2014/main" id="{FEAC473E-E45E-93C5-9CDA-F45D38711DCB}"/>
              </a:ext>
            </a:extLst>
          </p:cNvPr>
          <p:cNvPicPr>
            <a:picLocks noChangeAspect="1"/>
          </p:cNvPicPr>
          <p:nvPr/>
        </p:nvPicPr>
        <p:blipFill>
          <a:blip r:embed="rId2"/>
          <a:stretch>
            <a:fillRect/>
          </a:stretch>
        </p:blipFill>
        <p:spPr>
          <a:xfrm>
            <a:off x="813489" y="974338"/>
            <a:ext cx="7517020" cy="1495174"/>
          </a:xfrm>
          <a:prstGeom prst="rect">
            <a:avLst/>
          </a:prstGeom>
        </p:spPr>
      </p:pic>
      <p:sp>
        <p:nvSpPr>
          <p:cNvPr id="2" name="Rectangle 1">
            <a:extLst>
              <a:ext uri="{FF2B5EF4-FFF2-40B4-BE49-F238E27FC236}">
                <a16:creationId xmlns:a16="http://schemas.microsoft.com/office/drawing/2014/main" id="{D8059F6F-0AF7-DF4F-8185-24A86957F90C}"/>
              </a:ext>
            </a:extLst>
          </p:cNvPr>
          <p:cNvSpPr/>
          <p:nvPr/>
        </p:nvSpPr>
        <p:spPr>
          <a:xfrm>
            <a:off x="5900888" y="987674"/>
            <a:ext cx="896816" cy="107514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Box 6">
            <a:extLst>
              <a:ext uri="{FF2B5EF4-FFF2-40B4-BE49-F238E27FC236}">
                <a16:creationId xmlns:a16="http://schemas.microsoft.com/office/drawing/2014/main" id="{2E888E9A-1173-F97B-930C-77FDB96980F0}"/>
              </a:ext>
            </a:extLst>
          </p:cNvPr>
          <p:cNvSpPr txBox="1"/>
          <p:nvPr/>
        </p:nvSpPr>
        <p:spPr>
          <a:xfrm>
            <a:off x="329270" y="2557208"/>
            <a:ext cx="8474309" cy="1260345"/>
          </a:xfrm>
          <a:prstGeom prst="rect">
            <a:avLst/>
          </a:prstGeom>
          <a:noFill/>
        </p:spPr>
        <p:txBody>
          <a:bodyPr wrap="square">
            <a:spAutoFit/>
          </a:bodyPr>
          <a:lstStyle/>
          <a:p>
            <a:pPr algn="ctr">
              <a:lnSpc>
                <a:spcPct val="107000"/>
              </a:lnSpc>
              <a:spcBef>
                <a:spcPts val="600"/>
              </a:spcBef>
              <a:spcAft>
                <a:spcPts val="300"/>
              </a:spcAft>
            </a:pPr>
            <a:r>
              <a:rPr lang="uk-UA" sz="2400" b="1" noProof="0" dirty="0"/>
              <a:t>What to regulate </a:t>
            </a:r>
            <a:br>
              <a:rPr lang="en-US" sz="2400" b="1" noProof="0" dirty="0"/>
            </a:br>
            <a:r>
              <a:rPr lang="uk-UA" sz="2400" b="1" noProof="0" dirty="0"/>
              <a:t>in multifunctional forest management: </a:t>
            </a:r>
            <a:br>
              <a:rPr lang="en-US" sz="2400" b="1" noProof="0" dirty="0"/>
            </a:br>
            <a:r>
              <a:rPr lang="uk-UA" sz="2400" b="1" noProof="0" dirty="0" err="1"/>
              <a:t>protection </a:t>
            </a:r>
            <a:r>
              <a:rPr lang="uk-UA" sz="2400" b="1" noProof="0" dirty="0"/>
              <a:t>regime or harvesting regime?</a:t>
            </a:r>
            <a:endParaRPr lang="uk-UA" sz="2400" b="1" kern="100" noProof="0" dirty="0">
              <a:solidFill>
                <a:srgbClr val="0F4761"/>
              </a:solidFill>
              <a:latin typeface="Calibri" panose="020F0502020204030204" pitchFamily="34" charset="0"/>
              <a:ea typeface="Yu Gothic Light" panose="020B0300000000000000" pitchFamily="34" charset="-128"/>
            </a:endParaRPr>
          </a:p>
        </p:txBody>
      </p:sp>
      <p:pic>
        <p:nvPicPr>
          <p:cNvPr id="10" name="Picture 9">
            <a:extLst>
              <a:ext uri="{FF2B5EF4-FFF2-40B4-BE49-F238E27FC236}">
                <a16:creationId xmlns:a16="http://schemas.microsoft.com/office/drawing/2014/main" id="{C0BDF060-D0E3-4B9B-B611-446BF72B8613}"/>
              </a:ext>
            </a:extLst>
          </p:cNvPr>
          <p:cNvPicPr>
            <a:picLocks noChangeAspect="1"/>
          </p:cNvPicPr>
          <p:nvPr/>
        </p:nvPicPr>
        <p:blipFill>
          <a:blip r:embed="rId3"/>
          <a:stretch>
            <a:fillRect/>
          </a:stretch>
        </p:blipFill>
        <p:spPr>
          <a:xfrm>
            <a:off x="3249716" y="5910371"/>
            <a:ext cx="2866892" cy="470957"/>
          </a:xfrm>
          <a:prstGeom prst="rect">
            <a:avLst/>
          </a:prstGeom>
        </p:spPr>
      </p:pic>
      <p:sp>
        <p:nvSpPr>
          <p:cNvPr id="5" name="TextBox 4">
            <a:extLst>
              <a:ext uri="{FF2B5EF4-FFF2-40B4-BE49-F238E27FC236}">
                <a16:creationId xmlns:a16="http://schemas.microsoft.com/office/drawing/2014/main" id="{403CB551-7921-08D6-5152-2DFB1869CC81}"/>
              </a:ext>
            </a:extLst>
          </p:cNvPr>
          <p:cNvSpPr txBox="1"/>
          <p:nvPr/>
        </p:nvSpPr>
        <p:spPr>
          <a:xfrm>
            <a:off x="2825390" y="4056748"/>
            <a:ext cx="3490370" cy="584775"/>
          </a:xfrm>
          <a:prstGeom prst="rect">
            <a:avLst/>
          </a:prstGeom>
          <a:noFill/>
        </p:spPr>
        <p:txBody>
          <a:bodyPr wrap="square" rtlCol="0">
            <a:spAutoFit/>
          </a:bodyPr>
          <a:lstStyle/>
          <a:p>
            <a:pPr algn="ctr"/>
            <a:r>
              <a:rPr lang="en-US" b="1" i="1" dirty="0"/>
              <a:t>Vitaliy Storozhuk </a:t>
            </a:r>
            <a:br>
              <a:rPr lang="en-US" sz="1350" b="1" i="1" dirty="0"/>
            </a:br>
            <a:r>
              <a:rPr lang="en-US" sz="1400" b="1" i="1" dirty="0"/>
              <a:t>National coordinator of the SFI project </a:t>
            </a:r>
            <a:endParaRPr lang="uk-UA" sz="1400" b="1" i="1" dirty="0"/>
          </a:p>
        </p:txBody>
      </p:sp>
      <p:sp>
        <p:nvSpPr>
          <p:cNvPr id="9" name="TextBox 8">
            <a:extLst>
              <a:ext uri="{FF2B5EF4-FFF2-40B4-BE49-F238E27FC236}">
                <a16:creationId xmlns:a16="http://schemas.microsoft.com/office/drawing/2014/main" id="{D231BFCE-CEB4-893D-E37B-540C5854FFF2}"/>
              </a:ext>
            </a:extLst>
          </p:cNvPr>
          <p:cNvSpPr txBox="1"/>
          <p:nvPr/>
        </p:nvSpPr>
        <p:spPr>
          <a:xfrm>
            <a:off x="902742" y="5013176"/>
            <a:ext cx="7560840" cy="738664"/>
          </a:xfrm>
          <a:prstGeom prst="rect">
            <a:avLst/>
          </a:prstGeom>
          <a:noFill/>
        </p:spPr>
        <p:txBody>
          <a:bodyPr wrap="square">
            <a:spAutoFit/>
          </a:bodyPr>
          <a:lstStyle/>
          <a:p>
            <a:pPr algn="ctr"/>
            <a:r>
              <a:rPr lang="uk-UA" sz="1400" i="1" dirty="0"/>
              <a:t>Round table </a:t>
            </a:r>
            <a:r>
              <a:rPr lang="en-US" sz="1400" i="1" dirty="0"/>
              <a:t>"</a:t>
            </a:r>
            <a:r>
              <a:rPr lang="ru-RU" sz="1400" i="1" dirty="0" err="1"/>
              <a:t>Multifunctional </a:t>
            </a:r>
            <a:r>
              <a:rPr lang="ru-RU" sz="1400" i="1" dirty="0"/>
              <a:t>and </a:t>
            </a:r>
            <a:r>
              <a:rPr lang="ru-RU" sz="1400" i="1" dirty="0" err="1"/>
              <a:t>close-to-nature forestry</a:t>
            </a:r>
            <a:r>
              <a:rPr lang="ru-RU" sz="1400" i="1" dirty="0"/>
              <a:t>: </a:t>
            </a:r>
            <a:r>
              <a:rPr lang="ru-RU" sz="1400" i="1" dirty="0" err="1"/>
              <a:t>from concept </a:t>
            </a:r>
            <a:r>
              <a:rPr lang="ru-RU" sz="1400" i="1" dirty="0"/>
              <a:t>to practice in </a:t>
            </a:r>
            <a:r>
              <a:rPr lang="ru-RU" sz="1400" i="1" dirty="0" err="1"/>
              <a:t>Ukraine based on German experience</a:t>
            </a:r>
            <a:r>
              <a:rPr lang="en-US" sz="1400" i="1" dirty="0"/>
              <a:t>" </a:t>
            </a:r>
          </a:p>
          <a:p>
            <a:pPr algn="ctr"/>
            <a:r>
              <a:rPr lang="en-US" sz="1400" i="1" dirty="0"/>
              <a:t>18.12.2025</a:t>
            </a:r>
            <a:endParaRPr lang="uk-UA" sz="1400" i="1" dirty="0"/>
          </a:p>
        </p:txBody>
      </p:sp>
    </p:spTree>
    <p:extLst>
      <p:ext uri="{BB962C8B-B14F-4D97-AF65-F5344CB8AC3E}">
        <p14:creationId xmlns:p14="http://schemas.microsoft.com/office/powerpoint/2010/main" val="3313774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6506" y="-27384"/>
            <a:ext cx="8229600" cy="725977"/>
          </a:xfrm>
        </p:spPr>
        <p:txBody>
          <a:bodyPr>
            <a:normAutofit/>
          </a:bodyPr>
          <a:lstStyle/>
          <a:p>
            <a:r>
              <a:rPr lang="uk-UA" sz="2000" dirty="0"/>
              <a:t>Distribution of forest categories of the State </a:t>
            </a:r>
            <a:r>
              <a:rPr lang="de-DE" sz="2000" dirty="0"/>
              <a:t>Forest Resources </a:t>
            </a:r>
            <a:r>
              <a:rPr lang="uk-UA" sz="2000" dirty="0"/>
              <a:t>Agency </a:t>
            </a:r>
            <a:br>
              <a:rPr lang="uk-UA" sz="2000" dirty="0"/>
            </a:br>
            <a:r>
              <a:rPr lang="uk-UA" sz="2000" dirty="0"/>
              <a:t>by the scale of restricted use (2011)</a:t>
            </a:r>
          </a:p>
        </p:txBody>
      </p:sp>
      <p:graphicFrame>
        <p:nvGraphicFramePr>
          <p:cNvPr id="8" name="Місце для вмісту 7"/>
          <p:cNvGraphicFramePr>
            <a:graphicFrameLocks noGrp="1"/>
          </p:cNvGraphicFramePr>
          <p:nvPr>
            <p:ph idx="1"/>
            <p:extLst>
              <p:ext uri="{D42A27DB-BD31-4B8C-83A1-F6EECF244321}">
                <p14:modId xmlns:p14="http://schemas.microsoft.com/office/powerpoint/2010/main" val="2546138566"/>
              </p:ext>
            </p:extLst>
          </p:nvPr>
        </p:nvGraphicFramePr>
        <p:xfrm>
          <a:off x="251520" y="650721"/>
          <a:ext cx="8766723" cy="2917337"/>
        </p:xfrm>
        <a:graphic>
          <a:graphicData uri="http://schemas.openxmlformats.org/drawingml/2006/table">
            <a:tbl>
              <a:tblPr firstRow="1" firstCol="1" bandRow="1">
                <a:tableStyleId>{5C22544A-7EE6-4342-B048-85BDC9FD1C3A}</a:tableStyleId>
              </a:tblPr>
              <a:tblGrid>
                <a:gridCol w="1616013">
                  <a:extLst>
                    <a:ext uri="{9D8B030D-6E8A-4147-A177-3AD203B41FA5}">
                      <a16:colId xmlns:a16="http://schemas.microsoft.com/office/drawing/2014/main" val="20000"/>
                    </a:ext>
                  </a:extLst>
                </a:gridCol>
                <a:gridCol w="2062411">
                  <a:extLst>
                    <a:ext uri="{9D8B030D-6E8A-4147-A177-3AD203B41FA5}">
                      <a16:colId xmlns:a16="http://schemas.microsoft.com/office/drawing/2014/main" val="20001"/>
                    </a:ext>
                  </a:extLst>
                </a:gridCol>
                <a:gridCol w="1348804">
                  <a:extLst>
                    <a:ext uri="{9D8B030D-6E8A-4147-A177-3AD203B41FA5}">
                      <a16:colId xmlns:a16="http://schemas.microsoft.com/office/drawing/2014/main" val="20002"/>
                    </a:ext>
                  </a:extLst>
                </a:gridCol>
                <a:gridCol w="1277814">
                  <a:extLst>
                    <a:ext uri="{9D8B030D-6E8A-4147-A177-3AD203B41FA5}">
                      <a16:colId xmlns:a16="http://schemas.microsoft.com/office/drawing/2014/main" val="20003"/>
                    </a:ext>
                  </a:extLst>
                </a:gridCol>
                <a:gridCol w="1448671">
                  <a:extLst>
                    <a:ext uri="{9D8B030D-6E8A-4147-A177-3AD203B41FA5}">
                      <a16:colId xmlns:a16="http://schemas.microsoft.com/office/drawing/2014/main" val="20004"/>
                    </a:ext>
                  </a:extLst>
                </a:gridCol>
                <a:gridCol w="1013010">
                  <a:extLst>
                    <a:ext uri="{9D8B030D-6E8A-4147-A177-3AD203B41FA5}">
                      <a16:colId xmlns:a16="http://schemas.microsoft.com/office/drawing/2014/main" val="20005"/>
                    </a:ext>
                  </a:extLst>
                </a:gridCol>
              </a:tblGrid>
              <a:tr h="952352">
                <a:tc>
                  <a:txBody>
                    <a:bodyPr/>
                    <a:lstStyle/>
                    <a:p>
                      <a:pPr algn="ctr">
                        <a:lnSpc>
                          <a:spcPct val="90000"/>
                        </a:lnSpc>
                        <a:spcAft>
                          <a:spcPts val="0"/>
                        </a:spcAft>
                      </a:pPr>
                      <a:r>
                        <a:rPr lang="uk-UA" sz="1600" dirty="0">
                          <a:effectLst/>
                        </a:rPr>
                        <a:t>Indicator</a:t>
                      </a:r>
                      <a:endParaRPr lang="uk-UA" sz="1600" dirty="0">
                        <a:effectLst/>
                        <a:latin typeface="Calibri"/>
                        <a:ea typeface="Calibri"/>
                        <a:cs typeface="Times New Roman"/>
                      </a:endParaRPr>
                    </a:p>
                  </a:txBody>
                  <a:tcPr marL="68580" marR="68580" marT="0" marB="0" anchor="ctr"/>
                </a:tc>
                <a:tc>
                  <a:txBody>
                    <a:bodyPr/>
                    <a:lstStyle/>
                    <a:p>
                      <a:pPr algn="ctr">
                        <a:lnSpc>
                          <a:spcPct val="90000"/>
                        </a:lnSpc>
                        <a:spcAft>
                          <a:spcPts val="0"/>
                        </a:spcAft>
                      </a:pPr>
                      <a:r>
                        <a:rPr lang="uk-UA" sz="1600" dirty="0">
                          <a:effectLst/>
                        </a:rPr>
                        <a:t>Forests of nature conservation, scientific, historical and cultural purposes</a:t>
                      </a:r>
                      <a:endParaRPr lang="uk-UA" sz="1600" dirty="0">
                        <a:effectLst/>
                        <a:latin typeface="Calibri"/>
                        <a:ea typeface="Calibri"/>
                        <a:cs typeface="Times New Roman"/>
                      </a:endParaRPr>
                    </a:p>
                  </a:txBody>
                  <a:tcPr marL="68580" marR="68580" marT="0" marB="0" anchor="ctr"/>
                </a:tc>
                <a:tc>
                  <a:txBody>
                    <a:bodyPr/>
                    <a:lstStyle/>
                    <a:p>
                      <a:pPr algn="ctr">
                        <a:lnSpc>
                          <a:spcPct val="90000"/>
                        </a:lnSpc>
                        <a:spcAft>
                          <a:spcPts val="0"/>
                        </a:spcAft>
                      </a:pPr>
                      <a:r>
                        <a:rPr lang="uk-UA" sz="1600" dirty="0">
                          <a:effectLst/>
                        </a:rPr>
                        <a:t>Protective forests</a:t>
                      </a:r>
                      <a:endParaRPr lang="uk-UA" sz="1600" dirty="0">
                        <a:effectLst/>
                        <a:latin typeface="Calibri"/>
                        <a:ea typeface="Calibri"/>
                        <a:cs typeface="Times New Roman"/>
                      </a:endParaRPr>
                    </a:p>
                  </a:txBody>
                  <a:tcPr marL="68580" marR="68580" marT="0" marB="0" anchor="ctr"/>
                </a:tc>
                <a:tc>
                  <a:txBody>
                    <a:bodyPr/>
                    <a:lstStyle/>
                    <a:p>
                      <a:pPr algn="ctr">
                        <a:lnSpc>
                          <a:spcPct val="90000"/>
                        </a:lnSpc>
                        <a:spcAft>
                          <a:spcPts val="0"/>
                        </a:spcAft>
                      </a:pPr>
                      <a:r>
                        <a:rPr lang="uk-UA" sz="1600" dirty="0">
                          <a:effectLst/>
                        </a:rPr>
                        <a:t>Recreational forests</a:t>
                      </a:r>
                      <a:endParaRPr lang="uk-UA" sz="1600" dirty="0">
                        <a:effectLst/>
                        <a:latin typeface="Calibri"/>
                        <a:ea typeface="Calibri"/>
                        <a:cs typeface="Times New Roman"/>
                      </a:endParaRPr>
                    </a:p>
                  </a:txBody>
                  <a:tcPr marL="68580" marR="68580" marT="0" marB="0" anchor="ctr"/>
                </a:tc>
                <a:tc>
                  <a:txBody>
                    <a:bodyPr/>
                    <a:lstStyle/>
                    <a:p>
                      <a:pPr algn="ctr">
                        <a:lnSpc>
                          <a:spcPct val="90000"/>
                        </a:lnSpc>
                        <a:spcAft>
                          <a:spcPts val="0"/>
                        </a:spcAft>
                      </a:pPr>
                      <a:r>
                        <a:rPr lang="uk-UA" sz="1600" dirty="0">
                          <a:effectLst/>
                        </a:rPr>
                        <a:t>Operational forests</a:t>
                      </a:r>
                      <a:endParaRPr lang="uk-UA" sz="1600" dirty="0">
                        <a:effectLst/>
                        <a:latin typeface="Calibri"/>
                        <a:ea typeface="Calibri"/>
                        <a:cs typeface="Times New Roman"/>
                      </a:endParaRPr>
                    </a:p>
                  </a:txBody>
                  <a:tcPr marL="68580" marR="68580" marT="0" marB="0" anchor="ctr"/>
                </a:tc>
                <a:tc>
                  <a:txBody>
                    <a:bodyPr/>
                    <a:lstStyle/>
                    <a:p>
                      <a:pPr algn="ctr">
                        <a:lnSpc>
                          <a:spcPct val="90000"/>
                        </a:lnSpc>
                        <a:spcAft>
                          <a:spcPts val="0"/>
                        </a:spcAft>
                      </a:pPr>
                      <a:r>
                        <a:rPr lang="uk-UA" sz="1600" dirty="0">
                          <a:effectLst/>
                        </a:rPr>
                        <a:t>Total</a:t>
                      </a:r>
                      <a:endParaRPr lang="uk-UA" sz="16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553346">
                <a:tc>
                  <a:txBody>
                    <a:bodyPr/>
                    <a:lstStyle/>
                    <a:p>
                      <a:pPr>
                        <a:lnSpc>
                          <a:spcPct val="115000"/>
                        </a:lnSpc>
                        <a:spcAft>
                          <a:spcPts val="0"/>
                        </a:spcAft>
                      </a:pPr>
                      <a:r>
                        <a:rPr lang="uk-UA" sz="1600" dirty="0">
                          <a:effectLst/>
                        </a:rPr>
                        <a:t>Total forests, ha</a:t>
                      </a:r>
                      <a:endParaRPr lang="uk-UA"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uk-UA" sz="1600" dirty="0">
                          <a:solidFill>
                            <a:schemeClr val="tx1"/>
                          </a:solidFill>
                          <a:effectLst/>
                        </a:rPr>
                        <a:t>1029483 </a:t>
                      </a:r>
                      <a:br>
                        <a:rPr lang="uk-UA" sz="1600" dirty="0">
                          <a:solidFill>
                            <a:schemeClr val="tx1"/>
                          </a:solidFill>
                          <a:effectLst/>
                        </a:rPr>
                      </a:br>
                      <a:r>
                        <a:rPr lang="uk-UA" sz="1600" dirty="0">
                          <a:solidFill>
                            <a:schemeClr val="tx1"/>
                          </a:solidFill>
                          <a:effectLst/>
                        </a:rPr>
                        <a:t>(15 %)</a:t>
                      </a:r>
                      <a:endParaRPr lang="uk-UA" sz="16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uk-UA" sz="1600" dirty="0">
                          <a:solidFill>
                            <a:schemeClr val="tx1"/>
                          </a:solidFill>
                          <a:effectLst/>
                        </a:rPr>
                        <a:t>1565979 (23%)</a:t>
                      </a:r>
                      <a:endParaRPr lang="uk-UA" sz="16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uk-UA" sz="1600" dirty="0">
                          <a:solidFill>
                            <a:schemeClr val="tx1"/>
                          </a:solidFill>
                          <a:effectLst/>
                        </a:rPr>
                        <a:t>1320708 (19%)</a:t>
                      </a:r>
                      <a:endParaRPr lang="uk-UA" sz="1600" dirty="0">
                        <a:solidFill>
                          <a:schemeClr val="tx1"/>
                        </a:solidFill>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uk-UA" sz="1600" dirty="0">
                          <a:solidFill>
                            <a:schemeClr val="tx1"/>
                          </a:solidFill>
                          <a:effectLst/>
                        </a:rPr>
                        <a:t>2924216</a:t>
                      </a:r>
                    </a:p>
                    <a:p>
                      <a:pPr algn="ctr">
                        <a:lnSpc>
                          <a:spcPct val="115000"/>
                        </a:lnSpc>
                        <a:spcAft>
                          <a:spcPts val="0"/>
                        </a:spcAft>
                      </a:pPr>
                      <a:r>
                        <a:rPr lang="uk-UA" sz="1600" dirty="0">
                          <a:solidFill>
                            <a:schemeClr val="tx1"/>
                          </a:solidFill>
                          <a:effectLst/>
                          <a:latin typeface="Calibri"/>
                          <a:ea typeface="Calibri"/>
                          <a:cs typeface="Times New Roman"/>
                        </a:rPr>
                        <a:t>(43%)</a:t>
                      </a:r>
                    </a:p>
                  </a:txBody>
                  <a:tcPr marL="68580" marR="68580" marT="0" marB="0" anchor="ctr"/>
                </a:tc>
                <a:tc>
                  <a:txBody>
                    <a:bodyPr/>
                    <a:lstStyle/>
                    <a:p>
                      <a:pPr algn="ctr">
                        <a:lnSpc>
                          <a:spcPct val="115000"/>
                        </a:lnSpc>
                        <a:spcAft>
                          <a:spcPts val="0"/>
                        </a:spcAft>
                      </a:pPr>
                      <a:r>
                        <a:rPr lang="uk-UA" sz="1600" dirty="0">
                          <a:effectLst/>
                        </a:rPr>
                        <a:t>6840386</a:t>
                      </a:r>
                    </a:p>
                    <a:p>
                      <a:pPr algn="ctr">
                        <a:lnSpc>
                          <a:spcPct val="115000"/>
                        </a:lnSpc>
                        <a:spcAft>
                          <a:spcPts val="0"/>
                        </a:spcAft>
                      </a:pPr>
                      <a:r>
                        <a:rPr lang="uk-UA" sz="1600" dirty="0">
                          <a:effectLst/>
                          <a:latin typeface="Calibri"/>
                          <a:ea typeface="Calibri"/>
                          <a:cs typeface="Times New Roman"/>
                        </a:rPr>
                        <a:t>(100%)</a:t>
                      </a:r>
                    </a:p>
                  </a:txBody>
                  <a:tcPr marL="68580" marR="68580" marT="0" marB="0" anchor="ctr"/>
                </a:tc>
                <a:extLst>
                  <a:ext uri="{0D108BD9-81ED-4DB2-BD59-A6C34878D82A}">
                    <a16:rowId xmlns:a16="http://schemas.microsoft.com/office/drawing/2014/main" val="10001"/>
                  </a:ext>
                </a:extLst>
              </a:tr>
              <a:tr h="838411">
                <a:tc>
                  <a:txBody>
                    <a:bodyPr/>
                    <a:lstStyle/>
                    <a:p>
                      <a:pPr>
                        <a:lnSpc>
                          <a:spcPct val="115000"/>
                        </a:lnSpc>
                        <a:spcAft>
                          <a:spcPts val="0"/>
                        </a:spcAft>
                      </a:pPr>
                      <a:r>
                        <a:rPr lang="uk-UA" sz="1600" dirty="0">
                          <a:effectLst/>
                        </a:rPr>
                        <a:t>Of these, available for operation</a:t>
                      </a:r>
                      <a:endParaRPr lang="uk-UA"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uk-UA" sz="1600" dirty="0">
                          <a:effectLst/>
                        </a:rPr>
                        <a:t>142433</a:t>
                      </a:r>
                      <a:br>
                        <a:rPr lang="uk-UA" sz="1600" dirty="0">
                          <a:effectLst/>
                        </a:rPr>
                      </a:br>
                      <a:r>
                        <a:rPr lang="uk-UA" sz="1600" i="1" dirty="0">
                          <a:effectLst/>
                        </a:rPr>
                        <a:t>(14%)</a:t>
                      </a:r>
                    </a:p>
                  </a:txBody>
                  <a:tcPr marL="68580" marR="68580" marT="0" marB="0" anchor="ctr"/>
                </a:tc>
                <a:tc>
                  <a:txBody>
                    <a:bodyPr/>
                    <a:lstStyle/>
                    <a:p>
                      <a:pPr algn="ctr">
                        <a:lnSpc>
                          <a:spcPct val="115000"/>
                        </a:lnSpc>
                        <a:spcAft>
                          <a:spcPts val="0"/>
                        </a:spcAft>
                      </a:pPr>
                      <a:r>
                        <a:rPr lang="uk-UA" sz="1600" dirty="0">
                          <a:effectLst/>
                        </a:rPr>
                        <a:t>454685</a:t>
                      </a:r>
                    </a:p>
                    <a:p>
                      <a:pPr algn="ctr">
                        <a:lnSpc>
                          <a:spcPct val="115000"/>
                        </a:lnSpc>
                        <a:spcAft>
                          <a:spcPts val="0"/>
                        </a:spcAft>
                      </a:pPr>
                      <a:r>
                        <a:rPr lang="uk-UA" sz="1600" i="1" dirty="0">
                          <a:effectLst/>
                        </a:rPr>
                        <a:t>(29%)</a:t>
                      </a:r>
                      <a:endParaRPr lang="uk-UA" sz="1600" i="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uk-UA" sz="1600" dirty="0">
                          <a:effectLst/>
                        </a:rPr>
                        <a:t>558799</a:t>
                      </a:r>
                    </a:p>
                    <a:p>
                      <a:pPr algn="ctr">
                        <a:lnSpc>
                          <a:spcPct val="115000"/>
                        </a:lnSpc>
                        <a:spcAft>
                          <a:spcPts val="0"/>
                        </a:spcAft>
                      </a:pPr>
                      <a:r>
                        <a:rPr lang="uk-UA" sz="1600" i="1" dirty="0">
                          <a:effectLst/>
                        </a:rPr>
                        <a:t> (42%)</a:t>
                      </a:r>
                    </a:p>
                  </a:txBody>
                  <a:tcPr marL="68580" marR="68580" marT="0" marB="0" anchor="ctr"/>
                </a:tc>
                <a:tc>
                  <a:txBody>
                    <a:bodyPr/>
                    <a:lstStyle/>
                    <a:p>
                      <a:pPr algn="ctr">
                        <a:lnSpc>
                          <a:spcPct val="115000"/>
                        </a:lnSpc>
                        <a:spcAft>
                          <a:spcPts val="0"/>
                        </a:spcAft>
                      </a:pPr>
                      <a:r>
                        <a:rPr lang="uk-UA" sz="1600" dirty="0">
                          <a:effectLst/>
                        </a:rPr>
                        <a:t>2519944</a:t>
                      </a:r>
                    </a:p>
                    <a:p>
                      <a:pPr algn="ctr">
                        <a:lnSpc>
                          <a:spcPct val="115000"/>
                        </a:lnSpc>
                        <a:spcAft>
                          <a:spcPts val="0"/>
                        </a:spcAft>
                      </a:pPr>
                      <a:r>
                        <a:rPr lang="uk-UA" sz="1600" i="1" dirty="0">
                          <a:effectLst/>
                        </a:rPr>
                        <a:t> (86%)</a:t>
                      </a:r>
                      <a:endParaRPr lang="uk-UA" sz="1600" i="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uk-UA" sz="1600" dirty="0">
                          <a:effectLst/>
                        </a:rPr>
                        <a:t>3675861</a:t>
                      </a:r>
                    </a:p>
                    <a:p>
                      <a:pPr algn="ctr">
                        <a:lnSpc>
                          <a:spcPct val="115000"/>
                        </a:lnSpc>
                        <a:spcAft>
                          <a:spcPts val="0"/>
                        </a:spcAft>
                      </a:pPr>
                      <a:r>
                        <a:rPr lang="uk-UA" sz="1600" i="1" dirty="0">
                          <a:effectLst/>
                          <a:latin typeface="Calibri"/>
                          <a:ea typeface="Calibri"/>
                          <a:cs typeface="Times New Roman"/>
                        </a:rPr>
                        <a:t>(54%)</a:t>
                      </a:r>
                    </a:p>
                  </a:txBody>
                  <a:tcPr marL="68580" marR="68580" marT="0" marB="0" anchor="ctr"/>
                </a:tc>
                <a:extLst>
                  <a:ext uri="{0D108BD9-81ED-4DB2-BD59-A6C34878D82A}">
                    <a16:rowId xmlns:a16="http://schemas.microsoft.com/office/drawing/2014/main" val="10002"/>
                  </a:ext>
                </a:extLst>
              </a:tr>
              <a:tr h="77463">
                <a:tc>
                  <a:txBody>
                    <a:bodyPr/>
                    <a:lstStyle/>
                    <a:p>
                      <a:pPr>
                        <a:lnSpc>
                          <a:spcPct val="100000"/>
                        </a:lnSpc>
                        <a:spcAft>
                          <a:spcPts val="0"/>
                        </a:spcAft>
                      </a:pPr>
                      <a:endParaRPr lang="uk-UA" sz="500" dirty="0">
                        <a:effectLst/>
                        <a:latin typeface="Calibri"/>
                        <a:ea typeface="Calibri"/>
                        <a:cs typeface="Times New Roman"/>
                      </a:endParaRPr>
                    </a:p>
                  </a:txBody>
                  <a:tcPr marL="68580" marR="68580" marT="0" marB="0"/>
                </a:tc>
                <a:tc>
                  <a:txBody>
                    <a:bodyPr/>
                    <a:lstStyle/>
                    <a:p>
                      <a:pPr algn="ctr">
                        <a:lnSpc>
                          <a:spcPct val="100000"/>
                        </a:lnSpc>
                        <a:spcAft>
                          <a:spcPts val="0"/>
                        </a:spcAft>
                      </a:pPr>
                      <a:endParaRPr lang="uk-UA" sz="500" dirty="0">
                        <a:solidFill>
                          <a:schemeClr val="tx1"/>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endParaRPr lang="uk-UA" sz="500" dirty="0">
                        <a:solidFill>
                          <a:schemeClr val="tx1"/>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endParaRPr lang="uk-UA" sz="500" dirty="0">
                        <a:solidFill>
                          <a:schemeClr val="tx1"/>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endParaRPr lang="uk-UA" sz="500" dirty="0">
                        <a:solidFill>
                          <a:schemeClr val="tx1"/>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endParaRPr lang="uk-UA" sz="500" dirty="0">
                        <a:solidFill>
                          <a:schemeClr val="tx1"/>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661997401"/>
                  </a:ext>
                </a:extLst>
              </a:tr>
              <a:tr h="495765">
                <a:tc>
                  <a:txBody>
                    <a:bodyPr/>
                    <a:lstStyle/>
                    <a:p>
                      <a:pPr>
                        <a:lnSpc>
                          <a:spcPct val="100000"/>
                        </a:lnSpc>
                        <a:spcAft>
                          <a:spcPts val="0"/>
                        </a:spcAft>
                      </a:pPr>
                      <a:r>
                        <a:rPr lang="uk-UA" sz="1600" dirty="0">
                          <a:effectLst/>
                        </a:rPr>
                        <a:t>% available for operation </a:t>
                      </a:r>
                      <a:endParaRPr lang="uk-UA" sz="1600" dirty="0">
                        <a:effectLst/>
                        <a:latin typeface="Calibri"/>
                        <a:ea typeface="Calibri"/>
                        <a:cs typeface="Times New Roman"/>
                      </a:endParaRPr>
                    </a:p>
                  </a:txBody>
                  <a:tcPr marL="68580" marR="68580" marT="0" marB="0"/>
                </a:tc>
                <a:tc>
                  <a:txBody>
                    <a:bodyPr/>
                    <a:lstStyle/>
                    <a:p>
                      <a:pPr algn="ctr">
                        <a:lnSpc>
                          <a:spcPct val="100000"/>
                        </a:lnSpc>
                        <a:spcAft>
                          <a:spcPts val="0"/>
                        </a:spcAft>
                      </a:pPr>
                      <a:r>
                        <a:rPr lang="uk-UA" sz="1600" dirty="0">
                          <a:solidFill>
                            <a:schemeClr val="tx1"/>
                          </a:solidFill>
                          <a:effectLst/>
                        </a:rPr>
                        <a:t>2% </a:t>
                      </a:r>
                      <a:endParaRPr lang="uk-UA" sz="1600" dirty="0">
                        <a:solidFill>
                          <a:schemeClr val="tx1"/>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uk-UA" sz="1600" dirty="0">
                          <a:solidFill>
                            <a:schemeClr val="tx1"/>
                          </a:solidFill>
                          <a:effectLst/>
                        </a:rPr>
                        <a:t>7%</a:t>
                      </a:r>
                      <a:endParaRPr lang="uk-UA" sz="1600" dirty="0">
                        <a:solidFill>
                          <a:schemeClr val="tx1"/>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uk-UA" sz="1600" dirty="0">
                          <a:solidFill>
                            <a:schemeClr val="tx1"/>
                          </a:solidFill>
                          <a:effectLst/>
                        </a:rPr>
                        <a:t>8%</a:t>
                      </a:r>
                      <a:endParaRPr lang="uk-UA" sz="1600" dirty="0">
                        <a:solidFill>
                          <a:schemeClr val="tx1"/>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uk-UA" sz="1600" dirty="0">
                          <a:solidFill>
                            <a:schemeClr val="tx1"/>
                          </a:solidFill>
                          <a:effectLst/>
                        </a:rPr>
                        <a:t>37%</a:t>
                      </a:r>
                      <a:endParaRPr lang="uk-UA" sz="1600" dirty="0">
                        <a:solidFill>
                          <a:schemeClr val="tx1"/>
                        </a:solidFill>
                        <a:effectLst/>
                        <a:latin typeface="Calibri"/>
                        <a:ea typeface="Calibri"/>
                        <a:cs typeface="Times New Roman"/>
                      </a:endParaRPr>
                    </a:p>
                  </a:txBody>
                  <a:tcPr marL="68580" marR="68580" marT="0" marB="0" anchor="ctr"/>
                </a:tc>
                <a:tc>
                  <a:txBody>
                    <a:bodyPr/>
                    <a:lstStyle/>
                    <a:p>
                      <a:pPr algn="ctr">
                        <a:lnSpc>
                          <a:spcPct val="100000"/>
                        </a:lnSpc>
                        <a:spcAft>
                          <a:spcPts val="0"/>
                        </a:spcAft>
                      </a:pPr>
                      <a:r>
                        <a:rPr lang="uk-UA" sz="1600" dirty="0">
                          <a:solidFill>
                            <a:schemeClr val="tx1"/>
                          </a:solidFill>
                          <a:effectLst/>
                        </a:rPr>
                        <a:t>54%</a:t>
                      </a:r>
                      <a:endParaRPr lang="uk-UA" sz="1600" dirty="0">
                        <a:solidFill>
                          <a:schemeClr val="tx1"/>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bl>
          </a:graphicData>
        </a:graphic>
      </p:graphicFrame>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63" y="3568058"/>
            <a:ext cx="4564943" cy="3101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1306" y="3573016"/>
            <a:ext cx="4618421" cy="3018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Стрілка: вліво-вправо 4">
            <a:extLst>
              <a:ext uri="{FF2B5EF4-FFF2-40B4-BE49-F238E27FC236}">
                <a16:creationId xmlns:a16="http://schemas.microsoft.com/office/drawing/2014/main" id="{D28EBAEC-064D-E793-CA4A-28F2FC5C4153}"/>
              </a:ext>
            </a:extLst>
          </p:cNvPr>
          <p:cNvSpPr/>
          <p:nvPr/>
        </p:nvSpPr>
        <p:spPr>
          <a:xfrm>
            <a:off x="1743217" y="3140968"/>
            <a:ext cx="7249522" cy="122617"/>
          </a:xfrm>
          <a:prstGeom prst="leftRightArrow">
            <a:avLst/>
          </a:prstGeom>
          <a:gradFill flip="none" rotWithShape="1">
            <a:gsLst>
              <a:gs pos="0">
                <a:srgbClr val="00B050"/>
              </a:gs>
              <a:gs pos="50000">
                <a:srgbClr val="00B050">
                  <a:tint val="44500"/>
                  <a:satMod val="160000"/>
                </a:srgbClr>
              </a:gs>
              <a:gs pos="100000">
                <a:schemeClr val="accent6">
                  <a:lumMod val="75000"/>
                </a:scheme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3" name="TextBox 2">
            <a:extLst>
              <a:ext uri="{FF2B5EF4-FFF2-40B4-BE49-F238E27FC236}">
                <a16:creationId xmlns:a16="http://schemas.microsoft.com/office/drawing/2014/main" id="{95BDE43E-4120-74D8-D4BC-70DCC4D07363}"/>
              </a:ext>
            </a:extLst>
          </p:cNvPr>
          <p:cNvSpPr txBox="1"/>
          <p:nvPr/>
        </p:nvSpPr>
        <p:spPr>
          <a:xfrm>
            <a:off x="755576" y="6525344"/>
            <a:ext cx="8332730" cy="369332"/>
          </a:xfrm>
          <a:prstGeom prst="rect">
            <a:avLst/>
          </a:prstGeom>
          <a:noFill/>
        </p:spPr>
        <p:txBody>
          <a:bodyPr wrap="none" rtlCol="0">
            <a:spAutoFit/>
          </a:bodyPr>
          <a:lstStyle/>
          <a:p>
            <a:r>
              <a:rPr lang="uk-UA" dirty="0"/>
              <a:t>Procedure for categorising forests and designating special protection areas (2007)</a:t>
            </a:r>
          </a:p>
        </p:txBody>
      </p:sp>
    </p:spTree>
    <p:extLst>
      <p:ext uri="{BB962C8B-B14F-4D97-AF65-F5344CB8AC3E}">
        <p14:creationId xmlns:p14="http://schemas.microsoft.com/office/powerpoint/2010/main" val="3811171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B944E-1BB0-8DDB-AFF7-55ADDF3876B3}"/>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7F57A6-0B6E-AAC8-0958-3E8463F56795}"/>
              </a:ext>
            </a:extLst>
          </p:cNvPr>
          <p:cNvSpPr>
            <a:spLocks noGrp="1"/>
          </p:cNvSpPr>
          <p:nvPr>
            <p:ph type="title"/>
          </p:nvPr>
        </p:nvSpPr>
        <p:spPr>
          <a:xfrm>
            <a:off x="716552" y="-13360"/>
            <a:ext cx="8391952" cy="778098"/>
          </a:xfrm>
        </p:spPr>
        <p:txBody>
          <a:bodyPr>
            <a:normAutofit/>
          </a:bodyPr>
          <a:lstStyle/>
          <a:p>
            <a:r>
              <a:rPr lang="uk-UA" sz="2000" dirty="0"/>
              <a:t>Types of logging in different forest categories (</a:t>
            </a:r>
            <a:r>
              <a:rPr lang="en-US" sz="2000" dirty="0"/>
              <a:t>2025</a:t>
            </a:r>
            <a:r>
              <a:rPr lang="uk-UA" sz="2000" dirty="0"/>
              <a:t>)</a:t>
            </a:r>
          </a:p>
        </p:txBody>
      </p:sp>
      <p:graphicFrame>
        <p:nvGraphicFramePr>
          <p:cNvPr id="5" name="Місце для вмісту 4">
            <a:extLst>
              <a:ext uri="{FF2B5EF4-FFF2-40B4-BE49-F238E27FC236}">
                <a16:creationId xmlns:a16="http://schemas.microsoft.com/office/drawing/2014/main" id="{80C6796E-3EF0-ED80-66F5-9361122EB9BB}"/>
              </a:ext>
            </a:extLst>
          </p:cNvPr>
          <p:cNvGraphicFramePr>
            <a:graphicFrameLocks noGrp="1"/>
          </p:cNvGraphicFramePr>
          <p:nvPr>
            <p:ph idx="1"/>
            <p:extLst>
              <p:ext uri="{D42A27DB-BD31-4B8C-83A1-F6EECF244321}">
                <p14:modId xmlns:p14="http://schemas.microsoft.com/office/powerpoint/2010/main" val="2996832159"/>
              </p:ext>
            </p:extLst>
          </p:nvPr>
        </p:nvGraphicFramePr>
        <p:xfrm>
          <a:off x="395536" y="692696"/>
          <a:ext cx="8338243" cy="6146014"/>
        </p:xfrm>
        <a:graphic>
          <a:graphicData uri="http://schemas.openxmlformats.org/drawingml/2006/table">
            <a:tbl>
              <a:tblPr firstRow="1" firstCol="1" bandRow="1"/>
              <a:tblGrid>
                <a:gridCol w="4055963">
                  <a:extLst>
                    <a:ext uri="{9D8B030D-6E8A-4147-A177-3AD203B41FA5}">
                      <a16:colId xmlns:a16="http://schemas.microsoft.com/office/drawing/2014/main" val="34795171"/>
                    </a:ext>
                  </a:extLst>
                </a:gridCol>
                <a:gridCol w="428228">
                  <a:extLst>
                    <a:ext uri="{9D8B030D-6E8A-4147-A177-3AD203B41FA5}">
                      <a16:colId xmlns:a16="http://schemas.microsoft.com/office/drawing/2014/main" val="2206224479"/>
                    </a:ext>
                  </a:extLst>
                </a:gridCol>
                <a:gridCol w="428228">
                  <a:extLst>
                    <a:ext uri="{9D8B030D-6E8A-4147-A177-3AD203B41FA5}">
                      <a16:colId xmlns:a16="http://schemas.microsoft.com/office/drawing/2014/main" val="2811777386"/>
                    </a:ext>
                  </a:extLst>
                </a:gridCol>
                <a:gridCol w="428228">
                  <a:extLst>
                    <a:ext uri="{9D8B030D-6E8A-4147-A177-3AD203B41FA5}">
                      <a16:colId xmlns:a16="http://schemas.microsoft.com/office/drawing/2014/main" val="2112532715"/>
                    </a:ext>
                  </a:extLst>
                </a:gridCol>
                <a:gridCol w="428228">
                  <a:extLst>
                    <a:ext uri="{9D8B030D-6E8A-4147-A177-3AD203B41FA5}">
                      <a16:colId xmlns:a16="http://schemas.microsoft.com/office/drawing/2014/main" val="1469341410"/>
                    </a:ext>
                  </a:extLst>
                </a:gridCol>
                <a:gridCol w="428228">
                  <a:extLst>
                    <a:ext uri="{9D8B030D-6E8A-4147-A177-3AD203B41FA5}">
                      <a16:colId xmlns:a16="http://schemas.microsoft.com/office/drawing/2014/main" val="2597842654"/>
                    </a:ext>
                  </a:extLst>
                </a:gridCol>
                <a:gridCol w="428228">
                  <a:extLst>
                    <a:ext uri="{9D8B030D-6E8A-4147-A177-3AD203B41FA5}">
                      <a16:colId xmlns:a16="http://schemas.microsoft.com/office/drawing/2014/main" val="3929016930"/>
                    </a:ext>
                  </a:extLst>
                </a:gridCol>
                <a:gridCol w="428228">
                  <a:extLst>
                    <a:ext uri="{9D8B030D-6E8A-4147-A177-3AD203B41FA5}">
                      <a16:colId xmlns:a16="http://schemas.microsoft.com/office/drawing/2014/main" val="2786608165"/>
                    </a:ext>
                  </a:extLst>
                </a:gridCol>
                <a:gridCol w="428228">
                  <a:extLst>
                    <a:ext uri="{9D8B030D-6E8A-4147-A177-3AD203B41FA5}">
                      <a16:colId xmlns:a16="http://schemas.microsoft.com/office/drawing/2014/main" val="938649387"/>
                    </a:ext>
                  </a:extLst>
                </a:gridCol>
                <a:gridCol w="428228">
                  <a:extLst>
                    <a:ext uri="{9D8B030D-6E8A-4147-A177-3AD203B41FA5}">
                      <a16:colId xmlns:a16="http://schemas.microsoft.com/office/drawing/2014/main" val="2157146994"/>
                    </a:ext>
                  </a:extLst>
                </a:gridCol>
                <a:gridCol w="428228">
                  <a:extLst>
                    <a:ext uri="{9D8B030D-6E8A-4147-A177-3AD203B41FA5}">
                      <a16:colId xmlns:a16="http://schemas.microsoft.com/office/drawing/2014/main" val="4127229089"/>
                    </a:ext>
                  </a:extLst>
                </a:gridCol>
              </a:tblGrid>
              <a:tr h="0">
                <a:tc rowSpan="3">
                  <a:txBody>
                    <a:bodyPr/>
                    <a:lstStyle/>
                    <a:p>
                      <a:pPr>
                        <a:buNone/>
                      </a:pPr>
                      <a:br>
                        <a:rPr lang="uk-UA" sz="1400" dirty="0">
                          <a:effectLst/>
                          <a:latin typeface="+mn-lt"/>
                          <a:ea typeface="Calibri" panose="020F0502020204030204" pitchFamily="34" charset="0"/>
                          <a:cs typeface="Times New Roman" panose="02020603050405020304" pitchFamily="18" charset="0"/>
                        </a:rPr>
                      </a:br>
                      <a:endParaRPr lang="uk-UA" sz="1400" dirty="0">
                        <a:effectLst/>
                        <a:latin typeface="+mn-lt"/>
                        <a:cs typeface="Times New Roman" panose="02020603050405020304" pitchFamily="18" charset="0"/>
                      </a:endParaRPr>
                    </a:p>
                    <a:p>
                      <a:pPr algn="ctr">
                        <a:lnSpc>
                          <a:spcPct val="115000"/>
                        </a:lnSpc>
                        <a:spcAft>
                          <a:spcPts val="1000"/>
                        </a:spcAft>
                        <a:buNone/>
                      </a:pPr>
                      <a:r>
                        <a:rPr lang="uk-UA" sz="1400" b="1" dirty="0">
                          <a:effectLst/>
                          <a:latin typeface="+mn-lt"/>
                          <a:ea typeface="Calibri" panose="020F0502020204030204" pitchFamily="34" charset="0"/>
                          <a:cs typeface="Times New Roman" panose="02020603050405020304" pitchFamily="18" charset="0"/>
                        </a:rPr>
                        <a:t>SUBCATEGORIES OF FORESTS</a:t>
                      </a:r>
                      <a:endParaRPr lang="uk-UA" sz="1400" dirty="0">
                        <a:effectLst/>
                        <a:latin typeface="+mn-lt"/>
                        <a:ea typeface="Calibri" panose="020F0502020204030204" pitchFamily="34" charset="0"/>
                        <a:cs typeface="Times New Roman" panose="02020603050405020304" pitchFamily="18" charset="0"/>
                      </a:endParaRPr>
                    </a:p>
                  </a:txBody>
                  <a:tcPr marL="14047" marR="140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10">
                  <a:txBody>
                    <a:bodyPr/>
                    <a:lstStyle/>
                    <a:p>
                      <a:pPr algn="ctr">
                        <a:lnSpc>
                          <a:spcPct val="115000"/>
                        </a:lnSpc>
                        <a:spcAft>
                          <a:spcPts val="1000"/>
                        </a:spcAft>
                        <a:buNone/>
                      </a:pPr>
                      <a:r>
                        <a:rPr lang="uk-UA" sz="1400" b="1" dirty="0">
                          <a:effectLst/>
                          <a:latin typeface="+mn-lt"/>
                          <a:ea typeface="Calibri" panose="020F0502020204030204" pitchFamily="34" charset="0"/>
                          <a:cs typeface="Times New Roman" panose="02020603050405020304" pitchFamily="18" charset="0"/>
                        </a:rPr>
                        <a:t>Types of logging</a:t>
                      </a:r>
                      <a:endParaRPr lang="uk-UA" sz="1400" dirty="0">
                        <a:effectLst/>
                        <a:latin typeface="+mn-lt"/>
                        <a:ea typeface="Calibri" panose="020F0502020204030204" pitchFamily="34" charset="0"/>
                        <a:cs typeface="Times New Roman" panose="02020603050405020304" pitchFamily="18" charset="0"/>
                      </a:endParaRPr>
                    </a:p>
                  </a:txBody>
                  <a:tcPr marL="14047" marR="140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uk-UA"/>
                    </a:p>
                  </a:txBody>
                  <a:tcPr>
                    <a:lnL w="12700" cap="flat" cmpd="sng" algn="ctr">
                      <a:solidFill>
                        <a:srgbClr val="000000"/>
                      </a:solidFill>
                      <a:prstDash val="solid"/>
                      <a:round/>
                      <a:headEnd type="none" w="med" len="med"/>
                      <a:tailEnd type="none" w="med" len="med"/>
                    </a:lnL>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1939344528"/>
                  </a:ext>
                </a:extLst>
              </a:tr>
              <a:tr h="160621">
                <a:tc vMerge="1">
                  <a:txBody>
                    <a:bodyPr/>
                    <a:lstStyle/>
                    <a:p>
                      <a:endParaRPr lang="uk-UA"/>
                    </a:p>
                  </a:txBody>
                  <a:tcPr/>
                </a:tc>
                <a:tc gridSpan="3">
                  <a:txBody>
                    <a:bodyPr/>
                    <a:lstStyle/>
                    <a:p>
                      <a:pPr algn="ctr">
                        <a:lnSpc>
                          <a:spcPct val="115000"/>
                        </a:lnSpc>
                        <a:spcAft>
                          <a:spcPts val="1000"/>
                        </a:spcAft>
                        <a:buNone/>
                      </a:pPr>
                      <a:r>
                        <a:rPr lang="en-GB" sz="1400" b="1" dirty="0">
                          <a:effectLst/>
                          <a:latin typeface="+mn-lt"/>
                          <a:ea typeface="Calibri" panose="020F0502020204030204" pitchFamily="34" charset="0"/>
                          <a:cs typeface="Times New Roman" panose="02020603050405020304" pitchFamily="18" charset="0"/>
                        </a:rPr>
                        <a:t>MUL</a:t>
                      </a:r>
                      <a:endParaRPr lang="uk-UA" sz="1400" b="1" dirty="0">
                        <a:effectLst/>
                        <a:latin typeface="+mn-lt"/>
                        <a:ea typeface="Calibri" panose="020F0502020204030204" pitchFamily="34" charset="0"/>
                        <a:cs typeface="Times New Roman" panose="02020603050405020304" pitchFamily="18" charset="0"/>
                      </a:endParaRPr>
                    </a:p>
                  </a:txBody>
                  <a:tcPr marL="14047" marR="140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uk-UA"/>
                    </a:p>
                  </a:txBody>
                  <a:tcPr>
                    <a:lnL w="12700" cap="flat" cmpd="sng" algn="ctr">
                      <a:solidFill>
                        <a:srgbClr val="000000"/>
                      </a:solidFill>
                      <a:prstDash val="solid"/>
                      <a:round/>
                      <a:headEnd type="none" w="med" len="med"/>
                      <a:tailEnd type="none" w="med" len="med"/>
                    </a:lnL>
                  </a:tcPr>
                </a:tc>
                <a:tc hMerge="1">
                  <a:txBody>
                    <a:bodyPr/>
                    <a:lstStyle/>
                    <a:p>
                      <a:endParaRPr lang="uk-UA"/>
                    </a:p>
                  </a:txBody>
                  <a:tcPr/>
                </a:tc>
                <a:tc rowSpan="2">
                  <a:txBody>
                    <a:bodyPr/>
                    <a:lstStyle/>
                    <a:p>
                      <a:pPr algn="ctr">
                        <a:lnSpc>
                          <a:spcPct val="115000"/>
                        </a:lnSpc>
                        <a:spcAft>
                          <a:spcPts val="1000"/>
                        </a:spcAft>
                        <a:buNone/>
                      </a:pPr>
                      <a:r>
                        <a:rPr lang="en-GB" sz="1400" b="1" dirty="0">
                          <a:effectLst/>
                          <a:latin typeface="+mn-lt"/>
                          <a:ea typeface="Calibri" panose="020F0502020204030204" pitchFamily="34" charset="0"/>
                          <a:cs typeface="Times New Roman" panose="02020603050405020304" pitchFamily="18" charset="0"/>
                        </a:rPr>
                        <a:t>RFL</a:t>
                      </a:r>
                      <a:endParaRPr lang="uk-UA" sz="1400" dirty="0">
                        <a:effectLst/>
                        <a:latin typeface="+mn-lt"/>
                        <a:ea typeface="Calibri" panose="020F0502020204030204" pitchFamily="34" charset="0"/>
                        <a:cs typeface="Times New Roman" panose="02020603050405020304" pitchFamily="18" charset="0"/>
                      </a:endParaRPr>
                    </a:p>
                  </a:txBody>
                  <a:tcPr marL="14047" marR="140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15000"/>
                        </a:lnSpc>
                        <a:spcAft>
                          <a:spcPts val="1000"/>
                        </a:spcAft>
                        <a:buNone/>
                      </a:pPr>
                      <a:r>
                        <a:rPr lang="uk-UA" sz="1400" b="1" dirty="0">
                          <a:effectLst/>
                          <a:latin typeface="+mn-lt"/>
                          <a:ea typeface="Calibri" panose="020F0502020204030204" pitchFamily="34" charset="0"/>
                          <a:cs typeface="Times New Roman" panose="02020603050405020304" pitchFamily="18" charset="0"/>
                        </a:rPr>
                        <a:t>SR</a:t>
                      </a:r>
                      <a:endParaRPr lang="uk-UA" sz="1400" dirty="0">
                        <a:effectLst/>
                        <a:latin typeface="+mn-lt"/>
                        <a:ea typeface="Calibri" panose="020F0502020204030204" pitchFamily="34" charset="0"/>
                        <a:cs typeface="Times New Roman" panose="02020603050405020304" pitchFamily="18" charset="0"/>
                      </a:endParaRPr>
                    </a:p>
                  </a:txBody>
                  <a:tcPr marL="14047" marR="140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uk-UA"/>
                    </a:p>
                  </a:txBody>
                  <a:tcPr/>
                </a:tc>
                <a:tc rowSpan="2">
                  <a:txBody>
                    <a:bodyPr/>
                    <a:lstStyle/>
                    <a:p>
                      <a:pPr algn="ctr">
                        <a:lnSpc>
                          <a:spcPct val="115000"/>
                        </a:lnSpc>
                        <a:spcAft>
                          <a:spcPts val="1000"/>
                        </a:spcAft>
                        <a:buNone/>
                      </a:pPr>
                      <a:r>
                        <a:rPr lang="uk-UA" sz="1400" b="1" dirty="0">
                          <a:effectLst/>
                          <a:latin typeface="+mn-lt"/>
                          <a:ea typeface="Calibri" panose="020F0502020204030204" pitchFamily="34" charset="0"/>
                          <a:cs typeface="Times New Roman" panose="02020603050405020304" pitchFamily="18" charset="0"/>
                        </a:rPr>
                        <a:t>R</a:t>
                      </a:r>
                      <a:r>
                        <a:rPr lang="en-GB" sz="1400" b="1" dirty="0">
                          <a:effectLst/>
                          <a:latin typeface="+mn-lt"/>
                          <a:ea typeface="Calibri" panose="020F0502020204030204" pitchFamily="34" charset="0"/>
                          <a:cs typeface="Times New Roman" panose="02020603050405020304" pitchFamily="18" charset="0"/>
                        </a:rPr>
                        <a:t>FL</a:t>
                      </a:r>
                      <a:endParaRPr lang="uk-UA" sz="1400" dirty="0">
                        <a:effectLst/>
                        <a:latin typeface="+mn-lt"/>
                        <a:ea typeface="Calibri" panose="020F0502020204030204" pitchFamily="34" charset="0"/>
                        <a:cs typeface="Times New Roman" panose="02020603050405020304" pitchFamily="18" charset="0"/>
                      </a:endParaRPr>
                    </a:p>
                  </a:txBody>
                  <a:tcPr marL="14047" marR="140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a:lnSpc>
                          <a:spcPct val="115000"/>
                        </a:lnSpc>
                        <a:spcAft>
                          <a:spcPts val="1000"/>
                        </a:spcAft>
                        <a:buNone/>
                      </a:pPr>
                      <a:r>
                        <a:rPr lang="uk-UA" sz="1400" b="1" dirty="0">
                          <a:effectLst/>
                          <a:latin typeface="+mn-lt"/>
                          <a:ea typeface="Calibri" panose="020F0502020204030204" pitchFamily="34" charset="0"/>
                          <a:cs typeface="Times New Roman" panose="02020603050405020304" pitchFamily="18" charset="0"/>
                        </a:rPr>
                        <a:t>R</a:t>
                      </a:r>
                      <a:r>
                        <a:rPr lang="en-GB" sz="1400" b="1" dirty="0">
                          <a:effectLst/>
                          <a:latin typeface="+mn-lt"/>
                          <a:ea typeface="Calibri" panose="020F0502020204030204" pitchFamily="34" charset="0"/>
                          <a:cs typeface="Times New Roman" panose="02020603050405020304" pitchFamily="18" charset="0"/>
                        </a:rPr>
                        <a:t>L</a:t>
                      </a:r>
                      <a:endParaRPr lang="uk-UA" sz="1400" dirty="0">
                        <a:effectLst/>
                        <a:latin typeface="+mn-lt"/>
                        <a:ea typeface="Calibri" panose="020F0502020204030204" pitchFamily="34" charset="0"/>
                        <a:cs typeface="Times New Roman" panose="02020603050405020304" pitchFamily="18" charset="0"/>
                      </a:endParaRPr>
                    </a:p>
                  </a:txBody>
                  <a:tcPr marL="14047" marR="140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a:lnSpc>
                          <a:spcPct val="115000"/>
                        </a:lnSpc>
                        <a:spcAft>
                          <a:spcPts val="1000"/>
                        </a:spcAft>
                        <a:buNone/>
                      </a:pPr>
                      <a:r>
                        <a:rPr lang="uk-UA" sz="1400" b="1" dirty="0">
                          <a:effectLst/>
                          <a:latin typeface="+mn-lt"/>
                          <a:ea typeface="Calibri" panose="020F0502020204030204" pitchFamily="34" charset="0"/>
                          <a:cs typeface="Times New Roman" panose="02020603050405020304" pitchFamily="18" charset="0"/>
                        </a:rPr>
                        <a:t>L</a:t>
                      </a:r>
                      <a:r>
                        <a:rPr lang="en-GB" sz="1400" b="1" dirty="0">
                          <a:effectLst/>
                          <a:latin typeface="+mn-lt"/>
                          <a:ea typeface="Calibri" panose="020F0502020204030204" pitchFamily="34" charset="0"/>
                          <a:cs typeface="Times New Roman" panose="02020603050405020304" pitchFamily="18" charset="0"/>
                        </a:rPr>
                        <a:t>L</a:t>
                      </a:r>
                      <a:endParaRPr lang="uk-UA" sz="1400" dirty="0">
                        <a:effectLst/>
                        <a:latin typeface="+mn-lt"/>
                        <a:ea typeface="Calibri" panose="020F0502020204030204" pitchFamily="34" charset="0"/>
                        <a:cs typeface="Times New Roman" panose="02020603050405020304" pitchFamily="18" charset="0"/>
                      </a:endParaRPr>
                    </a:p>
                  </a:txBody>
                  <a:tcPr marL="14047" marR="140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a:lnSpc>
                          <a:spcPct val="115000"/>
                        </a:lnSpc>
                        <a:spcAft>
                          <a:spcPts val="1000"/>
                        </a:spcAft>
                        <a:buNone/>
                      </a:pPr>
                      <a:r>
                        <a:rPr lang="en-GB" sz="1400" b="1" dirty="0">
                          <a:effectLst/>
                          <a:latin typeface="+mn-lt"/>
                          <a:ea typeface="Calibri" panose="020F0502020204030204" pitchFamily="34" charset="0"/>
                          <a:cs typeface="Times New Roman" panose="02020603050405020304" pitchFamily="18" charset="0"/>
                        </a:rPr>
                        <a:t>ML</a:t>
                      </a:r>
                      <a:endParaRPr lang="uk-UA" sz="1400" b="1" dirty="0">
                        <a:effectLst/>
                        <a:latin typeface="+mn-lt"/>
                        <a:ea typeface="Calibri" panose="020F0502020204030204" pitchFamily="34" charset="0"/>
                        <a:cs typeface="Times New Roman" panose="02020603050405020304" pitchFamily="18" charset="0"/>
                      </a:endParaRPr>
                    </a:p>
                  </a:txBody>
                  <a:tcPr marL="14047" marR="140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7303143"/>
                  </a:ext>
                </a:extLst>
              </a:tr>
              <a:tr h="160621">
                <a:tc vMerge="1">
                  <a:txBody>
                    <a:bodyPr/>
                    <a:lstStyle/>
                    <a:p>
                      <a:endParaRPr lang="uk-UA"/>
                    </a:p>
                  </a:txBody>
                  <a:tcPr/>
                </a:tc>
                <a:tc>
                  <a:txBody>
                    <a:bodyPr/>
                    <a:lstStyle/>
                    <a:p>
                      <a:pPr algn="ctr">
                        <a:lnSpc>
                          <a:spcPct val="115000"/>
                        </a:lnSpc>
                        <a:spcAft>
                          <a:spcPts val="1000"/>
                        </a:spcAft>
                        <a:buNone/>
                      </a:pPr>
                      <a:r>
                        <a:rPr lang="en-GB" sz="1400" b="1" dirty="0">
                          <a:effectLst/>
                          <a:latin typeface="+mn-lt"/>
                          <a:ea typeface="Calibri" panose="020F0502020204030204" pitchFamily="34" charset="0"/>
                          <a:cs typeface="Times New Roman" panose="02020603050405020304" pitchFamily="18" charset="0"/>
                        </a:rPr>
                        <a:t>CC</a:t>
                      </a:r>
                      <a:endParaRPr lang="uk-UA" sz="1400" dirty="0">
                        <a:effectLst/>
                        <a:latin typeface="+mn-lt"/>
                        <a:ea typeface="Calibri" panose="020F0502020204030204" pitchFamily="34" charset="0"/>
                        <a:cs typeface="Times New Roman" panose="02020603050405020304" pitchFamily="18" charset="0"/>
                      </a:endParaRPr>
                    </a:p>
                  </a:txBody>
                  <a:tcPr marL="14047" marR="140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buNone/>
                      </a:pPr>
                      <a:r>
                        <a:rPr lang="en-GB" sz="1400" b="1" dirty="0">
                          <a:effectLst/>
                          <a:latin typeface="+mn-lt"/>
                          <a:ea typeface="Calibri" panose="020F0502020204030204" pitchFamily="34" charset="0"/>
                          <a:cs typeface="Times New Roman" panose="02020603050405020304" pitchFamily="18" charset="0"/>
                        </a:rPr>
                        <a:t>GC</a:t>
                      </a:r>
                      <a:endParaRPr lang="uk-UA" sz="1400" b="1" dirty="0">
                        <a:effectLst/>
                        <a:latin typeface="+mn-lt"/>
                        <a:ea typeface="Calibri" panose="020F0502020204030204" pitchFamily="34" charset="0"/>
                        <a:cs typeface="Times New Roman" panose="02020603050405020304" pitchFamily="18" charset="0"/>
                      </a:endParaRPr>
                    </a:p>
                  </a:txBody>
                  <a:tcPr marL="14047" marR="140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buNone/>
                      </a:pPr>
                      <a:r>
                        <a:rPr lang="en-GB" sz="1400" b="1" dirty="0">
                          <a:effectLst/>
                          <a:latin typeface="+mn-lt"/>
                          <a:ea typeface="Calibri" panose="020F0502020204030204" pitchFamily="34" charset="0"/>
                          <a:cs typeface="Times New Roman" panose="02020603050405020304" pitchFamily="18" charset="0"/>
                        </a:rPr>
                        <a:t>SC</a:t>
                      </a:r>
                      <a:endParaRPr lang="uk-UA" sz="1400" b="1" dirty="0">
                        <a:effectLst/>
                        <a:latin typeface="+mn-lt"/>
                        <a:ea typeface="Calibri" panose="020F0502020204030204" pitchFamily="34" charset="0"/>
                        <a:cs typeface="Times New Roman" panose="02020603050405020304" pitchFamily="18" charset="0"/>
                      </a:endParaRPr>
                    </a:p>
                  </a:txBody>
                  <a:tcPr marL="14047" marR="140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uk-UA"/>
                    </a:p>
                  </a:txBody>
                  <a:tcPr/>
                </a:tc>
                <a:tc>
                  <a:txBody>
                    <a:bodyPr/>
                    <a:lstStyle/>
                    <a:p>
                      <a:pPr algn="ctr">
                        <a:lnSpc>
                          <a:spcPct val="115000"/>
                        </a:lnSpc>
                        <a:spcAft>
                          <a:spcPts val="1000"/>
                        </a:spcAft>
                        <a:buNone/>
                      </a:pPr>
                      <a:r>
                        <a:rPr lang="uk-UA" sz="1400" b="1" dirty="0">
                          <a:effectLst/>
                          <a:latin typeface="+mn-lt"/>
                          <a:ea typeface="Calibri" panose="020F0502020204030204" pitchFamily="34" charset="0"/>
                          <a:cs typeface="Times New Roman" panose="02020603050405020304" pitchFamily="18" charset="0"/>
                        </a:rPr>
                        <a:t>S</a:t>
                      </a:r>
                      <a:r>
                        <a:rPr lang="en-GB" sz="1400" b="1" dirty="0">
                          <a:effectLst/>
                          <a:latin typeface="+mn-lt"/>
                          <a:ea typeface="Calibri" panose="020F0502020204030204" pitchFamily="34" charset="0"/>
                          <a:cs typeface="Times New Roman" panose="02020603050405020304" pitchFamily="18" charset="0"/>
                        </a:rPr>
                        <a:t>SL</a:t>
                      </a:r>
                      <a:endParaRPr lang="uk-UA" sz="1400" dirty="0">
                        <a:effectLst/>
                        <a:latin typeface="+mn-lt"/>
                        <a:ea typeface="Calibri" panose="020F0502020204030204" pitchFamily="34" charset="0"/>
                        <a:cs typeface="Times New Roman" panose="02020603050405020304" pitchFamily="18" charset="0"/>
                      </a:endParaRPr>
                    </a:p>
                  </a:txBody>
                  <a:tcPr marL="14047" marR="140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buNone/>
                      </a:pPr>
                      <a:r>
                        <a:rPr lang="uk-UA" sz="1400" b="1" dirty="0">
                          <a:effectLst/>
                          <a:latin typeface="+mn-lt"/>
                          <a:ea typeface="Calibri" panose="020F0502020204030204" pitchFamily="34" charset="0"/>
                          <a:cs typeface="Times New Roman" panose="02020603050405020304" pitchFamily="18" charset="0"/>
                        </a:rPr>
                        <a:t>S</a:t>
                      </a:r>
                      <a:r>
                        <a:rPr lang="en-GB" sz="1400" b="1" dirty="0">
                          <a:effectLst/>
                          <a:latin typeface="+mn-lt"/>
                          <a:ea typeface="Calibri" panose="020F0502020204030204" pitchFamily="34" charset="0"/>
                          <a:cs typeface="Times New Roman" panose="02020603050405020304" pitchFamily="18" charset="0"/>
                        </a:rPr>
                        <a:t>CL</a:t>
                      </a:r>
                      <a:endParaRPr lang="uk-UA" sz="1400" dirty="0">
                        <a:effectLst/>
                        <a:latin typeface="+mn-lt"/>
                        <a:ea typeface="Calibri" panose="020F0502020204030204" pitchFamily="34" charset="0"/>
                        <a:cs typeface="Times New Roman" panose="02020603050405020304" pitchFamily="18" charset="0"/>
                      </a:endParaRPr>
                    </a:p>
                  </a:txBody>
                  <a:tcPr marL="14047" marR="140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655383108"/>
                  </a:ext>
                </a:extLst>
              </a:tr>
              <a:tr h="160621">
                <a:tc gridSpan="11">
                  <a:txBody>
                    <a:bodyPr/>
                    <a:lstStyle/>
                    <a:p>
                      <a:pPr>
                        <a:lnSpc>
                          <a:spcPct val="115000"/>
                        </a:lnSpc>
                        <a:spcAft>
                          <a:spcPts val="1000"/>
                        </a:spcAft>
                        <a:buNone/>
                      </a:pPr>
                      <a:r>
                        <a:rPr lang="uk-UA" sz="1400" b="1" dirty="0">
                          <a:effectLst/>
                          <a:latin typeface="+mn-lt"/>
                          <a:ea typeface="Calibri" panose="020F0502020204030204" pitchFamily="34" charset="0"/>
                          <a:cs typeface="Times New Roman" panose="02020603050405020304" pitchFamily="18" charset="0"/>
                        </a:rPr>
                        <a:t>Forests of nature protection, scientific, historical and cultural purposes</a:t>
                      </a:r>
                      <a:endParaRPr lang="uk-UA" sz="1400" dirty="0">
                        <a:effectLst/>
                        <a:latin typeface="+mn-lt"/>
                        <a:ea typeface="Calibri" panose="020F0502020204030204" pitchFamily="34" charset="0"/>
                        <a:cs typeface="Times New Roman" panose="02020603050405020304" pitchFamily="18" charset="0"/>
                      </a:endParaRP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uk-UA"/>
                    </a:p>
                  </a:txBody>
                  <a:tcPr/>
                </a:tc>
                <a:tc hMerge="1">
                  <a:txBody>
                    <a:bodyPr/>
                    <a:lstStyle/>
                    <a:p>
                      <a:endParaRPr lang="uk-U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3139870586"/>
                  </a:ext>
                </a:extLst>
              </a:tr>
              <a:tr h="252000">
                <a:tc>
                  <a:txBody>
                    <a:bodyPr/>
                    <a:lstStyle/>
                    <a:p>
                      <a:pPr lvl="0">
                        <a:lnSpc>
                          <a:spcPct val="100000"/>
                        </a:lnSpc>
                        <a:spcAft>
                          <a:spcPts val="0"/>
                        </a:spcAft>
                      </a:pPr>
                      <a:r>
                        <a:rPr lang="uk-UA" sz="1400" dirty="0">
                          <a:effectLst/>
                          <a:latin typeface="+mn-lt"/>
                          <a:ea typeface="Calibri"/>
                          <a:cs typeface="Times New Roman"/>
                        </a:rPr>
                        <a:t>Nature reserves</a:t>
                      </a:r>
                    </a:p>
                  </a:txBody>
                  <a:tcPr marL="17605" marR="17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highlight>
                            <a:srgbClr val="FFFF00"/>
                          </a:highligh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53136882"/>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400" dirty="0">
                          <a:effectLst/>
                          <a:latin typeface="+mn-lt"/>
                          <a:ea typeface="Calibri"/>
                          <a:cs typeface="Times New Roman"/>
                        </a:rPr>
                        <a:t>Biosphere reserves (protected area)</a:t>
                      </a:r>
                    </a:p>
                  </a:txBody>
                  <a:tcPr marL="17605" marR="17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buNone/>
                      </a:pPr>
                      <a:endParaRPr lang="uk-UA" sz="1400" dirty="0">
                        <a:effectLst/>
                        <a:latin typeface="+mn-lt"/>
                        <a:ea typeface="Calibri" panose="020F0502020204030204" pitchFamily="34" charset="0"/>
                        <a:cs typeface="Times New Roman" panose="02020603050405020304" pitchFamily="18" charset="0"/>
                      </a:endParaRP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buNone/>
                      </a:pPr>
                      <a:endParaRPr lang="uk-UA" sz="1400">
                        <a:effectLst/>
                        <a:latin typeface="+mn-lt"/>
                        <a:ea typeface="Calibri" panose="020F0502020204030204" pitchFamily="34" charset="0"/>
                        <a:cs typeface="Times New Roman" panose="02020603050405020304" pitchFamily="18" charset="0"/>
                      </a:endParaRP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buNone/>
                      </a:pPr>
                      <a:endParaRPr lang="uk-UA" sz="1400" dirty="0">
                        <a:effectLst/>
                        <a:latin typeface="+mn-lt"/>
                        <a:ea typeface="Calibri" panose="020F0502020204030204" pitchFamily="34" charset="0"/>
                        <a:cs typeface="Times New Roman" panose="02020603050405020304" pitchFamily="18" charset="0"/>
                      </a:endParaRP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buNone/>
                      </a:pPr>
                      <a:endParaRPr lang="uk-UA" sz="1400" dirty="0">
                        <a:effectLst/>
                        <a:latin typeface="+mn-lt"/>
                        <a:ea typeface="Calibri" panose="020F0502020204030204" pitchFamily="34" charset="0"/>
                        <a:cs typeface="Times New Roman" panose="02020603050405020304" pitchFamily="18" charset="0"/>
                      </a:endParaRP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endParaRPr lang="uk-UA" sz="1400" dirty="0">
                        <a:effectLst/>
                        <a:highlight>
                          <a:srgbClr val="FFFF00"/>
                        </a:highlight>
                        <a:latin typeface="+mn-lt"/>
                        <a:ea typeface="Calibri" panose="020F0502020204030204" pitchFamily="34" charset="0"/>
                        <a:cs typeface="Times New Roman" panose="02020603050405020304" pitchFamily="18" charset="0"/>
                      </a:endParaRP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buNone/>
                      </a:pPr>
                      <a:endParaRPr lang="uk-UA" sz="1400" dirty="0">
                        <a:effectLst/>
                        <a:latin typeface="+mn-lt"/>
                        <a:ea typeface="Calibri" panose="020F0502020204030204" pitchFamily="34" charset="0"/>
                        <a:cs typeface="Times New Roman" panose="02020603050405020304" pitchFamily="18" charset="0"/>
                      </a:endParaRP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endParaRPr lang="uk-UA" sz="1400" dirty="0">
                        <a:effectLst/>
                        <a:latin typeface="+mn-lt"/>
                        <a:ea typeface="Calibri" panose="020F0502020204030204" pitchFamily="34" charset="0"/>
                        <a:cs typeface="Times New Roman" panose="02020603050405020304" pitchFamily="18" charset="0"/>
                      </a:endParaRP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endParaRPr lang="uk-UA" sz="1400" dirty="0">
                        <a:effectLst/>
                        <a:latin typeface="+mn-lt"/>
                        <a:ea typeface="Calibri" panose="020F0502020204030204" pitchFamily="34" charset="0"/>
                        <a:cs typeface="Times New Roman" panose="02020603050405020304" pitchFamily="18" charset="0"/>
                      </a:endParaRP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endParaRPr lang="uk-UA" sz="1400" dirty="0">
                        <a:effectLst/>
                        <a:latin typeface="+mn-lt"/>
                        <a:ea typeface="Calibri" panose="020F0502020204030204" pitchFamily="34" charset="0"/>
                        <a:cs typeface="Times New Roman" panose="02020603050405020304" pitchFamily="18" charset="0"/>
                      </a:endParaRP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endParaRPr lang="uk-UA" sz="1400" dirty="0">
                        <a:effectLst/>
                        <a:latin typeface="+mn-lt"/>
                        <a:ea typeface="Calibri" panose="020F0502020204030204" pitchFamily="34" charset="0"/>
                        <a:cs typeface="Times New Roman" panose="02020603050405020304" pitchFamily="18" charset="0"/>
                      </a:endParaRP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9399111"/>
                  </a:ext>
                </a:extLst>
              </a:tr>
              <a:tr h="252000">
                <a:tc>
                  <a:txBody>
                    <a:bodyPr/>
                    <a:lstStyle/>
                    <a:p>
                      <a:pPr lvl="0">
                        <a:lnSpc>
                          <a:spcPct val="100000"/>
                        </a:lnSpc>
                        <a:spcAft>
                          <a:spcPts val="0"/>
                        </a:spcAft>
                      </a:pPr>
                      <a:r>
                        <a:rPr lang="uk-UA" sz="1400" dirty="0">
                          <a:effectLst/>
                          <a:latin typeface="+mn-lt"/>
                          <a:ea typeface="Calibri"/>
                          <a:cs typeface="Times New Roman"/>
                        </a:rPr>
                        <a:t>Biosphere reserves (zone of </a:t>
                      </a:r>
                      <a:r>
                        <a:rPr lang="uk-UA" sz="1400" dirty="0" err="1">
                          <a:effectLst/>
                          <a:latin typeface="+mn-lt"/>
                          <a:ea typeface="Calibri"/>
                          <a:cs typeface="Times New Roman"/>
                        </a:rPr>
                        <a:t>special protection</a:t>
                      </a:r>
                      <a:r>
                        <a:rPr lang="uk-UA" sz="1400" dirty="0">
                          <a:effectLst/>
                          <a:latin typeface="+mn-lt"/>
                          <a:ea typeface="Calibri"/>
                          <a:cs typeface="Times New Roman"/>
                        </a:rPr>
                        <a:t>)</a:t>
                      </a:r>
                    </a:p>
                  </a:txBody>
                  <a:tcPr marL="17605" marR="17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6432141"/>
                  </a:ext>
                </a:extLst>
              </a:tr>
              <a:tr h="252000">
                <a:tc>
                  <a:txBody>
                    <a:bodyPr/>
                    <a:lstStyle/>
                    <a:p>
                      <a:pPr lvl="0">
                        <a:lnSpc>
                          <a:spcPct val="100000"/>
                        </a:lnSpc>
                        <a:spcAft>
                          <a:spcPts val="0"/>
                        </a:spcAft>
                      </a:pPr>
                      <a:r>
                        <a:rPr lang="uk-UA" sz="1400" dirty="0">
                          <a:effectLst/>
                          <a:latin typeface="+mn-lt"/>
                          <a:ea typeface="Calibri"/>
                          <a:cs typeface="Times New Roman"/>
                        </a:rPr>
                        <a:t>Biosphere reserves (buffer zone)</a:t>
                      </a:r>
                    </a:p>
                  </a:txBody>
                  <a:tcPr marL="17605" marR="17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827391395"/>
                  </a:ext>
                </a:extLst>
              </a:tr>
              <a:tr h="252000">
                <a:tc>
                  <a:txBody>
                    <a:bodyPr/>
                    <a:lstStyle/>
                    <a:p>
                      <a:pPr lvl="0">
                        <a:lnSpc>
                          <a:spcPct val="100000"/>
                        </a:lnSpc>
                        <a:spcAft>
                          <a:spcPts val="0"/>
                        </a:spcAft>
                      </a:pPr>
                      <a:r>
                        <a:rPr lang="uk-UA" sz="1400" dirty="0">
                          <a:effectLst/>
                          <a:latin typeface="+mn-lt"/>
                          <a:ea typeface="Calibri"/>
                          <a:cs typeface="Times New Roman"/>
                        </a:rPr>
                        <a:t>Biosphere reserves (anthropogenic </a:t>
                      </a:r>
                      <a:r>
                        <a:rPr lang="uk-UA" sz="1400" dirty="0" err="1">
                          <a:effectLst/>
                          <a:latin typeface="+mn-lt"/>
                          <a:ea typeface="Calibri"/>
                          <a:cs typeface="Times New Roman"/>
                        </a:rPr>
                        <a:t>land </a:t>
                      </a:r>
                      <a:r>
                        <a:rPr lang="uk-UA" sz="1400" dirty="0">
                          <a:effectLst/>
                          <a:latin typeface="+mn-lt"/>
                          <a:ea typeface="Calibri"/>
                          <a:cs typeface="Times New Roman"/>
                        </a:rPr>
                        <a:t>zone) </a:t>
                      </a:r>
                    </a:p>
                  </a:txBody>
                  <a:tcPr marL="17605" marR="17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540325880"/>
                  </a:ext>
                </a:extLst>
              </a:tr>
              <a:tr h="252000">
                <a:tc>
                  <a:txBody>
                    <a:bodyPr/>
                    <a:lstStyle/>
                    <a:p>
                      <a:pPr lvl="0">
                        <a:lnSpc>
                          <a:spcPct val="100000"/>
                        </a:lnSpc>
                        <a:spcAft>
                          <a:spcPts val="0"/>
                        </a:spcAft>
                      </a:pPr>
                      <a:r>
                        <a:rPr lang="uk-UA" sz="1400" dirty="0">
                          <a:effectLst/>
                          <a:latin typeface="+mn-lt"/>
                          <a:ea typeface="Calibri"/>
                          <a:cs typeface="Times New Roman"/>
                        </a:rPr>
                        <a:t>National nature parks (protected area)</a:t>
                      </a:r>
                    </a:p>
                  </a:txBody>
                  <a:tcPr marL="17605" marR="17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4343717"/>
                  </a:ext>
                </a:extLst>
              </a:tr>
              <a:tr h="252000">
                <a:tc>
                  <a:txBody>
                    <a:bodyPr/>
                    <a:lstStyle/>
                    <a:p>
                      <a:pPr lvl="0">
                        <a:lnSpc>
                          <a:spcPct val="100000"/>
                        </a:lnSpc>
                        <a:spcAft>
                          <a:spcPts val="0"/>
                        </a:spcAft>
                      </a:pPr>
                      <a:r>
                        <a:rPr lang="uk-UA" sz="1400" dirty="0">
                          <a:effectLst/>
                          <a:latin typeface="+mn-lt"/>
                          <a:ea typeface="Calibri"/>
                          <a:cs typeface="Times New Roman"/>
                        </a:rPr>
                        <a:t>National nature parks (</a:t>
                      </a:r>
                      <a:r>
                        <a:rPr lang="uk-UA" sz="1400" dirty="0" err="1">
                          <a:effectLst/>
                          <a:latin typeface="+mn-lt"/>
                          <a:ea typeface="Calibri"/>
                          <a:cs typeface="Times New Roman"/>
                        </a:rPr>
                        <a:t>reg</a:t>
                      </a:r>
                      <a:r>
                        <a:rPr lang="uk-UA" sz="1400" dirty="0">
                          <a:effectLst/>
                          <a:latin typeface="+mn-lt"/>
                          <a:ea typeface="Calibri"/>
                          <a:cs typeface="Times New Roman"/>
                        </a:rPr>
                        <a:t>.</a:t>
                      </a:r>
                      <a:r>
                        <a:rPr lang="uk-UA" sz="1400" dirty="0" err="1">
                          <a:effectLst/>
                          <a:latin typeface="+mn-lt"/>
                          <a:ea typeface="Calibri"/>
                          <a:cs typeface="Times New Roman"/>
                        </a:rPr>
                        <a:t> reg</a:t>
                      </a:r>
                      <a:r>
                        <a:rPr lang="uk-UA" sz="1400" dirty="0">
                          <a:effectLst/>
                          <a:latin typeface="+mn-lt"/>
                          <a:ea typeface="Calibri"/>
                          <a:cs typeface="Times New Roman"/>
                        </a:rPr>
                        <a:t>. zone)</a:t>
                      </a:r>
                    </a:p>
                  </a:txBody>
                  <a:tcPr marL="17605" marR="17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049244429"/>
                  </a:ext>
                </a:extLst>
              </a:tr>
              <a:tr h="252000">
                <a:tc>
                  <a:txBody>
                    <a:bodyPr/>
                    <a:lstStyle/>
                    <a:p>
                      <a:pPr lvl="0">
                        <a:lnSpc>
                          <a:spcPct val="100000"/>
                        </a:lnSpc>
                        <a:spcAft>
                          <a:spcPts val="0"/>
                        </a:spcAft>
                      </a:pPr>
                      <a:r>
                        <a:rPr lang="uk-UA" sz="1400" dirty="0">
                          <a:effectLst/>
                          <a:latin typeface="+mn-lt"/>
                          <a:ea typeface="Calibri"/>
                          <a:cs typeface="Times New Roman"/>
                        </a:rPr>
                        <a:t>National nature parks (</a:t>
                      </a:r>
                      <a:r>
                        <a:rPr lang="uk-UA" sz="1400" dirty="0" err="1">
                          <a:effectLst/>
                          <a:latin typeface="+mn-lt"/>
                          <a:ea typeface="Calibri"/>
                          <a:cs typeface="Times New Roman"/>
                        </a:rPr>
                        <a:t>static </a:t>
                      </a:r>
                      <a:r>
                        <a:rPr lang="uk-UA" sz="1400" dirty="0">
                          <a:effectLst/>
                          <a:latin typeface="+mn-lt"/>
                          <a:ea typeface="Calibri"/>
                          <a:cs typeface="Times New Roman"/>
                        </a:rPr>
                        <a:t>nature parks)</a:t>
                      </a:r>
                    </a:p>
                  </a:txBody>
                  <a:tcPr marL="17605" marR="17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767579243"/>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400" dirty="0">
                          <a:effectLst/>
                          <a:latin typeface="+mn-lt"/>
                          <a:ea typeface="Calibri"/>
                          <a:cs typeface="Times New Roman"/>
                        </a:rPr>
                        <a:t>National natural parks (</a:t>
                      </a:r>
                      <a:r>
                        <a:rPr lang="uk-UA" sz="1400" dirty="0" err="1">
                          <a:effectLst/>
                          <a:latin typeface="+mn-lt"/>
                          <a:ea typeface="Calibri"/>
                          <a:cs typeface="Times New Roman"/>
                        </a:rPr>
                        <a:t>economic </a:t>
                      </a:r>
                      <a:r>
                        <a:rPr lang="uk-UA" sz="1400" dirty="0">
                          <a:effectLst/>
                          <a:latin typeface="+mn-lt"/>
                          <a:ea typeface="Calibri"/>
                          <a:cs typeface="Times New Roman"/>
                        </a:rPr>
                        <a:t>zone)</a:t>
                      </a:r>
                    </a:p>
                  </a:txBody>
                  <a:tcPr marL="17605" marR="17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l" defTabSz="914400" rtl="0" eaLnBrk="1" latinLnBrk="0" hangingPunct="1">
                        <a:lnSpc>
                          <a:spcPct val="115000"/>
                        </a:lnSpc>
                        <a:spcAft>
                          <a:spcPts val="1000"/>
                        </a:spcAft>
                        <a:buNone/>
                      </a:pPr>
                      <a:r>
                        <a:rPr lang="uk-UA" sz="1400" kern="1200" dirty="0">
                          <a:solidFill>
                            <a:schemeClr val="tx1"/>
                          </a:solidFill>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algn="l" defTabSz="914400" rtl="0" eaLnBrk="1" latinLnBrk="0" hangingPunct="1">
                        <a:lnSpc>
                          <a:spcPct val="115000"/>
                        </a:lnSpc>
                        <a:spcAft>
                          <a:spcPts val="1000"/>
                        </a:spcAft>
                        <a:buNone/>
                      </a:pPr>
                      <a:r>
                        <a:rPr lang="uk-UA" sz="1400" kern="1200" dirty="0">
                          <a:solidFill>
                            <a:schemeClr val="tx1"/>
                          </a:solidFill>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algn="l" defTabSz="914400" rtl="0" eaLnBrk="1" latinLnBrk="0" hangingPunct="1">
                        <a:lnSpc>
                          <a:spcPct val="115000"/>
                        </a:lnSpc>
                        <a:spcAft>
                          <a:spcPts val="1000"/>
                        </a:spcAft>
                        <a:buNone/>
                      </a:pPr>
                      <a:r>
                        <a:rPr lang="uk-UA" sz="1400" kern="1200" dirty="0">
                          <a:solidFill>
                            <a:schemeClr val="tx1"/>
                          </a:solidFill>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algn="l" defTabSz="914400" rtl="0" eaLnBrk="1" latinLnBrk="0" hangingPunct="1">
                        <a:lnSpc>
                          <a:spcPct val="115000"/>
                        </a:lnSpc>
                        <a:spcAft>
                          <a:spcPts val="1000"/>
                        </a:spcAft>
                        <a:buNone/>
                      </a:pPr>
                      <a:r>
                        <a:rPr lang="uk-UA" sz="1400" kern="1200" dirty="0">
                          <a:solidFill>
                            <a:schemeClr val="tx1"/>
                          </a:solidFill>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latinLnBrk="0" hangingPunct="1">
                        <a:lnSpc>
                          <a:spcPct val="115000"/>
                        </a:lnSpc>
                        <a:spcAft>
                          <a:spcPts val="1000"/>
                        </a:spcAft>
                        <a:buNone/>
                      </a:pPr>
                      <a:r>
                        <a:rPr lang="uk-UA" sz="1400" kern="1200" dirty="0">
                          <a:solidFill>
                            <a:schemeClr val="tx1"/>
                          </a:solidFill>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algn="l" defTabSz="914400" rtl="0" eaLnBrk="1" latinLnBrk="0" hangingPunct="1">
                        <a:lnSpc>
                          <a:spcPct val="115000"/>
                        </a:lnSpc>
                        <a:spcAft>
                          <a:spcPts val="1000"/>
                        </a:spcAft>
                        <a:buNone/>
                      </a:pPr>
                      <a:r>
                        <a:rPr lang="uk-UA" sz="1400" kern="1200" dirty="0">
                          <a:solidFill>
                            <a:schemeClr val="tx1"/>
                          </a:solidFill>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ct val="115000"/>
                        </a:lnSpc>
                        <a:spcAft>
                          <a:spcPts val="1000"/>
                        </a:spcAft>
                        <a:buNone/>
                      </a:pPr>
                      <a:r>
                        <a:rPr lang="uk-UA" sz="1400" kern="1200" dirty="0">
                          <a:solidFill>
                            <a:schemeClr val="tx1"/>
                          </a:solidFill>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algn="l" defTabSz="914400" rtl="0" eaLnBrk="1" latinLnBrk="0" hangingPunct="1">
                        <a:lnSpc>
                          <a:spcPct val="115000"/>
                        </a:lnSpc>
                        <a:spcAft>
                          <a:spcPts val="1000"/>
                        </a:spcAft>
                        <a:buNone/>
                      </a:pPr>
                      <a:r>
                        <a:rPr lang="uk-UA" sz="1400" kern="1200" dirty="0">
                          <a:solidFill>
                            <a:schemeClr val="tx1"/>
                          </a:solidFill>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algn="l" defTabSz="914400" rtl="0" eaLnBrk="1" latinLnBrk="0" hangingPunct="1">
                        <a:lnSpc>
                          <a:spcPct val="115000"/>
                        </a:lnSpc>
                        <a:spcAft>
                          <a:spcPts val="1000"/>
                        </a:spcAft>
                        <a:buNone/>
                      </a:pPr>
                      <a:r>
                        <a:rPr lang="uk-UA" sz="1400" kern="1200" dirty="0">
                          <a:solidFill>
                            <a:schemeClr val="tx1"/>
                          </a:solidFill>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latinLnBrk="0" hangingPunct="1">
                        <a:lnSpc>
                          <a:spcPct val="115000"/>
                        </a:lnSpc>
                        <a:spcAft>
                          <a:spcPts val="1000"/>
                        </a:spcAft>
                        <a:buNone/>
                      </a:pPr>
                      <a:r>
                        <a:rPr lang="uk-UA" sz="1400" kern="1200" dirty="0">
                          <a:solidFill>
                            <a:schemeClr val="tx1"/>
                          </a:solidFill>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982051369"/>
                  </a:ext>
                </a:extLst>
              </a:tr>
              <a:tr h="252000">
                <a:tc>
                  <a:txBody>
                    <a:bodyPr/>
                    <a:lstStyle/>
                    <a:p>
                      <a:pPr lvl="0">
                        <a:lnSpc>
                          <a:spcPct val="100000"/>
                        </a:lnSpc>
                        <a:spcAft>
                          <a:spcPts val="0"/>
                        </a:spcAft>
                      </a:pPr>
                      <a:r>
                        <a:rPr lang="uk-UA" sz="1400" dirty="0">
                          <a:effectLst/>
                          <a:latin typeface="+mn-lt"/>
                          <a:ea typeface="Calibri"/>
                          <a:cs typeface="Times New Roman"/>
                        </a:rPr>
                        <a:t>Regional landscape parks (protected area)</a:t>
                      </a:r>
                    </a:p>
                  </a:txBody>
                  <a:tcPr marL="17605" marR="17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40969111"/>
                  </a:ext>
                </a:extLst>
              </a:tr>
              <a:tr h="252000">
                <a:tc>
                  <a:txBody>
                    <a:bodyPr/>
                    <a:lstStyle/>
                    <a:p>
                      <a:pPr lvl="0">
                        <a:lnSpc>
                          <a:spcPct val="100000"/>
                        </a:lnSpc>
                        <a:spcAft>
                          <a:spcPts val="0"/>
                        </a:spcAft>
                      </a:pPr>
                      <a:r>
                        <a:rPr lang="uk-UA" sz="1400" dirty="0">
                          <a:effectLst/>
                          <a:latin typeface="+mn-lt"/>
                          <a:ea typeface="Calibri"/>
                          <a:cs typeface="Times New Roman"/>
                        </a:rPr>
                        <a:t>Regional landscape parks (</a:t>
                      </a:r>
                      <a:r>
                        <a:rPr lang="uk-UA" sz="1400" dirty="0" err="1">
                          <a:effectLst/>
                          <a:latin typeface="+mn-lt"/>
                          <a:ea typeface="Calibri"/>
                          <a:cs typeface="Times New Roman"/>
                        </a:rPr>
                        <a:t>reg</a:t>
                      </a:r>
                      <a:r>
                        <a:rPr lang="uk-UA" sz="1400" dirty="0">
                          <a:effectLst/>
                          <a:latin typeface="+mn-lt"/>
                          <a:ea typeface="Calibri"/>
                          <a:cs typeface="Times New Roman"/>
                        </a:rPr>
                        <a:t>. </a:t>
                      </a:r>
                      <a:r>
                        <a:rPr lang="uk-UA" sz="1400" dirty="0" err="1">
                          <a:effectLst/>
                          <a:latin typeface="+mn-lt"/>
                          <a:ea typeface="Calibri"/>
                          <a:cs typeface="Times New Roman"/>
                        </a:rPr>
                        <a:t>recreation </a:t>
                      </a:r>
                      <a:r>
                        <a:rPr lang="uk-UA" sz="1400" dirty="0">
                          <a:effectLst/>
                          <a:latin typeface="+mn-lt"/>
                          <a:ea typeface="Calibri"/>
                          <a:cs typeface="Times New Roman"/>
                        </a:rPr>
                        <a:t>area)</a:t>
                      </a:r>
                    </a:p>
                  </a:txBody>
                  <a:tcPr marL="17605" marR="17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67380938"/>
                  </a:ext>
                </a:extLst>
              </a:tr>
              <a:tr h="252000">
                <a:tc>
                  <a:txBody>
                    <a:bodyPr/>
                    <a:lstStyle/>
                    <a:p>
                      <a:pPr lvl="0">
                        <a:lnSpc>
                          <a:spcPct val="100000"/>
                        </a:lnSpc>
                        <a:spcAft>
                          <a:spcPts val="0"/>
                        </a:spcAft>
                      </a:pPr>
                      <a:r>
                        <a:rPr lang="uk-UA" sz="1400" dirty="0">
                          <a:effectLst/>
                          <a:latin typeface="+mn-lt"/>
                          <a:ea typeface="Calibri"/>
                          <a:cs typeface="Times New Roman"/>
                        </a:rPr>
                        <a:t>Regional landscape parks (</a:t>
                      </a:r>
                      <a:r>
                        <a:rPr lang="uk-UA" sz="1400" dirty="0" err="1">
                          <a:effectLst/>
                          <a:latin typeface="+mn-lt"/>
                          <a:ea typeface="Calibri"/>
                          <a:cs typeface="Times New Roman"/>
                        </a:rPr>
                        <a:t>protected </a:t>
                      </a:r>
                      <a:r>
                        <a:rPr lang="uk-UA" sz="1400" dirty="0">
                          <a:effectLst/>
                          <a:latin typeface="+mn-lt"/>
                          <a:ea typeface="Calibri"/>
                          <a:cs typeface="Times New Roman"/>
                        </a:rPr>
                        <a:t>area)</a:t>
                      </a:r>
                    </a:p>
                  </a:txBody>
                  <a:tcPr marL="17605" marR="17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221539228"/>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400" dirty="0">
                          <a:effectLst/>
                          <a:latin typeface="+mn-lt"/>
                          <a:ea typeface="Calibri"/>
                          <a:cs typeface="Times New Roman"/>
                        </a:rPr>
                        <a:t>Regional landscape parks (</a:t>
                      </a:r>
                      <a:r>
                        <a:rPr lang="uk-UA" sz="1400" dirty="0" err="1">
                          <a:effectLst/>
                          <a:latin typeface="+mn-lt"/>
                          <a:ea typeface="Calibri"/>
                          <a:cs typeface="Times New Roman"/>
                        </a:rPr>
                        <a:t>economic </a:t>
                      </a:r>
                      <a:r>
                        <a:rPr lang="uk-UA" sz="1400" dirty="0">
                          <a:effectLst/>
                          <a:latin typeface="+mn-lt"/>
                          <a:ea typeface="Calibri"/>
                          <a:cs typeface="Times New Roman"/>
                        </a:rPr>
                        <a:t>zone)</a:t>
                      </a:r>
                    </a:p>
                  </a:txBody>
                  <a:tcPr marL="17605" marR="17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buNone/>
                      </a:pPr>
                      <a:endParaRPr lang="uk-UA" sz="1400" dirty="0">
                        <a:effectLst/>
                        <a:latin typeface="+mn-lt"/>
                        <a:ea typeface="Calibri" panose="020F0502020204030204" pitchFamily="34" charset="0"/>
                        <a:cs typeface="Times New Roman" panose="02020603050405020304" pitchFamily="18" charset="0"/>
                      </a:endParaRP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endParaRPr lang="uk-UA" sz="1400" dirty="0">
                        <a:effectLst/>
                        <a:latin typeface="+mn-lt"/>
                        <a:ea typeface="Calibri" panose="020F0502020204030204" pitchFamily="34" charset="0"/>
                        <a:cs typeface="Times New Roman" panose="02020603050405020304" pitchFamily="18" charset="0"/>
                      </a:endParaRP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endParaRPr lang="uk-UA" sz="1400" dirty="0">
                        <a:effectLst/>
                        <a:latin typeface="+mn-lt"/>
                        <a:ea typeface="Calibri" panose="020F0502020204030204" pitchFamily="34" charset="0"/>
                        <a:cs typeface="Times New Roman" panose="02020603050405020304" pitchFamily="18" charset="0"/>
                      </a:endParaRP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endParaRPr lang="uk-UA" sz="1400" dirty="0">
                        <a:effectLst/>
                        <a:latin typeface="+mn-lt"/>
                        <a:ea typeface="Calibri" panose="020F0502020204030204" pitchFamily="34" charset="0"/>
                        <a:cs typeface="Times New Roman" panose="02020603050405020304" pitchFamily="18" charset="0"/>
                      </a:endParaRP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buNone/>
                      </a:pPr>
                      <a:endParaRPr lang="uk-UA" sz="1400" dirty="0">
                        <a:effectLst/>
                        <a:latin typeface="+mn-lt"/>
                        <a:ea typeface="Calibri" panose="020F0502020204030204" pitchFamily="34" charset="0"/>
                        <a:cs typeface="Times New Roman" panose="02020603050405020304" pitchFamily="18" charset="0"/>
                      </a:endParaRP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endParaRPr lang="uk-UA" sz="1400" dirty="0">
                        <a:effectLst/>
                        <a:latin typeface="+mn-lt"/>
                        <a:ea typeface="Calibri" panose="020F0502020204030204" pitchFamily="34" charset="0"/>
                        <a:cs typeface="Times New Roman" panose="02020603050405020304" pitchFamily="18" charset="0"/>
                      </a:endParaRP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endParaRPr lang="uk-UA" sz="1400" dirty="0">
                        <a:effectLst/>
                        <a:latin typeface="+mn-lt"/>
                        <a:ea typeface="Calibri" panose="020F0502020204030204" pitchFamily="34" charset="0"/>
                        <a:cs typeface="Times New Roman" panose="02020603050405020304" pitchFamily="18" charset="0"/>
                      </a:endParaRP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endParaRPr lang="uk-UA" sz="1400" dirty="0">
                        <a:effectLst/>
                        <a:latin typeface="+mn-lt"/>
                        <a:ea typeface="Calibri" panose="020F0502020204030204" pitchFamily="34" charset="0"/>
                        <a:cs typeface="Times New Roman" panose="02020603050405020304" pitchFamily="18" charset="0"/>
                      </a:endParaRP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endParaRPr lang="uk-UA" sz="1400" dirty="0">
                        <a:effectLst/>
                        <a:latin typeface="+mn-lt"/>
                        <a:ea typeface="Calibri" panose="020F0502020204030204" pitchFamily="34" charset="0"/>
                        <a:cs typeface="Times New Roman" panose="02020603050405020304" pitchFamily="18" charset="0"/>
                      </a:endParaRP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endParaRPr lang="uk-UA" sz="1400" dirty="0">
                        <a:effectLst/>
                        <a:latin typeface="+mn-lt"/>
                        <a:ea typeface="Calibri" panose="020F0502020204030204" pitchFamily="34" charset="0"/>
                        <a:cs typeface="Times New Roman" panose="02020603050405020304" pitchFamily="18" charset="0"/>
                      </a:endParaRP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345973534"/>
                  </a:ext>
                </a:extLst>
              </a:tr>
              <a:tr h="252000">
                <a:tc>
                  <a:txBody>
                    <a:bodyPr/>
                    <a:lstStyle/>
                    <a:p>
                      <a:pPr lvl="0">
                        <a:lnSpc>
                          <a:spcPct val="100000"/>
                        </a:lnSpc>
                        <a:spcAft>
                          <a:spcPts val="0"/>
                        </a:spcAft>
                      </a:pPr>
                      <a:r>
                        <a:rPr lang="uk-UA" sz="1400" dirty="0">
                          <a:effectLst/>
                          <a:latin typeface="+mn-lt"/>
                          <a:ea typeface="Calibri"/>
                          <a:cs typeface="Times New Roman"/>
                        </a:rPr>
                        <a:t>Protected forest tracts</a:t>
                      </a:r>
                    </a:p>
                  </a:txBody>
                  <a:tcPr marL="17605" marR="17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7757102"/>
                  </a:ext>
                </a:extLst>
              </a:tr>
              <a:tr h="252000">
                <a:tc>
                  <a:txBody>
                    <a:bodyPr/>
                    <a:lstStyle/>
                    <a:p>
                      <a:pPr marL="0" lvl="0" indent="0">
                        <a:lnSpc>
                          <a:spcPct val="100000"/>
                        </a:lnSpc>
                        <a:spcAft>
                          <a:spcPts val="0"/>
                        </a:spcAft>
                      </a:pPr>
                      <a:r>
                        <a:rPr lang="uk-UA" sz="1400" dirty="0">
                          <a:effectLst/>
                          <a:latin typeface="+mn-lt"/>
                          <a:ea typeface="Calibri"/>
                          <a:cs typeface="Times New Roman"/>
                        </a:rPr>
                        <a:t>Natural monuments</a:t>
                      </a:r>
                    </a:p>
                  </a:txBody>
                  <a:tcPr marL="17605" marR="17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57271615"/>
                  </a:ext>
                </a:extLst>
              </a:tr>
              <a:tr h="252000">
                <a:tc>
                  <a:txBody>
                    <a:bodyPr/>
                    <a:lstStyle/>
                    <a:p>
                      <a:pPr marL="0" lvl="0" indent="0">
                        <a:lnSpc>
                          <a:spcPct val="115000"/>
                        </a:lnSpc>
                        <a:spcAft>
                          <a:spcPts val="1000"/>
                        </a:spcAft>
                        <a:buNone/>
                      </a:pPr>
                      <a:r>
                        <a:rPr lang="uk-UA" sz="1400" kern="1200" dirty="0">
                          <a:solidFill>
                            <a:schemeClr val="tx1"/>
                          </a:solidFill>
                          <a:effectLst/>
                          <a:latin typeface="+mn-lt"/>
                          <a:ea typeface="Calibri"/>
                          <a:cs typeface="Times New Roman"/>
                        </a:rPr>
                        <a:t>Forests of historical and cultural significance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buNone/>
                      </a:pPr>
                      <a:r>
                        <a:rPr lang="uk-UA" sz="1400" dirty="0">
                          <a:effectLst/>
                          <a:highlight>
                            <a:srgbClr val="FFFF00"/>
                          </a:highlight>
                          <a:latin typeface="+mn-lt"/>
                          <a:ea typeface="Calibri" panose="020F0502020204030204" pitchFamily="34" charset="0"/>
                          <a:cs typeface="Times New Roman" panose="02020603050405020304" pitchFamily="18" charset="0"/>
                        </a:rPr>
                        <a:t> </a:t>
                      </a:r>
                      <a:endParaRPr lang="uk-UA" sz="1400" dirty="0">
                        <a:effectLst/>
                        <a:latin typeface="+mn-lt"/>
                        <a:ea typeface="Calibri" panose="020F0502020204030204" pitchFamily="34" charset="0"/>
                        <a:cs typeface="Times New Roman" panose="02020603050405020304" pitchFamily="18" charset="0"/>
                      </a:endParaRP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highlight>
                            <a:srgbClr val="FFFF00"/>
                          </a:highlight>
                          <a:latin typeface="+mn-lt"/>
                          <a:ea typeface="Calibri" panose="020F0502020204030204" pitchFamily="34" charset="0"/>
                          <a:cs typeface="Times New Roman" panose="02020603050405020304" pitchFamily="18" charset="0"/>
                        </a:rPr>
                        <a:t> </a:t>
                      </a:r>
                      <a:endParaRPr lang="uk-UA" sz="1400" dirty="0">
                        <a:effectLst/>
                        <a:latin typeface="+mn-lt"/>
                        <a:ea typeface="Calibri" panose="020F0502020204030204" pitchFamily="34" charset="0"/>
                        <a:cs typeface="Times New Roman" panose="02020603050405020304" pitchFamily="18" charset="0"/>
                      </a:endParaRP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highlight>
                            <a:srgbClr val="FFFF00"/>
                          </a:highlight>
                          <a:latin typeface="+mn-lt"/>
                          <a:ea typeface="Calibri" panose="020F0502020204030204" pitchFamily="34" charset="0"/>
                          <a:cs typeface="Times New Roman" panose="02020603050405020304" pitchFamily="18" charset="0"/>
                        </a:rPr>
                        <a:t> </a:t>
                      </a:r>
                      <a:endParaRPr lang="uk-UA" sz="1400" dirty="0">
                        <a:effectLst/>
                        <a:latin typeface="+mn-lt"/>
                        <a:ea typeface="Calibri" panose="020F0502020204030204" pitchFamily="34" charset="0"/>
                        <a:cs typeface="Times New Roman" panose="02020603050405020304" pitchFamily="18" charset="0"/>
                      </a:endParaRP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highlight>
                            <a:srgbClr val="FFFF00"/>
                          </a:highlight>
                          <a:latin typeface="+mn-lt"/>
                          <a:ea typeface="Calibri" panose="020F0502020204030204" pitchFamily="34" charset="0"/>
                          <a:cs typeface="Times New Roman" panose="02020603050405020304" pitchFamily="18" charset="0"/>
                        </a:rPr>
                        <a:t> </a:t>
                      </a:r>
                      <a:endParaRPr lang="uk-UA" sz="1400" dirty="0">
                        <a:effectLst/>
                        <a:latin typeface="+mn-lt"/>
                        <a:ea typeface="Calibri" panose="020F0502020204030204" pitchFamily="34" charset="0"/>
                        <a:cs typeface="Times New Roman" panose="02020603050405020304" pitchFamily="18" charset="0"/>
                      </a:endParaRP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highlight>
                            <a:srgbClr val="FFFF00"/>
                          </a:highlight>
                          <a:latin typeface="+mn-lt"/>
                          <a:ea typeface="Calibri" panose="020F0502020204030204" pitchFamily="34" charset="0"/>
                          <a:cs typeface="Times New Roman" panose="02020603050405020304" pitchFamily="18" charset="0"/>
                        </a:rPr>
                        <a:t> </a:t>
                      </a:r>
                      <a:endParaRPr lang="uk-UA" sz="1400" dirty="0">
                        <a:effectLst/>
                        <a:latin typeface="+mn-lt"/>
                        <a:ea typeface="Calibri" panose="020F0502020204030204" pitchFamily="34" charset="0"/>
                        <a:cs typeface="Times New Roman" panose="02020603050405020304" pitchFamily="18" charset="0"/>
                      </a:endParaRP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896253941"/>
                  </a:ext>
                </a:extLst>
              </a:tr>
              <a:tr h="252000">
                <a:tc>
                  <a:txBody>
                    <a:bodyPr/>
                    <a:lstStyle/>
                    <a:p>
                      <a:pPr lvl="0">
                        <a:lnSpc>
                          <a:spcPct val="115000"/>
                        </a:lnSpc>
                        <a:spcAft>
                          <a:spcPts val="1000"/>
                        </a:spcAft>
                        <a:buNone/>
                      </a:pPr>
                      <a:r>
                        <a:rPr lang="uk-UA" sz="1400" kern="1200" dirty="0">
                          <a:solidFill>
                            <a:schemeClr val="tx1"/>
                          </a:solidFill>
                          <a:effectLst/>
                          <a:latin typeface="+mn-lt"/>
                          <a:ea typeface="Calibri"/>
                          <a:cs typeface="Times New Roman"/>
                        </a:rPr>
                        <a:t>Forests for scientific purposes, </a:t>
                      </a:r>
                      <a:r>
                        <a:rPr lang="uk-UA" sz="1400" kern="1200" dirty="0" err="1">
                          <a:solidFill>
                            <a:schemeClr val="tx1"/>
                          </a:solidFill>
                          <a:effectLst/>
                          <a:latin typeface="+mn-lt"/>
                          <a:ea typeface="Calibri"/>
                          <a:cs typeface="Times New Roman"/>
                        </a:rPr>
                        <a:t>incl</a:t>
                      </a:r>
                      <a:r>
                        <a:rPr lang="uk-UA" sz="1400" kern="1200" dirty="0">
                          <a:solidFill>
                            <a:schemeClr val="tx1"/>
                          </a:solidFill>
                          <a:effectLst/>
                          <a:latin typeface="+mn-lt"/>
                          <a:ea typeface="Calibri"/>
                          <a:cs typeface="Times New Roman"/>
                        </a:rPr>
                        <a:t>. general reserves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highlight>
                            <a:srgbClr val="FFFF00"/>
                          </a:highlight>
                          <a:latin typeface="+mn-lt"/>
                          <a:ea typeface="Calibri" panose="020F0502020204030204" pitchFamily="34" charset="0"/>
                          <a:cs typeface="Times New Roman" panose="02020603050405020304" pitchFamily="18" charset="0"/>
                        </a:rPr>
                        <a:t> </a:t>
                      </a:r>
                      <a:endParaRPr lang="uk-UA" sz="1400" dirty="0">
                        <a:effectLst/>
                        <a:latin typeface="+mn-lt"/>
                        <a:ea typeface="Calibri" panose="020F0502020204030204" pitchFamily="34" charset="0"/>
                        <a:cs typeface="Times New Roman" panose="02020603050405020304" pitchFamily="18" charset="0"/>
                      </a:endParaRP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highlight>
                            <a:srgbClr val="FFFF00"/>
                          </a:highlight>
                          <a:latin typeface="+mn-lt"/>
                          <a:ea typeface="Calibri" panose="020F0502020204030204" pitchFamily="34" charset="0"/>
                          <a:cs typeface="Times New Roman" panose="02020603050405020304" pitchFamily="18" charset="0"/>
                        </a:rPr>
                        <a:t> </a:t>
                      </a:r>
                      <a:endParaRPr lang="uk-UA" sz="1400" dirty="0">
                        <a:effectLst/>
                        <a:latin typeface="+mn-lt"/>
                        <a:ea typeface="Calibri" panose="020F0502020204030204" pitchFamily="34" charset="0"/>
                        <a:cs typeface="Times New Roman" panose="02020603050405020304" pitchFamily="18" charset="0"/>
                      </a:endParaRP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highlight>
                            <a:srgbClr val="FFFF00"/>
                          </a:highlight>
                          <a:latin typeface="+mn-lt"/>
                          <a:ea typeface="Calibri" panose="020F0502020204030204" pitchFamily="34" charset="0"/>
                          <a:cs typeface="Times New Roman" panose="02020603050405020304" pitchFamily="18" charset="0"/>
                        </a:rPr>
                        <a:t> </a:t>
                      </a:r>
                      <a:endParaRPr lang="uk-UA" sz="1400" dirty="0">
                        <a:effectLst/>
                        <a:latin typeface="+mn-lt"/>
                        <a:ea typeface="Calibri" panose="020F0502020204030204" pitchFamily="34" charset="0"/>
                        <a:cs typeface="Times New Roman" panose="02020603050405020304" pitchFamily="18" charset="0"/>
                      </a:endParaRP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highlight>
                            <a:srgbClr val="FFFF00"/>
                          </a:highlight>
                          <a:latin typeface="+mn-lt"/>
                          <a:ea typeface="Calibri" panose="020F0502020204030204" pitchFamily="34" charset="0"/>
                          <a:cs typeface="Times New Roman" panose="02020603050405020304" pitchFamily="18" charset="0"/>
                        </a:rPr>
                        <a:t> </a:t>
                      </a:r>
                      <a:endParaRPr lang="uk-UA" sz="1400" dirty="0">
                        <a:effectLst/>
                        <a:latin typeface="+mn-lt"/>
                        <a:ea typeface="Calibri" panose="020F0502020204030204" pitchFamily="34" charset="0"/>
                        <a:cs typeface="Times New Roman" panose="02020603050405020304" pitchFamily="18" charset="0"/>
                      </a:endParaRP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highlight>
                            <a:srgbClr val="FFFF00"/>
                          </a:highlight>
                          <a:latin typeface="+mn-lt"/>
                          <a:ea typeface="Calibri" panose="020F0502020204030204" pitchFamily="34" charset="0"/>
                          <a:cs typeface="Times New Roman" panose="02020603050405020304" pitchFamily="18" charset="0"/>
                        </a:rPr>
                        <a:t> </a:t>
                      </a:r>
                      <a:endParaRPr lang="uk-UA" sz="1400" dirty="0">
                        <a:effectLst/>
                        <a:latin typeface="+mn-lt"/>
                        <a:ea typeface="Calibri" panose="020F0502020204030204" pitchFamily="34" charset="0"/>
                        <a:cs typeface="Times New Roman" panose="02020603050405020304" pitchFamily="18" charset="0"/>
                      </a:endParaRP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514442798"/>
                  </a:ext>
                </a:extLst>
              </a:tr>
              <a:tr h="160621">
                <a:tc gridSpan="11">
                  <a:txBody>
                    <a:bodyPr/>
                    <a:lstStyle/>
                    <a:p>
                      <a:pPr>
                        <a:lnSpc>
                          <a:spcPct val="115000"/>
                        </a:lnSpc>
                        <a:spcAft>
                          <a:spcPts val="1000"/>
                        </a:spcAft>
                        <a:buNone/>
                      </a:pPr>
                      <a:r>
                        <a:rPr lang="uk-UA" sz="1400" b="1" dirty="0">
                          <a:effectLst/>
                          <a:latin typeface="+mn-lt"/>
                          <a:ea typeface="Calibri" panose="020F0502020204030204" pitchFamily="34" charset="0"/>
                          <a:cs typeface="Times New Roman" panose="02020603050405020304" pitchFamily="18" charset="0"/>
                        </a:rPr>
                        <a:t>Recreational and health forests</a:t>
                      </a:r>
                      <a:endParaRPr lang="uk-UA" sz="1400" dirty="0">
                        <a:effectLst/>
                        <a:latin typeface="+mn-lt"/>
                        <a:ea typeface="Calibri" panose="020F0502020204030204" pitchFamily="34" charset="0"/>
                        <a:cs typeface="Times New Roman" panose="02020603050405020304" pitchFamily="18" charset="0"/>
                      </a:endParaRP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uk-UA"/>
                    </a:p>
                  </a:txBody>
                  <a:tcPr/>
                </a:tc>
                <a:tc hMerge="1">
                  <a:txBody>
                    <a:bodyPr/>
                    <a:lstStyle/>
                    <a:p>
                      <a:endParaRPr lang="uk-U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1917728693"/>
                  </a:ext>
                </a:extLst>
              </a:tr>
              <a:tr h="160621">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Forests within settlements</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999063407"/>
                  </a:ext>
                </a:extLst>
              </a:tr>
              <a:tr h="331258">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Forests of the 1st and 2nd zones </a:t>
                      </a:r>
                      <a:r>
                        <a:rPr lang="uk-UA" sz="1400" dirty="0" err="1">
                          <a:effectLst/>
                          <a:latin typeface="+mn-lt"/>
                          <a:ea typeface="Calibri" panose="020F0502020204030204" pitchFamily="34" charset="0"/>
                          <a:cs typeface="Times New Roman" panose="02020603050405020304" pitchFamily="18" charset="0"/>
                        </a:rPr>
                        <a:t>of sanitary </a:t>
                      </a:r>
                      <a:r>
                        <a:rPr lang="uk-UA" sz="1400" dirty="0">
                          <a:effectLst/>
                          <a:latin typeface="+mn-lt"/>
                          <a:ea typeface="Calibri" panose="020F0502020204030204" pitchFamily="34" charset="0"/>
                          <a:cs typeface="Times New Roman" panose="02020603050405020304" pitchFamily="18" charset="0"/>
                        </a:rPr>
                        <a:t>protection zones </a:t>
                      </a:r>
                      <a:r>
                        <a:rPr lang="uk-UA" sz="1400" dirty="0" err="1">
                          <a:effectLst/>
                          <a:latin typeface="+mn-lt"/>
                          <a:ea typeface="Calibri" panose="020F0502020204030204" pitchFamily="34" charset="0"/>
                          <a:cs typeface="Times New Roman" panose="02020603050405020304" pitchFamily="18" charset="0"/>
                        </a:rPr>
                        <a:t>of water </a:t>
                      </a:r>
                      <a:r>
                        <a:rPr lang="uk-UA" sz="1400" dirty="0">
                          <a:effectLst/>
                          <a:latin typeface="+mn-lt"/>
                          <a:ea typeface="Calibri" panose="020F0502020204030204" pitchFamily="34" charset="0"/>
                          <a:cs typeface="Times New Roman" panose="02020603050405020304" pitchFamily="18" charset="0"/>
                        </a:rPr>
                        <a:t>sources.</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298445557"/>
                  </a:ext>
                </a:extLst>
              </a:tr>
            </a:tbl>
          </a:graphicData>
        </a:graphic>
      </p:graphicFrame>
    </p:spTree>
    <p:extLst>
      <p:ext uri="{BB962C8B-B14F-4D97-AF65-F5344CB8AC3E}">
        <p14:creationId xmlns:p14="http://schemas.microsoft.com/office/powerpoint/2010/main" val="115285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1AC77-8B5F-113A-96EF-50EA11B28295}"/>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68AC95-3D81-8FFB-7B28-BC2BAE6E9CF1}"/>
              </a:ext>
            </a:extLst>
          </p:cNvPr>
          <p:cNvSpPr>
            <a:spLocks noGrp="1"/>
          </p:cNvSpPr>
          <p:nvPr>
            <p:ph type="title"/>
          </p:nvPr>
        </p:nvSpPr>
        <p:spPr>
          <a:xfrm>
            <a:off x="716552" y="-13360"/>
            <a:ext cx="8391952" cy="778098"/>
          </a:xfrm>
        </p:spPr>
        <p:txBody>
          <a:bodyPr>
            <a:normAutofit/>
          </a:bodyPr>
          <a:lstStyle/>
          <a:p>
            <a:r>
              <a:rPr lang="uk-UA" sz="2000" dirty="0"/>
              <a:t>Types of logging allowed in different categories of forests (</a:t>
            </a:r>
            <a:r>
              <a:rPr lang="en-US" sz="2000" dirty="0"/>
              <a:t>2025</a:t>
            </a:r>
            <a:r>
              <a:rPr lang="uk-UA" sz="2000" dirty="0"/>
              <a:t>)</a:t>
            </a:r>
          </a:p>
        </p:txBody>
      </p:sp>
      <p:graphicFrame>
        <p:nvGraphicFramePr>
          <p:cNvPr id="5" name="Місце для вмісту 4">
            <a:extLst>
              <a:ext uri="{FF2B5EF4-FFF2-40B4-BE49-F238E27FC236}">
                <a16:creationId xmlns:a16="http://schemas.microsoft.com/office/drawing/2014/main" id="{0F982F56-9840-293A-9FD3-29E17FD26ACA}"/>
              </a:ext>
            </a:extLst>
          </p:cNvPr>
          <p:cNvGraphicFramePr>
            <a:graphicFrameLocks noGrp="1"/>
          </p:cNvGraphicFramePr>
          <p:nvPr>
            <p:ph idx="1"/>
            <p:extLst>
              <p:ext uri="{D42A27DB-BD31-4B8C-83A1-F6EECF244321}">
                <p14:modId xmlns:p14="http://schemas.microsoft.com/office/powerpoint/2010/main" val="128187548"/>
              </p:ext>
            </p:extLst>
          </p:nvPr>
        </p:nvGraphicFramePr>
        <p:xfrm>
          <a:off x="307777" y="548680"/>
          <a:ext cx="8528446" cy="6740792"/>
        </p:xfrm>
        <a:graphic>
          <a:graphicData uri="http://schemas.openxmlformats.org/drawingml/2006/table">
            <a:tbl>
              <a:tblPr firstRow="1" firstCol="1" bandRow="1"/>
              <a:tblGrid>
                <a:gridCol w="4246166">
                  <a:extLst>
                    <a:ext uri="{9D8B030D-6E8A-4147-A177-3AD203B41FA5}">
                      <a16:colId xmlns:a16="http://schemas.microsoft.com/office/drawing/2014/main" val="34795171"/>
                    </a:ext>
                  </a:extLst>
                </a:gridCol>
                <a:gridCol w="428228">
                  <a:extLst>
                    <a:ext uri="{9D8B030D-6E8A-4147-A177-3AD203B41FA5}">
                      <a16:colId xmlns:a16="http://schemas.microsoft.com/office/drawing/2014/main" val="2206224479"/>
                    </a:ext>
                  </a:extLst>
                </a:gridCol>
                <a:gridCol w="428228">
                  <a:extLst>
                    <a:ext uri="{9D8B030D-6E8A-4147-A177-3AD203B41FA5}">
                      <a16:colId xmlns:a16="http://schemas.microsoft.com/office/drawing/2014/main" val="2811777386"/>
                    </a:ext>
                  </a:extLst>
                </a:gridCol>
                <a:gridCol w="428228">
                  <a:extLst>
                    <a:ext uri="{9D8B030D-6E8A-4147-A177-3AD203B41FA5}">
                      <a16:colId xmlns:a16="http://schemas.microsoft.com/office/drawing/2014/main" val="2112532715"/>
                    </a:ext>
                  </a:extLst>
                </a:gridCol>
                <a:gridCol w="428228">
                  <a:extLst>
                    <a:ext uri="{9D8B030D-6E8A-4147-A177-3AD203B41FA5}">
                      <a16:colId xmlns:a16="http://schemas.microsoft.com/office/drawing/2014/main" val="1469341410"/>
                    </a:ext>
                  </a:extLst>
                </a:gridCol>
                <a:gridCol w="428228">
                  <a:extLst>
                    <a:ext uri="{9D8B030D-6E8A-4147-A177-3AD203B41FA5}">
                      <a16:colId xmlns:a16="http://schemas.microsoft.com/office/drawing/2014/main" val="2597842654"/>
                    </a:ext>
                  </a:extLst>
                </a:gridCol>
                <a:gridCol w="428228">
                  <a:extLst>
                    <a:ext uri="{9D8B030D-6E8A-4147-A177-3AD203B41FA5}">
                      <a16:colId xmlns:a16="http://schemas.microsoft.com/office/drawing/2014/main" val="3929016930"/>
                    </a:ext>
                  </a:extLst>
                </a:gridCol>
                <a:gridCol w="428228">
                  <a:extLst>
                    <a:ext uri="{9D8B030D-6E8A-4147-A177-3AD203B41FA5}">
                      <a16:colId xmlns:a16="http://schemas.microsoft.com/office/drawing/2014/main" val="2786608165"/>
                    </a:ext>
                  </a:extLst>
                </a:gridCol>
                <a:gridCol w="428228">
                  <a:extLst>
                    <a:ext uri="{9D8B030D-6E8A-4147-A177-3AD203B41FA5}">
                      <a16:colId xmlns:a16="http://schemas.microsoft.com/office/drawing/2014/main" val="938649387"/>
                    </a:ext>
                  </a:extLst>
                </a:gridCol>
                <a:gridCol w="428228">
                  <a:extLst>
                    <a:ext uri="{9D8B030D-6E8A-4147-A177-3AD203B41FA5}">
                      <a16:colId xmlns:a16="http://schemas.microsoft.com/office/drawing/2014/main" val="2157146994"/>
                    </a:ext>
                  </a:extLst>
                </a:gridCol>
                <a:gridCol w="428228">
                  <a:extLst>
                    <a:ext uri="{9D8B030D-6E8A-4147-A177-3AD203B41FA5}">
                      <a16:colId xmlns:a16="http://schemas.microsoft.com/office/drawing/2014/main" val="4127229089"/>
                    </a:ext>
                  </a:extLst>
                </a:gridCol>
              </a:tblGrid>
              <a:tr h="0">
                <a:tc rowSpan="3">
                  <a:txBody>
                    <a:bodyPr/>
                    <a:lstStyle/>
                    <a:p>
                      <a:pPr>
                        <a:buNone/>
                      </a:pPr>
                      <a:br>
                        <a:rPr lang="uk-UA" sz="1400" dirty="0">
                          <a:effectLst/>
                          <a:latin typeface="+mn-lt"/>
                          <a:ea typeface="Calibri" panose="020F0502020204030204" pitchFamily="34" charset="0"/>
                          <a:cs typeface="Times New Roman" panose="02020603050405020304" pitchFamily="18" charset="0"/>
                        </a:rPr>
                      </a:br>
                      <a:endParaRPr lang="uk-UA" sz="1400" dirty="0">
                        <a:effectLst/>
                        <a:latin typeface="+mn-lt"/>
                        <a:cs typeface="Times New Roman" panose="02020603050405020304" pitchFamily="18" charset="0"/>
                      </a:endParaRPr>
                    </a:p>
                    <a:p>
                      <a:pPr algn="ctr">
                        <a:lnSpc>
                          <a:spcPct val="115000"/>
                        </a:lnSpc>
                        <a:spcAft>
                          <a:spcPts val="1000"/>
                        </a:spcAft>
                        <a:buNone/>
                      </a:pPr>
                      <a:r>
                        <a:rPr lang="uk-UA" sz="1400" b="1" dirty="0">
                          <a:effectLst/>
                          <a:latin typeface="+mn-lt"/>
                          <a:ea typeface="Calibri" panose="020F0502020204030204" pitchFamily="34" charset="0"/>
                          <a:cs typeface="Times New Roman" panose="02020603050405020304" pitchFamily="18" charset="0"/>
                        </a:rPr>
                        <a:t>SUBCATEGORIES OF FORESTS</a:t>
                      </a:r>
                      <a:endParaRPr lang="uk-UA" sz="1400" dirty="0">
                        <a:effectLst/>
                        <a:latin typeface="+mn-lt"/>
                        <a:ea typeface="Calibri" panose="020F0502020204030204" pitchFamily="34" charset="0"/>
                        <a:cs typeface="Times New Roman" panose="02020603050405020304" pitchFamily="18" charset="0"/>
                      </a:endParaRPr>
                    </a:p>
                  </a:txBody>
                  <a:tcPr marL="14047" marR="140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10">
                  <a:txBody>
                    <a:bodyPr/>
                    <a:lstStyle/>
                    <a:p>
                      <a:pPr algn="ctr">
                        <a:lnSpc>
                          <a:spcPct val="115000"/>
                        </a:lnSpc>
                        <a:spcAft>
                          <a:spcPts val="1000"/>
                        </a:spcAft>
                        <a:buNone/>
                      </a:pPr>
                      <a:r>
                        <a:rPr lang="uk-UA" sz="1400" b="1">
                          <a:effectLst/>
                          <a:latin typeface="+mn-lt"/>
                          <a:ea typeface="Calibri" panose="020F0502020204030204" pitchFamily="34" charset="0"/>
                          <a:cs typeface="Times New Roman" panose="02020603050405020304" pitchFamily="18" charset="0"/>
                        </a:rPr>
                        <a:t>Types of logging</a:t>
                      </a:r>
                      <a:endParaRPr lang="uk-UA" sz="1400">
                        <a:effectLst/>
                        <a:latin typeface="+mn-lt"/>
                        <a:ea typeface="Calibri" panose="020F0502020204030204" pitchFamily="34" charset="0"/>
                        <a:cs typeface="Times New Roman" panose="02020603050405020304" pitchFamily="18" charset="0"/>
                      </a:endParaRPr>
                    </a:p>
                  </a:txBody>
                  <a:tcPr marL="14047" marR="140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uk-UA"/>
                    </a:p>
                  </a:txBody>
                  <a:tcPr>
                    <a:lnL w="12700" cap="flat" cmpd="sng" algn="ctr">
                      <a:solidFill>
                        <a:srgbClr val="000000"/>
                      </a:solidFill>
                      <a:prstDash val="solid"/>
                      <a:round/>
                      <a:headEnd type="none" w="med" len="med"/>
                      <a:tailEnd type="none" w="med" len="med"/>
                    </a:lnL>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1939344528"/>
                  </a:ext>
                </a:extLst>
              </a:tr>
              <a:tr h="160621">
                <a:tc vMerge="1">
                  <a:txBody>
                    <a:bodyPr/>
                    <a:lstStyle/>
                    <a:p>
                      <a:endParaRPr lang="uk-UA"/>
                    </a:p>
                  </a:txBody>
                  <a:tcPr/>
                </a:tc>
                <a:tc gridSpan="3">
                  <a:txBody>
                    <a:bodyPr/>
                    <a:lstStyle/>
                    <a:p>
                      <a:pPr algn="ctr">
                        <a:lnSpc>
                          <a:spcPct val="115000"/>
                        </a:lnSpc>
                        <a:spcAft>
                          <a:spcPts val="1000"/>
                        </a:spcAft>
                        <a:buNone/>
                      </a:pPr>
                      <a:r>
                        <a:rPr lang="en-GB" sz="1400" b="1" dirty="0">
                          <a:effectLst/>
                          <a:latin typeface="+mn-lt"/>
                          <a:ea typeface="Calibri" panose="020F0502020204030204" pitchFamily="34" charset="0"/>
                          <a:cs typeface="Times New Roman" panose="02020603050405020304" pitchFamily="18" charset="0"/>
                        </a:rPr>
                        <a:t>MUL</a:t>
                      </a:r>
                      <a:endParaRPr lang="uk-UA" sz="1400" b="1" dirty="0">
                        <a:effectLst/>
                        <a:latin typeface="+mn-lt"/>
                        <a:ea typeface="Calibri" panose="020F0502020204030204" pitchFamily="34" charset="0"/>
                        <a:cs typeface="Times New Roman" panose="02020603050405020304" pitchFamily="18" charset="0"/>
                      </a:endParaRPr>
                    </a:p>
                  </a:txBody>
                  <a:tcPr marL="14047" marR="140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uk-UA"/>
                    </a:p>
                  </a:txBody>
                  <a:tcPr>
                    <a:lnL w="12700" cap="flat" cmpd="sng" algn="ctr">
                      <a:solidFill>
                        <a:srgbClr val="000000"/>
                      </a:solidFill>
                      <a:prstDash val="solid"/>
                      <a:round/>
                      <a:headEnd type="none" w="med" len="med"/>
                      <a:tailEnd type="none" w="med" len="med"/>
                    </a:lnL>
                  </a:tcPr>
                </a:tc>
                <a:tc hMerge="1">
                  <a:txBody>
                    <a:bodyPr/>
                    <a:lstStyle/>
                    <a:p>
                      <a:endParaRPr lang="uk-UA"/>
                    </a:p>
                  </a:txBody>
                  <a:tcPr/>
                </a:tc>
                <a:tc rowSpan="2">
                  <a:txBody>
                    <a:bodyPr/>
                    <a:lstStyle/>
                    <a:p>
                      <a:pPr algn="ctr">
                        <a:lnSpc>
                          <a:spcPct val="115000"/>
                        </a:lnSpc>
                        <a:spcAft>
                          <a:spcPts val="1000"/>
                        </a:spcAft>
                        <a:buNone/>
                      </a:pPr>
                      <a:r>
                        <a:rPr lang="en-GB" sz="1400" b="1" dirty="0">
                          <a:effectLst/>
                          <a:latin typeface="+mn-lt"/>
                          <a:ea typeface="Calibri" panose="020F0502020204030204" pitchFamily="34" charset="0"/>
                          <a:cs typeface="Times New Roman" panose="02020603050405020304" pitchFamily="18" charset="0"/>
                        </a:rPr>
                        <a:t>R</a:t>
                      </a:r>
                      <a:r>
                        <a:rPr lang="uk-UA" sz="1400" b="1" dirty="0">
                          <a:effectLst/>
                          <a:latin typeface="+mn-lt"/>
                          <a:ea typeface="Calibri" panose="020F0502020204030204" pitchFamily="34" charset="0"/>
                          <a:cs typeface="Times New Roman" panose="02020603050405020304" pitchFamily="18" charset="0"/>
                        </a:rPr>
                        <a:t>F</a:t>
                      </a:r>
                      <a:r>
                        <a:rPr lang="en-GB" sz="1400" b="1" dirty="0">
                          <a:effectLst/>
                          <a:latin typeface="+mn-lt"/>
                          <a:ea typeface="Calibri" panose="020F0502020204030204" pitchFamily="34" charset="0"/>
                          <a:cs typeface="Times New Roman" panose="02020603050405020304" pitchFamily="18" charset="0"/>
                        </a:rPr>
                        <a:t>L</a:t>
                      </a:r>
                      <a:endParaRPr lang="uk-UA" sz="1400" dirty="0">
                        <a:effectLst/>
                        <a:latin typeface="+mn-lt"/>
                        <a:ea typeface="Calibri" panose="020F0502020204030204" pitchFamily="34" charset="0"/>
                        <a:cs typeface="Times New Roman" panose="02020603050405020304" pitchFamily="18" charset="0"/>
                      </a:endParaRPr>
                    </a:p>
                  </a:txBody>
                  <a:tcPr marL="14047" marR="140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15000"/>
                        </a:lnSpc>
                        <a:spcAft>
                          <a:spcPts val="1000"/>
                        </a:spcAft>
                        <a:buNone/>
                      </a:pPr>
                      <a:r>
                        <a:rPr lang="uk-UA" sz="1400" b="1" dirty="0">
                          <a:effectLst/>
                          <a:latin typeface="+mn-lt"/>
                          <a:ea typeface="Calibri" panose="020F0502020204030204" pitchFamily="34" charset="0"/>
                          <a:cs typeface="Times New Roman" panose="02020603050405020304" pitchFamily="18" charset="0"/>
                        </a:rPr>
                        <a:t>SR</a:t>
                      </a:r>
                      <a:endParaRPr lang="uk-UA" sz="1400" dirty="0">
                        <a:effectLst/>
                        <a:latin typeface="+mn-lt"/>
                        <a:ea typeface="Calibri" panose="020F0502020204030204" pitchFamily="34" charset="0"/>
                        <a:cs typeface="Times New Roman" panose="02020603050405020304" pitchFamily="18" charset="0"/>
                      </a:endParaRPr>
                    </a:p>
                  </a:txBody>
                  <a:tcPr marL="14047" marR="140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uk-UA"/>
                    </a:p>
                  </a:txBody>
                  <a:tcPr/>
                </a:tc>
                <a:tc rowSpan="2">
                  <a:txBody>
                    <a:bodyPr/>
                    <a:lstStyle/>
                    <a:p>
                      <a:pPr algn="ctr">
                        <a:lnSpc>
                          <a:spcPct val="115000"/>
                        </a:lnSpc>
                        <a:spcAft>
                          <a:spcPts val="1000"/>
                        </a:spcAft>
                        <a:buNone/>
                      </a:pPr>
                      <a:r>
                        <a:rPr lang="uk-UA" sz="1400" b="1" dirty="0">
                          <a:effectLst/>
                          <a:latin typeface="+mn-lt"/>
                          <a:ea typeface="Calibri" panose="020F0502020204030204" pitchFamily="34" charset="0"/>
                          <a:cs typeface="Times New Roman" panose="02020603050405020304" pitchFamily="18" charset="0"/>
                        </a:rPr>
                        <a:t>RF</a:t>
                      </a:r>
                      <a:r>
                        <a:rPr lang="en-GB" sz="1400" b="1" dirty="0">
                          <a:effectLst/>
                          <a:latin typeface="+mn-lt"/>
                          <a:ea typeface="Calibri" panose="020F0502020204030204" pitchFamily="34" charset="0"/>
                          <a:cs typeface="Times New Roman" panose="02020603050405020304" pitchFamily="18" charset="0"/>
                        </a:rPr>
                        <a:t>L</a:t>
                      </a:r>
                      <a:endParaRPr lang="uk-UA" sz="1400" dirty="0">
                        <a:effectLst/>
                        <a:latin typeface="+mn-lt"/>
                        <a:ea typeface="Calibri" panose="020F0502020204030204" pitchFamily="34" charset="0"/>
                        <a:cs typeface="Times New Roman" panose="02020603050405020304" pitchFamily="18" charset="0"/>
                      </a:endParaRPr>
                    </a:p>
                  </a:txBody>
                  <a:tcPr marL="14047" marR="140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a:lnSpc>
                          <a:spcPct val="115000"/>
                        </a:lnSpc>
                        <a:spcAft>
                          <a:spcPts val="1000"/>
                        </a:spcAft>
                        <a:buNone/>
                      </a:pPr>
                      <a:r>
                        <a:rPr lang="uk-UA" sz="1400" b="1" dirty="0">
                          <a:effectLst/>
                          <a:latin typeface="+mn-lt"/>
                          <a:ea typeface="Calibri" panose="020F0502020204030204" pitchFamily="34" charset="0"/>
                          <a:cs typeface="Times New Roman" panose="02020603050405020304" pitchFamily="18" charset="0"/>
                        </a:rPr>
                        <a:t>R</a:t>
                      </a:r>
                      <a:r>
                        <a:rPr lang="en-GB" sz="1400" b="1" dirty="0">
                          <a:effectLst/>
                          <a:latin typeface="+mn-lt"/>
                          <a:ea typeface="Calibri" panose="020F0502020204030204" pitchFamily="34" charset="0"/>
                          <a:cs typeface="Times New Roman" panose="02020603050405020304" pitchFamily="18" charset="0"/>
                        </a:rPr>
                        <a:t>L</a:t>
                      </a:r>
                      <a:endParaRPr lang="uk-UA" sz="1400" dirty="0">
                        <a:effectLst/>
                        <a:latin typeface="+mn-lt"/>
                        <a:ea typeface="Calibri" panose="020F0502020204030204" pitchFamily="34" charset="0"/>
                        <a:cs typeface="Times New Roman" panose="02020603050405020304" pitchFamily="18" charset="0"/>
                      </a:endParaRPr>
                    </a:p>
                  </a:txBody>
                  <a:tcPr marL="14047" marR="140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a:lnSpc>
                          <a:spcPct val="115000"/>
                        </a:lnSpc>
                        <a:spcAft>
                          <a:spcPts val="1000"/>
                        </a:spcAft>
                        <a:buNone/>
                      </a:pPr>
                      <a:r>
                        <a:rPr lang="uk-UA" sz="1400" b="1" dirty="0">
                          <a:effectLst/>
                          <a:latin typeface="+mn-lt"/>
                          <a:ea typeface="Calibri" panose="020F0502020204030204" pitchFamily="34" charset="0"/>
                          <a:cs typeface="Times New Roman" panose="02020603050405020304" pitchFamily="18" charset="0"/>
                        </a:rPr>
                        <a:t>L</a:t>
                      </a:r>
                      <a:r>
                        <a:rPr lang="en-GB" sz="1400" b="1" dirty="0">
                          <a:effectLst/>
                          <a:latin typeface="+mn-lt"/>
                          <a:ea typeface="Calibri" panose="020F0502020204030204" pitchFamily="34" charset="0"/>
                          <a:cs typeface="Times New Roman" panose="02020603050405020304" pitchFamily="18" charset="0"/>
                        </a:rPr>
                        <a:t>L</a:t>
                      </a:r>
                      <a:endParaRPr lang="uk-UA" sz="1400" dirty="0">
                        <a:effectLst/>
                        <a:latin typeface="+mn-lt"/>
                        <a:ea typeface="Calibri" panose="020F0502020204030204" pitchFamily="34" charset="0"/>
                        <a:cs typeface="Times New Roman" panose="02020603050405020304" pitchFamily="18" charset="0"/>
                      </a:endParaRPr>
                    </a:p>
                  </a:txBody>
                  <a:tcPr marL="14047" marR="140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a:lnSpc>
                          <a:spcPct val="115000"/>
                        </a:lnSpc>
                        <a:spcAft>
                          <a:spcPts val="1000"/>
                        </a:spcAft>
                        <a:buNone/>
                      </a:pPr>
                      <a:r>
                        <a:rPr lang="en-GB" sz="1400" b="1" dirty="0">
                          <a:effectLst/>
                          <a:latin typeface="+mn-lt"/>
                          <a:ea typeface="Calibri" panose="020F0502020204030204" pitchFamily="34" charset="0"/>
                          <a:cs typeface="Times New Roman" panose="02020603050405020304" pitchFamily="18" charset="0"/>
                        </a:rPr>
                        <a:t>ML</a:t>
                      </a:r>
                      <a:endParaRPr lang="uk-UA" sz="1400" b="1" dirty="0">
                        <a:effectLst/>
                        <a:latin typeface="+mn-lt"/>
                        <a:ea typeface="Calibri" panose="020F0502020204030204" pitchFamily="34" charset="0"/>
                        <a:cs typeface="Times New Roman" panose="02020603050405020304" pitchFamily="18" charset="0"/>
                      </a:endParaRPr>
                    </a:p>
                  </a:txBody>
                  <a:tcPr marL="14047" marR="140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7303143"/>
                  </a:ext>
                </a:extLst>
              </a:tr>
              <a:tr h="160621">
                <a:tc vMerge="1">
                  <a:txBody>
                    <a:bodyPr/>
                    <a:lstStyle/>
                    <a:p>
                      <a:endParaRPr lang="uk-UA"/>
                    </a:p>
                  </a:txBody>
                  <a:tcPr/>
                </a:tc>
                <a:tc>
                  <a:txBody>
                    <a:bodyPr/>
                    <a:lstStyle/>
                    <a:p>
                      <a:pPr algn="ctr">
                        <a:lnSpc>
                          <a:spcPct val="115000"/>
                        </a:lnSpc>
                        <a:spcAft>
                          <a:spcPts val="1000"/>
                        </a:spcAft>
                        <a:buNone/>
                      </a:pPr>
                      <a:r>
                        <a:rPr lang="en-GB" sz="1400" b="1" dirty="0">
                          <a:effectLst/>
                          <a:latin typeface="+mn-lt"/>
                          <a:ea typeface="Calibri" panose="020F0502020204030204" pitchFamily="34" charset="0"/>
                          <a:cs typeface="Times New Roman" panose="02020603050405020304" pitchFamily="18" charset="0"/>
                        </a:rPr>
                        <a:t>CC</a:t>
                      </a:r>
                      <a:endParaRPr lang="uk-UA" sz="1400" b="1" dirty="0">
                        <a:effectLst/>
                        <a:latin typeface="+mn-lt"/>
                        <a:ea typeface="Calibri" panose="020F0502020204030204" pitchFamily="34" charset="0"/>
                        <a:cs typeface="Times New Roman" panose="02020603050405020304" pitchFamily="18" charset="0"/>
                      </a:endParaRPr>
                    </a:p>
                  </a:txBody>
                  <a:tcPr marL="14047" marR="140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buNone/>
                      </a:pPr>
                      <a:r>
                        <a:rPr lang="en-GB" sz="1400" b="1" dirty="0">
                          <a:effectLst/>
                          <a:latin typeface="+mn-lt"/>
                          <a:ea typeface="Calibri" panose="020F0502020204030204" pitchFamily="34" charset="0"/>
                          <a:cs typeface="Times New Roman" panose="02020603050405020304" pitchFamily="18" charset="0"/>
                        </a:rPr>
                        <a:t>GC</a:t>
                      </a:r>
                      <a:endParaRPr lang="uk-UA" sz="1400" b="1" dirty="0">
                        <a:effectLst/>
                        <a:latin typeface="+mn-lt"/>
                        <a:ea typeface="Calibri" panose="020F0502020204030204" pitchFamily="34" charset="0"/>
                        <a:cs typeface="Times New Roman" panose="02020603050405020304" pitchFamily="18" charset="0"/>
                      </a:endParaRPr>
                    </a:p>
                  </a:txBody>
                  <a:tcPr marL="14047" marR="140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buNone/>
                      </a:pPr>
                      <a:r>
                        <a:rPr lang="en-GB" sz="1400" b="1" dirty="0">
                          <a:effectLst/>
                          <a:latin typeface="+mn-lt"/>
                          <a:ea typeface="Calibri" panose="020F0502020204030204" pitchFamily="34" charset="0"/>
                          <a:cs typeface="Times New Roman" panose="02020603050405020304" pitchFamily="18" charset="0"/>
                        </a:rPr>
                        <a:t>SC</a:t>
                      </a:r>
                      <a:endParaRPr lang="uk-UA" sz="1400" b="1" dirty="0">
                        <a:effectLst/>
                        <a:latin typeface="+mn-lt"/>
                        <a:ea typeface="Calibri" panose="020F0502020204030204" pitchFamily="34" charset="0"/>
                        <a:cs typeface="Times New Roman" panose="02020603050405020304" pitchFamily="18" charset="0"/>
                      </a:endParaRPr>
                    </a:p>
                  </a:txBody>
                  <a:tcPr marL="14047" marR="140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uk-UA"/>
                    </a:p>
                  </a:txBody>
                  <a:tcPr/>
                </a:tc>
                <a:tc>
                  <a:txBody>
                    <a:bodyPr/>
                    <a:lstStyle/>
                    <a:p>
                      <a:pPr algn="ctr">
                        <a:lnSpc>
                          <a:spcPct val="115000"/>
                        </a:lnSpc>
                        <a:spcAft>
                          <a:spcPts val="1000"/>
                        </a:spcAft>
                        <a:buNone/>
                      </a:pPr>
                      <a:r>
                        <a:rPr lang="uk-UA" sz="1400" b="1" dirty="0">
                          <a:effectLst/>
                          <a:latin typeface="+mn-lt"/>
                          <a:ea typeface="Calibri" panose="020F0502020204030204" pitchFamily="34" charset="0"/>
                          <a:cs typeface="Times New Roman" panose="02020603050405020304" pitchFamily="18" charset="0"/>
                        </a:rPr>
                        <a:t>S</a:t>
                      </a:r>
                      <a:r>
                        <a:rPr lang="en-GB" sz="1400" b="1" dirty="0">
                          <a:effectLst/>
                          <a:latin typeface="+mn-lt"/>
                          <a:ea typeface="Calibri" panose="020F0502020204030204" pitchFamily="34" charset="0"/>
                          <a:cs typeface="Times New Roman" panose="02020603050405020304" pitchFamily="18" charset="0"/>
                        </a:rPr>
                        <a:t>SL</a:t>
                      </a:r>
                      <a:endParaRPr lang="uk-UA" sz="1400" dirty="0">
                        <a:effectLst/>
                        <a:latin typeface="+mn-lt"/>
                        <a:ea typeface="Calibri" panose="020F0502020204030204" pitchFamily="34" charset="0"/>
                        <a:cs typeface="Times New Roman" panose="02020603050405020304" pitchFamily="18" charset="0"/>
                      </a:endParaRPr>
                    </a:p>
                  </a:txBody>
                  <a:tcPr marL="14047" marR="140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buNone/>
                      </a:pPr>
                      <a:r>
                        <a:rPr lang="uk-UA" sz="1400" b="1" dirty="0">
                          <a:effectLst/>
                          <a:latin typeface="+mn-lt"/>
                          <a:ea typeface="Calibri" panose="020F0502020204030204" pitchFamily="34" charset="0"/>
                          <a:cs typeface="Times New Roman" panose="02020603050405020304" pitchFamily="18" charset="0"/>
                        </a:rPr>
                        <a:t>S</a:t>
                      </a:r>
                      <a:r>
                        <a:rPr lang="en-GB" sz="1400" b="1" dirty="0">
                          <a:effectLst/>
                          <a:latin typeface="+mn-lt"/>
                          <a:ea typeface="Calibri" panose="020F0502020204030204" pitchFamily="34" charset="0"/>
                          <a:cs typeface="Times New Roman" panose="02020603050405020304" pitchFamily="18" charset="0"/>
                        </a:rPr>
                        <a:t>CL</a:t>
                      </a:r>
                      <a:endParaRPr lang="uk-UA" sz="1400" dirty="0">
                        <a:effectLst/>
                        <a:latin typeface="+mn-lt"/>
                        <a:ea typeface="Calibri" panose="020F0502020204030204" pitchFamily="34" charset="0"/>
                        <a:cs typeface="Times New Roman" panose="02020603050405020304" pitchFamily="18" charset="0"/>
                      </a:endParaRPr>
                    </a:p>
                  </a:txBody>
                  <a:tcPr marL="14047" marR="1404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uk-UA"/>
                    </a:p>
                  </a:txBody>
                  <a:tcPr/>
                </a:tc>
                <a:tc vMerge="1">
                  <a:txBody>
                    <a:bodyPr/>
                    <a:lstStyle/>
                    <a:p>
                      <a:endParaRPr lang="uk-UA"/>
                    </a:p>
                  </a:txBody>
                  <a:tcPr/>
                </a:tc>
                <a:tc vMerge="1">
                  <a:txBody>
                    <a:bodyPr/>
                    <a:lstStyle/>
                    <a:p>
                      <a:endParaRPr lang="uk-UA"/>
                    </a:p>
                  </a:txBody>
                  <a:tcPr/>
                </a:tc>
                <a:tc vMerge="1">
                  <a:txBody>
                    <a:bodyPr/>
                    <a:lstStyle/>
                    <a:p>
                      <a:endParaRPr lang="uk-UA"/>
                    </a:p>
                  </a:txBody>
                  <a:tcPr/>
                </a:tc>
                <a:extLst>
                  <a:ext uri="{0D108BD9-81ED-4DB2-BD59-A6C34878D82A}">
                    <a16:rowId xmlns:a16="http://schemas.microsoft.com/office/drawing/2014/main" val="2655383108"/>
                  </a:ext>
                </a:extLst>
              </a:tr>
              <a:tr h="160621">
                <a:tc gridSpan="11">
                  <a:txBody>
                    <a:bodyPr/>
                    <a:lstStyle/>
                    <a:p>
                      <a:pPr>
                        <a:lnSpc>
                          <a:spcPct val="115000"/>
                        </a:lnSpc>
                        <a:spcAft>
                          <a:spcPts val="1000"/>
                        </a:spcAft>
                        <a:buNone/>
                      </a:pPr>
                      <a:r>
                        <a:rPr lang="uk-UA" sz="1400" b="1" dirty="0">
                          <a:effectLst/>
                          <a:latin typeface="+mn-lt"/>
                          <a:ea typeface="Calibri" panose="020F0502020204030204" pitchFamily="34" charset="0"/>
                          <a:cs typeface="Times New Roman" panose="02020603050405020304" pitchFamily="18" charset="0"/>
                        </a:rPr>
                        <a:t>Forests of conservation, scientific, historical and cultural significance</a:t>
                      </a:r>
                      <a:endParaRPr lang="uk-UA" sz="1400" dirty="0">
                        <a:effectLst/>
                        <a:latin typeface="+mn-lt"/>
                        <a:ea typeface="Calibri" panose="020F0502020204030204" pitchFamily="34" charset="0"/>
                        <a:cs typeface="Times New Roman" panose="02020603050405020304" pitchFamily="18" charset="0"/>
                      </a:endParaRP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uk-UA"/>
                    </a:p>
                  </a:txBody>
                  <a:tcPr/>
                </a:tc>
                <a:tc hMerge="1">
                  <a:txBody>
                    <a:bodyPr/>
                    <a:lstStyle/>
                    <a:p>
                      <a:endParaRPr lang="uk-U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3139870586"/>
                  </a:ext>
                </a:extLst>
              </a:tr>
              <a:tr h="0">
                <a:tc gridSpan="11">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2748619061"/>
                  </a:ext>
                </a:extLst>
              </a:tr>
              <a:tr h="0">
                <a:tc gridSpan="11">
                  <a:txBody>
                    <a:bodyPr/>
                    <a:lstStyle/>
                    <a:p>
                      <a:pPr>
                        <a:lnSpc>
                          <a:spcPct val="115000"/>
                        </a:lnSpc>
                        <a:spcAft>
                          <a:spcPts val="1000"/>
                        </a:spcAft>
                        <a:buNone/>
                      </a:pPr>
                      <a:r>
                        <a:rPr lang="uk-UA" sz="1400" b="1" dirty="0">
                          <a:effectLst/>
                          <a:latin typeface="+mn-lt"/>
                          <a:ea typeface="Calibri" panose="020F0502020204030204" pitchFamily="34" charset="0"/>
                          <a:cs typeface="Times New Roman" panose="02020603050405020304" pitchFamily="18" charset="0"/>
                        </a:rPr>
                        <a:t>Recreational and health forests</a:t>
                      </a:r>
                      <a:endParaRPr lang="uk-UA" sz="1400" dirty="0">
                        <a:effectLst/>
                        <a:latin typeface="+mn-lt"/>
                        <a:ea typeface="Calibri" panose="020F0502020204030204" pitchFamily="34" charset="0"/>
                        <a:cs typeface="Times New Roman" panose="02020603050405020304" pitchFamily="18" charset="0"/>
                      </a:endParaRP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uk-UA"/>
                    </a:p>
                  </a:txBody>
                  <a:tcPr/>
                </a:tc>
                <a:tc hMerge="1">
                  <a:txBody>
                    <a:bodyPr/>
                    <a:lstStyle/>
                    <a:p>
                      <a:endParaRPr lang="uk-U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1917728693"/>
                  </a:ext>
                </a:extLst>
              </a:tr>
              <a:tr h="0">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Forests within settlements</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999063407"/>
                  </a:ext>
                </a:extLst>
              </a:tr>
              <a:tr h="0">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Forests of the 1st and 2nd zones </a:t>
                      </a:r>
                      <a:r>
                        <a:rPr lang="uk-UA" sz="1400" dirty="0" err="1">
                          <a:effectLst/>
                          <a:latin typeface="+mn-lt"/>
                          <a:ea typeface="Calibri" panose="020F0502020204030204" pitchFamily="34" charset="0"/>
                          <a:cs typeface="Times New Roman" panose="02020603050405020304" pitchFamily="18" charset="0"/>
                        </a:rPr>
                        <a:t>of sanitary </a:t>
                      </a:r>
                      <a:r>
                        <a:rPr lang="uk-UA" sz="1400" dirty="0">
                          <a:effectLst/>
                          <a:latin typeface="+mn-lt"/>
                          <a:ea typeface="Calibri" panose="020F0502020204030204" pitchFamily="34" charset="0"/>
                          <a:cs typeface="Times New Roman" panose="02020603050405020304" pitchFamily="18" charset="0"/>
                        </a:rPr>
                        <a:t>protection zones </a:t>
                      </a:r>
                      <a:r>
                        <a:rPr lang="uk-UA" sz="1400" dirty="0" err="1">
                          <a:effectLst/>
                          <a:latin typeface="+mn-lt"/>
                          <a:ea typeface="Calibri" panose="020F0502020204030204" pitchFamily="34" charset="0"/>
                          <a:cs typeface="Times New Roman" panose="02020603050405020304" pitchFamily="18" charset="0"/>
                        </a:rPr>
                        <a:t>of water </a:t>
                      </a:r>
                      <a:r>
                        <a:rPr lang="uk-UA" sz="1400" dirty="0">
                          <a:effectLst/>
                          <a:latin typeface="+mn-lt"/>
                          <a:ea typeface="Calibri" panose="020F0502020204030204" pitchFamily="34" charset="0"/>
                          <a:cs typeface="Times New Roman" panose="02020603050405020304" pitchFamily="18" charset="0"/>
                        </a:rPr>
                        <a:t>sources.</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298445557"/>
                  </a:ext>
                </a:extLst>
              </a:tr>
              <a:tr h="0">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Forests of the 1st and 2nd zones of</a:t>
                      </a:r>
                      <a:r>
                        <a:rPr lang="uk-UA" sz="1400" dirty="0" err="1">
                          <a:effectLst/>
                          <a:latin typeface="+mn-lt"/>
                          <a:ea typeface="Calibri" panose="020F0502020204030204" pitchFamily="34" charset="0"/>
                          <a:cs typeface="Times New Roman" panose="02020603050405020304" pitchFamily="18" charset="0"/>
                        </a:rPr>
                        <a:t> sanitary protection </a:t>
                      </a:r>
                      <a:r>
                        <a:rPr lang="uk-UA" sz="1400" dirty="0">
                          <a:effectLst/>
                          <a:latin typeface="+mn-lt"/>
                          <a:ea typeface="Calibri" panose="020F0502020204030204" pitchFamily="34" charset="0"/>
                          <a:cs typeface="Times New Roman" panose="02020603050405020304" pitchFamily="18" charset="0"/>
                        </a:rPr>
                        <a:t>districts.</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650471229"/>
                  </a:ext>
                </a:extLst>
              </a:tr>
              <a:tr h="0">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Forests of the 3rd zone of sanitary protection districts of </a:t>
                      </a:r>
                      <a:r>
                        <a:rPr lang="uk-UA" sz="1400" dirty="0" err="1">
                          <a:effectLst/>
                          <a:latin typeface="+mn-lt"/>
                          <a:ea typeface="Calibri" panose="020F0502020204030204" pitchFamily="34" charset="0"/>
                          <a:cs typeface="Times New Roman" panose="02020603050405020304" pitchFamily="18" charset="0"/>
                        </a:rPr>
                        <a:t>medical </a:t>
                      </a:r>
                      <a:r>
                        <a:rPr lang="uk-UA" sz="1400" dirty="0">
                          <a:effectLst/>
                          <a:latin typeface="+mn-lt"/>
                          <a:ea typeface="Calibri" panose="020F0502020204030204" pitchFamily="34" charset="0"/>
                          <a:cs typeface="Times New Roman" panose="02020603050405020304" pitchFamily="18" charset="0"/>
                        </a:rPr>
                        <a:t>and </a:t>
                      </a:r>
                      <a:r>
                        <a:rPr lang="uk-UA" sz="1400" dirty="0" err="1">
                          <a:effectLst/>
                          <a:latin typeface="+mn-lt"/>
                          <a:ea typeface="Calibri" panose="020F0502020204030204" pitchFamily="34" charset="0"/>
                          <a:cs typeface="Times New Roman" panose="02020603050405020304" pitchFamily="18" charset="0"/>
                        </a:rPr>
                        <a:t>health</a:t>
                      </a:r>
                      <a:r>
                        <a:rPr lang="uk-UA" sz="1400" dirty="0">
                          <a:effectLst/>
                          <a:latin typeface="+mn-lt"/>
                          <a:ea typeface="Calibri" panose="020F0502020204030204" pitchFamily="34" charset="0"/>
                          <a:cs typeface="Times New Roman" panose="02020603050405020304" pitchFamily="18" charset="0"/>
                        </a:rPr>
                        <a:t> care </a:t>
                      </a:r>
                      <a:r>
                        <a:rPr lang="uk-UA" sz="1400" dirty="0" err="1">
                          <a:effectLst/>
                          <a:latin typeface="+mn-lt"/>
                          <a:ea typeface="Calibri" panose="020F0502020204030204" pitchFamily="34" charset="0"/>
                          <a:cs typeface="Times New Roman" panose="02020603050405020304" pitchFamily="18" charset="0"/>
                        </a:rPr>
                        <a:t>areas</a:t>
                      </a:r>
                      <a:r>
                        <a:rPr lang="uk-UA" sz="1400" dirty="0">
                          <a:effectLst/>
                          <a:latin typeface="+mn-lt"/>
                          <a:ea typeface="Calibri" panose="020F0502020204030204" pitchFamily="34" charset="0"/>
                          <a:cs typeface="Times New Roman" panose="02020603050405020304" pitchFamily="18" charset="0"/>
                        </a:rPr>
                        <a:t>.</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496782786"/>
                  </a:ext>
                </a:extLst>
              </a:tr>
              <a:tr h="0">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Forest park part of green zone forests</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16431994"/>
                  </a:ext>
                </a:extLst>
              </a:tr>
              <a:tr h="0">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Forestry part of green zone forests</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53415132"/>
                  </a:ext>
                </a:extLst>
              </a:tr>
              <a:tr h="0">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Recreational and health forests, outside green areas</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278021257"/>
                  </a:ext>
                </a:extLst>
              </a:tr>
              <a:tr h="0">
                <a:tc gridSpan="11">
                  <a:txBody>
                    <a:bodyPr/>
                    <a:lstStyle/>
                    <a:p>
                      <a:pPr>
                        <a:lnSpc>
                          <a:spcPct val="115000"/>
                        </a:lnSpc>
                        <a:spcAft>
                          <a:spcPts val="1000"/>
                        </a:spcAft>
                        <a:buNone/>
                      </a:pPr>
                      <a:r>
                        <a:rPr lang="uk-UA" sz="1400" b="1" dirty="0">
                          <a:effectLst/>
                          <a:latin typeface="+mn-lt"/>
                          <a:ea typeface="Calibri" panose="020F0502020204030204" pitchFamily="34" charset="0"/>
                          <a:cs typeface="Times New Roman" panose="02020603050405020304" pitchFamily="18" charset="0"/>
                        </a:rPr>
                        <a:t>Protective forests</a:t>
                      </a:r>
                      <a:endParaRPr lang="uk-UA" sz="1400" dirty="0">
                        <a:effectLst/>
                        <a:latin typeface="+mn-lt"/>
                        <a:ea typeface="Calibri" panose="020F0502020204030204" pitchFamily="34" charset="0"/>
                        <a:cs typeface="Times New Roman" panose="02020603050405020304" pitchFamily="18" charset="0"/>
                      </a:endParaRP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uk-UA"/>
                    </a:p>
                  </a:txBody>
                  <a:tcPr/>
                </a:tc>
                <a:tc hMerge="1">
                  <a:txBody>
                    <a:bodyPr/>
                    <a:lstStyle/>
                    <a:p>
                      <a:endParaRPr lang="uk-U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1416737033"/>
                  </a:ext>
                </a:extLst>
              </a:tr>
              <a:tr h="0">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State protective forest belts</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956550083"/>
                  </a:ext>
                </a:extLst>
              </a:tr>
              <a:tr h="0">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Field protection forest belts</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058063428"/>
                  </a:ext>
                </a:extLst>
              </a:tr>
              <a:tr h="0">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Forests in canal right-of-way</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395770897"/>
                  </a:ext>
                </a:extLst>
              </a:tr>
              <a:tr h="0">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Forests in railway rights-of-way</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706218178"/>
                  </a:ext>
                </a:extLst>
              </a:tr>
              <a:tr h="0">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Forests in the right-of-way of motorways</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514417452"/>
                  </a:ext>
                </a:extLst>
              </a:tr>
              <a:tr h="0">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Forests for erosion control</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292500033"/>
                  </a:ext>
                </a:extLst>
              </a:tr>
              <a:tr h="0">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Forests along railway rights-of-way</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935300809"/>
                  </a:ext>
                </a:extLst>
              </a:tr>
              <a:tr h="0">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Forests along motorway rights-of-way</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012075337"/>
                  </a:ext>
                </a:extLst>
              </a:tr>
              <a:tr h="0">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Forests along river banks, around lakes, reservoirs, etc.</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732138874"/>
                  </a:ext>
                </a:extLst>
              </a:tr>
              <a:tr h="0">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Riparian and other protective forests</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196105078"/>
                  </a:ext>
                </a:extLst>
              </a:tr>
              <a:tr h="0">
                <a:tc gridSpan="11">
                  <a:txBody>
                    <a:bodyPr/>
                    <a:lstStyle/>
                    <a:p>
                      <a:pPr>
                        <a:lnSpc>
                          <a:spcPct val="115000"/>
                        </a:lnSpc>
                        <a:spcAft>
                          <a:spcPts val="1000"/>
                        </a:spcAft>
                        <a:buNone/>
                      </a:pPr>
                      <a:r>
                        <a:rPr lang="uk-UA" sz="1400" b="1" dirty="0">
                          <a:effectLst/>
                          <a:latin typeface="+mn-lt"/>
                          <a:ea typeface="Calibri" panose="020F0502020204030204" pitchFamily="34" charset="0"/>
                          <a:cs typeface="Times New Roman" panose="02020603050405020304" pitchFamily="18" charset="0"/>
                        </a:rPr>
                        <a:t>Operational forests</a:t>
                      </a:r>
                      <a:endParaRPr lang="uk-UA" sz="1400" dirty="0">
                        <a:effectLst/>
                        <a:latin typeface="+mn-lt"/>
                        <a:ea typeface="Calibri" panose="020F0502020204030204" pitchFamily="34" charset="0"/>
                        <a:cs typeface="Times New Roman" panose="02020603050405020304" pitchFamily="18" charset="0"/>
                      </a:endParaRP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uk-UA"/>
                    </a:p>
                  </a:txBody>
                  <a:tcPr/>
                </a:tc>
                <a:tc hMerge="1">
                  <a:txBody>
                    <a:bodyPr/>
                    <a:lstStyle/>
                    <a:p>
                      <a:endParaRPr lang="uk-U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3595902033"/>
                  </a:ext>
                </a:extLst>
              </a:tr>
              <a:tr h="0">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Operational forests</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uk-UA" sz="1400" dirty="0">
                          <a:effectLst/>
                          <a:latin typeface="+mn-lt"/>
                          <a:ea typeface="Calibri" panose="020F0502020204030204" pitchFamily="34" charset="0"/>
                          <a:cs typeface="Times New Roman" panose="02020603050405020304" pitchFamily="18" charset="0"/>
                        </a:rPr>
                        <a:t> </a:t>
                      </a:r>
                    </a:p>
                  </a:txBody>
                  <a:tcPr marL="14047" marR="140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907414476"/>
                  </a:ext>
                </a:extLst>
              </a:tr>
            </a:tbl>
          </a:graphicData>
        </a:graphic>
      </p:graphicFrame>
      <p:sp>
        <p:nvSpPr>
          <p:cNvPr id="11" name="Овал 10">
            <a:extLst>
              <a:ext uri="{FF2B5EF4-FFF2-40B4-BE49-F238E27FC236}">
                <a16:creationId xmlns:a16="http://schemas.microsoft.com/office/drawing/2014/main" id="{DDDCE652-1364-C20B-CF44-F7C843A65BC9}"/>
              </a:ext>
            </a:extLst>
          </p:cNvPr>
          <p:cNvSpPr/>
          <p:nvPr/>
        </p:nvSpPr>
        <p:spPr>
          <a:xfrm>
            <a:off x="6228184" y="732147"/>
            <a:ext cx="876827" cy="89665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Овал 11">
            <a:extLst>
              <a:ext uri="{FF2B5EF4-FFF2-40B4-BE49-F238E27FC236}">
                <a16:creationId xmlns:a16="http://schemas.microsoft.com/office/drawing/2014/main" id="{68BC7840-E5DC-D24E-CF36-189A6A7A8EA9}"/>
              </a:ext>
            </a:extLst>
          </p:cNvPr>
          <p:cNvSpPr/>
          <p:nvPr/>
        </p:nvSpPr>
        <p:spPr>
          <a:xfrm>
            <a:off x="7105011" y="732147"/>
            <a:ext cx="468052" cy="851774"/>
          </a:xfrm>
          <a:prstGeom prst="ellipse">
            <a:avLst/>
          </a:prstGeom>
          <a:noFill/>
          <a:ln w="28575">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3" name="Овал 12">
            <a:extLst>
              <a:ext uri="{FF2B5EF4-FFF2-40B4-BE49-F238E27FC236}">
                <a16:creationId xmlns:a16="http://schemas.microsoft.com/office/drawing/2014/main" id="{1808D4E1-7927-1070-0F9D-96DA0999378C}"/>
              </a:ext>
            </a:extLst>
          </p:cNvPr>
          <p:cNvSpPr/>
          <p:nvPr/>
        </p:nvSpPr>
        <p:spPr>
          <a:xfrm>
            <a:off x="4556248" y="732147"/>
            <a:ext cx="1671935" cy="864062"/>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4131182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332B5-93ED-1317-548E-9398A9C5AF71}"/>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9C4DDB-B8C8-59EB-370B-C5C70E1D9FFD}"/>
              </a:ext>
            </a:extLst>
          </p:cNvPr>
          <p:cNvSpPr>
            <a:spLocks noGrp="1"/>
          </p:cNvSpPr>
          <p:nvPr>
            <p:ph type="title"/>
          </p:nvPr>
        </p:nvSpPr>
        <p:spPr>
          <a:xfrm>
            <a:off x="652696" y="188641"/>
            <a:ext cx="7665976" cy="648072"/>
          </a:xfrm>
        </p:spPr>
        <p:txBody>
          <a:bodyPr>
            <a:normAutofit/>
          </a:bodyPr>
          <a:lstStyle/>
          <a:p>
            <a:r>
              <a:rPr lang="uk-UA" sz="2000" dirty="0"/>
              <a:t>Regulatory acts governing the logging regime </a:t>
            </a:r>
          </a:p>
        </p:txBody>
      </p:sp>
      <p:graphicFrame>
        <p:nvGraphicFramePr>
          <p:cNvPr id="4" name="Місце для вмісту 3">
            <a:extLst>
              <a:ext uri="{FF2B5EF4-FFF2-40B4-BE49-F238E27FC236}">
                <a16:creationId xmlns:a16="http://schemas.microsoft.com/office/drawing/2014/main" id="{58DE36BF-927A-375A-E5BE-C515201C0C7C}"/>
              </a:ext>
            </a:extLst>
          </p:cNvPr>
          <p:cNvGraphicFramePr>
            <a:graphicFrameLocks noGrp="1"/>
          </p:cNvGraphicFramePr>
          <p:nvPr>
            <p:ph idx="1"/>
            <p:extLst>
              <p:ext uri="{D42A27DB-BD31-4B8C-83A1-F6EECF244321}">
                <p14:modId xmlns:p14="http://schemas.microsoft.com/office/powerpoint/2010/main" val="3247663797"/>
              </p:ext>
            </p:extLst>
          </p:nvPr>
        </p:nvGraphicFramePr>
        <p:xfrm>
          <a:off x="359532" y="822088"/>
          <a:ext cx="8424936" cy="3407142"/>
        </p:xfrm>
        <a:graphic>
          <a:graphicData uri="http://schemas.openxmlformats.org/drawingml/2006/table">
            <a:tbl>
              <a:tblPr firstRow="1" firstCol="1" bandRow="1">
                <a:tableStyleId>{5940675A-B579-460E-94D1-54222C63F5DA}</a:tableStyleId>
              </a:tblPr>
              <a:tblGrid>
                <a:gridCol w="4225776">
                  <a:extLst>
                    <a:ext uri="{9D8B030D-6E8A-4147-A177-3AD203B41FA5}">
                      <a16:colId xmlns:a16="http://schemas.microsoft.com/office/drawing/2014/main" val="2688429143"/>
                    </a:ext>
                  </a:extLst>
                </a:gridCol>
                <a:gridCol w="4199160">
                  <a:extLst>
                    <a:ext uri="{9D8B030D-6E8A-4147-A177-3AD203B41FA5}">
                      <a16:colId xmlns:a16="http://schemas.microsoft.com/office/drawing/2014/main" val="1617453414"/>
                    </a:ext>
                  </a:extLst>
                </a:gridCol>
              </a:tblGrid>
              <a:tr h="120745">
                <a:tc gridSpan="2">
                  <a:txBody>
                    <a:bodyPr/>
                    <a:lstStyle/>
                    <a:p>
                      <a:pPr algn="ctr">
                        <a:lnSpc>
                          <a:spcPct val="115000"/>
                        </a:lnSpc>
                        <a:spcAft>
                          <a:spcPts val="1000"/>
                        </a:spcAft>
                        <a:buNone/>
                      </a:pPr>
                      <a:r>
                        <a:rPr lang="uk-UA" sz="1400" b="1" dirty="0">
                          <a:effectLst/>
                        </a:rPr>
                        <a:t>Forestry Code of Ukraine </a:t>
                      </a:r>
                      <a:r>
                        <a:rPr lang="en-US" sz="1400" b="1" dirty="0">
                          <a:effectLst/>
                        </a:rPr>
                        <a:t>(2006 </a:t>
                      </a:r>
                      <a:r>
                        <a:rPr lang="uk-UA" sz="1400" b="1" dirty="0">
                          <a:effectLst/>
                        </a:rPr>
                        <a:t>edition</a:t>
                      </a:r>
                      <a:r>
                        <a:rPr lang="en-US" sz="1400" b="1" dirty="0">
                          <a:effectLst/>
                        </a:rPr>
                        <a:t>)</a:t>
                      </a:r>
                      <a:endParaRPr lang="uk-UA" sz="1400" b="1" dirty="0">
                        <a:effectLst/>
                        <a:latin typeface="Calibri" panose="020F0502020204030204" pitchFamily="34" charset="0"/>
                        <a:ea typeface="Calibri" panose="020F0502020204030204" pitchFamily="34" charset="0"/>
                        <a:cs typeface="Arial" panose="020B0604020202020204" pitchFamily="34" charset="0"/>
                      </a:endParaRPr>
                    </a:p>
                  </a:txBody>
                  <a:tcPr marL="45628" marR="45628" marT="0" marB="0"/>
                </a:tc>
                <a:tc hMerge="1">
                  <a:txBody>
                    <a:bodyPr/>
                    <a:lstStyle/>
                    <a:p>
                      <a:endParaRPr lang="uk-UA"/>
                    </a:p>
                  </a:txBody>
                  <a:tcPr/>
                </a:tc>
                <a:extLst>
                  <a:ext uri="{0D108BD9-81ED-4DB2-BD59-A6C34878D82A}">
                    <a16:rowId xmlns:a16="http://schemas.microsoft.com/office/drawing/2014/main" val="3267657538"/>
                  </a:ext>
                </a:extLst>
              </a:tr>
              <a:tr h="120745">
                <a:tc gridSpan="2">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uk-UA" sz="1600" i="1" dirty="0">
                          <a:solidFill>
                            <a:srgbClr val="00B050"/>
                          </a:solidFill>
                          <a:effectLst/>
                          <a:latin typeface="Calibri" panose="020F0502020204030204" pitchFamily="34" charset="0"/>
                          <a:ea typeface="Calibri" panose="020F0502020204030204" pitchFamily="34" charset="0"/>
                          <a:cs typeface="Arial" panose="020B0604020202020204" pitchFamily="34" charset="0"/>
                        </a:rPr>
                        <a:t>Forest management</a:t>
                      </a:r>
                    </a:p>
                  </a:txBody>
                  <a:tcPr marL="45628" marR="45628" marT="0" marB="0"/>
                </a:tc>
                <a:tc hMerge="1">
                  <a:txBody>
                    <a:bodyPr/>
                    <a:lstStyle/>
                    <a:p>
                      <a:endParaRPr lang="uk-UA"/>
                    </a:p>
                  </a:txBody>
                  <a:tcPr/>
                </a:tc>
                <a:extLst>
                  <a:ext uri="{0D108BD9-81ED-4DB2-BD59-A6C34878D82A}">
                    <a16:rowId xmlns:a16="http://schemas.microsoft.com/office/drawing/2014/main" val="1028554016"/>
                  </a:ext>
                </a:extLst>
              </a:tr>
              <a:tr h="124179">
                <a:tc>
                  <a:txBody>
                    <a:bodyPr/>
                    <a:lstStyle/>
                    <a:p>
                      <a:pPr algn="ctr">
                        <a:lnSpc>
                          <a:spcPct val="100000"/>
                        </a:lnSpc>
                        <a:spcAft>
                          <a:spcPts val="1000"/>
                        </a:spcAft>
                        <a:buNone/>
                      </a:pPr>
                      <a:r>
                        <a:rPr lang="ru-RU" sz="1400" i="1" dirty="0">
                          <a:effectLst/>
                          <a:latin typeface="Calibri" panose="020F0502020204030204" pitchFamily="34" charset="0"/>
                          <a:ea typeface="Calibri" panose="020F0502020204030204" pitchFamily="34" charset="0"/>
                          <a:cs typeface="Arial" panose="020B0604020202020204" pitchFamily="34" charset="0"/>
                        </a:rPr>
                        <a:t>Measures </a:t>
                      </a:r>
                      <a:r>
                        <a:rPr lang="ru-RU" sz="1400" i="1" dirty="0" err="1">
                          <a:effectLst/>
                          <a:latin typeface="Calibri" panose="020F0502020204030204" pitchFamily="34" charset="0"/>
                          <a:ea typeface="Calibri" panose="020F0502020204030204" pitchFamily="34" charset="0"/>
                          <a:cs typeface="Arial" panose="020B0604020202020204" pitchFamily="34" charset="0"/>
                        </a:rPr>
                        <a:t>to increase productivity and improve the quality </a:t>
                      </a:r>
                      <a:r>
                        <a:rPr lang="ru-RU" sz="1400" i="1" dirty="0">
                          <a:effectLst/>
                          <a:latin typeface="Calibri" panose="020F0502020204030204" pitchFamily="34" charset="0"/>
                          <a:ea typeface="Calibri" panose="020F0502020204030204" pitchFamily="34" charset="0"/>
                          <a:cs typeface="Arial" panose="020B0604020202020204" pitchFamily="34" charset="0"/>
                        </a:rPr>
                        <a:t>of </a:t>
                      </a:r>
                      <a:r>
                        <a:rPr lang="ru-RU" sz="1400" i="1" dirty="0" err="1">
                          <a:effectLst/>
                          <a:latin typeface="Calibri" panose="020F0502020204030204" pitchFamily="34" charset="0"/>
                          <a:ea typeface="Calibri" panose="020F0502020204030204" pitchFamily="34" charset="0"/>
                          <a:cs typeface="Arial" panose="020B0604020202020204" pitchFamily="34" charset="0"/>
                        </a:rPr>
                        <a:t>forests</a:t>
                      </a:r>
                      <a:endParaRPr lang="ru-RU" sz="1400" i="1" dirty="0">
                        <a:effectLst/>
                        <a:latin typeface="Calibri" panose="020F0502020204030204" pitchFamily="34" charset="0"/>
                        <a:ea typeface="Calibri" panose="020F0502020204030204" pitchFamily="34" charset="0"/>
                        <a:cs typeface="Arial" panose="020B0604020202020204" pitchFamily="34" charset="0"/>
                      </a:endParaRPr>
                    </a:p>
                  </a:txBody>
                  <a:tcPr marL="45628" marR="45628" marT="0" marB="0">
                    <a:solidFill>
                      <a:srgbClr val="00B050"/>
                    </a:solidFill>
                  </a:tcPr>
                </a:tc>
                <a:tc>
                  <a:txBody>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lang="uk-UA" sz="1400" i="1" dirty="0">
                          <a:solidFill>
                            <a:schemeClr val="tx1"/>
                          </a:solidFill>
                          <a:effectLst/>
                        </a:rPr>
                        <a:t>Special use of forest resources</a:t>
                      </a:r>
                      <a:endParaRPr lang="uk-UA" sz="1400" i="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628" marR="45628" marT="0" marB="0">
                    <a:solidFill>
                      <a:srgbClr val="92D050"/>
                    </a:solidFill>
                  </a:tcPr>
                </a:tc>
                <a:extLst>
                  <a:ext uri="{0D108BD9-81ED-4DB2-BD59-A6C34878D82A}">
                    <a16:rowId xmlns:a16="http://schemas.microsoft.com/office/drawing/2014/main" val="1015662256"/>
                  </a:ext>
                </a:extLst>
              </a:tr>
              <a:tr h="0">
                <a:tc>
                  <a:txBody>
                    <a:bodyPr/>
                    <a:lstStyle/>
                    <a:p>
                      <a:pPr>
                        <a:lnSpc>
                          <a:spcPct val="115000"/>
                        </a:lnSpc>
                        <a:spcAft>
                          <a:spcPts val="1000"/>
                        </a:spcAft>
                        <a:buNone/>
                      </a:pP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45628" marR="45628" marT="0" marB="0">
                    <a:solidFill>
                      <a:srgbClr val="00B050"/>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uk-UA" sz="1400" b="1" dirty="0">
                          <a:solidFill>
                            <a:schemeClr val="tx1"/>
                          </a:solidFill>
                          <a:effectLst/>
                        </a:rPr>
                        <a:t>Procedure for special use of forest resources </a:t>
                      </a:r>
                      <a:r>
                        <a:rPr lang="en-US" sz="1400" b="1" dirty="0">
                          <a:solidFill>
                            <a:schemeClr val="tx1"/>
                          </a:solidFill>
                          <a:effectLst/>
                        </a:rPr>
                        <a:t>(2007)</a:t>
                      </a:r>
                    </a:p>
                  </a:txBody>
                  <a:tcPr marL="45628" marR="45628" marT="0" marB="0">
                    <a:solidFill>
                      <a:srgbClr val="92D050"/>
                    </a:solidFill>
                  </a:tcPr>
                </a:tc>
                <a:extLst>
                  <a:ext uri="{0D108BD9-81ED-4DB2-BD59-A6C34878D82A}">
                    <a16:rowId xmlns:a16="http://schemas.microsoft.com/office/drawing/2014/main" val="2097300489"/>
                  </a:ext>
                </a:extLst>
              </a:tr>
              <a:tr h="354063">
                <a:tc gridSpan="2">
                  <a:txBody>
                    <a:bodyPr/>
                    <a:lstStyle/>
                    <a:p>
                      <a:pPr algn="ctr">
                        <a:spcAft>
                          <a:spcPts val="1000"/>
                        </a:spcAft>
                        <a:buNone/>
                      </a:pPr>
                      <a:r>
                        <a:rPr lang="uk-UA" sz="1600" i="1" dirty="0">
                          <a:solidFill>
                            <a:srgbClr val="002060"/>
                          </a:solidFill>
                          <a:effectLst/>
                          <a:latin typeface="+mn-lt"/>
                          <a:ea typeface="Times New Roman" panose="02020603050405020304" pitchFamily="18" charset="0"/>
                          <a:cs typeface="Arial" panose="020B0604020202020204" pitchFamily="34" charset="0"/>
                        </a:rPr>
                        <a:t>Timber harvesting</a:t>
                      </a:r>
                    </a:p>
                  </a:txBody>
                  <a:tcPr marL="45628" marR="45628" marT="0" marB="0" anchor="ctr">
                    <a:lnB w="12700" cap="flat" cmpd="sng" algn="ctr">
                      <a:solidFill>
                        <a:schemeClr val="tx1"/>
                      </a:solidFill>
                      <a:prstDash val="solid"/>
                      <a:round/>
                      <a:headEnd type="none" w="med" len="med"/>
                      <a:tailEnd type="none" w="med" len="med"/>
                    </a:lnB>
                  </a:tcPr>
                </a:tc>
                <a:tc hMerge="1">
                  <a:txBody>
                    <a:bodyPr/>
                    <a:lstStyle/>
                    <a:p>
                      <a:endParaRPr lang="uk-UA"/>
                    </a:p>
                  </a:txBody>
                  <a:tcPr/>
                </a:tc>
                <a:extLst>
                  <a:ext uri="{0D108BD9-81ED-4DB2-BD59-A6C34878D82A}">
                    <a16:rowId xmlns:a16="http://schemas.microsoft.com/office/drawing/2014/main" val="103899553"/>
                  </a:ext>
                </a:extLst>
              </a:tr>
              <a:tr h="549962">
                <a:tc>
                  <a:txBody>
                    <a:bodyPr/>
                    <a:lstStyle/>
                    <a:p>
                      <a:pPr>
                        <a:lnSpc>
                          <a:spcPct val="115000"/>
                        </a:lnSpc>
                        <a:spcAft>
                          <a:spcPts val="1000"/>
                        </a:spcAft>
                        <a:buNone/>
                      </a:pPr>
                      <a:r>
                        <a:rPr lang="ru-RU" sz="1400" b="1" kern="1200" dirty="0">
                          <a:solidFill>
                            <a:schemeClr val="tx1"/>
                          </a:solidFill>
                          <a:effectLst/>
                          <a:latin typeface="+mn-lt"/>
                          <a:ea typeface="+mn-ea"/>
                          <a:cs typeface="+mn-cs"/>
                        </a:rPr>
                        <a:t>Rules for </a:t>
                      </a:r>
                      <a:r>
                        <a:rPr lang="ru-RU" sz="1400" b="1" kern="1200" dirty="0" err="1">
                          <a:solidFill>
                            <a:schemeClr val="tx1"/>
                          </a:solidFill>
                          <a:effectLst/>
                          <a:latin typeface="+mn-lt"/>
                          <a:ea typeface="+mn-ea"/>
                          <a:cs typeface="+mn-cs"/>
                        </a:rPr>
                        <a:t>improving the quality </a:t>
                      </a:r>
                      <a:r>
                        <a:rPr lang="ru-RU" sz="1400" b="1" kern="1200" dirty="0">
                          <a:solidFill>
                            <a:schemeClr val="tx1"/>
                          </a:solidFill>
                          <a:effectLst/>
                          <a:latin typeface="+mn-lt"/>
                          <a:ea typeface="+mn-ea"/>
                          <a:cs typeface="+mn-cs"/>
                        </a:rPr>
                        <a:t>composition of </a:t>
                      </a:r>
                      <a:r>
                        <a:rPr lang="ru-RU" sz="1400" b="1" kern="1200" dirty="0" err="1">
                          <a:solidFill>
                            <a:schemeClr val="tx1"/>
                          </a:solidFill>
                          <a:effectLst/>
                          <a:latin typeface="+mn-lt"/>
                          <a:ea typeface="+mn-ea"/>
                          <a:cs typeface="+mn-cs"/>
                        </a:rPr>
                        <a:t>forests</a:t>
                      </a:r>
                      <a:r>
                        <a:rPr lang="ru-RU" sz="1400" b="1" kern="1200" dirty="0">
                          <a:solidFill>
                            <a:schemeClr val="tx1"/>
                          </a:solidFill>
                          <a:effectLst/>
                          <a:latin typeface="+mn-lt"/>
                          <a:ea typeface="+mn-ea"/>
                          <a:cs typeface="+mn-cs"/>
                        </a:rPr>
                        <a:t>, </a:t>
                      </a:r>
                      <a:r>
                        <a:rPr lang="ru-RU" sz="1400" b="1" kern="1200" dirty="0" err="1">
                          <a:solidFill>
                            <a:schemeClr val="tx1"/>
                          </a:solidFill>
                          <a:effectLst/>
                          <a:latin typeface="+mn-lt"/>
                          <a:ea typeface="+mn-ea"/>
                          <a:cs typeface="+mn-cs"/>
                        </a:rPr>
                        <a:t>conducting other </a:t>
                      </a:r>
                      <a:r>
                        <a:rPr lang="ru-RU" sz="1400" b="1" kern="1200" dirty="0">
                          <a:solidFill>
                            <a:schemeClr val="tx1"/>
                          </a:solidFill>
                          <a:effectLst/>
                          <a:latin typeface="+mn-lt"/>
                          <a:ea typeface="+mn-ea"/>
                          <a:cs typeface="+mn-cs"/>
                        </a:rPr>
                        <a:t>felling and </a:t>
                      </a:r>
                      <a:r>
                        <a:rPr lang="ru-RU" sz="1400" b="1" kern="1200" dirty="0" err="1">
                          <a:solidFill>
                            <a:schemeClr val="tx1"/>
                          </a:solidFill>
                          <a:effectLst/>
                          <a:latin typeface="+mn-lt"/>
                          <a:ea typeface="+mn-ea"/>
                          <a:cs typeface="+mn-cs"/>
                        </a:rPr>
                        <a:t>works related </a:t>
                      </a:r>
                      <a:r>
                        <a:rPr lang="ru-RU" sz="1400" b="1" kern="1200" dirty="0">
                          <a:solidFill>
                            <a:schemeClr val="tx1"/>
                          </a:solidFill>
                          <a:effectLst/>
                          <a:latin typeface="+mn-lt"/>
                          <a:ea typeface="+mn-ea"/>
                          <a:cs typeface="+mn-cs"/>
                        </a:rPr>
                        <a:t>and not </a:t>
                      </a:r>
                      <a:r>
                        <a:rPr lang="ru-RU" sz="1400" b="1" kern="1200" dirty="0" err="1">
                          <a:solidFill>
                            <a:schemeClr val="tx1"/>
                          </a:solidFill>
                          <a:effectLst/>
                          <a:latin typeface="+mn-lt"/>
                          <a:ea typeface="+mn-ea"/>
                          <a:cs typeface="+mn-cs"/>
                        </a:rPr>
                        <a:t>related to forestry </a:t>
                      </a:r>
                      <a:r>
                        <a:rPr lang="en-GB" sz="1400" b="1" kern="1200" dirty="0">
                          <a:solidFill>
                            <a:schemeClr val="tx1"/>
                          </a:solidFill>
                          <a:effectLst/>
                          <a:latin typeface="+mn-lt"/>
                          <a:ea typeface="+mn-ea"/>
                          <a:cs typeface="+mn-cs"/>
                        </a:rPr>
                        <a:t>(</a:t>
                      </a:r>
                      <a:r>
                        <a:rPr lang="uk-UA" sz="1400" b="1" kern="1200" dirty="0">
                          <a:solidFill>
                            <a:schemeClr val="tx1"/>
                          </a:solidFill>
                          <a:effectLst/>
                          <a:latin typeface="+mn-lt"/>
                          <a:ea typeface="+mn-ea"/>
                          <a:cs typeface="+mn-cs"/>
                        </a:rPr>
                        <a:t>2007</a:t>
                      </a:r>
                      <a:r>
                        <a:rPr lang="en-GB" sz="1400" b="1" kern="1200" dirty="0">
                          <a:solidFill>
                            <a:schemeClr val="tx1"/>
                          </a:solidFill>
                          <a:effectLst/>
                          <a:latin typeface="+mn-lt"/>
                          <a:ea typeface="+mn-ea"/>
                          <a:cs typeface="+mn-cs"/>
                        </a:rPr>
                        <a:t>)  </a:t>
                      </a:r>
                      <a:endParaRPr lang="uk-UA" sz="1400" b="1" kern="1200" dirty="0">
                        <a:solidFill>
                          <a:schemeClr val="tx1"/>
                        </a:solidFill>
                        <a:effectLst/>
                        <a:latin typeface="+mn-lt"/>
                        <a:ea typeface="+mn-ea"/>
                        <a:cs typeface="+mn-cs"/>
                      </a:endParaRPr>
                    </a:p>
                  </a:txBody>
                  <a:tcPr marL="45628" marR="456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pct70">
                      <a:fgClr>
                        <a:srgbClr val="00B050"/>
                      </a:fgClr>
                      <a:bgClr>
                        <a:srgbClr val="FF0000"/>
                      </a:bgClr>
                    </a:pattFill>
                  </a:tcPr>
                </a:tc>
                <a:tc>
                  <a:txBody>
                    <a:bodyPr/>
                    <a:lstStyle/>
                    <a:p>
                      <a:pPr algn="just">
                        <a:spcAft>
                          <a:spcPts val="1000"/>
                        </a:spcAft>
                        <a:buNone/>
                      </a:pPr>
                      <a:r>
                        <a:rPr lang="uk-UA" sz="1400" b="1" dirty="0">
                          <a:solidFill>
                            <a:schemeClr val="tx1"/>
                          </a:solidFill>
                          <a:effectLst/>
                        </a:rPr>
                        <a:t>Rules for harvesting of the main use in the mountain forests of the Carpathians </a:t>
                      </a:r>
                      <a:r>
                        <a:rPr lang="en-US" sz="1400" b="1" dirty="0">
                          <a:solidFill>
                            <a:schemeClr val="tx1"/>
                          </a:solidFill>
                          <a:effectLst/>
                        </a:rPr>
                        <a:t>(2008)</a:t>
                      </a:r>
                      <a:endParaRPr lang="uk-UA" sz="1400" b="1"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45628" marR="45628" marT="0" marB="0">
                    <a:lnL w="12700" cap="flat" cmpd="sng" algn="ctr">
                      <a:solidFill>
                        <a:schemeClr val="tx1"/>
                      </a:solidFill>
                      <a:prstDash val="solid"/>
                      <a:round/>
                      <a:headEnd type="none" w="med" len="med"/>
                      <a:tailEnd type="none" w="med" len="med"/>
                    </a:lnL>
                    <a:solidFill>
                      <a:srgbClr val="92D050"/>
                    </a:solidFill>
                  </a:tcPr>
                </a:tc>
                <a:extLst>
                  <a:ext uri="{0D108BD9-81ED-4DB2-BD59-A6C34878D82A}">
                    <a16:rowId xmlns:a16="http://schemas.microsoft.com/office/drawing/2014/main" val="3783165227"/>
                  </a:ext>
                </a:extLst>
              </a:tr>
              <a:tr h="288032">
                <a:tc>
                  <a:txBody>
                    <a:bodyPr/>
                    <a:lstStyle/>
                    <a:p>
                      <a:pPr>
                        <a:lnSpc>
                          <a:spcPct val="115000"/>
                        </a:lnSpc>
                        <a:spcAft>
                          <a:spcPts val="1000"/>
                        </a:spcAft>
                        <a:buNone/>
                      </a:pPr>
                      <a:r>
                        <a:rPr lang="uk-UA" sz="1400" b="1" dirty="0">
                          <a:solidFill>
                            <a:schemeClr val="tx1"/>
                          </a:solidFill>
                          <a:effectLst/>
                        </a:rPr>
                        <a:t>Sanitary rules in the forests of Ukraine </a:t>
                      </a:r>
                      <a:r>
                        <a:rPr lang="en-GB" sz="1400" b="1" dirty="0">
                          <a:solidFill>
                            <a:schemeClr val="tx1"/>
                          </a:solidFill>
                          <a:effectLst/>
                        </a:rPr>
                        <a:t>(2020)</a:t>
                      </a:r>
                      <a:endParaRPr lang="uk-UA" sz="1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628" marR="45628" marT="0" marB="0">
                    <a:lnT w="12700" cap="flat" cmpd="sng" algn="ctr">
                      <a:solidFill>
                        <a:schemeClr val="tx1"/>
                      </a:solidFill>
                      <a:prstDash val="solid"/>
                      <a:round/>
                      <a:headEnd type="none" w="med" len="med"/>
                      <a:tailEnd type="none" w="med" len="med"/>
                    </a:lnT>
                    <a:solidFill>
                      <a:srgbClr val="00B050"/>
                    </a:solidFill>
                  </a:tcPr>
                </a:tc>
                <a:tc>
                  <a:txBody>
                    <a:bodyPr/>
                    <a:lstStyle/>
                    <a:p>
                      <a:pPr>
                        <a:lnSpc>
                          <a:spcPct val="115000"/>
                        </a:lnSpc>
                        <a:spcAft>
                          <a:spcPts val="1000"/>
                        </a:spcAft>
                        <a:buNone/>
                      </a:pPr>
                      <a:r>
                        <a:rPr lang="uk-UA" sz="1400" b="1" dirty="0">
                          <a:solidFill>
                            <a:schemeClr val="tx1"/>
                          </a:solidFill>
                          <a:effectLst/>
                        </a:rPr>
                        <a:t>Rules of felling of the main use </a:t>
                      </a:r>
                      <a:r>
                        <a:rPr lang="en-US" sz="1400" b="1" dirty="0">
                          <a:solidFill>
                            <a:schemeClr val="tx1"/>
                          </a:solidFill>
                          <a:effectLst/>
                        </a:rPr>
                        <a:t>(2009)</a:t>
                      </a:r>
                      <a:endParaRPr lang="uk-UA" sz="14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628" marR="45628" marT="0" marB="0">
                    <a:solidFill>
                      <a:srgbClr val="92D050"/>
                    </a:solidFill>
                  </a:tcPr>
                </a:tc>
                <a:extLst>
                  <a:ext uri="{0D108BD9-81ED-4DB2-BD59-A6C34878D82A}">
                    <a16:rowId xmlns:a16="http://schemas.microsoft.com/office/drawing/2014/main" val="839335529"/>
                  </a:ext>
                </a:extLst>
              </a:tr>
              <a:tr h="120745">
                <a:tc gridSpan="2">
                  <a:txBody>
                    <a:bodyPr/>
                    <a:lstStyle/>
                    <a:p>
                      <a:pPr algn="ctr">
                        <a:lnSpc>
                          <a:spcPct val="115000"/>
                        </a:lnSpc>
                        <a:spcBef>
                          <a:spcPts val="1200"/>
                        </a:spcBef>
                        <a:spcAft>
                          <a:spcPts val="1000"/>
                        </a:spcAft>
                        <a:buNone/>
                      </a:pPr>
                      <a:r>
                        <a:rPr lang="ru-RU" sz="1400" i="1" dirty="0" err="1">
                          <a:solidFill>
                            <a:srgbClr val="00B050"/>
                          </a:solidFill>
                          <a:effectLst/>
                        </a:rPr>
                        <a:t>Organisation of forest </a:t>
                      </a:r>
                      <a:r>
                        <a:rPr lang="ru-RU" sz="1400" i="1" dirty="0">
                          <a:solidFill>
                            <a:srgbClr val="00B050"/>
                          </a:solidFill>
                          <a:effectLst/>
                        </a:rPr>
                        <a:t>management </a:t>
                      </a:r>
                      <a:endParaRPr lang="uk-UA" sz="1400" i="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45628" marR="45628" marT="0" marB="0"/>
                </a:tc>
                <a:tc hMerge="1">
                  <a:txBody>
                    <a:bodyPr/>
                    <a:lstStyle/>
                    <a:p>
                      <a:endParaRPr lang="uk-UA"/>
                    </a:p>
                  </a:txBody>
                  <a:tcPr/>
                </a:tc>
                <a:extLst>
                  <a:ext uri="{0D108BD9-81ED-4DB2-BD59-A6C34878D82A}">
                    <a16:rowId xmlns:a16="http://schemas.microsoft.com/office/drawing/2014/main" val="2041414906"/>
                  </a:ext>
                </a:extLst>
              </a:tr>
              <a:tr h="131814">
                <a:tc gridSpan="2">
                  <a:txBody>
                    <a:bodyPr/>
                    <a:lstStyle/>
                    <a:p>
                      <a:pPr>
                        <a:lnSpc>
                          <a:spcPct val="115000"/>
                        </a:lnSpc>
                        <a:spcAft>
                          <a:spcPts val="1000"/>
                        </a:spcAft>
                        <a:buNone/>
                      </a:pPr>
                      <a:r>
                        <a:rPr lang="uk-UA" sz="1400" b="1" dirty="0">
                          <a:effectLst/>
                        </a:rPr>
                        <a:t>Procedure for division of forests into categories and allocation of special protection areas </a:t>
                      </a:r>
                      <a:r>
                        <a:rPr lang="en-GB" sz="1400" b="1" dirty="0">
                          <a:effectLst/>
                        </a:rPr>
                        <a:t>(2007)</a:t>
                      </a:r>
                      <a:endParaRPr lang="uk-UA" sz="1400" b="1" dirty="0">
                        <a:effectLst/>
                        <a:latin typeface="Calibri" panose="020F0502020204030204" pitchFamily="34" charset="0"/>
                        <a:ea typeface="Calibri" panose="020F0502020204030204" pitchFamily="34" charset="0"/>
                        <a:cs typeface="Arial" panose="020B0604020202020204" pitchFamily="34" charset="0"/>
                      </a:endParaRPr>
                    </a:p>
                  </a:txBody>
                  <a:tcPr marL="45628" marR="45628" marT="0" marB="0"/>
                </a:tc>
                <a:tc hMerge="1">
                  <a:txBody>
                    <a:bodyPr/>
                    <a:lstStyle/>
                    <a:p>
                      <a:endParaRPr lang="uk-UA"/>
                    </a:p>
                  </a:txBody>
                  <a:tcPr/>
                </a:tc>
                <a:extLst>
                  <a:ext uri="{0D108BD9-81ED-4DB2-BD59-A6C34878D82A}">
                    <a16:rowId xmlns:a16="http://schemas.microsoft.com/office/drawing/2014/main" val="2430915140"/>
                  </a:ext>
                </a:extLst>
              </a:tr>
              <a:tr h="187391">
                <a:tc gridSpan="2">
                  <a:txBody>
                    <a:bodyPr/>
                    <a:lstStyle/>
                    <a:p>
                      <a:pPr>
                        <a:lnSpc>
                          <a:spcPct val="115000"/>
                        </a:lnSpc>
                        <a:spcAft>
                          <a:spcPts val="1000"/>
                        </a:spcAft>
                        <a:buNone/>
                      </a:pPr>
                      <a:r>
                        <a:rPr lang="uk-UA" sz="1400" b="1" dirty="0">
                          <a:effectLst/>
                        </a:rPr>
                        <a:t>Procedure for forest management </a:t>
                      </a:r>
                      <a:r>
                        <a:rPr lang="en-US" sz="1400" b="1" dirty="0">
                          <a:effectLst/>
                        </a:rPr>
                        <a:t>(</a:t>
                      </a:r>
                      <a:r>
                        <a:rPr lang="uk-UA" sz="1400" b="1" dirty="0">
                          <a:effectLst/>
                        </a:rPr>
                        <a:t>2023</a:t>
                      </a:r>
                      <a:r>
                        <a:rPr lang="en-US" sz="1400" b="1" dirty="0">
                          <a:effectLst/>
                        </a:rPr>
                        <a:t>)</a:t>
                      </a:r>
                      <a:endParaRPr lang="uk-UA" sz="1400" b="1" dirty="0">
                        <a:effectLst/>
                        <a:latin typeface="Calibri" panose="020F0502020204030204" pitchFamily="34" charset="0"/>
                        <a:ea typeface="Calibri" panose="020F0502020204030204" pitchFamily="34" charset="0"/>
                        <a:cs typeface="Arial" panose="020B0604020202020204" pitchFamily="34" charset="0"/>
                      </a:endParaRPr>
                    </a:p>
                  </a:txBody>
                  <a:tcPr marL="45628" marR="45628" marT="0" marB="0"/>
                </a:tc>
                <a:tc hMerge="1">
                  <a:txBody>
                    <a:bodyPr/>
                    <a:lstStyle/>
                    <a:p>
                      <a:endParaRPr lang="uk-UA"/>
                    </a:p>
                  </a:txBody>
                  <a:tcPr/>
                </a:tc>
                <a:extLst>
                  <a:ext uri="{0D108BD9-81ED-4DB2-BD59-A6C34878D82A}">
                    <a16:rowId xmlns:a16="http://schemas.microsoft.com/office/drawing/2014/main" val="2141267297"/>
                  </a:ext>
                </a:extLst>
              </a:tr>
              <a:tr h="174062">
                <a:tc gridSpan="2">
                  <a:txBody>
                    <a:bodyPr/>
                    <a:lstStyle/>
                    <a:p>
                      <a:pPr>
                        <a:lnSpc>
                          <a:spcPct val="115000"/>
                        </a:lnSpc>
                        <a:spcAft>
                          <a:spcPts val="1000"/>
                        </a:spcAft>
                        <a:buNone/>
                      </a:pPr>
                      <a:r>
                        <a:rPr lang="en-US" sz="1200" dirty="0">
                          <a:effectLst/>
                          <a:latin typeface="Calibri" panose="020F0502020204030204" pitchFamily="34" charset="0"/>
                          <a:ea typeface="Calibri" panose="020F0502020204030204" pitchFamily="34" charset="0"/>
                          <a:cs typeface="Arial" panose="020B0604020202020204" pitchFamily="34" charset="0"/>
                        </a:rPr>
                        <a:t>...</a:t>
                      </a:r>
                      <a:endParaRPr lang="uk-UA" sz="1200" dirty="0">
                        <a:effectLst/>
                        <a:latin typeface="Calibri" panose="020F0502020204030204" pitchFamily="34" charset="0"/>
                        <a:ea typeface="Calibri" panose="020F0502020204030204" pitchFamily="34" charset="0"/>
                        <a:cs typeface="Arial" panose="020B0604020202020204" pitchFamily="34" charset="0"/>
                      </a:endParaRPr>
                    </a:p>
                  </a:txBody>
                  <a:tcPr marL="45628" marR="45628" marT="0" marB="0"/>
                </a:tc>
                <a:tc hMerge="1">
                  <a:txBody>
                    <a:bodyPr/>
                    <a:lstStyle/>
                    <a:p>
                      <a:endParaRPr lang="uk-UA"/>
                    </a:p>
                  </a:txBody>
                  <a:tcPr/>
                </a:tc>
                <a:extLst>
                  <a:ext uri="{0D108BD9-81ED-4DB2-BD59-A6C34878D82A}">
                    <a16:rowId xmlns:a16="http://schemas.microsoft.com/office/drawing/2014/main" val="4256141060"/>
                  </a:ext>
                </a:extLst>
              </a:tr>
            </a:tbl>
          </a:graphicData>
        </a:graphic>
      </p:graphicFrame>
      <p:sp>
        <p:nvSpPr>
          <p:cNvPr id="6" name="TextBox 5">
            <a:extLst>
              <a:ext uri="{FF2B5EF4-FFF2-40B4-BE49-F238E27FC236}">
                <a16:creationId xmlns:a16="http://schemas.microsoft.com/office/drawing/2014/main" id="{15D0FA48-935D-712F-9E29-CF435128B8E0}"/>
              </a:ext>
            </a:extLst>
          </p:cNvPr>
          <p:cNvSpPr txBox="1"/>
          <p:nvPr/>
        </p:nvSpPr>
        <p:spPr>
          <a:xfrm>
            <a:off x="359532" y="4488120"/>
            <a:ext cx="8237104" cy="2369880"/>
          </a:xfrm>
          <a:prstGeom prst="rect">
            <a:avLst/>
          </a:prstGeom>
          <a:noFill/>
        </p:spPr>
        <p:txBody>
          <a:bodyPr wrap="square">
            <a:spAutoFit/>
          </a:bodyPr>
          <a:lstStyle/>
          <a:p>
            <a:r>
              <a:rPr lang="ru-RU" sz="1600" b="1" dirty="0"/>
              <a:t>RULES for improving the quality composition of forests, carrying out other felling and works related and not related to forestry (2007-2025)</a:t>
            </a:r>
            <a:br>
              <a:rPr lang="ru-RU" b="1" dirty="0"/>
            </a:br>
            <a:r>
              <a:rPr lang="uk-UA" sz="1600" dirty="0"/>
              <a:t>The specifics of felling for the formation and improvement of forests, other measures for the formation and improvement of forests, depending on their intended purpose, species composition of plantations, forest vegetation conditions, as well as other felling and works related and not related to forestry, are determined in the </a:t>
            </a:r>
            <a:r>
              <a:rPr lang="uk-UA" sz="1600" b="1" dirty="0">
                <a:solidFill>
                  <a:srgbClr val="FF0000"/>
                </a:solidFill>
              </a:rPr>
              <a:t>Instruction on felling for the formation and improvement of forests, other measures for the formation and improvement of forests, other felling and works related and not related to forestry</a:t>
            </a:r>
            <a:r>
              <a:rPr lang="uk-UA" sz="1600" dirty="0"/>
              <a:t>, which is approved by the Ministry of E</a:t>
            </a:r>
            <a:r>
              <a:rPr lang="en-GB" sz="1600" dirty="0" err="1"/>
              <a:t>nvironment</a:t>
            </a:r>
            <a:r>
              <a:rPr lang="uk-UA" sz="1600" dirty="0"/>
              <a:t> upon submission of the State Forest</a:t>
            </a:r>
            <a:r>
              <a:rPr lang="en-GB" sz="1600" dirty="0"/>
              <a:t> </a:t>
            </a:r>
            <a:r>
              <a:rPr lang="en-GB" sz="1600"/>
              <a:t>Resources Agency</a:t>
            </a:r>
            <a:endParaRPr lang="uk-UA" sz="1600" dirty="0"/>
          </a:p>
        </p:txBody>
      </p:sp>
    </p:spTree>
    <p:extLst>
      <p:ext uri="{BB962C8B-B14F-4D97-AF65-F5344CB8AC3E}">
        <p14:creationId xmlns:p14="http://schemas.microsoft.com/office/powerpoint/2010/main" val="3194879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5988"/>
          <a:stretch/>
        </p:blipFill>
        <p:spPr bwMode="auto">
          <a:xfrm>
            <a:off x="4600903" y="743508"/>
            <a:ext cx="4543097" cy="606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3036" y="0"/>
            <a:ext cx="9155607" cy="778098"/>
          </a:xfrm>
        </p:spPr>
        <p:txBody>
          <a:bodyPr>
            <a:normAutofit/>
          </a:bodyPr>
          <a:lstStyle/>
          <a:p>
            <a:r>
              <a:rPr lang="uk-UA" sz="2000" dirty="0"/>
              <a:t>Maps of the division of the territory of the SE "</a:t>
            </a:r>
            <a:r>
              <a:rPr lang="uk-UA" sz="2000" dirty="0" err="1"/>
              <a:t>Teterivsky </a:t>
            </a:r>
            <a:r>
              <a:rPr lang="uk-UA" sz="2000" dirty="0"/>
              <a:t>forestry"  </a:t>
            </a:r>
            <a:br>
              <a:rPr lang="uk-UA" sz="2000" dirty="0"/>
            </a:br>
            <a:r>
              <a:rPr lang="uk-UA" sz="2000" dirty="0"/>
              <a:t>into protection categories (2003) and forest subcategories (2011)</a:t>
            </a:r>
          </a:p>
        </p:txBody>
      </p:sp>
      <p:pic>
        <p:nvPicPr>
          <p:cNvPr id="6" name="Місце для вмісту 5"/>
          <p:cNvPicPr>
            <a:picLocks noGrp="1"/>
          </p:cNvPicPr>
          <p:nvPr>
            <p:ph idx="1"/>
          </p:nvPr>
        </p:nvPicPr>
        <p:blipFill rotWithShape="1">
          <a:blip r:embed="rId4" cstate="print">
            <a:extLst>
              <a:ext uri="{28A0092B-C50C-407E-A947-70E740481C1C}">
                <a14:useLocalDpi xmlns:a14="http://schemas.microsoft.com/office/drawing/2010/main" val="0"/>
              </a:ext>
            </a:extLst>
          </a:blip>
          <a:srcRect t="18741"/>
          <a:stretch/>
        </p:blipFill>
        <p:spPr>
          <a:xfrm>
            <a:off x="0" y="751645"/>
            <a:ext cx="4683276" cy="6100701"/>
          </a:xfrm>
          <a:prstGeom prst="rect">
            <a:avLst/>
          </a:prstGeom>
        </p:spPr>
      </p:pic>
      <p:sp>
        <p:nvSpPr>
          <p:cNvPr id="3" name="Овал 2">
            <a:extLst>
              <a:ext uri="{FF2B5EF4-FFF2-40B4-BE49-F238E27FC236}">
                <a16:creationId xmlns:a16="http://schemas.microsoft.com/office/drawing/2014/main" id="{C2BA6D40-8134-536C-A094-070D6C6AC1DF}"/>
              </a:ext>
            </a:extLst>
          </p:cNvPr>
          <p:cNvSpPr/>
          <p:nvPr/>
        </p:nvSpPr>
        <p:spPr>
          <a:xfrm>
            <a:off x="6012160" y="2780928"/>
            <a:ext cx="901478" cy="108012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III</a:t>
            </a:r>
            <a:endParaRPr lang="uk-UA" b="1" dirty="0">
              <a:solidFill>
                <a:schemeClr val="tx1"/>
              </a:solidFill>
            </a:endParaRPr>
          </a:p>
        </p:txBody>
      </p:sp>
      <p:sp>
        <p:nvSpPr>
          <p:cNvPr id="4" name="Овал 3">
            <a:extLst>
              <a:ext uri="{FF2B5EF4-FFF2-40B4-BE49-F238E27FC236}">
                <a16:creationId xmlns:a16="http://schemas.microsoft.com/office/drawing/2014/main" id="{19C65E19-749C-02F4-8E74-8533C255573F}"/>
              </a:ext>
            </a:extLst>
          </p:cNvPr>
          <p:cNvSpPr/>
          <p:nvPr/>
        </p:nvSpPr>
        <p:spPr>
          <a:xfrm>
            <a:off x="6404399" y="1096725"/>
            <a:ext cx="936104" cy="86406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a:t>
            </a:r>
            <a:endParaRPr lang="uk-UA" b="1" dirty="0">
              <a:solidFill>
                <a:schemeClr val="tx1"/>
              </a:solidFill>
            </a:endParaRPr>
          </a:p>
        </p:txBody>
      </p:sp>
      <p:sp>
        <p:nvSpPr>
          <p:cNvPr id="5" name="Овал 4">
            <a:extLst>
              <a:ext uri="{FF2B5EF4-FFF2-40B4-BE49-F238E27FC236}">
                <a16:creationId xmlns:a16="http://schemas.microsoft.com/office/drawing/2014/main" id="{A30DA75A-DD8E-0A88-CA32-200D183EC723}"/>
              </a:ext>
            </a:extLst>
          </p:cNvPr>
          <p:cNvSpPr/>
          <p:nvPr/>
        </p:nvSpPr>
        <p:spPr>
          <a:xfrm>
            <a:off x="7236296" y="1844824"/>
            <a:ext cx="1152128" cy="201622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II</a:t>
            </a:r>
            <a:endParaRPr lang="uk-UA" b="1" dirty="0">
              <a:solidFill>
                <a:schemeClr val="tx1"/>
              </a:solidFill>
            </a:endParaRPr>
          </a:p>
        </p:txBody>
      </p:sp>
    </p:spTree>
    <p:extLst>
      <p:ext uri="{BB962C8B-B14F-4D97-AF65-F5344CB8AC3E}">
        <p14:creationId xmlns:p14="http://schemas.microsoft.com/office/powerpoint/2010/main" val="3476948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32656"/>
            <a:ext cx="8284448" cy="778098"/>
          </a:xfrm>
        </p:spPr>
        <p:txBody>
          <a:bodyPr>
            <a:normAutofit/>
          </a:bodyPr>
          <a:lstStyle/>
          <a:p>
            <a:r>
              <a:rPr lang="uk-UA" sz="2000" dirty="0"/>
              <a:t>Some steps towards transition to multifunctional forest management</a:t>
            </a:r>
          </a:p>
        </p:txBody>
      </p:sp>
      <p:sp>
        <p:nvSpPr>
          <p:cNvPr id="3" name="Місце для вмісту 2"/>
          <p:cNvSpPr>
            <a:spLocks noGrp="1"/>
          </p:cNvSpPr>
          <p:nvPr>
            <p:ph idx="1"/>
          </p:nvPr>
        </p:nvSpPr>
        <p:spPr>
          <a:xfrm>
            <a:off x="323528" y="1196752"/>
            <a:ext cx="8712968" cy="5328592"/>
          </a:xfrm>
        </p:spPr>
        <p:txBody>
          <a:bodyPr>
            <a:noAutofit/>
          </a:bodyPr>
          <a:lstStyle/>
          <a:p>
            <a:r>
              <a:rPr lang="uk-UA" sz="1600" dirty="0"/>
              <a:t>Introduce the concept of </a:t>
            </a:r>
            <a:r>
              <a:rPr lang="en-US" sz="1600" dirty="0"/>
              <a:t>Continuous Cover Forestry </a:t>
            </a:r>
            <a:r>
              <a:rPr lang="uk-UA" sz="1600" dirty="0"/>
              <a:t>(every cut is a thinning cut), which will reduce the area of clear-cutting and is a basic step for both close-to-nature forestry and multifunctional forestry </a:t>
            </a:r>
          </a:p>
          <a:p>
            <a:r>
              <a:rPr lang="uk-UA" sz="1600" dirty="0"/>
              <a:t>During the expected fundamental revision of the Forest Code, introduce procedures for allocating the full range of economic, environmental and social functions to each forest stand to ensure "multifunctional" forest management </a:t>
            </a:r>
          </a:p>
          <a:p>
            <a:r>
              <a:rPr lang="uk-UA" sz="1600" dirty="0"/>
              <a:t>Prepare relevant bylaws and instructions for management during the "multifunctional" division of forests (proposals to amend the Procedure for dividing forests into forest categories, Instructions for conducting felling for forest formation and rehabilitation, other measures for forest formation and rehabilitation, other felling and works related and not related to forest management)</a:t>
            </a:r>
            <a:endParaRPr lang="en-US" sz="1600" dirty="0"/>
          </a:p>
          <a:p>
            <a:endParaRPr lang="en-US" sz="1600" dirty="0"/>
          </a:p>
          <a:p>
            <a:pPr marL="0" indent="0">
              <a:buNone/>
            </a:pPr>
            <a:endParaRPr lang="uk-UA" sz="1600" dirty="0"/>
          </a:p>
        </p:txBody>
      </p:sp>
    </p:spTree>
    <p:extLst>
      <p:ext uri="{BB962C8B-B14F-4D97-AF65-F5344CB8AC3E}">
        <p14:creationId xmlns:p14="http://schemas.microsoft.com/office/powerpoint/2010/main" val="3068035676"/>
      </p:ext>
    </p:extLst>
  </p:cSld>
  <p:clrMapOvr>
    <a:masterClrMapping/>
  </p:clrMapOvr>
</p:sld>
</file>

<file path=ppt/theme/theme1.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4de3b38-e3bc-457f-93af-f189da2c859d">
      <Terms xmlns="http://schemas.microsoft.com/office/infopath/2007/PartnerControls"/>
    </lcf76f155ced4ddcb4097134ff3c332f>
    <TaxCatchAll xmlns="7c83095a-db20-459a-9d7d-43b1b6dbea8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475AE73F3A7726419B17A6AE052AAF73" ma:contentTypeVersion="15" ma:contentTypeDescription="Ein neues Dokument erstellen." ma:contentTypeScope="" ma:versionID="704cfe0d3a12a9203ddcfc6a765839cc">
  <xsd:schema xmlns:xsd="http://www.w3.org/2001/XMLSchema" xmlns:xs="http://www.w3.org/2001/XMLSchema" xmlns:p="http://schemas.microsoft.com/office/2006/metadata/properties" xmlns:ns2="b4de3b38-e3bc-457f-93af-f189da2c859d" xmlns:ns3="7c83095a-db20-459a-9d7d-43b1b6dbea8c" targetNamespace="http://schemas.microsoft.com/office/2006/metadata/properties" ma:root="true" ma:fieldsID="3f209b7a4dbf43f4f05e1b836491286f" ns2:_="" ns3:_="">
    <xsd:import namespace="b4de3b38-e3bc-457f-93af-f189da2c859d"/>
    <xsd:import namespace="7c83095a-db20-459a-9d7d-43b1b6dbea8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SearchProperties"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de3b38-e3bc-457f-93af-f189da2c85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4b7bff88-3b98-42a0-ae7d-3b40ec868101"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83095a-db20-459a-9d7d-43b1b6dbea8c" elementFormDefault="qualified">
    <xsd:import namespace="http://schemas.microsoft.com/office/2006/documentManagement/types"/>
    <xsd:import namespace="http://schemas.microsoft.com/office/infopath/2007/PartnerControls"/>
    <xsd:element name="SharedWithUsers" ma:index="1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82debb7e-26e7-41d6-8b55-f3635c35fdd5}" ma:internalName="TaxCatchAll" ma:showField="CatchAllData" ma:web="7c83095a-db20-459a-9d7d-43b1b6dbea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C71FFB-2CB3-4853-BD62-5B2AD1CE4A4A}">
  <ds:schemaRefs>
    <ds:schemaRef ds:uri="http://schemas.microsoft.com/office/2006/metadata/properties"/>
    <ds:schemaRef ds:uri="http://schemas.microsoft.com/office/infopath/2007/PartnerControls"/>
    <ds:schemaRef ds:uri="b4de3b38-e3bc-457f-93af-f189da2c859d"/>
    <ds:schemaRef ds:uri="7c83095a-db20-459a-9d7d-43b1b6dbea8c"/>
  </ds:schemaRefs>
</ds:datastoreItem>
</file>

<file path=customXml/itemProps2.xml><?xml version="1.0" encoding="utf-8"?>
<ds:datastoreItem xmlns:ds="http://schemas.openxmlformats.org/officeDocument/2006/customXml" ds:itemID="{519BA1C1-FFE5-4233-B31B-13BDA55B44C0}"/>
</file>

<file path=customXml/itemProps3.xml><?xml version="1.0" encoding="utf-8"?>
<ds:datastoreItem xmlns:ds="http://schemas.openxmlformats.org/officeDocument/2006/customXml" ds:itemID="{41C58950-F2BF-4994-AEAC-716B9E3EBF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 Boardroom</Template>
  <TotalTime>0</TotalTime>
  <Words>1298</Words>
  <Application>Microsoft Office PowerPoint</Application>
  <PresentationFormat>On-screen Show (4:3)</PresentationFormat>
  <Paragraphs>490</Paragraphs>
  <Slides>7</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Times New Roman</vt:lpstr>
      <vt:lpstr>Тема Office</vt:lpstr>
      <vt:lpstr>PowerPoint Presentation</vt:lpstr>
      <vt:lpstr>Distribution of forest categories of the State Forest Resources Agency  by the scale of restricted use (2011)</vt:lpstr>
      <vt:lpstr>Types of logging in different forest categories (2025)</vt:lpstr>
      <vt:lpstr>Types of logging allowed in different categories of forests (2025)</vt:lpstr>
      <vt:lpstr>Regulatory acts governing the logging regime </vt:lpstr>
      <vt:lpstr>Maps of the division of the territory of the SE "Teterivsky forestry"   into protection categories (2003) and forest subcategories (2011)</vt:lpstr>
      <vt:lpstr>Some steps towards transition to multifunctional forest management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Vitaliy Storozhuk</dc:creator>
  <cp:keywords>, docId:A68BCB2A004104F61B552342BAC64535</cp:keywords>
  <cp:lastModifiedBy>Halyna Semytska</cp:lastModifiedBy>
  <cp:revision>106</cp:revision>
  <cp:lastPrinted>2014-10-06T08:03:19Z</cp:lastPrinted>
  <dcterms:created xsi:type="dcterms:W3CDTF">2014-09-30T12:42:11Z</dcterms:created>
  <dcterms:modified xsi:type="dcterms:W3CDTF">2026-01-07T10:10:30Z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0x010100475AE73F3A7726419B17A6AE052AAF73</vt:lpwstr>
  </property>
  <property fmtid="{D5CDD505-2E9C-101B-9397-08002B2CF9AE}" pid="3" name="MediaServiceImageTags">
    <vt:lpwstr/>
  </property>
</Properties>
</file>