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1" r:id="rId6"/>
    <p:sldId id="274" r:id="rId7"/>
    <p:sldId id="273" r:id="rId8"/>
    <p:sldId id="275" r:id="rId9"/>
    <p:sldId id="259" r:id="rId10"/>
    <p:sldId id="269" r:id="rId11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25D89-18F6-4D6F-BC6C-78FE21E6F56D}" v="6" dt="2025-12-17T12:26:21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2801" autoAdjust="0"/>
  </p:normalViewPr>
  <p:slideViewPr>
    <p:cSldViewPr>
      <p:cViewPr varScale="1">
        <p:scale>
          <a:sx n="73" d="100"/>
          <a:sy n="73" d="100"/>
        </p:scale>
        <p:origin x="16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229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y Storozhuk" userId="9d6b1be7-911f-407b-9949-55e935fa272c" providerId="ADAL" clId="{92CC15FE-5551-4251-B394-AC85F0CA7C91}"/>
    <pc:docChg chg="undo custSel delSld modSld">
      <pc:chgData name="Vitaliy Storozhuk" userId="9d6b1be7-911f-407b-9949-55e935fa272c" providerId="ADAL" clId="{92CC15FE-5551-4251-B394-AC85F0CA7C91}" dt="2025-12-18T07:40:29.982" v="81" actId="20577"/>
      <pc:docMkLst>
        <pc:docMk/>
      </pc:docMkLst>
      <pc:sldChg chg="modSp mod">
        <pc:chgData name="Vitaliy Storozhuk" userId="9d6b1be7-911f-407b-9949-55e935fa272c" providerId="ADAL" clId="{92CC15FE-5551-4251-B394-AC85F0CA7C91}" dt="2025-12-17T12:26:33.961" v="19" actId="1035"/>
        <pc:sldMkLst>
          <pc:docMk/>
          <pc:sldMk cId="3811171641" sldId="261"/>
        </pc:sldMkLst>
        <pc:spChg chg="mod">
          <ac:chgData name="Vitaliy Storozhuk" userId="9d6b1be7-911f-407b-9949-55e935fa272c" providerId="ADAL" clId="{92CC15FE-5551-4251-B394-AC85F0CA7C91}" dt="2025-12-17T12:26:33.961" v="19" actId="1035"/>
          <ac:spMkLst>
            <pc:docMk/>
            <pc:sldMk cId="3811171641" sldId="261"/>
            <ac:spMk id="3" creationId="{95BDE43E-4120-74D8-D4BC-70DCC4D07363}"/>
          </ac:spMkLst>
        </pc:spChg>
        <pc:spChg chg="mod">
          <ac:chgData name="Vitaliy Storozhuk" userId="9d6b1be7-911f-407b-9949-55e935fa272c" providerId="ADAL" clId="{92CC15FE-5551-4251-B394-AC85F0CA7C91}" dt="2025-12-17T12:25:46.029" v="1" actId="1035"/>
          <ac:spMkLst>
            <pc:docMk/>
            <pc:sldMk cId="3811171641" sldId="261"/>
            <ac:spMk id="5" creationId="{D28EBAEC-064D-E793-CA4A-28F2FC5C4153}"/>
          </ac:spMkLst>
        </pc:spChg>
        <pc:graphicFrameChg chg="mod">
          <ac:chgData name="Vitaliy Storozhuk" userId="9d6b1be7-911f-407b-9949-55e935fa272c" providerId="ADAL" clId="{92CC15FE-5551-4251-B394-AC85F0CA7C91}" dt="2025-12-17T12:26:16.316" v="4" actId="1076"/>
          <ac:graphicFrameMkLst>
            <pc:docMk/>
            <pc:sldMk cId="3811171641" sldId="261"/>
            <ac:graphicFrameMk id="8" creationId="{00000000-0000-0000-0000-000000000000}"/>
          </ac:graphicFrameMkLst>
        </pc:graphicFrameChg>
        <pc:picChg chg="mod">
          <ac:chgData name="Vitaliy Storozhuk" userId="9d6b1be7-911f-407b-9949-55e935fa272c" providerId="ADAL" clId="{92CC15FE-5551-4251-B394-AC85F0CA7C91}" dt="2025-12-17T12:26:21.762" v="9" actId="1036"/>
          <ac:picMkLst>
            <pc:docMk/>
            <pc:sldMk cId="3811171641" sldId="261"/>
            <ac:picMk id="4099" creationId="{00000000-0000-0000-0000-000000000000}"/>
          </ac:picMkLst>
        </pc:picChg>
        <pc:picChg chg="mod">
          <ac:chgData name="Vitaliy Storozhuk" userId="9d6b1be7-911f-407b-9949-55e935fa272c" providerId="ADAL" clId="{92CC15FE-5551-4251-B394-AC85F0CA7C91}" dt="2025-12-17T12:26:18.180" v="6" actId="1035"/>
          <ac:picMkLst>
            <pc:docMk/>
            <pc:sldMk cId="3811171641" sldId="261"/>
            <ac:picMk id="4100" creationId="{00000000-0000-0000-0000-000000000000}"/>
          </ac:picMkLst>
        </pc:picChg>
      </pc:sldChg>
      <pc:sldChg chg="del">
        <pc:chgData name="Vitaliy Storozhuk" userId="9d6b1be7-911f-407b-9949-55e935fa272c" providerId="ADAL" clId="{92CC15FE-5551-4251-B394-AC85F0CA7C91}" dt="2025-12-17T08:57:44.775" v="0" actId="47"/>
        <pc:sldMkLst>
          <pc:docMk/>
          <pc:sldMk cId="2720253585" sldId="272"/>
        </pc:sldMkLst>
      </pc:sldChg>
      <pc:sldChg chg="modSp mod">
        <pc:chgData name="Vitaliy Storozhuk" userId="9d6b1be7-911f-407b-9949-55e935fa272c" providerId="ADAL" clId="{92CC15FE-5551-4251-B394-AC85F0CA7C91}" dt="2025-12-17T20:19:49.373" v="26" actId="207"/>
        <pc:sldMkLst>
          <pc:docMk/>
          <pc:sldMk cId="4131182958" sldId="273"/>
        </pc:sldMkLst>
        <pc:graphicFrameChg chg="modGraphic">
          <ac:chgData name="Vitaliy Storozhuk" userId="9d6b1be7-911f-407b-9949-55e935fa272c" providerId="ADAL" clId="{92CC15FE-5551-4251-B394-AC85F0CA7C91}" dt="2025-12-17T20:19:49.373" v="26" actId="207"/>
          <ac:graphicFrameMkLst>
            <pc:docMk/>
            <pc:sldMk cId="4131182958" sldId="273"/>
            <ac:graphicFrameMk id="5" creationId="{0F982F56-9840-293A-9FD3-29E17FD26ACA}"/>
          </ac:graphicFrameMkLst>
        </pc:graphicFrameChg>
      </pc:sldChg>
      <pc:sldChg chg="modSp mod">
        <pc:chgData name="Vitaliy Storozhuk" userId="9d6b1be7-911f-407b-9949-55e935fa272c" providerId="ADAL" clId="{92CC15FE-5551-4251-B394-AC85F0CA7C91}" dt="2025-12-17T20:33:16.947" v="37" actId="207"/>
        <pc:sldMkLst>
          <pc:docMk/>
          <pc:sldMk cId="115285262" sldId="274"/>
        </pc:sldMkLst>
        <pc:graphicFrameChg chg="modGraphic">
          <ac:chgData name="Vitaliy Storozhuk" userId="9d6b1be7-911f-407b-9949-55e935fa272c" providerId="ADAL" clId="{92CC15FE-5551-4251-B394-AC85F0CA7C91}" dt="2025-12-17T20:33:16.947" v="37" actId="207"/>
          <ac:graphicFrameMkLst>
            <pc:docMk/>
            <pc:sldMk cId="115285262" sldId="274"/>
            <ac:graphicFrameMk id="5" creationId="{80C6796E-3EF0-ED80-66F5-9361122EB9BB}"/>
          </ac:graphicFrameMkLst>
        </pc:graphicFrameChg>
      </pc:sldChg>
      <pc:sldChg chg="modSp mod">
        <pc:chgData name="Vitaliy Storozhuk" userId="9d6b1be7-911f-407b-9949-55e935fa272c" providerId="ADAL" clId="{92CC15FE-5551-4251-B394-AC85F0CA7C91}" dt="2025-12-18T07:40:29.982" v="81" actId="20577"/>
        <pc:sldMkLst>
          <pc:docMk/>
          <pc:sldMk cId="3194879463" sldId="275"/>
        </pc:sldMkLst>
        <pc:spChg chg="mod">
          <ac:chgData name="Vitaliy Storozhuk" userId="9d6b1be7-911f-407b-9949-55e935fa272c" providerId="ADAL" clId="{92CC15FE-5551-4251-B394-AC85F0CA7C91}" dt="2025-12-18T07:40:29.982" v="81" actId="20577"/>
          <ac:spMkLst>
            <pc:docMk/>
            <pc:sldMk cId="3194879463" sldId="275"/>
            <ac:spMk id="6" creationId="{15D0FA48-935D-712F-9E29-CF435128B8E0}"/>
          </ac:spMkLst>
        </pc:spChg>
        <pc:graphicFrameChg chg="modGraphic">
          <ac:chgData name="Vitaliy Storozhuk" userId="9d6b1be7-911f-407b-9949-55e935fa272c" providerId="ADAL" clId="{92CC15FE-5551-4251-B394-AC85F0CA7C91}" dt="2025-12-18T07:40:08.402" v="51" actId="20577"/>
          <ac:graphicFrameMkLst>
            <pc:docMk/>
            <pc:sldMk cId="3194879463" sldId="275"/>
            <ac:graphicFrameMk id="4" creationId="{58DE36BF-927A-375A-E5BE-C515201C0C7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2EB3-D96E-4D97-A26F-B9D0851D9130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0C047-2866-4E0A-914B-68E35EBB25F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35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3EA6D-8768-4954-A6EF-C060D93DCBA9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8A6B4-2880-402A-99C9-B3C36EAA9F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04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89DBA-8E2F-38CF-861E-7ACA1CC14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82A1BF5-3535-4AF2-F7AC-2BE390BFE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15C6860-E702-98FF-AF96-01C10722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DD8F966-22BA-4BB2-3F0D-396097270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A6B4-2880-402A-99C9-B3C36EAA9F6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42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23ADA-8365-57CD-5C87-CF960F1E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AF96DA6-2B4D-D14F-FB8E-949FCAA3E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CA2F5F3-67DD-1AB1-20C9-134E57C28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8F1BA60-5639-923C-55A1-4D317A86A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A6B4-2880-402A-99C9-B3C36EAA9F6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18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A6B4-2880-402A-99C9-B3C36EAA9F6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15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A6B4-2880-402A-99C9-B3C36EAA9F6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15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93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6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5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49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9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1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42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6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9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56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54D6-0A4B-4AAD-B8FD-115DA8D21A3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83E7-2743-43DA-AD4A-BE2045DB66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3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2E584-1BAC-CA92-2DA0-2E3BAA625C33}"/>
              </a:ext>
            </a:extLst>
          </p:cNvPr>
          <p:cNvSpPr/>
          <p:nvPr/>
        </p:nvSpPr>
        <p:spPr>
          <a:xfrm>
            <a:off x="418171" y="974338"/>
            <a:ext cx="8296508" cy="164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C473E-E45E-93C5-9CDA-F45D3871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9" y="974338"/>
            <a:ext cx="7517020" cy="1495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059F6F-0AF7-DF4F-8185-24A86957F90C}"/>
              </a:ext>
            </a:extLst>
          </p:cNvPr>
          <p:cNvSpPr/>
          <p:nvPr/>
        </p:nvSpPr>
        <p:spPr>
          <a:xfrm>
            <a:off x="5900888" y="987674"/>
            <a:ext cx="896816" cy="1075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88E9A-1173-F97B-930C-77FDB96980F0}"/>
              </a:ext>
            </a:extLst>
          </p:cNvPr>
          <p:cNvSpPr txBox="1"/>
          <p:nvPr/>
        </p:nvSpPr>
        <p:spPr>
          <a:xfrm>
            <a:off x="329270" y="2557208"/>
            <a:ext cx="8474309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</a:pPr>
            <a:r>
              <a:rPr lang="uk-UA" sz="2400" b="1" noProof="0" dirty="0"/>
              <a:t>Що регулювати </a:t>
            </a:r>
            <a:br>
              <a:rPr lang="en-US" sz="2400" b="1" noProof="0" dirty="0"/>
            </a:br>
            <a:r>
              <a:rPr lang="uk-UA" sz="2400" b="1" noProof="0" dirty="0"/>
              <a:t>при багатофункціональному веденні лісового господарства: </a:t>
            </a:r>
            <a:br>
              <a:rPr lang="en-US" sz="2400" b="1" noProof="0" dirty="0"/>
            </a:br>
            <a:r>
              <a:rPr lang="uk-UA" sz="2400" b="1" noProof="0" dirty="0"/>
              <a:t>режим </a:t>
            </a:r>
            <a:r>
              <a:rPr lang="uk-UA" sz="2400" b="1" noProof="0" dirty="0" err="1"/>
              <a:t>захисності</a:t>
            </a:r>
            <a:r>
              <a:rPr lang="uk-UA" sz="2400" b="1" noProof="0" dirty="0"/>
              <a:t> насадження чи режим рубок?</a:t>
            </a:r>
            <a:endParaRPr lang="uk-UA" sz="2400" b="1" kern="100" noProof="0" dirty="0">
              <a:solidFill>
                <a:srgbClr val="0F4761"/>
              </a:solidFill>
              <a:latin typeface="Calibri" panose="020F0502020204030204" pitchFamily="34" charset="0"/>
              <a:ea typeface="Yu Gothic Light" panose="020B03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DF060-D0E3-4B9B-B611-446BF72B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16" y="5910371"/>
            <a:ext cx="2866892" cy="470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CB551-7921-08D6-5152-2DFB1869CC81}"/>
              </a:ext>
            </a:extLst>
          </p:cNvPr>
          <p:cNvSpPr txBox="1"/>
          <p:nvPr/>
        </p:nvSpPr>
        <p:spPr>
          <a:xfrm>
            <a:off x="2825390" y="4056748"/>
            <a:ext cx="349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Віталій Сторожук </a:t>
            </a:r>
            <a:br>
              <a:rPr lang="en-US" sz="1350" b="1" i="1" dirty="0"/>
            </a:br>
            <a:r>
              <a:rPr lang="en-US" sz="1400" b="1" i="1" dirty="0"/>
              <a:t>Національний </a:t>
            </a:r>
            <a:r>
              <a:rPr lang="en-US" sz="1400" b="1" i="1" dirty="0" err="1"/>
              <a:t>координатор</a:t>
            </a:r>
            <a:r>
              <a:rPr lang="en-US" sz="1400" b="1" i="1" dirty="0"/>
              <a:t> </a:t>
            </a:r>
            <a:r>
              <a:rPr lang="en-US" sz="1400" b="1" i="1" dirty="0" err="1"/>
              <a:t>про</a:t>
            </a:r>
            <a:r>
              <a:rPr lang="uk-UA" sz="1400" b="1" i="1" dirty="0"/>
              <a:t>є</a:t>
            </a:r>
            <a:r>
              <a:rPr lang="en-US" sz="1400" b="1" i="1" dirty="0" err="1"/>
              <a:t>кту</a:t>
            </a:r>
            <a:r>
              <a:rPr lang="en-US" sz="1400" b="1" i="1" dirty="0"/>
              <a:t> SFI </a:t>
            </a:r>
            <a:endParaRPr lang="uk-UA" sz="1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1BFCE-CEB4-893D-E37B-540C5854FFF2}"/>
              </a:ext>
            </a:extLst>
          </p:cNvPr>
          <p:cNvSpPr txBox="1"/>
          <p:nvPr/>
        </p:nvSpPr>
        <p:spPr>
          <a:xfrm>
            <a:off x="902742" y="5013176"/>
            <a:ext cx="7560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i="1" dirty="0"/>
              <a:t>Круглий стіл </a:t>
            </a:r>
            <a:r>
              <a:rPr lang="en-US" sz="1400" i="1" dirty="0"/>
              <a:t>"</a:t>
            </a:r>
            <a:r>
              <a:rPr lang="ru-RU" sz="1400" i="1" dirty="0" err="1"/>
              <a:t>Багатофункціональне</a:t>
            </a:r>
            <a:r>
              <a:rPr lang="ru-RU" sz="1400" i="1" dirty="0"/>
              <a:t> та </a:t>
            </a:r>
            <a:r>
              <a:rPr lang="ru-RU" sz="1400" i="1" dirty="0" err="1"/>
              <a:t>наближене</a:t>
            </a:r>
            <a:r>
              <a:rPr lang="ru-RU" sz="1400" i="1" dirty="0"/>
              <a:t> до </a:t>
            </a:r>
            <a:r>
              <a:rPr lang="ru-RU" sz="1400" i="1" dirty="0" err="1"/>
              <a:t>природи</a:t>
            </a:r>
            <a:r>
              <a:rPr lang="ru-RU" sz="1400" i="1" dirty="0"/>
              <a:t> </a:t>
            </a:r>
            <a:r>
              <a:rPr lang="ru-RU" sz="1400" i="1" dirty="0" err="1"/>
              <a:t>лісівництво</a:t>
            </a:r>
            <a:r>
              <a:rPr lang="ru-RU" sz="1400" i="1" dirty="0"/>
              <a:t>: </a:t>
            </a:r>
            <a:r>
              <a:rPr lang="ru-RU" sz="1400" i="1" dirty="0" err="1"/>
              <a:t>від</a:t>
            </a:r>
            <a:r>
              <a:rPr lang="ru-RU" sz="1400" i="1" dirty="0"/>
              <a:t> </a:t>
            </a:r>
            <a:r>
              <a:rPr lang="ru-RU" sz="1400" i="1" dirty="0" err="1"/>
              <a:t>концепції</a:t>
            </a:r>
            <a:r>
              <a:rPr lang="ru-RU" sz="1400" i="1" dirty="0"/>
              <a:t> до</a:t>
            </a:r>
            <a:r>
              <a:rPr lang="en-US" sz="1400" i="1" dirty="0"/>
              <a:t> </a:t>
            </a:r>
            <a:r>
              <a:rPr lang="ru-RU" sz="1400" i="1" dirty="0"/>
              <a:t>практики в</a:t>
            </a:r>
            <a:r>
              <a:rPr lang="en-US" sz="1400" i="1" dirty="0"/>
              <a:t> </a:t>
            </a:r>
            <a:r>
              <a:rPr lang="ru-RU" sz="1400" i="1" dirty="0" err="1"/>
              <a:t>Україні</a:t>
            </a:r>
            <a:r>
              <a:rPr lang="ru-RU" sz="1400" i="1" dirty="0"/>
              <a:t> на </a:t>
            </a:r>
            <a:r>
              <a:rPr lang="ru-RU" sz="1400" i="1" dirty="0" err="1"/>
              <a:t>основі</a:t>
            </a:r>
            <a:r>
              <a:rPr lang="ru-RU" sz="1400" i="1" dirty="0"/>
              <a:t> </a:t>
            </a:r>
            <a:r>
              <a:rPr lang="ru-RU" sz="1400" i="1" dirty="0" err="1"/>
              <a:t>німецького</a:t>
            </a:r>
            <a:r>
              <a:rPr lang="ru-RU" sz="1400" i="1" dirty="0"/>
              <a:t> </a:t>
            </a:r>
            <a:r>
              <a:rPr lang="ru-RU" sz="1400" i="1" dirty="0" err="1"/>
              <a:t>досвіду</a:t>
            </a:r>
            <a:r>
              <a:rPr lang="en-US" sz="1400" i="1" dirty="0"/>
              <a:t>" </a:t>
            </a:r>
          </a:p>
          <a:p>
            <a:pPr algn="ctr"/>
            <a:r>
              <a:rPr lang="en-US" sz="1400" i="1" dirty="0"/>
              <a:t>18.12.2025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331377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06" y="-27384"/>
            <a:ext cx="8229600" cy="725977"/>
          </a:xfrm>
        </p:spPr>
        <p:txBody>
          <a:bodyPr>
            <a:normAutofit/>
          </a:bodyPr>
          <a:lstStyle/>
          <a:p>
            <a:r>
              <a:rPr lang="uk-UA" sz="2000" dirty="0"/>
              <a:t>Розподіл категорій лісів Державного агентства лісових ресурсів </a:t>
            </a:r>
            <a:br>
              <a:rPr lang="uk-UA" sz="2000" dirty="0"/>
            </a:br>
            <a:r>
              <a:rPr lang="uk-UA" sz="2000" dirty="0"/>
              <a:t>за шкалою обмеженості користування (2011 р.)</a:t>
            </a: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324881"/>
              </p:ext>
            </p:extLst>
          </p:nvPr>
        </p:nvGraphicFramePr>
        <p:xfrm>
          <a:off x="125760" y="650721"/>
          <a:ext cx="8892480" cy="298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007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Показник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Ліси природоохоронного, наукового, історико-культурного призначення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Захисні ліси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Рекреаційно-оздоровчі ліси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Експлуатаційні ліси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Разом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Усього лісів, га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1029483 </a:t>
                      </a:r>
                      <a:b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(15 %)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1565979 (23%)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1320708 (19%)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2924216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(43%)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6840386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(100%)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 них, можливих для експлуатації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142433</a:t>
                      </a:r>
                      <a:br>
                        <a:rPr lang="uk-UA" sz="1600" dirty="0">
                          <a:effectLst/>
                        </a:rPr>
                      </a:br>
                      <a:r>
                        <a:rPr lang="uk-UA" sz="1600" i="1" dirty="0">
                          <a:effectLst/>
                        </a:rPr>
                        <a:t>(14%)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454685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</a:rPr>
                        <a:t>(29%)</a:t>
                      </a:r>
                      <a:endParaRPr lang="uk-U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558799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i="1" dirty="0">
                          <a:effectLst/>
                        </a:rPr>
                        <a:t>(42%)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2519944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i="1" dirty="0">
                          <a:effectLst/>
                        </a:rPr>
                        <a:t>(86%)</a:t>
                      </a:r>
                      <a:endParaRPr lang="uk-U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3675861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(54%)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997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%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можливих для експлуатації 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2% 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" y="3568058"/>
            <a:ext cx="4564943" cy="310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06" y="3573016"/>
            <a:ext cx="4618421" cy="301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ілка: вліво-вправо 4">
            <a:extLst>
              <a:ext uri="{FF2B5EF4-FFF2-40B4-BE49-F238E27FC236}">
                <a16:creationId xmlns:a16="http://schemas.microsoft.com/office/drawing/2014/main" id="{D28EBAEC-064D-E793-CA4A-28F2FC5C4153}"/>
              </a:ext>
            </a:extLst>
          </p:cNvPr>
          <p:cNvSpPr/>
          <p:nvPr/>
        </p:nvSpPr>
        <p:spPr>
          <a:xfrm>
            <a:off x="1743217" y="3140968"/>
            <a:ext cx="7249522" cy="122617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DE43E-4120-74D8-D4BC-70DCC4D07363}"/>
              </a:ext>
            </a:extLst>
          </p:cNvPr>
          <p:cNvSpPr txBox="1"/>
          <p:nvPr/>
        </p:nvSpPr>
        <p:spPr>
          <a:xfrm>
            <a:off x="755576" y="6525344"/>
            <a:ext cx="833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Порядок поділу лісів на категорії та виділення особливо захисних ділянок (2007 р.)</a:t>
            </a:r>
          </a:p>
        </p:txBody>
      </p:sp>
    </p:spTree>
    <p:extLst>
      <p:ext uri="{BB962C8B-B14F-4D97-AF65-F5344CB8AC3E}">
        <p14:creationId xmlns:p14="http://schemas.microsoft.com/office/powerpoint/2010/main" val="381117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B944E-1BB0-8DDB-AFF7-55ADDF38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F57A6-0B6E-AAC8-0958-3E8463F5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52" y="-13360"/>
            <a:ext cx="8391952" cy="778098"/>
          </a:xfrm>
        </p:spPr>
        <p:txBody>
          <a:bodyPr>
            <a:normAutofit/>
          </a:bodyPr>
          <a:lstStyle/>
          <a:p>
            <a:r>
              <a:rPr lang="uk-UA" sz="2000" dirty="0"/>
              <a:t>Види рубок, у різних категоріях лісів</a:t>
            </a:r>
            <a:r>
              <a:rPr lang="en-US" sz="2000" dirty="0"/>
              <a:t> </a:t>
            </a:r>
            <a:r>
              <a:rPr lang="uk-UA" sz="2000" dirty="0"/>
              <a:t>(202</a:t>
            </a:r>
            <a:r>
              <a:rPr lang="en-US" sz="2000" dirty="0"/>
              <a:t>5</a:t>
            </a:r>
            <a:r>
              <a:rPr lang="uk-UA" sz="2000" dirty="0"/>
              <a:t> р.)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80C6796E-3EF0-ED80-66F5-9361122EB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274225"/>
              </p:ext>
            </p:extLst>
          </p:nvPr>
        </p:nvGraphicFramePr>
        <p:xfrm>
          <a:off x="395536" y="692696"/>
          <a:ext cx="8338243" cy="6000958"/>
        </p:xfrm>
        <a:graphic>
          <a:graphicData uri="http://schemas.openxmlformats.org/drawingml/2006/table">
            <a:tbl>
              <a:tblPr firstRow="1" firstCol="1" bandRow="1"/>
              <a:tblGrid>
                <a:gridCol w="4055963">
                  <a:extLst>
                    <a:ext uri="{9D8B030D-6E8A-4147-A177-3AD203B41FA5}">
                      <a16:colId xmlns:a16="http://schemas.microsoft.com/office/drawing/2014/main" val="34795171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206224479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811777386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112532715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1469341410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597842654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3929016930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786608165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938649387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157146994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412722908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uk-UA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ПІДКАТЕГОРІЇ ЛІСІВ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рубок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44528"/>
                  </a:ext>
                </a:extLst>
              </a:tr>
              <a:tr h="1606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РГК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РПФ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ЛШР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303143"/>
                  </a:ext>
                </a:extLst>
              </a:tr>
              <a:tr h="1606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83108"/>
                  </a:ext>
                </a:extLst>
              </a:tr>
              <a:tr h="160621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природоохоронного, наукового, історико-культурного призначення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705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Природні заповідники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1368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Біосферні заповідники (заповідна зона)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399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Біосферні заповідники (зона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режиму)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4321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Біосферні заповідники (буферна зона)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913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Біосферні заповідники (зона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антроп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ландш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 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3258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Національні природні парки (заповідна зона)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3437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Національні природні парки (зона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рекр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444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Національні природні парки (зона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стац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рекр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792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Національні природні парки (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госп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зона)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513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Регіональні ландшафтні парки (заповідна зона)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969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Регіональні ландшафтні парки (зона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рекр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09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Регіональні ландшафтні парки (зона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стац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рекр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392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Регіональні ландшафтні парки (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госп</a:t>
                      </a: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зона)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9735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Заповідні лісові урочища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571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Пам'ятки природи</a:t>
                      </a:r>
                    </a:p>
                  </a:txBody>
                  <a:tcPr marL="17605" marR="1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716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Ліси історико-культурного призначення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539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Ліси наукового призначення,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вкл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ген. резервати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42798"/>
                  </a:ext>
                </a:extLst>
              </a:tr>
              <a:tr h="160621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Рекреаційно - оздоровчі ліси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28693"/>
                  </a:ext>
                </a:extLst>
              </a:tr>
              <a:tr h="160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 межах населених пунктів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63407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1 і 2 поясів зон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саніт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охорони джерел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водопост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4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8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AC77-8B5F-113A-96EF-50EA11B28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8AC95-3D81-8FFB-7B28-BC2BAE6E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52" y="-13360"/>
            <a:ext cx="8391952" cy="778098"/>
          </a:xfrm>
        </p:spPr>
        <p:txBody>
          <a:bodyPr>
            <a:normAutofit/>
          </a:bodyPr>
          <a:lstStyle/>
          <a:p>
            <a:r>
              <a:rPr lang="uk-UA" sz="2000" dirty="0"/>
              <a:t>Види рубок, дозволені у різних категоріях лісів</a:t>
            </a:r>
            <a:r>
              <a:rPr lang="en-US" sz="2000" dirty="0"/>
              <a:t> </a:t>
            </a:r>
            <a:r>
              <a:rPr lang="uk-UA" sz="2000" dirty="0"/>
              <a:t>(202</a:t>
            </a:r>
            <a:r>
              <a:rPr lang="en-US" sz="2000" dirty="0"/>
              <a:t>5</a:t>
            </a:r>
            <a:r>
              <a:rPr lang="uk-UA" sz="2000" dirty="0"/>
              <a:t> р.)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0F982F56-9840-293A-9FD3-29E17FD26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07709"/>
              </p:ext>
            </p:extLst>
          </p:nvPr>
        </p:nvGraphicFramePr>
        <p:xfrm>
          <a:off x="307777" y="684386"/>
          <a:ext cx="8528446" cy="6004700"/>
        </p:xfrm>
        <a:graphic>
          <a:graphicData uri="http://schemas.openxmlformats.org/drawingml/2006/table">
            <a:tbl>
              <a:tblPr firstRow="1" firstCol="1" bandRow="1"/>
              <a:tblGrid>
                <a:gridCol w="4246166">
                  <a:extLst>
                    <a:ext uri="{9D8B030D-6E8A-4147-A177-3AD203B41FA5}">
                      <a16:colId xmlns:a16="http://schemas.microsoft.com/office/drawing/2014/main" val="34795171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206224479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811777386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112532715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1469341410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597842654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3929016930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786608165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938649387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2157146994"/>
                    </a:ext>
                  </a:extLst>
                </a:gridCol>
                <a:gridCol w="428228">
                  <a:extLst>
                    <a:ext uri="{9D8B030D-6E8A-4147-A177-3AD203B41FA5}">
                      <a16:colId xmlns:a16="http://schemas.microsoft.com/office/drawing/2014/main" val="412722908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uk-UA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ПІДКАТЕГОРІЇ ЛІСІВ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рубок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44528"/>
                  </a:ext>
                </a:extLst>
              </a:tr>
              <a:tr h="1606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РГК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РПФ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ЛШР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303143"/>
                  </a:ext>
                </a:extLst>
              </a:tr>
              <a:tr h="1606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ССР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83108"/>
                  </a:ext>
                </a:extLst>
              </a:tr>
              <a:tr h="160621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природоохоронного, наукового, історико-культурного призначення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70586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19061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Рекреаційно - оздоровчі ліси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2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 межах населених пунктів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6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1 і 2 поясів зон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саніт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охорони джерел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водопост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45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1 і 2 зон округів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сан.охор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лікув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оздор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терит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7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3 зони округів сан. охорони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лікув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оздор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терит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8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Лісопаркова частина лісів зелених зон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Лісогосподарська частина лісів зелених зон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Рекреаційно-оздоровчі ліси, поза межами зелених зон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21257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Захисні ліси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37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Державні захисні лісові смуги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5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Полезахисні лісові смуги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063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 смугах відведення каналів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0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 смугах відведення залізниць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1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 смугах відведення автомобільних доріг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17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протиерозійні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0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уздовж смуг відведення залізниць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00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уздовж смуг відведення автомобільних доріг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75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Ліси уздовж берегів річок, навколо озер,водойм. та ін.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3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Байрачні та інші захисні ліси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05078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Експлуатаційні ліси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902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Експлуатаційні ліси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047" marR="14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14476"/>
                  </a:ext>
                </a:extLst>
              </a:tr>
            </a:tbl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DDDCE652-1364-C20B-CF44-F7C843A65BC9}"/>
              </a:ext>
            </a:extLst>
          </p:cNvPr>
          <p:cNvSpPr/>
          <p:nvPr/>
        </p:nvSpPr>
        <p:spPr>
          <a:xfrm>
            <a:off x="6228184" y="732147"/>
            <a:ext cx="876827" cy="896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8BC7840-E5DC-D24E-CF36-189A6A7A8EA9}"/>
              </a:ext>
            </a:extLst>
          </p:cNvPr>
          <p:cNvSpPr/>
          <p:nvPr/>
        </p:nvSpPr>
        <p:spPr>
          <a:xfrm>
            <a:off x="7105011" y="732147"/>
            <a:ext cx="468052" cy="85177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808D4E1-7927-1070-0F9D-96DA0999378C}"/>
              </a:ext>
            </a:extLst>
          </p:cNvPr>
          <p:cNvSpPr/>
          <p:nvPr/>
        </p:nvSpPr>
        <p:spPr>
          <a:xfrm>
            <a:off x="4556248" y="732147"/>
            <a:ext cx="1671935" cy="8640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18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332B5-93ED-1317-548E-9398A9C5A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4DDB-B8C8-59EB-370B-C5C70E1D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6" y="188641"/>
            <a:ext cx="7665976" cy="648072"/>
          </a:xfrm>
        </p:spPr>
        <p:txBody>
          <a:bodyPr>
            <a:normAutofit/>
          </a:bodyPr>
          <a:lstStyle/>
          <a:p>
            <a:r>
              <a:rPr lang="uk-UA" sz="2000" dirty="0"/>
              <a:t>Нормативні акти якими регулюються режими проведення рубок 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8DE36BF-927A-375A-E5BE-C515201C0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63797"/>
              </p:ext>
            </p:extLst>
          </p:nvPr>
        </p:nvGraphicFramePr>
        <p:xfrm>
          <a:off x="359532" y="822088"/>
          <a:ext cx="8424936" cy="3652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25776">
                  <a:extLst>
                    <a:ext uri="{9D8B030D-6E8A-4147-A177-3AD203B41FA5}">
                      <a16:colId xmlns:a16="http://schemas.microsoft.com/office/drawing/2014/main" val="2688429143"/>
                    </a:ext>
                  </a:extLst>
                </a:gridCol>
                <a:gridCol w="4199160">
                  <a:extLst>
                    <a:ext uri="{9D8B030D-6E8A-4147-A177-3AD203B41FA5}">
                      <a16:colId xmlns:a16="http://schemas.microsoft.com/office/drawing/2014/main" val="1617453414"/>
                    </a:ext>
                  </a:extLst>
                </a:gridCol>
              </a:tblGrid>
              <a:tr h="120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</a:rPr>
                        <a:t>ЛІСОВИЙ КОДЕКС УКРАЇНИ </a:t>
                      </a:r>
                      <a:r>
                        <a:rPr lang="en-US" sz="1400" b="1" dirty="0">
                          <a:effectLst/>
                        </a:rPr>
                        <a:t>(</a:t>
                      </a:r>
                      <a:r>
                        <a:rPr lang="uk-UA" sz="1400" b="1" dirty="0">
                          <a:effectLst/>
                        </a:rPr>
                        <a:t>редакція </a:t>
                      </a:r>
                      <a:r>
                        <a:rPr lang="en-US" sz="1400" b="1" dirty="0">
                          <a:effectLst/>
                        </a:rPr>
                        <a:t>2006</a:t>
                      </a:r>
                      <a:r>
                        <a:rPr lang="uk-UA" sz="1400" b="1" dirty="0">
                          <a:effectLst/>
                        </a:rPr>
                        <a:t> р.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57538"/>
                  </a:ext>
                </a:extLst>
              </a:tr>
              <a:tr h="1207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Ведення лісового господарства</a:t>
                      </a:r>
                    </a:p>
                  </a:txBody>
                  <a:tcPr marL="45628" marR="456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4016"/>
                  </a:ext>
                </a:extLst>
              </a:tr>
              <a:tr h="124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Заходи 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підвищення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продуктивності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поліпшення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якісного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складу 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лісів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>
                          <a:solidFill>
                            <a:schemeClr val="tx1"/>
                          </a:solidFill>
                          <a:effectLst/>
                        </a:rPr>
                        <a:t>Спеціальне використання лісових ресурсів</a:t>
                      </a:r>
                      <a:endParaRPr lang="uk-UA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2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Порядок спеціального використання лісових ресурсів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(2007)</a:t>
                      </a:r>
                    </a:p>
                  </a:txBody>
                  <a:tcPr marL="45628" marR="4562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00489"/>
                  </a:ext>
                </a:extLst>
              </a:tr>
              <a:tr h="354063"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buNone/>
                      </a:pPr>
                      <a:r>
                        <a:rPr lang="uk-UA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Заготівля деревини</a:t>
                      </a:r>
                    </a:p>
                  </a:txBody>
                  <a:tcPr marL="45628" marR="4562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9553"/>
                  </a:ext>
                </a:extLst>
              </a:tr>
              <a:tr h="549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поліпшення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якісного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складу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лісів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рубок та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робіт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не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веденням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лісового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господарства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</a:t>
                      </a: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uk-UA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628" marR="4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70">
                      <a:fgClr>
                        <a:srgbClr val="00B05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Правила рубок головного користування в гірських лісах Карпат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(2008)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522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Санітарні правила в лісах України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(2020)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Правила рубок головного користування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(2009)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35529"/>
                  </a:ext>
                </a:extLst>
              </a:tr>
              <a:tr h="120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400" i="1" dirty="0" err="1">
                          <a:solidFill>
                            <a:srgbClr val="00B050"/>
                          </a:solidFill>
                          <a:effectLst/>
                        </a:rPr>
                        <a:t>Організація</a:t>
                      </a:r>
                      <a:r>
                        <a:rPr lang="ru-RU" sz="1400" i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B050"/>
                          </a:solidFill>
                          <a:effectLst/>
                        </a:rPr>
                        <a:t>ведення</a:t>
                      </a:r>
                      <a:r>
                        <a:rPr lang="ru-RU" sz="1400" i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B050"/>
                          </a:solidFill>
                          <a:effectLst/>
                        </a:rPr>
                        <a:t>лісового</a:t>
                      </a:r>
                      <a:r>
                        <a:rPr lang="ru-RU" sz="1400" i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B050"/>
                          </a:solidFill>
                          <a:effectLst/>
                        </a:rPr>
                        <a:t>господарства</a:t>
                      </a:r>
                      <a:r>
                        <a:rPr lang="ru-RU" sz="1400" i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uk-UA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14906"/>
                  </a:ext>
                </a:extLst>
              </a:tr>
              <a:tr h="1318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</a:rPr>
                        <a:t>Порядок поділу лісів на категорії та виділення особливо захисних ділянок </a:t>
                      </a:r>
                      <a:r>
                        <a:rPr lang="en-GB" sz="1400" b="1" dirty="0">
                          <a:effectLst/>
                        </a:rPr>
                        <a:t>(2007)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15140"/>
                  </a:ext>
                </a:extLst>
              </a:tr>
              <a:tr h="1873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>
                          <a:effectLst/>
                        </a:rPr>
                        <a:t>Порядок здійснення лісовпорядкування </a:t>
                      </a:r>
                      <a:r>
                        <a:rPr lang="en-US" sz="1400" b="1" dirty="0">
                          <a:effectLst/>
                        </a:rPr>
                        <a:t>(202</a:t>
                      </a:r>
                      <a:r>
                        <a:rPr lang="uk-UA" sz="1400" b="1" dirty="0">
                          <a:effectLst/>
                        </a:rPr>
                        <a:t>3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67297"/>
                  </a:ext>
                </a:extLst>
              </a:tr>
              <a:tr h="1740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628" marR="456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410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D0FA48-935D-712F-9E29-CF435128B8E0}"/>
              </a:ext>
            </a:extLst>
          </p:cNvPr>
          <p:cNvSpPr txBox="1"/>
          <p:nvPr/>
        </p:nvSpPr>
        <p:spPr>
          <a:xfrm>
            <a:off x="359532" y="4488120"/>
            <a:ext cx="823710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ПРАВИЛА </a:t>
            </a:r>
            <a:r>
              <a:rPr lang="ru-RU" sz="1600" b="1" dirty="0" err="1"/>
              <a:t>поліпшення</a:t>
            </a:r>
            <a:r>
              <a:rPr lang="ru-RU" sz="1600" b="1" dirty="0"/>
              <a:t> </a:t>
            </a:r>
            <a:r>
              <a:rPr lang="ru-RU" sz="1600" b="1" dirty="0" err="1"/>
              <a:t>якісного</a:t>
            </a:r>
            <a:r>
              <a:rPr lang="ru-RU" sz="1600" b="1" dirty="0"/>
              <a:t> складу </a:t>
            </a:r>
            <a:r>
              <a:rPr lang="ru-RU" sz="1600" b="1" dirty="0" err="1"/>
              <a:t>лісів</a:t>
            </a:r>
            <a:r>
              <a:rPr lang="ru-RU" sz="1600" b="1" dirty="0"/>
              <a:t>, </a:t>
            </a:r>
            <a:r>
              <a:rPr lang="ru-RU" sz="1600" b="1" dirty="0" err="1"/>
              <a:t>проведення</a:t>
            </a:r>
            <a:r>
              <a:rPr lang="ru-RU" sz="1600" b="1" dirty="0"/>
              <a:t> </a:t>
            </a:r>
            <a:r>
              <a:rPr lang="ru-RU" sz="1600" b="1" dirty="0" err="1"/>
              <a:t>інших</a:t>
            </a:r>
            <a:r>
              <a:rPr lang="ru-RU" sz="1600" b="1" dirty="0"/>
              <a:t> рубок та </a:t>
            </a:r>
            <a:r>
              <a:rPr lang="ru-RU" sz="1600" b="1" dirty="0" err="1"/>
              <a:t>робіт</a:t>
            </a:r>
            <a:r>
              <a:rPr lang="ru-RU" sz="1600" b="1" dirty="0"/>
              <a:t>, </a:t>
            </a:r>
            <a:r>
              <a:rPr lang="ru-RU" sz="1600" b="1" dirty="0" err="1"/>
              <a:t>пов’язаних</a:t>
            </a:r>
            <a:r>
              <a:rPr lang="ru-RU" sz="1600" b="1" dirty="0"/>
              <a:t> і не </a:t>
            </a:r>
            <a:r>
              <a:rPr lang="ru-RU" sz="1600" b="1" dirty="0" err="1"/>
              <a:t>пов’язаних</a:t>
            </a:r>
            <a:r>
              <a:rPr lang="ru-RU" sz="1600" b="1" dirty="0"/>
              <a:t> </a:t>
            </a:r>
            <a:r>
              <a:rPr lang="ru-RU" sz="1600" b="1" dirty="0" err="1"/>
              <a:t>із</a:t>
            </a:r>
            <a:r>
              <a:rPr lang="ru-RU" sz="1600" b="1" dirty="0"/>
              <a:t> </a:t>
            </a:r>
            <a:r>
              <a:rPr lang="ru-RU" sz="1600" b="1" dirty="0" err="1"/>
              <a:t>веденням</a:t>
            </a:r>
            <a:r>
              <a:rPr lang="ru-RU" sz="1600" b="1" dirty="0"/>
              <a:t> </a:t>
            </a:r>
            <a:r>
              <a:rPr lang="ru-RU" sz="1600" b="1" dirty="0" err="1"/>
              <a:t>лісового</a:t>
            </a:r>
            <a:r>
              <a:rPr lang="ru-RU" sz="1600" b="1" dirty="0"/>
              <a:t> </a:t>
            </a:r>
            <a:r>
              <a:rPr lang="ru-RU" sz="1600" b="1" dirty="0" err="1"/>
              <a:t>господарства</a:t>
            </a:r>
            <a:r>
              <a:rPr lang="ru-RU" sz="1600" b="1"/>
              <a:t> (2007-2025)</a:t>
            </a:r>
            <a:br>
              <a:rPr lang="ru-RU" b="1" dirty="0"/>
            </a:br>
            <a:r>
              <a:rPr lang="uk-UA" sz="1600" dirty="0"/>
              <a:t>Особливості проведення рубок формування і оздоровлення лісів, інших заходів із формування і оздоровлення лісів залежно від їх цільового призначення, породного складу насаджень, лісорослинних умов, а також інших рубок та робіт, пов’язаних і не пов’язаних із веденням лісового господарства, визначаються в </a:t>
            </a:r>
            <a:r>
              <a:rPr lang="uk-UA" sz="1600" b="1" dirty="0">
                <a:solidFill>
                  <a:srgbClr val="FF0000"/>
                </a:solidFill>
              </a:rPr>
              <a:t>Інструкції із проведення рубок формування і оздоровлення лісів, інших заходів із формування і оздоровлення лісів, інших рубок та робіт, пов’язаних і не пов’язаних із веденням лісового господарства, </a:t>
            </a:r>
            <a:r>
              <a:rPr lang="uk-UA" sz="1600" dirty="0"/>
              <a:t>що затверджується </a:t>
            </a:r>
            <a:r>
              <a:rPr lang="uk-UA" sz="1600" dirty="0" err="1"/>
              <a:t>Міндовкіллям</a:t>
            </a:r>
            <a:r>
              <a:rPr lang="uk-UA" sz="1600" dirty="0"/>
              <a:t> за поданням Держлісагентства.</a:t>
            </a:r>
          </a:p>
        </p:txBody>
      </p:sp>
    </p:spTree>
    <p:extLst>
      <p:ext uri="{BB962C8B-B14F-4D97-AF65-F5344CB8AC3E}">
        <p14:creationId xmlns:p14="http://schemas.microsoft.com/office/powerpoint/2010/main" val="319487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/>
        </p:blipFill>
        <p:spPr bwMode="auto">
          <a:xfrm>
            <a:off x="4600903" y="743508"/>
            <a:ext cx="4543097" cy="606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" y="0"/>
            <a:ext cx="9155607" cy="778098"/>
          </a:xfrm>
        </p:spPr>
        <p:txBody>
          <a:bodyPr>
            <a:normAutofit/>
          </a:bodyPr>
          <a:lstStyle/>
          <a:p>
            <a:r>
              <a:rPr lang="uk-UA" sz="2000" dirty="0"/>
              <a:t>Карти-схеми поділу території ДП «</a:t>
            </a:r>
            <a:r>
              <a:rPr lang="uk-UA" sz="2000" dirty="0" err="1"/>
              <a:t>Тетерівський</a:t>
            </a:r>
            <a:r>
              <a:rPr lang="uk-UA" sz="2000" dirty="0"/>
              <a:t> лісгосп»  </a:t>
            </a:r>
            <a:br>
              <a:rPr lang="uk-UA" sz="2000" dirty="0"/>
            </a:br>
            <a:r>
              <a:rPr lang="uk-UA" sz="2000" dirty="0"/>
              <a:t>на категорії захисності (2003) та підкатегорії лісів (2011)</a:t>
            </a:r>
          </a:p>
        </p:txBody>
      </p:sp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1"/>
          <a:stretch/>
        </p:blipFill>
        <p:spPr>
          <a:xfrm>
            <a:off x="0" y="751645"/>
            <a:ext cx="4683276" cy="6100701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C2BA6D40-8134-536C-A094-070D6C6AC1DF}"/>
              </a:ext>
            </a:extLst>
          </p:cNvPr>
          <p:cNvSpPr/>
          <p:nvPr/>
        </p:nvSpPr>
        <p:spPr>
          <a:xfrm>
            <a:off x="6012160" y="2780928"/>
            <a:ext cx="901478" cy="10801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III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9C65E19-749C-02F4-8E74-8533C255573F}"/>
              </a:ext>
            </a:extLst>
          </p:cNvPr>
          <p:cNvSpPr/>
          <p:nvPr/>
        </p:nvSpPr>
        <p:spPr>
          <a:xfrm>
            <a:off x="6404399" y="1096725"/>
            <a:ext cx="936104" cy="8640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30DA75A-DD8E-0A88-CA32-200D183EC723}"/>
              </a:ext>
            </a:extLst>
          </p:cNvPr>
          <p:cNvSpPr/>
          <p:nvPr/>
        </p:nvSpPr>
        <p:spPr>
          <a:xfrm>
            <a:off x="7236296" y="1844824"/>
            <a:ext cx="1152128" cy="20162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II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4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84448" cy="778098"/>
          </a:xfrm>
        </p:spPr>
        <p:txBody>
          <a:bodyPr>
            <a:normAutofit/>
          </a:bodyPr>
          <a:lstStyle/>
          <a:p>
            <a:r>
              <a:rPr lang="uk-UA" sz="2000" dirty="0"/>
              <a:t>Деякі кроки з переходу до багатофункціонального ведення лісового господарства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328592"/>
          </a:xfrm>
        </p:spPr>
        <p:txBody>
          <a:bodyPr>
            <a:noAutofit/>
          </a:bodyPr>
          <a:lstStyle/>
          <a:p>
            <a:r>
              <a:rPr lang="uk-UA" sz="1600" dirty="0"/>
              <a:t>Впровадити концепцію </a:t>
            </a:r>
            <a:r>
              <a:rPr lang="en-US" sz="1600" dirty="0"/>
              <a:t>Continuous Cover Forestry</a:t>
            </a:r>
            <a:r>
              <a:rPr lang="uk-UA" sz="1600" dirty="0"/>
              <a:t> (кожна рубка є рубкою прорідження), що зменшить площу суцільних рубок</a:t>
            </a:r>
            <a:r>
              <a:rPr lang="en-US" sz="1600" dirty="0"/>
              <a:t>, </a:t>
            </a:r>
            <a:r>
              <a:rPr lang="uk-UA" sz="1600" dirty="0"/>
              <a:t>і є базовим кроком як для впровадження наближеного до природи лісівництва так і багатофункціонального лісового господарства </a:t>
            </a:r>
          </a:p>
          <a:p>
            <a:r>
              <a:rPr lang="uk-UA" sz="1600" dirty="0"/>
              <a:t>Під час очікуваного фундаментального перегляду Лісового кодексу - впровадити процедури розподілу всього спектру економічних, екологічних та соціальних функцій між кожним лісовим насадженням для забезпечення «багатофункціонального» господарювання в лісах </a:t>
            </a:r>
          </a:p>
          <a:p>
            <a:r>
              <a:rPr lang="uk-UA" sz="1600" dirty="0"/>
              <a:t>Підготувати відповідні підзаконні акти та інструкції для управління під час «багатофункціонального» поділу лісів (пропозиції щодо зміни Порядку поділу лісів на категорії лісів, Інструкція із проведення рубок формування і оздоровлення лісів, інших заходів із формування і оздоровлення лісів, інших рубок та робіт, пов’язаних і не пов’язаних із веденням лісового господарства)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068035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E73F3A7726419B17A6AE052AAF73" ma:contentTypeVersion="15" ma:contentTypeDescription="Create a new document." ma:contentTypeScope="" ma:versionID="62cbd52c5acb9d9402697312cfd302fc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290840f3a83aaca5c74328facb509a7c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Props1.xml><?xml version="1.0" encoding="utf-8"?>
<ds:datastoreItem xmlns:ds="http://schemas.openxmlformats.org/officeDocument/2006/customXml" ds:itemID="{41C58950-F2BF-4994-AEAC-716B9E3EB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3CA68-899E-45FB-B86D-571C23A8C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e3b38-e3bc-457f-93af-f189da2c859d"/>
    <ds:schemaRef ds:uri="7c83095a-db20-459a-9d7d-43b1b6dbe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C71FFB-2CB3-4853-BD62-5B2AD1CE4A4A}">
  <ds:schemaRefs>
    <ds:schemaRef ds:uri="http://schemas.microsoft.com/office/2006/metadata/properties"/>
    <ds:schemaRef ds:uri="http://schemas.microsoft.com/office/infopath/2007/PartnerControls"/>
    <ds:schemaRef ds:uri="b4de3b38-e3bc-457f-93af-f189da2c859d"/>
    <ds:schemaRef ds:uri="7c83095a-db20-459a-9d7d-43b1b6dbea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4159</TotalTime>
  <Words>1232</Words>
  <Application>Microsoft Office PowerPoint</Application>
  <PresentationFormat>Екран (4:3)</PresentationFormat>
  <Paragraphs>490</Paragraphs>
  <Slides>7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Презентація PowerPoint</vt:lpstr>
      <vt:lpstr>Розподіл категорій лісів Державного агентства лісових ресурсів  за шкалою обмеженості користування (2011 р.)</vt:lpstr>
      <vt:lpstr>Види рубок, у різних категоріях лісів (2025 р.)</vt:lpstr>
      <vt:lpstr>Види рубок, дозволені у різних категоріях лісів (2025 р.)</vt:lpstr>
      <vt:lpstr>Нормативні акти якими регулюються режими проведення рубок </vt:lpstr>
      <vt:lpstr>Карти-схеми поділу території ДП «Тетерівський лісгосп»   на категорії захисності (2003) та підкатегорії лісів (2011)</vt:lpstr>
      <vt:lpstr>Деякі кроки з переходу до багатофункціонального ведення лісового господарства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Vitaliy Storozhuk</dc:creator>
  <cp:lastModifiedBy>Vitaliy Storozhuk</cp:lastModifiedBy>
  <cp:revision>105</cp:revision>
  <cp:lastPrinted>2014-10-06T08:03:19Z</cp:lastPrinted>
  <dcterms:created xsi:type="dcterms:W3CDTF">2014-09-30T12:42:11Z</dcterms:created>
  <dcterms:modified xsi:type="dcterms:W3CDTF">2025-12-18T07:40:30Z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