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50" r:id="rId5"/>
  </p:sldMasterIdLst>
  <p:notesMasterIdLst>
    <p:notesMasterId r:id="rId14"/>
  </p:notesMasterIdLst>
  <p:sldIdLst>
    <p:sldId id="256" r:id="rId6"/>
    <p:sldId id="272" r:id="rId7"/>
    <p:sldId id="273" r:id="rId8"/>
    <p:sldId id="278" r:id="rId9"/>
    <p:sldId id="275" r:id="rId10"/>
    <p:sldId id="276" r:id="rId11"/>
    <p:sldId id="279" r:id="rId12"/>
    <p:sldId id="277" r:id="rId13"/>
  </p:sldIdLst>
  <p:sldSz cx="9144000" cy="6858000" type="screen4x3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1500">
          <p15:clr>
            <a:srgbClr val="A4A3A4"/>
          </p15:clr>
        </p15:guide>
        <p15:guide id="4" orient="horz" pos="2746">
          <p15:clr>
            <a:srgbClr val="A4A3A4"/>
          </p15:clr>
        </p15:guide>
        <p15:guide id="5" orient="horz" pos="2659">
          <p15:clr>
            <a:srgbClr val="A4A3A4"/>
          </p15:clr>
        </p15:guide>
        <p15:guide id="6" pos="276">
          <p15:clr>
            <a:srgbClr val="A4A3A4"/>
          </p15:clr>
        </p15:guide>
        <p15:guide id="7" pos="5484">
          <p15:clr>
            <a:srgbClr val="A4A3A4"/>
          </p15:clr>
        </p15:guide>
        <p15:guide id="8" pos="1927">
          <p15:clr>
            <a:srgbClr val="A4A3A4"/>
          </p15:clr>
        </p15:guide>
        <p15:guide id="9" pos="2064">
          <p15:clr>
            <a:srgbClr val="A4A3A4"/>
          </p15:clr>
        </p15:guide>
        <p15:guide id="10" pos="3696">
          <p15:clr>
            <a:srgbClr val="A4A3A4"/>
          </p15:clr>
        </p15:guide>
        <p15:guide id="11" pos="3833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C31DD-DA8D-4DBF-994E-1B018F580EC2}" v="4" dt="2026-04-24T12:54:41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4595" autoAdjust="0"/>
  </p:normalViewPr>
  <p:slideViewPr>
    <p:cSldViewPr>
      <p:cViewPr varScale="1">
        <p:scale>
          <a:sx n="59" d="100"/>
          <a:sy n="59" d="100"/>
        </p:scale>
        <p:origin x="1636" y="52"/>
      </p:cViewPr>
      <p:guideLst>
        <p:guide orient="horz" pos="276"/>
        <p:guide orient="horz" pos="3929"/>
        <p:guide orient="horz" pos="1500"/>
        <p:guide orient="horz" pos="2746"/>
        <p:guide orient="horz" pos="2659"/>
        <p:guide pos="276"/>
        <p:guide pos="5484"/>
        <p:guide pos="1927"/>
        <p:guide pos="2064"/>
        <p:guide pos="3696"/>
        <p:guide pos="3833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a3d2e4e7-b9ff-45b1-8635-20d07c4ce47e" providerId="ADAL" clId="{FB7BFF1B-B6B8-43E0-A23D-4DB3B4C8A227}"/>
    <pc:docChg chg="modSld">
      <pc:chgData name="Halyna Semytska" userId="a3d2e4e7-b9ff-45b1-8635-20d07c4ce47e" providerId="ADAL" clId="{FB7BFF1B-B6B8-43E0-A23D-4DB3B4C8A227}" dt="2026-04-24T12:55:35.174" v="142" actId="20577"/>
      <pc:docMkLst>
        <pc:docMk/>
      </pc:docMkLst>
      <pc:sldChg chg="modSp mod">
        <pc:chgData name="Halyna Semytska" userId="a3d2e4e7-b9ff-45b1-8635-20d07c4ce47e" providerId="ADAL" clId="{FB7BFF1B-B6B8-43E0-A23D-4DB3B4C8A227}" dt="2026-04-24T12:54:41.234" v="121" actId="1076"/>
        <pc:sldMkLst>
          <pc:docMk/>
          <pc:sldMk cId="0" sldId="256"/>
        </pc:sldMkLst>
        <pc:spChg chg="mod">
          <ac:chgData name="Halyna Semytska" userId="a3d2e4e7-b9ff-45b1-8635-20d07c4ce47e" providerId="ADAL" clId="{FB7BFF1B-B6B8-43E0-A23D-4DB3B4C8A227}" dt="2026-04-24T12:54:41.234" v="121" actId="1076"/>
          <ac:spMkLst>
            <pc:docMk/>
            <pc:sldMk cId="0" sldId="256"/>
            <ac:spMk id="2085" creationId="{40CFDB5B-BD8B-A71B-E48C-9277E56DEB5B}"/>
          </ac:spMkLst>
        </pc:spChg>
      </pc:sldChg>
      <pc:sldChg chg="modSp mod">
        <pc:chgData name="Halyna Semytska" userId="a3d2e4e7-b9ff-45b1-8635-20d07c4ce47e" providerId="ADAL" clId="{FB7BFF1B-B6B8-43E0-A23D-4DB3B4C8A227}" dt="2026-04-24T12:54:55.155" v="131" actId="20577"/>
        <pc:sldMkLst>
          <pc:docMk/>
          <pc:sldMk cId="0" sldId="272"/>
        </pc:sldMkLst>
        <pc:spChg chg="mod">
          <ac:chgData name="Halyna Semytska" userId="a3d2e4e7-b9ff-45b1-8635-20d07c4ce47e" providerId="ADAL" clId="{FB7BFF1B-B6B8-43E0-A23D-4DB3B4C8A227}" dt="2026-04-24T12:54:55.155" v="131" actId="20577"/>
          <ac:spMkLst>
            <pc:docMk/>
            <pc:sldMk cId="0" sldId="272"/>
            <ac:spMk id="114691" creationId="{1EFCB729-920F-B671-6B1B-3181C524C678}"/>
          </ac:spMkLst>
        </pc:spChg>
      </pc:sldChg>
      <pc:sldChg chg="modSp mod">
        <pc:chgData name="Halyna Semytska" userId="a3d2e4e7-b9ff-45b1-8635-20d07c4ce47e" providerId="ADAL" clId="{FB7BFF1B-B6B8-43E0-A23D-4DB3B4C8A227}" dt="2026-04-24T12:55:35.174" v="142" actId="20577"/>
        <pc:sldMkLst>
          <pc:docMk/>
          <pc:sldMk cId="1203469819" sldId="279"/>
        </pc:sldMkLst>
        <pc:spChg chg="mod">
          <ac:chgData name="Halyna Semytska" userId="a3d2e4e7-b9ff-45b1-8635-20d07c4ce47e" providerId="ADAL" clId="{FB7BFF1B-B6B8-43E0-A23D-4DB3B4C8A227}" dt="2026-04-24T12:55:35.174" v="142" actId="20577"/>
          <ac:spMkLst>
            <pc:docMk/>
            <pc:sldMk cId="1203469819" sldId="279"/>
            <ac:spMk id="9" creationId="{98820FC8-CF55-4927-4197-A8A439DD8B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B509FC-AA51-5115-4318-39C8257DC3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2AC72BE-7DBE-1318-BFBA-03CC63DADB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89FA84-6F36-D847-4229-D7E37796DE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3D7396D-70D2-DC58-6A04-12238DB115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Редагування формату основного тексту</a:t>
            </a:r>
          </a:p>
          <a:p>
            <a:pPr lvl="1"/>
            <a:r>
              <a:rPr lang="de-DE" altLang="de-DE"/>
              <a:t>Другий рівень</a:t>
            </a:r>
          </a:p>
          <a:p>
            <a:pPr lvl="2"/>
            <a:r>
              <a:rPr lang="de-DE" altLang="de-DE"/>
              <a:t>Третій рівень</a:t>
            </a:r>
          </a:p>
          <a:p>
            <a:pPr lvl="3"/>
            <a:r>
              <a:rPr lang="de-DE" altLang="de-DE"/>
              <a:t>Четвертий рівень</a:t>
            </a:r>
          </a:p>
          <a:p>
            <a:pPr lvl="4"/>
            <a:r>
              <a:rPr lang="de-DE" altLang="de-DE"/>
              <a:t>П'ятий рівень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A46C53C-55A2-24CF-D42C-32FCC69D6E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489F9E1-CDEF-BC12-6D34-1D49FC835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9691EE-80D0-44EB-8AB0-4FA29D6787DA}" type="slidenum">
              <a:rPr lang="de-DE" altLang="de-DE"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8EF36E-4EF7-87D7-0A83-4F6068FEC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6E17-2274-4925-B316-8DC345060434}" type="slidenum">
              <a:rPr lang="de-DE" altLang="de-DE"/>
              <a:t>1</a:t>
            </a:fld>
            <a:endParaRPr lang="de-DE" altLang="de-DE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38DA7AE-66CD-837C-9321-B1C2DF807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2E7DD1E-D75D-300E-6641-F93C59FF3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7" name="Picture 25">
            <a:extLst>
              <a:ext uri="{FF2B5EF4-FFF2-40B4-BE49-F238E27FC236}">
                <a16:creationId xmlns:a16="http://schemas.microsoft.com/office/drawing/2014/main" id="{D3FB0400-4850-E1AB-3A15-359C1526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26973"/>
          <a:stretch>
            <a:fillRect/>
          </a:stretch>
        </p:blipFill>
        <p:spPr bwMode="auto">
          <a:xfrm>
            <a:off x="0" y="1341438"/>
            <a:ext cx="9144000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>
            <a:extLst>
              <a:ext uri="{FF2B5EF4-FFF2-40B4-BE49-F238E27FC236}">
                <a16:creationId xmlns:a16="http://schemas.microsoft.com/office/drawing/2014/main" id="{72B67089-9EB6-DB14-8031-1924E6B0D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4"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>
            <a:extLst>
              <a:ext uri="{FF2B5EF4-FFF2-40B4-BE49-F238E27FC236}">
                <a16:creationId xmlns:a16="http://schemas.microsoft.com/office/drawing/2014/main" id="{695F13FC-0899-B5FD-FF78-1857E9E95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77FF6C80-B245-6B23-2FE0-291F756722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59114F-3B88-5B9C-4302-CA8F6C8B0B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anose="020B0604020202020204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23578" name="Picture 26">
            <a:extLst>
              <a:ext uri="{FF2B5EF4-FFF2-40B4-BE49-F238E27FC236}">
                <a16:creationId xmlns:a16="http://schemas.microsoft.com/office/drawing/2014/main" id="{2EEBD3DC-CDEB-39CE-780B-413DD8C6B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150"/>
            <a:ext cx="312578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5" name="Picture 33">
            <a:extLst>
              <a:ext uri="{FF2B5EF4-FFF2-40B4-BE49-F238E27FC236}">
                <a16:creationId xmlns:a16="http://schemas.microsoft.com/office/drawing/2014/main" id="{B3D1B308-6749-54DF-451F-CA4E98E40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237288"/>
            <a:ext cx="8937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02322-D04A-85E4-21BC-07C68EE0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20AC72-4808-F7F2-A02A-59E1E8C28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00AA5B-5983-0544-6B9D-E9FBAEFB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CAA4CD4-90C5-4ABE-834D-7C928D5E8B76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ADC447-1682-9380-E987-12EFBD00A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096E98-8169-4493-B617-4839A258480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44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AB6CB1-ABAD-2D3F-BE3F-94E132383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3AA355-6EA8-7DD0-4146-5DA7D33F6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B1C135-F884-8569-5921-D3CBA27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D0CBEBB-9797-4FE8-BA62-18AD640D3303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C845E5-BC68-C06D-D0E9-5D7EB7551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C9721-1106-42D7-AED2-E4B51145AB0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273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0FC51-6C18-1BB1-73D6-7EDC1AB0D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E7477D-C910-1695-3866-12BD485C9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6A767B-5DDE-F0A8-8642-C1678B90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C39D1B49-B6B9-4A7E-9E30-403AE04EC8EE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404BB-E983-10B0-3B18-D62187B01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485339-5648-477D-8CB8-1095F47E048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44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A03EB-178F-CCB7-3B04-DD7CC8BF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31E27-2AAA-728A-F1D5-CDDC72F9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A4F3AC-803A-A6B8-1031-FFDD70C3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56712C9-B7CE-4F62-B0CC-5ABF1F96F63D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E74E67-91BE-AB65-7A0B-3F613198F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1E96BA-A60D-464B-A8B8-D1C2558DBCA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13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547DD-25B5-40C8-3586-B0FAB5F2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7B6A44-8869-4736-D32A-59D55DCBC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F3C3A0-FC3D-96D5-FC96-31E64E20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5071972-9621-456E-9EF2-6298824BCA79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47104A-6DBD-0473-3F12-54DAD06A5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B25444-4A69-4BD6-93FA-CC1A6EF7081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17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5D634-06C1-C7B2-3CD4-1A0F04B1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D81F4-9892-E911-2EEF-65B733945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E560C5-2417-AB8C-E742-48C8A1116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6DE1CA-FB66-9FB6-29CF-35AD29FA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755702C-D988-471F-9C51-48FFD6E201EE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51DDD-AC15-3DC7-ECD8-92EBFCF19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60A27-B8D0-41A4-8E56-5F8F773DBD4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572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A885B-6653-2B25-7AAC-F275F43B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D4259B-B8B7-1B64-12D0-292803BA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F73916-6CA1-4D86-F071-C3D1CFB82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F65DF6-AD35-0C3F-7A67-ED6EED0A6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D53205-ED5A-957D-256F-CE62515A6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3FD845-997B-A5D7-2D34-FBAFB182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40F9CFA-160A-4CEB-B6B1-C7E6899F9BAB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2D80C4E-7C9B-5024-BBD9-AA829B9C1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6706C3-ABDF-40A1-9339-5AD639413A7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985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20B06-9A88-FA61-6A82-DCDE60A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F99718-71DD-DC97-B421-A1AAEF6B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7DDF9903-D8C3-489F-B3E6-AAD71F1B8560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2C2F82-29A0-9BD1-FE9C-EA1AA29FA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FF1242-071B-4C89-99F9-62DCD713561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1900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163CFB-AB99-A1FB-788F-9EBDFA9E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6F17756-28BC-43B7-853B-D746D82A9826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CBB15-FFBA-6FA6-61E2-45BA381FA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0A1DB-46E1-474D-8CFA-226ADD8A59A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351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4F60-011F-DB64-9A80-56851B54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504A6-5D35-CD32-933A-1190648A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A6B055-987C-F910-9B5D-DB57F8738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684856-5169-8DEE-9FD2-69ABF6D1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B62E8935-2B77-492D-8ED0-D01B7825AEEC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DBBD50-1AC3-FC36-0F3B-29216E535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D6207-4003-4FB3-87DD-A966E61F3D9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819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2014-78B0-F92B-7948-EA32749B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E826B-B8AE-C27D-DD5D-6F3ED31A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92BA0-4A44-FE94-CAAA-2FDAE2FC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A7BE225F-5936-4CB1-A53B-8D1964A47212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6C8406-D66D-0479-93D3-40739A07C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89CAF-F904-41AD-A3F9-B116F6C9A49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666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1F1C0-F22E-B0CD-FF15-D66C5661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D49813-A0DE-997C-718D-B909CC2E7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DF9F58-C6BF-AEA4-AB72-F7D078C2E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9589B2-E188-94FE-10D8-CBDBD55B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F033EF46-D206-4903-AAAA-0C7BED1E556C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334C6-B8F9-C8BC-073C-27360BB4D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4F8515-6827-4E5C-949C-AA1535E72B1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43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EB8B5-E540-2CFC-D8DB-70F229F2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DCC9E2-53D1-1C48-C2F7-CC5A102AD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125A8-9069-9325-BA89-38FEAB58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3F17EF4E-BB3B-4FF1-86BC-984E6CBE7519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6F6906-0785-BD7E-B2CE-28C149663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93EFE1-5D1E-404E-8E81-EA8566947D5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448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444FA2-27CC-1E8A-AE89-86D92CFCA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C855FE-DC64-4017-85DB-84AFAB6AF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6ADC-70C9-0DD7-4A60-486AC774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D82379F4-4E05-495D-BBD6-33E46B1E2DEB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976235-8F70-1DFD-937C-0AD559CE2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A7E57E-1BC8-4B7A-8989-68FDDA2E9F4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283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414F0-833B-F97C-1CCB-0F1CCDEA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CB186C-0F8D-1ABD-380A-0D122749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82ADE0-4522-FB57-E9B6-47EF9D4D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12F02693-8986-46FE-94CD-344BD53F5314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0F6741-AD2D-F385-01B1-70A056724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CEA9CB-3197-4036-BF62-DB6A2FF90E4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164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7BE7B-0C49-8A11-CABD-2FC94FFA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DD9CE-0693-BE16-3B1E-29F0A8E9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E813FF-635C-9984-492B-2B7D4CD5E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346D9-3D67-FEC9-0246-C68FB80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D1A73F2-E4BE-4521-896D-6F3B7067104D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5F5C68-1821-080E-B77C-CBBCA0BD0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E344E2-C5BB-4D1B-A24B-CEEF0B456D7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739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E6D64-F6C9-4282-AD96-CB796A1D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D3E85-875F-140C-C912-C468D1BA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22AA6-3651-785B-6E31-497062529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CA8AAD-2EB7-1775-937D-9D2C7583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C19707-BB58-B0F1-6604-EE187B1F2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14E817-4360-0196-A3A4-28B249E5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F8DE3A30-0AE1-4C37-852F-2B8DDDDF3891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4B473E-5BA4-953A-C62C-8F9AA9434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5D89C-82DA-426F-8085-33C5F879CBF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902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5359D-6128-D2BE-23D0-04445F0A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F0373C-4BDA-CBD0-B0C4-58E8A55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B98CB947-82F1-4B58-ACBD-3D5B1F2745DA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0F31EB-F81E-B0BE-AFF7-09A81AE81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B8A068-DA73-468A-BF41-61A3CFB8C82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20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E8F4F6-1015-F3F9-25F7-5C475335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3E4098CB-DC93-4360-9344-C49992540701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101F16-BC5F-61E8-0743-DB8F4743B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2A1E9-6AD1-4CCD-A1BD-91AB4EED0E1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20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B71A-20C3-D768-08A1-66F19833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D6F22-B5F0-0D4C-4875-BEDF8A47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2E9AAE-EB32-58A0-760D-5BD2EE9DB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D451A4-C1EC-483C-82C3-731F2263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9B2594D0-FFC6-430D-9B1F-394300998326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1F4EE-9963-38D3-727D-002AB0009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48275-59F9-44FC-B9FF-F01084129C3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928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5A267-40BE-305D-9592-07E0BDD9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5DAFF7-9344-A480-C4DA-C1A2252C1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C86912-16DA-A13E-0597-026D746D2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B57812-B061-3825-42FC-6EA6FE14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05E1D12-994E-4800-8B90-010D78C46D3A}" type="datetime4">
              <a:rPr lang="de-DE" altLang="de-DE"/>
              <a:pPr/>
              <a:t>24. April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737E9-DFF9-8B5F-B068-1C5457AB2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6E7AA-F3CD-4FDA-88EA-C809CA28707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75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5C1A14-7B46-58F4-DFD7-15256FFB3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Редагування формату основного заголовка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5E0BB6-7071-C000-E573-B17E643671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/>
              <a:t>|</a:t>
            </a:r>
            <a:fld id="{57783E46-CEC7-4473-8A20-DE45B3A15674}" type="datetime4">
              <a:rPr lang="de-DE" altLang="de-DE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Ім'я лектора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13D4BA-1D12-2A1F-7EC8-FF08C3E10C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E96A5B76-2E51-4020-8290-008406757CCB}" type="slidenum">
              <a:rPr lang="de-DE" altLang="de-DE"/>
              <a:t>‹#›</a:t>
            </a:fld>
            <a:endParaRPr lang="de-DE" altLang="de-DE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82C0CDD6-C3AE-EAC6-9164-E8A28DD81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Редагувати основний формат тексту</a:t>
            </a:r>
          </a:p>
          <a:p>
            <a:pPr lvl="1"/>
            <a:r>
              <a:rPr lang="de-DE" altLang="de-DE"/>
              <a:t>Другий рівень</a:t>
            </a:r>
          </a:p>
          <a:p>
            <a:pPr lvl="2"/>
            <a:r>
              <a:rPr lang="de-DE" altLang="de-DE"/>
              <a:t>Третій рівень</a:t>
            </a:r>
          </a:p>
          <a:p>
            <a:pPr lvl="3"/>
            <a:r>
              <a:rPr lang="de-DE" altLang="de-DE"/>
              <a:t>Четвертий рівень</a:t>
            </a:r>
          </a:p>
          <a:p>
            <a:pPr lvl="4"/>
            <a:r>
              <a:rPr lang="de-DE" altLang="de-DE"/>
              <a:t>П'ятий рівень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612EDF5D-87D8-8470-0C8F-9545CEBB3C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150"/>
            <a:ext cx="312578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55600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3540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0088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EAB7068-DCCB-633B-1728-CF461DA5C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Редагування формату головного заголовка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9DBD55A-BBDF-16C8-B11C-69765501BA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fld id="{2F9500A1-80C4-4736-A260-137178FFAEA8}" type="datetime4">
              <a:rPr lang="de-DE" altLang="de-DE"/>
              <a:t>24. April 2026</a:t>
            </a:fld>
            <a:r>
              <a:rPr lang="de-DE" altLang="de-DE">
                <a:solidFill>
                  <a:schemeClr val="accent1"/>
                </a:solidFill>
              </a:rPr>
              <a:t> року </a:t>
            </a:r>
            <a:r>
              <a:rPr lang="de-DE" altLang="de-DE"/>
              <a:t>| </a:t>
            </a:r>
            <a:r>
              <a:rPr lang="de-DE" altLang="de-DE">
                <a:solidFill>
                  <a:schemeClr val="accent1"/>
                </a:solidFill>
              </a:rPr>
              <a:t>Ім'я ведучого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A7B5D99-1BA2-CFE3-83E7-4E9C4F1B0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117B9096-F798-42E7-B82C-37F6287FA0D2}" type="slidenum">
              <a:rPr lang="de-DE" altLang="de-DE"/>
              <a:t>‹#›</a:t>
            </a:fld>
            <a:endParaRPr lang="de-DE" altLang="de-DE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9947167F-3DBF-3D2C-DF3F-BBB03863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Редагувати основний формат тексту</a:t>
            </a:r>
          </a:p>
          <a:p>
            <a:pPr lvl="1"/>
            <a:r>
              <a:rPr lang="de-DE" altLang="de-DE"/>
              <a:t>Другий рівень</a:t>
            </a:r>
          </a:p>
          <a:p>
            <a:pPr lvl="2"/>
            <a:r>
              <a:rPr lang="de-DE" altLang="de-DE"/>
              <a:t>Третій рівень</a:t>
            </a:r>
          </a:p>
          <a:p>
            <a:pPr lvl="3"/>
            <a:r>
              <a:rPr lang="de-DE" altLang="de-DE"/>
              <a:t>Четвертий рівень</a:t>
            </a:r>
          </a:p>
          <a:p>
            <a:pPr lvl="4"/>
            <a:r>
              <a:rPr lang="de-DE" altLang="de-DE"/>
              <a:t>П'ятий рівень</a:t>
            </a:r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43AEE79D-FDF3-36B9-BBD6-5C777E4D7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150"/>
            <a:ext cx="312578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55600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3540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0088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.sachsen.de/vom-waldbestand-zum-behordlich-registrierten-erntebestand-fur-herkunftsgesichertes-forstliches-vermehrungsgut-6227.html" TargetMode="External"/><Relationship Id="rId2" Type="http://schemas.openxmlformats.org/officeDocument/2006/relationships/hyperlink" Target="https://www.ble.de/DE/Themen/Wald-Holz/Forstliches-Vermehrungsgut/forstliches-vermehrungsgut_node.html#doc647234bodyText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ald.sachsen.de/Katalog_FVG.pdf" TargetMode="External"/><Relationship Id="rId5" Type="http://schemas.openxmlformats.org/officeDocument/2006/relationships/hyperlink" Target="https://www.sbs.sachsen.de/saatgutpruefung-7869.html" TargetMode="External"/><Relationship Id="rId4" Type="http://schemas.openxmlformats.org/officeDocument/2006/relationships/hyperlink" Target="https://www.wald.sachsen.de/herkunftsgebiete-und-herkunftsempfehlungen-fur-forstliches-vermehrungsgut-im-freistaat-sachsen-406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>
            <a:extLst>
              <a:ext uri="{FF2B5EF4-FFF2-40B4-BE49-F238E27FC236}">
                <a16:creationId xmlns:a16="http://schemas.microsoft.com/office/drawing/2014/main" id="{40CFDB5B-BD8B-A71B-E48C-9277E56DEB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764704"/>
            <a:ext cx="8352928" cy="1295772"/>
          </a:xfrm>
        </p:spPr>
        <p:txBody>
          <a:bodyPr/>
          <a:lstStyle/>
          <a:p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Право на </a:t>
            </a:r>
            <a:r>
              <a:rPr lang="de-DE" sz="2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лісовий</a:t>
            </a: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uk-UA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репродукти</a:t>
            </a:r>
            <a:r>
              <a:rPr lang="de-DE" sz="2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вний</a:t>
            </a: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de-DE" sz="2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матеріал</a:t>
            </a: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  <a:b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Забезпечення </a:t>
            </a:r>
            <a:r>
              <a:rPr lang="de-DE" sz="2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лісовим</a:t>
            </a: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uk-UA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репродуктив</a:t>
            </a:r>
            <a:r>
              <a:rPr lang="de-DE" sz="2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ним</a:t>
            </a: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матеріалом</a:t>
            </a:r>
            <a:br>
              <a:rPr lang="de-DE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de-DE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для ведення державного лісового господарства</a:t>
            </a:r>
            <a:endParaRPr lang="de-DE" altLang="de-DE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94CE965-0548-60EA-8D02-0479ADE5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</a:t>
            </a:r>
            <a:fld id="{9B4A391D-76DB-4950-A0F5-1BFAA107BA5A}" type="datetime4">
              <a:rPr lang="de-DE" altLang="de-DE"/>
              <a:t>24. April 2026</a:t>
            </a:fld>
            <a:r>
              <a:rPr lang="de-DE" altLang="de-DE">
                <a:solidFill>
                  <a:schemeClr val="accent1"/>
                </a:solidFill>
              </a:rPr>
              <a:t> року </a:t>
            </a:r>
            <a:r>
              <a:rPr lang="de-DE" altLang="de-DE"/>
              <a:t>| </a:t>
            </a:r>
            <a:r>
              <a:rPr lang="de-DE" altLang="de-DE">
                <a:solidFill>
                  <a:schemeClr val="accent1"/>
                </a:solidFill>
              </a:rPr>
              <a:t>Ім'я лектора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3ADC3372-DC1F-D3DB-EAC4-4D2483F67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7C58E-ECAE-48D4-899C-6EB410401EE0}" type="slidenum">
              <a:rPr lang="de-DE" altLang="de-DE"/>
              <a:t>2</a:t>
            </a:fld>
            <a:endParaRPr lang="de-DE" altLang="de-DE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440273AF-19FA-1BAC-1CC6-8C520825D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План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1EFCB729-920F-B671-6B1B-3181C524C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800" dirty="0"/>
              <a:t>Нормативно-правові умови</a:t>
            </a:r>
          </a:p>
          <a:p>
            <a:r>
              <a:rPr lang="de-DE" altLang="de-DE" sz="1800" dirty="0"/>
              <a:t>Впровадження в державному підприємстві Sachsenforst</a:t>
            </a:r>
          </a:p>
          <a:p>
            <a:r>
              <a:rPr lang="de-DE" altLang="de-DE" sz="1800" dirty="0"/>
              <a:t>Забезпечення </a:t>
            </a:r>
            <a:r>
              <a:rPr lang="de-DE" altLang="de-DE" sz="1800" dirty="0" err="1"/>
              <a:t>лісовим</a:t>
            </a:r>
            <a:r>
              <a:rPr lang="de-DE" altLang="de-DE" sz="1800" dirty="0"/>
              <a:t> </a:t>
            </a:r>
            <a:r>
              <a:rPr lang="uk-UA" altLang="de-DE" sz="1800" dirty="0"/>
              <a:t>репродукти</a:t>
            </a:r>
            <a:r>
              <a:rPr lang="de-DE" altLang="de-DE" sz="1800" dirty="0" err="1"/>
              <a:t>вним</a:t>
            </a:r>
            <a:r>
              <a:rPr lang="de-DE" altLang="de-DE" sz="1800" dirty="0"/>
              <a:t> матеріалом</a:t>
            </a:r>
          </a:p>
          <a:p>
            <a:r>
              <a:rPr lang="de-DE" altLang="de-DE" sz="1800" dirty="0"/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BC6D5A-4210-52DD-06BB-3861BACBC6B8}"/>
              </a:ext>
            </a:extLst>
          </p:cNvPr>
          <p:cNvSpPr txBox="1"/>
          <p:nvPr/>
        </p:nvSpPr>
        <p:spPr>
          <a:xfrm>
            <a:off x="4103302" y="6021288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Впровадження </a:t>
            </a:r>
            <a:r>
              <a:rPr lang="de-DE" sz="1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FoVG </a:t>
            </a:r>
            <a:r>
              <a:rPr lang="de-DE" sz="1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у державному лісогосподарському підприємстві та основи забезпечення лісовим садивним матеріалом для ведення державного лісового господарства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altLang="de-DE" sz="2800" dirty="0"/>
              <a:t>Нормативно-правові умови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</a:t>
            </a:r>
            <a:fld id="{B98CB947-82F1-4B58-ACBD-3D5B1F2745DA}" type="datetime4">
              <a:rPr lang="de-DE" altLang="de-DE" smtClean="0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Ім'я доповідача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t>3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670B97-45C0-27CB-DBDA-E43715F0018A}"/>
              </a:ext>
            </a:extLst>
          </p:cNvPr>
          <p:cNvSpPr txBox="1"/>
          <p:nvPr/>
        </p:nvSpPr>
        <p:spPr>
          <a:xfrm>
            <a:off x="1907704" y="250385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Закон</a:t>
            </a:r>
            <a:r>
              <a:rPr lang="de-DE" sz="1600" dirty="0"/>
              <a:t> про лісовий репродуктивний матеріал (</a:t>
            </a:r>
            <a:r>
              <a:rPr lang="de-DE" sz="1600" dirty="0" err="1"/>
              <a:t>FoVG</a:t>
            </a:r>
            <a:r>
              <a:rPr lang="de-DE" sz="1600" dirty="0"/>
              <a:t>) 2003 р.</a:t>
            </a:r>
          </a:p>
          <a:p>
            <a:pPr algn="l"/>
            <a:r>
              <a:rPr lang="de-DE" sz="1600" dirty="0"/>
              <a:t>Постанова про </a:t>
            </a:r>
            <a:r>
              <a:rPr lang="de-DE" sz="1600" i="1" dirty="0"/>
              <a:t>реалізацію</a:t>
            </a:r>
            <a:r>
              <a:rPr lang="de-DE" sz="1600" dirty="0"/>
              <a:t> лісового репродуктивного матеріалу </a:t>
            </a:r>
            <a:r>
              <a:rPr lang="de-DE" sz="1600" dirty="0" err="1"/>
              <a:t>(FoVDV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Постанова про </a:t>
            </a:r>
            <a:r>
              <a:rPr lang="de-DE" sz="1600" i="1" dirty="0"/>
              <a:t>дозвіл </a:t>
            </a:r>
            <a:r>
              <a:rPr lang="de-DE" sz="1600" dirty="0"/>
              <a:t>на використання лісового репродуктивного матеріалу (</a:t>
            </a:r>
            <a:r>
              <a:rPr lang="de-DE" sz="1600" dirty="0" err="1"/>
              <a:t>FoVZV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Постанова про територію </a:t>
            </a:r>
            <a:r>
              <a:rPr lang="de-DE" sz="1600" i="1" dirty="0"/>
              <a:t>походження</a:t>
            </a:r>
            <a:r>
              <a:rPr lang="de-DE" sz="1600" dirty="0"/>
              <a:t> лісового насіння (</a:t>
            </a:r>
            <a:r>
              <a:rPr lang="de-DE" sz="1600" dirty="0" err="1"/>
              <a:t>FoVHgV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=&gt; Регулює </a:t>
            </a:r>
            <a:r>
              <a:rPr lang="de-DE" sz="1600" b="1" dirty="0"/>
              <a:t>виробництво </a:t>
            </a:r>
            <a:r>
              <a:rPr lang="de-DE" sz="1600" dirty="0"/>
              <a:t>лісового репродуктивного матеріалу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79F89B-30B4-900A-B274-97D2263FDCC8}"/>
              </a:ext>
            </a:extLst>
          </p:cNvPr>
          <p:cNvSpPr txBox="1"/>
          <p:nvPr/>
        </p:nvSpPr>
        <p:spPr>
          <a:xfrm>
            <a:off x="2123728" y="146275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Директива Ради 1999/105/ЄС </a:t>
            </a:r>
            <a:br>
              <a:rPr lang="de-DE" sz="1800" dirty="0"/>
            </a:br>
            <a:r>
              <a:rPr lang="de-DE" sz="1800" dirty="0"/>
              <a:t>про реалізацію лісового репродуктивного матеріалу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475A52-AE7A-AA88-E070-BB9F4C3F63F4}"/>
              </a:ext>
            </a:extLst>
          </p:cNvPr>
          <p:cNvSpPr txBox="1"/>
          <p:nvPr/>
        </p:nvSpPr>
        <p:spPr>
          <a:xfrm>
            <a:off x="377879" y="15832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ЄС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B4F4E3-30F9-68E4-97C9-7A35E856194A}"/>
              </a:ext>
            </a:extLst>
          </p:cNvPr>
          <p:cNvSpPr txBox="1"/>
          <p:nvPr/>
        </p:nvSpPr>
        <p:spPr>
          <a:xfrm>
            <a:off x="251520" y="2724798"/>
            <a:ext cx="1761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Федеративна Республіка Німеччина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490019-8FE9-F586-7010-9E8C07C8D0EE}"/>
              </a:ext>
            </a:extLst>
          </p:cNvPr>
          <p:cNvSpPr txBox="1"/>
          <p:nvPr/>
        </p:nvSpPr>
        <p:spPr>
          <a:xfrm>
            <a:off x="377879" y="4299984"/>
            <a:ext cx="1837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Федеральні землі</a:t>
            </a:r>
          </a:p>
          <a:p>
            <a:pPr algn="l"/>
            <a:endParaRPr lang="de-DE" sz="2000" dirty="0"/>
          </a:p>
          <a:p>
            <a:pPr algn="l"/>
            <a:endParaRPr lang="de-DE" sz="800" dirty="0"/>
          </a:p>
          <a:p>
            <a:pPr algn="l"/>
            <a:r>
              <a:rPr lang="de-DE" sz="2000" dirty="0"/>
              <a:t>Приклад Саксонія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79DDDA-8B04-A44F-D4FB-776E1DDE00ED}"/>
              </a:ext>
            </a:extLst>
          </p:cNvPr>
          <p:cNvSpPr txBox="1"/>
          <p:nvPr/>
        </p:nvSpPr>
        <p:spPr>
          <a:xfrm>
            <a:off x="1835696" y="4321135"/>
            <a:ext cx="7290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Об'єднаний експертний комітет (</a:t>
            </a:r>
            <a:r>
              <a:rPr lang="de-DE" sz="1600" dirty="0" err="1"/>
              <a:t>gGA</a:t>
            </a:r>
            <a:r>
              <a:rPr lang="de-DE" sz="1600" dirty="0"/>
              <a:t>) федеральних земель</a:t>
            </a:r>
            <a:br>
              <a:rPr lang="de-DE" sz="1600" dirty="0"/>
            </a:br>
            <a:r>
              <a:rPr lang="de-DE" sz="1600" dirty="0"/>
              <a:t>=&gt; Рекомендації щодо </a:t>
            </a:r>
            <a:r>
              <a:rPr lang="de-DE" sz="1600" b="1" dirty="0"/>
              <a:t>реалізації </a:t>
            </a:r>
            <a:r>
              <a:rPr lang="de-DE" sz="1600" dirty="0"/>
              <a:t>закону про лісовий репродуктивний матеріал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Постанова про лісовий репродуктивний матеріал Саксонії</a:t>
            </a:r>
          </a:p>
          <a:p>
            <a:pPr algn="l"/>
            <a:r>
              <a:rPr lang="de-DE" sz="1600" dirty="0"/>
              <a:t>Рекомендації щодо походження лісового репродуктивного матеріалу у </a:t>
            </a:r>
            <a:r>
              <a:rPr lang="de-DE" sz="1600" dirty="0" err="1"/>
              <a:t>Саксоні</a:t>
            </a:r>
            <a:r>
              <a:rPr lang="uk-UA" sz="1600" dirty="0"/>
              <a:t>ї </a:t>
            </a:r>
            <a:r>
              <a:rPr lang="de-DE" sz="1600" dirty="0"/>
              <a:t>=&gt; Правила використання 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EE749E0-F0EC-F140-C543-D402D667E06D}"/>
              </a:ext>
            </a:extLst>
          </p:cNvPr>
          <p:cNvSpPr/>
          <p:nvPr/>
        </p:nvSpPr>
        <p:spPr bwMode="auto">
          <a:xfrm>
            <a:off x="305594" y="4293096"/>
            <a:ext cx="8514878" cy="193625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B081D8D-532D-528C-FFCA-00B8D8DD56E0}"/>
              </a:ext>
            </a:extLst>
          </p:cNvPr>
          <p:cNvSpPr/>
          <p:nvPr/>
        </p:nvSpPr>
        <p:spPr bwMode="auto">
          <a:xfrm>
            <a:off x="305594" y="1462754"/>
            <a:ext cx="8514878" cy="70788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A5F5F32-B9B6-112E-DD20-7A70DE6BE8DF}"/>
              </a:ext>
            </a:extLst>
          </p:cNvPr>
          <p:cNvSpPr/>
          <p:nvPr/>
        </p:nvSpPr>
        <p:spPr bwMode="auto">
          <a:xfrm>
            <a:off x="305594" y="2484083"/>
            <a:ext cx="8514878" cy="149709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BC82DCE-BFFB-025F-F51F-CB02A3D03A8C}"/>
              </a:ext>
            </a:extLst>
          </p:cNvPr>
          <p:cNvCxnSpPr/>
          <p:nvPr/>
        </p:nvCxnSpPr>
        <p:spPr bwMode="auto">
          <a:xfrm flipH="1">
            <a:off x="860276" y="5023259"/>
            <a:ext cx="511256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altLang="de-DE" sz="2800" dirty="0"/>
              <a:t>Нормативно-правові умови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</a:t>
            </a:r>
            <a:fld id="{B98CB947-82F1-4B58-ACBD-3D5B1F2745DA}" type="datetime4">
              <a:rPr lang="de-DE" altLang="de-DE" smtClean="0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Ім'я доповідача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t>4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670B97-45C0-27CB-DBDA-E43715F0018A}"/>
              </a:ext>
            </a:extLst>
          </p:cNvPr>
          <p:cNvSpPr txBox="1"/>
          <p:nvPr/>
        </p:nvSpPr>
        <p:spPr>
          <a:xfrm>
            <a:off x="1907704" y="250385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Закон</a:t>
            </a:r>
            <a:r>
              <a:rPr lang="de-DE" sz="1600" dirty="0"/>
              <a:t> про лісовий репродуктивний матеріал (</a:t>
            </a:r>
            <a:r>
              <a:rPr lang="de-DE" sz="1600" dirty="0" err="1"/>
              <a:t>FoVG</a:t>
            </a:r>
            <a:r>
              <a:rPr lang="de-DE" sz="1600" dirty="0"/>
              <a:t>) 2003 р.</a:t>
            </a:r>
          </a:p>
          <a:p>
            <a:pPr algn="l"/>
            <a:r>
              <a:rPr lang="de-DE" sz="1600" dirty="0"/>
              <a:t>Постанова про </a:t>
            </a:r>
            <a:r>
              <a:rPr lang="de-DE" sz="1600" i="1" dirty="0"/>
              <a:t>реалізацію</a:t>
            </a:r>
            <a:r>
              <a:rPr lang="de-DE" sz="1600" dirty="0"/>
              <a:t> лісового репродуктивного матеріалу </a:t>
            </a:r>
            <a:r>
              <a:rPr lang="de-DE" sz="1600" dirty="0" err="1"/>
              <a:t>(FoVDV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Постанова про </a:t>
            </a:r>
            <a:r>
              <a:rPr lang="de-DE" sz="1600" i="1" dirty="0"/>
              <a:t>дозвіл </a:t>
            </a:r>
            <a:r>
              <a:rPr lang="de-DE" sz="1600" dirty="0"/>
              <a:t>на використання лісового репродуктивного матеріалу (</a:t>
            </a:r>
            <a:r>
              <a:rPr lang="de-DE" sz="1600" dirty="0" err="1"/>
              <a:t>FoVZV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Постанова про територію </a:t>
            </a:r>
            <a:r>
              <a:rPr lang="de-DE" sz="1600" i="1" dirty="0"/>
              <a:t>походження</a:t>
            </a:r>
            <a:r>
              <a:rPr lang="de-DE" sz="1600" dirty="0"/>
              <a:t> лісового насіння (</a:t>
            </a:r>
            <a:r>
              <a:rPr lang="de-DE" sz="1600" dirty="0" err="1"/>
              <a:t>FoVHgV</a:t>
            </a:r>
            <a:r>
              <a:rPr lang="de-DE" sz="1600" dirty="0"/>
              <a:t>)</a:t>
            </a:r>
          </a:p>
          <a:p>
            <a:pPr algn="l"/>
            <a:r>
              <a:rPr lang="de-DE" sz="1600" dirty="0"/>
              <a:t>=&gt; Регулює </a:t>
            </a:r>
            <a:r>
              <a:rPr lang="de-DE" sz="1600" b="1" dirty="0"/>
              <a:t>виробництво </a:t>
            </a:r>
            <a:r>
              <a:rPr lang="de-DE" sz="1600" dirty="0"/>
              <a:t>лісового репродуктивного матеріалу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79F89B-30B4-900A-B274-97D2263FDCC8}"/>
              </a:ext>
            </a:extLst>
          </p:cNvPr>
          <p:cNvSpPr txBox="1"/>
          <p:nvPr/>
        </p:nvSpPr>
        <p:spPr>
          <a:xfrm>
            <a:off x="2123728" y="146275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Директива Ради 1999/105/ЄС </a:t>
            </a:r>
            <a:br>
              <a:rPr lang="de-DE" sz="1800" dirty="0"/>
            </a:br>
            <a:r>
              <a:rPr lang="de-DE" sz="1800" dirty="0"/>
              <a:t>про реалізацію лісового репродуктивного матеріалу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475A52-AE7A-AA88-E070-BB9F4C3F63F4}"/>
              </a:ext>
            </a:extLst>
          </p:cNvPr>
          <p:cNvSpPr txBox="1"/>
          <p:nvPr/>
        </p:nvSpPr>
        <p:spPr>
          <a:xfrm>
            <a:off x="377879" y="15832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ЄС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B4F4E3-30F9-68E4-97C9-7A35E856194A}"/>
              </a:ext>
            </a:extLst>
          </p:cNvPr>
          <p:cNvSpPr txBox="1"/>
          <p:nvPr/>
        </p:nvSpPr>
        <p:spPr>
          <a:xfrm>
            <a:off x="305594" y="2724798"/>
            <a:ext cx="1909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Федеративна Республіка Німеччина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490019-8FE9-F586-7010-9E8C07C8D0EE}"/>
              </a:ext>
            </a:extLst>
          </p:cNvPr>
          <p:cNvSpPr txBox="1"/>
          <p:nvPr/>
        </p:nvSpPr>
        <p:spPr>
          <a:xfrm>
            <a:off x="377879" y="4299984"/>
            <a:ext cx="1837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Федеральні землі</a:t>
            </a:r>
          </a:p>
          <a:p>
            <a:pPr algn="l"/>
            <a:endParaRPr lang="de-DE" sz="2000" dirty="0"/>
          </a:p>
          <a:p>
            <a:pPr algn="l"/>
            <a:endParaRPr lang="de-DE" sz="800" dirty="0"/>
          </a:p>
          <a:p>
            <a:pPr algn="l"/>
            <a:r>
              <a:rPr lang="de-DE" sz="2000" dirty="0"/>
              <a:t>Приклад Саксонія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79DDDA-8B04-A44F-D4FB-776E1DDE00ED}"/>
              </a:ext>
            </a:extLst>
          </p:cNvPr>
          <p:cNvSpPr txBox="1"/>
          <p:nvPr/>
        </p:nvSpPr>
        <p:spPr>
          <a:xfrm>
            <a:off x="2123728" y="4321135"/>
            <a:ext cx="64807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Об'єднаний експертний комітет (</a:t>
            </a:r>
            <a:r>
              <a:rPr lang="de-DE" sz="1600" dirty="0" err="1"/>
              <a:t>gGA</a:t>
            </a:r>
            <a:r>
              <a:rPr lang="de-DE" sz="1600" dirty="0"/>
              <a:t>) федеральних земель</a:t>
            </a:r>
            <a:br>
              <a:rPr lang="de-DE" sz="1600" dirty="0"/>
            </a:br>
            <a:r>
              <a:rPr lang="de-DE" sz="1600" dirty="0"/>
              <a:t>=&gt; Рекомендації щодо </a:t>
            </a:r>
            <a:r>
              <a:rPr lang="de-DE" sz="1600" b="1" dirty="0"/>
              <a:t>реалізації </a:t>
            </a:r>
            <a:r>
              <a:rPr lang="de-DE" sz="1600" dirty="0"/>
              <a:t>закону про лісовий репродуктивний матеріал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Постанова про лісовий репродуктивний матеріал Саксонії</a:t>
            </a:r>
          </a:p>
          <a:p>
            <a:pPr algn="l"/>
            <a:r>
              <a:rPr lang="de-DE" sz="1600" dirty="0"/>
              <a:t>Рекомендації щодо походження лісового репродуктивного матеріалу у </a:t>
            </a:r>
            <a:r>
              <a:rPr lang="de-DE" sz="1600" dirty="0" err="1"/>
              <a:t>Саксоні</a:t>
            </a:r>
            <a:r>
              <a:rPr lang="uk-UA" sz="1600" dirty="0"/>
              <a:t>ї</a:t>
            </a:r>
            <a:r>
              <a:rPr lang="de-DE" sz="1800" dirty="0"/>
              <a:t>=&gt; Правила використання 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EE749E0-F0EC-F140-C543-D402D667E06D}"/>
              </a:ext>
            </a:extLst>
          </p:cNvPr>
          <p:cNvSpPr/>
          <p:nvPr/>
        </p:nvSpPr>
        <p:spPr bwMode="auto">
          <a:xfrm>
            <a:off x="305594" y="4293096"/>
            <a:ext cx="8514878" cy="193625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B081D8D-532D-528C-FFCA-00B8D8DD56E0}"/>
              </a:ext>
            </a:extLst>
          </p:cNvPr>
          <p:cNvSpPr/>
          <p:nvPr/>
        </p:nvSpPr>
        <p:spPr bwMode="auto">
          <a:xfrm>
            <a:off x="305594" y="1462754"/>
            <a:ext cx="8514878" cy="707886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A5F5F32-B9B6-112E-DD20-7A70DE6BE8DF}"/>
              </a:ext>
            </a:extLst>
          </p:cNvPr>
          <p:cNvSpPr/>
          <p:nvPr/>
        </p:nvSpPr>
        <p:spPr bwMode="auto">
          <a:xfrm>
            <a:off x="305594" y="2484083"/>
            <a:ext cx="8514878" cy="149709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BC82DCE-BFFB-025F-F51F-CB02A3D03A8C}"/>
              </a:ext>
            </a:extLst>
          </p:cNvPr>
          <p:cNvCxnSpPr/>
          <p:nvPr/>
        </p:nvCxnSpPr>
        <p:spPr bwMode="auto">
          <a:xfrm flipH="1">
            <a:off x="860276" y="5023259"/>
            <a:ext cx="511256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B871C5-056B-81DB-3476-5D40187449CC}"/>
              </a:ext>
            </a:extLst>
          </p:cNvPr>
          <p:cNvSpPr txBox="1"/>
          <p:nvPr/>
        </p:nvSpPr>
        <p:spPr>
          <a:xfrm>
            <a:off x="2099334" y="1548246"/>
            <a:ext cx="60773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sz="1600" dirty="0">
                <a:solidFill>
                  <a:srgbClr val="FF0000"/>
                </a:solidFill>
              </a:rPr>
              <a:t>Нове регулювання ЄС у процесі розробки: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Очікується, що в найближчі 5 років багато чого зміниться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804AA5C-5143-8DF7-2E6C-64B2300788CB}"/>
              </a:ext>
            </a:extLst>
          </p:cNvPr>
          <p:cNvSpPr txBox="1"/>
          <p:nvPr/>
        </p:nvSpPr>
        <p:spPr>
          <a:xfrm rot="19475977">
            <a:off x="1870308" y="3999965"/>
            <a:ext cx="6297842" cy="461665"/>
          </a:xfrm>
          <a:prstGeom prst="rect">
            <a:avLst/>
          </a:prstGeom>
          <a:solidFill>
            <a:srgbClr val="FF0000">
              <a:alpha val="4000"/>
            </a:srgb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??? ??? ???</a:t>
            </a:r>
          </a:p>
        </p:txBody>
      </p:sp>
    </p:spTree>
    <p:extLst>
      <p:ext uri="{BB962C8B-B14F-4D97-AF65-F5344CB8AC3E}">
        <p14:creationId xmlns:p14="http://schemas.microsoft.com/office/powerpoint/2010/main" val="40312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altLang="de-DE" sz="2800" dirty="0"/>
              <a:t>Нормативно-правові умови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</a:t>
            </a:r>
            <a:fld id="{B98CB947-82F1-4B58-ACBD-3D5B1F2745DA}" type="datetime4">
              <a:rPr lang="de-DE" altLang="de-DE" smtClean="0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Ім'я доповідача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t>5</a:t>
            </a:fld>
            <a:endParaRPr lang="de-DE" alt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E72B15-1DF0-AF03-F258-39AB026BA70C}"/>
              </a:ext>
            </a:extLst>
          </p:cNvPr>
          <p:cNvSpPr txBox="1"/>
          <p:nvPr/>
        </p:nvSpPr>
        <p:spPr>
          <a:xfrm>
            <a:off x="310424" y="1438621"/>
            <a:ext cx="7705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Закон про 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лісовий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репродуктивний матеріал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FoVG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та подальші положення на федеральному рівні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74404B-CEBC-E23C-58CA-1A23873874A3}"/>
              </a:ext>
            </a:extLst>
          </p:cNvPr>
          <p:cNvSpPr txBox="1"/>
          <p:nvPr/>
        </p:nvSpPr>
        <p:spPr>
          <a:xfrm>
            <a:off x="305594" y="2142873"/>
            <a:ext cx="8514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Авторизація вихідного матеріалу (вищі органи лісового господарства федеральних земель)</a:t>
            </a:r>
            <a:br>
              <a:rPr lang="de-DE" sz="1600" dirty="0"/>
            </a:br>
            <a:r>
              <a:rPr lang="de-DE" sz="1400" dirty="0"/>
              <a:t>за категоріями 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"вибрані" – </a:t>
            </a:r>
            <a:r>
              <a:rPr lang="uk-UA" sz="1400" dirty="0"/>
              <a:t>насадження для заготівлі</a:t>
            </a:r>
            <a:r>
              <a:rPr lang="de-DE" sz="1400" dirty="0"/>
              <a:t>,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"кваліфіковані" - </a:t>
            </a:r>
            <a:r>
              <a:rPr lang="de-DE" sz="1400" dirty="0" err="1"/>
              <a:t>насіннєві</a:t>
            </a:r>
            <a:r>
              <a:rPr lang="de-DE" sz="1400" dirty="0"/>
              <a:t> </a:t>
            </a:r>
            <a:r>
              <a:rPr lang="uk-UA" sz="1400" dirty="0"/>
              <a:t>плантації</a:t>
            </a:r>
            <a:r>
              <a:rPr lang="de-DE" sz="1400" dirty="0"/>
              <a:t>,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"перевірений" - (</a:t>
            </a:r>
            <a:r>
              <a:rPr lang="uk-UA" sz="1400" dirty="0"/>
              <a:t>насадження </a:t>
            </a:r>
            <a:r>
              <a:rPr lang="uk-UA" sz="1400"/>
              <a:t>для заготівлі</a:t>
            </a:r>
            <a:r>
              <a:rPr lang="de-DE" sz="1400"/>
              <a:t>), </a:t>
            </a:r>
            <a:r>
              <a:rPr lang="de-DE" sz="1400" dirty="0" err="1"/>
              <a:t>насіннєві</a:t>
            </a:r>
            <a:r>
              <a:rPr lang="de-DE" sz="1400" dirty="0"/>
              <a:t> </a:t>
            </a:r>
            <a:r>
              <a:rPr lang="uk-UA" sz="1400" dirty="0"/>
              <a:t>плантації</a:t>
            </a:r>
            <a:r>
              <a:rPr lang="de-DE" sz="1400" dirty="0"/>
              <a:t>, клони, клональні суміші, </a:t>
            </a:r>
            <a:r>
              <a:rPr lang="uk-UA" sz="1400" dirty="0"/>
              <a:t>батьківські дерева</a:t>
            </a:r>
            <a:r>
              <a:rPr lang="de-DE" sz="1400" dirty="0"/>
              <a:t>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("ідентифіковане джерело") - не для лісогосподарського використання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E346F6-1793-DDBD-F790-3542FF700D61}"/>
              </a:ext>
            </a:extLst>
          </p:cNvPr>
          <p:cNvSpPr txBox="1"/>
          <p:nvPr/>
        </p:nvSpPr>
        <p:spPr>
          <a:xfrm>
            <a:off x="301134" y="3862787"/>
            <a:ext cx="76557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/>
              <a:t>Критерії авторизації:</a:t>
            </a:r>
          </a:p>
          <a:p>
            <a:pPr algn="l"/>
            <a:r>
              <a:rPr lang="de-DE" sz="1400" dirty="0"/>
              <a:t>Один регіон походження, одиниця запилення</a:t>
            </a:r>
          </a:p>
          <a:p>
            <a:pPr algn="l"/>
            <a:r>
              <a:rPr lang="de-DE" sz="1400" dirty="0"/>
              <a:t>Мінімальний вік, мінімальна площа або </a:t>
            </a:r>
            <a:r>
              <a:rPr lang="de-DE" sz="1400" dirty="0" err="1"/>
              <a:t>кількість</a:t>
            </a:r>
            <a:r>
              <a:rPr lang="de-DE" sz="1400" dirty="0"/>
              <a:t> дерев =&gt; залежить від виду</a:t>
            </a:r>
          </a:p>
          <a:p>
            <a:pPr algn="l"/>
            <a:r>
              <a:rPr lang="de-DE" sz="1400" dirty="0"/>
              <a:t>Мінімальна відстань до бідних деревостанів того ж виду та до деревостанів видів, що схрещуються</a:t>
            </a:r>
          </a:p>
          <a:p>
            <a:pPr algn="l"/>
            <a:r>
              <a:rPr lang="de-DE" sz="1400" dirty="0"/>
              <a:t>Фенотипово однорідні, переважно здорові, адаптовані, сильні, хорошої форми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8EC987-383E-41A3-8832-09682AA1A2C3}"/>
              </a:ext>
            </a:extLst>
          </p:cNvPr>
          <p:cNvSpPr txBox="1"/>
          <p:nvPr/>
        </p:nvSpPr>
        <p:spPr>
          <a:xfrm>
            <a:off x="310014" y="5152674"/>
            <a:ext cx="836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Контроль:</a:t>
            </a:r>
          </a:p>
          <a:p>
            <a:pPr algn="l"/>
            <a:r>
              <a:rPr lang="de-DE" sz="1400" dirty="0"/>
              <a:t>Моніторинг заготівлі (нижчі органи лісового господарства) =&gt; стовбурові сертифікати</a:t>
            </a:r>
          </a:p>
          <a:p>
            <a:pPr algn="l"/>
            <a:r>
              <a:rPr lang="de-DE" sz="1400" dirty="0"/>
              <a:t>Обов'язкове тестування насіння (лабораторії, акредитовані BLE - </a:t>
            </a:r>
            <a:r>
              <a:rPr lang="de-DE" sz="1000" dirty="0"/>
              <a:t>Федеральним відомством сільського господарства та продовольства</a:t>
            </a:r>
            <a:r>
              <a:rPr lang="de-D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166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17" y="470642"/>
            <a:ext cx="7878266" cy="902618"/>
          </a:xfrm>
        </p:spPr>
        <p:txBody>
          <a:bodyPr/>
          <a:lstStyle/>
          <a:p>
            <a:r>
              <a:rPr lang="de-DE" altLang="de-DE" sz="2800" dirty="0"/>
              <a:t>Впровадження в </a:t>
            </a:r>
            <a:r>
              <a:rPr lang="de-DE" altLang="de-DE" sz="2800" dirty="0" err="1"/>
              <a:t>державному</a:t>
            </a:r>
            <a:r>
              <a:rPr lang="de-DE" altLang="de-DE" sz="2800" dirty="0"/>
              <a:t> </a:t>
            </a:r>
            <a:br>
              <a:rPr lang="uk-UA" altLang="de-DE" sz="2800" dirty="0"/>
            </a:br>
            <a:r>
              <a:rPr lang="de-DE" altLang="de-DE" sz="2800" dirty="0" err="1"/>
              <a:t>підприємстві</a:t>
            </a:r>
            <a:r>
              <a:rPr lang="de-DE" altLang="de-DE" sz="2800" dirty="0"/>
              <a:t> Sachsenforst (SBS)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</a:t>
            </a:r>
            <a:fld id="{B98CB947-82F1-4B58-ACBD-3D5B1F2745DA}" type="datetime4">
              <a:rPr lang="de-DE" altLang="de-DE" smtClean="0"/>
              <a:t>24. April 2026</a:t>
            </a:fld>
            <a:r>
              <a:rPr lang="de-DE" altLang="de-DE"/>
              <a:t> року | </a:t>
            </a:r>
            <a:r>
              <a:rPr lang="de-DE" altLang="de-DE">
                <a:solidFill>
                  <a:schemeClr val="accent1"/>
                </a:solidFill>
              </a:rPr>
              <a:t>Ім'я доповідача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t>6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274856-99AB-673E-AF3C-339FB0AA3506}"/>
              </a:ext>
            </a:extLst>
          </p:cNvPr>
          <p:cNvSpPr txBox="1"/>
          <p:nvPr/>
        </p:nvSpPr>
        <p:spPr>
          <a:xfrm>
            <a:off x="434417" y="1556792"/>
            <a:ext cx="8386055" cy="229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800" dirty="0"/>
              <a:t>Вище управління лісового та мисливського господарства (SBS</a:t>
            </a:r>
            <a:r>
              <a:rPr lang="de-DE" sz="1600" dirty="0"/>
              <a:t>, R51</a:t>
            </a:r>
            <a:r>
              <a:rPr lang="de-DE" sz="1800" dirty="0"/>
              <a:t>)</a:t>
            </a:r>
          </a:p>
          <a:p>
            <a:pPr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Авторизація та перевірка вихідних матеріалів (§ 4 абз. 4 речення 1 </a:t>
            </a:r>
            <a:r>
              <a:rPr lang="de-DE" sz="1400" dirty="0" err="1"/>
              <a:t>FoVG</a:t>
            </a:r>
            <a:r>
              <a:rPr lang="de-DE" sz="1400" dirty="0"/>
              <a:t>),</a:t>
            </a:r>
          </a:p>
          <a:p>
            <a:pPr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Розподіл одиниць авторизації за територіями походження (§ 5 абз. 2 </a:t>
            </a:r>
            <a:r>
              <a:rPr lang="de-DE" sz="1400" dirty="0" err="1"/>
              <a:t>FoVG</a:t>
            </a:r>
            <a:r>
              <a:rPr lang="de-DE" sz="1400" dirty="0"/>
              <a:t>),</a:t>
            </a:r>
          </a:p>
          <a:p>
            <a:pPr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ведення реєстру дозволеної вихідної сировини (§ 6 абз. 1 </a:t>
            </a:r>
            <a:r>
              <a:rPr lang="de-DE" sz="1400" dirty="0" err="1"/>
              <a:t>FoVG</a:t>
            </a:r>
            <a:r>
              <a:rPr lang="de-DE" sz="1400" dirty="0"/>
              <a:t>).</a:t>
            </a:r>
          </a:p>
          <a:p>
            <a:pPr algn="l"/>
            <a:endParaRPr lang="de-DE" sz="800" dirty="0"/>
          </a:p>
          <a:p>
            <a:pPr algn="l">
              <a:lnSpc>
                <a:spcPct val="114000"/>
              </a:lnSpc>
            </a:pPr>
            <a:r>
              <a:rPr lang="de-DE" sz="1800" dirty="0"/>
              <a:t>Нижчі органи управління лісовим господарством (</a:t>
            </a:r>
            <a:r>
              <a:rPr lang="de-DE" sz="1600" dirty="0"/>
              <a:t>райони</a:t>
            </a:r>
            <a:r>
              <a:rPr lang="de-DE" sz="1800" dirty="0"/>
              <a:t>)</a:t>
            </a:r>
          </a:p>
          <a:p>
            <a:pPr marL="171450" indent="-1714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Лісозаготівля та оперативний контроль</a:t>
            </a:r>
          </a:p>
          <a:p>
            <a:pPr marL="171450" indent="-1714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Видача лісорубних квитків (після завершення лісозаготівельних заходів), реєстрація кількості заготовленої деревини</a:t>
            </a:r>
          </a:p>
          <a:p>
            <a:pPr marL="171450" indent="-1714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Реєстрація лісових насіннєвих або лісонасіннєвих господарств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3E1EDBA-088B-BC9E-693D-2D21E8B59D76}"/>
              </a:ext>
            </a:extLst>
          </p:cNvPr>
          <p:cNvSpPr txBox="1"/>
          <p:nvPr/>
        </p:nvSpPr>
        <p:spPr>
          <a:xfrm>
            <a:off x="419326" y="4255632"/>
            <a:ext cx="8000785" cy="185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Відділ лісової генетики, селекція лісових рослин (</a:t>
            </a:r>
            <a:r>
              <a:rPr lang="de-DE" sz="1600" dirty="0"/>
              <a:t>SBS, Центр компетенції з питань лісів та лісового господарства, R42</a:t>
            </a:r>
            <a:r>
              <a:rPr lang="de-DE" sz="1800" dirty="0"/>
              <a:t>)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Рекомендації щодо походження лісового репродуктивного матеріалу у </a:t>
            </a:r>
            <a:r>
              <a:rPr lang="de-DE" sz="1400" dirty="0" err="1"/>
              <a:t>Саксоні</a:t>
            </a:r>
            <a:r>
              <a:rPr lang="uk-UA" sz="1400" dirty="0"/>
              <a:t>ї</a:t>
            </a:r>
            <a:endParaRPr lang="de-DE" sz="1400" dirty="0"/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Випробування насіння (лабораторія, зареєстрована у Федеральному відомстві сільського господарства та продовольства)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Поради щодо використання лісового репродуктивного матеріалу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Генетичні </a:t>
            </a:r>
            <a:r>
              <a:rPr lang="de-DE" sz="1400" dirty="0"/>
              <a:t>аналізи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за потреби</a:t>
            </a:r>
          </a:p>
        </p:txBody>
      </p:sp>
    </p:spTree>
    <p:extLst>
      <p:ext uri="{BB962C8B-B14F-4D97-AF65-F5344CB8AC3E}">
        <p14:creationId xmlns:p14="http://schemas.microsoft.com/office/powerpoint/2010/main" val="410421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48C581-85F6-3DE9-3EB1-FE61EA71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</a:t>
            </a:r>
            <a:fld id="{3E4098CB-DC93-4360-9344-C49992540701}" type="datetime4">
              <a:rPr lang="de-DE" altLang="de-DE" smtClean="0"/>
              <a:t>24. April 2026</a:t>
            </a:fld>
            <a:r>
              <a:rPr lang="de-DE" altLang="de-DE">
                <a:solidFill>
                  <a:schemeClr val="accent1"/>
                </a:solidFill>
              </a:rPr>
              <a:t> року </a:t>
            </a:r>
            <a:r>
              <a:rPr lang="de-DE" altLang="de-DE"/>
              <a:t>| </a:t>
            </a:r>
            <a:r>
              <a:rPr lang="de-DE" altLang="de-DE">
                <a:solidFill>
                  <a:schemeClr val="accent1"/>
                </a:solidFill>
              </a:rPr>
              <a:t>Ім'я лектора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D8A144-94F5-888A-F4E8-6BD1832BD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2A1E9-6AD1-4CCD-A1BD-91AB4EED0E19}" type="slidenum">
              <a:rPr lang="de-DE" altLang="de-DE" smtClean="0"/>
              <a:t>7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D16C06-85C3-0804-6548-9EA1AE22B081}"/>
              </a:ext>
            </a:extLst>
          </p:cNvPr>
          <p:cNvSpPr txBox="1"/>
          <p:nvPr/>
        </p:nvSpPr>
        <p:spPr>
          <a:xfrm>
            <a:off x="385637" y="3356992"/>
            <a:ext cx="3096344" cy="2522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Дослідження походження</a:t>
            </a: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333333"/>
                </a:solidFill>
              </a:rPr>
              <a:t>Насіннєві сади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Каталог лісового репродуктивного матеріалу вищої якості ("апробований", власної селекції)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333333"/>
                </a:solidFill>
              </a:rPr>
              <a:t>Репродуктивний матеріал від заходів зі збереження генетичного потенціалу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Випробування на стресостійкість (посуха, мороз) у теплиці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0CA400B-CD53-5FE0-93CF-7F3F4FD3AEC1}"/>
              </a:ext>
            </a:extLst>
          </p:cNvPr>
          <p:cNvSpPr txBox="1">
            <a:spLocks/>
          </p:cNvSpPr>
          <p:nvPr/>
        </p:nvSpPr>
        <p:spPr>
          <a:xfrm>
            <a:off x="305594" y="644671"/>
            <a:ext cx="8238306" cy="46360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800" dirty="0"/>
              <a:t>Забезпечення лісовим репродуктивним матеріалом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A7B962-D0DB-C5DC-F5D4-F721916C1CF6}"/>
              </a:ext>
            </a:extLst>
          </p:cNvPr>
          <p:cNvSpPr txBox="1"/>
          <p:nvPr/>
        </p:nvSpPr>
        <p:spPr>
          <a:xfrm>
            <a:off x="305595" y="1951965"/>
            <a:ext cx="3522418" cy="1446550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Відділ лісової генетики, селекції лісових рослин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SBS, Центр компетенції з питань лісів та лісового господарства, R42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820FC8-CF55-4927-4197-A8A439DD8B6B}"/>
              </a:ext>
            </a:extLst>
          </p:cNvPr>
          <p:cNvSpPr txBox="1"/>
          <p:nvPr/>
        </p:nvSpPr>
        <p:spPr>
          <a:xfrm>
            <a:off x="4498361" y="1946611"/>
            <a:ext cx="4322111" cy="646331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Центр </a:t>
            </a:r>
            <a:r>
              <a:rPr lang="de-DE" sz="1800" dirty="0" err="1"/>
              <a:t>лісового</a:t>
            </a:r>
            <a:r>
              <a:rPr lang="de-DE" sz="1800" dirty="0"/>
              <a:t> </a:t>
            </a:r>
            <a:r>
              <a:rPr lang="uk-UA" sz="1800" dirty="0"/>
              <a:t>репродуктив</a:t>
            </a:r>
            <a:r>
              <a:rPr lang="de-DE" sz="1800" dirty="0" err="1"/>
              <a:t>ного</a:t>
            </a:r>
            <a:r>
              <a:rPr lang="de-DE" sz="1800" dirty="0"/>
              <a:t> матеріалу (лісове господарство, R52)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060190-350E-4ACB-1499-DE38A52B5C8C}"/>
              </a:ext>
            </a:extLst>
          </p:cNvPr>
          <p:cNvSpPr txBox="1"/>
          <p:nvPr/>
        </p:nvSpPr>
        <p:spPr>
          <a:xfrm>
            <a:off x="6512188" y="2649106"/>
            <a:ext cx="23082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/>
              <a:t>Державні лісові розсадники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1995F-F61A-D70B-0F48-E21579B2E8ED}"/>
              </a:ext>
            </a:extLst>
          </p:cNvPr>
          <p:cNvSpPr txBox="1"/>
          <p:nvPr/>
        </p:nvSpPr>
        <p:spPr>
          <a:xfrm>
            <a:off x="4546707" y="2697968"/>
            <a:ext cx="1656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800" dirty="0"/>
              <a:t>Центр відбору зразків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979B14-09AF-7546-A9C6-5AEB32A640FF}"/>
              </a:ext>
            </a:extLst>
          </p:cNvPr>
          <p:cNvSpPr txBox="1"/>
          <p:nvPr/>
        </p:nvSpPr>
        <p:spPr>
          <a:xfrm>
            <a:off x="4303826" y="3826370"/>
            <a:ext cx="23082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Прогнозування та реалізація врожаю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Обробка та </a:t>
            </a:r>
            <a:r>
              <a:rPr lang="de-DE" sz="1400" dirty="0" err="1"/>
              <a:t>зберігання</a:t>
            </a:r>
            <a:r>
              <a:rPr lang="de-DE" sz="1400" dirty="0"/>
              <a:t> насіння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Розповсюдження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79FC3A-AA70-894F-1521-987573104993}"/>
              </a:ext>
            </a:extLst>
          </p:cNvPr>
          <p:cNvSpPr txBox="1"/>
          <p:nvPr/>
        </p:nvSpPr>
        <p:spPr>
          <a:xfrm>
            <a:off x="6732240" y="3356992"/>
            <a:ext cx="1811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Вирощування саджанців для лісництв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930700-6949-EE09-6AD7-F1985BBE8661}"/>
              </a:ext>
            </a:extLst>
          </p:cNvPr>
          <p:cNvSpPr txBox="1"/>
          <p:nvPr/>
        </p:nvSpPr>
        <p:spPr>
          <a:xfrm>
            <a:off x="438687" y="148212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Прикладні дослідження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F9AB24-FB53-ECC4-0F16-C948A08D32E9}"/>
              </a:ext>
            </a:extLst>
          </p:cNvPr>
          <p:cNvSpPr txBox="1"/>
          <p:nvPr/>
        </p:nvSpPr>
        <p:spPr>
          <a:xfrm>
            <a:off x="4992780" y="149030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Виробнича практика</a:t>
            </a:r>
          </a:p>
        </p:txBody>
      </p: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C2F6A219-A6D0-AFDE-55B9-3B300CBB351D}"/>
              </a:ext>
            </a:extLst>
          </p:cNvPr>
          <p:cNvSpPr/>
          <p:nvPr/>
        </p:nvSpPr>
        <p:spPr bwMode="auto">
          <a:xfrm>
            <a:off x="3923928" y="2293664"/>
            <a:ext cx="504056" cy="1992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46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dirty="0"/>
              <a:t>Посилання на додаткову інформацію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|</a:t>
            </a:r>
            <a:fld id="{B98CB947-82F1-4B58-ACBD-3D5B1F2745DA}" type="datetime4">
              <a:rPr lang="de-DE" altLang="de-DE" smtClean="0"/>
              <a:t>24. April 2026</a:t>
            </a:fld>
            <a:r>
              <a:rPr lang="de-DE" altLang="de-DE" dirty="0"/>
              <a:t> року | </a:t>
            </a:r>
            <a:r>
              <a:rPr lang="de-DE" altLang="de-DE" dirty="0">
                <a:solidFill>
                  <a:schemeClr val="accent1"/>
                </a:solidFill>
              </a:rPr>
              <a:t>Ім'я лектора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t>8</a:t>
            </a:fld>
            <a:endParaRPr lang="de-DE" alt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406720F-769B-B5AF-C628-337CF740D63D}"/>
              </a:ext>
            </a:extLst>
          </p:cNvPr>
          <p:cNvSpPr txBox="1"/>
          <p:nvPr/>
        </p:nvSpPr>
        <p:spPr>
          <a:xfrm>
            <a:off x="355808" y="1586335"/>
            <a:ext cx="8598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1" dirty="0"/>
              <a:t>Федеральний закон, </a:t>
            </a:r>
            <a:r>
              <a:rPr lang="de-DE" sz="1400" dirty="0"/>
              <a:t>огляд та джерела: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https://www.ble.de/DE/Themen/Wald-Holz/Forstliches-Vermehrungsgut/forstliches-vermehrungsgut_node.html#doc647234bodyText1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65A83D-27D6-C685-5071-F8F5D5AB0A12}"/>
              </a:ext>
            </a:extLst>
          </p:cNvPr>
          <p:cNvSpPr txBox="1"/>
          <p:nvPr/>
        </p:nvSpPr>
        <p:spPr>
          <a:xfrm>
            <a:off x="355808" y="2323586"/>
            <a:ext cx="8598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1" dirty="0"/>
              <a:t>Законодавство землі Саксонія</a:t>
            </a:r>
            <a:r>
              <a:rPr lang="de-DE" sz="1400" dirty="0"/>
              <a:t>, огляд та джерела: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https://www.wald.sachsen.de/vom-waldbestand-zum-behordlich-registrierten-erntebestand-fur-herkunftsgesichertes-forstliches-vermehrungsgut-6227.html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8C18B1-C305-A0CE-C46C-E84EA2022F62}"/>
              </a:ext>
            </a:extLst>
          </p:cNvPr>
          <p:cNvSpPr txBox="1"/>
          <p:nvPr/>
        </p:nvSpPr>
        <p:spPr>
          <a:xfrm>
            <a:off x="359135" y="3356992"/>
            <a:ext cx="8245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1" dirty="0"/>
              <a:t>Лісове господарство Саксонії</a:t>
            </a:r>
          </a:p>
          <a:p>
            <a:pPr algn="l"/>
            <a:endParaRPr lang="de-DE" sz="1400" b="1" dirty="0"/>
          </a:p>
          <a:p>
            <a:pPr algn="l"/>
            <a:r>
              <a:rPr lang="de-DE" sz="1400" dirty="0"/>
              <a:t>Рекомендації щодо походження лісового репродуктивного матеріалу у </a:t>
            </a:r>
            <a:r>
              <a:rPr lang="de-DE" sz="1400" dirty="0" err="1"/>
              <a:t>Саксоні</a:t>
            </a:r>
            <a:r>
              <a:rPr lang="uk-UA" sz="1400"/>
              <a:t>ї</a:t>
            </a:r>
            <a:endParaRPr lang="de-DE" sz="1400" dirty="0"/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https://www.wald.sachsen.de/herkunftsgebiete-und-herkunftsempfehlungen-fur-forstliches-vermehrungsgut-im-freistaat-sachsen-4066.html 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Насіннєва лабораторія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https://www.sbs.sachsen.de/saatgutpruefung-7869.html 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Каталог репродуктивного матеріалу вищої якості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https://www.wald.sachsen.de/Katalog_FVG.pdf 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09449015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">
  <a:themeElements>
    <a:clrScheme name="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Folienmaster">
  <a:themeElements>
    <a:clrScheme name="1_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1_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44cd08e633bdb379a6a042f47258c6f8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33a261dea6d93c7b36c34bd57053434e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7AE4AD-49AB-41BD-9A3F-A7ECF1658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358348-B846-40A3-BFBC-B44994353651}">
  <ds:schemaRefs>
    <ds:schemaRef ds:uri="http://schemas.microsoft.com/office/2006/metadata/properties"/>
    <ds:schemaRef ds:uri="http://schemas.microsoft.com/office/infopath/2007/PartnerControls"/>
    <ds:schemaRef ds:uri="b4de3b38-e3bc-457f-93af-f189da2c859d"/>
    <ds:schemaRef ds:uri="7c83095a-db20-459a-9d7d-43b1b6dbea8c"/>
  </ds:schemaRefs>
</ds:datastoreItem>
</file>

<file path=customXml/itemProps3.xml><?xml version="1.0" encoding="utf-8"?>
<ds:datastoreItem xmlns:ds="http://schemas.openxmlformats.org/officeDocument/2006/customXml" ds:itemID="{908297C8-4A06-427B-A894-B29FFD4D75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838</Words>
  <Application>Microsoft Office PowerPoint</Application>
  <PresentationFormat>On-screen Show (4:3)</PresentationFormat>
  <Paragraphs>119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Folienmaster</vt:lpstr>
      <vt:lpstr>1_Folienmaster</vt:lpstr>
      <vt:lpstr>Право на лісовий репродуктивний матеріал   Забезпечення лісовим репродуктивним матеріалом  для ведення державного лісового господарства</vt:lpstr>
      <vt:lpstr>План</vt:lpstr>
      <vt:lpstr>Нормативно-правові умови</vt:lpstr>
      <vt:lpstr>Нормативно-правові умови</vt:lpstr>
      <vt:lpstr>Нормативно-правові умови</vt:lpstr>
      <vt:lpstr>Впровадження в державному  підприємстві Sachsenforst (SBS)</vt:lpstr>
      <vt:lpstr>PowerPoint Presentation</vt:lpstr>
      <vt:lpstr>Посилання на додаткову інформацію</vt:lpstr>
    </vt:vector>
  </TitlesOfParts>
  <Manager/>
  <Company>Pleon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Pascal Frank</dc:creator>
  <cp:keywords>, docId:6DF69487F42BAE1B8558DF862DEC3C5E</cp:keywords>
  <dc:description/>
  <cp:lastModifiedBy>Halyna Semytska</cp:lastModifiedBy>
  <cp:revision>42</cp:revision>
  <dcterms:created xsi:type="dcterms:W3CDTF">2009-07-20T07:10:19Z</dcterms:created>
  <dcterms:modified xsi:type="dcterms:W3CDTF">2026-04-24T12:55:51Z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