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1" r:id="rId4"/>
  </p:sldMasterIdLst>
  <p:notesMasterIdLst>
    <p:notesMasterId r:id="rId21"/>
  </p:notesMasterIdLst>
  <p:sldIdLst>
    <p:sldId id="304" r:id="rId5"/>
    <p:sldId id="301" r:id="rId6"/>
    <p:sldId id="306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5" r:id="rId16"/>
    <p:sldId id="316" r:id="rId17"/>
    <p:sldId id="317" r:id="rId18"/>
    <p:sldId id="318" r:id="rId19"/>
    <p:sldId id="319" r:id="rId20"/>
  </p:sldIdLst>
  <p:sldSz cx="18288000" cy="10287000"/>
  <p:notesSz cx="6797675" cy="99266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816408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632819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2449227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3265635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4082046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4898454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5714861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6531273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" userDrawn="1">
          <p15:clr>
            <a:srgbClr val="A4A3A4"/>
          </p15:clr>
        </p15:guide>
        <p15:guide id="3" orient="horz" pos="836" userDrawn="1">
          <p15:clr>
            <a:srgbClr val="A4A3A4"/>
          </p15:clr>
        </p15:guide>
        <p15:guide id="4" orient="horz" pos="3966" userDrawn="1">
          <p15:clr>
            <a:srgbClr val="A4A3A4"/>
          </p15:clr>
        </p15:guide>
        <p15:guide id="5" orient="horz" pos="3263" userDrawn="1">
          <p15:clr>
            <a:srgbClr val="A4A3A4"/>
          </p15:clr>
        </p15:guide>
        <p15:guide id="6" pos="415" userDrawn="1">
          <p15:clr>
            <a:srgbClr val="A4A3A4"/>
          </p15:clr>
        </p15:guide>
        <p15:guide id="7" pos="11098" userDrawn="1">
          <p15:clr>
            <a:srgbClr val="A4A3A4"/>
          </p15:clr>
        </p15:guide>
        <p15:guide id="8" pos="831" userDrawn="1">
          <p15:clr>
            <a:srgbClr val="A4A3A4"/>
          </p15:clr>
        </p15:guide>
        <p15:guide id="9" pos="1246" userDrawn="1">
          <p15:clr>
            <a:srgbClr val="A4A3A4"/>
          </p15:clr>
        </p15:guide>
        <p15:guide id="10" pos="2492" userDrawn="1">
          <p15:clr>
            <a:srgbClr val="A4A3A4"/>
          </p15:clr>
        </p15:guide>
        <p15:guide id="11" pos="2902" userDrawn="1">
          <p15:clr>
            <a:srgbClr val="A4A3A4"/>
          </p15:clr>
        </p15:guide>
        <p15:guide id="12" pos="1678" userDrawn="1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3322" userDrawn="1">
          <p15:clr>
            <a:srgbClr val="A4A3A4"/>
          </p15:clr>
        </p15:guide>
        <p15:guide id="15" pos="3764" userDrawn="1">
          <p15:clr>
            <a:srgbClr val="A4A3A4"/>
          </p15:clr>
        </p15:guide>
        <p15:guide id="16" pos="4150" userDrawn="1">
          <p15:clr>
            <a:srgbClr val="A4A3A4"/>
          </p15:clr>
        </p15:guide>
        <p15:guide id="17" pos="4564" userDrawn="1">
          <p15:clr>
            <a:srgbClr val="A4A3A4"/>
          </p15:clr>
        </p15:guide>
        <p15:guide id="18" pos="4966" userDrawn="1">
          <p15:clr>
            <a:srgbClr val="A4A3A4"/>
          </p15:clr>
        </p15:guide>
        <p15:guide id="19" pos="5405" userDrawn="1">
          <p15:clr>
            <a:srgbClr val="A4A3A4"/>
          </p15:clr>
        </p15:guide>
        <p15:guide id="20" pos="5851" userDrawn="1">
          <p15:clr>
            <a:srgbClr val="A4A3A4"/>
          </p15:clr>
        </p15:guide>
        <p15:guide id="21" pos="6078" userDrawn="1">
          <p15:clr>
            <a:srgbClr val="A4A3A4"/>
          </p15:clr>
        </p15:guide>
        <p15:guide id="22" pos="6486" userDrawn="1">
          <p15:clr>
            <a:srgbClr val="A4A3A4"/>
          </p15:clr>
        </p15:guide>
        <p15:guide id="23" pos="6894" userDrawn="1">
          <p15:clr>
            <a:srgbClr val="A4A3A4"/>
          </p15:clr>
        </p15:guide>
        <p15:guide id="24" pos="7778" userDrawn="1">
          <p15:clr>
            <a:srgbClr val="A4A3A4"/>
          </p15:clr>
        </p15:guide>
        <p15:guide id="25" pos="7319" userDrawn="1">
          <p15:clr>
            <a:srgbClr val="A4A3A4"/>
          </p15:clr>
        </p15:guide>
        <p15:guide id="26" pos="8119" userDrawn="1">
          <p15:clr>
            <a:srgbClr val="A4A3A4"/>
          </p15:clr>
        </p15:guide>
        <p15:guide id="27" pos="8550" userDrawn="1">
          <p15:clr>
            <a:srgbClr val="A4A3A4"/>
          </p15:clr>
        </p15:guide>
        <p15:guide id="28" pos="8981" userDrawn="1">
          <p15:clr>
            <a:srgbClr val="A4A3A4"/>
          </p15:clr>
        </p15:guide>
        <p15:guide id="29" pos="9434" userDrawn="1">
          <p15:clr>
            <a:srgbClr val="A4A3A4"/>
          </p15:clr>
        </p15:guide>
        <p15:guide id="30" pos="9820" userDrawn="1">
          <p15:clr>
            <a:srgbClr val="A4A3A4"/>
          </p15:clr>
        </p15:guide>
        <p15:guide id="31" pos="10205" userDrawn="1">
          <p15:clr>
            <a:srgbClr val="A4A3A4"/>
          </p15:clr>
        </p15:guide>
        <p15:guide id="32" pos="10681" userDrawn="1">
          <p15:clr>
            <a:srgbClr val="A4A3A4"/>
          </p15:clr>
        </p15:guide>
        <p15:guide id="33" pos="5647" userDrawn="1">
          <p15:clr>
            <a:srgbClr val="A4A3A4"/>
          </p15:clr>
        </p15:guide>
        <p15:guide id="34" orient="horz" pos="1244" userDrawn="1">
          <p15:clr>
            <a:srgbClr val="A4A3A4"/>
          </p15:clr>
        </p15:guide>
        <p15:guide id="35" orient="horz" pos="1607" userDrawn="1">
          <p15:clr>
            <a:srgbClr val="A4A3A4"/>
          </p15:clr>
        </p15:guide>
        <p15:guide id="36" orient="horz" pos="2106" userDrawn="1">
          <p15:clr>
            <a:srgbClr val="A4A3A4"/>
          </p15:clr>
        </p15:guide>
        <p15:guide id="37" orient="horz" pos="2469" userDrawn="1">
          <p15:clr>
            <a:srgbClr val="A4A3A4"/>
          </p15:clr>
        </p15:guide>
        <p15:guide id="38" orient="horz" pos="2900" userDrawn="1">
          <p15:clr>
            <a:srgbClr val="A4A3A4"/>
          </p15:clr>
        </p15:guide>
        <p15:guide id="39" orient="horz" pos="6030" userDrawn="1">
          <p15:clr>
            <a:srgbClr val="A4A3A4"/>
          </p15:clr>
        </p15:guide>
        <p15:guide id="40" orient="horz" pos="5712" userDrawn="1">
          <p15:clr>
            <a:srgbClr val="A4A3A4"/>
          </p15:clr>
        </p15:guide>
        <p15:guide id="41" orient="horz" pos="5145" userDrawn="1">
          <p15:clr>
            <a:srgbClr val="A4A3A4"/>
          </p15:clr>
        </p15:guide>
        <p15:guide id="42" orient="horz" pos="4896" userDrawn="1">
          <p15:clr>
            <a:srgbClr val="A4A3A4"/>
          </p15:clr>
        </p15:guide>
        <p15:guide id="43" orient="horz" pos="4329" userDrawn="1">
          <p15:clr>
            <a:srgbClr val="A4A3A4"/>
          </p15:clr>
        </p15:guide>
        <p15:guide id="44" orient="horz" pos="35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А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BDB"/>
    <a:srgbClr val="CD4E15"/>
    <a:srgbClr val="008444"/>
    <a:srgbClr val="918DE7"/>
    <a:srgbClr val="888CDC"/>
    <a:srgbClr val="FFFF99"/>
    <a:srgbClr val="DFF173"/>
    <a:srgbClr val="99FF99"/>
    <a:srgbClr val="69BE28"/>
    <a:srgbClr val="82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8488" autoAdjust="0"/>
  </p:normalViewPr>
  <p:slideViewPr>
    <p:cSldViewPr snapToGrid="0">
      <p:cViewPr varScale="1">
        <p:scale>
          <a:sx n="44" d="100"/>
          <a:sy n="44" d="100"/>
        </p:scale>
        <p:origin x="1157" y="67"/>
      </p:cViewPr>
      <p:guideLst>
        <p:guide orient="horz" pos="409"/>
        <p:guide orient="horz" pos="836"/>
        <p:guide orient="horz" pos="3966"/>
        <p:guide orient="horz" pos="3263"/>
        <p:guide pos="415"/>
        <p:guide pos="11098"/>
        <p:guide pos="831"/>
        <p:guide pos="1246"/>
        <p:guide pos="2492"/>
        <p:guide pos="2902"/>
        <p:guide pos="1678"/>
        <p:guide pos="2076"/>
        <p:guide pos="3322"/>
        <p:guide pos="3764"/>
        <p:guide pos="4150"/>
        <p:guide pos="4564"/>
        <p:guide pos="4966"/>
        <p:guide pos="5405"/>
        <p:guide pos="5851"/>
        <p:guide pos="6078"/>
        <p:guide pos="6486"/>
        <p:guide pos="6894"/>
        <p:guide pos="7778"/>
        <p:guide pos="7319"/>
        <p:guide pos="8119"/>
        <p:guide pos="8550"/>
        <p:guide pos="8981"/>
        <p:guide pos="9434"/>
        <p:guide pos="9820"/>
        <p:guide pos="10205"/>
        <p:guide pos="10681"/>
        <p:guide pos="5647"/>
        <p:guide orient="horz" pos="1244"/>
        <p:guide orient="horz" pos="1607"/>
        <p:guide orient="horz" pos="2106"/>
        <p:guide orient="horz" pos="2469"/>
        <p:guide orient="horz" pos="2900"/>
        <p:guide orient="horz" pos="6030"/>
        <p:guide orient="horz" pos="5712"/>
        <p:guide orient="horz" pos="5145"/>
        <p:guide orient="horz" pos="4896"/>
        <p:guide orient="horz" pos="4329"/>
        <p:guide orient="horz" pos="3558"/>
      </p:guideLst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657225" cy="657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Редагування формату основного тексту</a:t>
            </a:r>
          </a:p>
          <a:p>
            <a:pPr lvl="1"/>
            <a:r>
              <a:rPr lang="de-DE" noProof="0"/>
              <a:t>Другий рівень</a:t>
            </a:r>
          </a:p>
          <a:p>
            <a:pPr lvl="2"/>
            <a:r>
              <a:rPr lang="de-DE" noProof="0"/>
              <a:t>Третій рівень</a:t>
            </a:r>
          </a:p>
          <a:p>
            <a:pPr lvl="3"/>
            <a:r>
              <a:rPr lang="de-DE" noProof="0"/>
              <a:t>Четвертий рівень</a:t>
            </a:r>
          </a:p>
          <a:p>
            <a:pPr lvl="4"/>
            <a:r>
              <a:rPr lang="de-DE" noProof="0"/>
              <a:t>П'ятий рівень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6A1D2A-ACBE-4DC1-BF8E-305D5462F6A6}" type="slidenum">
              <a:rPr lang="de-DE" altLang="de-DE"/>
              <a:t>‹№›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5343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816408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1632819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2449227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3265635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4082046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4898454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5714861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6531273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A1D2A-ACBE-4DC1-BF8E-305D5462F6A6}" type="slidenum">
              <a:rPr lang="de-DE" altLang="de-DE" smtClean="0"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7235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613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9588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9486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280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6774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1293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222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343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859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31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99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5226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4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906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Корпоративний день лісу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9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6300" y="1471613"/>
            <a:ext cx="13309600" cy="971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6300" y="2369344"/>
            <a:ext cx="13309600" cy="540543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6141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3277853" y="657225"/>
            <a:ext cx="4133850" cy="8686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3" y="657225"/>
            <a:ext cx="12096750" cy="8686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021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657225"/>
            <a:ext cx="13309600" cy="17859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3571875"/>
            <a:ext cx="8115300" cy="5772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96400" y="3571875"/>
            <a:ext cx="8115300" cy="5772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09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140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3571875"/>
            <a:ext cx="8115300" cy="57721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96400" y="3571875"/>
            <a:ext cx="8115300" cy="57721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6925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90055" y="2302671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90055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573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564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9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0100" y="409579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5" y="2152654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405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980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116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657225"/>
            <a:ext cx="13309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Редагування формату основного заголовка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3571875"/>
            <a:ext cx="165354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Редагування формату основного тексту</a:t>
            </a:r>
          </a:p>
          <a:p>
            <a:pPr lvl="1"/>
            <a:r>
              <a:rPr lang="de-DE" altLang="de-DE"/>
              <a:t>Другий рівень</a:t>
            </a:r>
          </a:p>
          <a:p>
            <a:pPr lvl="2"/>
            <a:r>
              <a:rPr lang="de-DE" altLang="de-DE"/>
              <a:t>Третій рівень</a:t>
            </a:r>
          </a:p>
          <a:p>
            <a:pPr lvl="3"/>
            <a:r>
              <a:rPr lang="de-DE" altLang="de-DE"/>
              <a:t>Четвертий рівень</a:t>
            </a:r>
          </a:p>
          <a:p>
            <a:pPr lvl="4"/>
            <a:r>
              <a:rPr lang="de-DE" altLang="de-DE"/>
              <a:t>П'ятий рівень</a:t>
            </a:r>
          </a:p>
        </p:txBody>
      </p:sp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5" y="9679782"/>
            <a:ext cx="1368426" cy="60721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86B38C6-D1F1-406D-ABD4-7B48A9300614}" type="slidenum">
              <a:rPr lang="de-DE" altLang="de-DE" sz="1800">
                <a:solidFill>
                  <a:srgbClr val="828480"/>
                </a:solidFill>
              </a:rPr>
              <a:t>‹№›</a:t>
            </a:fld>
            <a:endParaRPr lang="de-DE" altLang="de-DE" sz="1800">
              <a:solidFill>
                <a:srgbClr val="828480"/>
              </a:solidFill>
            </a:endParaRPr>
          </a:p>
        </p:txBody>
      </p:sp>
      <p:sp>
        <p:nvSpPr>
          <p:cNvPr id="1030" name="Textplatzhalter 4"/>
          <p:cNvSpPr txBox="1">
            <a:spLocks/>
          </p:cNvSpPr>
          <p:nvPr userDrawn="1"/>
        </p:nvSpPr>
        <p:spPr bwMode="auto">
          <a:xfrm>
            <a:off x="1218651" y="9679782"/>
            <a:ext cx="12528550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>
              <a:spcBef>
                <a:spcPct val="100000"/>
              </a:spcBef>
              <a:buClr>
                <a:schemeClr val="accent1"/>
              </a:buClr>
              <a:defRPr/>
            </a:pPr>
            <a:r>
              <a:rPr lang="de-DE" sz="1800" baseline="0" dirty="0">
                <a:solidFill>
                  <a:srgbClr val="828480"/>
                </a:solidFill>
              </a:rPr>
              <a:t>| 19 </a:t>
            </a:r>
            <a:r>
              <a:rPr lang="de-DE" sz="1800" dirty="0">
                <a:solidFill>
                  <a:srgbClr val="828480"/>
                </a:solidFill>
              </a:rPr>
              <a:t>березня 2026 року |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Д-р Міхаель Кернер, Оцінка запасів з використанням даних ALS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713618"/>
            <a:ext cx="4305300" cy="715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685835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1371669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2057504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2743337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533427" indent="-53342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352618" indent="-550098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2152758" indent="-53104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2955281" indent="-53342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3776852" indent="-55247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4462686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5148521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5834355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6520190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/>
          <a:srcRect b="22747"/>
          <a:stretch/>
        </p:blipFill>
        <p:spPr>
          <a:xfrm>
            <a:off x="-16042" y="2489771"/>
            <a:ext cx="9573941" cy="651400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8481" t="5361" r="5559" b="31400"/>
          <a:stretch/>
        </p:blipFill>
        <p:spPr>
          <a:xfrm>
            <a:off x="8718478" y="2398071"/>
            <a:ext cx="9585564" cy="6441130"/>
          </a:xfrm>
          <a:prstGeom prst="rect">
            <a:avLst/>
          </a:prstGeom>
        </p:spPr>
      </p:pic>
      <p:pic>
        <p:nvPicPr>
          <p:cNvPr id="10" name="Grafik 9" descr="Element der Startseite" title="Grafik Wellenform ob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2430"/>
            <a:ext cx="18288000" cy="2381250"/>
          </a:xfrm>
          <a:prstGeom prst="rect">
            <a:avLst/>
          </a:prstGeom>
        </p:spPr>
      </p:pic>
      <p:sp>
        <p:nvSpPr>
          <p:cNvPr id="4098" name="Rectangle 62"/>
          <p:cNvSpPr>
            <a:spLocks noGrp="1" noChangeArrowheads="1"/>
          </p:cNvSpPr>
          <p:nvPr>
            <p:ph type="title"/>
          </p:nvPr>
        </p:nvSpPr>
        <p:spPr>
          <a:xfrm>
            <a:off x="670321" y="1707783"/>
            <a:ext cx="17544522" cy="690287"/>
          </a:xfrm>
        </p:spPr>
        <p:txBody>
          <a:bodyPr/>
          <a:lstStyle/>
          <a:p>
            <a:r>
              <a:rPr lang="de-DE" altLang="de-DE" sz="4000" dirty="0"/>
              <a:t>Карта запасів на основі даних ALS</a:t>
            </a:r>
            <a:br>
              <a:rPr lang="de-DE" altLang="de-DE" sz="4000" dirty="0"/>
            </a:br>
            <a:r>
              <a:rPr lang="de-DE" altLang="de-DE" sz="3600" dirty="0">
                <a:solidFill>
                  <a:schemeClr val="accent2"/>
                </a:solidFill>
              </a:rPr>
              <a:t>Стан робіт на прикладі тестової ділянки у </a:t>
            </a:r>
            <a:r>
              <a:rPr lang="de-DE" altLang="de-DE" sz="3600" dirty="0" err="1">
                <a:solidFill>
                  <a:schemeClr val="accent2"/>
                </a:solidFill>
              </a:rPr>
              <a:t>FoB </a:t>
            </a:r>
            <a:r>
              <a:rPr lang="de-DE" altLang="de-DE" sz="3600" dirty="0">
                <a:solidFill>
                  <a:schemeClr val="accent2"/>
                </a:solidFill>
              </a:rPr>
              <a:t>Bärenfels</a:t>
            </a:r>
          </a:p>
        </p:txBody>
      </p:sp>
      <p:pic>
        <p:nvPicPr>
          <p:cNvPr id="6" name="Grafik 5" descr="Element der Startseite" title="Grafik Wellenform unt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869"/>
            <a:ext cx="18288000" cy="2752725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:a16="http://schemas.microsoft.com/office/drawing/2014/main" id="{1C1508E1-7AFC-40FF-8220-2F20F2D5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5317" y="3347220"/>
            <a:ext cx="7108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3600" b="1" dirty="0">
                <a:solidFill>
                  <a:schemeClr val="bg1"/>
                </a:solidFill>
              </a:rPr>
              <a:t>Наземна інформація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4C2960B-8FCD-49A8-B278-F37B3B5198DA}"/>
              </a:ext>
            </a:extLst>
          </p:cNvPr>
          <p:cNvSpPr txBox="1"/>
          <p:nvPr/>
        </p:nvSpPr>
        <p:spPr>
          <a:xfrm>
            <a:off x="4870583" y="8884167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Д-р Міхаель Кернер</a:t>
            </a: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1C1508E1-7AFC-40FF-8220-2F20F2D5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433" y="3345411"/>
            <a:ext cx="563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3600" b="1" dirty="0"/>
              <a:t>Дані дистанційного зондування</a:t>
            </a:r>
          </a:p>
        </p:txBody>
      </p:sp>
    </p:spTree>
    <p:extLst>
      <p:ext uri="{BB962C8B-B14F-4D97-AF65-F5344CB8AC3E}">
        <p14:creationId xmlns:p14="http://schemas.microsoft.com/office/powerpoint/2010/main" val="108639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Описовий аналіз хмари точок для фіксованої просторової роздільної здатності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10x10 пікселів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</a:t>
            </a:r>
            <a:r>
              <a:rPr lang="uk-UA" altLang="de-DE" sz="4000" dirty="0" err="1"/>
              <a:t>площадні</a:t>
            </a:r>
            <a:r>
              <a:rPr lang="de-DE" altLang="de-DE" sz="4000" dirty="0"/>
              <a:t> метрики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018514" y="4279323"/>
            <a:ext cx="7126486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b="1" dirty="0" err="1">
                <a:solidFill>
                  <a:srgbClr val="FF0000"/>
                </a:solidFill>
              </a:rPr>
              <a:t>zmax </a:t>
            </a:r>
            <a:r>
              <a:rPr lang="de-DE" sz="2400" dirty="0"/>
              <a:t>→ максимальна висота всіх точок у пікселі 10x10m (специфікація максимальної висоти рослинності) 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rgbClr val="00B0F0"/>
                </a:solidFill>
              </a:rPr>
              <a:t>pzabove2 </a:t>
            </a:r>
            <a:r>
              <a:rPr lang="de-DE" sz="2400" dirty="0"/>
              <a:t>→ відсоткове значення точок з висотою понад 2 м (вказівка на відсоток наметового покриття)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rgbClr val="FFC000"/>
                </a:solidFill>
              </a:rPr>
              <a:t>zq35 </a:t>
            </a:r>
            <a:r>
              <a:rPr lang="de-DE" sz="2400" dirty="0"/>
              <a:t>→ Висота, на якій 35% всіх точок знаходяться нижче цієї висоти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і т.д.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0" y="3528838"/>
            <a:ext cx="7994305" cy="605933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1260000" y="3523166"/>
            <a:ext cx="1940011" cy="153216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7284314" y="5055332"/>
            <a:ext cx="1940011" cy="1532166"/>
          </a:xfrm>
          <a:prstGeom prst="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267534" y="8094156"/>
            <a:ext cx="1940011" cy="1532166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37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Описовий аналіз кругових хмар точок у точках вибірки WISA 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Радіус 10 м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Необхідність </a:t>
            </a:r>
            <a:r>
              <a:rPr lang="de-DE" altLang="de-DE" sz="2800" dirty="0" err="1"/>
              <a:t>LASCatalogue </a:t>
            </a:r>
            <a:r>
              <a:rPr lang="de-DE" altLang="de-DE" sz="2800" dirty="0"/>
              <a:t>стає зрозумілою, оскільки точки інвентаризації лежать безпосередньо на границях плиток. 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</a:t>
            </a:r>
            <a:r>
              <a:rPr lang="de-DE" altLang="de-DE" sz="4000" dirty="0" err="1"/>
              <a:t>метриці графіків</a:t>
            </a:r>
            <a:endParaRPr lang="de-DE" altLang="de-DE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39" y="4633733"/>
            <a:ext cx="62674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1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приклад хмари точок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882" y="5259541"/>
            <a:ext cx="4536000" cy="42304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0" y="5196357"/>
            <a:ext cx="4536000" cy="42486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l="6050"/>
          <a:stretch/>
        </p:blipFill>
        <p:spPr>
          <a:xfrm>
            <a:off x="6942153" y="5271309"/>
            <a:ext cx="4536000" cy="437719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83090" y="2268198"/>
            <a:ext cx="45000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Низька висота рослинності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Висока щільність точок на землі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можливо молодий підріст</a:t>
            </a:r>
          </a:p>
          <a:p>
            <a:pPr algn="l">
              <a:buClr>
                <a:schemeClr val="accent1"/>
              </a:buClr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низький запас </a:t>
            </a:r>
          </a:p>
          <a:p>
            <a:pPr algn="l">
              <a:buClr>
                <a:schemeClr val="accent1"/>
              </a:buClr>
            </a:pPr>
            <a:r>
              <a:rPr lang="de-DE" sz="2400" dirty="0"/>
              <a:t>    (57 м³/га)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129421" y="2268198"/>
            <a:ext cx="45000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середня висота рослинності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дещо нижча густота стояння на поверхні ґрунту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 err="1"/>
              <a:t>плямиста структура деревостану</a:t>
            </a:r>
            <a:endParaRPr lang="de-DE" sz="2400" dirty="0"/>
          </a:p>
          <a:p>
            <a:pPr algn="l">
              <a:buClr>
                <a:schemeClr val="accent1"/>
              </a:buClr>
            </a:pPr>
            <a:endParaRPr lang="de-DE" sz="2400" dirty="0"/>
          </a:p>
          <a:p>
            <a:pPr algn="l">
              <a:buClr>
                <a:schemeClr val="accent1"/>
              </a:buClr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середній запас </a:t>
            </a:r>
          </a:p>
          <a:p>
            <a:pPr algn="l">
              <a:buClr>
                <a:schemeClr val="accent1"/>
              </a:buClr>
            </a:pPr>
            <a:r>
              <a:rPr lang="de-DE" sz="2400" dirty="0"/>
              <a:t>    (155 м³/га)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980882" y="2268198"/>
            <a:ext cx="45000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</a:lstStyle>
          <a:p>
            <a:r>
              <a:rPr lang="de-DE" dirty="0"/>
              <a:t>висока рослинність</a:t>
            </a:r>
          </a:p>
          <a:p>
            <a:r>
              <a:rPr lang="de-DE" dirty="0"/>
              <a:t>низька точкова щільність на поверхні ґрунту і, відповідно, високий відсоток наметового покриття</a:t>
            </a:r>
          </a:p>
          <a:p>
            <a:r>
              <a:rPr lang="de-DE" dirty="0"/>
              <a:t>висока </a:t>
            </a:r>
            <a:r>
              <a:rPr lang="de-DE" dirty="0" err="1"/>
              <a:t>зімкнутість деревостану</a:t>
            </a:r>
            <a:endParaRPr lang="de-DE" dirty="0"/>
          </a:p>
          <a:p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високий запас</a:t>
            </a:r>
          </a:p>
          <a:p>
            <a:pPr marL="0" indent="0">
              <a:buNone/>
            </a:pPr>
            <a:r>
              <a:rPr lang="de-DE" dirty="0"/>
              <a:t>    (651 м³/га)</a:t>
            </a:r>
          </a:p>
        </p:txBody>
      </p:sp>
    </p:spTree>
    <p:extLst>
      <p:ext uri="{BB962C8B-B14F-4D97-AF65-F5344CB8AC3E}">
        <p14:creationId xmlns:p14="http://schemas.microsoft.com/office/powerpoint/2010/main" val="82422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контексті (ALS та WISA)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83090" y="2402341"/>
            <a:ext cx="6034402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Перевірка кореляції між можливими змінними, що впливають (метрики даних лазерного сканування) та наземно визначеним запасом (WISA)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Статистичний опис за допомогою моделі (наприклад, множинної лінійної моделі)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Функція </a:t>
            </a:r>
            <a:r>
              <a:rPr lang="de-DE" sz="2400" dirty="0" err="1"/>
              <a:t>Step</a:t>
            </a:r>
            <a:r>
              <a:rPr lang="de-DE" sz="2400" dirty="0"/>
              <a:t>() дозволяє поетапний </a:t>
            </a:r>
            <a:r>
              <a:rPr lang="de-DE" sz="2400" dirty="0" err="1"/>
              <a:t>вибір предиктора </a:t>
            </a:r>
            <a:r>
              <a:rPr lang="de-DE" sz="2400" dirty="0"/>
              <a:t>на основі моделі з усіма впливовими змінними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60" t="1166"/>
          <a:stretch/>
        </p:blipFill>
        <p:spPr>
          <a:xfrm>
            <a:off x="7834184" y="2285999"/>
            <a:ext cx="9737124" cy="72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6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множинна лінійна модель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83089" y="2402341"/>
            <a:ext cx="7949699" cy="2239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Дослідження різних моделей розрахунку (крок вперед, крок назад, ручний вибір і т.д.)</a:t>
            </a:r>
          </a:p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завжди в поєднанні з перевіркою правдоподібності</a:t>
            </a:r>
          </a:p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Початкові результати позитивні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560" y="2044706"/>
            <a:ext cx="7782440" cy="709494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6211524" y="8363363"/>
            <a:ext cx="998911" cy="27652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3403" t="24196" r="26645"/>
          <a:stretch/>
        </p:blipFill>
        <p:spPr>
          <a:xfrm>
            <a:off x="2019253" y="5151166"/>
            <a:ext cx="6077370" cy="39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0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перенесення на тестовий майданчик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3990" t="5410" r="6797" b="13628"/>
          <a:stretch/>
        </p:blipFill>
        <p:spPr>
          <a:xfrm>
            <a:off x="494269" y="2421813"/>
            <a:ext cx="11602996" cy="694460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863383" y="3184495"/>
            <a:ext cx="4849801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Карта запасу з просторовою роздільною здатністю 10 м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Метричні дані запасу [м³/га] на піксель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Агрегація (наприклад, шляхом усереднення) даних до спеціальних оціночних одиниць легко можлива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9372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Агрегування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863383" y="3184495"/>
            <a:ext cx="4849801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Усереднення для кожного полігону </a:t>
            </a:r>
            <a:r>
              <a:rPr lang="de-DE" sz="2400" dirty="0" err="1"/>
              <a:t>шару </a:t>
            </a:r>
            <a:r>
              <a:rPr lang="de-DE" sz="2400" dirty="0"/>
              <a:t>(</a:t>
            </a:r>
            <a:r>
              <a:rPr lang="de-DE" sz="2400" dirty="0" err="1"/>
              <a:t>fgd_abhba.shp</a:t>
            </a:r>
            <a:r>
              <a:rPr lang="de-DE" sz="2400" dirty="0"/>
              <a:t>)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метричне значення за кожним полігоном та класи були сформовані для візуалізації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Перевагою агрегування є зменшення впливу пікселів з екстремальними значеннями та </a:t>
            </a:r>
            <a:r>
              <a:rPr lang="de-DE" sz="2400" dirty="0" err="1"/>
              <a:t>неправдоподібними </a:t>
            </a:r>
            <a:r>
              <a:rPr lang="de-DE" sz="2400" dirty="0"/>
              <a:t>значеннями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02" y="2265890"/>
            <a:ext cx="10213890" cy="72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7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4905" y="2436772"/>
            <a:ext cx="8398350" cy="1312068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Офіційні дані лазерного сканування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Джерело: GeoSN, надано за </a:t>
            </a:r>
            <a:r>
              <a:rPr lang="de-DE" altLang="de-DE" sz="2800" dirty="0" err="1"/>
              <a:t>посиланням </a:t>
            </a:r>
            <a:r>
              <a:rPr lang="de-DE" altLang="de-DE" sz="2800" dirty="0"/>
              <a:t>45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Дата оновлення: квітень 2022 року або грудень 2016 року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Вихідні дані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092" y="4325092"/>
            <a:ext cx="5895975" cy="43434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76" y="4325092"/>
            <a:ext cx="6029356" cy="460756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76819" y="2436772"/>
            <a:ext cx="8398350" cy="13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33427" indent="-533427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2618" indent="-550098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2152758" indent="-531047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955281" indent="-533427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3776852" indent="-552477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4462686" indent="-55247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5148521" indent="-55247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5834355" indent="-55247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6520190" indent="-55247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kern="0" dirty="0"/>
              <a:t>Дані WISA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kern="0" dirty="0"/>
              <a:t>Джерело: [44].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kern="0" dirty="0"/>
              <a:t>Актуальність: 2023 рік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0EF630-662D-4CF1-AFEC-B2CBFDB1454A}"/>
              </a:ext>
            </a:extLst>
          </p:cNvPr>
          <p:cNvSpPr txBox="1"/>
          <p:nvPr/>
        </p:nvSpPr>
        <p:spPr>
          <a:xfrm>
            <a:off x="181277" y="8932658"/>
            <a:ext cx="605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 sz="1600" dirty="0">
                <a:solidFill>
                  <a:schemeClr val="tx1"/>
                </a:solidFill>
              </a:rPr>
              <a:t>Бали WISA в </a:t>
            </a:r>
            <a:r>
              <a:rPr lang="de-DE" sz="1600" dirty="0" err="1">
                <a:solidFill>
                  <a:schemeClr val="tx1"/>
                </a:solidFill>
              </a:rPr>
              <a:t>FoB </a:t>
            </a:r>
            <a:r>
              <a:rPr lang="de-DE" sz="1600" dirty="0">
                <a:solidFill>
                  <a:schemeClr val="tx1"/>
                </a:solidFill>
              </a:rPr>
              <a:t>Bärenfels</a:t>
            </a:r>
          </a:p>
        </p:txBody>
      </p:sp>
    </p:spTree>
    <p:extLst>
      <p:ext uri="{BB962C8B-B14F-4D97-AF65-F5344CB8AC3E}">
        <p14:creationId xmlns:p14="http://schemas.microsoft.com/office/powerpoint/2010/main" val="10342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999" y="2516981"/>
            <a:ext cx="16498611" cy="396954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Обробка даних лазерного сканування (викиди, нормалізація, розрахунок метрики площі)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Виділення локальних 3D хмар точок за координатами точок відбору проб WISA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Описовий аналіз окремих хмар 3D точок (виведення метрик)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Статистичний аналіз зв'язку </a:t>
            </a:r>
            <a:r>
              <a:rPr lang="de-DE" altLang="de-DE" sz="2800" dirty="0" err="1"/>
              <a:t>між</a:t>
            </a:r>
            <a:r>
              <a:rPr lang="de-DE" altLang="de-DE" sz="2800" dirty="0"/>
              <a:t> </a:t>
            </a:r>
            <a:r>
              <a:rPr lang="uk-UA" altLang="de-DE" sz="2800" dirty="0"/>
              <a:t>наземними показниками </a:t>
            </a:r>
            <a:r>
              <a:rPr lang="de-DE" altLang="de-DE" sz="2800" dirty="0" err="1"/>
              <a:t>та</a:t>
            </a:r>
            <a:r>
              <a:rPr lang="de-DE" altLang="de-DE" sz="2800" dirty="0"/>
              <a:t> метриками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Адаптація правдоподібної моделі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Застосування моделі до загальної хмари точок</a:t>
            </a:r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Базова методологія</a:t>
            </a:r>
          </a:p>
        </p:txBody>
      </p:sp>
    </p:spTree>
    <p:extLst>
      <p:ext uri="{BB962C8B-B14F-4D97-AF65-F5344CB8AC3E}">
        <p14:creationId xmlns:p14="http://schemas.microsoft.com/office/powerpoint/2010/main" val="68391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999" y="2516982"/>
            <a:ext cx="13110909" cy="1312068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Тестова ділянка з дев'яти плиток 2х2 км для обговорення методу (36 км²)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Лісовий масив навколо Шмідеберга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371 точка WISA включено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Використання статистичного </a:t>
            </a:r>
            <a:r>
              <a:rPr lang="de-DE" altLang="de-DE" sz="2800" dirty="0" err="1"/>
              <a:t>програмного</a:t>
            </a:r>
            <a:r>
              <a:rPr lang="de-DE" altLang="de-DE" sz="2800" dirty="0"/>
              <a:t> </a:t>
            </a:r>
            <a:endParaRPr lang="uk-UA" altLang="de-DE" sz="2800" dirty="0"/>
          </a:p>
          <a:p>
            <a:pPr marL="0" indent="0" eaLnBrk="1" hangingPunct="1">
              <a:lnSpc>
                <a:spcPct val="200000"/>
              </a:lnSpc>
              <a:spcBef>
                <a:spcPts val="900"/>
              </a:spcBef>
              <a:buNone/>
              <a:defRPr/>
            </a:pPr>
            <a:r>
              <a:rPr lang="de-DE" altLang="de-DE" sz="2800" dirty="0" err="1"/>
              <a:t>забезпечення</a:t>
            </a:r>
            <a:r>
              <a:rPr lang="de-DE" altLang="de-DE" sz="2800" dirty="0"/>
              <a:t> R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всі результати є відтворюваними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Аналіз даних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382" y="3480920"/>
            <a:ext cx="6885395" cy="60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5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999" y="2516982"/>
            <a:ext cx="16484303" cy="1312068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класичні аерофотозйомки </a:t>
            </a:r>
            <a:r>
              <a:rPr lang="de-DE" altLang="de-DE" sz="2800" dirty="0" err="1"/>
              <a:t>ALS </a:t>
            </a:r>
            <a:r>
              <a:rPr lang="de-DE" altLang="de-DE" sz="2800" dirty="0"/>
              <a:t>збирають дані вздовж смуг польоту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після </a:t>
            </a:r>
            <a:r>
              <a:rPr lang="de-DE" altLang="de-DE" sz="2800" dirty="0" err="1"/>
              <a:t>обробки необроблених </a:t>
            </a:r>
            <a:r>
              <a:rPr lang="de-DE" altLang="de-DE" sz="2800" dirty="0"/>
              <a:t>даних весь набір даних розбивається на </a:t>
            </a:r>
            <a:r>
              <a:rPr lang="de-DE" altLang="de-DE" sz="2800" dirty="0" err="1"/>
              <a:t>плитки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зазвичай квадратні плитки формуються вздовж фіксованої сітки (наприклад, 2х2 км)</a:t>
            </a:r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marL="0" indent="0" eaLnBrk="1" hangingPunct="1">
              <a:spcBef>
                <a:spcPts val="900"/>
              </a:spcBef>
              <a:buNone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Виклик для </a:t>
            </a:r>
            <a:r>
              <a:rPr lang="de-DE" altLang="de-DE" sz="2800" dirty="0" err="1"/>
              <a:t>обробки </a:t>
            </a:r>
            <a:r>
              <a:rPr lang="de-DE" altLang="de-DE" sz="2800" dirty="0"/>
              <a:t>більших площ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800" dirty="0"/>
              <a:t>один файл з усіма даними лазерного сканування був би занадто великим → проблеми зі зберіганням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800" dirty="0"/>
              <a:t>багато менших файлів призводять до перетинання країв → проблема для точок інвентаризації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Перетворення в R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11637963" y="4144315"/>
            <a:ext cx="2432100" cy="2499899"/>
            <a:chOff x="10513987" y="4082531"/>
            <a:chExt cx="2432100" cy="249989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7987" y="4165668"/>
              <a:ext cx="2324100" cy="2333625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 bwMode="auto">
            <a:xfrm>
              <a:off x="10513987" y="6402430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12766087" y="408253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725597" y="4657725"/>
            <a:ext cx="7639054" cy="1728162"/>
            <a:chOff x="1699987" y="4813369"/>
            <a:chExt cx="7639054" cy="172816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/>
            <a:srcRect t="-1" r="2016" b="6034"/>
            <a:stretch/>
          </p:blipFill>
          <p:spPr>
            <a:xfrm>
              <a:off x="1699987" y="4813369"/>
              <a:ext cx="4167191" cy="51911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800000" y="5289618"/>
              <a:ext cx="7539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Назва плитки;Розширення;Актуальність</a:t>
              </a:r>
              <a:endParaRPr lang="de-DE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/>
              <a:r>
                <a:rPr lang="de-DE" sz="20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4025632</a:t>
              </a:r>
              <a:r>
                <a:rPr lang="de-DE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;402000 </a:t>
              </a:r>
              <a:r>
                <a:rPr lang="de-DE" sz="20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5632000 </a:t>
              </a:r>
              <a:r>
                <a:rPr lang="de-DE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404000 5634000;2022-04-12</a:t>
              </a:r>
            </a:p>
          </p:txBody>
        </p:sp>
        <p:sp>
          <p:nvSpPr>
            <p:cNvPr id="13" name="Geschweifte Klammer links 12"/>
            <p:cNvSpPr/>
            <p:nvPr/>
          </p:nvSpPr>
          <p:spPr bwMode="auto">
            <a:xfrm rot="16200000">
              <a:off x="4028904" y="4971878"/>
              <a:ext cx="281799" cy="2118843"/>
            </a:xfrm>
            <a:prstGeom prst="lef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" name="Geschweifte Klammer links 13"/>
            <p:cNvSpPr/>
            <p:nvPr/>
          </p:nvSpPr>
          <p:spPr bwMode="auto">
            <a:xfrm rot="16200000">
              <a:off x="6317271" y="4971878"/>
              <a:ext cx="281799" cy="2118843"/>
            </a:xfrm>
            <a:prstGeom prst="leftBrac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083382" y="6172199"/>
              <a:ext cx="228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/>
                <a:t>Лівий нижній кут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371749" y="6167884"/>
              <a:ext cx="228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/>
                <a:t>Правий верхній кут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02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Зчитати окремі плитки як </a:t>
            </a:r>
            <a:r>
              <a:rPr lang="de-DE" altLang="de-DE" sz="2800" dirty="0" err="1"/>
              <a:t>каталог LAS </a:t>
            </a:r>
            <a:r>
              <a:rPr lang="de-DE" altLang="de-DE" sz="2800" dirty="0"/>
              <a:t>→ Дані зберігаються в каталозі і використовуються лише за необхідності, якщо відповідний крок розрахунку впливає на просторову протяжність плитки.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</a:t>
            </a:r>
            <a:r>
              <a:rPr lang="ru-RU" altLang="de-DE" sz="4000" dirty="0"/>
              <a:t>Підхід до вирішення проблеми використання плиток</a:t>
            </a:r>
            <a:endParaRPr lang="de-DE" altLang="de-DE" sz="40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260000" y="4168177"/>
            <a:ext cx="6998216" cy="5293646"/>
            <a:chOff x="1260000" y="3698618"/>
            <a:chExt cx="6998216" cy="529364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0000" y="3952264"/>
              <a:ext cx="6998216" cy="504000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2337184" y="3698618"/>
              <a:ext cx="509098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Дані польоту Bärenfels 2022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9723548" y="4180534"/>
            <a:ext cx="7192852" cy="5402080"/>
            <a:chOff x="9723548" y="3710975"/>
            <a:chExt cx="7192852" cy="540208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3548" y="3952264"/>
              <a:ext cx="7192852" cy="5160791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12023124" y="3710975"/>
              <a:ext cx="392769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Випробувальна зона</a:t>
              </a: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62562" t="4117" r="8365" b="94342"/>
          <a:stretch/>
        </p:blipFill>
        <p:spPr>
          <a:xfrm>
            <a:off x="12563061" y="4635610"/>
            <a:ext cx="2091193" cy="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 err="1"/>
              <a:t>LASCatalog </a:t>
            </a:r>
            <a:r>
              <a:rPr lang="de-DE" altLang="de-DE" sz="2800" dirty="0"/>
              <a:t>дозволяє безпомилково розраховувати продукти через межі плиток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Приклад: DTM → можна використовувати, зокрема, для нормалізації 3D хмар точок</a:t>
            </a:r>
          </a:p>
          <a:p>
            <a:pPr marL="0" indent="0" eaLnBrk="1" hangingPunct="1">
              <a:spcBef>
                <a:spcPts val="900"/>
              </a:spcBef>
              <a:buNone/>
              <a:defRPr/>
            </a:pPr>
            <a:endParaRPr lang="de-DE" altLang="de-DE" sz="2800" dirty="0"/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</a:t>
            </a:r>
            <a:r>
              <a:rPr lang="de-DE" altLang="de-DE" sz="4000" dirty="0" err="1"/>
              <a:t>розрахунок</a:t>
            </a:r>
            <a:r>
              <a:rPr lang="de-DE" altLang="de-DE" sz="4000" dirty="0"/>
              <a:t> </a:t>
            </a:r>
            <a:r>
              <a:rPr lang="uk-UA" altLang="de-DE" sz="4000" dirty="0"/>
              <a:t>продукту</a:t>
            </a:r>
            <a:r>
              <a:rPr lang="de-DE" altLang="de-DE" sz="4000" dirty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4045164"/>
            <a:ext cx="6850636" cy="52224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500" y="4045164"/>
            <a:ext cx="7427687" cy="52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3D хмари точок складаються з мільйонів точок з </a:t>
            </a:r>
            <a:r>
              <a:rPr lang="de-DE" altLang="de-DE" sz="2800" dirty="0" err="1"/>
              <a:t>координатами xyz </a:t>
            </a:r>
            <a:r>
              <a:rPr lang="de-DE" altLang="de-DE" sz="2800" dirty="0"/>
              <a:t>для кожної точки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z-координата зазвичай вказує на висоту в системі відліку висот (наприклад, DHHN2016)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Завдання: Відняти висоту рельєфу від кожної точки так, щоб найнижча інформація про висоту представляла 0 м і хмари точок можна було порівнювати між собою.</a:t>
            </a:r>
          </a:p>
          <a:p>
            <a:pPr marL="0" indent="0" eaLnBrk="1" hangingPunct="1">
              <a:spcBef>
                <a:spcPts val="900"/>
              </a:spcBef>
              <a:buNone/>
              <a:defRPr/>
            </a:pPr>
            <a:endParaRPr lang="de-DE" altLang="de-DE" sz="2800" dirty="0"/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нормалізація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r="225" b="25719"/>
          <a:stretch/>
        </p:blipFill>
        <p:spPr>
          <a:xfrm>
            <a:off x="6430661" y="4634556"/>
            <a:ext cx="5474044" cy="48677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4340" t="74030"/>
          <a:stretch/>
        </p:blipFill>
        <p:spPr>
          <a:xfrm>
            <a:off x="12134335" y="6118654"/>
            <a:ext cx="4699686" cy="170188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110048" y="6009333"/>
            <a:ext cx="509098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/>
              <a:t>Принцип нормалізації подібний до принципу розрахунку різних моделей рельєфу.</a:t>
            </a:r>
          </a:p>
        </p:txBody>
      </p:sp>
    </p:spTree>
    <p:extLst>
      <p:ext uri="{BB962C8B-B14F-4D97-AF65-F5344CB8AC3E}">
        <p14:creationId xmlns:p14="http://schemas.microsoft.com/office/powerpoint/2010/main" val="164902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Через різні смуги польоту, які мають певне бічне перекриття одна з одною, щоб покрити всю територію </a:t>
            </a:r>
            <a:r>
              <a:rPr lang="de-DE" altLang="de-DE" sz="2800" dirty="0" err="1"/>
              <a:t>без пропусків </a:t>
            </a:r>
            <a:r>
              <a:rPr lang="de-DE" altLang="de-DE" sz="2800" dirty="0"/>
              <a:t>під час аерофотозйомки, дані мають неоднорідну щільність точок (локально до більш ніж 60 точок/м²).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Щоб уникнути можливих ефектів під час розрахунку, щільність точок була випадковим чином зменшена до отримання зображення, </a:t>
            </a:r>
            <a:r>
              <a:rPr lang="de-DE" altLang="de-DE" sz="2800" dirty="0" err="1"/>
              <a:t>вільного від артефактів</a:t>
            </a:r>
            <a:r>
              <a:rPr lang="de-DE" altLang="de-DE" sz="2800" dirty="0"/>
              <a:t>.</a:t>
            </a:r>
          </a:p>
          <a:p>
            <a:pPr marL="0" indent="0" eaLnBrk="1" hangingPunct="1">
              <a:spcBef>
                <a:spcPts val="900"/>
              </a:spcBef>
              <a:buNone/>
              <a:defRPr/>
            </a:pPr>
            <a:endParaRPr lang="de-DE" altLang="de-DE" sz="2800" dirty="0"/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Реалізація в R - щільність точок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24" y="5029200"/>
            <a:ext cx="5747240" cy="44576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288" y="5029200"/>
            <a:ext cx="5661337" cy="44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47131"/>
      </p:ext>
    </p:extLst>
  </p:cSld>
  <p:clrMapOvr>
    <a:masterClrMapping/>
  </p:clrMapOvr>
</p:sld>
</file>

<file path=ppt/theme/theme1.xml><?xml version="1.0" encoding="utf-8"?>
<a:theme xmlns:a="http://schemas.openxmlformats.org/drawingml/2006/main" name="2_Folienmaster">
  <a:themeElements>
    <a:clrScheme name="Benutzerdefiniert 3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008444"/>
      </a:hlink>
      <a:folHlink>
        <a:srgbClr val="7FB3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83095a-db20-459a-9d7d-43b1b6dbea8c">
      <UserInfo>
        <DisplayName>Otto, Sylvia - SMEKUL</DisplayName>
        <AccountId>190</AccountId>
        <AccountType/>
      </UserInfo>
    </SharedWithUsers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E73F3A7726419B17A6AE052AAF73" ma:contentTypeVersion="15" ma:contentTypeDescription="Create a new document." ma:contentTypeScope="" ma:versionID="7826c8860d0fa044ef053e1108407afd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1216832ac8f68ead39ee4eb4b0be036c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E14B4-38FA-4EF8-AA2E-D2DFBCA6B6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30f3ff2-1869-4cdd-8d1a-a80ce3d7228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7c83095a-db20-459a-9d7d-43b1b6dbea8c"/>
    <ds:schemaRef ds:uri="b4de3b38-e3bc-457f-93af-f189da2c859d"/>
  </ds:schemaRefs>
</ds:datastoreItem>
</file>

<file path=customXml/itemProps2.xml><?xml version="1.0" encoding="utf-8"?>
<ds:datastoreItem xmlns:ds="http://schemas.openxmlformats.org/officeDocument/2006/customXml" ds:itemID="{875383AE-FEAF-46B7-A804-C4D5E1309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e3b38-e3bc-457f-93af-f189da2c859d"/>
    <ds:schemaRef ds:uri="7c83095a-db20-459a-9d7d-43b1b6dbe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2357A9-92AB-4A11-805B-D2AF76589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1028</Words>
  <Application>Microsoft Office PowerPoint</Application>
  <PresentationFormat>Довільний</PresentationFormat>
  <Paragraphs>180</Paragraphs>
  <Slides>16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Courier New</vt:lpstr>
      <vt:lpstr>Wingdings</vt:lpstr>
      <vt:lpstr>2_Folienmaster</vt:lpstr>
      <vt:lpstr>Карта запасів на основі даних ALS Стан робіт на прикладі тестової ділянки у FoB Bärenfels</vt:lpstr>
      <vt:lpstr>Вихідні дані</vt:lpstr>
      <vt:lpstr>Базова методологія</vt:lpstr>
      <vt:lpstr>Аналіз даних</vt:lpstr>
      <vt:lpstr>Перетворення в R</vt:lpstr>
      <vt:lpstr>Реалізація в R - Підхід до вирішення проблеми використання плиток</vt:lpstr>
      <vt:lpstr>Реалізація в R - розрахунок продукту </vt:lpstr>
      <vt:lpstr>Реалізація в R - нормалізація</vt:lpstr>
      <vt:lpstr>Реалізація в R - щільність точок</vt:lpstr>
      <vt:lpstr>Реалізація в R - площадні метрики</vt:lpstr>
      <vt:lpstr>Реалізація в R - метриці графіків</vt:lpstr>
      <vt:lpstr>Реалізація в R - приклад хмари точок</vt:lpstr>
      <vt:lpstr>Реалізація в R - контексті (ALS та WISA)</vt:lpstr>
      <vt:lpstr>Реалізація в R - множинна лінійна модель</vt:lpstr>
      <vt:lpstr>Реалізація в R - перенесення на тестовий майданчик</vt:lpstr>
      <vt:lpstr>Реалізація в R - Агрегування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Aussagekräftigen Titel</dc:title>
  <dc:creator/>
  <cp:keywords>, docId:5F53388C5E23F54B9F024B4048B0D78E</cp:keywords>
  <cp:lastModifiedBy/>
  <cp:revision>93</cp:revision>
  <dcterms:created xsi:type="dcterms:W3CDTF">2009-07-20T07:10:19Z</dcterms:created>
  <dcterms:modified xsi:type="dcterms:W3CDTF">2026-03-19T08:16:09Z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