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sldIdLst>
    <p:sldId id="257" r:id="rId5"/>
    <p:sldId id="362" r:id="rId6"/>
    <p:sldId id="363" r:id="rId7"/>
    <p:sldId id="447" r:id="rId8"/>
    <p:sldId id="7340" r:id="rId9"/>
    <p:sldId id="415" r:id="rId10"/>
    <p:sldId id="2076138881" r:id="rId11"/>
    <p:sldId id="418" r:id="rId12"/>
    <p:sldId id="368" r:id="rId13"/>
    <p:sldId id="365" r:id="rId14"/>
    <p:sldId id="410" r:id="rId15"/>
    <p:sldId id="388" r:id="rId16"/>
    <p:sldId id="389" r:id="rId17"/>
    <p:sldId id="4329" r:id="rId18"/>
    <p:sldId id="417" r:id="rId19"/>
    <p:sldId id="366" r:id="rId20"/>
    <p:sldId id="385" r:id="rId21"/>
    <p:sldId id="2147480529" r:id="rId22"/>
    <p:sldId id="2147480526" r:id="rId23"/>
    <p:sldId id="420" r:id="rId24"/>
    <p:sldId id="2147480527" r:id="rId25"/>
    <p:sldId id="386" r:id="rId26"/>
    <p:sldId id="2147480536" r:id="rId27"/>
    <p:sldId id="2147480535" r:id="rId28"/>
    <p:sldId id="391" r:id="rId29"/>
    <p:sldId id="394" r:id="rId30"/>
    <p:sldId id="405" r:id="rId31"/>
    <p:sldId id="408" r:id="rId32"/>
    <p:sldId id="2147480534" r:id="rId33"/>
    <p:sldId id="455" r:id="rId34"/>
    <p:sldId id="437" r:id="rId35"/>
    <p:sldId id="451" r:id="rId36"/>
    <p:sldId id="438" r:id="rId37"/>
    <p:sldId id="421" r:id="rId38"/>
    <p:sldId id="428" r:id="rId39"/>
    <p:sldId id="370" r:id="rId40"/>
    <p:sldId id="371" r:id="rId41"/>
    <p:sldId id="426" r:id="rId42"/>
    <p:sldId id="2147480531" r:id="rId43"/>
    <p:sldId id="2147480533" r:id="rId44"/>
    <p:sldId id="2147480532" r:id="rId45"/>
    <p:sldId id="2147480530" r:id="rId46"/>
    <p:sldId id="425" r:id="rId47"/>
    <p:sldId id="430" r:id="rId4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B3E9230-83DB-6048-A00F-A27F9DD257A9}">
          <p14:sldIdLst>
            <p14:sldId id="257"/>
            <p14:sldId id="362"/>
            <p14:sldId id="363"/>
          </p14:sldIdLst>
        </p14:section>
        <p14:section name="Politische Situation" id="{951ED6A4-25B1-F34A-8576-55363E60E4C9}">
          <p14:sldIdLst>
            <p14:sldId id="447"/>
            <p14:sldId id="7340"/>
          </p14:sldIdLst>
        </p14:section>
        <p14:section name="Betroffenheit" id="{386293A0-AA91-7141-ABC9-1EFC059A91D1}">
          <p14:sldIdLst>
            <p14:sldId id="415"/>
            <p14:sldId id="2076138881"/>
            <p14:sldId id="418"/>
            <p14:sldId id="368"/>
          </p14:sldIdLst>
        </p14:section>
        <p14:section name="Zeitschiene" id="{AF3A3056-8914-8E41-9BE7-8FCCB5B59035}">
          <p14:sldIdLst>
            <p14:sldId id="365"/>
            <p14:sldId id="410"/>
          </p14:sldIdLst>
        </p14:section>
        <p14:section name="Basis - Definitionen" id="{8193B4C6-7830-0E4D-915D-19CEDA65875F}">
          <p14:sldIdLst>
            <p14:sldId id="388"/>
            <p14:sldId id="389"/>
            <p14:sldId id="4329"/>
            <p14:sldId id="417"/>
          </p14:sldIdLst>
        </p14:section>
        <p14:section name="Betroffenheit in der Branche" id="{149EB450-63E2-8E41-A303-D2395FF825FF}">
          <p14:sldIdLst>
            <p14:sldId id="366"/>
            <p14:sldId id="385"/>
            <p14:sldId id="2147480529"/>
            <p14:sldId id="2147480526"/>
            <p14:sldId id="420"/>
            <p14:sldId id="2147480527"/>
            <p14:sldId id="386"/>
            <p14:sldId id="2147480536"/>
            <p14:sldId id="2147480535"/>
          </p14:sldIdLst>
        </p14:section>
        <p14:section name="Umsetzung" id="{ECD15C45-1E5E-7C41-BDBE-74215CDF52EA}">
          <p14:sldIdLst>
            <p14:sldId id="391"/>
            <p14:sldId id="394"/>
            <p14:sldId id="405"/>
            <p14:sldId id="408"/>
            <p14:sldId id="2147480534"/>
            <p14:sldId id="455"/>
            <p14:sldId id="437"/>
            <p14:sldId id="451"/>
            <p14:sldId id="438"/>
          </p14:sldIdLst>
        </p14:section>
        <p14:section name="Kontrolle - Rechtsfolgen" id="{57048685-CE90-7849-8E82-0CAC996A6DC4}">
          <p14:sldIdLst>
            <p14:sldId id="421"/>
            <p14:sldId id="428"/>
          </p14:sldIdLst>
        </p14:section>
        <p14:section name="Fallbeispiele" id="{C070C6A9-D164-794A-A16B-F7C47ACE7359}">
          <p14:sldIdLst>
            <p14:sldId id="370"/>
            <p14:sldId id="371"/>
          </p14:sldIdLst>
        </p14:section>
        <p14:section name="Handlungsempfehlungen" id="{E5348D70-2D02-BF46-914B-C5891809BD08}">
          <p14:sldIdLst>
            <p14:sldId id="426"/>
            <p14:sldId id="2147480531"/>
            <p14:sldId id="2147480533"/>
            <p14:sldId id="2147480532"/>
            <p14:sldId id="2147480530"/>
            <p14:sldId id="425"/>
          </p14:sldIdLst>
        </p14:section>
        <p14:section name="Abschluss" id="{1DC07C82-48A8-EF49-AE04-AF4A66DAEC16}">
          <p14:sldIdLst>
            <p14:sldId id="430"/>
          </p14:sldIdLst>
        </p14:section>
      </p14:sectionLst>
    </p:ext>
    <p:ext uri="{EFAFB233-063F-42B5-8137-9DF3F51BA10A}">
      <p15:sldGuideLst xmlns:p15="http://schemas.microsoft.com/office/powerpoint/2012/main">
        <p15:guide id="1" pos="3840" userDrawn="1">
          <p15:clr>
            <a:srgbClr val="A4A3A4"/>
          </p15:clr>
        </p15:guide>
        <p15:guide id="2" orient="horz" pos="225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D6D586-C0B9-3DD7-CA15-F162BACCC025}" name="Lukas Freise" initials="LF" userId="S::lukas.freise@holzindustrie.de::e4dac010-8fd7-4633-8574-69332f44ec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98989"/>
    <a:srgbClr val="005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07"/>
    <p:restoredTop sz="94872"/>
  </p:normalViewPr>
  <p:slideViewPr>
    <p:cSldViewPr snapToGrid="0">
      <p:cViewPr>
        <p:scale>
          <a:sx n="41" d="100"/>
          <a:sy n="41" d="100"/>
        </p:scale>
        <p:origin x="1268" y="428"/>
      </p:cViewPr>
      <p:guideLst>
        <p:guide pos="3840"/>
        <p:guide orient="horz" pos="225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yna Semytska" userId="a3d2e4e7-b9ff-45b1-8635-20d07c4ce47e" providerId="ADAL" clId="{FB7BFF1B-B6B8-43E0-A23D-4DB3B4C8A227}"/>
    <pc:docChg chg="modSld">
      <pc:chgData name="Halyna Semytska" userId="a3d2e4e7-b9ff-45b1-8635-20d07c4ce47e" providerId="ADAL" clId="{FB7BFF1B-B6B8-43E0-A23D-4DB3B4C8A227}" dt="2026-03-13T20:29:47.634" v="4" actId="1076"/>
      <pc:docMkLst>
        <pc:docMk/>
      </pc:docMkLst>
      <pc:sldChg chg="modSp mod">
        <pc:chgData name="Halyna Semytska" userId="a3d2e4e7-b9ff-45b1-8635-20d07c4ce47e" providerId="ADAL" clId="{FB7BFF1B-B6B8-43E0-A23D-4DB3B4C8A227}" dt="2026-03-13T20:29:47.634" v="4" actId="1076"/>
        <pc:sldMkLst>
          <pc:docMk/>
          <pc:sldMk cId="42221506" sldId="2147480532"/>
        </pc:sldMkLst>
        <pc:spChg chg="mod">
          <ac:chgData name="Halyna Semytska" userId="a3d2e4e7-b9ff-45b1-8635-20d07c4ce47e" providerId="ADAL" clId="{FB7BFF1B-B6B8-43E0-A23D-4DB3B4C8A227}" dt="2026-03-13T20:29:34.207" v="2" actId="1076"/>
          <ac:spMkLst>
            <pc:docMk/>
            <pc:sldMk cId="42221506" sldId="2147480532"/>
            <ac:spMk id="6" creationId="{66B94FF1-5BD4-3853-7EFC-9E0436386F06}"/>
          </ac:spMkLst>
        </pc:spChg>
        <pc:spChg chg="mod">
          <ac:chgData name="Halyna Semytska" userId="a3d2e4e7-b9ff-45b1-8635-20d07c4ce47e" providerId="ADAL" clId="{FB7BFF1B-B6B8-43E0-A23D-4DB3B4C8A227}" dt="2026-03-13T20:29:47.634" v="4" actId="1076"/>
          <ac:spMkLst>
            <pc:docMk/>
            <pc:sldMk cId="42221506" sldId="2147480532"/>
            <ac:spMk id="7" creationId="{8CB20740-0114-CC36-291C-AAFDD9A4D6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AE5FF-6E2C-7944-BDA8-1F119D0F3CF8}" type="datetimeFigureOut">
              <a:rPr lang="de-DE" smtClean="0"/>
              <a:t>13.03.2026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DB04A-967D-7E40-81F0-230121844B8D}" type="slidenum">
              <a:rPr lang="de-DE" smtClean="0"/>
              <a:t>‹#›</a:t>
            </a:fld>
            <a:endParaRPr lang="de-DE"/>
          </a:p>
        </p:txBody>
      </p:sp>
    </p:spTree>
    <p:extLst>
      <p:ext uri="{BB962C8B-B14F-4D97-AF65-F5344CB8AC3E}">
        <p14:creationId xmlns:p14="http://schemas.microsoft.com/office/powerpoint/2010/main" val="361815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95DB04A-967D-7E40-81F0-230121844B8D}" type="slidenum">
              <a:rPr lang="de-DE" smtClean="0"/>
              <a:t>2</a:t>
            </a:fld>
            <a:endParaRPr lang="de-DE"/>
          </a:p>
        </p:txBody>
      </p:sp>
    </p:spTree>
    <p:extLst>
      <p:ext uri="{BB962C8B-B14F-4D97-AF65-F5344CB8AC3E}">
        <p14:creationId xmlns:p14="http://schemas.microsoft.com/office/powerpoint/2010/main" val="216276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66398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95DB04A-967D-7E40-81F0-230121844B8D}" type="slidenum">
              <a:rPr lang="de-DE" smtClean="0"/>
              <a:t>35</a:t>
            </a:fld>
            <a:endParaRPr lang="de-DE"/>
          </a:p>
        </p:txBody>
      </p:sp>
    </p:spTree>
    <p:extLst>
      <p:ext uri="{BB962C8B-B14F-4D97-AF65-F5344CB8AC3E}">
        <p14:creationId xmlns:p14="http://schemas.microsoft.com/office/powerpoint/2010/main" val="358339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291A0-F59F-68F4-589F-F8EA0EEDDD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8DE40E2-BA5C-C3C9-3FC5-3BEF29F5E3B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10D781-13C7-FBAB-9BFF-FC4358BA055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AC9D867-E83E-65DC-87B2-2B0A4C036E47}"/>
              </a:ext>
            </a:extLst>
          </p:cNvPr>
          <p:cNvSpPr>
            <a:spLocks noGrp="1"/>
          </p:cNvSpPr>
          <p:nvPr>
            <p:ph type="sldNum" sz="quarter" idx="5"/>
          </p:nvPr>
        </p:nvSpPr>
        <p:spPr/>
        <p:txBody>
          <a:bodyPr/>
          <a:lstStyle/>
          <a:p>
            <a:fld id="{C95DB04A-967D-7E40-81F0-230121844B8D}" type="slidenum">
              <a:rPr lang="de-DE" smtClean="0"/>
              <a:t>39</a:t>
            </a:fld>
            <a:endParaRPr lang="de-DE"/>
          </a:p>
        </p:txBody>
      </p:sp>
    </p:spTree>
    <p:extLst>
      <p:ext uri="{BB962C8B-B14F-4D97-AF65-F5344CB8AC3E}">
        <p14:creationId xmlns:p14="http://schemas.microsoft.com/office/powerpoint/2010/main" val="381783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23338-F4B4-DA8C-91CE-76FB6DA3195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2BDDE1-2428-56A8-2789-5178D6473FC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208FC9E-B224-07C5-42F7-77B5BEBF9E8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0DF7B99-2D80-8A44-26E6-50E7D418BD12}"/>
              </a:ext>
            </a:extLst>
          </p:cNvPr>
          <p:cNvSpPr>
            <a:spLocks noGrp="1"/>
          </p:cNvSpPr>
          <p:nvPr>
            <p:ph type="sldNum" sz="quarter" idx="5"/>
          </p:nvPr>
        </p:nvSpPr>
        <p:spPr/>
        <p:txBody>
          <a:bodyPr/>
          <a:lstStyle/>
          <a:p>
            <a:fld id="{C95DB04A-967D-7E40-81F0-230121844B8D}" type="slidenum">
              <a:rPr lang="de-DE" smtClean="0"/>
              <a:t>40</a:t>
            </a:fld>
            <a:endParaRPr lang="de-DE"/>
          </a:p>
        </p:txBody>
      </p:sp>
    </p:spTree>
    <p:extLst>
      <p:ext uri="{BB962C8B-B14F-4D97-AF65-F5344CB8AC3E}">
        <p14:creationId xmlns:p14="http://schemas.microsoft.com/office/powerpoint/2010/main" val="74830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B389C-64F5-BC26-1F22-BA70294F329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9D0A3C1-7E20-ECC3-E7E3-E3C53CD26BC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0C0DE1B-1505-C61F-2643-60DD9C978CB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FB48C7E-2F6F-A500-8F8D-9BAAF1FFFC5F}"/>
              </a:ext>
            </a:extLst>
          </p:cNvPr>
          <p:cNvSpPr>
            <a:spLocks noGrp="1"/>
          </p:cNvSpPr>
          <p:nvPr>
            <p:ph type="sldNum" sz="quarter" idx="5"/>
          </p:nvPr>
        </p:nvSpPr>
        <p:spPr/>
        <p:txBody>
          <a:bodyPr/>
          <a:lstStyle/>
          <a:p>
            <a:fld id="{C95DB04A-967D-7E40-81F0-230121844B8D}" type="slidenum">
              <a:rPr lang="de-DE" smtClean="0"/>
              <a:t>41</a:t>
            </a:fld>
            <a:endParaRPr lang="de-DE"/>
          </a:p>
        </p:txBody>
      </p:sp>
    </p:spTree>
    <p:extLst>
      <p:ext uri="{BB962C8B-B14F-4D97-AF65-F5344CB8AC3E}">
        <p14:creationId xmlns:p14="http://schemas.microsoft.com/office/powerpoint/2010/main" val="3177876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C44EE-919A-76AD-2410-E3510AF4408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80FD107-B1F4-33F3-6455-61BC6DDB25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1F0DCF3-3150-1887-A7D7-17E939459B1B}"/>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5" name="Fußzeilenplatzhalter 4">
            <a:extLst>
              <a:ext uri="{FF2B5EF4-FFF2-40B4-BE49-F238E27FC236}">
                <a16:creationId xmlns:a16="http://schemas.microsoft.com/office/drawing/2014/main" id="{8FF42DE7-943D-FB83-BAC9-C0505596F9A4}"/>
              </a:ext>
            </a:extLst>
          </p:cNvPr>
          <p:cNvSpPr>
            <a:spLocks noGrp="1"/>
          </p:cNvSpPr>
          <p:nvPr>
            <p:ph type="ftr" sz="quarter" idx="11"/>
          </p:nvPr>
        </p:nvSpPr>
        <p:spPr/>
        <p:txBody>
          <a:bodyPr/>
          <a:lstStyle/>
          <a:p>
            <a:r>
              <a:rPr lang="de-DE"/>
              <a:t>EUDR HDH Vorstellung</a:t>
            </a:r>
          </a:p>
        </p:txBody>
      </p:sp>
      <p:sp>
        <p:nvSpPr>
          <p:cNvPr id="6" name="Foliennummernplatzhalter 5">
            <a:extLst>
              <a:ext uri="{FF2B5EF4-FFF2-40B4-BE49-F238E27FC236}">
                <a16:creationId xmlns:a16="http://schemas.microsoft.com/office/drawing/2014/main" id="{984FBD09-DA56-59CB-9C4C-86102774596B}"/>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276907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B427F-7111-39CA-1444-025A181F78B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68A29D-0B44-715C-EEB1-9E559EAEBE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A8F5413-E5A4-F298-BA3F-8F0E5F739EDF}"/>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5" name="Fußzeilenplatzhalter 4">
            <a:extLst>
              <a:ext uri="{FF2B5EF4-FFF2-40B4-BE49-F238E27FC236}">
                <a16:creationId xmlns:a16="http://schemas.microsoft.com/office/drawing/2014/main" id="{452BE898-295F-D089-87B2-C22E2B1CCA16}"/>
              </a:ext>
            </a:extLst>
          </p:cNvPr>
          <p:cNvSpPr>
            <a:spLocks noGrp="1"/>
          </p:cNvSpPr>
          <p:nvPr>
            <p:ph type="ftr" sz="quarter" idx="11"/>
          </p:nvPr>
        </p:nvSpPr>
        <p:spPr/>
        <p:txBody>
          <a:bodyPr/>
          <a:lstStyle/>
          <a:p>
            <a:r>
              <a:rPr lang="de-DE"/>
              <a:t>EUDR HDH Vorstellung</a:t>
            </a:r>
          </a:p>
        </p:txBody>
      </p:sp>
      <p:sp>
        <p:nvSpPr>
          <p:cNvPr id="6" name="Foliennummernplatzhalter 5">
            <a:extLst>
              <a:ext uri="{FF2B5EF4-FFF2-40B4-BE49-F238E27FC236}">
                <a16:creationId xmlns:a16="http://schemas.microsoft.com/office/drawing/2014/main" id="{CA91AC9D-F02D-7976-316B-1E5B9DB9C6AF}"/>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370483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5C7C2E4-2173-FF16-568E-B8879D4B919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CEE89AF-2D20-9828-21C0-4E381235063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1B59721-9D3F-43A7-2008-ACC294750A79}"/>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5" name="Fußzeilenplatzhalter 4">
            <a:extLst>
              <a:ext uri="{FF2B5EF4-FFF2-40B4-BE49-F238E27FC236}">
                <a16:creationId xmlns:a16="http://schemas.microsoft.com/office/drawing/2014/main" id="{9F80531D-BDE2-108A-C806-F51BACDFD669}"/>
              </a:ext>
            </a:extLst>
          </p:cNvPr>
          <p:cNvSpPr>
            <a:spLocks noGrp="1"/>
          </p:cNvSpPr>
          <p:nvPr>
            <p:ph type="ftr" sz="quarter" idx="11"/>
          </p:nvPr>
        </p:nvSpPr>
        <p:spPr/>
        <p:txBody>
          <a:bodyPr/>
          <a:lstStyle/>
          <a:p>
            <a:r>
              <a:rPr lang="de-DE"/>
              <a:t>EUDR HDH Vorstellung</a:t>
            </a:r>
          </a:p>
        </p:txBody>
      </p:sp>
      <p:sp>
        <p:nvSpPr>
          <p:cNvPr id="6" name="Foliennummernplatzhalter 5">
            <a:extLst>
              <a:ext uri="{FF2B5EF4-FFF2-40B4-BE49-F238E27FC236}">
                <a16:creationId xmlns:a16="http://schemas.microsoft.com/office/drawing/2014/main" id="{C57B862E-797B-F448-96D6-E5387381F7B7}"/>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350671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el und Inhalt">
    <p:spTree>
      <p:nvGrpSpPr>
        <p:cNvPr id="1" name=""/>
        <p:cNvGrpSpPr/>
        <p:nvPr/>
      </p:nvGrpSpPr>
      <p:grpSpPr>
        <a:xfrm>
          <a:off x="0" y="0"/>
          <a:ext cx="0" cy="0"/>
          <a:chOff x="0" y="0"/>
          <a:chExt cx="0" cy="0"/>
        </a:xfrm>
      </p:grpSpPr>
      <p:sp>
        <p:nvSpPr>
          <p:cNvPr id="33" name="Textebene 1…"/>
          <p:cNvSpPr txBox="1">
            <a:spLocks noGrp="1"/>
          </p:cNvSpPr>
          <p:nvPr>
            <p:ph type="body" idx="1"/>
          </p:nvPr>
        </p:nvSpPr>
        <p:spPr>
          <a:xfrm>
            <a:off x="431371" y="1484783"/>
            <a:ext cx="11040000" cy="4802400"/>
          </a:xfrm>
          <a:prstGeom prst="rect">
            <a:avLst/>
          </a:prstGeom>
        </p:spPr>
        <p:txBody>
          <a:bodyPr/>
          <a:lstStyle/>
          <a:p>
            <a:r>
              <a:rPr err="1"/>
              <a:t>Textebene</a:t>
            </a:r>
            <a:r>
              <a:t> 1</a:t>
            </a:r>
          </a:p>
          <a:p>
            <a:pPr lvl="1"/>
            <a:r>
              <a:rPr err="1"/>
              <a:t>Textebene</a:t>
            </a:r>
            <a:r>
              <a:t> 2</a:t>
            </a:r>
          </a:p>
          <a:p>
            <a:pPr lvl="2"/>
            <a:r>
              <a:rPr err="1"/>
              <a:t>Textebene</a:t>
            </a:r>
            <a:r>
              <a:t> 3</a:t>
            </a:r>
          </a:p>
          <a:p>
            <a:pPr lvl="3"/>
            <a:r>
              <a:rPr err="1"/>
              <a:t>Textebene</a:t>
            </a:r>
            <a:r>
              <a:t> 4</a:t>
            </a:r>
          </a:p>
          <a:p>
            <a:pPr lvl="4"/>
            <a:r>
              <a:rPr err="1"/>
              <a:t>Textebene</a:t>
            </a:r>
            <a:r>
              <a:t> 5</a:t>
            </a:r>
          </a:p>
        </p:txBody>
      </p:sp>
      <p:sp>
        <p:nvSpPr>
          <p:cNvPr id="34" name="Titeltext"/>
          <p:cNvSpPr txBox="1">
            <a:spLocks noGrp="1"/>
          </p:cNvSpPr>
          <p:nvPr>
            <p:ph type="title"/>
          </p:nvPr>
        </p:nvSpPr>
        <p:spPr>
          <a:xfrm>
            <a:off x="431371" y="225177"/>
            <a:ext cx="9217026" cy="611537"/>
          </a:xfrm>
          <a:prstGeom prst="rect">
            <a:avLst/>
          </a:prstGeom>
        </p:spPr>
        <p:txBody>
          <a:bodyPr/>
          <a:lstStyle/>
          <a:p>
            <a:r>
              <a:t>Titeltext</a:t>
            </a:r>
          </a:p>
        </p:txBody>
      </p:sp>
      <p:sp>
        <p:nvSpPr>
          <p:cNvPr id="35" name="Textplatzhalter 2"/>
          <p:cNvSpPr>
            <a:spLocks noGrp="1"/>
          </p:cNvSpPr>
          <p:nvPr>
            <p:ph type="body" sz="quarter" idx="21"/>
          </p:nvPr>
        </p:nvSpPr>
        <p:spPr>
          <a:xfrm>
            <a:off x="436030" y="836712"/>
            <a:ext cx="9212366" cy="639764"/>
          </a:xfrm>
          <a:prstGeom prst="rect">
            <a:avLst/>
          </a:prstGeom>
        </p:spPr>
        <p:txBody>
          <a:bodyPr anchor="ctr"/>
          <a:lstStyle/>
          <a:p>
            <a:pPr marL="455612" indent="-455612">
              <a:spcBef>
                <a:spcPts val="1200"/>
              </a:spcBef>
              <a:buClr>
                <a:schemeClr val="accent1"/>
              </a:buClr>
              <a:buSzPct val="100000"/>
              <a:buChar char="▪"/>
            </a:pPr>
            <a:endParaRPr/>
          </a:p>
        </p:txBody>
      </p:sp>
      <p:sp>
        <p:nvSpPr>
          <p:cNvPr id="36"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554346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266F4F-3F09-A41C-401A-3C18C9A4D025}"/>
              </a:ext>
            </a:extLst>
          </p:cNvPr>
          <p:cNvSpPr>
            <a:spLocks noGrp="1"/>
          </p:cNvSpPr>
          <p:nvPr>
            <p:ph type="title" hasCustomPrompt="1"/>
          </p:nvPr>
        </p:nvSpPr>
        <p:spPr>
          <a:xfrm>
            <a:off x="836613" y="333375"/>
            <a:ext cx="10515600" cy="720000"/>
          </a:xfrm>
        </p:spPr>
        <p:txBody>
          <a:bodyPr anchor="ctr">
            <a:normAutofit/>
          </a:bodyPr>
          <a:lstStyle>
            <a:lvl1pPr algn="l">
              <a:defRPr sz="3600"/>
            </a:lvl1pPr>
          </a:lstStyle>
          <a:p>
            <a:r>
              <a:rPr lang="de-DE"/>
              <a:t>MASTERTITELFORMAT BEARBEITEN</a:t>
            </a:r>
          </a:p>
        </p:txBody>
      </p:sp>
      <p:sp>
        <p:nvSpPr>
          <p:cNvPr id="3" name="Inhaltsplatzhalter 2">
            <a:extLst>
              <a:ext uri="{FF2B5EF4-FFF2-40B4-BE49-F238E27FC236}">
                <a16:creationId xmlns:a16="http://schemas.microsoft.com/office/drawing/2014/main" id="{2E324279-9D20-39AB-2B04-C3BB71BDCAE9}"/>
              </a:ext>
            </a:extLst>
          </p:cNvPr>
          <p:cNvSpPr>
            <a:spLocks noGrp="1"/>
          </p:cNvSpPr>
          <p:nvPr>
            <p:ph idx="1"/>
          </p:nvPr>
        </p:nvSpPr>
        <p:spPr>
          <a:xfrm>
            <a:off x="838200" y="1230594"/>
            <a:ext cx="10515600" cy="494636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EF50A8A-A5ED-1614-1611-5E66883D1237}"/>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5" name="Fußzeilenplatzhalter 4">
            <a:extLst>
              <a:ext uri="{FF2B5EF4-FFF2-40B4-BE49-F238E27FC236}">
                <a16:creationId xmlns:a16="http://schemas.microsoft.com/office/drawing/2014/main" id="{866483B8-EEF0-93EB-1ADA-C11678E7BC36}"/>
              </a:ext>
            </a:extLst>
          </p:cNvPr>
          <p:cNvSpPr>
            <a:spLocks noGrp="1"/>
          </p:cNvSpPr>
          <p:nvPr>
            <p:ph type="ftr" sz="quarter" idx="11"/>
          </p:nvPr>
        </p:nvSpPr>
        <p:spPr/>
        <p:txBody>
          <a:bodyPr/>
          <a:lstStyle/>
          <a:p>
            <a:r>
              <a:rPr lang="de-DE"/>
              <a:t>EUDR HDH Vorstellung</a:t>
            </a:r>
          </a:p>
        </p:txBody>
      </p:sp>
      <p:sp>
        <p:nvSpPr>
          <p:cNvPr id="6" name="Foliennummernplatzhalter 5">
            <a:extLst>
              <a:ext uri="{FF2B5EF4-FFF2-40B4-BE49-F238E27FC236}">
                <a16:creationId xmlns:a16="http://schemas.microsoft.com/office/drawing/2014/main" id="{A0F24ACA-C0D0-AAD7-B3A9-E4D938B13E69}"/>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3229848492"/>
      </p:ext>
    </p:extLst>
  </p:cSld>
  <p:clrMapOvr>
    <a:masterClrMapping/>
  </p:clrMapOvr>
  <p:extLst>
    <p:ext uri="{DCECCB84-F9BA-43D5-87BE-67443E8EF086}">
      <p15:sldGuideLst xmlns:p15="http://schemas.microsoft.com/office/powerpoint/2012/main">
        <p15:guide id="1" orient="horz" pos="686" userDrawn="1">
          <p15:clr>
            <a:srgbClr val="FBAE40"/>
          </p15:clr>
        </p15:guide>
        <p15:guide id="2" pos="3840" userDrawn="1">
          <p15:clr>
            <a:srgbClr val="FBAE40"/>
          </p15:clr>
        </p15:guide>
        <p15:guide id="3" orient="horz" pos="2260" userDrawn="1">
          <p15:clr>
            <a:srgbClr val="FBAE40"/>
          </p15:clr>
        </p15:guide>
        <p15:guide id="4" orient="horz" pos="77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E81C3-0998-875A-4D9D-55D9EC43B855}"/>
              </a:ext>
            </a:extLst>
          </p:cNvPr>
          <p:cNvSpPr>
            <a:spLocks noGrp="1"/>
          </p:cNvSpPr>
          <p:nvPr>
            <p:ph type="title" hasCustomPrompt="1"/>
          </p:nvPr>
        </p:nvSpPr>
        <p:spPr>
          <a:xfrm>
            <a:off x="831850" y="1709738"/>
            <a:ext cx="10515600" cy="2852737"/>
          </a:xfrm>
        </p:spPr>
        <p:txBody>
          <a:bodyPr anchor="b"/>
          <a:lstStyle>
            <a:lvl1pPr algn="r">
              <a:defRPr sz="6000">
                <a:solidFill>
                  <a:schemeClr val="bg1"/>
                </a:solidFill>
              </a:defRPr>
            </a:lvl1pPr>
          </a:lstStyle>
          <a:p>
            <a:r>
              <a:rPr lang="de-DE"/>
              <a:t>MASTERTITELFORMAT BEARBEITEN</a:t>
            </a:r>
          </a:p>
        </p:txBody>
      </p:sp>
      <p:sp>
        <p:nvSpPr>
          <p:cNvPr id="3" name="Textplatzhalter 2">
            <a:extLst>
              <a:ext uri="{FF2B5EF4-FFF2-40B4-BE49-F238E27FC236}">
                <a16:creationId xmlns:a16="http://schemas.microsoft.com/office/drawing/2014/main" id="{17663599-FB24-6AE5-2AD3-D42E3B39E1DB}"/>
              </a:ext>
            </a:extLst>
          </p:cNvPr>
          <p:cNvSpPr>
            <a:spLocks noGrp="1"/>
          </p:cNvSpPr>
          <p:nvPr>
            <p:ph type="body" idx="1"/>
          </p:nvPr>
        </p:nvSpPr>
        <p:spPr>
          <a:xfrm>
            <a:off x="831850" y="4589463"/>
            <a:ext cx="10515600" cy="1500187"/>
          </a:xfrm>
        </p:spPr>
        <p:txBody>
          <a:bodyPr/>
          <a:lstStyle>
            <a:lvl1pPr marL="0" indent="0" algn="r">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2BF85D6-799E-B5C7-15FF-D5F4C637AD42}"/>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5" name="Fußzeilenplatzhalter 4">
            <a:extLst>
              <a:ext uri="{FF2B5EF4-FFF2-40B4-BE49-F238E27FC236}">
                <a16:creationId xmlns:a16="http://schemas.microsoft.com/office/drawing/2014/main" id="{7A485651-52B7-1788-7596-0C34676BE7FE}"/>
              </a:ext>
            </a:extLst>
          </p:cNvPr>
          <p:cNvSpPr>
            <a:spLocks noGrp="1"/>
          </p:cNvSpPr>
          <p:nvPr>
            <p:ph type="ftr" sz="quarter" idx="11"/>
          </p:nvPr>
        </p:nvSpPr>
        <p:spPr/>
        <p:txBody>
          <a:bodyPr/>
          <a:lstStyle/>
          <a:p>
            <a:r>
              <a:rPr lang="de-DE"/>
              <a:t>EUDR HDH Vorstellung</a:t>
            </a:r>
          </a:p>
        </p:txBody>
      </p:sp>
      <p:sp>
        <p:nvSpPr>
          <p:cNvPr id="6" name="Foliennummernplatzhalter 5">
            <a:extLst>
              <a:ext uri="{FF2B5EF4-FFF2-40B4-BE49-F238E27FC236}">
                <a16:creationId xmlns:a16="http://schemas.microsoft.com/office/drawing/2014/main" id="{C941CC51-E21A-04D5-5299-DF57F68EA774}"/>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41481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FBB6A-FF33-F027-2ACC-0B294BF83B9B}"/>
              </a:ext>
            </a:extLst>
          </p:cNvPr>
          <p:cNvSpPr>
            <a:spLocks noGrp="1"/>
          </p:cNvSpPr>
          <p:nvPr>
            <p:ph type="title" hasCustomPrompt="1"/>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ED01732-9E58-095C-35D1-A2A6AD594F3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2756096-27AA-3173-4DA9-2C80B61C037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43E701F-F56D-B303-4D5E-C92805A907B0}"/>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6" name="Fußzeilenplatzhalter 5">
            <a:extLst>
              <a:ext uri="{FF2B5EF4-FFF2-40B4-BE49-F238E27FC236}">
                <a16:creationId xmlns:a16="http://schemas.microsoft.com/office/drawing/2014/main" id="{E1A310D2-CA9A-90C9-1668-655339814532}"/>
              </a:ext>
            </a:extLst>
          </p:cNvPr>
          <p:cNvSpPr>
            <a:spLocks noGrp="1"/>
          </p:cNvSpPr>
          <p:nvPr>
            <p:ph type="ftr" sz="quarter" idx="11"/>
          </p:nvPr>
        </p:nvSpPr>
        <p:spPr/>
        <p:txBody>
          <a:bodyPr/>
          <a:lstStyle/>
          <a:p>
            <a:r>
              <a:rPr lang="de-DE"/>
              <a:t>EUDR HDH Vorstellung</a:t>
            </a:r>
          </a:p>
        </p:txBody>
      </p:sp>
      <p:sp>
        <p:nvSpPr>
          <p:cNvPr id="7" name="Foliennummernplatzhalter 6">
            <a:extLst>
              <a:ext uri="{FF2B5EF4-FFF2-40B4-BE49-F238E27FC236}">
                <a16:creationId xmlns:a16="http://schemas.microsoft.com/office/drawing/2014/main" id="{9BA6337F-61AC-C9E6-A9AD-8D59AFB9FF3D}"/>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323079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B21DCE-93B4-784F-0E7F-74B793035916}"/>
              </a:ext>
            </a:extLst>
          </p:cNvPr>
          <p:cNvSpPr>
            <a:spLocks noGrp="1"/>
          </p:cNvSpPr>
          <p:nvPr>
            <p:ph type="title" hasCustomPrompt="1"/>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C3DB3E8-7858-1B3B-3961-6BFC08B91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9EAA226-D867-372B-60DC-11F93960287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093AAD1-633D-1671-E43A-834DA23D2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FE654CE-702A-6F53-6A5D-3C907824399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673067A-EA2D-F22F-D2E3-67A92505D336}"/>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8" name="Fußzeilenplatzhalter 7">
            <a:extLst>
              <a:ext uri="{FF2B5EF4-FFF2-40B4-BE49-F238E27FC236}">
                <a16:creationId xmlns:a16="http://schemas.microsoft.com/office/drawing/2014/main" id="{FA03AC82-31B4-E04D-8374-3C13AC1420E6}"/>
              </a:ext>
            </a:extLst>
          </p:cNvPr>
          <p:cNvSpPr>
            <a:spLocks noGrp="1"/>
          </p:cNvSpPr>
          <p:nvPr>
            <p:ph type="ftr" sz="quarter" idx="11"/>
          </p:nvPr>
        </p:nvSpPr>
        <p:spPr/>
        <p:txBody>
          <a:bodyPr/>
          <a:lstStyle/>
          <a:p>
            <a:r>
              <a:rPr lang="de-DE"/>
              <a:t>EUDR HDH Vorstellung</a:t>
            </a:r>
          </a:p>
        </p:txBody>
      </p:sp>
      <p:sp>
        <p:nvSpPr>
          <p:cNvPr id="9" name="Foliennummernplatzhalter 8">
            <a:extLst>
              <a:ext uri="{FF2B5EF4-FFF2-40B4-BE49-F238E27FC236}">
                <a16:creationId xmlns:a16="http://schemas.microsoft.com/office/drawing/2014/main" id="{43C7D4B8-C2EA-6342-D921-55A07CA4FC88}"/>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317394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009D7-F4DB-C806-D0A7-F8B8B1CA689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BB89B67-5227-3E59-EE2A-13B29FD1B905}"/>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4" name="Fußzeilenplatzhalter 3">
            <a:extLst>
              <a:ext uri="{FF2B5EF4-FFF2-40B4-BE49-F238E27FC236}">
                <a16:creationId xmlns:a16="http://schemas.microsoft.com/office/drawing/2014/main" id="{AA6AE3B1-8A3E-FE80-518A-571A6CB537F7}"/>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54E6E0D4-97E2-DD41-2D90-E07FA6E61159}"/>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14792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D04E6E6-2E15-B3AD-606B-A6845401778B}"/>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3" name="Fußzeilenplatzhalter 2">
            <a:extLst>
              <a:ext uri="{FF2B5EF4-FFF2-40B4-BE49-F238E27FC236}">
                <a16:creationId xmlns:a16="http://schemas.microsoft.com/office/drawing/2014/main" id="{157EC1FA-A2BB-88A6-80F9-4567F3C12B5D}"/>
              </a:ext>
            </a:extLst>
          </p:cNvPr>
          <p:cNvSpPr>
            <a:spLocks noGrp="1"/>
          </p:cNvSpPr>
          <p:nvPr>
            <p:ph type="ftr" sz="quarter" idx="11"/>
          </p:nvPr>
        </p:nvSpPr>
        <p:spPr/>
        <p:txBody>
          <a:bodyPr/>
          <a:lstStyle/>
          <a:p>
            <a:r>
              <a:rPr lang="de-DE"/>
              <a:t>EUDR HDH Vorstellung</a:t>
            </a:r>
          </a:p>
        </p:txBody>
      </p:sp>
      <p:sp>
        <p:nvSpPr>
          <p:cNvPr id="4" name="Foliennummernplatzhalter 3">
            <a:extLst>
              <a:ext uri="{FF2B5EF4-FFF2-40B4-BE49-F238E27FC236}">
                <a16:creationId xmlns:a16="http://schemas.microsoft.com/office/drawing/2014/main" id="{5B832783-809D-7B43-50A9-FD9502CB6789}"/>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341317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D63C7-38DF-AA18-C4E3-47C0B98A3C17}"/>
              </a:ext>
            </a:extLst>
          </p:cNvPr>
          <p:cNvSpPr>
            <a:spLocks noGrp="1"/>
          </p:cNvSpPr>
          <p:nvPr>
            <p:ph type="title" hasCustomPrompt="1"/>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6FCB8B4-C4FE-CA78-8679-A0532F2E5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13D3103-D9AF-F3F2-476C-41AF0D964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C56F0BF-B41E-9769-B57C-E087BE04FAC4}"/>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6" name="Fußzeilenplatzhalter 5">
            <a:extLst>
              <a:ext uri="{FF2B5EF4-FFF2-40B4-BE49-F238E27FC236}">
                <a16:creationId xmlns:a16="http://schemas.microsoft.com/office/drawing/2014/main" id="{B86DD097-D33F-21EF-A092-42E1A5F29F72}"/>
              </a:ext>
            </a:extLst>
          </p:cNvPr>
          <p:cNvSpPr>
            <a:spLocks noGrp="1"/>
          </p:cNvSpPr>
          <p:nvPr>
            <p:ph type="ftr" sz="quarter" idx="11"/>
          </p:nvPr>
        </p:nvSpPr>
        <p:spPr/>
        <p:txBody>
          <a:bodyPr/>
          <a:lstStyle/>
          <a:p>
            <a:r>
              <a:rPr lang="de-DE"/>
              <a:t>EUDR HDH Vorstellung</a:t>
            </a:r>
          </a:p>
        </p:txBody>
      </p:sp>
      <p:sp>
        <p:nvSpPr>
          <p:cNvPr id="7" name="Foliennummernplatzhalter 6">
            <a:extLst>
              <a:ext uri="{FF2B5EF4-FFF2-40B4-BE49-F238E27FC236}">
                <a16:creationId xmlns:a16="http://schemas.microsoft.com/office/drawing/2014/main" id="{AB0C8172-E4BA-9E6C-1D56-CC2D621CB93B}"/>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258887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3A6C1-7296-FE42-8A58-278A0FD46AF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F95FAFC-0E4B-764E-8FFF-9DBC213331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FB475E5-E6FA-3B2F-43D2-3D07D8851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00464CA-D74A-3231-E48E-84F16040812B}"/>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6" name="Fußzeilenplatzhalter 5">
            <a:extLst>
              <a:ext uri="{FF2B5EF4-FFF2-40B4-BE49-F238E27FC236}">
                <a16:creationId xmlns:a16="http://schemas.microsoft.com/office/drawing/2014/main" id="{2274821D-C43D-0000-F0D5-4F9CCE2CD967}"/>
              </a:ext>
            </a:extLst>
          </p:cNvPr>
          <p:cNvSpPr>
            <a:spLocks noGrp="1"/>
          </p:cNvSpPr>
          <p:nvPr>
            <p:ph type="ftr" sz="quarter" idx="11"/>
          </p:nvPr>
        </p:nvSpPr>
        <p:spPr/>
        <p:txBody>
          <a:bodyPr/>
          <a:lstStyle/>
          <a:p>
            <a:r>
              <a:rPr lang="de-DE"/>
              <a:t>EUDR HDH Vorstellung</a:t>
            </a:r>
          </a:p>
        </p:txBody>
      </p:sp>
      <p:sp>
        <p:nvSpPr>
          <p:cNvPr id="7" name="Foliennummernplatzhalter 6">
            <a:extLst>
              <a:ext uri="{FF2B5EF4-FFF2-40B4-BE49-F238E27FC236}">
                <a16:creationId xmlns:a16="http://schemas.microsoft.com/office/drawing/2014/main" id="{4E2EFAD1-9705-B4BC-BD57-30BCE7CF74DB}"/>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125661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5E425BB-D863-0E98-BF80-596040F7E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F573ED3-CB84-62DC-2528-1C1C3318D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CB4339A6-F1EC-4896-273A-C1601F4C1B36}"/>
              </a:ext>
            </a:extLst>
          </p:cNvPr>
          <p:cNvSpPr>
            <a:spLocks noGrp="1"/>
          </p:cNvSpPr>
          <p:nvPr>
            <p:ph type="ftr" sz="quarter" idx="3"/>
          </p:nvPr>
        </p:nvSpPr>
        <p:spPr>
          <a:xfrm>
            <a:off x="8382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EUDR - Vorstellung</a:t>
            </a:r>
          </a:p>
        </p:txBody>
      </p:sp>
      <p:sp>
        <p:nvSpPr>
          <p:cNvPr id="6" name="Foliennummernplatzhalter 5">
            <a:extLst>
              <a:ext uri="{FF2B5EF4-FFF2-40B4-BE49-F238E27FC236}">
                <a16:creationId xmlns:a16="http://schemas.microsoft.com/office/drawing/2014/main" id="{D0E74121-1298-4A82-7FE3-DA4CD43F9ECA}"/>
              </a:ext>
            </a:extLst>
          </p:cNvPr>
          <p:cNvSpPr>
            <a:spLocks noGrp="1"/>
          </p:cNvSpPr>
          <p:nvPr>
            <p:ph type="sldNum" sz="quarter" idx="4"/>
          </p:nvPr>
        </p:nvSpPr>
        <p:spPr>
          <a:xfrm>
            <a:off x="10118220" y="6356350"/>
            <a:ext cx="12355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C1965-317C-3B42-B3F2-F0651D9CAB98}" type="slidenum">
              <a:rPr lang="de-DE" smtClean="0"/>
              <a:t>‹#›</a:t>
            </a:fld>
            <a:endParaRPr lang="de-DE"/>
          </a:p>
        </p:txBody>
      </p:sp>
      <p:pic>
        <p:nvPicPr>
          <p:cNvPr id="16" name="Grafik 15" descr="Ein Bild, das Schrift, Grafiken, Screenshot, Grafikdesign enthält.&#10;&#10;Automatisch generierte Beschreibung">
            <a:extLst>
              <a:ext uri="{FF2B5EF4-FFF2-40B4-BE49-F238E27FC236}">
                <a16:creationId xmlns:a16="http://schemas.microsoft.com/office/drawing/2014/main" id="{1AF270A5-237F-F48F-A657-5B1319934492}"/>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539973" y="6395305"/>
            <a:ext cx="968775" cy="287214"/>
          </a:xfrm>
          <a:prstGeom prst="rect">
            <a:avLst/>
          </a:prstGeom>
        </p:spPr>
      </p:pic>
    </p:spTree>
    <p:extLst>
      <p:ext uri="{BB962C8B-B14F-4D97-AF65-F5344CB8AC3E}">
        <p14:creationId xmlns:p14="http://schemas.microsoft.com/office/powerpoint/2010/main" val="734678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529" userDrawn="1">
          <p15:clr>
            <a:srgbClr val="F26B43"/>
          </p15:clr>
        </p15:guide>
        <p15:guide id="3" pos="7151" userDrawn="1">
          <p15:clr>
            <a:srgbClr val="F26B43"/>
          </p15:clr>
        </p15:guide>
        <p15:guide id="4"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ble.de/DE/Themen/Wald-Holz/Entwaldungsfreie-Produkte/Lieferketten.html"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e778865b.sibforms.com/serve/MUIFAAI1YDawLd0xWGhSfPzxld-x2iO77xgytl8d88YSMQQM9OEk211eF-As5QF6U3-fFtsGOEYJ0cvf9Lrr9k3vJtlZLeNB4zruiui9i40ClyquiVhud5vY49ODVf6m7GV64sAccQhSGM6NatfzoKqnu1lsL-8nn31A65o1bWF5wiAII2IhilCn03A2PsPMIl4c9ZZMg5xlltz8"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emf"/><Relationship Id="rId10" Type="http://schemas.openxmlformats.org/officeDocument/2006/relationships/image" Target="../media/image5.svg"/><Relationship Id="rId4" Type="http://schemas.openxmlformats.org/officeDocument/2006/relationships/image" Target="../media/image32.sv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ur-lex.europa.eu/legal-content/DE/TXT/PDF/?uri=CELEX:01987R2658-20250101"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ur-lex.europa.eu/legal-content/DE/TXT/PDF/?uri=CELEX:32023R111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8EAF2-0357-7114-6B8A-7919A67B6BAE}"/>
              </a:ext>
            </a:extLst>
          </p:cNvPr>
          <p:cNvSpPr>
            <a:spLocks noGrp="1"/>
          </p:cNvSpPr>
          <p:nvPr>
            <p:ph type="ctrTitle"/>
          </p:nvPr>
        </p:nvSpPr>
        <p:spPr>
          <a:xfrm>
            <a:off x="197541" y="765544"/>
            <a:ext cx="7133562" cy="5592726"/>
          </a:xfrm>
        </p:spPr>
        <p:txBody>
          <a:bodyPr anchor="ctr">
            <a:noAutofit/>
          </a:bodyPr>
          <a:lstStyle/>
          <a:p>
            <a:pPr algn="r"/>
            <a:r>
              <a:rPr lang="de-DE" b="1" u="sng" dirty="0">
                <a:latin typeface="Aptos Display"/>
              </a:rPr>
              <a:t>EU</a:t>
            </a:r>
            <a:r>
              <a:rPr lang="de-DE" b="1" dirty="0">
                <a:latin typeface="Aptos Display"/>
              </a:rPr>
              <a:t>ROPEAN </a:t>
            </a:r>
            <a:br>
              <a:rPr lang="de-DE" b="1" dirty="0"/>
            </a:br>
            <a:r>
              <a:rPr lang="de-DE" b="1" u="sng" dirty="0">
                <a:latin typeface="Aptos Display"/>
              </a:rPr>
              <a:t>D</a:t>
            </a:r>
            <a:r>
              <a:rPr lang="de-DE" b="1" dirty="0">
                <a:latin typeface="Aptos Display"/>
              </a:rPr>
              <a:t>EFORESTATION </a:t>
            </a:r>
            <a:br>
              <a:rPr lang="de-DE" b="1" dirty="0"/>
            </a:br>
            <a:r>
              <a:rPr lang="de-DE" b="1" u="sng" dirty="0">
                <a:latin typeface="Aptos Display"/>
              </a:rPr>
              <a:t>R</a:t>
            </a:r>
            <a:r>
              <a:rPr lang="de-DE" b="1" dirty="0">
                <a:latin typeface="Aptos Display"/>
              </a:rPr>
              <a:t>EGULATION</a:t>
            </a:r>
            <a:br>
              <a:rPr lang="de-DE" b="1" dirty="0">
                <a:latin typeface="Aptos Display"/>
              </a:rPr>
            </a:br>
            <a:r>
              <a:rPr lang="de-DE" b="1" dirty="0">
                <a:latin typeface="Aptos Display"/>
              </a:rPr>
              <a:t>EUDR </a:t>
            </a:r>
            <a:br>
              <a:rPr lang="de-DE" b="1" dirty="0">
                <a:latin typeface="Aptos Display"/>
              </a:rPr>
            </a:br>
            <a:r>
              <a:rPr lang="de-DE" b="1" dirty="0">
                <a:latin typeface="Aptos Display"/>
              </a:rPr>
              <a:t>(EU) 2023/1115</a:t>
            </a:r>
            <a:br>
              <a:rPr lang="de-DE" b="1" dirty="0">
                <a:latin typeface="Aptos Display"/>
              </a:rPr>
            </a:br>
            <a:r>
              <a:rPr lang="de-DE" b="1" dirty="0">
                <a:latin typeface="Aptos Display"/>
              </a:rPr>
              <a:t>incl. </a:t>
            </a:r>
            <a:br>
              <a:rPr lang="de-DE" b="1" dirty="0">
                <a:latin typeface="Aptos Display"/>
              </a:rPr>
            </a:br>
            <a:r>
              <a:rPr lang="de-DE" b="1" dirty="0">
                <a:latin typeface="Aptos Display"/>
              </a:rPr>
              <a:t>(EU)2025/2650 </a:t>
            </a:r>
            <a:endParaRPr lang="de-DE" b="1" dirty="0"/>
          </a:p>
        </p:txBody>
      </p:sp>
      <p:sp>
        <p:nvSpPr>
          <p:cNvPr id="8" name="Untertitel 7">
            <a:extLst>
              <a:ext uri="{FF2B5EF4-FFF2-40B4-BE49-F238E27FC236}">
                <a16:creationId xmlns:a16="http://schemas.microsoft.com/office/drawing/2014/main" id="{4391AECE-6B88-B736-B2D7-C990C98021EF}"/>
              </a:ext>
            </a:extLst>
          </p:cNvPr>
          <p:cNvSpPr>
            <a:spLocks noGrp="1"/>
          </p:cNvSpPr>
          <p:nvPr>
            <p:ph type="subTitle" idx="1"/>
          </p:nvPr>
        </p:nvSpPr>
        <p:spPr>
          <a:xfrm>
            <a:off x="7331103" y="2148428"/>
            <a:ext cx="4135473" cy="3437887"/>
          </a:xfrm>
        </p:spPr>
        <p:txBody>
          <a:bodyPr>
            <a:normAutofit/>
          </a:bodyPr>
          <a:lstStyle/>
          <a:p>
            <a:pPr algn="l"/>
            <a:r>
              <a:rPr lang="de-DE" sz="4000" b="1" dirty="0"/>
              <a:t>Europäische Verordnung zur  Sicherstellung entwaldungsfreier Lieferketten</a:t>
            </a:r>
          </a:p>
        </p:txBody>
      </p:sp>
      <p:cxnSp>
        <p:nvCxnSpPr>
          <p:cNvPr id="6" name="Gerade Verbindung 5">
            <a:extLst>
              <a:ext uri="{FF2B5EF4-FFF2-40B4-BE49-F238E27FC236}">
                <a16:creationId xmlns:a16="http://schemas.microsoft.com/office/drawing/2014/main" id="{4DED2181-EE40-7263-C91D-7783B12EA1F6}"/>
              </a:ext>
            </a:extLst>
          </p:cNvPr>
          <p:cNvCxnSpPr/>
          <p:nvPr/>
        </p:nvCxnSpPr>
        <p:spPr>
          <a:xfrm flipH="1">
            <a:off x="7331103" y="1295812"/>
            <a:ext cx="20595" cy="42905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8AF225A1-30D5-631E-43E8-02B8DBDCC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53" y="178986"/>
            <a:ext cx="720970" cy="724079"/>
          </a:xfrm>
          <a:prstGeom prst="rect">
            <a:avLst/>
          </a:prstGeom>
        </p:spPr>
      </p:pic>
    </p:spTree>
    <p:extLst>
      <p:ext uri="{BB962C8B-B14F-4D97-AF65-F5344CB8AC3E}">
        <p14:creationId xmlns:p14="http://schemas.microsoft.com/office/powerpoint/2010/main" val="1171222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p:txBody>
          <a:bodyPr>
            <a:normAutofit/>
          </a:bodyPr>
          <a:lstStyle/>
          <a:p>
            <a:pPr algn="r"/>
            <a:br>
              <a:rPr lang="de-DE" sz="7100" b="1" dirty="0"/>
            </a:br>
            <a:r>
              <a:rPr lang="de-DE" sz="7100" b="1" dirty="0"/>
              <a:t>ZEITSCHIENE</a:t>
            </a:r>
          </a:p>
        </p:txBody>
      </p:sp>
      <p:sp>
        <p:nvSpPr>
          <p:cNvPr id="4" name="Textplatzhalter 3">
            <a:extLst>
              <a:ext uri="{FF2B5EF4-FFF2-40B4-BE49-F238E27FC236}">
                <a16:creationId xmlns:a16="http://schemas.microsoft.com/office/drawing/2014/main" id="{8776A401-285E-E552-5E13-32CAAEE68C7C}"/>
              </a:ext>
            </a:extLst>
          </p:cNvPr>
          <p:cNvSpPr>
            <a:spLocks noGrp="1"/>
          </p:cNvSpPr>
          <p:nvPr>
            <p:ph type="body" idx="1"/>
          </p:nvPr>
        </p:nvSpPr>
        <p:spPr/>
        <p:txBody>
          <a:bodyPr/>
          <a:lstStyle/>
          <a:p>
            <a:endParaRPr lang="de-DE"/>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10</a:t>
            </a:fld>
            <a:endParaRPr lang="de-DE"/>
          </a:p>
        </p:txBody>
      </p:sp>
    </p:spTree>
    <p:extLst>
      <p:ext uri="{BB962C8B-B14F-4D97-AF65-F5344CB8AC3E}">
        <p14:creationId xmlns:p14="http://schemas.microsoft.com/office/powerpoint/2010/main" val="305869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ADAC8-98AC-6A21-0D04-064F8F466E54}"/>
              </a:ext>
            </a:extLst>
          </p:cNvPr>
          <p:cNvSpPr>
            <a:spLocks noGrp="1"/>
          </p:cNvSpPr>
          <p:nvPr>
            <p:ph type="title"/>
          </p:nvPr>
        </p:nvSpPr>
        <p:spPr/>
        <p:txBody>
          <a:bodyPr/>
          <a:lstStyle/>
          <a:p>
            <a:r>
              <a:rPr lang="de-DE" b="1">
                <a:latin typeface="Arial" panose="020B0604020202020204" pitchFamily="34" charset="0"/>
                <a:cs typeface="Arial" panose="020B0604020202020204" pitchFamily="34" charset="0"/>
              </a:rPr>
              <a:t>Zeitstrahl  Implementierung</a:t>
            </a:r>
          </a:p>
        </p:txBody>
      </p:sp>
      <p:sp>
        <p:nvSpPr>
          <p:cNvPr id="4" name="Fußzeilenplatzhalter 3">
            <a:extLst>
              <a:ext uri="{FF2B5EF4-FFF2-40B4-BE49-F238E27FC236}">
                <a16:creationId xmlns:a16="http://schemas.microsoft.com/office/drawing/2014/main" id="{EA9BAA93-3B16-AE40-9472-759B83E122CD}"/>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2DCD7B31-A15A-261E-2D04-8472F21D0A1F}"/>
              </a:ext>
            </a:extLst>
          </p:cNvPr>
          <p:cNvSpPr>
            <a:spLocks noGrp="1"/>
          </p:cNvSpPr>
          <p:nvPr>
            <p:ph type="sldNum" sz="quarter" idx="12"/>
          </p:nvPr>
        </p:nvSpPr>
        <p:spPr/>
        <p:txBody>
          <a:bodyPr/>
          <a:lstStyle/>
          <a:p>
            <a:fld id="{EF7C1965-317C-3B42-B3F2-F0651D9CAB98}" type="slidenum">
              <a:rPr lang="de-DE" smtClean="0"/>
              <a:t>11</a:t>
            </a:fld>
            <a:endParaRPr lang="de-DE"/>
          </a:p>
        </p:txBody>
      </p:sp>
      <p:sp>
        <p:nvSpPr>
          <p:cNvPr id="32" name="Pfeil nach rechts 10">
            <a:extLst>
              <a:ext uri="{FF2B5EF4-FFF2-40B4-BE49-F238E27FC236}">
                <a16:creationId xmlns:a16="http://schemas.microsoft.com/office/drawing/2014/main" id="{9D59A858-4039-E93F-8DA3-EB65B8DC17A7}"/>
              </a:ext>
            </a:extLst>
          </p:cNvPr>
          <p:cNvSpPr/>
          <p:nvPr/>
        </p:nvSpPr>
        <p:spPr>
          <a:xfrm>
            <a:off x="1660228" y="3007141"/>
            <a:ext cx="10267519" cy="7758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36" name="Textfeld 5">
            <a:extLst>
              <a:ext uri="{FF2B5EF4-FFF2-40B4-BE49-F238E27FC236}">
                <a16:creationId xmlns:a16="http://schemas.microsoft.com/office/drawing/2014/main" id="{1F9A4DE3-4335-C06F-53A6-D35265410C4D}"/>
              </a:ext>
            </a:extLst>
          </p:cNvPr>
          <p:cNvSpPr txBox="1"/>
          <p:nvPr/>
        </p:nvSpPr>
        <p:spPr>
          <a:xfrm>
            <a:off x="192243" y="1694438"/>
            <a:ext cx="1673592" cy="4001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b="1">
                <a:latin typeface="Aptos" panose="020B0004020202020204" pitchFamily="34" charset="0"/>
              </a:rPr>
              <a:t>31.12.2020</a:t>
            </a:r>
          </a:p>
        </p:txBody>
      </p:sp>
      <p:sp>
        <p:nvSpPr>
          <p:cNvPr id="37" name="Textfeld 6">
            <a:extLst>
              <a:ext uri="{FF2B5EF4-FFF2-40B4-BE49-F238E27FC236}">
                <a16:creationId xmlns:a16="http://schemas.microsoft.com/office/drawing/2014/main" id="{86EB0650-DDC9-41E7-14AA-EB183846CA5E}"/>
              </a:ext>
            </a:extLst>
          </p:cNvPr>
          <p:cNvSpPr txBox="1"/>
          <p:nvPr/>
        </p:nvSpPr>
        <p:spPr>
          <a:xfrm>
            <a:off x="192244" y="2099002"/>
            <a:ext cx="1467984"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b="1" dirty="0">
                <a:latin typeface="Arial" panose="020B0604020202020204" pitchFamily="34" charset="0"/>
                <a:cs typeface="Arial" panose="020B0604020202020204" pitchFamily="34" charset="0"/>
              </a:rPr>
              <a:t>Relevant für Entwaldung/</a:t>
            </a:r>
          </a:p>
          <a:p>
            <a:r>
              <a:rPr lang="de-DE" sz="1200" b="1" dirty="0">
                <a:latin typeface="Arial" panose="020B0604020202020204" pitchFamily="34" charset="0"/>
                <a:cs typeface="Arial" panose="020B0604020202020204" pitchFamily="34" charset="0"/>
              </a:rPr>
              <a:t>Waldschädigung</a:t>
            </a:r>
          </a:p>
        </p:txBody>
      </p:sp>
      <p:sp>
        <p:nvSpPr>
          <p:cNvPr id="38" name="Textfeld 7">
            <a:extLst>
              <a:ext uri="{FF2B5EF4-FFF2-40B4-BE49-F238E27FC236}">
                <a16:creationId xmlns:a16="http://schemas.microsoft.com/office/drawing/2014/main" id="{2D436B4A-8B96-DD28-1006-B4AF4A6A0A51}"/>
              </a:ext>
            </a:extLst>
          </p:cNvPr>
          <p:cNvSpPr txBox="1"/>
          <p:nvPr/>
        </p:nvSpPr>
        <p:spPr>
          <a:xfrm>
            <a:off x="1684352" y="1722600"/>
            <a:ext cx="1561346" cy="4001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b="1" dirty="0">
                <a:latin typeface="Aptos" panose="020B0004020202020204" pitchFamily="34" charset="0"/>
              </a:rPr>
              <a:t>29.06.2023</a:t>
            </a:r>
          </a:p>
        </p:txBody>
      </p:sp>
      <p:sp>
        <p:nvSpPr>
          <p:cNvPr id="39" name="Textfeld 8">
            <a:extLst>
              <a:ext uri="{FF2B5EF4-FFF2-40B4-BE49-F238E27FC236}">
                <a16:creationId xmlns:a16="http://schemas.microsoft.com/office/drawing/2014/main" id="{FD4CA35B-D6FC-88AF-3F46-587EB9E8A4B6}"/>
              </a:ext>
            </a:extLst>
          </p:cNvPr>
          <p:cNvSpPr txBox="1"/>
          <p:nvPr/>
        </p:nvSpPr>
        <p:spPr>
          <a:xfrm>
            <a:off x="1673893" y="2094548"/>
            <a:ext cx="2064328" cy="30777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b="1" dirty="0">
                <a:latin typeface="Arial" panose="020B0604020202020204" pitchFamily="34" charset="0"/>
                <a:cs typeface="Arial" panose="020B0604020202020204" pitchFamily="34" charset="0"/>
              </a:rPr>
              <a:t>EUDR in Kraft </a:t>
            </a:r>
            <a:r>
              <a:rPr lang="de-DE" sz="1400" dirty="0">
                <a:latin typeface="Arial" panose="020B0604020202020204" pitchFamily="34" charset="0"/>
                <a:cs typeface="Arial" panose="020B0604020202020204" pitchFamily="34" charset="0"/>
              </a:rPr>
              <a:t>getreten</a:t>
            </a:r>
          </a:p>
        </p:txBody>
      </p:sp>
      <p:sp>
        <p:nvSpPr>
          <p:cNvPr id="40" name="Textfeld 9">
            <a:extLst>
              <a:ext uri="{FF2B5EF4-FFF2-40B4-BE49-F238E27FC236}">
                <a16:creationId xmlns:a16="http://schemas.microsoft.com/office/drawing/2014/main" id="{ECE8E0C6-E360-1F7E-E762-96E52C753DD6}"/>
              </a:ext>
            </a:extLst>
          </p:cNvPr>
          <p:cNvSpPr txBox="1"/>
          <p:nvPr/>
        </p:nvSpPr>
        <p:spPr>
          <a:xfrm>
            <a:off x="4350243" y="3631551"/>
            <a:ext cx="2052477" cy="400110"/>
          </a:xfrm>
          <a:prstGeom prst="rect">
            <a:avLst/>
          </a:prstGeom>
          <a:solidFill>
            <a:srgbClr val="FFFF00"/>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b="1" dirty="0">
                <a:latin typeface="Aptos" panose="020B0004020202020204" pitchFamily="34" charset="0"/>
              </a:rPr>
              <a:t>30.12.2026 </a:t>
            </a:r>
          </a:p>
        </p:txBody>
      </p:sp>
      <p:sp>
        <p:nvSpPr>
          <p:cNvPr id="41" name="Textfeld 10">
            <a:extLst>
              <a:ext uri="{FF2B5EF4-FFF2-40B4-BE49-F238E27FC236}">
                <a16:creationId xmlns:a16="http://schemas.microsoft.com/office/drawing/2014/main" id="{34E48187-E5DC-7C24-3DEC-2AE933C24583}"/>
              </a:ext>
            </a:extLst>
          </p:cNvPr>
          <p:cNvSpPr txBox="1"/>
          <p:nvPr/>
        </p:nvSpPr>
        <p:spPr>
          <a:xfrm>
            <a:off x="7326961" y="755070"/>
            <a:ext cx="1749423" cy="368950"/>
          </a:xfrm>
          <a:prstGeom prst="rect">
            <a:avLst/>
          </a:prstGeom>
          <a:solidFill>
            <a:srgbClr val="FFFF00"/>
          </a:solidFill>
        </p:spPr>
        <p:txBody>
          <a:bodyPr wrap="square" rtlCol="0" anchor="ctr">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b="1" dirty="0">
                <a:latin typeface="Aptos" panose="020B0004020202020204" pitchFamily="34" charset="0"/>
              </a:rPr>
              <a:t>30.06.2027</a:t>
            </a:r>
          </a:p>
        </p:txBody>
      </p:sp>
      <p:sp>
        <p:nvSpPr>
          <p:cNvPr id="42" name="Textfeld 11">
            <a:extLst>
              <a:ext uri="{FF2B5EF4-FFF2-40B4-BE49-F238E27FC236}">
                <a16:creationId xmlns:a16="http://schemas.microsoft.com/office/drawing/2014/main" id="{12E76C6C-4B6A-7D3F-E0FE-9D8A5B97C09E}"/>
              </a:ext>
            </a:extLst>
          </p:cNvPr>
          <p:cNvSpPr txBox="1"/>
          <p:nvPr/>
        </p:nvSpPr>
        <p:spPr>
          <a:xfrm>
            <a:off x="9577741" y="3743651"/>
            <a:ext cx="1431875" cy="4001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b="1" dirty="0">
                <a:latin typeface="Aptos" panose="020B0004020202020204" pitchFamily="34" charset="0"/>
              </a:rPr>
              <a:t>31.12.2029</a:t>
            </a:r>
          </a:p>
        </p:txBody>
      </p:sp>
      <p:sp>
        <p:nvSpPr>
          <p:cNvPr id="43" name="Textfeld 12">
            <a:extLst>
              <a:ext uri="{FF2B5EF4-FFF2-40B4-BE49-F238E27FC236}">
                <a16:creationId xmlns:a16="http://schemas.microsoft.com/office/drawing/2014/main" id="{9C73852F-524D-DBD0-6679-D77C3E34F5E4}"/>
              </a:ext>
            </a:extLst>
          </p:cNvPr>
          <p:cNvSpPr txBox="1"/>
          <p:nvPr/>
        </p:nvSpPr>
        <p:spPr>
          <a:xfrm>
            <a:off x="4332368" y="4041522"/>
            <a:ext cx="2986869" cy="1969770"/>
          </a:xfrm>
          <a:prstGeom prst="rect">
            <a:avLst/>
          </a:prstGeom>
          <a:solidFill>
            <a:srgbClr val="FFFF99"/>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b="1" dirty="0">
                <a:latin typeface="Arial" panose="020B0604020202020204" pitchFamily="34" charset="0"/>
                <a:cs typeface="Arial" panose="020B0604020202020204" pitchFamily="34" charset="0"/>
              </a:rPr>
              <a:t>Geltungsbeginn der EUDR </a:t>
            </a:r>
            <a:r>
              <a:rPr lang="de-DE" sz="1400" dirty="0">
                <a:latin typeface="Arial" panose="020B0604020202020204" pitchFamily="34" charset="0"/>
                <a:cs typeface="Arial" panose="020B0604020202020204" pitchFamily="34" charset="0"/>
              </a:rPr>
              <a:t>für</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Nicht-KMU-Marktteilnehmer (MT)</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Nicht-KMU-Händler </a:t>
            </a:r>
            <a:r>
              <a:rPr lang="de-DE" sz="1200" dirty="0">
                <a:latin typeface="Cambria Math" panose="02040503050406030204" pitchFamily="18" charset="0"/>
                <a:ea typeface="Cambria Math" panose="02040503050406030204" pitchFamily="18" charset="0"/>
                <a:cs typeface="Arial" panose="020B0604020202020204" pitchFamily="34" charset="0"/>
              </a:rPr>
              <a:t>≙ </a:t>
            </a:r>
            <a:r>
              <a:rPr lang="de-DE" sz="1200" dirty="0">
                <a:latin typeface="Arial" panose="020B0604020202020204" pitchFamily="34" charset="0"/>
                <a:ea typeface="Cambria Math" panose="02040503050406030204" pitchFamily="18" charset="0"/>
                <a:cs typeface="Arial" panose="020B0604020202020204" pitchFamily="34" charset="0"/>
              </a:rPr>
              <a:t>Nicht-KMU-MT</a:t>
            </a:r>
            <a:endParaRPr lang="de-DE"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KMU-Marktteilnehmer</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KMU-Händler</a:t>
            </a:r>
          </a:p>
          <a:p>
            <a:r>
              <a:rPr lang="de-DE" sz="1200" b="1" dirty="0">
                <a:latin typeface="Arial" panose="020B0604020202020204" pitchFamily="34" charset="0"/>
                <a:cs typeface="Arial" panose="020B0604020202020204" pitchFamily="34" charset="0"/>
              </a:rPr>
              <a:t>Insbesondere Verbotsregelung nach Art. 3 (ALLE) und Sorgfaltspflicht nach Art. 8 (Nicht-KMU-Marktteilnehmer und Nicht-KMU-Händler)</a:t>
            </a:r>
          </a:p>
        </p:txBody>
      </p:sp>
      <p:sp>
        <p:nvSpPr>
          <p:cNvPr id="44" name="Textfeld 13">
            <a:extLst>
              <a:ext uri="{FF2B5EF4-FFF2-40B4-BE49-F238E27FC236}">
                <a16:creationId xmlns:a16="http://schemas.microsoft.com/office/drawing/2014/main" id="{EC127920-8B6C-9849-F906-B45F7DD92B01}"/>
              </a:ext>
            </a:extLst>
          </p:cNvPr>
          <p:cNvSpPr txBox="1"/>
          <p:nvPr/>
        </p:nvSpPr>
        <p:spPr>
          <a:xfrm>
            <a:off x="7319237" y="1136864"/>
            <a:ext cx="2957440" cy="1569660"/>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b="1" dirty="0">
                <a:latin typeface="Arial"/>
                <a:cs typeface="Arial"/>
              </a:rPr>
              <a:t>Geltungsbeginn der EUDR für </a:t>
            </a:r>
            <a:endParaRPr lang="de-DE" sz="1200" b="1" dirty="0">
              <a:latin typeface="Arial" panose="020B0604020202020204" pitchFamily="34" charset="0"/>
              <a:cs typeface="Arial" panose="020B0604020202020204" pitchFamily="34" charset="0"/>
            </a:endParaRPr>
          </a:p>
          <a:p>
            <a:r>
              <a:rPr lang="de-DE" sz="1200" b="1" dirty="0">
                <a:latin typeface="Arial"/>
                <a:cs typeface="Arial"/>
              </a:rPr>
              <a:t>Klein</a:t>
            </a:r>
            <a:r>
              <a:rPr lang="de-DE" sz="1200" dirty="0">
                <a:latin typeface="Arial"/>
                <a:cs typeface="Arial"/>
              </a:rPr>
              <a:t>- und </a:t>
            </a:r>
            <a:r>
              <a:rPr lang="de-DE" sz="1200" b="1" dirty="0">
                <a:latin typeface="Arial"/>
                <a:cs typeface="Arial"/>
              </a:rPr>
              <a:t>Kleinst</a:t>
            </a:r>
            <a:r>
              <a:rPr lang="de-DE" sz="1200" dirty="0">
                <a:latin typeface="Arial"/>
                <a:cs typeface="Arial"/>
              </a:rPr>
              <a:t>unternehmen (zum Stichtag: </a:t>
            </a:r>
            <a:r>
              <a:rPr lang="de-DE" sz="1200" b="1" dirty="0">
                <a:latin typeface="Arial"/>
                <a:cs typeface="Arial"/>
              </a:rPr>
              <a:t>31.12.2020</a:t>
            </a:r>
            <a:r>
              <a:rPr lang="de-DE" sz="1200" dirty="0">
                <a:latin typeface="Arial"/>
                <a:cs typeface="Arial"/>
              </a:rPr>
              <a:t>)</a:t>
            </a:r>
          </a:p>
          <a:p>
            <a:r>
              <a:rPr lang="de-DE" sz="1200" dirty="0">
                <a:latin typeface="Arial"/>
                <a:cs typeface="Arial"/>
              </a:rPr>
              <a:t>(gilt nur für relevante Erzeugnisse, die </a:t>
            </a:r>
            <a:r>
              <a:rPr lang="de-DE" sz="1200" b="1" u="sng" dirty="0">
                <a:latin typeface="Arial"/>
                <a:cs typeface="Arial"/>
              </a:rPr>
              <a:t>nicht</a:t>
            </a:r>
            <a:r>
              <a:rPr lang="de-DE" sz="1200" dirty="0">
                <a:latin typeface="Arial"/>
                <a:cs typeface="Arial"/>
              </a:rPr>
              <a:t> im Anwendungsbereich </a:t>
            </a:r>
            <a:r>
              <a:rPr lang="de-DE" sz="1200" dirty="0">
                <a:latin typeface="Arial" panose="020B0604020202020204" pitchFamily="34" charset="0"/>
                <a:cs typeface="Arial" panose="020B0604020202020204" pitchFamily="34" charset="0"/>
              </a:rPr>
              <a:t>der (EU) Nr. 995/2010</a:t>
            </a:r>
            <a:r>
              <a:rPr lang="de-DE" sz="1200" b="1" dirty="0">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rPr>
              <a:t>EUTR waren </a:t>
            </a:r>
            <a:r>
              <a:rPr lang="de-DE" sz="1200" dirty="0">
                <a:latin typeface="Arial" panose="020B0604020202020204" pitchFamily="34" charset="0"/>
                <a:cs typeface="Arial" panose="020B0604020202020204" pitchFamily="34" charset="0"/>
                <a:sym typeface="Wingdings" panose="05000000000000000000" pitchFamily="2" charset="2"/>
              </a:rPr>
              <a:t> </a:t>
            </a:r>
            <a:r>
              <a:rPr lang="de-DE" sz="1200" b="1" dirty="0">
                <a:latin typeface="Arial" panose="020B0604020202020204" pitchFamily="34" charset="0"/>
                <a:cs typeface="Arial" panose="020B0604020202020204" pitchFamily="34" charset="0"/>
                <a:sym typeface="Wingdings" panose="05000000000000000000" pitchFamily="2" charset="2"/>
              </a:rPr>
              <a:t>Möbel waren –bis auf HS-Code 9401- im Anwendungsbereich der EUTR!!</a:t>
            </a:r>
            <a:r>
              <a:rPr lang="de-DE" sz="1200" b="1" dirty="0">
                <a:latin typeface="Arial" panose="020B0604020202020204" pitchFamily="34" charset="0"/>
                <a:cs typeface="Arial" panose="020B0604020202020204" pitchFamily="34" charset="0"/>
              </a:rPr>
              <a:t>)</a:t>
            </a:r>
            <a:endParaRPr lang="de-DE" sz="1200" b="1" dirty="0">
              <a:solidFill>
                <a:srgbClr val="000000"/>
              </a:solidFill>
              <a:latin typeface="Arial" panose="020B0604020202020204" pitchFamily="34" charset="0"/>
              <a:cs typeface="Arial" panose="020B0604020202020204" pitchFamily="34" charset="0"/>
            </a:endParaRPr>
          </a:p>
        </p:txBody>
      </p:sp>
      <p:sp>
        <p:nvSpPr>
          <p:cNvPr id="45" name="Textfeld 14">
            <a:extLst>
              <a:ext uri="{FF2B5EF4-FFF2-40B4-BE49-F238E27FC236}">
                <a16:creationId xmlns:a16="http://schemas.microsoft.com/office/drawing/2014/main" id="{D8A1E0C1-0009-A878-547B-F6B3D7DB8F46}"/>
              </a:ext>
            </a:extLst>
          </p:cNvPr>
          <p:cNvSpPr txBox="1"/>
          <p:nvPr/>
        </p:nvSpPr>
        <p:spPr>
          <a:xfrm>
            <a:off x="9630630" y="4191627"/>
            <a:ext cx="2369127" cy="95410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b="1" dirty="0">
                <a:latin typeface="Arial" panose="020B0604020202020204" pitchFamily="34" charset="0"/>
                <a:cs typeface="Arial" panose="020B0604020202020204" pitchFamily="34" charset="0"/>
              </a:rPr>
              <a:t>Ende der Gültigkeit</a:t>
            </a:r>
            <a:r>
              <a:rPr lang="de-DE" sz="1400" dirty="0">
                <a:latin typeface="Arial" panose="020B0604020202020204" pitchFamily="34" charset="0"/>
                <a:cs typeface="Arial" panose="020B0604020202020204" pitchFamily="34" charset="0"/>
              </a:rPr>
              <a:t> der </a:t>
            </a:r>
            <a:r>
              <a:rPr lang="de-DE" sz="1400" b="1" dirty="0">
                <a:latin typeface="Arial" panose="020B0604020202020204" pitchFamily="34" charset="0"/>
                <a:cs typeface="Arial" panose="020B0604020202020204" pitchFamily="34" charset="0"/>
              </a:rPr>
              <a:t>EUTR</a:t>
            </a:r>
            <a:r>
              <a:rPr lang="de-DE" sz="1400" dirty="0">
                <a:latin typeface="Arial" panose="020B0604020202020204" pitchFamily="34" charset="0"/>
                <a:cs typeface="Arial" panose="020B0604020202020204" pitchFamily="34" charset="0"/>
              </a:rPr>
              <a:t> für Holzerzeugnisse, die </a:t>
            </a:r>
            <a:r>
              <a:rPr lang="de-DE" sz="1400" b="1" dirty="0">
                <a:latin typeface="Arial" panose="020B0604020202020204" pitchFamily="34" charset="0"/>
                <a:cs typeface="Arial" panose="020B0604020202020204" pitchFamily="34" charset="0"/>
              </a:rPr>
              <a:t>vor</a:t>
            </a:r>
            <a:r>
              <a:rPr lang="de-DE" sz="1400" dirty="0">
                <a:latin typeface="Arial" panose="020B0604020202020204" pitchFamily="34" charset="0"/>
                <a:cs typeface="Arial" panose="020B0604020202020204" pitchFamily="34" charset="0"/>
              </a:rPr>
              <a:t> dem </a:t>
            </a:r>
            <a:r>
              <a:rPr lang="de-DE" sz="1400" b="1" dirty="0">
                <a:latin typeface="Arial" panose="020B0604020202020204" pitchFamily="34" charset="0"/>
                <a:cs typeface="Arial" panose="020B0604020202020204" pitchFamily="34" charset="0"/>
              </a:rPr>
              <a:t>29.06.2023 </a:t>
            </a:r>
            <a:r>
              <a:rPr lang="de-DE" sz="1400" dirty="0">
                <a:latin typeface="Arial" panose="020B0604020202020204" pitchFamily="34" charset="0"/>
                <a:cs typeface="Arial" panose="020B0604020202020204" pitchFamily="34" charset="0"/>
              </a:rPr>
              <a:t>erzeugt wurden</a:t>
            </a:r>
          </a:p>
        </p:txBody>
      </p:sp>
      <p:cxnSp>
        <p:nvCxnSpPr>
          <p:cNvPr id="46" name="Gerade Verbindung 24">
            <a:extLst>
              <a:ext uri="{FF2B5EF4-FFF2-40B4-BE49-F238E27FC236}">
                <a16:creationId xmlns:a16="http://schemas.microsoft.com/office/drawing/2014/main" id="{5C4592E3-ACC3-9D4F-D8B5-E045EDFCB561}"/>
              </a:ext>
            </a:extLst>
          </p:cNvPr>
          <p:cNvCxnSpPr/>
          <p:nvPr/>
        </p:nvCxnSpPr>
        <p:spPr>
          <a:xfrm>
            <a:off x="195801" y="1843006"/>
            <a:ext cx="0" cy="202358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Gerade Verbindung 25">
            <a:extLst>
              <a:ext uri="{FF2B5EF4-FFF2-40B4-BE49-F238E27FC236}">
                <a16:creationId xmlns:a16="http://schemas.microsoft.com/office/drawing/2014/main" id="{0301CBDE-F8B0-5122-3701-75DDFA31F921}"/>
              </a:ext>
            </a:extLst>
          </p:cNvPr>
          <p:cNvCxnSpPr/>
          <p:nvPr/>
        </p:nvCxnSpPr>
        <p:spPr>
          <a:xfrm>
            <a:off x="1630605" y="1843006"/>
            <a:ext cx="0" cy="202358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Gerade Verbindung 27">
            <a:extLst>
              <a:ext uri="{FF2B5EF4-FFF2-40B4-BE49-F238E27FC236}">
                <a16:creationId xmlns:a16="http://schemas.microsoft.com/office/drawing/2014/main" id="{16F9ED08-DCEE-A99E-EB14-698DC5115BA6}"/>
              </a:ext>
            </a:extLst>
          </p:cNvPr>
          <p:cNvCxnSpPr>
            <a:cxnSpLocks/>
          </p:cNvCxnSpPr>
          <p:nvPr/>
        </p:nvCxnSpPr>
        <p:spPr>
          <a:xfrm>
            <a:off x="4257197" y="2534037"/>
            <a:ext cx="0" cy="266510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Gerade Verbindung 28">
            <a:extLst>
              <a:ext uri="{FF2B5EF4-FFF2-40B4-BE49-F238E27FC236}">
                <a16:creationId xmlns:a16="http://schemas.microsoft.com/office/drawing/2014/main" id="{950BCB51-8DA1-3DA3-00EB-01E1D0BCAFD6}"/>
              </a:ext>
            </a:extLst>
          </p:cNvPr>
          <p:cNvCxnSpPr>
            <a:cxnSpLocks/>
            <a:stCxn id="41" idx="1"/>
          </p:cNvCxnSpPr>
          <p:nvPr/>
        </p:nvCxnSpPr>
        <p:spPr>
          <a:xfrm>
            <a:off x="7326961" y="939545"/>
            <a:ext cx="0" cy="31091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Gerade Verbindung 30">
            <a:extLst>
              <a:ext uri="{FF2B5EF4-FFF2-40B4-BE49-F238E27FC236}">
                <a16:creationId xmlns:a16="http://schemas.microsoft.com/office/drawing/2014/main" id="{90A45AB8-471B-B162-7F4B-498E1E3EED67}"/>
              </a:ext>
            </a:extLst>
          </p:cNvPr>
          <p:cNvCxnSpPr>
            <a:cxnSpLocks/>
          </p:cNvCxnSpPr>
          <p:nvPr/>
        </p:nvCxnSpPr>
        <p:spPr>
          <a:xfrm>
            <a:off x="9577741" y="2748614"/>
            <a:ext cx="0" cy="218167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Abgerundetes Rechteck 32">
            <a:extLst>
              <a:ext uri="{FF2B5EF4-FFF2-40B4-BE49-F238E27FC236}">
                <a16:creationId xmlns:a16="http://schemas.microsoft.com/office/drawing/2014/main" id="{5C3F8068-6291-6639-B587-8ACFD028D065}"/>
              </a:ext>
            </a:extLst>
          </p:cNvPr>
          <p:cNvSpPr/>
          <p:nvPr/>
        </p:nvSpPr>
        <p:spPr>
          <a:xfrm>
            <a:off x="1684352" y="2780947"/>
            <a:ext cx="2405871" cy="36895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dirty="0">
                <a:solidFill>
                  <a:schemeClr val="tx1"/>
                </a:solidFill>
                <a:latin typeface="Arial" panose="020B0604020202020204" pitchFamily="34" charset="0"/>
                <a:cs typeface="Arial" panose="020B0604020202020204" pitchFamily="34" charset="0"/>
              </a:rPr>
              <a:t>Implementierungsphase</a:t>
            </a:r>
          </a:p>
        </p:txBody>
      </p:sp>
      <p:sp>
        <p:nvSpPr>
          <p:cNvPr id="52" name="Abgerundetes Rechteck 33">
            <a:extLst>
              <a:ext uri="{FF2B5EF4-FFF2-40B4-BE49-F238E27FC236}">
                <a16:creationId xmlns:a16="http://schemas.microsoft.com/office/drawing/2014/main" id="{D7889AFF-D814-A8F4-B20A-56F32216F0C2}"/>
              </a:ext>
            </a:extLst>
          </p:cNvPr>
          <p:cNvSpPr/>
          <p:nvPr/>
        </p:nvSpPr>
        <p:spPr>
          <a:xfrm>
            <a:off x="4324982" y="2786800"/>
            <a:ext cx="1952497" cy="36895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dirty="0">
                <a:solidFill>
                  <a:schemeClr val="tx1"/>
                </a:solidFill>
                <a:latin typeface="Arial" panose="020B0604020202020204" pitchFamily="34" charset="0"/>
                <a:cs typeface="Arial" panose="020B0604020202020204" pitchFamily="34" charset="0"/>
              </a:rPr>
              <a:t>1. Anwendungsphase</a:t>
            </a:r>
          </a:p>
        </p:txBody>
      </p:sp>
      <p:sp>
        <p:nvSpPr>
          <p:cNvPr id="53" name="Abgerundetes Rechteck 34">
            <a:extLst>
              <a:ext uri="{FF2B5EF4-FFF2-40B4-BE49-F238E27FC236}">
                <a16:creationId xmlns:a16="http://schemas.microsoft.com/office/drawing/2014/main" id="{9E256DD3-04F8-8312-A808-8F8F6A31CCEB}"/>
              </a:ext>
            </a:extLst>
          </p:cNvPr>
          <p:cNvSpPr/>
          <p:nvPr/>
        </p:nvSpPr>
        <p:spPr>
          <a:xfrm>
            <a:off x="7572124" y="2765088"/>
            <a:ext cx="1689428" cy="36895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dirty="0">
                <a:solidFill>
                  <a:schemeClr val="tx1"/>
                </a:solidFill>
                <a:latin typeface="Arial" panose="020B0604020202020204" pitchFamily="34" charset="0"/>
                <a:cs typeface="Arial" panose="020B0604020202020204" pitchFamily="34" charset="0"/>
              </a:rPr>
              <a:t>2. Anwendungsphase</a:t>
            </a:r>
          </a:p>
        </p:txBody>
      </p:sp>
      <p:sp>
        <p:nvSpPr>
          <p:cNvPr id="54" name="Pfeil nach rechts 10">
            <a:extLst>
              <a:ext uri="{FF2B5EF4-FFF2-40B4-BE49-F238E27FC236}">
                <a16:creationId xmlns:a16="http://schemas.microsoft.com/office/drawing/2014/main" id="{FFEDA035-3B8D-7B89-9A4B-0A1EA728F953}"/>
              </a:ext>
            </a:extLst>
          </p:cNvPr>
          <p:cNvSpPr/>
          <p:nvPr/>
        </p:nvSpPr>
        <p:spPr>
          <a:xfrm rot="10800000">
            <a:off x="193014" y="3007141"/>
            <a:ext cx="1430309" cy="77585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55" name="Textfeld 24">
            <a:extLst>
              <a:ext uri="{FF2B5EF4-FFF2-40B4-BE49-F238E27FC236}">
                <a16:creationId xmlns:a16="http://schemas.microsoft.com/office/drawing/2014/main" id="{CE44800D-9E01-95CB-215B-84B65278C918}"/>
              </a:ext>
            </a:extLst>
          </p:cNvPr>
          <p:cNvSpPr txBox="1"/>
          <p:nvPr/>
        </p:nvSpPr>
        <p:spPr>
          <a:xfrm>
            <a:off x="1623323" y="4533270"/>
            <a:ext cx="2599569" cy="1569660"/>
          </a:xfrm>
          <a:prstGeom prst="rect">
            <a:avLst/>
          </a:prstGeom>
          <a:noFill/>
          <a:ln>
            <a:solidFill>
              <a:schemeClr val="tx1"/>
            </a:solidFill>
          </a:ln>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latin typeface="Arial"/>
                <a:cs typeface="Arial"/>
              </a:rPr>
              <a:t>Für Rohstoffe und relevante Produkte, die in der </a:t>
            </a:r>
            <a:r>
              <a:rPr lang="de-DE" sz="1200" b="1" dirty="0">
                <a:latin typeface="Arial"/>
                <a:cs typeface="Arial"/>
              </a:rPr>
              <a:t>Implementierungsphase</a:t>
            </a:r>
            <a:r>
              <a:rPr lang="de-DE" sz="1200" dirty="0">
                <a:latin typeface="Arial"/>
                <a:cs typeface="Arial"/>
              </a:rPr>
              <a:t> in Verkehr gebracht wurden, gilt </a:t>
            </a:r>
            <a:r>
              <a:rPr lang="de-DE" sz="1200" b="1" dirty="0">
                <a:latin typeface="Arial"/>
                <a:cs typeface="Arial"/>
              </a:rPr>
              <a:t>nach dem 30.12.25 </a:t>
            </a:r>
            <a:r>
              <a:rPr lang="de-DE" sz="1200" dirty="0">
                <a:latin typeface="Arial"/>
                <a:cs typeface="Arial"/>
              </a:rPr>
              <a:t>die </a:t>
            </a:r>
            <a:r>
              <a:rPr lang="de-DE" sz="1200" b="1" dirty="0">
                <a:highlight>
                  <a:srgbClr val="FFFF00"/>
                </a:highlight>
                <a:latin typeface="Arial"/>
                <a:cs typeface="Arial"/>
              </a:rPr>
              <a:t>Nachweispflicht für den Zeitpunkt der Inverkehrbringung, aber sonst keine EUDR-Auflagen </a:t>
            </a:r>
          </a:p>
        </p:txBody>
      </p:sp>
      <p:sp>
        <p:nvSpPr>
          <p:cNvPr id="56" name="Pfeil nach rechts 8">
            <a:extLst>
              <a:ext uri="{FF2B5EF4-FFF2-40B4-BE49-F238E27FC236}">
                <a16:creationId xmlns:a16="http://schemas.microsoft.com/office/drawing/2014/main" id="{E395CB81-25B5-2E48-AF9D-000973A8B63A}"/>
              </a:ext>
            </a:extLst>
          </p:cNvPr>
          <p:cNvSpPr/>
          <p:nvPr/>
        </p:nvSpPr>
        <p:spPr>
          <a:xfrm rot="16200000">
            <a:off x="2468532" y="3879975"/>
            <a:ext cx="775853" cy="3375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pic>
        <p:nvPicPr>
          <p:cNvPr id="57" name="Grafik 56">
            <a:extLst>
              <a:ext uri="{FF2B5EF4-FFF2-40B4-BE49-F238E27FC236}">
                <a16:creationId xmlns:a16="http://schemas.microsoft.com/office/drawing/2014/main" id="{80541748-6590-0B85-FA38-C1AD956A4254}"/>
              </a:ext>
            </a:extLst>
          </p:cNvPr>
          <p:cNvPicPr>
            <a:picLocks noChangeAspect="1"/>
          </p:cNvPicPr>
          <p:nvPr/>
        </p:nvPicPr>
        <p:blipFill>
          <a:blip r:embed="rId2"/>
          <a:stretch>
            <a:fillRect/>
          </a:stretch>
        </p:blipFill>
        <p:spPr>
          <a:xfrm>
            <a:off x="10055541" y="863309"/>
            <a:ext cx="1808571" cy="1929663"/>
          </a:xfrm>
          <a:prstGeom prst="rect">
            <a:avLst/>
          </a:prstGeom>
        </p:spPr>
      </p:pic>
    </p:spTree>
    <p:extLst>
      <p:ext uri="{BB962C8B-B14F-4D97-AF65-F5344CB8AC3E}">
        <p14:creationId xmlns:p14="http://schemas.microsoft.com/office/powerpoint/2010/main" val="169719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a:xfrm>
            <a:off x="838200" y="2002631"/>
            <a:ext cx="10515600" cy="2852737"/>
          </a:xfrm>
        </p:spPr>
        <p:txBody>
          <a:bodyPr>
            <a:normAutofit/>
          </a:bodyPr>
          <a:lstStyle/>
          <a:p>
            <a:pPr algn="r"/>
            <a:r>
              <a:rPr lang="de-DE" sz="7200" b="1" dirty="0">
                <a:latin typeface="Aptos Display"/>
              </a:rPr>
              <a:t>BASIS - DEFINITIONEN </a:t>
            </a:r>
            <a:endParaRPr lang="de-DE" sz="7200" b="1" dirty="0"/>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12</a:t>
            </a:fld>
            <a:endParaRPr lang="de-DE"/>
          </a:p>
        </p:txBody>
      </p:sp>
    </p:spTree>
    <p:extLst>
      <p:ext uri="{BB962C8B-B14F-4D97-AF65-F5344CB8AC3E}">
        <p14:creationId xmlns:p14="http://schemas.microsoft.com/office/powerpoint/2010/main" val="379998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7A36-3A20-1AF5-B03C-5B3A09EF833F}"/>
              </a:ext>
            </a:extLst>
          </p:cNvPr>
          <p:cNvSpPr>
            <a:spLocks noGrp="1"/>
          </p:cNvSpPr>
          <p:nvPr>
            <p:ph type="title"/>
          </p:nvPr>
        </p:nvSpPr>
        <p:spPr>
          <a:xfrm>
            <a:off x="838200" y="328490"/>
            <a:ext cx="10325100" cy="760535"/>
          </a:xfrm>
        </p:spPr>
        <p:txBody>
          <a:bodyPr>
            <a:normAutofit/>
          </a:bodyPr>
          <a:lstStyle/>
          <a:p>
            <a:r>
              <a:rPr lang="en-US" sz="3500" b="1" err="1">
                <a:solidFill>
                  <a:srgbClr val="2B415D"/>
                </a:solidFill>
                <a:latin typeface="Roboto"/>
                <a:ea typeface="Roboto"/>
                <a:cs typeface="Calibri"/>
              </a:rPr>
              <a:t>Entwaldung</a:t>
            </a:r>
            <a:r>
              <a:rPr lang="en-US" sz="3500" b="1">
                <a:solidFill>
                  <a:srgbClr val="2B415D"/>
                </a:solidFill>
                <a:latin typeface="Roboto"/>
                <a:ea typeface="Roboto"/>
                <a:cs typeface="Calibri"/>
              </a:rPr>
              <a:t>, </a:t>
            </a:r>
            <a:r>
              <a:rPr lang="en-US" sz="3500" b="1" err="1">
                <a:solidFill>
                  <a:srgbClr val="2B415D"/>
                </a:solidFill>
                <a:latin typeface="Roboto"/>
                <a:ea typeface="Roboto"/>
                <a:cs typeface="Calibri"/>
              </a:rPr>
              <a:t>Waldschädigung</a:t>
            </a:r>
            <a:r>
              <a:rPr lang="en-US" sz="3500" b="1">
                <a:solidFill>
                  <a:srgbClr val="2B415D"/>
                </a:solidFill>
                <a:latin typeface="Roboto"/>
                <a:ea typeface="Roboto"/>
                <a:cs typeface="Calibri"/>
              </a:rPr>
              <a:t>, </a:t>
            </a:r>
            <a:r>
              <a:rPr lang="en-US" sz="3500" b="1" err="1">
                <a:solidFill>
                  <a:srgbClr val="2B415D"/>
                </a:solidFill>
                <a:latin typeface="Roboto"/>
                <a:ea typeface="Roboto"/>
                <a:cs typeface="Calibri"/>
              </a:rPr>
              <a:t>Legalität</a:t>
            </a:r>
            <a:endParaRPr lang="en-US" sz="3500" b="1">
              <a:solidFill>
                <a:srgbClr val="2B415D"/>
              </a:solidFill>
              <a:latin typeface="Roboto"/>
              <a:ea typeface="Roboto"/>
              <a:cs typeface="Calibri"/>
            </a:endParaRPr>
          </a:p>
        </p:txBody>
      </p:sp>
      <p:sp>
        <p:nvSpPr>
          <p:cNvPr id="8" name="Inhaltsplatzhalter 7">
            <a:extLst>
              <a:ext uri="{FF2B5EF4-FFF2-40B4-BE49-F238E27FC236}">
                <a16:creationId xmlns:a16="http://schemas.microsoft.com/office/drawing/2014/main" id="{D5D3549D-4F57-CA12-87ED-4B57304115E0}"/>
              </a:ext>
            </a:extLst>
          </p:cNvPr>
          <p:cNvSpPr>
            <a:spLocks noGrp="1"/>
          </p:cNvSpPr>
          <p:nvPr>
            <p:ph idx="1"/>
          </p:nvPr>
        </p:nvSpPr>
        <p:spPr>
          <a:xfrm>
            <a:off x="6095998" y="2748101"/>
            <a:ext cx="5256212" cy="2560572"/>
          </a:xfrm>
          <a:prstGeom prst="roundRect">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de-DE" sz="2400" b="1" dirty="0">
                <a:solidFill>
                  <a:schemeClr val="bg1"/>
                </a:solidFill>
                <a:latin typeface="Arial" panose="020B0604020202020204" pitchFamily="34" charset="0"/>
                <a:cs typeface="Arial" panose="020B0604020202020204" pitchFamily="34" charset="0"/>
              </a:rPr>
              <a:t>Waldschädigung:</a:t>
            </a:r>
          </a:p>
          <a:p>
            <a:pPr marL="0" indent="0">
              <a:buNone/>
            </a:pPr>
            <a:r>
              <a:rPr lang="de-DE" sz="1600" b="0" i="0" u="none" strike="noStrike" baseline="0" dirty="0">
                <a:solidFill>
                  <a:schemeClr val="bg1"/>
                </a:solidFill>
                <a:latin typeface="Arial" panose="020B0604020202020204" pitchFamily="34" charset="0"/>
                <a:cs typeface="Arial" panose="020B0604020202020204" pitchFamily="34" charset="0"/>
              </a:rPr>
              <a:t>strukturelle Veränderungen der Waldbedeckung in Form der Umwandlung von </a:t>
            </a:r>
          </a:p>
          <a:p>
            <a:pPr marL="179388" indent="-179388">
              <a:buNone/>
            </a:pPr>
            <a:r>
              <a:rPr lang="de-DE" sz="1600" b="0" i="0" u="none" strike="noStrike" baseline="0" dirty="0">
                <a:solidFill>
                  <a:schemeClr val="bg1"/>
                </a:solidFill>
                <a:latin typeface="Arial" panose="020B0604020202020204" pitchFamily="34" charset="0"/>
                <a:cs typeface="Arial" panose="020B0604020202020204" pitchFamily="34" charset="0"/>
              </a:rPr>
              <a:t>a) Primärwäldern oder sich natürlich verjüngenden Wäldern in Plantagenwälder oder in sonstige bewaldete Flächen oder </a:t>
            </a:r>
          </a:p>
          <a:p>
            <a:pPr marL="179388" indent="-179388">
              <a:buNone/>
            </a:pPr>
            <a:r>
              <a:rPr lang="de-DE" sz="1600" b="0" i="0" u="none" strike="noStrike" baseline="0" dirty="0">
                <a:solidFill>
                  <a:schemeClr val="bg1"/>
                </a:solidFill>
                <a:latin typeface="Arial" panose="020B0604020202020204" pitchFamily="34" charset="0"/>
                <a:cs typeface="Arial" panose="020B0604020202020204" pitchFamily="34" charset="0"/>
              </a:rPr>
              <a:t>b) Primärwäldern in durch Pflanzung entstandene Wälder; </a:t>
            </a:r>
          </a:p>
          <a:p>
            <a:pPr marL="179388" indent="-179388">
              <a:buNone/>
            </a:pPr>
            <a:r>
              <a:rPr lang="de-DE" sz="1100" dirty="0">
                <a:solidFill>
                  <a:schemeClr val="bg1"/>
                </a:solidFill>
                <a:latin typeface="Arial" panose="020B0604020202020204" pitchFamily="34" charset="0"/>
                <a:cs typeface="Arial" panose="020B0604020202020204" pitchFamily="34" charset="0"/>
              </a:rPr>
              <a:t>Art. 2 (7) EUDR</a:t>
            </a:r>
            <a:endParaRPr lang="de-DE" sz="1600" dirty="0">
              <a:solidFill>
                <a:schemeClr val="bg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4813374-3DBB-1614-6A14-D98B77D0A5DC}"/>
              </a:ext>
            </a:extLst>
          </p:cNvPr>
          <p:cNvSpPr>
            <a:spLocks noGrp="1"/>
          </p:cNvSpPr>
          <p:nvPr>
            <p:ph type="ftr" sz="quarter" idx="11"/>
          </p:nvPr>
        </p:nvSpPr>
        <p:spPr/>
        <p:txBody>
          <a:bodyPr/>
          <a:lstStyle/>
          <a:p>
            <a:r>
              <a:rPr lang="de-DE"/>
              <a:t>EUDR HDH Vorstellung</a:t>
            </a:r>
          </a:p>
        </p:txBody>
      </p:sp>
      <p:sp>
        <p:nvSpPr>
          <p:cNvPr id="5" name="Slide Number Placeholder 4">
            <a:extLst>
              <a:ext uri="{FF2B5EF4-FFF2-40B4-BE49-F238E27FC236}">
                <a16:creationId xmlns:a16="http://schemas.microsoft.com/office/drawing/2014/main" id="{F260B8F8-F25B-C62C-1C8B-1C3C5A50F593}"/>
              </a:ext>
            </a:extLst>
          </p:cNvPr>
          <p:cNvSpPr>
            <a:spLocks noGrp="1"/>
          </p:cNvSpPr>
          <p:nvPr>
            <p:ph type="sldNum" sz="quarter" idx="12"/>
          </p:nvPr>
        </p:nvSpPr>
        <p:spPr/>
        <p:txBody>
          <a:bodyPr/>
          <a:lstStyle/>
          <a:p>
            <a:fld id="{EF7C1965-317C-3B42-B3F2-F0651D9CAB98}" type="slidenum">
              <a:rPr lang="de-DE" smtClean="0"/>
              <a:t>13</a:t>
            </a:fld>
            <a:endParaRPr lang="de-DE"/>
          </a:p>
        </p:txBody>
      </p:sp>
      <p:pic>
        <p:nvPicPr>
          <p:cNvPr id="6" name="Inhaltsplatzhalter 8" descr="Ein Bild, das Wolke, draußen, Himmel, Landschaft enthält.&#10;&#10;Automatisch generierte Beschreibung">
            <a:extLst>
              <a:ext uri="{FF2B5EF4-FFF2-40B4-BE49-F238E27FC236}">
                <a16:creationId xmlns:a16="http://schemas.microsoft.com/office/drawing/2014/main" id="{C2323989-4DFE-F75D-85C7-18E46D19EA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1233487"/>
            <a:ext cx="4032542" cy="4900547"/>
          </a:xfrm>
          <a:prstGeom prst="rect">
            <a:avLst/>
          </a:prstGeom>
        </p:spPr>
      </p:pic>
      <p:sp>
        <p:nvSpPr>
          <p:cNvPr id="7" name="Rechteck: abgerundete Ecken 6">
            <a:extLst>
              <a:ext uri="{FF2B5EF4-FFF2-40B4-BE49-F238E27FC236}">
                <a16:creationId xmlns:a16="http://schemas.microsoft.com/office/drawing/2014/main" id="{B828BFA4-5500-A848-AA18-FA38D8D075BA}"/>
              </a:ext>
            </a:extLst>
          </p:cNvPr>
          <p:cNvSpPr/>
          <p:nvPr/>
        </p:nvSpPr>
        <p:spPr>
          <a:xfrm>
            <a:off x="6095998" y="945441"/>
            <a:ext cx="5256213" cy="1707607"/>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Arial" panose="020B0604020202020204" pitchFamily="34" charset="0"/>
                <a:cs typeface="Arial" panose="020B0604020202020204" pitchFamily="34" charset="0"/>
              </a:rPr>
              <a:t>Entwaldung:</a:t>
            </a:r>
          </a:p>
          <a:p>
            <a:r>
              <a:rPr lang="de-DE" sz="1600" b="0" i="0" u="none" strike="noStrike" baseline="0" dirty="0">
                <a:solidFill>
                  <a:schemeClr val="bg1"/>
                </a:solidFill>
                <a:latin typeface="Arial" panose="020B0604020202020204" pitchFamily="34" charset="0"/>
                <a:cs typeface="Arial" panose="020B0604020202020204" pitchFamily="34" charset="0"/>
              </a:rPr>
              <a:t>die Umwandlung von Wäldern in landwirtschaftlich genutzte Flächen, unabhängig davon, ob sie vom Menschen herbeigeführt wird oder nicht;</a:t>
            </a:r>
          </a:p>
          <a:p>
            <a:r>
              <a:rPr lang="de-DE" sz="1800" b="0" i="0" u="none" strike="noStrike" baseline="0" dirty="0">
                <a:solidFill>
                  <a:schemeClr val="bg1"/>
                </a:solidFill>
                <a:latin typeface="Arial" panose="020B0604020202020204" pitchFamily="34" charset="0"/>
                <a:cs typeface="Arial" panose="020B0604020202020204" pitchFamily="34" charset="0"/>
              </a:rPr>
              <a:t> </a:t>
            </a:r>
          </a:p>
          <a:p>
            <a:r>
              <a:rPr lang="de-DE" sz="1200" dirty="0">
                <a:solidFill>
                  <a:schemeClr val="bg1"/>
                </a:solidFill>
                <a:latin typeface="Arial" panose="020B0604020202020204" pitchFamily="34" charset="0"/>
                <a:cs typeface="Arial" panose="020B0604020202020204" pitchFamily="34" charset="0"/>
              </a:rPr>
              <a:t>Art. 2 (3) EUDR</a:t>
            </a:r>
          </a:p>
        </p:txBody>
      </p:sp>
      <p:sp>
        <p:nvSpPr>
          <p:cNvPr id="3" name="Rechteck: abgerundete Ecken 6">
            <a:extLst>
              <a:ext uri="{FF2B5EF4-FFF2-40B4-BE49-F238E27FC236}">
                <a16:creationId xmlns:a16="http://schemas.microsoft.com/office/drawing/2014/main" id="{C9ED1449-F574-6039-4870-CD7FB8316806}"/>
              </a:ext>
            </a:extLst>
          </p:cNvPr>
          <p:cNvSpPr/>
          <p:nvPr/>
        </p:nvSpPr>
        <p:spPr>
          <a:xfrm>
            <a:off x="6095997" y="5403726"/>
            <a:ext cx="5256213" cy="1412802"/>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Arial" panose="020B0604020202020204" pitchFamily="34" charset="0"/>
                <a:cs typeface="Arial" panose="020B0604020202020204" pitchFamily="34" charset="0"/>
              </a:rPr>
              <a:t>Legalität:</a:t>
            </a:r>
          </a:p>
          <a:p>
            <a:r>
              <a:rPr lang="de-DE" sz="1600" dirty="0">
                <a:solidFill>
                  <a:schemeClr val="bg1"/>
                </a:solidFill>
                <a:latin typeface="Arial" panose="020B0604020202020204" pitchFamily="34" charset="0"/>
                <a:cs typeface="Arial" panose="020B0604020202020204" pitchFamily="34" charset="0"/>
              </a:rPr>
              <a:t>die Erzeugung muss unter Einhaltung von Recht und Gesetz erfolgen (= EUTR)</a:t>
            </a:r>
            <a:endParaRPr lang="de-DE" sz="1800" b="0" i="0" u="none" strike="noStrike" baseline="0" dirty="0">
              <a:solidFill>
                <a:schemeClr val="bg1"/>
              </a:solidFill>
              <a:latin typeface="Arial" panose="020B0604020202020204" pitchFamily="34" charset="0"/>
              <a:cs typeface="Arial" panose="020B0604020202020204" pitchFamily="34" charset="0"/>
            </a:endParaRPr>
          </a:p>
          <a:p>
            <a:r>
              <a:rPr lang="de-DE" sz="1200" dirty="0">
                <a:solidFill>
                  <a:schemeClr val="bg1"/>
                </a:solidFill>
                <a:latin typeface="Arial" panose="020B0604020202020204" pitchFamily="34" charset="0"/>
                <a:cs typeface="Arial" panose="020B0604020202020204" pitchFamily="34" charset="0"/>
              </a:rPr>
              <a:t>Art. 2 (40) EUDR</a:t>
            </a:r>
          </a:p>
        </p:txBody>
      </p:sp>
    </p:spTree>
    <p:extLst>
      <p:ext uri="{BB962C8B-B14F-4D97-AF65-F5344CB8AC3E}">
        <p14:creationId xmlns:p14="http://schemas.microsoft.com/office/powerpoint/2010/main" val="164918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5391D-AE94-BB83-716C-385C8137A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2DEBA-934F-7BFB-9FE6-2977312D1DFE}"/>
              </a:ext>
            </a:extLst>
          </p:cNvPr>
          <p:cNvSpPr>
            <a:spLocks noGrp="1"/>
          </p:cNvSpPr>
          <p:nvPr>
            <p:ph type="title"/>
          </p:nvPr>
        </p:nvSpPr>
        <p:spPr>
          <a:xfrm>
            <a:off x="838200" y="328490"/>
            <a:ext cx="10325100" cy="760535"/>
          </a:xfrm>
        </p:spPr>
        <p:txBody>
          <a:bodyPr>
            <a:normAutofit fontScale="90000"/>
          </a:bodyPr>
          <a:lstStyle/>
          <a:p>
            <a:r>
              <a:rPr lang="en-US" sz="3500" b="1">
                <a:solidFill>
                  <a:srgbClr val="2B415D"/>
                </a:solidFill>
                <a:latin typeface="Roboto"/>
                <a:ea typeface="Roboto"/>
                <a:cs typeface="Calibri"/>
              </a:rPr>
              <a:t>Von der EU </a:t>
            </a:r>
            <a:r>
              <a:rPr lang="en-US" sz="3500" b="1" err="1">
                <a:solidFill>
                  <a:srgbClr val="2B415D"/>
                </a:solidFill>
                <a:latin typeface="Roboto"/>
                <a:ea typeface="Roboto"/>
                <a:cs typeface="Calibri"/>
              </a:rPr>
              <a:t>weltweit</a:t>
            </a:r>
            <a:r>
              <a:rPr lang="en-US" sz="3500" b="1">
                <a:solidFill>
                  <a:srgbClr val="2B415D"/>
                </a:solidFill>
                <a:latin typeface="Roboto"/>
                <a:ea typeface="Roboto"/>
                <a:cs typeface="Calibri"/>
              </a:rPr>
              <a:t> </a:t>
            </a:r>
            <a:r>
              <a:rPr lang="en-US" sz="3500" b="1" err="1">
                <a:solidFill>
                  <a:srgbClr val="2B415D"/>
                </a:solidFill>
                <a:latin typeface="Roboto"/>
                <a:ea typeface="Roboto"/>
                <a:cs typeface="Calibri"/>
              </a:rPr>
              <a:t>festgelegtes</a:t>
            </a:r>
            <a:r>
              <a:rPr lang="en-US" sz="3500" b="1">
                <a:solidFill>
                  <a:srgbClr val="2B415D"/>
                </a:solidFill>
                <a:latin typeface="Roboto"/>
                <a:ea typeface="Roboto"/>
                <a:cs typeface="Calibri"/>
              </a:rPr>
              <a:t> </a:t>
            </a:r>
            <a:r>
              <a:rPr lang="en-US" sz="3500" b="1" err="1">
                <a:solidFill>
                  <a:srgbClr val="2B415D"/>
                </a:solidFill>
                <a:latin typeface="Roboto"/>
                <a:ea typeface="Roboto"/>
                <a:cs typeface="Calibri"/>
              </a:rPr>
              <a:t>länderspezifisches</a:t>
            </a:r>
            <a:r>
              <a:rPr lang="en-US" sz="3500" b="1">
                <a:solidFill>
                  <a:srgbClr val="2B415D"/>
                </a:solidFill>
                <a:latin typeface="Roboto"/>
                <a:ea typeface="Roboto"/>
                <a:cs typeface="Calibri"/>
              </a:rPr>
              <a:t> </a:t>
            </a:r>
            <a:r>
              <a:rPr lang="en-US" sz="3500" b="1" err="1">
                <a:solidFill>
                  <a:srgbClr val="2B415D"/>
                </a:solidFill>
                <a:latin typeface="Roboto"/>
                <a:ea typeface="Roboto"/>
                <a:cs typeface="Calibri"/>
              </a:rPr>
              <a:t>Entwaldungsrisiko</a:t>
            </a:r>
            <a:endParaRPr lang="en-US" sz="3500" b="1">
              <a:solidFill>
                <a:srgbClr val="2B415D"/>
              </a:solidFill>
              <a:latin typeface="Roboto"/>
              <a:ea typeface="Roboto"/>
              <a:cs typeface="Calibri"/>
            </a:endParaRPr>
          </a:p>
        </p:txBody>
      </p:sp>
      <p:sp>
        <p:nvSpPr>
          <p:cNvPr id="4" name="Footer Placeholder 3">
            <a:extLst>
              <a:ext uri="{FF2B5EF4-FFF2-40B4-BE49-F238E27FC236}">
                <a16:creationId xmlns:a16="http://schemas.microsoft.com/office/drawing/2014/main" id="{93F0640C-5142-4480-C887-81BFE8D5BD02}"/>
              </a:ext>
            </a:extLst>
          </p:cNvPr>
          <p:cNvSpPr>
            <a:spLocks noGrp="1"/>
          </p:cNvSpPr>
          <p:nvPr>
            <p:ph type="ftr" sz="quarter" idx="11"/>
          </p:nvPr>
        </p:nvSpPr>
        <p:spPr/>
        <p:txBody>
          <a:bodyPr/>
          <a:lstStyle/>
          <a:p>
            <a:r>
              <a:rPr lang="de-DE"/>
              <a:t>EUDR HDH Vorstellung</a:t>
            </a:r>
          </a:p>
        </p:txBody>
      </p:sp>
      <p:sp>
        <p:nvSpPr>
          <p:cNvPr id="5" name="Slide Number Placeholder 4">
            <a:extLst>
              <a:ext uri="{FF2B5EF4-FFF2-40B4-BE49-F238E27FC236}">
                <a16:creationId xmlns:a16="http://schemas.microsoft.com/office/drawing/2014/main" id="{39534891-6B64-1B93-36AC-C8CF95CEC8CF}"/>
              </a:ext>
            </a:extLst>
          </p:cNvPr>
          <p:cNvSpPr>
            <a:spLocks noGrp="1"/>
          </p:cNvSpPr>
          <p:nvPr>
            <p:ph type="sldNum" sz="quarter" idx="12"/>
          </p:nvPr>
        </p:nvSpPr>
        <p:spPr/>
        <p:txBody>
          <a:bodyPr/>
          <a:lstStyle/>
          <a:p>
            <a:fld id="{EF7C1965-317C-3B42-B3F2-F0651D9CAB98}" type="slidenum">
              <a:rPr lang="de-DE" smtClean="0"/>
              <a:t>14</a:t>
            </a:fld>
            <a:endParaRPr lang="de-DE"/>
          </a:p>
        </p:txBody>
      </p:sp>
      <p:sp>
        <p:nvSpPr>
          <p:cNvPr id="7" name="Rechteck: abgerundete Ecken 6">
            <a:extLst>
              <a:ext uri="{FF2B5EF4-FFF2-40B4-BE49-F238E27FC236}">
                <a16:creationId xmlns:a16="http://schemas.microsoft.com/office/drawing/2014/main" id="{6AACE3E0-B719-ECC9-8053-C7A6E488C034}"/>
              </a:ext>
            </a:extLst>
          </p:cNvPr>
          <p:cNvSpPr/>
          <p:nvPr/>
        </p:nvSpPr>
        <p:spPr>
          <a:xfrm>
            <a:off x="7037382" y="1004340"/>
            <a:ext cx="4337048" cy="824248"/>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Arial" panose="020B0604020202020204" pitchFamily="34" charset="0"/>
                <a:cs typeface="Arial" panose="020B0604020202020204" pitchFamily="34" charset="0"/>
              </a:rPr>
              <a:t>Niedriges Risiko</a:t>
            </a:r>
            <a:endParaRPr lang="de-DE" sz="1200" dirty="0">
              <a:solidFill>
                <a:schemeClr val="bg1"/>
              </a:solidFill>
              <a:latin typeface="Arial" panose="020B0604020202020204" pitchFamily="34" charset="0"/>
              <a:cs typeface="Arial" panose="020B0604020202020204" pitchFamily="34" charset="0"/>
            </a:endParaRPr>
          </a:p>
        </p:txBody>
      </p:sp>
      <p:sp>
        <p:nvSpPr>
          <p:cNvPr id="13" name="Rechteck: abgerundete Ecken 6">
            <a:extLst>
              <a:ext uri="{FF2B5EF4-FFF2-40B4-BE49-F238E27FC236}">
                <a16:creationId xmlns:a16="http://schemas.microsoft.com/office/drawing/2014/main" id="{B30EA2A9-F7B6-021A-D238-F9B8B9DB11D3}"/>
              </a:ext>
            </a:extLst>
          </p:cNvPr>
          <p:cNvSpPr/>
          <p:nvPr/>
        </p:nvSpPr>
        <p:spPr>
          <a:xfrm>
            <a:off x="7037382" y="2090946"/>
            <a:ext cx="4337048" cy="824248"/>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a:solidFill>
                  <a:schemeClr val="bg1"/>
                </a:solidFill>
                <a:latin typeface="Arial" panose="020B0604020202020204" pitchFamily="34" charset="0"/>
                <a:cs typeface="Arial" panose="020B0604020202020204" pitchFamily="34" charset="0"/>
              </a:rPr>
              <a:t>Normales Risiko</a:t>
            </a:r>
            <a:endParaRPr lang="de-DE" sz="1200">
              <a:solidFill>
                <a:schemeClr val="bg1"/>
              </a:solidFill>
              <a:latin typeface="Arial" panose="020B0604020202020204" pitchFamily="34" charset="0"/>
              <a:cs typeface="Arial" panose="020B0604020202020204" pitchFamily="34" charset="0"/>
            </a:endParaRPr>
          </a:p>
        </p:txBody>
      </p:sp>
      <p:sp>
        <p:nvSpPr>
          <p:cNvPr id="14" name="Rechteck: abgerundete Ecken 6">
            <a:extLst>
              <a:ext uri="{FF2B5EF4-FFF2-40B4-BE49-F238E27FC236}">
                <a16:creationId xmlns:a16="http://schemas.microsoft.com/office/drawing/2014/main" id="{9D8BDCA3-7AB8-8B31-A72E-2EB5D1D5937E}"/>
              </a:ext>
            </a:extLst>
          </p:cNvPr>
          <p:cNvSpPr/>
          <p:nvPr/>
        </p:nvSpPr>
        <p:spPr>
          <a:xfrm>
            <a:off x="7037382" y="3177552"/>
            <a:ext cx="4337048" cy="824248"/>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Arial" panose="020B0604020202020204" pitchFamily="34" charset="0"/>
                <a:cs typeface="Arial" panose="020B0604020202020204" pitchFamily="34" charset="0"/>
              </a:rPr>
              <a:t>Hohes Risiko</a:t>
            </a:r>
            <a:endParaRPr lang="de-DE" sz="1200" dirty="0">
              <a:solidFill>
                <a:schemeClr val="bg1"/>
              </a:solidFill>
              <a:latin typeface="Arial" panose="020B0604020202020204" pitchFamily="34" charset="0"/>
              <a:cs typeface="Arial" panose="020B0604020202020204" pitchFamily="34" charset="0"/>
            </a:endParaRPr>
          </a:p>
        </p:txBody>
      </p:sp>
      <p:pic>
        <p:nvPicPr>
          <p:cNvPr id="8" name="Grafik 7" descr="Ein Bild, das Text, Screenshot, Reihe, Zahl enthält.&#10;&#10;KI-generierte Inhalte können fehlerhaft sein.">
            <a:extLst>
              <a:ext uri="{FF2B5EF4-FFF2-40B4-BE49-F238E27FC236}">
                <a16:creationId xmlns:a16="http://schemas.microsoft.com/office/drawing/2014/main" id="{A15DF1FB-930D-7015-46DC-0962AF9FFC6F}"/>
              </a:ext>
            </a:extLst>
          </p:cNvPr>
          <p:cNvPicPr>
            <a:picLocks noChangeAspect="1"/>
          </p:cNvPicPr>
          <p:nvPr/>
        </p:nvPicPr>
        <p:blipFill>
          <a:blip r:embed="rId2"/>
          <a:stretch>
            <a:fillRect/>
          </a:stretch>
        </p:blipFill>
        <p:spPr>
          <a:xfrm>
            <a:off x="362787" y="1438627"/>
            <a:ext cx="6437225" cy="3477849"/>
          </a:xfrm>
          <a:prstGeom prst="rect">
            <a:avLst/>
          </a:prstGeom>
        </p:spPr>
      </p:pic>
      <p:sp>
        <p:nvSpPr>
          <p:cNvPr id="9" name="Textfeld 8">
            <a:extLst>
              <a:ext uri="{FF2B5EF4-FFF2-40B4-BE49-F238E27FC236}">
                <a16:creationId xmlns:a16="http://schemas.microsoft.com/office/drawing/2014/main" id="{384408E4-C070-85E0-9DCF-5D9F7A9E780F}"/>
              </a:ext>
            </a:extLst>
          </p:cNvPr>
          <p:cNvSpPr txBox="1"/>
          <p:nvPr/>
        </p:nvSpPr>
        <p:spPr>
          <a:xfrm>
            <a:off x="6800012" y="4467496"/>
            <a:ext cx="5139439" cy="923330"/>
          </a:xfrm>
          <a:prstGeom prst="rect">
            <a:avLst/>
          </a:prstGeom>
          <a:noFill/>
        </p:spPr>
        <p:txBody>
          <a:bodyPr wrap="square" rtlCol="0">
            <a:spAutoFit/>
          </a:bodyPr>
          <a:lstStyle/>
          <a:p>
            <a:pPr marL="285750" indent="-285750">
              <a:buFont typeface="Arial" panose="020B0604020202020204" pitchFamily="34" charset="0"/>
              <a:buChar char="•"/>
            </a:pPr>
            <a:r>
              <a:rPr lang="de-DE" dirty="0"/>
              <a:t>Basiert auf FAO-Entwaldungszahlen</a:t>
            </a:r>
          </a:p>
          <a:p>
            <a:pPr marL="285750" indent="-285750">
              <a:buFont typeface="Arial" panose="020B0604020202020204" pitchFamily="34" charset="0"/>
              <a:buChar char="•"/>
            </a:pPr>
            <a:r>
              <a:rPr lang="de-DE" dirty="0"/>
              <a:t>Nur „Schurkenstaaten“ wie Russland und Belarus im hohen Entwaldungsrisiko</a:t>
            </a:r>
          </a:p>
        </p:txBody>
      </p:sp>
    </p:spTree>
    <p:extLst>
      <p:ext uri="{BB962C8B-B14F-4D97-AF65-F5344CB8AC3E}">
        <p14:creationId xmlns:p14="http://schemas.microsoft.com/office/powerpoint/2010/main" val="409074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B602D57-E744-D945-C3D9-32D03DCD4B2E}"/>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419801BE-B7B8-2699-5EBD-9FEB72CA122E}"/>
              </a:ext>
            </a:extLst>
          </p:cNvPr>
          <p:cNvSpPr>
            <a:spLocks noGrp="1"/>
          </p:cNvSpPr>
          <p:nvPr>
            <p:ph type="sldNum" sz="quarter" idx="12"/>
          </p:nvPr>
        </p:nvSpPr>
        <p:spPr/>
        <p:txBody>
          <a:bodyPr/>
          <a:lstStyle/>
          <a:p>
            <a:fld id="{EF7C1965-317C-3B42-B3F2-F0651D9CAB98}" type="slidenum">
              <a:rPr lang="de-DE" smtClean="0"/>
              <a:t>15</a:t>
            </a:fld>
            <a:endParaRPr lang="de-DE"/>
          </a:p>
        </p:txBody>
      </p:sp>
      <p:sp>
        <p:nvSpPr>
          <p:cNvPr id="11" name="Titel 1">
            <a:extLst>
              <a:ext uri="{FF2B5EF4-FFF2-40B4-BE49-F238E27FC236}">
                <a16:creationId xmlns:a16="http://schemas.microsoft.com/office/drawing/2014/main" id="{AACF552C-09CD-6E1D-DE4B-3B51D4580AC9}"/>
              </a:ext>
            </a:extLst>
          </p:cNvPr>
          <p:cNvSpPr txBox="1">
            <a:spLocks/>
          </p:cNvSpPr>
          <p:nvPr/>
        </p:nvSpPr>
        <p:spPr>
          <a:xfrm>
            <a:off x="837787" y="333375"/>
            <a:ext cx="10516009" cy="7560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de-DE" sz="3600" b="1" dirty="0">
                <a:solidFill>
                  <a:srgbClr val="2B415D"/>
                </a:solidFill>
                <a:latin typeface="Roboto"/>
                <a:ea typeface="Roboto"/>
                <a:cs typeface="Calibri"/>
              </a:rPr>
              <a:t>EUDR-relevante Aktionen</a:t>
            </a:r>
            <a:endParaRPr lang="de-DE" sz="3600" dirty="0">
              <a:solidFill>
                <a:srgbClr val="2B415D"/>
              </a:solidFill>
              <a:latin typeface="Roboto"/>
              <a:ea typeface="Roboto"/>
              <a:cs typeface="Calibri"/>
            </a:endParaRPr>
          </a:p>
        </p:txBody>
      </p:sp>
      <p:pic>
        <p:nvPicPr>
          <p:cNvPr id="2" name="Grafik 1">
            <a:extLst>
              <a:ext uri="{FF2B5EF4-FFF2-40B4-BE49-F238E27FC236}">
                <a16:creationId xmlns:a16="http://schemas.microsoft.com/office/drawing/2014/main" id="{ADEA3C99-135E-981A-A1F1-80CBB21FFB2A}"/>
              </a:ext>
            </a:extLst>
          </p:cNvPr>
          <p:cNvPicPr>
            <a:picLocks noChangeAspect="1"/>
          </p:cNvPicPr>
          <p:nvPr/>
        </p:nvPicPr>
        <p:blipFill>
          <a:blip r:embed="rId2"/>
          <a:stretch>
            <a:fillRect/>
          </a:stretch>
        </p:blipFill>
        <p:spPr>
          <a:xfrm>
            <a:off x="2915461" y="955232"/>
            <a:ext cx="6553358" cy="5353937"/>
          </a:xfrm>
          <a:prstGeom prst="rect">
            <a:avLst/>
          </a:prstGeom>
        </p:spPr>
      </p:pic>
      <p:sp>
        <p:nvSpPr>
          <p:cNvPr id="3" name="Abgerundetes Rechteck 16">
            <a:extLst>
              <a:ext uri="{FF2B5EF4-FFF2-40B4-BE49-F238E27FC236}">
                <a16:creationId xmlns:a16="http://schemas.microsoft.com/office/drawing/2014/main" id="{8C63F693-5F63-D846-2349-6709DD76BAF2}"/>
              </a:ext>
            </a:extLst>
          </p:cNvPr>
          <p:cNvSpPr/>
          <p:nvPr/>
        </p:nvSpPr>
        <p:spPr>
          <a:xfrm>
            <a:off x="899237" y="1010479"/>
            <a:ext cx="3264048" cy="2714678"/>
          </a:xfrm>
          <a:prstGeom prst="roundRect">
            <a:avLst/>
          </a:prstGeom>
          <a:solidFill>
            <a:srgbClr val="0000FF">
              <a:alpha val="54000"/>
            </a:srgbClr>
          </a:solid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b="1" dirty="0">
                <a:solidFill>
                  <a:srgbClr val="FFFF00"/>
                </a:solidFill>
              </a:rPr>
              <a:t>Inverkehrbringen</a:t>
            </a:r>
          </a:p>
          <a:p>
            <a:pPr algn="ctr">
              <a:lnSpc>
                <a:spcPts val="1700"/>
              </a:lnSpc>
            </a:pPr>
            <a:r>
              <a:rPr lang="de-DE" sz="1800" b="1" i="0" u="none" strike="noStrike" baseline="0" dirty="0">
                <a:solidFill>
                  <a:schemeClr val="bg1"/>
                </a:solidFill>
                <a:latin typeface="Calibri" panose="020F0502020204030204" pitchFamily="34" charset="0"/>
              </a:rPr>
              <a:t>„</a:t>
            </a:r>
            <a:r>
              <a:rPr lang="de-DE" sz="1200" b="0" i="0" u="none" strike="noStrike" baseline="0" dirty="0">
                <a:solidFill>
                  <a:schemeClr val="bg1"/>
                </a:solidFill>
                <a:latin typeface="Arial" panose="020B0604020202020204" pitchFamily="34" charset="0"/>
                <a:cs typeface="Arial" panose="020B0604020202020204" pitchFamily="34" charset="0"/>
              </a:rPr>
              <a:t>die erstmalige Bereitstellung eines </a:t>
            </a:r>
            <a:r>
              <a:rPr lang="de-DE" sz="1200" b="1" i="0" u="none" strike="noStrike" baseline="0" dirty="0">
                <a:solidFill>
                  <a:schemeClr val="bg1"/>
                </a:solidFill>
                <a:latin typeface="Arial" panose="020B0604020202020204" pitchFamily="34" charset="0"/>
                <a:cs typeface="Arial" panose="020B0604020202020204" pitchFamily="34" charset="0"/>
              </a:rPr>
              <a:t>relevanten Rohstoffs </a:t>
            </a:r>
            <a:r>
              <a:rPr lang="de-DE" sz="1200" b="1" i="0" u="sng" strike="noStrike" baseline="0" dirty="0">
                <a:solidFill>
                  <a:schemeClr val="bg1"/>
                </a:solidFill>
                <a:latin typeface="Arial" panose="020B0604020202020204" pitchFamily="34" charset="0"/>
                <a:cs typeface="Arial" panose="020B0604020202020204" pitchFamily="34" charset="0"/>
              </a:rPr>
              <a:t>oder</a:t>
            </a:r>
            <a:r>
              <a:rPr lang="de-DE" sz="1200" b="1" i="0" u="none" strike="noStrike" baseline="0" dirty="0">
                <a:solidFill>
                  <a:schemeClr val="bg1"/>
                </a:solidFill>
                <a:latin typeface="Arial" panose="020B0604020202020204" pitchFamily="34" charset="0"/>
                <a:cs typeface="Arial" panose="020B0604020202020204" pitchFamily="34" charset="0"/>
              </a:rPr>
              <a:t> relevanten Erzeugnisses</a:t>
            </a:r>
            <a:r>
              <a:rPr lang="de-DE" sz="1200" b="0" i="0" u="none" strike="noStrike" baseline="0" dirty="0">
                <a:solidFill>
                  <a:schemeClr val="bg1"/>
                </a:solidFill>
                <a:latin typeface="Arial" panose="020B0604020202020204" pitchFamily="34" charset="0"/>
                <a:cs typeface="Arial" panose="020B0604020202020204" pitchFamily="34" charset="0"/>
              </a:rPr>
              <a:t> auf </a:t>
            </a:r>
            <a:r>
              <a:rPr lang="de-DE" sz="1200" b="1" i="0" u="none" strike="noStrike" baseline="0" dirty="0">
                <a:solidFill>
                  <a:schemeClr val="bg1"/>
                </a:solidFill>
                <a:latin typeface="Arial" panose="020B0604020202020204" pitchFamily="34" charset="0"/>
                <a:cs typeface="Arial" panose="020B0604020202020204" pitchFamily="34" charset="0"/>
              </a:rPr>
              <a:t>dem Unionsmarkt</a:t>
            </a:r>
            <a:r>
              <a:rPr lang="de-DE" sz="1200" dirty="0">
                <a:solidFill>
                  <a:schemeClr val="bg1"/>
                </a:solidFill>
                <a:latin typeface="Arial" panose="020B0604020202020204" pitchFamily="34" charset="0"/>
                <a:cs typeface="Arial" panose="020B0604020202020204" pitchFamily="34" charset="0"/>
              </a:rPr>
              <a:t> </a:t>
            </a:r>
          </a:p>
          <a:p>
            <a:pPr algn="ctr">
              <a:lnSpc>
                <a:spcPts val="1700"/>
              </a:lnSpc>
            </a:pPr>
            <a:endParaRPr lang="de-DE" sz="1200" b="0" i="0" u="none" strike="noStrike" baseline="0" dirty="0">
              <a:solidFill>
                <a:schemeClr val="bg1"/>
              </a:solidFill>
              <a:latin typeface="Arial" panose="020B0604020202020204" pitchFamily="34" charset="0"/>
              <a:cs typeface="Arial" panose="020B0604020202020204" pitchFamily="34" charset="0"/>
            </a:endParaRPr>
          </a:p>
          <a:p>
            <a:pPr>
              <a:lnSpc>
                <a:spcPts val="1700"/>
              </a:lnSpc>
            </a:pPr>
            <a:r>
              <a:rPr lang="de-DE" sz="1200" b="0" i="0" u="none" strike="noStrike" baseline="0" dirty="0">
                <a:solidFill>
                  <a:schemeClr val="bg1"/>
                </a:solidFill>
                <a:latin typeface="Arial" panose="020B0604020202020204" pitchFamily="34" charset="0"/>
                <a:cs typeface="Arial" panose="020B0604020202020204" pitchFamily="34" charset="0"/>
              </a:rPr>
              <a:t>Art</a:t>
            </a:r>
            <a:r>
              <a:rPr lang="de-DE" sz="1200" dirty="0">
                <a:solidFill>
                  <a:schemeClr val="bg1"/>
                </a:solidFill>
                <a:latin typeface="Arial" panose="020B0604020202020204" pitchFamily="34" charset="0"/>
                <a:cs typeface="Arial" panose="020B0604020202020204" pitchFamily="34" charset="0"/>
              </a:rPr>
              <a:t>.2 (16) EUDR</a:t>
            </a:r>
          </a:p>
          <a:p>
            <a:pPr>
              <a:lnSpc>
                <a:spcPts val="1700"/>
              </a:lnSpc>
            </a:pPr>
            <a:endParaRPr lang="de-DE" sz="1200" b="0" i="0" u="none" strike="noStrike" baseline="0" dirty="0">
              <a:solidFill>
                <a:schemeClr val="bg1"/>
              </a:solidFill>
              <a:latin typeface="Arial" panose="020B0604020202020204" pitchFamily="34" charset="0"/>
              <a:cs typeface="Arial" panose="020B0604020202020204" pitchFamily="34" charset="0"/>
            </a:endParaRPr>
          </a:p>
          <a:p>
            <a:pPr marL="171450" indent="-171450">
              <a:lnSpc>
                <a:spcPts val="1700"/>
              </a:lnSpc>
              <a:buFont typeface="Wingdings" panose="05000000000000000000" pitchFamily="2" charset="2"/>
              <a:buChar char="Ø"/>
            </a:pPr>
            <a:r>
              <a:rPr lang="de-DE" sz="1200" b="1" dirty="0">
                <a:solidFill>
                  <a:srgbClr val="FFFF00"/>
                </a:solidFill>
                <a:latin typeface="Aptos Display"/>
              </a:rPr>
              <a:t>immer wenn ein neuer relevanter Rohstoff oder ein relevantes Erzeugnis auf dem Unionsmarkt in Verkehr gebracht wird</a:t>
            </a:r>
          </a:p>
          <a:p>
            <a:pPr>
              <a:lnSpc>
                <a:spcPts val="1700"/>
              </a:lnSpc>
            </a:pPr>
            <a:endParaRPr lang="de-DE" sz="1200" b="0" i="0" u="none" strike="noStrike" baseline="0" dirty="0">
              <a:solidFill>
                <a:schemeClr val="bg1"/>
              </a:solidFill>
              <a:latin typeface="Arial" panose="020B0604020202020204" pitchFamily="34" charset="0"/>
              <a:cs typeface="Arial" panose="020B0604020202020204" pitchFamily="34" charset="0"/>
            </a:endParaRPr>
          </a:p>
        </p:txBody>
      </p:sp>
      <p:sp>
        <p:nvSpPr>
          <p:cNvPr id="6" name="Abgerundetes Rechteck 17">
            <a:extLst>
              <a:ext uri="{FF2B5EF4-FFF2-40B4-BE49-F238E27FC236}">
                <a16:creationId xmlns:a16="http://schemas.microsoft.com/office/drawing/2014/main" id="{EBB698BB-2DD2-01E9-C8EF-3761A9786B58}"/>
              </a:ext>
            </a:extLst>
          </p:cNvPr>
          <p:cNvSpPr/>
          <p:nvPr/>
        </p:nvSpPr>
        <p:spPr>
          <a:xfrm>
            <a:off x="4270933" y="1010479"/>
            <a:ext cx="3469064" cy="2704569"/>
          </a:xfrm>
          <a:prstGeom prst="roundRect">
            <a:avLst/>
          </a:prstGeom>
          <a:solidFill>
            <a:srgbClr val="0000FF">
              <a:alpha val="54000"/>
            </a:srgbClr>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b="1" dirty="0">
                <a:solidFill>
                  <a:srgbClr val="FFFF00"/>
                </a:solidFill>
              </a:rPr>
              <a:t>Bereitstellung</a:t>
            </a:r>
            <a:r>
              <a:rPr lang="de-DE" b="1" dirty="0">
                <a:solidFill>
                  <a:schemeClr val="bg1"/>
                </a:solidFill>
              </a:rPr>
              <a:t> auf dem Markt</a:t>
            </a:r>
          </a:p>
          <a:p>
            <a:pPr>
              <a:lnSpc>
                <a:spcPts val="1500"/>
              </a:lnSpc>
            </a:pPr>
            <a:r>
              <a:rPr lang="de-DE" sz="1200" b="0" i="0" u="none" strike="noStrike" baseline="0" dirty="0">
                <a:solidFill>
                  <a:schemeClr val="bg1"/>
                </a:solidFill>
                <a:latin typeface="Arial" panose="020B0604020202020204" pitchFamily="34" charset="0"/>
                <a:cs typeface="Arial" panose="020B0604020202020204" pitchFamily="34" charset="0"/>
              </a:rPr>
              <a:t>jede entgeltliche oder unentgeltliche Abgabe eines </a:t>
            </a:r>
            <a:r>
              <a:rPr lang="de-DE" sz="1200" b="1" i="0" u="none" strike="noStrike" baseline="0" dirty="0">
                <a:solidFill>
                  <a:schemeClr val="bg1"/>
                </a:solidFill>
                <a:latin typeface="Arial" panose="020B0604020202020204" pitchFamily="34" charset="0"/>
                <a:cs typeface="Arial" panose="020B0604020202020204" pitchFamily="34" charset="0"/>
              </a:rPr>
              <a:t>relevanten Erzeugnisses</a:t>
            </a:r>
            <a:r>
              <a:rPr lang="de-DE" sz="1200" b="0" i="0" u="none" strike="noStrike" baseline="0" dirty="0">
                <a:solidFill>
                  <a:schemeClr val="bg1"/>
                </a:solidFill>
                <a:latin typeface="Arial" panose="020B0604020202020204" pitchFamily="34" charset="0"/>
                <a:cs typeface="Arial" panose="020B0604020202020204" pitchFamily="34" charset="0"/>
              </a:rPr>
              <a:t> zum </a:t>
            </a:r>
            <a:r>
              <a:rPr lang="de-DE" sz="1200" b="1" i="0" u="none" strike="noStrike" baseline="0" dirty="0">
                <a:solidFill>
                  <a:schemeClr val="bg1"/>
                </a:solidFill>
                <a:latin typeface="Arial" panose="020B0604020202020204" pitchFamily="34" charset="0"/>
                <a:cs typeface="Arial" panose="020B0604020202020204" pitchFamily="34" charset="0"/>
              </a:rPr>
              <a:t>Vertrieb, Verbrauch oder zur Verwendung </a:t>
            </a:r>
            <a:r>
              <a:rPr lang="de-DE" sz="1200" b="0" i="0" u="none" strike="noStrike" baseline="0" dirty="0">
                <a:solidFill>
                  <a:schemeClr val="bg1"/>
                </a:solidFill>
                <a:latin typeface="Arial" panose="020B0604020202020204" pitchFamily="34" charset="0"/>
                <a:cs typeface="Arial" panose="020B0604020202020204" pitchFamily="34" charset="0"/>
              </a:rPr>
              <a:t>auf dem Unionsmarkt im Rahmen einer </a:t>
            </a:r>
            <a:r>
              <a:rPr lang="de-DE" sz="1200" b="1" i="0" u="none" strike="noStrike" baseline="0" dirty="0">
                <a:solidFill>
                  <a:schemeClr val="bg1"/>
                </a:solidFill>
                <a:latin typeface="Arial" panose="020B0604020202020204" pitchFamily="34" charset="0"/>
                <a:cs typeface="Arial" panose="020B0604020202020204" pitchFamily="34" charset="0"/>
              </a:rPr>
              <a:t>gewerblichen Tätigkeit </a:t>
            </a:r>
          </a:p>
          <a:p>
            <a:pPr>
              <a:lnSpc>
                <a:spcPts val="1500"/>
              </a:lnSpc>
            </a:pPr>
            <a:r>
              <a:rPr lang="de-DE" sz="1200" b="0" i="0" u="none" strike="noStrike" baseline="0" dirty="0">
                <a:solidFill>
                  <a:schemeClr val="bg1"/>
                </a:solidFill>
                <a:latin typeface="Arial" panose="020B0604020202020204" pitchFamily="34" charset="0"/>
                <a:cs typeface="Arial" panose="020B0604020202020204" pitchFamily="34" charset="0"/>
              </a:rPr>
              <a:t>Art.2 (18) EUDR</a:t>
            </a:r>
          </a:p>
          <a:p>
            <a:pPr>
              <a:lnSpc>
                <a:spcPts val="1500"/>
              </a:lnSpc>
            </a:pPr>
            <a:endParaRPr lang="de-DE" sz="1200" dirty="0">
              <a:solidFill>
                <a:schemeClr val="bg1"/>
              </a:solidFill>
              <a:latin typeface="Arial" panose="020B0604020202020204" pitchFamily="34" charset="0"/>
              <a:cs typeface="Arial" panose="020B0604020202020204" pitchFamily="34" charset="0"/>
            </a:endParaRPr>
          </a:p>
          <a:p>
            <a:pPr marL="171450" indent="-171450">
              <a:lnSpc>
                <a:spcPts val="1500"/>
              </a:lnSpc>
              <a:buFont typeface="Wingdings" panose="05000000000000000000" pitchFamily="2" charset="2"/>
              <a:buChar char="Ø"/>
            </a:pPr>
            <a:r>
              <a:rPr lang="de-DE" sz="1200" b="1" dirty="0">
                <a:solidFill>
                  <a:srgbClr val="FFFF00"/>
                </a:solidFill>
                <a:latin typeface="Aptos Display"/>
              </a:rPr>
              <a:t>Kauf und Verkauf von relevanten Erzeugnissen, die schon einmal in Verkehr gebracht wurden.</a:t>
            </a:r>
          </a:p>
          <a:p>
            <a:pPr>
              <a:lnSpc>
                <a:spcPts val="1500"/>
              </a:lnSpc>
            </a:pPr>
            <a:endParaRPr lang="de-DE" sz="1200" dirty="0">
              <a:solidFill>
                <a:schemeClr val="bg1"/>
              </a:solidFill>
              <a:latin typeface="Arial" panose="020B0604020202020204" pitchFamily="34" charset="0"/>
              <a:cs typeface="Arial" panose="020B0604020202020204" pitchFamily="34" charset="0"/>
            </a:endParaRPr>
          </a:p>
        </p:txBody>
      </p:sp>
      <p:sp>
        <p:nvSpPr>
          <p:cNvPr id="8" name="Abgerundetes Rechteck 19">
            <a:extLst>
              <a:ext uri="{FF2B5EF4-FFF2-40B4-BE49-F238E27FC236}">
                <a16:creationId xmlns:a16="http://schemas.microsoft.com/office/drawing/2014/main" id="{49DB0EF5-9616-CD67-3188-6D190B34A5FB}"/>
              </a:ext>
            </a:extLst>
          </p:cNvPr>
          <p:cNvSpPr/>
          <p:nvPr/>
        </p:nvSpPr>
        <p:spPr>
          <a:xfrm>
            <a:off x="827600" y="3817826"/>
            <a:ext cx="7042341" cy="678873"/>
          </a:xfrm>
          <a:prstGeom prst="roundRect">
            <a:avLst/>
          </a:prstGeom>
          <a:solidFill>
            <a:srgbClr val="0000FF">
              <a:alpha val="54000"/>
            </a:srgb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2800" b="1" dirty="0">
                <a:solidFill>
                  <a:schemeClr val="bg1"/>
                </a:solidFill>
                <a:latin typeface="Arial" panose="020B0604020202020204" pitchFamily="34" charset="0"/>
                <a:cs typeface="Arial" panose="020B0604020202020204" pitchFamily="34" charset="0"/>
              </a:rPr>
              <a:t>EU-Markt</a:t>
            </a:r>
          </a:p>
        </p:txBody>
      </p:sp>
      <p:sp>
        <p:nvSpPr>
          <p:cNvPr id="9" name="Abgerundetes Rechteck 20">
            <a:extLst>
              <a:ext uri="{FF2B5EF4-FFF2-40B4-BE49-F238E27FC236}">
                <a16:creationId xmlns:a16="http://schemas.microsoft.com/office/drawing/2014/main" id="{59C540E6-1FEB-2D8F-9508-632B4D839494}"/>
              </a:ext>
            </a:extLst>
          </p:cNvPr>
          <p:cNvSpPr/>
          <p:nvPr/>
        </p:nvSpPr>
        <p:spPr>
          <a:xfrm>
            <a:off x="7869942" y="3817826"/>
            <a:ext cx="3470084" cy="678873"/>
          </a:xfrm>
          <a:prstGeom prst="roundRect">
            <a:avLst/>
          </a:prstGeom>
          <a:solidFill>
            <a:schemeClr val="bg1">
              <a:lumMod val="85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2800" b="1" dirty="0">
                <a:solidFill>
                  <a:schemeClr val="tx1"/>
                </a:solidFill>
                <a:latin typeface="Arial" panose="020B0604020202020204" pitchFamily="34" charset="0"/>
                <a:cs typeface="Arial" panose="020B0604020202020204" pitchFamily="34" charset="0"/>
              </a:rPr>
              <a:t>Drittländer</a:t>
            </a:r>
          </a:p>
        </p:txBody>
      </p:sp>
      <p:sp>
        <p:nvSpPr>
          <p:cNvPr id="10" name="Abgerundetes Rechteck 20">
            <a:extLst>
              <a:ext uri="{FF2B5EF4-FFF2-40B4-BE49-F238E27FC236}">
                <a16:creationId xmlns:a16="http://schemas.microsoft.com/office/drawing/2014/main" id="{4EBEDF49-287C-2FEE-038F-4AB7640C50F4}"/>
              </a:ext>
            </a:extLst>
          </p:cNvPr>
          <p:cNvSpPr/>
          <p:nvPr/>
        </p:nvSpPr>
        <p:spPr>
          <a:xfrm>
            <a:off x="7894316" y="4537906"/>
            <a:ext cx="3470084" cy="1740463"/>
          </a:xfrm>
          <a:prstGeom prst="roundRect">
            <a:avLst/>
          </a:prstGeom>
          <a:solidFill>
            <a:schemeClr val="bg1">
              <a:lumMod val="85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7675" indent="-447675"/>
            <a:r>
              <a:rPr lang="de-DE" sz="1200" b="1" dirty="0">
                <a:solidFill>
                  <a:schemeClr val="tx1"/>
                </a:solidFill>
                <a:latin typeface="Arial" panose="020B0604020202020204" pitchFamily="34" charset="0"/>
                <a:cs typeface="Arial" panose="020B0604020202020204" pitchFamily="34" charset="0"/>
              </a:rPr>
              <a:t>EFTA: </a:t>
            </a:r>
            <a:r>
              <a:rPr lang="de-DE" sz="1200" dirty="0">
                <a:solidFill>
                  <a:schemeClr val="tx1"/>
                </a:solidFill>
                <a:latin typeface="Arial" panose="020B0604020202020204" pitchFamily="34" charset="0"/>
                <a:cs typeface="Arial" panose="020B0604020202020204" pitchFamily="34" charset="0"/>
              </a:rPr>
              <a:t>Island, Norwegen Liechtenstein; </a:t>
            </a:r>
            <a:r>
              <a:rPr lang="de-DE" sz="1200" dirty="0">
                <a:solidFill>
                  <a:srgbClr val="FF0000"/>
                </a:solidFill>
                <a:latin typeface="Arial" panose="020B0604020202020204" pitchFamily="34" charset="0"/>
                <a:cs typeface="Arial" panose="020B0604020202020204" pitchFamily="34" charset="0"/>
              </a:rPr>
              <a:t>Schweiz</a:t>
            </a:r>
            <a:r>
              <a:rPr lang="de-DE" sz="1200" dirty="0">
                <a:solidFill>
                  <a:schemeClr val="tx1"/>
                </a:solidFill>
                <a:latin typeface="Arial" panose="020B0604020202020204" pitchFamily="34" charset="0"/>
                <a:cs typeface="Arial" panose="020B0604020202020204" pitchFamily="34" charset="0"/>
              </a:rPr>
              <a:t> </a:t>
            </a:r>
          </a:p>
          <a:p>
            <a:pPr marL="542925" indent="-542925"/>
            <a:r>
              <a:rPr lang="de-DE" sz="1200" b="1" dirty="0">
                <a:solidFill>
                  <a:schemeClr val="tx1"/>
                </a:solidFill>
                <a:latin typeface="Arial" panose="020B0604020202020204" pitchFamily="34" charset="0"/>
                <a:cs typeface="Arial" panose="020B0604020202020204" pitchFamily="34" charset="0"/>
              </a:rPr>
              <a:t>EWR: </a:t>
            </a:r>
            <a:r>
              <a:rPr lang="de-DE" sz="1200" dirty="0">
                <a:solidFill>
                  <a:schemeClr val="tx1"/>
                </a:solidFill>
                <a:latin typeface="Arial" panose="020B0604020202020204" pitchFamily="34" charset="0"/>
                <a:cs typeface="Arial" panose="020B0604020202020204" pitchFamily="34" charset="0"/>
              </a:rPr>
              <a:t>Island; Norwegen, Liechtenstein</a:t>
            </a:r>
          </a:p>
          <a:p>
            <a:r>
              <a:rPr lang="de-DE" sz="1200" b="1" dirty="0">
                <a:solidFill>
                  <a:schemeClr val="tx1"/>
                </a:solidFill>
                <a:latin typeface="Arial" panose="020B0604020202020204" pitchFamily="34" charset="0"/>
                <a:cs typeface="Arial" panose="020B0604020202020204" pitchFamily="34" charset="0"/>
                <a:sym typeface="Wingdings" panose="05000000000000000000" pitchFamily="2" charset="2"/>
              </a:rPr>
              <a:t>FAQ 9.13: </a:t>
            </a:r>
          </a:p>
          <a:p>
            <a:pPr marL="171450" indent="-171450">
              <a:buFont typeface="Arial" panose="020B0604020202020204" pitchFamily="34" charset="0"/>
              <a:buChar char="•"/>
            </a:pPr>
            <a:r>
              <a:rPr lang="de-DE" sz="1200" dirty="0">
                <a:solidFill>
                  <a:srgbClr val="FF0000"/>
                </a:solidFill>
                <a:latin typeface="Arial" panose="020B0604020202020204" pitchFamily="34" charset="0"/>
                <a:cs typeface="Arial" panose="020B0604020202020204" pitchFamily="34" charset="0"/>
                <a:sym typeface="Wingdings" panose="05000000000000000000" pitchFamily="2" charset="2"/>
              </a:rPr>
              <a:t>Schweiz</a:t>
            </a:r>
            <a:r>
              <a:rPr lang="de-DE" sz="1200" dirty="0">
                <a:solidFill>
                  <a:schemeClr val="tx1"/>
                </a:solidFill>
                <a:latin typeface="Arial" panose="020B0604020202020204" pitchFamily="34" charset="0"/>
                <a:cs typeface="Arial" panose="020B0604020202020204" pitchFamily="34" charset="0"/>
                <a:sym typeface="Wingdings" panose="05000000000000000000" pitchFamily="2" charset="2"/>
              </a:rPr>
              <a:t> wird </a:t>
            </a:r>
            <a:r>
              <a:rPr lang="de-DE" sz="1200" b="1" u="sng" dirty="0">
                <a:solidFill>
                  <a:schemeClr val="tx1"/>
                </a:solidFill>
                <a:latin typeface="Arial" panose="020B0604020202020204" pitchFamily="34" charset="0"/>
                <a:cs typeface="Arial" panose="020B0604020202020204" pitchFamily="34" charset="0"/>
                <a:sym typeface="Wingdings" panose="05000000000000000000" pitchFamily="2" charset="2"/>
              </a:rPr>
              <a:t>immer</a:t>
            </a:r>
            <a:r>
              <a:rPr lang="de-DE" sz="1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de-DE" sz="1200" dirty="0">
                <a:solidFill>
                  <a:srgbClr val="FF0000"/>
                </a:solidFill>
                <a:latin typeface="Arial" panose="020B0604020202020204" pitchFamily="34" charset="0"/>
                <a:cs typeface="Arial" panose="020B0604020202020204" pitchFamily="34" charset="0"/>
                <a:sym typeface="Wingdings" panose="05000000000000000000" pitchFamily="2" charset="2"/>
              </a:rPr>
              <a:t>Drittland</a:t>
            </a:r>
            <a:r>
              <a:rPr lang="de-DE" sz="1200" dirty="0">
                <a:solidFill>
                  <a:schemeClr val="tx1"/>
                </a:solidFill>
                <a:latin typeface="Arial" panose="020B0604020202020204" pitchFamily="34" charset="0"/>
                <a:cs typeface="Arial" panose="020B0604020202020204" pitchFamily="34" charset="0"/>
                <a:sym typeface="Wingdings" panose="05000000000000000000" pitchFamily="2" charset="2"/>
              </a:rPr>
              <a:t> sein;</a:t>
            </a:r>
          </a:p>
          <a:p>
            <a:pPr marL="171450" indent="-171450">
              <a:buFont typeface="Arial" panose="020B0604020202020204" pitchFamily="34" charset="0"/>
              <a:buChar char="•"/>
            </a:pPr>
            <a:r>
              <a:rPr lang="de-DE" sz="1200" b="1" dirty="0">
                <a:solidFill>
                  <a:schemeClr val="tx1"/>
                </a:solidFill>
                <a:latin typeface="Arial" panose="020B0604020202020204" pitchFamily="34" charset="0"/>
                <a:cs typeface="Arial" panose="020B0604020202020204" pitchFamily="34" charset="0"/>
                <a:sym typeface="Wingdings" panose="05000000000000000000" pitchFamily="2" charset="2"/>
              </a:rPr>
              <a:t>EWR-Staaten Drittland so lange</a:t>
            </a:r>
            <a:r>
              <a:rPr lang="de-DE" sz="1200" dirty="0">
                <a:solidFill>
                  <a:schemeClr val="tx1"/>
                </a:solidFill>
                <a:latin typeface="Arial" panose="020B0604020202020204" pitchFamily="34" charset="0"/>
                <a:cs typeface="Arial" panose="020B0604020202020204" pitchFamily="34" charset="0"/>
                <a:sym typeface="Wingdings" panose="05000000000000000000" pitchFamily="2" charset="2"/>
              </a:rPr>
              <a:t>, bis </a:t>
            </a:r>
            <a:r>
              <a:rPr lang="de-DE" sz="1200" b="1" dirty="0">
                <a:solidFill>
                  <a:schemeClr val="tx1"/>
                </a:solidFill>
                <a:latin typeface="Arial" panose="020B0604020202020204" pitchFamily="34" charset="0"/>
                <a:cs typeface="Arial" panose="020B0604020202020204" pitchFamily="34" charset="0"/>
                <a:sym typeface="Wingdings" panose="05000000000000000000" pitchFamily="2" charset="2"/>
              </a:rPr>
              <a:t>EUDR in EWR-Abkommen aufgenommen ist. Aktuell ist dies </a:t>
            </a:r>
            <a:r>
              <a:rPr lang="de-DE" sz="1200" b="1" u="sng" dirty="0">
                <a:solidFill>
                  <a:schemeClr val="tx1"/>
                </a:solidFill>
                <a:latin typeface="Arial" panose="020B0604020202020204" pitchFamily="34" charset="0"/>
                <a:cs typeface="Arial" panose="020B0604020202020204" pitchFamily="34" charset="0"/>
                <a:sym typeface="Wingdings" panose="05000000000000000000" pitchFamily="2" charset="2"/>
              </a:rPr>
              <a:t>nicht</a:t>
            </a:r>
            <a:r>
              <a:rPr lang="de-DE" sz="1200" b="1" dirty="0">
                <a:solidFill>
                  <a:schemeClr val="tx1"/>
                </a:solidFill>
                <a:latin typeface="Arial" panose="020B0604020202020204" pitchFamily="34" charset="0"/>
                <a:cs typeface="Arial" panose="020B0604020202020204" pitchFamily="34" charset="0"/>
                <a:sym typeface="Wingdings" panose="05000000000000000000" pitchFamily="2" charset="2"/>
              </a:rPr>
              <a:t> der Fall </a:t>
            </a:r>
            <a:endParaRPr lang="de-DE" sz="1200" b="1" dirty="0">
              <a:solidFill>
                <a:schemeClr val="tx1"/>
              </a:solidFill>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A1A4449C-58AE-96CB-E590-C62E1521C6AE}"/>
              </a:ext>
            </a:extLst>
          </p:cNvPr>
          <p:cNvPicPr>
            <a:picLocks noChangeAspect="1"/>
          </p:cNvPicPr>
          <p:nvPr/>
        </p:nvPicPr>
        <p:blipFill>
          <a:blip r:embed="rId3"/>
          <a:stretch>
            <a:fillRect/>
          </a:stretch>
        </p:blipFill>
        <p:spPr>
          <a:xfrm>
            <a:off x="844675" y="4962025"/>
            <a:ext cx="5778845" cy="1304344"/>
          </a:xfrm>
          <a:prstGeom prst="rect">
            <a:avLst/>
          </a:prstGeom>
        </p:spPr>
      </p:pic>
    </p:spTree>
    <p:extLst>
      <p:ext uri="{BB962C8B-B14F-4D97-AF65-F5344CB8AC3E}">
        <p14:creationId xmlns:p14="http://schemas.microsoft.com/office/powerpoint/2010/main" val="3162001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a:xfrm>
            <a:off x="838200" y="2002631"/>
            <a:ext cx="10515600" cy="2852737"/>
          </a:xfrm>
        </p:spPr>
        <p:txBody>
          <a:bodyPr>
            <a:normAutofit/>
          </a:bodyPr>
          <a:lstStyle/>
          <a:p>
            <a:pPr algn="r"/>
            <a:r>
              <a:rPr lang="de-DE" sz="7200" b="1" dirty="0"/>
              <a:t>BETROFFENHEIT IN DER BRANCHE - SCOPE</a:t>
            </a:r>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16</a:t>
            </a:fld>
            <a:endParaRPr lang="de-DE"/>
          </a:p>
        </p:txBody>
      </p:sp>
    </p:spTree>
    <p:extLst>
      <p:ext uri="{BB962C8B-B14F-4D97-AF65-F5344CB8AC3E}">
        <p14:creationId xmlns:p14="http://schemas.microsoft.com/office/powerpoint/2010/main" val="3616558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CCA01D6-E535-B1D7-61C0-A547E6D258E5}"/>
              </a:ext>
            </a:extLst>
          </p:cNvPr>
          <p:cNvSpPr>
            <a:spLocks noGrp="1"/>
          </p:cNvSpPr>
          <p:nvPr>
            <p:ph type="title"/>
          </p:nvPr>
        </p:nvSpPr>
        <p:spPr>
          <a:xfrm>
            <a:off x="839788" y="333375"/>
            <a:ext cx="10514012" cy="727198"/>
          </a:xfrm>
        </p:spPr>
        <p:txBody>
          <a:bodyPr/>
          <a:lstStyle/>
          <a:p>
            <a:r>
              <a:rPr lang="de-DE" sz="3500" b="1">
                <a:solidFill>
                  <a:srgbClr val="2B415D"/>
                </a:solidFill>
                <a:latin typeface="Roboto"/>
                <a:ea typeface="Roboto"/>
                <a:cs typeface="Calibri"/>
              </a:rPr>
              <a:t>Flowchart Rollen der Akteure – Aktionen</a:t>
            </a:r>
          </a:p>
        </p:txBody>
      </p:sp>
      <p:sp>
        <p:nvSpPr>
          <p:cNvPr id="4" name="Fußzeilenplatzhalter 3">
            <a:extLst>
              <a:ext uri="{FF2B5EF4-FFF2-40B4-BE49-F238E27FC236}">
                <a16:creationId xmlns:a16="http://schemas.microsoft.com/office/drawing/2014/main" id="{BBC7E9BE-7ED2-4698-E907-5339A5722042}"/>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57BE80B4-59B8-B3DC-9E41-C614BB03B98C}"/>
              </a:ext>
            </a:extLst>
          </p:cNvPr>
          <p:cNvSpPr>
            <a:spLocks noGrp="1"/>
          </p:cNvSpPr>
          <p:nvPr>
            <p:ph type="sldNum" sz="quarter" idx="12"/>
          </p:nvPr>
        </p:nvSpPr>
        <p:spPr/>
        <p:txBody>
          <a:bodyPr/>
          <a:lstStyle/>
          <a:p>
            <a:fld id="{EF7C1965-317C-3B42-B3F2-F0651D9CAB98}" type="slidenum">
              <a:rPr lang="de-DE" smtClean="0"/>
              <a:t>17</a:t>
            </a:fld>
            <a:endParaRPr lang="de-DE"/>
          </a:p>
        </p:txBody>
      </p:sp>
      <p:graphicFrame>
        <p:nvGraphicFramePr>
          <p:cNvPr id="8" name="Table 1">
            <a:extLst>
              <a:ext uri="{FF2B5EF4-FFF2-40B4-BE49-F238E27FC236}">
                <a16:creationId xmlns:a16="http://schemas.microsoft.com/office/drawing/2014/main" id="{01DD4387-23B7-4EC7-DB43-BCD4D3E03C2E}"/>
              </a:ext>
            </a:extLst>
          </p:cNvPr>
          <p:cNvGraphicFramePr>
            <a:graphicFrameLocks noGrp="1"/>
          </p:cNvGraphicFramePr>
          <p:nvPr>
            <p:extLst>
              <p:ext uri="{D42A27DB-BD31-4B8C-83A1-F6EECF244321}">
                <p14:modId xmlns:p14="http://schemas.microsoft.com/office/powerpoint/2010/main" val="182399513"/>
              </p:ext>
            </p:extLst>
          </p:nvPr>
        </p:nvGraphicFramePr>
        <p:xfrm>
          <a:off x="5515583" y="956310"/>
          <a:ext cx="6391072" cy="5697220"/>
        </p:xfrm>
        <a:graphic>
          <a:graphicData uri="http://schemas.openxmlformats.org/drawingml/2006/table">
            <a:tbl>
              <a:tblPr firstRow="1" bandRow="1">
                <a:tableStyleId>{5C22544A-7EE6-4342-B048-85BDC9FD1C3A}</a:tableStyleId>
              </a:tblPr>
              <a:tblGrid>
                <a:gridCol w="1994170">
                  <a:extLst>
                    <a:ext uri="{9D8B030D-6E8A-4147-A177-3AD203B41FA5}">
                      <a16:colId xmlns:a16="http://schemas.microsoft.com/office/drawing/2014/main" val="4189857235"/>
                    </a:ext>
                  </a:extLst>
                </a:gridCol>
                <a:gridCol w="4396902">
                  <a:extLst>
                    <a:ext uri="{9D8B030D-6E8A-4147-A177-3AD203B41FA5}">
                      <a16:colId xmlns:a16="http://schemas.microsoft.com/office/drawing/2014/main" val="1791313719"/>
                    </a:ext>
                  </a:extLst>
                </a:gridCol>
              </a:tblGrid>
              <a:tr h="370840">
                <a:tc>
                  <a:txBody>
                    <a:bodyPr/>
                    <a:lstStyle/>
                    <a:p>
                      <a:r>
                        <a:rPr lang="de-DE" sz="1600" noProof="0" dirty="0">
                          <a:latin typeface="Arial"/>
                          <a:cs typeface="Arial"/>
                        </a:rPr>
                        <a:t>EUDR-Rollen</a:t>
                      </a:r>
                    </a:p>
                  </a:txBody>
                  <a:tcPr/>
                </a:tc>
                <a:tc>
                  <a:txBody>
                    <a:bodyPr/>
                    <a:lstStyle/>
                    <a:p>
                      <a:r>
                        <a:rPr lang="en-US" sz="1600">
                          <a:latin typeface="Arial"/>
                          <a:cs typeface="Arial"/>
                        </a:rPr>
                        <a:t>Definition (Art. 2 EUDR)</a:t>
                      </a:r>
                    </a:p>
                  </a:txBody>
                  <a:tcPr/>
                </a:tc>
                <a:extLst>
                  <a:ext uri="{0D108BD9-81ED-4DB2-BD59-A6C34878D82A}">
                    <a16:rowId xmlns:a16="http://schemas.microsoft.com/office/drawing/2014/main" val="1571716792"/>
                  </a:ext>
                </a:extLst>
              </a:tr>
              <a:tr h="370840">
                <a:tc>
                  <a:txBody>
                    <a:bodyPr/>
                    <a:lstStyle/>
                    <a:p>
                      <a:r>
                        <a:rPr lang="de-DE" sz="1400" b="1" i="0" noProof="0" dirty="0">
                          <a:latin typeface="Arial"/>
                          <a:cs typeface="Arial"/>
                        </a:rPr>
                        <a:t>Marktteilnehmer </a:t>
                      </a:r>
                      <a:r>
                        <a:rPr lang="de-DE" sz="1400" b="0" i="0" noProof="0" dirty="0">
                          <a:latin typeface="Arial"/>
                          <a:cs typeface="Arial"/>
                        </a:rPr>
                        <a:t>−</a:t>
                      </a:r>
                      <a:r>
                        <a:rPr lang="de-DE" sz="1400" b="1" i="0" noProof="0" dirty="0">
                          <a:latin typeface="Arial"/>
                          <a:cs typeface="Arial"/>
                        </a:rPr>
                        <a:t> </a:t>
                      </a:r>
                      <a:r>
                        <a:rPr lang="de-DE" sz="1400" b="0" i="0" noProof="0" dirty="0">
                          <a:latin typeface="Arial"/>
                          <a:cs typeface="Arial"/>
                        </a:rPr>
                        <a:t>Operator</a:t>
                      </a:r>
                    </a:p>
                  </a:txBody>
                  <a:tcPr anchor="ctr"/>
                </a:tc>
                <a:tc>
                  <a:txBody>
                    <a:bodyPr/>
                    <a:lstStyle/>
                    <a:p>
                      <a:pPr lvl="0">
                        <a:buNone/>
                      </a:pPr>
                      <a:r>
                        <a:rPr lang="de-DE" sz="1050" b="0" i="0" u="none" strike="noStrike" noProof="0" dirty="0">
                          <a:solidFill>
                            <a:srgbClr val="000000"/>
                          </a:solidFill>
                          <a:latin typeface="Arial"/>
                          <a:cs typeface="Arial"/>
                        </a:rPr>
                        <a:t>jede natürliche oder juristische Person, die im Rahmen einer gewerblichen Tätigkeit relevante Erzeugnisse in Verkehr bringt oder ausführt; FAQ: </a:t>
                      </a:r>
                      <a:r>
                        <a:rPr lang="de-DE" sz="1050" b="1" i="0" u="none" strike="noStrike" noProof="0" dirty="0">
                          <a:solidFill>
                            <a:srgbClr val="000000"/>
                          </a:solidFill>
                          <a:latin typeface="Arial"/>
                          <a:cs typeface="Arial"/>
                        </a:rPr>
                        <a:t>Unterscheidung in </a:t>
                      </a:r>
                      <a:r>
                        <a:rPr lang="de-DE" sz="1050" b="1" i="0" u="none" strike="noStrike" noProof="0" dirty="0" err="1">
                          <a:solidFill>
                            <a:srgbClr val="000000"/>
                          </a:solidFill>
                          <a:latin typeface="Arial"/>
                          <a:cs typeface="Arial"/>
                        </a:rPr>
                        <a:t>upstream</a:t>
                      </a:r>
                      <a:r>
                        <a:rPr lang="de-DE" sz="1050" b="1" i="0" u="none" strike="noStrike" noProof="0" dirty="0">
                          <a:solidFill>
                            <a:srgbClr val="000000"/>
                          </a:solidFill>
                          <a:latin typeface="Arial"/>
                          <a:cs typeface="Arial"/>
                        </a:rPr>
                        <a:t> und </a:t>
                      </a:r>
                      <a:r>
                        <a:rPr lang="de-DE" sz="1050" b="1" i="0" u="none" strike="noStrike" noProof="0" dirty="0" err="1">
                          <a:solidFill>
                            <a:srgbClr val="000000"/>
                          </a:solidFill>
                          <a:latin typeface="Arial"/>
                          <a:cs typeface="Arial"/>
                        </a:rPr>
                        <a:t>downstream</a:t>
                      </a:r>
                      <a:r>
                        <a:rPr lang="de-DE" sz="1050" b="1" i="0" u="none" strike="noStrike" noProof="0" dirty="0">
                          <a:solidFill>
                            <a:srgbClr val="000000"/>
                          </a:solidFill>
                          <a:latin typeface="Arial"/>
                          <a:cs typeface="Arial"/>
                        </a:rPr>
                        <a:t> Operator </a:t>
                      </a:r>
                      <a:r>
                        <a:rPr lang="de-DE" sz="1050" b="0" i="0" u="none" strike="noStrike" noProof="0" dirty="0">
                          <a:solidFill>
                            <a:srgbClr val="000000"/>
                          </a:solidFill>
                          <a:latin typeface="Arial"/>
                          <a:cs typeface="Arial"/>
                        </a:rPr>
                        <a:t>(</a:t>
                      </a:r>
                      <a:r>
                        <a:rPr lang="de-DE" sz="1050" b="0" i="0" u="none" strike="noStrike" noProof="0" dirty="0" err="1">
                          <a:solidFill>
                            <a:srgbClr val="000000"/>
                          </a:solidFill>
                          <a:latin typeface="Arial"/>
                          <a:cs typeface="Arial"/>
                        </a:rPr>
                        <a:t>Erstinverkehrsbringer</a:t>
                      </a:r>
                      <a:r>
                        <a:rPr lang="de-DE" sz="1050" b="0" i="0" u="none" strike="noStrike" noProof="0" dirty="0">
                          <a:solidFill>
                            <a:srgbClr val="000000"/>
                          </a:solidFill>
                          <a:latin typeface="Arial"/>
                          <a:cs typeface="Arial"/>
                        </a:rPr>
                        <a:t>, oder Teil der nachgelagerten Kette)</a:t>
                      </a:r>
                      <a:endParaRPr lang="de-DE" sz="1050" b="0" noProof="0" dirty="0">
                        <a:latin typeface="Arial"/>
                        <a:cs typeface="Arial"/>
                      </a:endParaRPr>
                    </a:p>
                  </a:txBody>
                  <a:tcPr/>
                </a:tc>
                <a:extLst>
                  <a:ext uri="{0D108BD9-81ED-4DB2-BD59-A6C34878D82A}">
                    <a16:rowId xmlns:a16="http://schemas.microsoft.com/office/drawing/2014/main" val="2908476667"/>
                  </a:ext>
                </a:extLst>
              </a:tr>
              <a:tr h="370839">
                <a:tc>
                  <a:txBody>
                    <a:bodyPr/>
                    <a:lstStyle/>
                    <a:p>
                      <a:r>
                        <a:rPr lang="de-DE" sz="1400" b="1" i="0" u="none" strike="noStrike" kern="1200" baseline="0" dirty="0">
                          <a:solidFill>
                            <a:schemeClr val="dk1"/>
                          </a:solidFill>
                          <a:latin typeface="Arial" panose="020B0604020202020204" pitchFamily="34" charset="0"/>
                          <a:ea typeface="+mn-ea"/>
                          <a:cs typeface="Arial" panose="020B0604020202020204" pitchFamily="34" charset="0"/>
                        </a:rPr>
                        <a:t>‚Kleinst- oder Kleinprimärerzeuger‘</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‘micro or small primary operator’ </a:t>
                      </a:r>
                      <a:r>
                        <a:rPr lang="de-DE" sz="1400" b="1" i="0" u="none" strike="noStrike" kern="1200" baseline="0" dirty="0">
                          <a:solidFill>
                            <a:schemeClr val="dk1"/>
                          </a:solidFill>
                          <a:latin typeface="Arial" panose="020B0604020202020204" pitchFamily="34" charset="0"/>
                          <a:ea typeface="+mn-ea"/>
                          <a:cs typeface="Arial" panose="020B0604020202020204" pitchFamily="34" charset="0"/>
                        </a:rPr>
                        <a:t> </a:t>
                      </a:r>
                    </a:p>
                  </a:txBody>
                  <a:tcPr anchor="ctr"/>
                </a:tc>
                <a:tc>
                  <a:txBody>
                    <a:bodyPr/>
                    <a:lstStyle/>
                    <a:p>
                      <a:r>
                        <a:rPr lang="de-DE" sz="1050" b="0" i="0" u="none" strike="noStrike" kern="1200" baseline="0" dirty="0">
                          <a:solidFill>
                            <a:schemeClr val="dk1"/>
                          </a:solidFill>
                          <a:latin typeface="Arial" panose="020B0604020202020204" pitchFamily="34" charset="0"/>
                          <a:ea typeface="+mn-ea"/>
                          <a:cs typeface="Arial" panose="020B0604020202020204" pitchFamily="34" charset="0"/>
                        </a:rPr>
                        <a:t>Marktteilnehmer jeglicher Rechtsform, bei denen es sich um natürliche Personen oder Kleinstunternehmen oder kleine Unternehmen im Sinne von Artikel 3 Absatz 1 bzw. Artikel 3 Absatz 2 Unterabsatz 1 der Richtlinie 2013/34/EU des Europäischen Parlaments und des Rates( handelt, die in einem Land, das gemäß Artikel 29 dieser Verordnung </a:t>
                      </a:r>
                      <a:r>
                        <a:rPr lang="de-DE" sz="1050" b="1" i="0" u="none" strike="noStrike" kern="1200" baseline="0" dirty="0">
                          <a:solidFill>
                            <a:schemeClr val="dk1"/>
                          </a:solidFill>
                          <a:latin typeface="Arial" panose="020B0604020202020204" pitchFamily="34" charset="0"/>
                          <a:ea typeface="+mn-ea"/>
                          <a:cs typeface="Arial" panose="020B0604020202020204" pitchFamily="34" charset="0"/>
                        </a:rPr>
                        <a:t>als Land mit geringem Risiko eingestuft </a:t>
                      </a:r>
                      <a:r>
                        <a:rPr lang="de-DE" sz="1050" b="0" i="0" u="none" strike="noStrike" kern="1200" baseline="0" dirty="0">
                          <a:solidFill>
                            <a:schemeClr val="dk1"/>
                          </a:solidFill>
                          <a:latin typeface="Arial" panose="020B0604020202020204" pitchFamily="34" charset="0"/>
                          <a:ea typeface="+mn-ea"/>
                          <a:cs typeface="Arial" panose="020B0604020202020204" pitchFamily="34" charset="0"/>
                        </a:rPr>
                        <a:t>wurde, niedergelassen sind und im Rahmen einer gewerblichen </a:t>
                      </a:r>
                      <a:r>
                        <a:rPr lang="de-DE" sz="1050" b="1" i="0" u="none" strike="noStrike" kern="1200" baseline="0" dirty="0">
                          <a:solidFill>
                            <a:schemeClr val="dk1"/>
                          </a:solidFill>
                          <a:latin typeface="Arial" panose="020B0604020202020204" pitchFamily="34" charset="0"/>
                          <a:ea typeface="+mn-ea"/>
                          <a:cs typeface="Arial" panose="020B0604020202020204" pitchFamily="34" charset="0"/>
                        </a:rPr>
                        <a:t>Tätigkeit relevante Erzeugnisse in Verkehr bringen oder ausführen</a:t>
                      </a:r>
                      <a:r>
                        <a:rPr lang="de-DE" sz="1050" b="0" i="0" u="none" strike="noStrike" kern="1200" baseline="0" dirty="0">
                          <a:solidFill>
                            <a:schemeClr val="dk1"/>
                          </a:solidFill>
                          <a:latin typeface="Arial" panose="020B0604020202020204" pitchFamily="34" charset="0"/>
                          <a:ea typeface="+mn-ea"/>
                          <a:cs typeface="Arial" panose="020B0604020202020204" pitchFamily="34" charset="0"/>
                        </a:rPr>
                        <a:t>, die diese Marktteilnehmer auf betreffenden Grundstücken oder – in Bezug auf Rinder – in Betrieben in diesem Land</a:t>
                      </a:r>
                      <a:r>
                        <a:rPr lang="de-DE" sz="1050" b="1" i="0" u="none" strike="noStrike" kern="1200" baseline="0" dirty="0">
                          <a:solidFill>
                            <a:schemeClr val="dk1"/>
                          </a:solidFill>
                          <a:latin typeface="Arial" panose="020B0604020202020204" pitchFamily="34" charset="0"/>
                          <a:ea typeface="+mn-ea"/>
                          <a:cs typeface="Arial" panose="020B0604020202020204" pitchFamily="34" charset="0"/>
                        </a:rPr>
                        <a:t> selbst angebaut, geerntet, gewonnen oder aufgezogen haben</a:t>
                      </a:r>
                      <a:r>
                        <a:rPr lang="de-DE" sz="1050" b="0" i="0" u="none" strike="noStrike" kern="1200" baseline="0" dirty="0">
                          <a:solidFill>
                            <a:schemeClr val="dk1"/>
                          </a:solidFill>
                          <a:latin typeface="Arial" panose="020B0604020202020204" pitchFamily="34" charset="0"/>
                          <a:ea typeface="+mn-ea"/>
                          <a:cs typeface="Arial" panose="020B0604020202020204" pitchFamily="34" charset="0"/>
                        </a:rPr>
                        <a:t>; dazu gehören auch Marktteilnehmer, die die Grenzen von mindestens zwei der drei in Artikel 3 Absatz 1 und Absatz 2 Unterabsatz 1 der Richtlinie 2013/34/EU genannten Kriterien überschreiten, aber nachweisen können, dass die Teile ihrer Bilanzsumme, die Nettoumsatzerlöse und die durchschnittliche Zahl der während des Geschäftsjahres Beschäftigten, die sich auf die relevanten Rohstoffe und relevanten Erzeugnisse beziehen, die Grenzen von mindestens zwei von drei dieser Kriterien nicht überschreiten; </a:t>
                      </a:r>
                    </a:p>
                  </a:txBody>
                  <a:tcPr/>
                </a:tc>
                <a:extLst>
                  <a:ext uri="{0D108BD9-81ED-4DB2-BD59-A6C34878D82A}">
                    <a16:rowId xmlns:a16="http://schemas.microsoft.com/office/drawing/2014/main" val="2872880530"/>
                  </a:ext>
                </a:extLst>
              </a:tr>
              <a:tr h="370839">
                <a:tc>
                  <a:txBody>
                    <a:bodyPr/>
                    <a:lstStyle/>
                    <a:p>
                      <a:r>
                        <a:rPr lang="de-DE" sz="1400" b="1" i="0" u="none" strike="noStrike" kern="1200" baseline="0" dirty="0">
                          <a:solidFill>
                            <a:schemeClr val="dk1"/>
                          </a:solidFill>
                          <a:latin typeface="Arial" panose="020B0604020202020204" pitchFamily="34" charset="0"/>
                          <a:ea typeface="+mn-ea"/>
                          <a:cs typeface="Arial" panose="020B0604020202020204" pitchFamily="34" charset="0"/>
                        </a:rPr>
                        <a:t>‚nachgelagerter Marktteilnehmer‘ </a:t>
                      </a:r>
                    </a:p>
                    <a:p>
                      <a:r>
                        <a:rPr lang="de-DE" sz="1400" b="0" i="0" u="none" strike="noStrike" kern="1200" baseline="0" dirty="0">
                          <a:solidFill>
                            <a:schemeClr val="dk1"/>
                          </a:solidFill>
                          <a:latin typeface="Arial" panose="020B0604020202020204" pitchFamily="34" charset="0"/>
                          <a:ea typeface="+mn-ea"/>
                          <a:cs typeface="Arial" panose="020B0604020202020204" pitchFamily="34" charset="0"/>
                        </a:rPr>
                        <a:t>Downstream </a:t>
                      </a:r>
                      <a:r>
                        <a:rPr lang="de-DE" sz="1400" b="0" i="0" u="none" strike="noStrike" kern="1200" baseline="0" dirty="0" err="1">
                          <a:solidFill>
                            <a:schemeClr val="dk1"/>
                          </a:solidFill>
                          <a:latin typeface="Arial" panose="020B0604020202020204" pitchFamily="34" charset="0"/>
                          <a:ea typeface="+mn-ea"/>
                          <a:cs typeface="Arial" panose="020B0604020202020204" pitchFamily="34" charset="0"/>
                        </a:rPr>
                        <a:t>operator</a:t>
                      </a:r>
                      <a:endParaRPr lang="de-DE"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0" i="0" u="none" strike="noStrike" kern="1200" baseline="0" dirty="0">
                          <a:solidFill>
                            <a:schemeClr val="dk1"/>
                          </a:solidFill>
                          <a:latin typeface="Arial" panose="020B0604020202020204" pitchFamily="34" charset="0"/>
                          <a:ea typeface="+mn-ea"/>
                          <a:cs typeface="Arial" panose="020B0604020202020204" pitchFamily="34" charset="0"/>
                        </a:rPr>
                        <a:t>jede natürliche oder juristische Person, die im Rahmen einer gewerblichen Tätigkeit relevante Erzeugnisse in Verkehr bringt oder ausführt, die unter Verwendung relevanter Erzeugnisse hergestellt wurden und Gegenstand einer Sorgfaltserklärung oder einer vereinfachten Erklärung sind;</a:t>
                      </a:r>
                    </a:p>
                  </a:txBody>
                  <a:tcPr/>
                </a:tc>
                <a:extLst>
                  <a:ext uri="{0D108BD9-81ED-4DB2-BD59-A6C34878D82A}">
                    <a16:rowId xmlns:a16="http://schemas.microsoft.com/office/drawing/2014/main" val="2520038949"/>
                  </a:ext>
                </a:extLst>
              </a:tr>
              <a:tr h="370840">
                <a:tc>
                  <a:txBody>
                    <a:bodyPr/>
                    <a:lstStyle/>
                    <a:p>
                      <a:r>
                        <a:rPr lang="de-DE" sz="1400" b="1" i="0" noProof="0" dirty="0">
                          <a:latin typeface="Arial"/>
                          <a:cs typeface="Arial"/>
                        </a:rPr>
                        <a:t>Händler </a:t>
                      </a:r>
                      <a:r>
                        <a:rPr lang="de-DE" sz="1400" b="0" i="0" noProof="0" dirty="0">
                          <a:latin typeface="Arial"/>
                          <a:cs typeface="Arial"/>
                        </a:rPr>
                        <a:t>−</a:t>
                      </a:r>
                      <a:r>
                        <a:rPr lang="de-DE" sz="1400" b="1" i="0" noProof="0" dirty="0">
                          <a:latin typeface="Arial"/>
                          <a:cs typeface="Arial"/>
                        </a:rPr>
                        <a:t> </a:t>
                      </a:r>
                      <a:r>
                        <a:rPr lang="de-DE" sz="1400" b="0" i="0" noProof="0" dirty="0">
                          <a:latin typeface="Arial"/>
                          <a:cs typeface="Arial"/>
                        </a:rPr>
                        <a:t>Trader</a:t>
                      </a:r>
                    </a:p>
                  </a:txBody>
                  <a:tcPr anchor="ctr"/>
                </a:tc>
                <a:tc>
                  <a:txBody>
                    <a:bodyPr/>
                    <a:lstStyle/>
                    <a:p>
                      <a:pPr lvl="0">
                        <a:buNone/>
                      </a:pPr>
                      <a:r>
                        <a:rPr lang="de-DE" sz="1050" b="0" i="0" u="none" strike="noStrike" noProof="0" dirty="0">
                          <a:latin typeface="Arial"/>
                          <a:cs typeface="Arial"/>
                        </a:rPr>
                        <a:t>jede Person in der Lieferkette mit Ausnahme des Marktteilnehmers, die im Rahmen einer gewerblichen Tätigkeit relevante Erzeugnisse auf dem Markt bereitstellt;</a:t>
                      </a:r>
                      <a:endParaRPr lang="de-DE" sz="1050" noProof="0" dirty="0">
                        <a:latin typeface="Arial"/>
                        <a:cs typeface="Arial"/>
                      </a:endParaRPr>
                    </a:p>
                  </a:txBody>
                  <a:tcPr/>
                </a:tc>
                <a:extLst>
                  <a:ext uri="{0D108BD9-81ED-4DB2-BD59-A6C34878D82A}">
                    <a16:rowId xmlns:a16="http://schemas.microsoft.com/office/drawing/2014/main" val="3325185893"/>
                  </a:ext>
                </a:extLst>
              </a:tr>
            </a:tbl>
          </a:graphicData>
        </a:graphic>
      </p:graphicFrame>
      <p:pic>
        <p:nvPicPr>
          <p:cNvPr id="3" name="Grafik 2" descr="Ein Bild, das Text, Screenshot, Diagramm, Schrift enthält.&#10;&#10;KI-generierte Inhalte können fehlerhaft sein.">
            <a:extLst>
              <a:ext uri="{FF2B5EF4-FFF2-40B4-BE49-F238E27FC236}">
                <a16:creationId xmlns:a16="http://schemas.microsoft.com/office/drawing/2014/main" id="{AD619A1F-448C-797C-8169-B5F7B894EC36}"/>
              </a:ext>
            </a:extLst>
          </p:cNvPr>
          <p:cNvPicPr>
            <a:picLocks noChangeAspect="1"/>
          </p:cNvPicPr>
          <p:nvPr/>
        </p:nvPicPr>
        <p:blipFill>
          <a:blip r:embed="rId2"/>
          <a:stretch>
            <a:fillRect/>
          </a:stretch>
        </p:blipFill>
        <p:spPr>
          <a:xfrm>
            <a:off x="247035" y="1060573"/>
            <a:ext cx="5046578" cy="5377847"/>
          </a:xfrm>
          <a:prstGeom prst="rect">
            <a:avLst/>
          </a:prstGeom>
        </p:spPr>
      </p:pic>
    </p:spTree>
    <p:extLst>
      <p:ext uri="{BB962C8B-B14F-4D97-AF65-F5344CB8AC3E}">
        <p14:creationId xmlns:p14="http://schemas.microsoft.com/office/powerpoint/2010/main" val="4272441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8FF09-2AA5-F94A-ED71-AD94969837E8}"/>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NEU: Der </a:t>
            </a:r>
            <a:r>
              <a:rPr lang="en-US" b="1" dirty="0" err="1">
                <a:latin typeface="Arial" panose="020B0604020202020204" pitchFamily="34" charset="0"/>
                <a:cs typeface="Arial" panose="020B0604020202020204" pitchFamily="34" charset="0"/>
              </a:rPr>
              <a:t>Kleinst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oder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Kleinprimärerzeuger</a:t>
            </a:r>
            <a:endParaRPr lang="de-DE" dirty="0"/>
          </a:p>
        </p:txBody>
      </p:sp>
      <p:pic>
        <p:nvPicPr>
          <p:cNvPr id="7" name="Inhaltsplatzhalter 6" descr="Ein Bild, das Text, Papier, Schrift, Dokument enthält.&#10;&#10;KI-generierte Inhalte können fehlerhaft sein.">
            <a:extLst>
              <a:ext uri="{FF2B5EF4-FFF2-40B4-BE49-F238E27FC236}">
                <a16:creationId xmlns:a16="http://schemas.microsoft.com/office/drawing/2014/main" id="{632E4FDD-1FB5-3704-5BE1-58224B745A73}"/>
              </a:ext>
            </a:extLst>
          </p:cNvPr>
          <p:cNvPicPr>
            <a:picLocks noGrp="1" noChangeAspect="1"/>
          </p:cNvPicPr>
          <p:nvPr>
            <p:ph idx="1"/>
          </p:nvPr>
        </p:nvPicPr>
        <p:blipFill>
          <a:blip r:embed="rId2"/>
          <a:stretch>
            <a:fillRect/>
          </a:stretch>
        </p:blipFill>
        <p:spPr>
          <a:xfrm>
            <a:off x="6404121" y="1231537"/>
            <a:ext cx="2969603" cy="4946650"/>
          </a:xfrm>
        </p:spPr>
      </p:pic>
      <p:sp>
        <p:nvSpPr>
          <p:cNvPr id="4" name="Fußzeilenplatzhalter 3">
            <a:extLst>
              <a:ext uri="{FF2B5EF4-FFF2-40B4-BE49-F238E27FC236}">
                <a16:creationId xmlns:a16="http://schemas.microsoft.com/office/drawing/2014/main" id="{A42F3767-6157-9953-6CC0-4C47A4E62FBE}"/>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56EF356F-F0D1-E542-E271-21A4E14DF736}"/>
              </a:ext>
            </a:extLst>
          </p:cNvPr>
          <p:cNvSpPr>
            <a:spLocks noGrp="1"/>
          </p:cNvSpPr>
          <p:nvPr>
            <p:ph type="sldNum" sz="quarter" idx="12"/>
          </p:nvPr>
        </p:nvSpPr>
        <p:spPr/>
        <p:txBody>
          <a:bodyPr/>
          <a:lstStyle/>
          <a:p>
            <a:fld id="{EF7C1965-317C-3B42-B3F2-F0651D9CAB98}" type="slidenum">
              <a:rPr lang="de-DE" smtClean="0"/>
              <a:t>18</a:t>
            </a:fld>
            <a:endParaRPr lang="de-DE"/>
          </a:p>
        </p:txBody>
      </p:sp>
      <p:sp>
        <p:nvSpPr>
          <p:cNvPr id="8" name="Textfeld 7">
            <a:extLst>
              <a:ext uri="{FF2B5EF4-FFF2-40B4-BE49-F238E27FC236}">
                <a16:creationId xmlns:a16="http://schemas.microsoft.com/office/drawing/2014/main" id="{ED1D18DF-37DA-89D9-74B0-6DB9953ECCDC}"/>
              </a:ext>
            </a:extLst>
          </p:cNvPr>
          <p:cNvSpPr txBox="1"/>
          <p:nvPr/>
        </p:nvSpPr>
        <p:spPr>
          <a:xfrm>
            <a:off x="251460" y="1396538"/>
            <a:ext cx="5966460" cy="3416320"/>
          </a:xfrm>
          <a:prstGeom prst="rect">
            <a:avLst/>
          </a:prstGeom>
          <a:noFill/>
        </p:spPr>
        <p:txBody>
          <a:bodyPr wrap="square" rtlCol="0">
            <a:spAutoFit/>
          </a:bodyPr>
          <a:lstStyle/>
          <a:p>
            <a:pPr marL="285750" indent="-285750">
              <a:buFont typeface="Arial" panose="020B0604020202020204" pitchFamily="34" charset="0"/>
              <a:buChar char="•"/>
            </a:pPr>
            <a:r>
              <a:rPr lang="de-DE" dirty="0"/>
              <a:t>Gilt als „Unterkategorie“ des Marktteilnehmers (im engl. </a:t>
            </a:r>
            <a:r>
              <a:rPr lang="de-DE" i="1" dirty="0"/>
              <a:t>Micro </a:t>
            </a:r>
            <a:r>
              <a:rPr lang="de-DE" i="1" dirty="0" err="1"/>
              <a:t>or</a:t>
            </a:r>
            <a:r>
              <a:rPr lang="de-DE" i="1" dirty="0"/>
              <a:t> </a:t>
            </a:r>
            <a:r>
              <a:rPr lang="de-DE" i="1" dirty="0" err="1"/>
              <a:t>small</a:t>
            </a:r>
            <a:r>
              <a:rPr lang="de-DE" i="1" dirty="0"/>
              <a:t> </a:t>
            </a:r>
            <a:r>
              <a:rPr lang="de-DE" i="1" dirty="0" err="1"/>
              <a:t>primary</a:t>
            </a:r>
            <a:r>
              <a:rPr lang="de-DE" i="1" dirty="0"/>
              <a:t> </a:t>
            </a:r>
            <a:r>
              <a:rPr lang="de-DE" i="1" dirty="0" err="1"/>
              <a:t>operator</a:t>
            </a:r>
            <a:r>
              <a:rPr lang="de-DE" i="1" dirty="0"/>
              <a:t> MSPO</a:t>
            </a:r>
            <a:r>
              <a:rPr lang="de-DE" dirty="0"/>
              <a:t>)</a:t>
            </a:r>
          </a:p>
          <a:p>
            <a:pPr marL="285750" indent="-285750">
              <a:buFont typeface="Arial" panose="020B0604020202020204" pitchFamily="34" charset="0"/>
              <a:buChar char="•"/>
            </a:pPr>
            <a:r>
              <a:rPr lang="de-DE" dirty="0"/>
              <a:t>Muss keine Sorgfaltserklärung abgeben, unterliegt aber der Sorgfaltspflicht</a:t>
            </a:r>
          </a:p>
          <a:p>
            <a:pPr marL="285750" indent="-285750">
              <a:buFont typeface="Arial" panose="020B0604020202020204" pitchFamily="34" charset="0"/>
              <a:buChar char="•"/>
            </a:pPr>
            <a:r>
              <a:rPr lang="de-DE" dirty="0"/>
              <a:t>Muss eine einmalige Erklärung im IS abgeben (siehe rechts) und erhält eine feste Identifikationsnummer</a:t>
            </a:r>
          </a:p>
          <a:p>
            <a:pPr marL="742950" lvl="1" indent="-285750">
              <a:buFont typeface="Arial" panose="020B0604020202020204" pitchFamily="34" charset="0"/>
              <a:buChar char="•"/>
            </a:pPr>
            <a:r>
              <a:rPr lang="de-DE" dirty="0"/>
              <a:t>(HS Code, geschätzte Jährliche Erntemenge, „Eigenmasse“(?), Postanschrift des Betriebs)</a:t>
            </a:r>
          </a:p>
          <a:p>
            <a:pPr marL="285750" indent="-285750">
              <a:buFont typeface="Arial" panose="020B0604020202020204" pitchFamily="34" charset="0"/>
              <a:buChar char="•"/>
            </a:pPr>
            <a:r>
              <a:rPr lang="de-DE" dirty="0"/>
              <a:t>Diese muss er an seine Kunden weitergeben</a:t>
            </a:r>
          </a:p>
          <a:p>
            <a:pPr marL="285750" indent="-285750">
              <a:buFont typeface="Arial" panose="020B0604020202020204" pitchFamily="34" charset="0"/>
              <a:buChar char="•"/>
            </a:pPr>
            <a:r>
              <a:rPr lang="de-DE" dirty="0"/>
              <a:t>Hintergrund ist die so besser sichergestellte vollständige Erfassung aller in der EU auf den Markt gebrachten relevanten Erzeugnisse</a:t>
            </a:r>
          </a:p>
        </p:txBody>
      </p:sp>
      <p:sp>
        <p:nvSpPr>
          <p:cNvPr id="9" name="Textfeld 8">
            <a:extLst>
              <a:ext uri="{FF2B5EF4-FFF2-40B4-BE49-F238E27FC236}">
                <a16:creationId xmlns:a16="http://schemas.microsoft.com/office/drawing/2014/main" id="{97888641-4432-5EDB-E720-E9DAC9BE55BA}"/>
              </a:ext>
            </a:extLst>
          </p:cNvPr>
          <p:cNvSpPr txBox="1"/>
          <p:nvPr/>
        </p:nvSpPr>
        <p:spPr>
          <a:xfrm>
            <a:off x="709608" y="4876919"/>
            <a:ext cx="4951267" cy="1661993"/>
          </a:xfrm>
          <a:prstGeom prst="rect">
            <a:avLst/>
          </a:prstGeom>
          <a:noFill/>
        </p:spPr>
        <p:txBody>
          <a:bodyPr wrap="square" rtlCol="0">
            <a:spAutoFit/>
          </a:bodyPr>
          <a:lstStyle/>
          <a:p>
            <a:r>
              <a:rPr lang="de-DE" sz="1200" dirty="0" err="1"/>
              <a:t>Def</a:t>
            </a:r>
            <a:r>
              <a:rPr lang="de-DE" sz="1200" dirty="0"/>
              <a:t>. EUDR: „</a:t>
            </a:r>
            <a:r>
              <a:rPr lang="de-DE" sz="1200" i="1" dirty="0"/>
              <a:t>Kleinst- oder Kleinprimärerzeuger“ Marktteilnehmer jeglicher Rechtsform, bei denen es sich um natürliche Personen oder Kleinstunternehmen oder kleine Unternehmen (handelt), die in einem Land, (…) mit geringem Risiko eingestuft wurde, niedergelassen sind und (…)relevante Erzeugnisse in Verkehr bringen oder ausführen, die diese Marktteilnehmer auf betreffenden Grundstücken (…) in diesem Land selbst angebaut, geerntet, gewonnen oder aufgezogen haben</a:t>
            </a:r>
            <a:r>
              <a:rPr lang="de-DE" sz="1200" dirty="0"/>
              <a:t>; (…)</a:t>
            </a:r>
          </a:p>
          <a:p>
            <a:endParaRPr lang="de-DE" dirty="0"/>
          </a:p>
        </p:txBody>
      </p:sp>
    </p:spTree>
    <p:extLst>
      <p:ext uri="{BB962C8B-B14F-4D97-AF65-F5344CB8AC3E}">
        <p14:creationId xmlns:p14="http://schemas.microsoft.com/office/powerpoint/2010/main" val="55652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13E78-0AD4-FA91-91CE-3BBDB1B5E311}"/>
            </a:ext>
          </a:extLst>
        </p:cNvPr>
        <p:cNvGrpSpPr/>
        <p:nvPr/>
      </p:nvGrpSpPr>
      <p:grpSpPr>
        <a:xfrm>
          <a:off x="0" y="0"/>
          <a:ext cx="0" cy="0"/>
          <a:chOff x="0" y="0"/>
          <a:chExt cx="0" cy="0"/>
        </a:xfrm>
      </p:grpSpPr>
      <p:sp>
        <p:nvSpPr>
          <p:cNvPr id="11" name="Rechteck: abgerundete Ecken 10">
            <a:extLst>
              <a:ext uri="{FF2B5EF4-FFF2-40B4-BE49-F238E27FC236}">
                <a16:creationId xmlns:a16="http://schemas.microsoft.com/office/drawing/2014/main" id="{8CEAA560-DD9F-F1E9-1D11-438B6971E1FD}"/>
              </a:ext>
            </a:extLst>
          </p:cNvPr>
          <p:cNvSpPr/>
          <p:nvPr/>
        </p:nvSpPr>
        <p:spPr>
          <a:xfrm>
            <a:off x="6499011" y="1424451"/>
            <a:ext cx="4647415" cy="4909579"/>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94C8BE8-DA07-1241-3441-70859C2C97EB}"/>
              </a:ext>
            </a:extLst>
          </p:cNvPr>
          <p:cNvSpPr>
            <a:spLocks noGrp="1"/>
          </p:cNvSpPr>
          <p:nvPr>
            <p:ph type="title"/>
          </p:nvPr>
        </p:nvSpPr>
        <p:spPr/>
        <p:txBody>
          <a:bodyPr/>
          <a:lstStyle/>
          <a:p>
            <a:r>
              <a:rPr lang="de-DE" b="1">
                <a:latin typeface="Arial" panose="020B0604020202020204" pitchFamily="34" charset="0"/>
                <a:cs typeface="Arial" panose="020B0604020202020204" pitchFamily="34" charset="0"/>
              </a:rPr>
              <a:t>Unternehmensgrößen</a:t>
            </a:r>
          </a:p>
        </p:txBody>
      </p:sp>
      <p:sp>
        <p:nvSpPr>
          <p:cNvPr id="4" name="Fußzeilenplatzhalter 3">
            <a:extLst>
              <a:ext uri="{FF2B5EF4-FFF2-40B4-BE49-F238E27FC236}">
                <a16:creationId xmlns:a16="http://schemas.microsoft.com/office/drawing/2014/main" id="{E6F58F5D-DB2B-1007-8D3E-41BC2A6E9DE5}"/>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936BD730-A8C0-9190-A8CB-E117AE6281EF}"/>
              </a:ext>
            </a:extLst>
          </p:cNvPr>
          <p:cNvSpPr>
            <a:spLocks noGrp="1"/>
          </p:cNvSpPr>
          <p:nvPr>
            <p:ph type="sldNum" sz="quarter" idx="12"/>
          </p:nvPr>
        </p:nvSpPr>
        <p:spPr/>
        <p:txBody>
          <a:bodyPr/>
          <a:lstStyle/>
          <a:p>
            <a:fld id="{EF7C1965-317C-3B42-B3F2-F0651D9CAB98}" type="slidenum">
              <a:rPr lang="de-DE" smtClean="0"/>
              <a:t>19</a:t>
            </a:fld>
            <a:endParaRPr lang="de-DE"/>
          </a:p>
        </p:txBody>
      </p:sp>
      <p:sp>
        <p:nvSpPr>
          <p:cNvPr id="6" name="Rechteck: abgerundete Ecken 5">
            <a:extLst>
              <a:ext uri="{FF2B5EF4-FFF2-40B4-BE49-F238E27FC236}">
                <a16:creationId xmlns:a16="http://schemas.microsoft.com/office/drawing/2014/main" id="{85241534-FF43-BA49-B07D-35593B24CC52}"/>
              </a:ext>
            </a:extLst>
          </p:cNvPr>
          <p:cNvSpPr/>
          <p:nvPr/>
        </p:nvSpPr>
        <p:spPr>
          <a:xfrm>
            <a:off x="521596" y="2975187"/>
            <a:ext cx="5373278" cy="32380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000" b="1" dirty="0">
                <a:latin typeface="Arial" panose="020B0604020202020204" pitchFamily="34" charset="0"/>
                <a:cs typeface="Arial" panose="020B0604020202020204" pitchFamily="34" charset="0"/>
              </a:rPr>
              <a:t>(EU) 2023/1115 EUDR</a:t>
            </a:r>
            <a:r>
              <a:rPr lang="de-DE" sz="2000" dirty="0">
                <a:solidFill>
                  <a:schemeClr val="bg1"/>
                </a:solidFill>
                <a:latin typeface="Arial" panose="020B0604020202020204" pitchFamily="34" charset="0"/>
                <a:cs typeface="Arial" panose="020B0604020202020204" pitchFamily="34" charset="0"/>
              </a:rPr>
              <a:t> </a:t>
            </a:r>
          </a:p>
          <a:p>
            <a:pPr algn="ctr"/>
            <a:r>
              <a:rPr lang="de-DE" sz="2000" b="1" dirty="0">
                <a:latin typeface="Arial" panose="020B0604020202020204" pitchFamily="34" charset="0"/>
                <a:cs typeface="Arial" panose="020B0604020202020204" pitchFamily="34" charset="0"/>
              </a:rPr>
              <a:t>KKU</a:t>
            </a:r>
          </a:p>
          <a:p>
            <a:pPr algn="ctr"/>
            <a:r>
              <a:rPr lang="de-DE" b="1" dirty="0">
                <a:latin typeface="Arial" panose="020B0604020202020204" pitchFamily="34" charset="0"/>
                <a:cs typeface="Arial" panose="020B0604020202020204" pitchFamily="34" charset="0"/>
              </a:rPr>
              <a:t>Kleinst</a:t>
            </a:r>
            <a:r>
              <a:rPr lang="de-DE" dirty="0">
                <a:latin typeface="Arial" panose="020B0604020202020204" pitchFamily="34" charset="0"/>
                <a:cs typeface="Arial" panose="020B0604020202020204" pitchFamily="34" charset="0"/>
              </a:rPr>
              <a:t>unternehmen, </a:t>
            </a:r>
            <a:r>
              <a:rPr lang="de-DE" b="1" dirty="0">
                <a:latin typeface="Arial" panose="020B0604020202020204" pitchFamily="34" charset="0"/>
                <a:cs typeface="Arial" panose="020B0604020202020204" pitchFamily="34" charset="0"/>
              </a:rPr>
              <a:t>kleine</a:t>
            </a:r>
            <a:r>
              <a:rPr lang="de-DE" dirty="0">
                <a:latin typeface="Arial" panose="020B0604020202020204" pitchFamily="34" charset="0"/>
                <a:cs typeface="Arial" panose="020B0604020202020204" pitchFamily="34" charset="0"/>
              </a:rPr>
              <a:t> Unternehmen</a:t>
            </a:r>
          </a:p>
          <a:p>
            <a:pPr algn="ctr"/>
            <a:endParaRPr lang="de-DE" dirty="0">
              <a:latin typeface="Arial" panose="020B0604020202020204" pitchFamily="34" charset="0"/>
              <a:cs typeface="Arial" panose="020B0604020202020204" pitchFamily="34" charset="0"/>
            </a:endParaRPr>
          </a:p>
          <a:p>
            <a:pPr algn="ctr"/>
            <a:r>
              <a:rPr lang="de-DE" b="1" dirty="0">
                <a:latin typeface="Arial" panose="020B0604020202020204" pitchFamily="34" charset="0"/>
                <a:cs typeface="Arial" panose="020B0604020202020204" pitchFamily="34" charset="0"/>
              </a:rPr>
              <a:t>Definition: </a:t>
            </a:r>
          </a:p>
          <a:p>
            <a:r>
              <a:rPr lang="de-DE" sz="1600" b="0" i="0" u="none" strike="noStrike" baseline="0" dirty="0">
                <a:solidFill>
                  <a:schemeClr val="bg1"/>
                </a:solidFill>
                <a:latin typeface="Arial"/>
                <a:cs typeface="Arial"/>
              </a:rPr>
              <a:t>„</a:t>
            </a:r>
            <a:r>
              <a:rPr lang="de-DE" sz="1600" b="1" i="0" u="none" strike="noStrike" baseline="0" dirty="0">
                <a:solidFill>
                  <a:schemeClr val="bg1"/>
                </a:solidFill>
                <a:latin typeface="Arial"/>
                <a:cs typeface="Arial"/>
              </a:rPr>
              <a:t>KKU“ Kleinstunternehmen sowie kleine und Unternehmen </a:t>
            </a:r>
            <a:r>
              <a:rPr lang="de-DE" sz="1600" b="0" i="0" u="none" strike="noStrike" baseline="0" dirty="0">
                <a:solidFill>
                  <a:schemeClr val="bg1"/>
                </a:solidFill>
                <a:latin typeface="Arial"/>
                <a:cs typeface="Arial"/>
              </a:rPr>
              <a:t>im Sinne des Artikels 3 der Richtlinie 2013/34/EU </a:t>
            </a:r>
            <a:r>
              <a:rPr lang="de-DE" sz="1600" dirty="0">
                <a:solidFill>
                  <a:schemeClr val="bg1"/>
                </a:solidFill>
                <a:latin typeface="Arial"/>
                <a:cs typeface="Arial"/>
              </a:rPr>
              <a:t>bzw. Richtlinie C(2023)7020</a:t>
            </a:r>
            <a:r>
              <a:rPr lang="de-DE" sz="1600" b="1" dirty="0">
                <a:latin typeface="Arial"/>
                <a:cs typeface="Arial"/>
              </a:rPr>
              <a:t> </a:t>
            </a:r>
            <a:r>
              <a:rPr lang="de-DE" sz="1600" b="0" i="0" u="none" strike="noStrike" baseline="0" dirty="0">
                <a:solidFill>
                  <a:schemeClr val="bg1"/>
                </a:solidFill>
                <a:latin typeface="Arial"/>
                <a:cs typeface="Arial"/>
              </a:rPr>
              <a:t>des Europäischen Parlaments und des Rates </a:t>
            </a:r>
            <a:r>
              <a:rPr lang="de-DE" sz="1600" b="1" dirty="0">
                <a:solidFill>
                  <a:schemeClr val="bg1"/>
                </a:solidFill>
                <a:latin typeface="Arial"/>
                <a:cs typeface="Arial"/>
              </a:rPr>
              <a:t>Art .2 (30) EUDR</a:t>
            </a:r>
            <a:r>
              <a:rPr lang="de-DE" b="1" dirty="0">
                <a:solidFill>
                  <a:schemeClr val="bg1"/>
                </a:solidFill>
                <a:latin typeface="EU Albertina"/>
              </a:rPr>
              <a:t> </a:t>
            </a:r>
            <a:endParaRPr lang="de-DE" b="1" dirty="0">
              <a:solidFill>
                <a:schemeClr val="bg1"/>
              </a:solidFill>
              <a:latin typeface="Arial" panose="020B0604020202020204" pitchFamily="34" charset="0"/>
              <a:cs typeface="Arial" panose="020B0604020202020204" pitchFamily="34" charset="0"/>
            </a:endParaRPr>
          </a:p>
        </p:txBody>
      </p:sp>
      <p:sp>
        <p:nvSpPr>
          <p:cNvPr id="7" name="Rechteck: abgerundete Ecken 6">
            <a:extLst>
              <a:ext uri="{FF2B5EF4-FFF2-40B4-BE49-F238E27FC236}">
                <a16:creationId xmlns:a16="http://schemas.microsoft.com/office/drawing/2014/main" id="{FC6E476D-B513-A8B9-B616-CFD6B554F19F}"/>
              </a:ext>
            </a:extLst>
          </p:cNvPr>
          <p:cNvSpPr/>
          <p:nvPr/>
        </p:nvSpPr>
        <p:spPr>
          <a:xfrm>
            <a:off x="6777055" y="1804246"/>
            <a:ext cx="4140000" cy="1404000"/>
          </a:xfrm>
          <a:prstGeom prst="roundRect">
            <a:avLst/>
          </a:prstGeom>
          <a:solidFill>
            <a:schemeClr val="tx2">
              <a:lumMod val="60000"/>
              <a:lumOff val="4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latin typeface="Arial" panose="020B0604020202020204" pitchFamily="34" charset="0"/>
                <a:cs typeface="Arial" panose="020B0604020202020204" pitchFamily="34" charset="0"/>
              </a:rPr>
              <a:t>Kleinstunternehmen:</a:t>
            </a:r>
          </a:p>
          <a:p>
            <a:pPr>
              <a:lnSpc>
                <a:spcPts val="1800"/>
              </a:lnSpc>
              <a:tabLst>
                <a:tab pos="2149475" algn="l"/>
              </a:tabLst>
            </a:pPr>
            <a:r>
              <a:rPr lang="it-IT" sz="1400" b="0" i="0" u="none" strike="noStrike" baseline="0" dirty="0">
                <a:solidFill>
                  <a:schemeClr val="bg1"/>
                </a:solidFill>
                <a:latin typeface="Arial" panose="020B0604020202020204" pitchFamily="34" charset="0"/>
                <a:cs typeface="Arial" panose="020B0604020202020204" pitchFamily="34" charset="0"/>
              </a:rPr>
              <a:t>a) Bilanzsumme: 	&lt; 450 000 EUR; </a:t>
            </a:r>
          </a:p>
          <a:p>
            <a:pPr>
              <a:lnSpc>
                <a:spcPts val="1800"/>
              </a:lnSpc>
              <a:tabLst>
                <a:tab pos="2149475" algn="l"/>
              </a:tabLst>
            </a:pPr>
            <a:r>
              <a:rPr lang="de-DE" sz="1400" b="0" i="0" u="none" strike="noStrike" baseline="0" dirty="0">
                <a:solidFill>
                  <a:schemeClr val="bg1"/>
                </a:solidFill>
                <a:latin typeface="Arial" panose="020B0604020202020204" pitchFamily="34" charset="0"/>
                <a:cs typeface="Arial" panose="020B0604020202020204" pitchFamily="34" charset="0"/>
              </a:rPr>
              <a:t>b) Nettoumsatzerlöse: 	&lt; 900 000 EUR; </a:t>
            </a:r>
          </a:p>
          <a:p>
            <a:pPr marL="265113" indent="-265113">
              <a:lnSpc>
                <a:spcPts val="1800"/>
              </a:lnSpc>
            </a:pPr>
            <a:r>
              <a:rPr lang="de-DE" sz="1400" b="0" i="0" u="none" strike="noStrike" baseline="0" dirty="0">
                <a:solidFill>
                  <a:schemeClr val="bg1"/>
                </a:solidFill>
                <a:latin typeface="Arial" panose="020B0604020202020204" pitchFamily="34" charset="0"/>
                <a:cs typeface="Arial" panose="020B0604020202020204" pitchFamily="34" charset="0"/>
              </a:rPr>
              <a:t>c) durchschnittliche Zahl der während des Geschäftsjahres Beschäftigten: &lt; 10 </a:t>
            </a:r>
          </a:p>
          <a:p>
            <a:pPr marL="265113" indent="-265113">
              <a:lnSpc>
                <a:spcPts val="1800"/>
              </a:lnSpc>
            </a:pPr>
            <a:r>
              <a:rPr lang="de-DE" sz="1100" dirty="0">
                <a:solidFill>
                  <a:schemeClr val="bg1"/>
                </a:solidFill>
                <a:latin typeface="Arial" panose="020B0604020202020204" pitchFamily="34" charset="0"/>
                <a:cs typeface="Arial" panose="020B0604020202020204" pitchFamily="34" charset="0"/>
              </a:rPr>
              <a:t>Art.3 (1) 2013/34/EU bzw. Richtlinie C(2023)7020</a:t>
            </a:r>
          </a:p>
        </p:txBody>
      </p:sp>
      <p:sp>
        <p:nvSpPr>
          <p:cNvPr id="8" name="Rechteck: abgerundete Ecken 7">
            <a:extLst>
              <a:ext uri="{FF2B5EF4-FFF2-40B4-BE49-F238E27FC236}">
                <a16:creationId xmlns:a16="http://schemas.microsoft.com/office/drawing/2014/main" id="{8366EE8A-988A-88E8-57A8-74B52E020AF8}"/>
              </a:ext>
            </a:extLst>
          </p:cNvPr>
          <p:cNvSpPr/>
          <p:nvPr/>
        </p:nvSpPr>
        <p:spPr>
          <a:xfrm>
            <a:off x="6777055" y="3283810"/>
            <a:ext cx="4140000" cy="1404000"/>
          </a:xfrm>
          <a:prstGeom prst="roundRect">
            <a:avLst/>
          </a:prstGeom>
          <a:solidFill>
            <a:schemeClr val="tx2">
              <a:lumMod val="60000"/>
              <a:lumOff val="4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600" b="1" dirty="0">
                <a:latin typeface="Arial" panose="020B0604020202020204" pitchFamily="34" charset="0"/>
                <a:cs typeface="Arial" panose="020B0604020202020204" pitchFamily="34" charset="0"/>
              </a:rPr>
              <a:t>Kleine Unternehmen:</a:t>
            </a:r>
          </a:p>
          <a:p>
            <a:pPr>
              <a:lnSpc>
                <a:spcPts val="1800"/>
              </a:lnSpc>
              <a:tabLst>
                <a:tab pos="2149475" algn="l"/>
              </a:tabLst>
            </a:pPr>
            <a:r>
              <a:rPr lang="it-IT" sz="1400" b="0" i="0" u="none" strike="noStrike" baseline="0" dirty="0">
                <a:solidFill>
                  <a:schemeClr val="bg1"/>
                </a:solidFill>
                <a:latin typeface="Arial" panose="020B0604020202020204" pitchFamily="34" charset="0"/>
                <a:cs typeface="Arial" panose="020B0604020202020204" pitchFamily="34" charset="0"/>
              </a:rPr>
              <a:t>a) Bilanzsumme: 	&lt; 5.000 000 EUR; </a:t>
            </a:r>
          </a:p>
          <a:p>
            <a:pPr>
              <a:lnSpc>
                <a:spcPts val="1800"/>
              </a:lnSpc>
              <a:tabLst>
                <a:tab pos="2149475" algn="l"/>
              </a:tabLst>
            </a:pPr>
            <a:r>
              <a:rPr lang="de-DE" sz="1400" b="0" i="0" u="none" strike="noStrike" baseline="0" dirty="0">
                <a:solidFill>
                  <a:schemeClr val="bg1"/>
                </a:solidFill>
                <a:latin typeface="Arial" panose="020B0604020202020204" pitchFamily="34" charset="0"/>
                <a:cs typeface="Arial" panose="020B0604020202020204" pitchFamily="34" charset="0"/>
              </a:rPr>
              <a:t>b) Nettoumsatzerlöse: 	&lt; 10.000 000 EUR; </a:t>
            </a:r>
          </a:p>
          <a:p>
            <a:pPr marL="264795" indent="-264795">
              <a:lnSpc>
                <a:spcPts val="1800"/>
              </a:lnSpc>
            </a:pPr>
            <a:r>
              <a:rPr lang="de-DE" sz="1400" b="0" i="0" u="none" strike="noStrike" baseline="0" dirty="0">
                <a:solidFill>
                  <a:schemeClr val="bg1"/>
                </a:solidFill>
                <a:latin typeface="Arial"/>
                <a:cs typeface="Arial"/>
              </a:rPr>
              <a:t>c) durchschnittliche Zahl der während des Geschäftsjahres Beschäftigten: </a:t>
            </a:r>
            <a:r>
              <a:rPr lang="de-DE" sz="1400" dirty="0">
                <a:solidFill>
                  <a:schemeClr val="bg1"/>
                </a:solidFill>
                <a:latin typeface="Arial"/>
                <a:cs typeface="Arial"/>
              </a:rPr>
              <a:t>&lt; </a:t>
            </a:r>
            <a:r>
              <a:rPr lang="de-DE" sz="1400" b="0" i="0" u="none" strike="noStrike" baseline="0" dirty="0">
                <a:solidFill>
                  <a:schemeClr val="bg1"/>
                </a:solidFill>
                <a:latin typeface="Arial"/>
                <a:cs typeface="Arial"/>
              </a:rPr>
              <a:t>50 </a:t>
            </a:r>
          </a:p>
          <a:p>
            <a:pPr marL="265113" indent="-265113">
              <a:lnSpc>
                <a:spcPts val="1800"/>
              </a:lnSpc>
            </a:pPr>
            <a:r>
              <a:rPr lang="de-DE" sz="1100" dirty="0">
                <a:solidFill>
                  <a:schemeClr val="bg1"/>
                </a:solidFill>
                <a:latin typeface="Arial" panose="020B0604020202020204" pitchFamily="34" charset="0"/>
                <a:cs typeface="Arial" panose="020B0604020202020204" pitchFamily="34" charset="0"/>
              </a:rPr>
              <a:t>Art.3 (2) 2013/34/EU bzw. Richtlinie C(2023)7020</a:t>
            </a:r>
          </a:p>
        </p:txBody>
      </p:sp>
      <p:sp>
        <p:nvSpPr>
          <p:cNvPr id="9" name="Rechteck: abgerundete Ecken 8">
            <a:extLst>
              <a:ext uri="{FF2B5EF4-FFF2-40B4-BE49-F238E27FC236}">
                <a16:creationId xmlns:a16="http://schemas.microsoft.com/office/drawing/2014/main" id="{342FF5BF-ED4F-3943-81F4-DB3F04A4705A}"/>
              </a:ext>
            </a:extLst>
          </p:cNvPr>
          <p:cNvSpPr/>
          <p:nvPr/>
        </p:nvSpPr>
        <p:spPr>
          <a:xfrm>
            <a:off x="6834389" y="4785790"/>
            <a:ext cx="4140000" cy="1404000"/>
          </a:xfrm>
          <a:prstGeom prst="roundRect">
            <a:avLst/>
          </a:prstGeom>
          <a:solidFill>
            <a:schemeClr val="tx2">
              <a:lumMod val="60000"/>
              <a:lumOff val="40000"/>
            </a:scheme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600" b="1" dirty="0">
                <a:latin typeface="Arial"/>
                <a:cs typeface="Arial"/>
              </a:rPr>
              <a:t>Mittlere Unternehmen:</a:t>
            </a:r>
          </a:p>
          <a:p>
            <a:pPr>
              <a:lnSpc>
                <a:spcPts val="1800"/>
              </a:lnSpc>
              <a:tabLst>
                <a:tab pos="2149475" algn="l"/>
              </a:tabLst>
            </a:pPr>
            <a:r>
              <a:rPr lang="it-IT" sz="1400" b="0" i="0" u="none" strike="noStrike" baseline="0" dirty="0">
                <a:solidFill>
                  <a:schemeClr val="bg1"/>
                </a:solidFill>
                <a:latin typeface="Arial"/>
                <a:cs typeface="Arial"/>
              </a:rPr>
              <a:t>a) </a:t>
            </a:r>
            <a:r>
              <a:rPr lang="de-DE" sz="1400" dirty="0">
                <a:solidFill>
                  <a:schemeClr val="bg1"/>
                </a:solidFill>
                <a:latin typeface="Arial"/>
                <a:cs typeface="Arial"/>
              </a:rPr>
              <a:t>Bilanzsumme</a:t>
            </a:r>
            <a:r>
              <a:rPr lang="it-IT" sz="1400" dirty="0">
                <a:solidFill>
                  <a:schemeClr val="bg1"/>
                </a:solidFill>
                <a:latin typeface="Arial"/>
                <a:cs typeface="Arial"/>
              </a:rPr>
              <a:t>: 	&lt; 25.000 000 EUR; </a:t>
            </a:r>
          </a:p>
          <a:p>
            <a:pPr>
              <a:lnSpc>
                <a:spcPts val="1800"/>
              </a:lnSpc>
              <a:tabLst>
                <a:tab pos="2149475" algn="l"/>
              </a:tabLst>
            </a:pPr>
            <a:r>
              <a:rPr lang="de-DE" sz="1400" b="0" i="0" u="none" strike="noStrike" baseline="0" dirty="0">
                <a:solidFill>
                  <a:schemeClr val="bg1"/>
                </a:solidFill>
                <a:latin typeface="Arial"/>
                <a:cs typeface="Arial"/>
              </a:rPr>
              <a:t>b) Nettoumsatzerlöse: 	</a:t>
            </a:r>
            <a:r>
              <a:rPr lang="de-DE" sz="1400" dirty="0">
                <a:solidFill>
                  <a:schemeClr val="bg1"/>
                </a:solidFill>
                <a:latin typeface="Arial"/>
                <a:cs typeface="Arial"/>
              </a:rPr>
              <a:t>&lt; </a:t>
            </a:r>
            <a:r>
              <a:rPr lang="de-DE" sz="1400" b="0" i="0" u="none" strike="noStrike" baseline="0" dirty="0">
                <a:solidFill>
                  <a:schemeClr val="bg1"/>
                </a:solidFill>
                <a:latin typeface="Arial"/>
                <a:cs typeface="Arial"/>
              </a:rPr>
              <a:t>50.000 000 EUR; </a:t>
            </a:r>
          </a:p>
          <a:p>
            <a:pPr marL="264795" indent="-264795">
              <a:lnSpc>
                <a:spcPts val="1800"/>
              </a:lnSpc>
            </a:pPr>
            <a:r>
              <a:rPr lang="de-DE" sz="1400" b="0" i="0" u="none" strike="noStrike" baseline="0" dirty="0">
                <a:solidFill>
                  <a:schemeClr val="bg1"/>
                </a:solidFill>
                <a:latin typeface="Arial"/>
                <a:cs typeface="Arial"/>
              </a:rPr>
              <a:t>c) durchschnittliche Zahl der während des Geschäftsjahres Beschäftigten: </a:t>
            </a:r>
            <a:r>
              <a:rPr lang="de-DE" sz="1400" dirty="0">
                <a:solidFill>
                  <a:schemeClr val="bg1"/>
                </a:solidFill>
                <a:latin typeface="Arial"/>
                <a:cs typeface="Arial"/>
              </a:rPr>
              <a:t>&lt; </a:t>
            </a:r>
            <a:r>
              <a:rPr lang="de-DE" sz="1400" b="0" i="0" u="none" strike="noStrike" baseline="0" dirty="0">
                <a:solidFill>
                  <a:schemeClr val="bg1"/>
                </a:solidFill>
                <a:latin typeface="Arial"/>
                <a:cs typeface="Arial"/>
              </a:rPr>
              <a:t>250 </a:t>
            </a:r>
          </a:p>
          <a:p>
            <a:pPr marL="264795" indent="-264795">
              <a:lnSpc>
                <a:spcPts val="1800"/>
              </a:lnSpc>
            </a:pPr>
            <a:r>
              <a:rPr lang="de-DE" sz="1100" dirty="0">
                <a:solidFill>
                  <a:schemeClr val="bg1"/>
                </a:solidFill>
                <a:latin typeface="Arial"/>
                <a:cs typeface="Arial"/>
              </a:rPr>
              <a:t>Art.3 (2) 2013/34/EU bzw. Richtlinie C(2023)7020</a:t>
            </a:r>
          </a:p>
        </p:txBody>
      </p:sp>
      <p:sp>
        <p:nvSpPr>
          <p:cNvPr id="10" name="Geschweifte Klammer links 9">
            <a:extLst>
              <a:ext uri="{FF2B5EF4-FFF2-40B4-BE49-F238E27FC236}">
                <a16:creationId xmlns:a16="http://schemas.microsoft.com/office/drawing/2014/main" id="{4004860D-92F6-F80D-EA81-7BA1A2F511C7}"/>
              </a:ext>
            </a:extLst>
          </p:cNvPr>
          <p:cNvSpPr/>
          <p:nvPr/>
        </p:nvSpPr>
        <p:spPr>
          <a:xfrm>
            <a:off x="6178425" y="1378191"/>
            <a:ext cx="344923" cy="4909579"/>
          </a:xfrm>
          <a:prstGeom prst="leftBrace">
            <a:avLst>
              <a:gd name="adj1" fmla="val 8333"/>
              <a:gd name="adj2" fmla="val 50576"/>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321DEC5A-1253-9567-649F-6A2579E254F7}"/>
              </a:ext>
            </a:extLst>
          </p:cNvPr>
          <p:cNvSpPr txBox="1"/>
          <p:nvPr/>
        </p:nvSpPr>
        <p:spPr>
          <a:xfrm>
            <a:off x="7800680" y="1434914"/>
            <a:ext cx="2092751" cy="369332"/>
          </a:xfrm>
          <a:prstGeom prst="rect">
            <a:avLst/>
          </a:prstGeom>
          <a:noFill/>
        </p:spPr>
        <p:txBody>
          <a:bodyPr wrap="square" rtlCol="0">
            <a:spAutoFit/>
          </a:bodyPr>
          <a:lstStyle/>
          <a:p>
            <a:r>
              <a:rPr lang="de-DE" b="1">
                <a:solidFill>
                  <a:schemeClr val="bg1"/>
                </a:solidFill>
                <a:latin typeface="Arial" panose="020B0604020202020204" pitchFamily="34" charset="0"/>
                <a:cs typeface="Arial" panose="020B0604020202020204" pitchFamily="34" charset="0"/>
              </a:rPr>
              <a:t>2013/34/EU; Art.3</a:t>
            </a:r>
          </a:p>
        </p:txBody>
      </p:sp>
      <p:sp>
        <p:nvSpPr>
          <p:cNvPr id="13" name="Pfeil: nach rechts 12">
            <a:extLst>
              <a:ext uri="{FF2B5EF4-FFF2-40B4-BE49-F238E27FC236}">
                <a16:creationId xmlns:a16="http://schemas.microsoft.com/office/drawing/2014/main" id="{FB98A148-E1E6-8476-435D-830D1FAD3068}"/>
              </a:ext>
            </a:extLst>
          </p:cNvPr>
          <p:cNvSpPr/>
          <p:nvPr/>
        </p:nvSpPr>
        <p:spPr>
          <a:xfrm>
            <a:off x="521594" y="2300181"/>
            <a:ext cx="5775534" cy="822396"/>
          </a:xfrm>
          <a:prstGeom prst="rightArrow">
            <a:avLst/>
          </a:prstGeom>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b="1" dirty="0">
                <a:latin typeface="Arial"/>
                <a:cs typeface="Arial"/>
              </a:rPr>
              <a:t>2 von 3 Kriterien unterschritten = KKU</a:t>
            </a:r>
          </a:p>
        </p:txBody>
      </p:sp>
    </p:spTree>
    <p:extLst>
      <p:ext uri="{BB962C8B-B14F-4D97-AF65-F5344CB8AC3E}">
        <p14:creationId xmlns:p14="http://schemas.microsoft.com/office/powerpoint/2010/main" val="305936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D7A7C-B773-46F3-864B-8F2CEC89A4A2}"/>
              </a:ext>
            </a:extLst>
          </p:cNvPr>
          <p:cNvSpPr>
            <a:spLocks noGrp="1"/>
          </p:cNvSpPr>
          <p:nvPr>
            <p:ph type="title"/>
          </p:nvPr>
        </p:nvSpPr>
        <p:spPr>
          <a:xfrm>
            <a:off x="4506300" y="1177968"/>
            <a:ext cx="6544294" cy="1675671"/>
          </a:xfrm>
        </p:spPr>
        <p:txBody>
          <a:bodyPr>
            <a:normAutofit fontScale="90000"/>
          </a:bodyPr>
          <a:lstStyle/>
          <a:p>
            <a:r>
              <a:rPr lang="de-DE" sz="4400" b="1" u="sng" dirty="0">
                <a:latin typeface="Aptos Display"/>
              </a:rPr>
              <a:t>EU</a:t>
            </a:r>
            <a:r>
              <a:rPr lang="de-DE" sz="4400" dirty="0">
                <a:latin typeface="Aptos Display"/>
              </a:rPr>
              <a:t>ROPEAN </a:t>
            </a:r>
            <a:r>
              <a:rPr lang="de-DE" sz="4400" b="1" u="sng" dirty="0">
                <a:latin typeface="Aptos Display"/>
              </a:rPr>
              <a:t>D</a:t>
            </a:r>
            <a:r>
              <a:rPr lang="de-DE" sz="4400" dirty="0">
                <a:latin typeface="Aptos Display"/>
              </a:rPr>
              <a:t>EFORESTATION </a:t>
            </a:r>
            <a:r>
              <a:rPr lang="de-DE" sz="4400" b="1" u="sng" dirty="0">
                <a:latin typeface="Aptos Display"/>
              </a:rPr>
              <a:t>R</a:t>
            </a:r>
            <a:r>
              <a:rPr lang="de-DE" sz="4400" dirty="0">
                <a:latin typeface="Aptos Display"/>
              </a:rPr>
              <a:t>EGULATION </a:t>
            </a:r>
            <a:r>
              <a:rPr lang="de-DE" dirty="0">
                <a:latin typeface="Aptos Display"/>
              </a:rPr>
              <a:t>– </a:t>
            </a:r>
            <a:r>
              <a:rPr lang="de-DE" sz="4400" dirty="0">
                <a:latin typeface="Aptos Display"/>
              </a:rPr>
              <a:t>EUDR</a:t>
            </a:r>
            <a:r>
              <a:rPr lang="de-DE" dirty="0">
                <a:latin typeface="Aptos Display"/>
              </a:rPr>
              <a:t> </a:t>
            </a:r>
            <a:br>
              <a:rPr lang="de-DE" dirty="0">
                <a:latin typeface="Aptos Display"/>
              </a:rPr>
            </a:br>
            <a:r>
              <a:rPr lang="de-DE" dirty="0">
                <a:latin typeface="Aptos Display"/>
              </a:rPr>
              <a:t>(EU) 2023/1115 &amp; (EU) 2025/2650</a:t>
            </a:r>
            <a:endParaRPr lang="en-US" dirty="0"/>
          </a:p>
        </p:txBody>
      </p:sp>
      <p:sp>
        <p:nvSpPr>
          <p:cNvPr id="3" name="Inhaltsplatzhalter 2">
            <a:extLst>
              <a:ext uri="{FF2B5EF4-FFF2-40B4-BE49-F238E27FC236}">
                <a16:creationId xmlns:a16="http://schemas.microsoft.com/office/drawing/2014/main" id="{A6C371E9-DAB3-A5CE-823B-C6F3D7623D06}"/>
              </a:ext>
            </a:extLst>
          </p:cNvPr>
          <p:cNvSpPr>
            <a:spLocks noGrp="1"/>
          </p:cNvSpPr>
          <p:nvPr>
            <p:ph idx="1"/>
          </p:nvPr>
        </p:nvSpPr>
        <p:spPr>
          <a:xfrm>
            <a:off x="4508910" y="2999033"/>
            <a:ext cx="6541684" cy="3008362"/>
          </a:xfrm>
        </p:spPr>
        <p:txBody>
          <a:bodyPr>
            <a:noAutofit/>
          </a:bodyPr>
          <a:lstStyle/>
          <a:p>
            <a:pPr marL="0" indent="0">
              <a:buNone/>
            </a:pPr>
            <a:r>
              <a:rPr lang="de-DE" sz="3200" dirty="0"/>
              <a:t>Europäische Verordnung gegen Entwaldung mit dem Ziel entwaldungsfreie Lieferketten für den europäischen Binnenmarkt zu gewährleisten. </a:t>
            </a:r>
          </a:p>
          <a:p>
            <a:pPr marL="0" indent="0">
              <a:buNone/>
            </a:pPr>
            <a:r>
              <a:rPr lang="de-DE" sz="3200" dirty="0"/>
              <a:t>incl. Änderungsverordnung </a:t>
            </a:r>
          </a:p>
        </p:txBody>
      </p:sp>
      <p:sp>
        <p:nvSpPr>
          <p:cNvPr id="5" name="Fußzeilenplatzhalter 4">
            <a:extLst>
              <a:ext uri="{FF2B5EF4-FFF2-40B4-BE49-F238E27FC236}">
                <a16:creationId xmlns:a16="http://schemas.microsoft.com/office/drawing/2014/main" id="{B9806501-D1C1-3A58-DBB3-BC8C06FD7145}"/>
              </a:ext>
            </a:extLst>
          </p:cNvPr>
          <p:cNvSpPr>
            <a:spLocks noGrp="1"/>
          </p:cNvSpPr>
          <p:nvPr>
            <p:ph type="ftr" sz="quarter" idx="11"/>
          </p:nvPr>
        </p:nvSpPr>
        <p:spPr/>
        <p:txBody>
          <a:bodyPr/>
          <a:lstStyle/>
          <a:p>
            <a:r>
              <a:rPr lang="de-DE"/>
              <a:t>EUDR HDH Vorstellung</a:t>
            </a:r>
          </a:p>
        </p:txBody>
      </p:sp>
      <p:sp>
        <p:nvSpPr>
          <p:cNvPr id="6" name="Foliennummernplatzhalter 5">
            <a:extLst>
              <a:ext uri="{FF2B5EF4-FFF2-40B4-BE49-F238E27FC236}">
                <a16:creationId xmlns:a16="http://schemas.microsoft.com/office/drawing/2014/main" id="{B8BCC7AD-1FDF-F4F2-B7B7-83A22A49152B}"/>
              </a:ext>
            </a:extLst>
          </p:cNvPr>
          <p:cNvSpPr>
            <a:spLocks noGrp="1"/>
          </p:cNvSpPr>
          <p:nvPr>
            <p:ph type="sldNum" sz="quarter" idx="12"/>
          </p:nvPr>
        </p:nvSpPr>
        <p:spPr/>
        <p:txBody>
          <a:bodyPr/>
          <a:lstStyle/>
          <a:p>
            <a:fld id="{EF7C1965-317C-3B42-B3F2-F0651D9CAB98}" type="slidenum">
              <a:rPr lang="de-DE" smtClean="0"/>
              <a:t>2</a:t>
            </a:fld>
            <a:endParaRPr lang="de-DE"/>
          </a:p>
        </p:txBody>
      </p:sp>
      <p:pic>
        <p:nvPicPr>
          <p:cNvPr id="10" name="Grafik 9" descr="Ein Bild, das Baum, draußen, Landschaft enthält.&#10;&#10;Automatisch generierte Beschreibung">
            <a:extLst>
              <a:ext uri="{FF2B5EF4-FFF2-40B4-BE49-F238E27FC236}">
                <a16:creationId xmlns:a16="http://schemas.microsoft.com/office/drawing/2014/main" id="{3C63DF3A-ACB4-68B1-82C0-52E1DD94A1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5503"/>
            <a:ext cx="4009292" cy="6883503"/>
          </a:xfrm>
          <a:prstGeom prst="rect">
            <a:avLst/>
          </a:prstGeom>
        </p:spPr>
      </p:pic>
      <p:sp>
        <p:nvSpPr>
          <p:cNvPr id="4" name="Textfeld 3">
            <a:extLst>
              <a:ext uri="{FF2B5EF4-FFF2-40B4-BE49-F238E27FC236}">
                <a16:creationId xmlns:a16="http://schemas.microsoft.com/office/drawing/2014/main" id="{2120F310-23D2-F83F-AA9C-D94A3333AADC}"/>
              </a:ext>
            </a:extLst>
          </p:cNvPr>
          <p:cNvSpPr txBox="1"/>
          <p:nvPr/>
        </p:nvSpPr>
        <p:spPr>
          <a:xfrm>
            <a:off x="7055556" y="6502400"/>
            <a:ext cx="184731" cy="369332"/>
          </a:xfrm>
          <a:prstGeom prst="rect">
            <a:avLst/>
          </a:prstGeom>
          <a:noFill/>
        </p:spPr>
        <p:txBody>
          <a:bodyPr wrap="none" rtlCol="0">
            <a:spAutoFit/>
          </a:bodyPr>
          <a:lstStyle/>
          <a:p>
            <a:endParaRPr lang="de-DE"/>
          </a:p>
        </p:txBody>
      </p:sp>
    </p:spTree>
    <p:extLst>
      <p:ext uri="{BB962C8B-B14F-4D97-AF65-F5344CB8AC3E}">
        <p14:creationId xmlns:p14="http://schemas.microsoft.com/office/powerpoint/2010/main" val="1114640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abgerundete Ecken 10">
            <a:extLst>
              <a:ext uri="{FF2B5EF4-FFF2-40B4-BE49-F238E27FC236}">
                <a16:creationId xmlns:a16="http://schemas.microsoft.com/office/drawing/2014/main" id="{A1F1F0A2-BE3C-C759-5D3C-64DBEA8F0055}"/>
              </a:ext>
            </a:extLst>
          </p:cNvPr>
          <p:cNvSpPr/>
          <p:nvPr/>
        </p:nvSpPr>
        <p:spPr>
          <a:xfrm>
            <a:off x="6523348" y="1256271"/>
            <a:ext cx="4647415" cy="4909579"/>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A36CFA1-20F7-192C-69F2-4A15971DFE00}"/>
              </a:ext>
            </a:extLst>
          </p:cNvPr>
          <p:cNvSpPr>
            <a:spLocks noGrp="1"/>
          </p:cNvSpPr>
          <p:nvPr>
            <p:ph type="title"/>
          </p:nvPr>
        </p:nvSpPr>
        <p:spPr/>
        <p:txBody>
          <a:bodyPr/>
          <a:lstStyle/>
          <a:p>
            <a:r>
              <a:rPr lang="de-DE" b="1">
                <a:latin typeface="Arial" panose="020B0604020202020204" pitchFamily="34" charset="0"/>
                <a:cs typeface="Arial" panose="020B0604020202020204" pitchFamily="34" charset="0"/>
              </a:rPr>
              <a:t>Unternehmensgrößen</a:t>
            </a:r>
          </a:p>
        </p:txBody>
      </p:sp>
      <p:sp>
        <p:nvSpPr>
          <p:cNvPr id="4" name="Fußzeilenplatzhalter 3">
            <a:extLst>
              <a:ext uri="{FF2B5EF4-FFF2-40B4-BE49-F238E27FC236}">
                <a16:creationId xmlns:a16="http://schemas.microsoft.com/office/drawing/2014/main" id="{BD347C13-7763-B6E1-E593-526068563AB6}"/>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B1C21EAA-6308-A68A-0D49-4A7017DAE608}"/>
              </a:ext>
            </a:extLst>
          </p:cNvPr>
          <p:cNvSpPr>
            <a:spLocks noGrp="1"/>
          </p:cNvSpPr>
          <p:nvPr>
            <p:ph type="sldNum" sz="quarter" idx="12"/>
          </p:nvPr>
        </p:nvSpPr>
        <p:spPr/>
        <p:txBody>
          <a:bodyPr/>
          <a:lstStyle/>
          <a:p>
            <a:fld id="{EF7C1965-317C-3B42-B3F2-F0651D9CAB98}" type="slidenum">
              <a:rPr lang="de-DE" smtClean="0"/>
              <a:t>20</a:t>
            </a:fld>
            <a:endParaRPr lang="de-DE"/>
          </a:p>
        </p:txBody>
      </p:sp>
      <p:sp>
        <p:nvSpPr>
          <p:cNvPr id="6" name="Rechteck: abgerundete Ecken 5">
            <a:extLst>
              <a:ext uri="{FF2B5EF4-FFF2-40B4-BE49-F238E27FC236}">
                <a16:creationId xmlns:a16="http://schemas.microsoft.com/office/drawing/2014/main" id="{5B7981B2-C03F-83C5-62A5-2F68170CC25D}"/>
              </a:ext>
            </a:extLst>
          </p:cNvPr>
          <p:cNvSpPr/>
          <p:nvPr/>
        </p:nvSpPr>
        <p:spPr>
          <a:xfrm>
            <a:off x="678294" y="1112315"/>
            <a:ext cx="5373278" cy="40991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000" b="1" dirty="0">
                <a:latin typeface="Arial" panose="020B0604020202020204" pitchFamily="34" charset="0"/>
                <a:cs typeface="Arial" panose="020B0604020202020204" pitchFamily="34" charset="0"/>
              </a:rPr>
              <a:t>(EU) 2023/1115 EUDR</a:t>
            </a:r>
            <a:r>
              <a:rPr lang="de-DE" sz="2000" dirty="0">
                <a:solidFill>
                  <a:schemeClr val="bg1"/>
                </a:solidFill>
                <a:latin typeface="Arial" panose="020B0604020202020204" pitchFamily="34" charset="0"/>
                <a:cs typeface="Arial" panose="020B0604020202020204" pitchFamily="34" charset="0"/>
              </a:rPr>
              <a:t> </a:t>
            </a:r>
          </a:p>
          <a:p>
            <a:pPr algn="ctr"/>
            <a:endParaRPr lang="de-DE" sz="2000" b="1" dirty="0">
              <a:latin typeface="Arial" panose="020B0604020202020204" pitchFamily="34" charset="0"/>
              <a:cs typeface="Arial" panose="020B0604020202020204" pitchFamily="34" charset="0"/>
            </a:endParaRPr>
          </a:p>
          <a:p>
            <a:pPr algn="ctr"/>
            <a:r>
              <a:rPr lang="de-DE" sz="2000" b="1" dirty="0">
                <a:latin typeface="Arial" panose="020B0604020202020204" pitchFamily="34" charset="0"/>
                <a:cs typeface="Arial" panose="020B0604020202020204" pitchFamily="34" charset="0"/>
              </a:rPr>
              <a:t>KMU</a:t>
            </a:r>
          </a:p>
          <a:p>
            <a:pPr algn="ctr"/>
            <a:r>
              <a:rPr lang="de-DE" dirty="0">
                <a:latin typeface="Arial" panose="020B0604020202020204" pitchFamily="34" charset="0"/>
                <a:cs typeface="Arial" panose="020B0604020202020204" pitchFamily="34" charset="0"/>
              </a:rPr>
              <a:t>Kleinstunternehmen, kleine Unternehmen und mittlere Unternehmen</a:t>
            </a:r>
          </a:p>
          <a:p>
            <a:pPr algn="ctr"/>
            <a:endParaRPr lang="de-DE" dirty="0">
              <a:latin typeface="Arial" panose="020B0604020202020204" pitchFamily="34" charset="0"/>
              <a:cs typeface="Arial" panose="020B0604020202020204" pitchFamily="34" charset="0"/>
            </a:endParaRPr>
          </a:p>
          <a:p>
            <a:pPr algn="ctr"/>
            <a:r>
              <a:rPr lang="de-DE" b="1" dirty="0">
                <a:latin typeface="Arial" panose="020B0604020202020204" pitchFamily="34" charset="0"/>
                <a:cs typeface="Arial" panose="020B0604020202020204" pitchFamily="34" charset="0"/>
              </a:rPr>
              <a:t>Definition: </a:t>
            </a:r>
          </a:p>
          <a:p>
            <a:r>
              <a:rPr lang="de-DE" sz="1600" b="0" i="0" u="none" strike="noStrike" baseline="0" dirty="0">
                <a:solidFill>
                  <a:schemeClr val="bg1"/>
                </a:solidFill>
                <a:latin typeface="Arial"/>
                <a:cs typeface="Arial"/>
              </a:rPr>
              <a:t>„Kleinstunternehmen, kleine und mittlere Unternehmen“ oder </a:t>
            </a:r>
            <a:r>
              <a:rPr lang="de-DE" sz="1600" b="1" i="0" u="none" strike="noStrike" baseline="0" dirty="0">
                <a:solidFill>
                  <a:schemeClr val="bg1"/>
                </a:solidFill>
                <a:latin typeface="Arial"/>
                <a:cs typeface="Arial"/>
              </a:rPr>
              <a:t>„KMU“ Kleinstunternehmen sowie kleine und mittlere Unternehmen </a:t>
            </a:r>
            <a:r>
              <a:rPr lang="de-DE" sz="1600" b="0" i="0" u="none" strike="noStrike" baseline="0" dirty="0">
                <a:solidFill>
                  <a:schemeClr val="bg1"/>
                </a:solidFill>
                <a:latin typeface="Arial"/>
                <a:cs typeface="Arial"/>
              </a:rPr>
              <a:t>im Sinne des Artikels 3 der Richtlinie 2013/34/EU </a:t>
            </a:r>
            <a:r>
              <a:rPr lang="de-DE" sz="1600" dirty="0">
                <a:solidFill>
                  <a:schemeClr val="bg1"/>
                </a:solidFill>
                <a:latin typeface="Arial"/>
                <a:cs typeface="Arial"/>
              </a:rPr>
              <a:t>bzw. Richtlinie C(2023)7020</a:t>
            </a:r>
            <a:r>
              <a:rPr lang="de-DE" sz="1600" b="1" dirty="0">
                <a:latin typeface="Arial"/>
                <a:cs typeface="Arial"/>
              </a:rPr>
              <a:t> </a:t>
            </a:r>
            <a:r>
              <a:rPr lang="de-DE" sz="1600" b="0" i="0" u="none" strike="noStrike" baseline="0" dirty="0">
                <a:solidFill>
                  <a:schemeClr val="bg1"/>
                </a:solidFill>
                <a:latin typeface="Arial"/>
                <a:cs typeface="Arial"/>
              </a:rPr>
              <a:t>des Europäischen Parlaments und des Rates </a:t>
            </a:r>
            <a:r>
              <a:rPr lang="de-DE" sz="1600" b="1" dirty="0">
                <a:solidFill>
                  <a:schemeClr val="bg1"/>
                </a:solidFill>
                <a:latin typeface="Arial"/>
                <a:cs typeface="Arial"/>
              </a:rPr>
              <a:t>Art .2 (30) EUDR</a:t>
            </a:r>
            <a:r>
              <a:rPr lang="de-DE" b="1" dirty="0">
                <a:solidFill>
                  <a:schemeClr val="bg1"/>
                </a:solidFill>
                <a:latin typeface="EU Albertina"/>
              </a:rPr>
              <a:t> </a:t>
            </a:r>
            <a:endParaRPr lang="de-DE" b="1" dirty="0">
              <a:solidFill>
                <a:schemeClr val="bg1"/>
              </a:solidFill>
              <a:latin typeface="Arial" panose="020B0604020202020204" pitchFamily="34" charset="0"/>
              <a:cs typeface="Arial" panose="020B0604020202020204" pitchFamily="34" charset="0"/>
            </a:endParaRPr>
          </a:p>
        </p:txBody>
      </p:sp>
      <p:sp>
        <p:nvSpPr>
          <p:cNvPr id="7" name="Rechteck: abgerundete Ecken 6">
            <a:extLst>
              <a:ext uri="{FF2B5EF4-FFF2-40B4-BE49-F238E27FC236}">
                <a16:creationId xmlns:a16="http://schemas.microsoft.com/office/drawing/2014/main" id="{A87C55E5-CAC3-9047-979D-A3344726FD10}"/>
              </a:ext>
            </a:extLst>
          </p:cNvPr>
          <p:cNvSpPr/>
          <p:nvPr/>
        </p:nvSpPr>
        <p:spPr>
          <a:xfrm>
            <a:off x="6777055" y="1682326"/>
            <a:ext cx="4140000" cy="1404000"/>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Arial" panose="020B0604020202020204" pitchFamily="34" charset="0"/>
                <a:cs typeface="Arial" panose="020B0604020202020204" pitchFamily="34" charset="0"/>
              </a:rPr>
              <a:t>Kleinstunternehmen:</a:t>
            </a:r>
          </a:p>
          <a:p>
            <a:pPr>
              <a:lnSpc>
                <a:spcPts val="1800"/>
              </a:lnSpc>
              <a:tabLst>
                <a:tab pos="2149475" algn="l"/>
              </a:tabLst>
            </a:pPr>
            <a:r>
              <a:rPr lang="it-IT" sz="1400" b="0" i="0" u="none" strike="noStrike" baseline="0">
                <a:solidFill>
                  <a:schemeClr val="bg1"/>
                </a:solidFill>
                <a:latin typeface="Arial" panose="020B0604020202020204" pitchFamily="34" charset="0"/>
                <a:cs typeface="Arial" panose="020B0604020202020204" pitchFamily="34" charset="0"/>
              </a:rPr>
              <a:t>a) Bilanzsumme: 	&lt; 450 000 EUR; </a:t>
            </a:r>
          </a:p>
          <a:p>
            <a:pPr>
              <a:lnSpc>
                <a:spcPts val="1800"/>
              </a:lnSpc>
              <a:tabLst>
                <a:tab pos="2149475" algn="l"/>
              </a:tabLst>
            </a:pPr>
            <a:r>
              <a:rPr lang="de-DE" sz="1400" b="0" i="0" u="none" strike="noStrike" baseline="0">
                <a:solidFill>
                  <a:schemeClr val="bg1"/>
                </a:solidFill>
                <a:latin typeface="Arial" panose="020B0604020202020204" pitchFamily="34" charset="0"/>
                <a:cs typeface="Arial" panose="020B0604020202020204" pitchFamily="34" charset="0"/>
              </a:rPr>
              <a:t>b) Nettoumsatzerlöse: 	&lt; 900 000 EUR; </a:t>
            </a:r>
          </a:p>
          <a:p>
            <a:pPr marL="265113" indent="-265113">
              <a:lnSpc>
                <a:spcPts val="1800"/>
              </a:lnSpc>
            </a:pPr>
            <a:r>
              <a:rPr lang="de-DE" sz="1400" b="0" i="0" u="none" strike="noStrike" baseline="0">
                <a:solidFill>
                  <a:schemeClr val="bg1"/>
                </a:solidFill>
                <a:latin typeface="Arial" panose="020B0604020202020204" pitchFamily="34" charset="0"/>
                <a:cs typeface="Arial" panose="020B0604020202020204" pitchFamily="34" charset="0"/>
              </a:rPr>
              <a:t>c) durchschnittliche Zahl der während des Geschäftsjahres Beschäftigten: &lt; 10 </a:t>
            </a:r>
          </a:p>
          <a:p>
            <a:pPr marL="265113" indent="-265113">
              <a:lnSpc>
                <a:spcPts val="1800"/>
              </a:lnSpc>
            </a:pPr>
            <a:r>
              <a:rPr lang="de-DE" sz="1100">
                <a:solidFill>
                  <a:schemeClr val="bg1"/>
                </a:solidFill>
                <a:latin typeface="Arial" panose="020B0604020202020204" pitchFamily="34" charset="0"/>
                <a:cs typeface="Arial" panose="020B0604020202020204" pitchFamily="34" charset="0"/>
              </a:rPr>
              <a:t>Art.3 (1) 2013/34/EU bzw. Richtlinie C(2023)7020</a:t>
            </a:r>
          </a:p>
        </p:txBody>
      </p:sp>
      <p:sp>
        <p:nvSpPr>
          <p:cNvPr id="8" name="Rechteck: abgerundete Ecken 7">
            <a:extLst>
              <a:ext uri="{FF2B5EF4-FFF2-40B4-BE49-F238E27FC236}">
                <a16:creationId xmlns:a16="http://schemas.microsoft.com/office/drawing/2014/main" id="{C8D811CA-A41C-F4B3-0DE8-1326A82492D4}"/>
              </a:ext>
            </a:extLst>
          </p:cNvPr>
          <p:cNvSpPr/>
          <p:nvPr/>
        </p:nvSpPr>
        <p:spPr>
          <a:xfrm>
            <a:off x="6777055" y="3161890"/>
            <a:ext cx="4140000" cy="1404000"/>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600" b="1">
                <a:latin typeface="Arial" panose="020B0604020202020204" pitchFamily="34" charset="0"/>
                <a:cs typeface="Arial" panose="020B0604020202020204" pitchFamily="34" charset="0"/>
              </a:rPr>
              <a:t>Kleine Unternehmen:</a:t>
            </a:r>
          </a:p>
          <a:p>
            <a:pPr>
              <a:lnSpc>
                <a:spcPts val="1800"/>
              </a:lnSpc>
              <a:tabLst>
                <a:tab pos="2149475" algn="l"/>
              </a:tabLst>
            </a:pPr>
            <a:r>
              <a:rPr lang="it-IT" sz="1400" b="0" i="0" u="none" strike="noStrike" baseline="0">
                <a:solidFill>
                  <a:schemeClr val="bg1"/>
                </a:solidFill>
                <a:latin typeface="Arial" panose="020B0604020202020204" pitchFamily="34" charset="0"/>
                <a:cs typeface="Arial" panose="020B0604020202020204" pitchFamily="34" charset="0"/>
              </a:rPr>
              <a:t>a) Bilanzsumme: 	&lt; 5.000 000 EUR; </a:t>
            </a:r>
          </a:p>
          <a:p>
            <a:pPr>
              <a:lnSpc>
                <a:spcPts val="1800"/>
              </a:lnSpc>
              <a:tabLst>
                <a:tab pos="2149475" algn="l"/>
              </a:tabLst>
            </a:pPr>
            <a:r>
              <a:rPr lang="de-DE" sz="1400" b="0" i="0" u="none" strike="noStrike" baseline="0">
                <a:solidFill>
                  <a:schemeClr val="bg1"/>
                </a:solidFill>
                <a:latin typeface="Arial" panose="020B0604020202020204" pitchFamily="34" charset="0"/>
                <a:cs typeface="Arial" panose="020B0604020202020204" pitchFamily="34" charset="0"/>
              </a:rPr>
              <a:t>b) Nettoumsatzerlöse: 	&lt; 10.000 000 EUR; </a:t>
            </a:r>
          </a:p>
          <a:p>
            <a:pPr marL="264795" indent="-264795">
              <a:lnSpc>
                <a:spcPts val="1800"/>
              </a:lnSpc>
            </a:pPr>
            <a:r>
              <a:rPr lang="de-DE" sz="1400" b="0" i="0" u="none" strike="noStrike" baseline="0">
                <a:solidFill>
                  <a:schemeClr val="bg1"/>
                </a:solidFill>
                <a:latin typeface="Arial"/>
                <a:cs typeface="Arial"/>
              </a:rPr>
              <a:t>c) durchschnittliche Zahl der während des Geschäftsjahres Beschäftigten: </a:t>
            </a:r>
            <a:r>
              <a:rPr lang="de-DE" sz="1400">
                <a:solidFill>
                  <a:schemeClr val="bg1"/>
                </a:solidFill>
                <a:latin typeface="Arial"/>
                <a:cs typeface="Arial"/>
              </a:rPr>
              <a:t>&lt; </a:t>
            </a:r>
            <a:r>
              <a:rPr lang="de-DE" sz="1400" b="0" i="0" u="none" strike="noStrike" baseline="0">
                <a:solidFill>
                  <a:schemeClr val="bg1"/>
                </a:solidFill>
                <a:latin typeface="Arial"/>
                <a:cs typeface="Arial"/>
              </a:rPr>
              <a:t>50 </a:t>
            </a:r>
          </a:p>
          <a:p>
            <a:pPr marL="265113" indent="-265113">
              <a:lnSpc>
                <a:spcPts val="1800"/>
              </a:lnSpc>
            </a:pPr>
            <a:r>
              <a:rPr lang="de-DE" sz="1100">
                <a:solidFill>
                  <a:schemeClr val="bg1"/>
                </a:solidFill>
                <a:latin typeface="Arial" panose="020B0604020202020204" pitchFamily="34" charset="0"/>
                <a:cs typeface="Arial" panose="020B0604020202020204" pitchFamily="34" charset="0"/>
              </a:rPr>
              <a:t>Art.3 (2) 2013/34/EU bzw. Richtlinie C(2023)7020</a:t>
            </a:r>
          </a:p>
        </p:txBody>
      </p:sp>
      <p:sp>
        <p:nvSpPr>
          <p:cNvPr id="9" name="Rechteck: abgerundete Ecken 8">
            <a:extLst>
              <a:ext uri="{FF2B5EF4-FFF2-40B4-BE49-F238E27FC236}">
                <a16:creationId xmlns:a16="http://schemas.microsoft.com/office/drawing/2014/main" id="{CCC630C6-3358-EE7B-C831-E7F620C72293}"/>
              </a:ext>
            </a:extLst>
          </p:cNvPr>
          <p:cNvSpPr/>
          <p:nvPr/>
        </p:nvSpPr>
        <p:spPr>
          <a:xfrm>
            <a:off x="6777055" y="4641454"/>
            <a:ext cx="4140000" cy="1404000"/>
          </a:xfrm>
          <a:prstGeom prst="roundRect">
            <a:avLst/>
          </a:prstGeom>
          <a:solidFill>
            <a:schemeClr val="tx2">
              <a:lumMod val="60000"/>
              <a:lumOff val="40000"/>
            </a:schemeClr>
          </a:solid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600" b="1">
                <a:latin typeface="Arial"/>
                <a:cs typeface="Arial"/>
              </a:rPr>
              <a:t>Mittlere Unternehmen:</a:t>
            </a:r>
          </a:p>
          <a:p>
            <a:pPr>
              <a:lnSpc>
                <a:spcPts val="1800"/>
              </a:lnSpc>
              <a:tabLst>
                <a:tab pos="2149475" algn="l"/>
              </a:tabLst>
            </a:pPr>
            <a:r>
              <a:rPr lang="it-IT" sz="1400" b="0" i="0" u="none" strike="noStrike" baseline="0">
                <a:solidFill>
                  <a:schemeClr val="bg1"/>
                </a:solidFill>
                <a:latin typeface="Arial"/>
                <a:cs typeface="Arial"/>
              </a:rPr>
              <a:t>a) </a:t>
            </a:r>
            <a:r>
              <a:rPr lang="de-DE" sz="1400">
                <a:solidFill>
                  <a:schemeClr val="bg1"/>
                </a:solidFill>
                <a:latin typeface="Arial"/>
                <a:cs typeface="Arial"/>
              </a:rPr>
              <a:t>Bilanzsumme</a:t>
            </a:r>
            <a:r>
              <a:rPr lang="it-IT" sz="1400">
                <a:solidFill>
                  <a:schemeClr val="bg1"/>
                </a:solidFill>
                <a:latin typeface="Arial"/>
                <a:cs typeface="Arial"/>
              </a:rPr>
              <a:t>: 	&lt; 25.000 000 EUR; </a:t>
            </a:r>
          </a:p>
          <a:p>
            <a:pPr>
              <a:lnSpc>
                <a:spcPts val="1800"/>
              </a:lnSpc>
              <a:tabLst>
                <a:tab pos="2149475" algn="l"/>
              </a:tabLst>
            </a:pPr>
            <a:r>
              <a:rPr lang="de-DE" sz="1400" b="0" i="0" u="none" strike="noStrike" baseline="0">
                <a:solidFill>
                  <a:schemeClr val="bg1"/>
                </a:solidFill>
                <a:latin typeface="Arial"/>
                <a:cs typeface="Arial"/>
              </a:rPr>
              <a:t>b) Nettoumsatzerlöse: 	</a:t>
            </a:r>
            <a:r>
              <a:rPr lang="de-DE" sz="1400">
                <a:solidFill>
                  <a:schemeClr val="bg1"/>
                </a:solidFill>
                <a:latin typeface="Arial"/>
                <a:cs typeface="Arial"/>
              </a:rPr>
              <a:t>&lt; </a:t>
            </a:r>
            <a:r>
              <a:rPr lang="de-DE" sz="1400" b="0" i="0" u="none" strike="noStrike" baseline="0">
                <a:solidFill>
                  <a:schemeClr val="bg1"/>
                </a:solidFill>
                <a:latin typeface="Arial"/>
                <a:cs typeface="Arial"/>
              </a:rPr>
              <a:t>50.000 000 EUR; </a:t>
            </a:r>
          </a:p>
          <a:p>
            <a:pPr marL="264795" indent="-264795">
              <a:lnSpc>
                <a:spcPts val="1800"/>
              </a:lnSpc>
            </a:pPr>
            <a:r>
              <a:rPr lang="de-DE" sz="1400" b="0" i="0" u="none" strike="noStrike" baseline="0">
                <a:solidFill>
                  <a:schemeClr val="bg1"/>
                </a:solidFill>
                <a:latin typeface="Arial"/>
                <a:cs typeface="Arial"/>
              </a:rPr>
              <a:t>c) durchschnittliche Zahl der während des Geschäftsjahres Beschäftigten: </a:t>
            </a:r>
            <a:r>
              <a:rPr lang="de-DE" sz="1400">
                <a:solidFill>
                  <a:schemeClr val="bg1"/>
                </a:solidFill>
                <a:latin typeface="Arial"/>
                <a:cs typeface="Arial"/>
              </a:rPr>
              <a:t>&lt; </a:t>
            </a:r>
            <a:r>
              <a:rPr lang="de-DE" sz="1400" b="0" i="0" u="none" strike="noStrike" baseline="0">
                <a:solidFill>
                  <a:schemeClr val="bg1"/>
                </a:solidFill>
                <a:latin typeface="Arial"/>
                <a:cs typeface="Arial"/>
              </a:rPr>
              <a:t>250 </a:t>
            </a:r>
          </a:p>
          <a:p>
            <a:pPr marL="264795" indent="-264795">
              <a:lnSpc>
                <a:spcPts val="1800"/>
              </a:lnSpc>
            </a:pPr>
            <a:r>
              <a:rPr lang="de-DE" sz="1100">
                <a:solidFill>
                  <a:schemeClr val="bg1"/>
                </a:solidFill>
                <a:latin typeface="Arial"/>
                <a:cs typeface="Arial"/>
              </a:rPr>
              <a:t>Art.3 (2) 2013/34/EU bzw. Richtlinie C(2023)7020</a:t>
            </a:r>
          </a:p>
        </p:txBody>
      </p:sp>
      <p:sp>
        <p:nvSpPr>
          <p:cNvPr id="10" name="Geschweifte Klammer links 9">
            <a:extLst>
              <a:ext uri="{FF2B5EF4-FFF2-40B4-BE49-F238E27FC236}">
                <a16:creationId xmlns:a16="http://schemas.microsoft.com/office/drawing/2014/main" id="{85212332-A708-4303-1089-BE7DDB24550A}"/>
              </a:ext>
            </a:extLst>
          </p:cNvPr>
          <p:cNvSpPr/>
          <p:nvPr/>
        </p:nvSpPr>
        <p:spPr>
          <a:xfrm>
            <a:off x="6178425" y="1256271"/>
            <a:ext cx="344923" cy="4909579"/>
          </a:xfrm>
          <a:prstGeom prst="leftBrace">
            <a:avLst>
              <a:gd name="adj1" fmla="val 8333"/>
              <a:gd name="adj2" fmla="val 50576"/>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106772BD-9E3B-C408-FF9B-F9825975EED8}"/>
              </a:ext>
            </a:extLst>
          </p:cNvPr>
          <p:cNvSpPr txBox="1"/>
          <p:nvPr/>
        </p:nvSpPr>
        <p:spPr>
          <a:xfrm>
            <a:off x="7800680" y="1312994"/>
            <a:ext cx="2092751" cy="369332"/>
          </a:xfrm>
          <a:prstGeom prst="rect">
            <a:avLst/>
          </a:prstGeom>
          <a:noFill/>
        </p:spPr>
        <p:txBody>
          <a:bodyPr wrap="square" rtlCol="0">
            <a:spAutoFit/>
          </a:bodyPr>
          <a:lstStyle/>
          <a:p>
            <a:r>
              <a:rPr lang="de-DE" b="1">
                <a:solidFill>
                  <a:schemeClr val="bg1"/>
                </a:solidFill>
                <a:latin typeface="Arial" panose="020B0604020202020204" pitchFamily="34" charset="0"/>
                <a:cs typeface="Arial" panose="020B0604020202020204" pitchFamily="34" charset="0"/>
              </a:rPr>
              <a:t>2013/34/EU; Art.3</a:t>
            </a:r>
          </a:p>
        </p:txBody>
      </p:sp>
      <p:sp>
        <p:nvSpPr>
          <p:cNvPr id="13" name="Pfeil: nach rechts 12">
            <a:extLst>
              <a:ext uri="{FF2B5EF4-FFF2-40B4-BE49-F238E27FC236}">
                <a16:creationId xmlns:a16="http://schemas.microsoft.com/office/drawing/2014/main" id="{0C41BC32-B36D-03BE-1A74-2410B95B96C1}"/>
              </a:ext>
            </a:extLst>
          </p:cNvPr>
          <p:cNvSpPr/>
          <p:nvPr/>
        </p:nvSpPr>
        <p:spPr>
          <a:xfrm>
            <a:off x="917497" y="5067377"/>
            <a:ext cx="5775534" cy="822396"/>
          </a:xfrm>
          <a:prstGeom prst="rightArrow">
            <a:avLst/>
          </a:prstGeom>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b="1">
                <a:latin typeface="Arial"/>
                <a:cs typeface="Arial"/>
              </a:rPr>
              <a:t>2 von 3 Kriterien unterschritten = KMU</a:t>
            </a:r>
          </a:p>
        </p:txBody>
      </p:sp>
    </p:spTree>
    <p:extLst>
      <p:ext uri="{BB962C8B-B14F-4D97-AF65-F5344CB8AC3E}">
        <p14:creationId xmlns:p14="http://schemas.microsoft.com/office/powerpoint/2010/main" val="2912090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FFF9CD6-6E59-3506-7C9E-F683220845EA}"/>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321B5249-8CB6-2355-2282-CCCEC16DDC7B}"/>
              </a:ext>
            </a:extLst>
          </p:cNvPr>
          <p:cNvSpPr>
            <a:spLocks noGrp="1"/>
          </p:cNvSpPr>
          <p:nvPr>
            <p:ph type="sldNum" sz="quarter" idx="12"/>
          </p:nvPr>
        </p:nvSpPr>
        <p:spPr/>
        <p:txBody>
          <a:bodyPr/>
          <a:lstStyle/>
          <a:p>
            <a:fld id="{EF7C1965-317C-3B42-B3F2-F0651D9CAB98}" type="slidenum">
              <a:rPr lang="de-DE" smtClean="0"/>
              <a:t>21</a:t>
            </a:fld>
            <a:endParaRPr lang="de-DE"/>
          </a:p>
        </p:txBody>
      </p:sp>
      <p:pic>
        <p:nvPicPr>
          <p:cNvPr id="7" name="Grafik 6" descr="Ein Bild, das Text, Screenshot, Diagramm, Schrift enthält.&#10;&#10;KI-generierte Inhalte können fehlerhaft sein.">
            <a:extLst>
              <a:ext uri="{FF2B5EF4-FFF2-40B4-BE49-F238E27FC236}">
                <a16:creationId xmlns:a16="http://schemas.microsoft.com/office/drawing/2014/main" id="{4CBC9BB4-39D5-655D-8B11-4E9008B880F9}"/>
              </a:ext>
            </a:extLst>
          </p:cNvPr>
          <p:cNvPicPr>
            <a:picLocks noChangeAspect="1"/>
          </p:cNvPicPr>
          <p:nvPr/>
        </p:nvPicPr>
        <p:blipFill>
          <a:blip r:embed="rId2"/>
          <a:srcRect r="63516"/>
          <a:stretch>
            <a:fillRect/>
          </a:stretch>
        </p:blipFill>
        <p:spPr>
          <a:xfrm>
            <a:off x="4628080" y="1197897"/>
            <a:ext cx="4244311" cy="5158453"/>
          </a:xfrm>
          <a:prstGeom prst="rect">
            <a:avLst/>
          </a:prstGeom>
        </p:spPr>
      </p:pic>
      <p:sp>
        <p:nvSpPr>
          <p:cNvPr id="8" name="Textfeld 7">
            <a:extLst>
              <a:ext uri="{FF2B5EF4-FFF2-40B4-BE49-F238E27FC236}">
                <a16:creationId xmlns:a16="http://schemas.microsoft.com/office/drawing/2014/main" id="{B18E5EF2-AC34-C776-3463-28E399CACA6D}"/>
              </a:ext>
            </a:extLst>
          </p:cNvPr>
          <p:cNvSpPr txBox="1"/>
          <p:nvPr/>
        </p:nvSpPr>
        <p:spPr>
          <a:xfrm>
            <a:off x="623390" y="146224"/>
            <a:ext cx="11017225" cy="662552"/>
          </a:xfrm>
          <a:prstGeom prst="rect">
            <a:avLst/>
          </a:prstGeom>
          <a:noFill/>
        </p:spPr>
        <p:txBody>
          <a:bodyPr wrap="square" rtlCol="0">
            <a:noAutofit/>
          </a:bodyPr>
          <a:lstStyle/>
          <a:p>
            <a:pPr algn="ctr"/>
            <a:r>
              <a:rPr lang="de-DE" sz="2400" b="1" dirty="0">
                <a:latin typeface="Arial" panose="020B0604020202020204" pitchFamily="34" charset="0"/>
                <a:cs typeface="Arial" panose="020B0604020202020204" pitchFamily="34" charset="0"/>
              </a:rPr>
              <a:t>Grundlagen</a:t>
            </a:r>
          </a:p>
          <a:p>
            <a:pPr algn="ctr"/>
            <a:r>
              <a:rPr lang="en-US" sz="1800" b="1" i="0" u="none" strike="noStrike" baseline="0" dirty="0" err="1">
                <a:solidFill>
                  <a:srgbClr val="0000FF"/>
                </a:solidFill>
                <a:latin typeface="Calibri" panose="020F0502020204030204" pitchFamily="34" charset="0"/>
              </a:rPr>
              <a:t>Betroffenheit</a:t>
            </a:r>
            <a:r>
              <a:rPr lang="en-US" sz="1800" b="1" i="0" u="none" strike="noStrike" baseline="0" dirty="0">
                <a:solidFill>
                  <a:srgbClr val="0000FF"/>
                </a:solidFill>
                <a:latin typeface="Calibri" panose="020F0502020204030204" pitchFamily="34" charset="0"/>
              </a:rPr>
              <a:t> in der Branche − Rollen in der EUDR und die </a:t>
            </a:r>
            <a:r>
              <a:rPr lang="en-US" sz="1800" b="1" i="0" u="none" strike="noStrike" baseline="0" dirty="0" err="1">
                <a:solidFill>
                  <a:srgbClr val="0000FF"/>
                </a:solidFill>
                <a:latin typeface="Calibri" panose="020F0502020204030204" pitchFamily="34" charset="0"/>
              </a:rPr>
              <a:t>damit</a:t>
            </a:r>
            <a:r>
              <a:rPr lang="en-US" sz="1800" b="1" i="0" u="none" strike="noStrike" baseline="0" dirty="0">
                <a:solidFill>
                  <a:srgbClr val="0000FF"/>
                </a:solidFill>
                <a:latin typeface="Calibri" panose="020F0502020204030204" pitchFamily="34" charset="0"/>
              </a:rPr>
              <a:t> </a:t>
            </a:r>
            <a:r>
              <a:rPr lang="en-US" sz="1800" b="1" i="0" u="none" strike="noStrike" baseline="0" dirty="0" err="1">
                <a:solidFill>
                  <a:srgbClr val="0000FF"/>
                </a:solidFill>
                <a:latin typeface="Calibri" panose="020F0502020204030204" pitchFamily="34" charset="0"/>
              </a:rPr>
              <a:t>verbundenen</a:t>
            </a:r>
            <a:r>
              <a:rPr lang="en-US" sz="1800" b="1" i="0" u="none" strike="noStrike" baseline="0" dirty="0">
                <a:solidFill>
                  <a:srgbClr val="0000FF"/>
                </a:solidFill>
                <a:latin typeface="Calibri" panose="020F0502020204030204" pitchFamily="34" charset="0"/>
              </a:rPr>
              <a:t> </a:t>
            </a:r>
            <a:r>
              <a:rPr lang="en-US" sz="1800" b="1" i="0" u="none" strike="noStrike" baseline="0" dirty="0" err="1">
                <a:solidFill>
                  <a:srgbClr val="0000FF"/>
                </a:solidFill>
                <a:latin typeface="Calibri" panose="020F0502020204030204" pitchFamily="34" charset="0"/>
              </a:rPr>
              <a:t>Verpflichtungen</a:t>
            </a:r>
            <a:endParaRPr lang="de-DE"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583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a:xfrm>
            <a:off x="838200" y="2002631"/>
            <a:ext cx="10515600" cy="2852737"/>
          </a:xfrm>
        </p:spPr>
        <p:txBody>
          <a:bodyPr>
            <a:normAutofit/>
          </a:bodyPr>
          <a:lstStyle/>
          <a:p>
            <a:pPr algn="r"/>
            <a:r>
              <a:rPr lang="de-DE" sz="7200" b="1"/>
              <a:t>UMSETZUNG</a:t>
            </a:r>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22</a:t>
            </a:fld>
            <a:endParaRPr lang="de-DE"/>
          </a:p>
        </p:txBody>
      </p:sp>
    </p:spTree>
    <p:extLst>
      <p:ext uri="{BB962C8B-B14F-4D97-AF65-F5344CB8AC3E}">
        <p14:creationId xmlns:p14="http://schemas.microsoft.com/office/powerpoint/2010/main" val="138085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91162-8D35-3888-A119-90C55065B7AB}"/>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A7D54DA-BBCC-FD0B-4D2A-6889CB6F0A7C}"/>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45620C79-2F42-1504-C559-B7A2C3F8F0B7}"/>
              </a:ext>
            </a:extLst>
          </p:cNvPr>
          <p:cNvSpPr>
            <a:spLocks noGrp="1"/>
          </p:cNvSpPr>
          <p:nvPr>
            <p:ph type="sldNum" sz="quarter" idx="12"/>
          </p:nvPr>
        </p:nvSpPr>
        <p:spPr/>
        <p:txBody>
          <a:bodyPr/>
          <a:lstStyle/>
          <a:p>
            <a:fld id="{EF7C1965-317C-3B42-B3F2-F0651D9CAB98}" type="slidenum">
              <a:rPr lang="de-DE" smtClean="0"/>
              <a:t>23</a:t>
            </a:fld>
            <a:endParaRPr lang="de-DE"/>
          </a:p>
        </p:txBody>
      </p:sp>
      <p:sp>
        <p:nvSpPr>
          <p:cNvPr id="8" name="Textfeld 7">
            <a:extLst>
              <a:ext uri="{FF2B5EF4-FFF2-40B4-BE49-F238E27FC236}">
                <a16:creationId xmlns:a16="http://schemas.microsoft.com/office/drawing/2014/main" id="{CDED4C5C-54D2-BA2C-BD3E-5C2FF01A73F5}"/>
              </a:ext>
            </a:extLst>
          </p:cNvPr>
          <p:cNvSpPr txBox="1"/>
          <p:nvPr/>
        </p:nvSpPr>
        <p:spPr>
          <a:xfrm>
            <a:off x="623390" y="146224"/>
            <a:ext cx="11017225" cy="662552"/>
          </a:xfrm>
          <a:prstGeom prst="rect">
            <a:avLst/>
          </a:prstGeom>
          <a:noFill/>
        </p:spPr>
        <p:txBody>
          <a:bodyPr wrap="square" rtlCol="0">
            <a:noAutofit/>
          </a:bodyPr>
          <a:lstStyle/>
          <a:p>
            <a:pPr algn="ctr"/>
            <a:r>
              <a:rPr lang="de-DE" sz="2400" b="1" dirty="0">
                <a:latin typeface="Arial" panose="020B0604020202020204" pitchFamily="34" charset="0"/>
                <a:cs typeface="Arial" panose="020B0604020202020204" pitchFamily="34" charset="0"/>
              </a:rPr>
              <a:t>Technische Umsetzung beim Import</a:t>
            </a:r>
          </a:p>
          <a:p>
            <a:pPr algn="ctr"/>
            <a:r>
              <a:rPr lang="en-US" sz="1800" b="1" i="0" u="none" strike="noStrike" baseline="0" dirty="0" err="1">
                <a:solidFill>
                  <a:srgbClr val="0000FF"/>
                </a:solidFill>
                <a:latin typeface="Calibri" panose="020F0502020204030204" pitchFamily="34" charset="0"/>
              </a:rPr>
              <a:t>Abgabe</a:t>
            </a:r>
            <a:r>
              <a:rPr lang="en-US" sz="1800" b="1" i="0" u="none" strike="noStrike" baseline="0" dirty="0">
                <a:solidFill>
                  <a:srgbClr val="0000FF"/>
                </a:solidFill>
                <a:latin typeface="Calibri" panose="020F0502020204030204" pitchFamily="34" charset="0"/>
              </a:rPr>
              <a:t> von </a:t>
            </a:r>
            <a:r>
              <a:rPr lang="en-US" sz="1800" b="1" i="0" u="none" strike="noStrike" baseline="0" dirty="0" err="1">
                <a:solidFill>
                  <a:srgbClr val="0000FF"/>
                </a:solidFill>
                <a:latin typeface="Calibri" panose="020F0502020204030204" pitchFamily="34" charset="0"/>
              </a:rPr>
              <a:t>Sorgfaltserklärungen</a:t>
            </a:r>
            <a:r>
              <a:rPr lang="en-US" sz="1800" b="1" i="0" u="none" strike="noStrike" baseline="0" dirty="0">
                <a:solidFill>
                  <a:srgbClr val="0000FF"/>
                </a:solidFill>
                <a:latin typeface="Calibri" panose="020F0502020204030204" pitchFamily="34" charset="0"/>
              </a:rPr>
              <a:t> in der EU-</a:t>
            </a:r>
            <a:r>
              <a:rPr lang="en-US" sz="1800" b="1" i="0" u="none" strike="noStrike" baseline="0" dirty="0" err="1">
                <a:solidFill>
                  <a:srgbClr val="0000FF"/>
                </a:solidFill>
                <a:latin typeface="Calibri" panose="020F0502020204030204" pitchFamily="34" charset="0"/>
              </a:rPr>
              <a:t>Datenbank</a:t>
            </a:r>
            <a:r>
              <a:rPr lang="en-US" sz="1800" b="1" i="0" u="none" strike="noStrike" baseline="0" dirty="0">
                <a:solidFill>
                  <a:srgbClr val="0000FF"/>
                </a:solidFill>
                <a:latin typeface="Calibri" panose="020F0502020204030204" pitchFamily="34" charset="0"/>
              </a:rPr>
              <a:t> ”Information System”</a:t>
            </a:r>
            <a:endParaRPr lang="de-DE" sz="2400" dirty="0">
              <a:solidFill>
                <a:srgbClr val="0000FF"/>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B741FC33-BC49-E25B-D4D1-6F532FCCF20A}"/>
              </a:ext>
            </a:extLst>
          </p:cNvPr>
          <p:cNvSpPr txBox="1"/>
          <p:nvPr/>
        </p:nvSpPr>
        <p:spPr>
          <a:xfrm>
            <a:off x="964095" y="1320405"/>
            <a:ext cx="9680713" cy="5355312"/>
          </a:xfrm>
          <a:prstGeom prst="rect">
            <a:avLst/>
          </a:prstGeom>
          <a:noFill/>
        </p:spPr>
        <p:txBody>
          <a:bodyPr wrap="square" rtlCol="0">
            <a:spAutoFit/>
          </a:bodyPr>
          <a:lstStyle/>
          <a:p>
            <a:r>
              <a:rPr lang="de-DE" b="1" dirty="0"/>
              <a:t>Was geschieht, wenn ein ukrainisches Unternehmen ein relevantes Erzeugnis in der EU in Verkehr bringt? </a:t>
            </a:r>
          </a:p>
          <a:p>
            <a:pPr marL="285750" lvl="0" indent="-285750">
              <a:buFont typeface="Arial" panose="020B0604020202020204" pitchFamily="34" charset="0"/>
              <a:buChar char="•"/>
            </a:pPr>
            <a:r>
              <a:rPr lang="de-DE" dirty="0"/>
              <a:t>Wenn ein ukrainisches Unternehmen relevante Erzeugnisse in Verkehr bringt, gilt gemäß Artikel 7 EUDR das erste Unternehmen </a:t>
            </a:r>
            <a:r>
              <a:rPr lang="de-DE" b="1" dirty="0"/>
              <a:t>in</a:t>
            </a:r>
            <a:r>
              <a:rPr lang="de-DE" dirty="0"/>
              <a:t> der EU, das die diese relevanten Erzeugnisse auf dem Markt bereitstellt, als Marktteilnehmer im Sinne dieser Verordnung.</a:t>
            </a:r>
          </a:p>
          <a:p>
            <a:pPr marL="285750" lvl="0" indent="-285750">
              <a:buFont typeface="Arial" panose="020B0604020202020204" pitchFamily="34" charset="0"/>
              <a:buChar char="•"/>
            </a:pPr>
            <a:r>
              <a:rPr lang="de-DE" dirty="0"/>
              <a:t>Dies bedeutet, dass es in diesem Fall </a:t>
            </a:r>
            <a:r>
              <a:rPr lang="de-DE" b="1" dirty="0"/>
              <a:t>zwei</a:t>
            </a:r>
            <a:r>
              <a:rPr lang="de-DE" dirty="0"/>
              <a:t> Marktteilnehmer im Sinne der Verordnung geben wird – einen außerhalb und einen innerhalb der EU ansässigen. Beide Unternehmen müssen Sorgfaltserklärungen abgeben.</a:t>
            </a:r>
          </a:p>
          <a:p>
            <a:pPr marL="285750" lvl="0" indent="-285750">
              <a:buFont typeface="Arial" panose="020B0604020202020204" pitchFamily="34" charset="0"/>
              <a:buChar char="•"/>
            </a:pPr>
            <a:r>
              <a:rPr lang="de-DE" dirty="0"/>
              <a:t>Der Zweck von Artikel 7 EUDR besteht darin, dass es in jeder Lieferkette in der Union einen Marktteilnehmer mit Sitz in der Union gibt, der bei Nichterfüllung der Verpflichtungen aus der EUDR verantwortlich gemacht werden kann.</a:t>
            </a:r>
          </a:p>
          <a:p>
            <a:pPr marL="285750" lvl="0" indent="-285750">
              <a:buFont typeface="Arial" panose="020B0604020202020204" pitchFamily="34" charset="0"/>
              <a:buChar char="•"/>
            </a:pPr>
            <a:r>
              <a:rPr lang="de-DE" dirty="0"/>
              <a:t>Marktteilnehmer mit Sitz außerhalb der EU haben nur dann Zugang zum Informationssystem, wenn sie über eine </a:t>
            </a:r>
            <a:r>
              <a:rPr lang="de-DE" b="1" dirty="0"/>
              <a:t>gültige EORI-Nummer </a:t>
            </a:r>
            <a:r>
              <a:rPr lang="de-DE" dirty="0"/>
              <a:t>verfügen, die von einem EU-Mitgliedstaat, da sie nur in diesem Fall nach Erfüllung der Sorgfaltspflicht vor Abgabe einer Zollanmeldung eine Sorgfaltserklärung vorlegen müssen.</a:t>
            </a:r>
          </a:p>
          <a:p>
            <a:pPr marL="285750" lvl="0" indent="-285750">
              <a:buFont typeface="Arial" panose="020B0604020202020204" pitchFamily="34" charset="0"/>
              <a:buChar char="•"/>
            </a:pPr>
            <a:r>
              <a:rPr lang="de-DE" dirty="0"/>
              <a:t>Alternativ kann natürlich auch das europäische Unternehmen die Zollabwicklung samt Sorgfaltserklärung übernehmen, braucht dann aber von der ukrainischen Seite alle notwendigen Informationen (Geodaten)</a:t>
            </a:r>
          </a:p>
          <a:p>
            <a:endParaRPr lang="de-DE" dirty="0"/>
          </a:p>
        </p:txBody>
      </p:sp>
    </p:spTree>
    <p:extLst>
      <p:ext uri="{BB962C8B-B14F-4D97-AF65-F5344CB8AC3E}">
        <p14:creationId xmlns:p14="http://schemas.microsoft.com/office/powerpoint/2010/main" val="3805989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9CB05-3D6A-118B-A1BE-75D555A2AC41}"/>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55EBB97-41A4-6DFA-4148-DA0A25341675}"/>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2AE97FE2-5A21-9D5E-974F-DF130370B1A6}"/>
              </a:ext>
            </a:extLst>
          </p:cNvPr>
          <p:cNvSpPr>
            <a:spLocks noGrp="1"/>
          </p:cNvSpPr>
          <p:nvPr>
            <p:ph type="sldNum" sz="quarter" idx="12"/>
          </p:nvPr>
        </p:nvSpPr>
        <p:spPr/>
        <p:txBody>
          <a:bodyPr/>
          <a:lstStyle/>
          <a:p>
            <a:fld id="{EF7C1965-317C-3B42-B3F2-F0651D9CAB98}" type="slidenum">
              <a:rPr lang="de-DE" smtClean="0"/>
              <a:t>24</a:t>
            </a:fld>
            <a:endParaRPr lang="de-DE"/>
          </a:p>
        </p:txBody>
      </p:sp>
      <p:sp>
        <p:nvSpPr>
          <p:cNvPr id="8" name="Textfeld 7">
            <a:extLst>
              <a:ext uri="{FF2B5EF4-FFF2-40B4-BE49-F238E27FC236}">
                <a16:creationId xmlns:a16="http://schemas.microsoft.com/office/drawing/2014/main" id="{CF220134-7000-65EB-4422-143C198D5516}"/>
              </a:ext>
            </a:extLst>
          </p:cNvPr>
          <p:cNvSpPr txBox="1"/>
          <p:nvPr/>
        </p:nvSpPr>
        <p:spPr>
          <a:xfrm>
            <a:off x="623390" y="146224"/>
            <a:ext cx="11017225" cy="662552"/>
          </a:xfrm>
          <a:prstGeom prst="rect">
            <a:avLst/>
          </a:prstGeom>
          <a:noFill/>
        </p:spPr>
        <p:txBody>
          <a:bodyPr wrap="square" rtlCol="0">
            <a:noAutofit/>
          </a:bodyPr>
          <a:lstStyle/>
          <a:p>
            <a:pPr algn="ctr"/>
            <a:r>
              <a:rPr lang="de-DE" sz="2400" b="1" dirty="0">
                <a:latin typeface="Arial" panose="020B0604020202020204" pitchFamily="34" charset="0"/>
                <a:cs typeface="Arial" panose="020B0604020202020204" pitchFamily="34" charset="0"/>
              </a:rPr>
              <a:t>Technische Umsetzung beim Import</a:t>
            </a:r>
          </a:p>
          <a:p>
            <a:pPr algn="ctr"/>
            <a:r>
              <a:rPr lang="en-US" sz="1800" b="1" i="0" u="none" strike="noStrike" baseline="0" dirty="0" err="1">
                <a:solidFill>
                  <a:srgbClr val="0000FF"/>
                </a:solidFill>
                <a:latin typeface="Calibri" panose="020F0502020204030204" pitchFamily="34" charset="0"/>
              </a:rPr>
              <a:t>Abgabe</a:t>
            </a:r>
            <a:r>
              <a:rPr lang="en-US" sz="1800" b="1" i="0" u="none" strike="noStrike" baseline="0" dirty="0">
                <a:solidFill>
                  <a:srgbClr val="0000FF"/>
                </a:solidFill>
                <a:latin typeface="Calibri" panose="020F0502020204030204" pitchFamily="34" charset="0"/>
              </a:rPr>
              <a:t> von </a:t>
            </a:r>
            <a:r>
              <a:rPr lang="en-US" sz="1800" b="1" i="0" u="none" strike="noStrike" baseline="0" dirty="0" err="1">
                <a:solidFill>
                  <a:srgbClr val="0000FF"/>
                </a:solidFill>
                <a:latin typeface="Calibri" panose="020F0502020204030204" pitchFamily="34" charset="0"/>
              </a:rPr>
              <a:t>Sorgfaltserklärungen</a:t>
            </a:r>
            <a:r>
              <a:rPr lang="en-US" sz="1800" b="1" i="0" u="none" strike="noStrike" baseline="0" dirty="0">
                <a:solidFill>
                  <a:srgbClr val="0000FF"/>
                </a:solidFill>
                <a:latin typeface="Calibri" panose="020F0502020204030204" pitchFamily="34" charset="0"/>
              </a:rPr>
              <a:t> in der EU-</a:t>
            </a:r>
            <a:r>
              <a:rPr lang="en-US" sz="1800" b="1" i="0" u="none" strike="noStrike" baseline="0" dirty="0" err="1">
                <a:solidFill>
                  <a:srgbClr val="0000FF"/>
                </a:solidFill>
                <a:latin typeface="Calibri" panose="020F0502020204030204" pitchFamily="34" charset="0"/>
              </a:rPr>
              <a:t>Datenbank</a:t>
            </a:r>
            <a:r>
              <a:rPr lang="en-US" sz="1800" b="1" i="0" u="none" strike="noStrike" baseline="0" dirty="0">
                <a:solidFill>
                  <a:srgbClr val="0000FF"/>
                </a:solidFill>
                <a:latin typeface="Calibri" panose="020F0502020204030204" pitchFamily="34" charset="0"/>
              </a:rPr>
              <a:t> ”Information System”</a:t>
            </a:r>
            <a:endParaRPr lang="de-DE" sz="2400" dirty="0">
              <a:solidFill>
                <a:srgbClr val="0000FF"/>
              </a:solidFill>
              <a:latin typeface="Arial" panose="020B0604020202020204" pitchFamily="34" charset="0"/>
              <a:cs typeface="Arial" panose="020B0604020202020204" pitchFamily="34" charset="0"/>
            </a:endParaRPr>
          </a:p>
        </p:txBody>
      </p:sp>
      <p:pic>
        <p:nvPicPr>
          <p:cNvPr id="3" name="Grafik 2" descr="Ein Bild, das Text, Screenshot, Diagramm, Design enthält.&#10;&#10;KI-generierte Inhalte können fehlerhaft sein.">
            <a:extLst>
              <a:ext uri="{FF2B5EF4-FFF2-40B4-BE49-F238E27FC236}">
                <a16:creationId xmlns:a16="http://schemas.microsoft.com/office/drawing/2014/main" id="{2FC96BA2-76E0-E0F9-30BC-FE8C3141A42D}"/>
              </a:ext>
            </a:extLst>
          </p:cNvPr>
          <p:cNvPicPr>
            <a:picLocks noChangeAspect="1"/>
          </p:cNvPicPr>
          <p:nvPr/>
        </p:nvPicPr>
        <p:blipFill>
          <a:blip r:embed="rId2"/>
          <a:stretch>
            <a:fillRect/>
          </a:stretch>
        </p:blipFill>
        <p:spPr>
          <a:xfrm>
            <a:off x="1071807" y="915109"/>
            <a:ext cx="3144109" cy="4422203"/>
          </a:xfrm>
          <a:prstGeom prst="rect">
            <a:avLst/>
          </a:prstGeom>
        </p:spPr>
      </p:pic>
      <p:pic>
        <p:nvPicPr>
          <p:cNvPr id="6" name="Grafik 5" descr="Ein Bild, das Text, Schrift, Screenshot, weiß enthält.&#10;&#10;KI-generierte Inhalte können fehlerhaft sein.">
            <a:extLst>
              <a:ext uri="{FF2B5EF4-FFF2-40B4-BE49-F238E27FC236}">
                <a16:creationId xmlns:a16="http://schemas.microsoft.com/office/drawing/2014/main" id="{BB5B67F1-7581-3910-5CFA-CA6515ACF3CD}"/>
              </a:ext>
            </a:extLst>
          </p:cNvPr>
          <p:cNvPicPr>
            <a:picLocks noChangeAspect="1"/>
          </p:cNvPicPr>
          <p:nvPr/>
        </p:nvPicPr>
        <p:blipFill>
          <a:blip r:embed="rId3"/>
          <a:stretch>
            <a:fillRect/>
          </a:stretch>
        </p:blipFill>
        <p:spPr>
          <a:xfrm>
            <a:off x="2744977" y="5337312"/>
            <a:ext cx="1866900" cy="825500"/>
          </a:xfrm>
          <a:prstGeom prst="rect">
            <a:avLst/>
          </a:prstGeom>
        </p:spPr>
      </p:pic>
      <p:sp>
        <p:nvSpPr>
          <p:cNvPr id="9" name="Rechteck: abgerundete Ecken 10">
            <a:extLst>
              <a:ext uri="{FF2B5EF4-FFF2-40B4-BE49-F238E27FC236}">
                <a16:creationId xmlns:a16="http://schemas.microsoft.com/office/drawing/2014/main" id="{DC08D627-0107-6974-C174-C8499197A209}"/>
              </a:ext>
            </a:extLst>
          </p:cNvPr>
          <p:cNvSpPr/>
          <p:nvPr/>
        </p:nvSpPr>
        <p:spPr>
          <a:xfrm>
            <a:off x="8507895" y="1570381"/>
            <a:ext cx="3270251" cy="41796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marR="0" indent="-285750" algn="l" rtl="0">
              <a:lnSpc>
                <a:spcPts val="2000"/>
              </a:lnSpc>
              <a:buSzPts val="800"/>
              <a:buFont typeface="Wingdings" panose="05000000000000000000" pitchFamily="2" charset="2"/>
              <a:buChar char="§"/>
            </a:pPr>
            <a:r>
              <a:rPr lang="de-DE" sz="1600" b="0" i="0" u="none" strike="noStrike" baseline="0" dirty="0">
                <a:solidFill>
                  <a:schemeClr val="bg1"/>
                </a:solidFill>
                <a:latin typeface="Arial"/>
                <a:cs typeface="Arial"/>
              </a:rPr>
              <a:t>Stammdaten Marktteilnehmer (MT) (Name, Anschrift)</a:t>
            </a:r>
          </a:p>
          <a:p>
            <a:pPr marL="285750" marR="0" indent="-285750" algn="l" rtl="0">
              <a:lnSpc>
                <a:spcPts val="2000"/>
              </a:lnSpc>
              <a:buSzPts val="800"/>
              <a:buFont typeface="Wingdings" panose="05000000000000000000" pitchFamily="2" charset="2"/>
              <a:buChar char="§"/>
            </a:pPr>
            <a:r>
              <a:rPr lang="nn-NO" sz="1600" b="0" i="0" u="none" strike="noStrike" baseline="0" dirty="0" err="1">
                <a:solidFill>
                  <a:schemeClr val="bg1"/>
                </a:solidFill>
                <a:latin typeface="Arial"/>
                <a:cs typeface="Arial"/>
              </a:rPr>
              <a:t>Registrierungs</a:t>
            </a:r>
            <a:r>
              <a:rPr lang="nn-NO" sz="1600" b="0" i="0" u="none" strike="noStrike" baseline="0" dirty="0">
                <a:solidFill>
                  <a:schemeClr val="bg1"/>
                </a:solidFill>
                <a:latin typeface="Arial"/>
                <a:cs typeface="Arial"/>
              </a:rPr>
              <a:t>-Nr. (EORI-Nr.)</a:t>
            </a:r>
          </a:p>
          <a:p>
            <a:pPr marL="285750" marR="0" indent="-285750" algn="l" rtl="0">
              <a:lnSpc>
                <a:spcPts val="2000"/>
              </a:lnSpc>
              <a:buSzPts val="800"/>
              <a:buFont typeface="Wingdings" panose="05000000000000000000" pitchFamily="2" charset="2"/>
              <a:buChar char="§"/>
            </a:pPr>
            <a:r>
              <a:rPr lang="de-DE" sz="1600" b="0" i="0" u="none" strike="noStrike" baseline="0" dirty="0">
                <a:solidFill>
                  <a:schemeClr val="bg1"/>
                </a:solidFill>
                <a:latin typeface="Arial"/>
                <a:cs typeface="Arial"/>
              </a:rPr>
              <a:t>Zolltarif-Nr. (KN-Code des relevanten Rohstoff/ Erzeugnis)</a:t>
            </a:r>
          </a:p>
          <a:p>
            <a:pPr marL="285750" marR="0" indent="-285750" algn="l" rtl="0">
              <a:lnSpc>
                <a:spcPts val="2000"/>
              </a:lnSpc>
              <a:buSzPts val="800"/>
              <a:buFont typeface="Wingdings" panose="05000000000000000000" pitchFamily="2" charset="2"/>
              <a:buChar char="§"/>
            </a:pPr>
            <a:r>
              <a:rPr lang="de-DE" sz="1600" b="0" i="0" u="none" strike="noStrike" baseline="0" dirty="0">
                <a:solidFill>
                  <a:schemeClr val="bg1"/>
                </a:solidFill>
                <a:latin typeface="Arial"/>
                <a:cs typeface="Arial"/>
              </a:rPr>
              <a:t>Menge relevanter Rohstoff/ Erzeugnis</a:t>
            </a:r>
          </a:p>
          <a:p>
            <a:pPr marL="285750" marR="0" indent="-285750" algn="l" rtl="0">
              <a:lnSpc>
                <a:spcPts val="2000"/>
              </a:lnSpc>
              <a:buSzPts val="800"/>
              <a:buFont typeface="Wingdings" panose="05000000000000000000" pitchFamily="2" charset="2"/>
              <a:buChar char="§"/>
            </a:pPr>
            <a:r>
              <a:rPr lang="de-DE" sz="1600" b="0" i="0" u="none" strike="noStrike" baseline="0" dirty="0">
                <a:solidFill>
                  <a:schemeClr val="bg1"/>
                </a:solidFill>
                <a:latin typeface="Arial"/>
                <a:cs typeface="Arial"/>
              </a:rPr>
              <a:t>Erzeugerland/ Landesteil</a:t>
            </a:r>
          </a:p>
          <a:p>
            <a:pPr marL="285750" indent="-285750">
              <a:lnSpc>
                <a:spcPts val="2000"/>
              </a:lnSpc>
              <a:buSzPts val="800"/>
              <a:buFont typeface="Wingdings" panose="05000000000000000000" pitchFamily="2" charset="2"/>
              <a:buChar char="§"/>
            </a:pPr>
            <a:r>
              <a:rPr lang="de-DE" sz="1600" b="1" dirty="0">
                <a:solidFill>
                  <a:schemeClr val="bg1"/>
                </a:solidFill>
                <a:latin typeface="Arial"/>
                <a:cs typeface="Arial"/>
              </a:rPr>
              <a:t>Geokoordinaten aller Grundstücke, die den Herkunftsort des Rohstoffs dokumentieren</a:t>
            </a:r>
            <a:endParaRPr lang="de-DE" sz="1600" b="1" i="0" u="none" strike="noStrike" baseline="0" dirty="0">
              <a:solidFill>
                <a:schemeClr val="bg1"/>
              </a:solidFill>
              <a:latin typeface="Arial"/>
              <a:cs typeface="Arial"/>
            </a:endParaRPr>
          </a:p>
        </p:txBody>
      </p:sp>
      <p:pic>
        <p:nvPicPr>
          <p:cNvPr id="11" name="Grafik 10" descr="Ein Bild, das Text, Visitenkarte, Screenshot, Schrift enthält.&#10;&#10;KI-generierte Inhalte können fehlerhaft sein.">
            <a:extLst>
              <a:ext uri="{FF2B5EF4-FFF2-40B4-BE49-F238E27FC236}">
                <a16:creationId xmlns:a16="http://schemas.microsoft.com/office/drawing/2014/main" id="{B259A64F-A032-F016-5B84-74A570A56B25}"/>
              </a:ext>
            </a:extLst>
          </p:cNvPr>
          <p:cNvPicPr>
            <a:picLocks noChangeAspect="1"/>
          </p:cNvPicPr>
          <p:nvPr/>
        </p:nvPicPr>
        <p:blipFill>
          <a:blip r:embed="rId4"/>
          <a:srcRect t="4804"/>
          <a:stretch>
            <a:fillRect/>
          </a:stretch>
        </p:blipFill>
        <p:spPr>
          <a:xfrm>
            <a:off x="4611877" y="978013"/>
            <a:ext cx="2774321" cy="1679861"/>
          </a:xfrm>
          <a:prstGeom prst="rect">
            <a:avLst/>
          </a:prstGeom>
        </p:spPr>
      </p:pic>
      <p:cxnSp>
        <p:nvCxnSpPr>
          <p:cNvPr id="14" name="Gewinkelte Verbindung 13">
            <a:extLst>
              <a:ext uri="{FF2B5EF4-FFF2-40B4-BE49-F238E27FC236}">
                <a16:creationId xmlns:a16="http://schemas.microsoft.com/office/drawing/2014/main" id="{DD91D759-8C0C-D451-8ADE-7B9CA8C1BBDA}"/>
              </a:ext>
            </a:extLst>
          </p:cNvPr>
          <p:cNvCxnSpPr>
            <a:cxnSpLocks/>
            <a:stCxn id="6" idx="3"/>
          </p:cNvCxnSpPr>
          <p:nvPr/>
        </p:nvCxnSpPr>
        <p:spPr>
          <a:xfrm flipV="1">
            <a:off x="4611877" y="2536118"/>
            <a:ext cx="1277209" cy="32139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47A10A8E-DF87-1D57-3A7E-F6B864BEFE25}"/>
              </a:ext>
            </a:extLst>
          </p:cNvPr>
          <p:cNvSpPr txBox="1"/>
          <p:nvPr/>
        </p:nvSpPr>
        <p:spPr>
          <a:xfrm>
            <a:off x="413853" y="1287726"/>
            <a:ext cx="589722" cy="769441"/>
          </a:xfrm>
          <a:prstGeom prst="rect">
            <a:avLst/>
          </a:prstGeom>
          <a:noFill/>
        </p:spPr>
        <p:txBody>
          <a:bodyPr wrap="square" rtlCol="0">
            <a:spAutoFit/>
          </a:bodyPr>
          <a:lstStyle/>
          <a:p>
            <a:r>
              <a:rPr lang="de-DE" sz="4400" dirty="0"/>
              <a:t>A</a:t>
            </a:r>
          </a:p>
        </p:txBody>
      </p:sp>
      <p:sp>
        <p:nvSpPr>
          <p:cNvPr id="17" name="Textfeld 16">
            <a:extLst>
              <a:ext uri="{FF2B5EF4-FFF2-40B4-BE49-F238E27FC236}">
                <a16:creationId xmlns:a16="http://schemas.microsoft.com/office/drawing/2014/main" id="{7468B964-60AB-CBE8-B8FB-99B7E6C7165D}"/>
              </a:ext>
            </a:extLst>
          </p:cNvPr>
          <p:cNvSpPr txBox="1"/>
          <p:nvPr/>
        </p:nvSpPr>
        <p:spPr>
          <a:xfrm>
            <a:off x="7332523" y="1287725"/>
            <a:ext cx="589722" cy="769441"/>
          </a:xfrm>
          <a:prstGeom prst="rect">
            <a:avLst/>
          </a:prstGeom>
          <a:noFill/>
        </p:spPr>
        <p:txBody>
          <a:bodyPr wrap="square" rtlCol="0">
            <a:spAutoFit/>
          </a:bodyPr>
          <a:lstStyle/>
          <a:p>
            <a:r>
              <a:rPr lang="de-DE" sz="4400" dirty="0"/>
              <a:t>B</a:t>
            </a:r>
          </a:p>
        </p:txBody>
      </p:sp>
    </p:spTree>
    <p:extLst>
      <p:ext uri="{BB962C8B-B14F-4D97-AF65-F5344CB8AC3E}">
        <p14:creationId xmlns:p14="http://schemas.microsoft.com/office/powerpoint/2010/main" val="131678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7A36-3A20-1AF5-B03C-5B3A09EF833F}"/>
              </a:ext>
            </a:extLst>
          </p:cNvPr>
          <p:cNvSpPr>
            <a:spLocks noGrp="1"/>
          </p:cNvSpPr>
          <p:nvPr>
            <p:ph type="title"/>
          </p:nvPr>
        </p:nvSpPr>
        <p:spPr>
          <a:xfrm>
            <a:off x="838199" y="343145"/>
            <a:ext cx="10303119" cy="755527"/>
          </a:xfrm>
        </p:spPr>
        <p:txBody>
          <a:bodyPr>
            <a:normAutofit/>
          </a:bodyPr>
          <a:lstStyle/>
          <a:p>
            <a:r>
              <a:rPr lang="en-US" sz="3500" b="1">
                <a:solidFill>
                  <a:srgbClr val="2B415D"/>
                </a:solidFill>
                <a:latin typeface="Roboto"/>
                <a:ea typeface="Roboto"/>
                <a:cs typeface="Calibri"/>
              </a:rPr>
              <a:t>Geolokalisierung</a:t>
            </a:r>
          </a:p>
        </p:txBody>
      </p:sp>
      <p:sp>
        <p:nvSpPr>
          <p:cNvPr id="4" name="Footer Placeholder 3">
            <a:extLst>
              <a:ext uri="{FF2B5EF4-FFF2-40B4-BE49-F238E27FC236}">
                <a16:creationId xmlns:a16="http://schemas.microsoft.com/office/drawing/2014/main" id="{B4813374-3DBB-1614-6A14-D98B77D0A5DC}"/>
              </a:ext>
            </a:extLst>
          </p:cNvPr>
          <p:cNvSpPr>
            <a:spLocks noGrp="1"/>
          </p:cNvSpPr>
          <p:nvPr>
            <p:ph type="ftr" sz="quarter" idx="11"/>
          </p:nvPr>
        </p:nvSpPr>
        <p:spPr/>
        <p:txBody>
          <a:bodyPr/>
          <a:lstStyle/>
          <a:p>
            <a:r>
              <a:rPr lang="de-DE"/>
              <a:t>EUDR HDH Vorstellung</a:t>
            </a:r>
          </a:p>
        </p:txBody>
      </p:sp>
      <p:sp>
        <p:nvSpPr>
          <p:cNvPr id="5" name="Slide Number Placeholder 4">
            <a:extLst>
              <a:ext uri="{FF2B5EF4-FFF2-40B4-BE49-F238E27FC236}">
                <a16:creationId xmlns:a16="http://schemas.microsoft.com/office/drawing/2014/main" id="{F260B8F8-F25B-C62C-1C8B-1C3C5A50F593}"/>
              </a:ext>
            </a:extLst>
          </p:cNvPr>
          <p:cNvSpPr>
            <a:spLocks noGrp="1"/>
          </p:cNvSpPr>
          <p:nvPr>
            <p:ph type="sldNum" sz="quarter" idx="12"/>
          </p:nvPr>
        </p:nvSpPr>
        <p:spPr/>
        <p:txBody>
          <a:bodyPr/>
          <a:lstStyle/>
          <a:p>
            <a:fld id="{EF7C1965-317C-3B42-B3F2-F0651D9CAB98}" type="slidenum">
              <a:rPr lang="de-DE" smtClean="0"/>
              <a:t>25</a:t>
            </a:fld>
            <a:endParaRPr lang="de-DE"/>
          </a:p>
        </p:txBody>
      </p:sp>
      <p:pic>
        <p:nvPicPr>
          <p:cNvPr id="7" name="Grafik 6">
            <a:extLst>
              <a:ext uri="{FF2B5EF4-FFF2-40B4-BE49-F238E27FC236}">
                <a16:creationId xmlns:a16="http://schemas.microsoft.com/office/drawing/2014/main" id="{608EC1A2-1244-F354-DF7E-AC8B17C5FD7D}"/>
              </a:ext>
            </a:extLst>
          </p:cNvPr>
          <p:cNvPicPr>
            <a:picLocks noChangeAspect="1"/>
          </p:cNvPicPr>
          <p:nvPr/>
        </p:nvPicPr>
        <p:blipFill>
          <a:blip r:embed="rId2"/>
          <a:stretch>
            <a:fillRect/>
          </a:stretch>
        </p:blipFill>
        <p:spPr>
          <a:xfrm>
            <a:off x="629249" y="943649"/>
            <a:ext cx="5268060" cy="2905530"/>
          </a:xfrm>
          <a:prstGeom prst="rect">
            <a:avLst/>
          </a:prstGeom>
        </p:spPr>
      </p:pic>
      <p:sp>
        <p:nvSpPr>
          <p:cNvPr id="9" name="Textfeld 8">
            <a:extLst>
              <a:ext uri="{FF2B5EF4-FFF2-40B4-BE49-F238E27FC236}">
                <a16:creationId xmlns:a16="http://schemas.microsoft.com/office/drawing/2014/main" id="{651B3145-B444-7FAC-9341-D9FA764DBF77}"/>
              </a:ext>
            </a:extLst>
          </p:cNvPr>
          <p:cNvSpPr txBox="1"/>
          <p:nvPr/>
        </p:nvSpPr>
        <p:spPr>
          <a:xfrm>
            <a:off x="839788" y="5935018"/>
            <a:ext cx="3873614" cy="230832"/>
          </a:xfrm>
          <a:prstGeom prst="rect">
            <a:avLst/>
          </a:prstGeom>
          <a:noFill/>
        </p:spPr>
        <p:txBody>
          <a:bodyPr wrap="square">
            <a:spAutoFit/>
          </a:bodyPr>
          <a:lstStyle/>
          <a:p>
            <a:r>
              <a:rPr lang="de-DE" sz="900">
                <a:latin typeface="Arial" panose="020B0604020202020204" pitchFamily="34" charset="0"/>
                <a:cs typeface="Arial" panose="020B0604020202020204" pitchFamily="34" charset="0"/>
              </a:rPr>
              <a:t>Bildquelle: https://www.egon.com/de/blog/271-software-geolokalisierung</a:t>
            </a:r>
          </a:p>
        </p:txBody>
      </p:sp>
      <p:sp>
        <p:nvSpPr>
          <p:cNvPr id="10" name="Rechteck: abgerundete Ecken 9">
            <a:extLst>
              <a:ext uri="{FF2B5EF4-FFF2-40B4-BE49-F238E27FC236}">
                <a16:creationId xmlns:a16="http://schemas.microsoft.com/office/drawing/2014/main" id="{9ECDA2BF-4A0E-B857-45D1-AD8312A628ED}"/>
              </a:ext>
            </a:extLst>
          </p:cNvPr>
          <p:cNvSpPr/>
          <p:nvPr/>
        </p:nvSpPr>
        <p:spPr>
          <a:xfrm>
            <a:off x="5957456" y="183312"/>
            <a:ext cx="5728576" cy="51567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de-DE" sz="2000" b="1" dirty="0">
                <a:latin typeface="Arial" panose="020B0604020202020204" pitchFamily="34" charset="0"/>
                <a:cs typeface="Arial" panose="020B0604020202020204" pitchFamily="34" charset="0"/>
              </a:rPr>
              <a:t>Geolokalisierung:</a:t>
            </a:r>
          </a:p>
          <a:p>
            <a:pPr>
              <a:lnSpc>
                <a:spcPts val="2500"/>
              </a:lnSpc>
            </a:pPr>
            <a:r>
              <a:rPr lang="de-DE" sz="1400" b="0" i="0" u="none" strike="noStrike" baseline="0" dirty="0">
                <a:solidFill>
                  <a:schemeClr val="bg1"/>
                </a:solidFill>
                <a:latin typeface="Arial" panose="020B0604020202020204" pitchFamily="34" charset="0"/>
                <a:cs typeface="Arial" panose="020B0604020202020204" pitchFamily="34" charset="0"/>
              </a:rPr>
              <a:t>die geografische Lage eines Grundstücks, angegeben durch Breiten- und Längenkoordinaten in Form von mindestens einem Breitengrad- und einem Längengradwert und unter Verwendung von mindestens sechs Dezimalstellen; bei </a:t>
            </a:r>
            <a:r>
              <a:rPr lang="de-DE" sz="1400" b="1" i="0" u="none" strike="noStrike" baseline="0" dirty="0">
                <a:solidFill>
                  <a:schemeClr val="bg1"/>
                </a:solidFill>
                <a:latin typeface="Arial" panose="020B0604020202020204" pitchFamily="34" charset="0"/>
                <a:cs typeface="Arial" panose="020B0604020202020204" pitchFamily="34" charset="0"/>
              </a:rPr>
              <a:t>Grundstücken mit einer Fläche von mehr als vier Hektar</a:t>
            </a:r>
            <a:r>
              <a:rPr lang="de-DE" sz="1400" b="0" i="0" u="none" strike="noStrike" baseline="0" dirty="0">
                <a:solidFill>
                  <a:schemeClr val="bg1"/>
                </a:solidFill>
                <a:latin typeface="Arial" panose="020B0604020202020204" pitchFamily="34" charset="0"/>
                <a:cs typeface="Arial" panose="020B0604020202020204" pitchFamily="34" charset="0"/>
              </a:rPr>
              <a:t>, die für die Erzeugung der anderen relevanten Rohstoffen als Rinder genutzt werden, </a:t>
            </a:r>
            <a:r>
              <a:rPr lang="de-DE" sz="1400" b="1" i="0" u="none" strike="noStrike" baseline="0" dirty="0">
                <a:solidFill>
                  <a:schemeClr val="bg1"/>
                </a:solidFill>
                <a:latin typeface="Arial" panose="020B0604020202020204" pitchFamily="34" charset="0"/>
                <a:cs typeface="Arial" panose="020B0604020202020204" pitchFamily="34" charset="0"/>
              </a:rPr>
              <a:t>wird dies in Gestalt von Polygonen</a:t>
            </a:r>
            <a:r>
              <a:rPr lang="de-DE" sz="1400" b="0" i="0" u="none" strike="noStrike" baseline="0" dirty="0">
                <a:solidFill>
                  <a:schemeClr val="bg1"/>
                </a:solidFill>
                <a:latin typeface="Arial" panose="020B0604020202020204" pitchFamily="34" charset="0"/>
                <a:cs typeface="Arial" panose="020B0604020202020204" pitchFamily="34" charset="0"/>
              </a:rPr>
              <a:t>, unter Verwendung von genügend Breitengrad- und Längengradwerten angegeben, um den Umriss jedes Grundstücks zu beschreiben; </a:t>
            </a:r>
          </a:p>
          <a:p>
            <a:pPr>
              <a:lnSpc>
                <a:spcPts val="2500"/>
              </a:lnSpc>
            </a:pPr>
            <a:r>
              <a:rPr lang="de-DE" sz="1400" dirty="0">
                <a:solidFill>
                  <a:srgbClr val="FF0000"/>
                </a:solidFill>
                <a:latin typeface="Arial" panose="020B0604020202020204" pitchFamily="34" charset="0"/>
                <a:cs typeface="Arial" panose="020B0604020202020204" pitchFamily="34" charset="0"/>
              </a:rPr>
              <a:t>NEU: </a:t>
            </a:r>
            <a:r>
              <a:rPr lang="de-DE" sz="1400" dirty="0">
                <a:solidFill>
                  <a:schemeClr val="bg1"/>
                </a:solidFill>
                <a:latin typeface="Arial" panose="020B0604020202020204" pitchFamily="34" charset="0"/>
                <a:cs typeface="Arial" panose="020B0604020202020204" pitchFamily="34" charset="0"/>
              </a:rPr>
              <a:t>Bei Klein- und Kleinst-Primärerzeugern (MSPO) kann auch die Postleitzahl der Betriebsadresse in der Datenbank statt Geokoordinaten angegeben werden. Liegt das MSPO außerhalb der EU, müssen seine Handelspartner in der EU aber alle Geokoordinaten zur Verfügung haben.</a:t>
            </a:r>
            <a:endParaRPr lang="de-DE" sz="1400" b="0" i="0" u="none" strike="noStrike" baseline="0" dirty="0">
              <a:solidFill>
                <a:schemeClr val="bg1"/>
              </a:solidFill>
              <a:latin typeface="Arial" panose="020B0604020202020204" pitchFamily="34" charset="0"/>
              <a:cs typeface="Arial" panose="020B0604020202020204" pitchFamily="34" charset="0"/>
            </a:endParaRPr>
          </a:p>
          <a:p>
            <a:pPr>
              <a:lnSpc>
                <a:spcPts val="2500"/>
              </a:lnSpc>
            </a:pPr>
            <a:endParaRPr lang="de-DE" b="1" dirty="0">
              <a:solidFill>
                <a:schemeClr val="bg1"/>
              </a:solidFill>
              <a:latin typeface="Arial" panose="020B0604020202020204" pitchFamily="34" charset="0"/>
              <a:cs typeface="Arial" panose="020B0604020202020204" pitchFamily="34" charset="0"/>
            </a:endParaRPr>
          </a:p>
        </p:txBody>
      </p:sp>
      <p:sp>
        <p:nvSpPr>
          <p:cNvPr id="11" name="Rechteck: abgerundete Ecken 10">
            <a:extLst>
              <a:ext uri="{FF2B5EF4-FFF2-40B4-BE49-F238E27FC236}">
                <a16:creationId xmlns:a16="http://schemas.microsoft.com/office/drawing/2014/main" id="{B8802B8A-0642-24EE-175D-63094DE01C3B}"/>
              </a:ext>
            </a:extLst>
          </p:cNvPr>
          <p:cNvSpPr/>
          <p:nvPr/>
        </p:nvSpPr>
        <p:spPr>
          <a:xfrm>
            <a:off x="270036" y="4461586"/>
            <a:ext cx="5394756" cy="10160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de-DE" sz="1400">
                <a:latin typeface="Arial" panose="020B0604020202020204" pitchFamily="34" charset="0"/>
                <a:cs typeface="Arial" panose="020B0604020202020204" pitchFamily="34" charset="0"/>
                <a:sym typeface="Wingdings" pitchFamily="2" charset="2"/>
              </a:rPr>
              <a:t>Wald &lt; 4ha: Mittelkoordinate des relevanten Grundstücks</a:t>
            </a:r>
          </a:p>
          <a:p>
            <a:pPr marL="263525" indent="-263525">
              <a:buFont typeface="Wingdings" panose="05000000000000000000" pitchFamily="2" charset="2"/>
              <a:buChar char="Ø"/>
            </a:pPr>
            <a:r>
              <a:rPr lang="de-DE" sz="1400">
                <a:latin typeface="Arial" panose="020B0604020202020204" pitchFamily="34" charset="0"/>
                <a:cs typeface="Arial" panose="020B0604020202020204" pitchFamily="34" charset="0"/>
                <a:sym typeface="Wingdings" pitchFamily="2" charset="2"/>
              </a:rPr>
              <a:t>Wald &gt; 4ha: Koordinaten des Umrisses der relevanten Grundstücke in Polygonform </a:t>
            </a:r>
            <a:r>
              <a:rPr lang="de-DE" sz="1400">
                <a:solidFill>
                  <a:schemeClr val="bg1"/>
                </a:solidFill>
                <a:latin typeface="Arial" panose="020B0604020202020204" pitchFamily="34" charset="0"/>
                <a:cs typeface="Arial" panose="020B0604020202020204" pitchFamily="34" charset="0"/>
                <a:sym typeface="Wingdings" pitchFamily="2" charset="2"/>
              </a:rPr>
              <a:t>(Art. 2 Nr. 28)</a:t>
            </a:r>
          </a:p>
        </p:txBody>
      </p:sp>
    </p:spTree>
    <p:extLst>
      <p:ext uri="{BB962C8B-B14F-4D97-AF65-F5344CB8AC3E}">
        <p14:creationId xmlns:p14="http://schemas.microsoft.com/office/powerpoint/2010/main" val="3723698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6874C-742A-D8AE-A5D1-D71EB2C01655}"/>
              </a:ext>
            </a:extLst>
          </p:cNvPr>
          <p:cNvSpPr>
            <a:spLocks noGrp="1"/>
          </p:cNvSpPr>
          <p:nvPr>
            <p:ph type="title"/>
          </p:nvPr>
        </p:nvSpPr>
        <p:spPr/>
        <p:txBody>
          <a:bodyPr/>
          <a:lstStyle/>
          <a:p>
            <a:r>
              <a:rPr lang="de-DE" sz="3500" b="1" dirty="0">
                <a:solidFill>
                  <a:srgbClr val="2B415D"/>
                </a:solidFill>
                <a:latin typeface="Roboto"/>
                <a:ea typeface="Roboto"/>
                <a:cs typeface="Calibri"/>
              </a:rPr>
              <a:t>Sorgfaltspflichten</a:t>
            </a:r>
          </a:p>
        </p:txBody>
      </p:sp>
      <p:graphicFrame>
        <p:nvGraphicFramePr>
          <p:cNvPr id="6" name="Inhaltsplatzhalter 5">
            <a:extLst>
              <a:ext uri="{FF2B5EF4-FFF2-40B4-BE49-F238E27FC236}">
                <a16:creationId xmlns:a16="http://schemas.microsoft.com/office/drawing/2014/main" id="{F5547E7B-923B-6E59-87FC-343DFEA807C8}"/>
              </a:ext>
            </a:extLst>
          </p:cNvPr>
          <p:cNvGraphicFramePr>
            <a:graphicFrameLocks noGrp="1"/>
          </p:cNvGraphicFramePr>
          <p:nvPr>
            <p:ph idx="1"/>
            <p:extLst>
              <p:ext uri="{D42A27DB-BD31-4B8C-83A1-F6EECF244321}">
                <p14:modId xmlns:p14="http://schemas.microsoft.com/office/powerpoint/2010/main" val="2311758450"/>
              </p:ext>
            </p:extLst>
          </p:nvPr>
        </p:nvGraphicFramePr>
        <p:xfrm>
          <a:off x="838200" y="1230313"/>
          <a:ext cx="10515600" cy="372089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406188875"/>
                    </a:ext>
                  </a:extLst>
                </a:gridCol>
              </a:tblGrid>
              <a:tr h="481755">
                <a:tc>
                  <a:txBody>
                    <a:bodyPr/>
                    <a:lstStyle/>
                    <a:p>
                      <a:r>
                        <a:rPr lang="de-DE" sz="2000">
                          <a:latin typeface="Arial" panose="020B0604020202020204" pitchFamily="34" charset="0"/>
                          <a:cs typeface="Arial" panose="020B0604020202020204" pitchFamily="34" charset="0"/>
                        </a:rPr>
                        <a:t>Sorgfaltspflicht (Art. 8 Abs.2 EUDR)</a:t>
                      </a:r>
                    </a:p>
                  </a:txBody>
                  <a:tcPr/>
                </a:tc>
                <a:extLst>
                  <a:ext uri="{0D108BD9-81ED-4DB2-BD59-A6C34878D82A}">
                    <a16:rowId xmlns:a16="http://schemas.microsoft.com/office/drawing/2014/main" val="598969530"/>
                  </a:ext>
                </a:extLst>
              </a:tr>
              <a:tr h="1861395">
                <a:tc>
                  <a:txBody>
                    <a:bodyPr/>
                    <a:lstStyle/>
                    <a:p>
                      <a:pPr>
                        <a:lnSpc>
                          <a:spcPts val="2500"/>
                        </a:lnSpc>
                      </a:pP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Die </a:t>
                      </a:r>
                      <a:r>
                        <a:rPr lang="de-DE" sz="1800" b="1" i="0" u="none" strike="noStrike" kern="1200" baseline="0" dirty="0">
                          <a:solidFill>
                            <a:schemeClr val="dk1"/>
                          </a:solidFill>
                          <a:latin typeface="Arial" panose="020B0604020202020204" pitchFamily="34" charset="0"/>
                          <a:ea typeface="+mn-ea"/>
                          <a:cs typeface="Arial" panose="020B0604020202020204" pitchFamily="34" charset="0"/>
                        </a:rPr>
                        <a:t>Sorgfaltspflicht umfasst Folgendes</a:t>
                      </a: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342900" indent="-342900">
                        <a:lnSpc>
                          <a:spcPts val="2500"/>
                        </a:lnSpc>
                        <a:buAutoNum type="alphaLcParenR"/>
                      </a:pP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Marktteilnehmer: Die </a:t>
                      </a:r>
                      <a:r>
                        <a:rPr lang="de-DE" sz="1800" b="1" i="0" u="none" strike="noStrike" kern="1200" baseline="0" dirty="0">
                          <a:solidFill>
                            <a:schemeClr val="accent2"/>
                          </a:solidFill>
                          <a:latin typeface="Arial" panose="020B0604020202020204" pitchFamily="34" charset="0"/>
                          <a:ea typeface="+mn-ea"/>
                          <a:cs typeface="Arial" panose="020B0604020202020204" pitchFamily="34" charset="0"/>
                        </a:rPr>
                        <a:t>Sammlung von Informationen, Daten und Unterlagen</a:t>
                      </a: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 die erforderlich sind, um die Anforderungen </a:t>
                      </a:r>
                      <a:r>
                        <a:rPr lang="de-DE" sz="1800" b="1" i="0" u="none" strike="noStrike" kern="1200" baseline="0" dirty="0">
                          <a:solidFill>
                            <a:schemeClr val="dk1"/>
                          </a:solidFill>
                          <a:latin typeface="Arial" panose="020B0604020202020204" pitchFamily="34" charset="0"/>
                          <a:ea typeface="+mn-ea"/>
                          <a:cs typeface="Arial" panose="020B0604020202020204" pitchFamily="34" charset="0"/>
                        </a:rPr>
                        <a:t>gemäß Artikel 9</a:t>
                      </a: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 zu erfüllen; Sie müssen anders als die Referenznummern in der nachgelagerten Kette nicht weitergegeben werden (es gibt aber Berichtspflichten für nicht-KMU für 9a) b) und c) – Art des Erzeugnisses, Menge und Herkunftsland).</a:t>
                      </a:r>
                    </a:p>
                    <a:p>
                      <a:pPr marL="342900" indent="-342900">
                        <a:lnSpc>
                          <a:spcPts val="2500"/>
                        </a:lnSpc>
                        <a:buAutoNum type="alphaLcParenR"/>
                      </a:pP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Nachgelagerter MT: Unternehmen unterliegen nicht der Sorgfaltspflicht, aber nicht-KMU sind verpflichtet sich einmalig zu registrieren.</a:t>
                      </a:r>
                    </a:p>
                    <a:p>
                      <a:pPr>
                        <a:lnSpc>
                          <a:spcPts val="2500"/>
                        </a:lnSpc>
                      </a:pP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b) </a:t>
                      </a:r>
                      <a:r>
                        <a:rPr lang="de-DE" sz="1800" b="1" i="0" u="none" strike="noStrike" kern="1200" baseline="0" dirty="0">
                          <a:solidFill>
                            <a:schemeClr val="dk1"/>
                          </a:solidFill>
                          <a:latin typeface="Arial" panose="020B0604020202020204" pitchFamily="34" charset="0"/>
                          <a:ea typeface="+mn-ea"/>
                          <a:cs typeface="Arial" panose="020B0604020202020204" pitchFamily="34" charset="0"/>
                        </a:rPr>
                        <a:t>Maßnahmen zur </a:t>
                      </a:r>
                      <a:r>
                        <a:rPr lang="de-DE" sz="1800" b="1" i="0" u="none" strike="noStrike" kern="1200" baseline="0" dirty="0">
                          <a:solidFill>
                            <a:schemeClr val="accent2"/>
                          </a:solidFill>
                          <a:latin typeface="Arial" panose="020B0604020202020204" pitchFamily="34" charset="0"/>
                          <a:ea typeface="+mn-ea"/>
                          <a:cs typeface="Arial" panose="020B0604020202020204" pitchFamily="34" charset="0"/>
                        </a:rPr>
                        <a:t>Risikobewertung</a:t>
                      </a:r>
                      <a:r>
                        <a:rPr lang="de-DE" sz="1800" b="1" i="0" u="none" strike="noStrike" kern="1200" baseline="0" dirty="0">
                          <a:solidFill>
                            <a:schemeClr val="dk1"/>
                          </a:solidFill>
                          <a:latin typeface="Arial" panose="020B0604020202020204" pitchFamily="34" charset="0"/>
                          <a:ea typeface="+mn-ea"/>
                          <a:cs typeface="Arial" panose="020B0604020202020204" pitchFamily="34" charset="0"/>
                        </a:rPr>
                        <a:t> </a:t>
                      </a: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gemäß </a:t>
                      </a:r>
                      <a:r>
                        <a:rPr lang="de-DE" sz="1800" b="1" i="0" u="none" strike="noStrike" kern="1200" baseline="0" dirty="0">
                          <a:solidFill>
                            <a:schemeClr val="dk1"/>
                          </a:solidFill>
                          <a:latin typeface="Arial" panose="020B0604020202020204" pitchFamily="34" charset="0"/>
                          <a:ea typeface="+mn-ea"/>
                          <a:cs typeface="Arial" panose="020B0604020202020204" pitchFamily="34" charset="0"/>
                        </a:rPr>
                        <a:t>Artikel 10</a:t>
                      </a:r>
                    </a:p>
                    <a:p>
                      <a:pPr>
                        <a:lnSpc>
                          <a:spcPts val="2500"/>
                        </a:lnSpc>
                      </a:pP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c) </a:t>
                      </a:r>
                      <a:r>
                        <a:rPr lang="de-DE" sz="1800" b="1" i="0" u="none" strike="noStrike" kern="1200" baseline="0" dirty="0">
                          <a:solidFill>
                            <a:schemeClr val="dk1"/>
                          </a:solidFill>
                          <a:latin typeface="Arial" panose="020B0604020202020204" pitchFamily="34" charset="0"/>
                          <a:ea typeface="+mn-ea"/>
                          <a:cs typeface="Arial" panose="020B0604020202020204" pitchFamily="34" charset="0"/>
                        </a:rPr>
                        <a:t>Maßnahmen zur </a:t>
                      </a:r>
                      <a:r>
                        <a:rPr lang="de-DE" sz="1800" b="1" i="0" u="none" strike="noStrike" kern="1200" baseline="0" dirty="0">
                          <a:solidFill>
                            <a:schemeClr val="accent2"/>
                          </a:solidFill>
                          <a:latin typeface="Arial" panose="020B0604020202020204" pitchFamily="34" charset="0"/>
                          <a:ea typeface="+mn-ea"/>
                          <a:cs typeface="Arial" panose="020B0604020202020204" pitchFamily="34" charset="0"/>
                        </a:rPr>
                        <a:t>Risikominderung</a:t>
                      </a:r>
                      <a:r>
                        <a:rPr lang="de-DE" sz="1800" b="1" i="0" u="none" strike="noStrike" kern="1200" baseline="0" dirty="0">
                          <a:solidFill>
                            <a:schemeClr val="dk1"/>
                          </a:solidFill>
                          <a:latin typeface="Arial" panose="020B0604020202020204" pitchFamily="34" charset="0"/>
                          <a:ea typeface="+mn-ea"/>
                          <a:cs typeface="Arial" panose="020B0604020202020204" pitchFamily="34" charset="0"/>
                        </a:rPr>
                        <a:t> </a:t>
                      </a: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gemäß </a:t>
                      </a:r>
                      <a:r>
                        <a:rPr lang="de-DE" sz="1800" b="1" i="0" u="none" strike="noStrike" kern="1200" baseline="0" dirty="0">
                          <a:solidFill>
                            <a:schemeClr val="dk1"/>
                          </a:solidFill>
                          <a:latin typeface="Arial" panose="020B0604020202020204" pitchFamily="34" charset="0"/>
                          <a:ea typeface="+mn-ea"/>
                          <a:cs typeface="Arial" panose="020B0604020202020204" pitchFamily="34" charset="0"/>
                        </a:rPr>
                        <a:t>Artikel 11</a:t>
                      </a: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2618066"/>
                  </a:ext>
                </a:extLst>
              </a:tr>
            </a:tbl>
          </a:graphicData>
        </a:graphic>
      </p:graphicFrame>
      <p:sp>
        <p:nvSpPr>
          <p:cNvPr id="4" name="Fußzeilenplatzhalter 3">
            <a:extLst>
              <a:ext uri="{FF2B5EF4-FFF2-40B4-BE49-F238E27FC236}">
                <a16:creationId xmlns:a16="http://schemas.microsoft.com/office/drawing/2014/main" id="{679F9F15-2C82-AA64-BE24-323668E337D1}"/>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0F35DC82-19CF-57E8-B5FD-17497AA57196}"/>
              </a:ext>
            </a:extLst>
          </p:cNvPr>
          <p:cNvSpPr>
            <a:spLocks noGrp="1"/>
          </p:cNvSpPr>
          <p:nvPr>
            <p:ph type="sldNum" sz="quarter" idx="12"/>
          </p:nvPr>
        </p:nvSpPr>
        <p:spPr/>
        <p:txBody>
          <a:bodyPr/>
          <a:lstStyle/>
          <a:p>
            <a:fld id="{EF7C1965-317C-3B42-B3F2-F0651D9CAB98}" type="slidenum">
              <a:rPr lang="de-DE" smtClean="0"/>
              <a:t>26</a:t>
            </a:fld>
            <a:endParaRPr lang="de-DE"/>
          </a:p>
        </p:txBody>
      </p:sp>
    </p:spTree>
    <p:extLst>
      <p:ext uri="{BB962C8B-B14F-4D97-AF65-F5344CB8AC3E}">
        <p14:creationId xmlns:p14="http://schemas.microsoft.com/office/powerpoint/2010/main" val="1632147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79D7B-76BE-26DC-EB1A-A5B716E86F20}"/>
              </a:ext>
            </a:extLst>
          </p:cNvPr>
          <p:cNvSpPr>
            <a:spLocks noGrp="1"/>
          </p:cNvSpPr>
          <p:nvPr>
            <p:ph type="title"/>
          </p:nvPr>
        </p:nvSpPr>
        <p:spPr/>
        <p:txBody>
          <a:bodyPr>
            <a:noAutofit/>
          </a:bodyPr>
          <a:lstStyle/>
          <a:p>
            <a:r>
              <a:rPr lang="de-DE" sz="2800" b="1" dirty="0">
                <a:solidFill>
                  <a:srgbClr val="2B415D"/>
                </a:solidFill>
                <a:latin typeface="Roboto"/>
                <a:ea typeface="Roboto"/>
                <a:cs typeface="Calibri"/>
              </a:rPr>
              <a:t>Erfüllung der Sorgfaltspflichten (Erste Inverkehrbringung)</a:t>
            </a:r>
            <a:endParaRPr lang="de-DE" sz="2800" dirty="0"/>
          </a:p>
        </p:txBody>
      </p:sp>
      <p:sp>
        <p:nvSpPr>
          <p:cNvPr id="4" name="Fußzeilenplatzhalter 3">
            <a:extLst>
              <a:ext uri="{FF2B5EF4-FFF2-40B4-BE49-F238E27FC236}">
                <a16:creationId xmlns:a16="http://schemas.microsoft.com/office/drawing/2014/main" id="{278C654C-AA00-A027-0632-4DEC94B9248E}"/>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C41267EA-DE3B-E8F3-764C-864060B0C11F}"/>
              </a:ext>
            </a:extLst>
          </p:cNvPr>
          <p:cNvSpPr>
            <a:spLocks noGrp="1"/>
          </p:cNvSpPr>
          <p:nvPr>
            <p:ph type="sldNum" sz="quarter" idx="12"/>
          </p:nvPr>
        </p:nvSpPr>
        <p:spPr/>
        <p:txBody>
          <a:bodyPr/>
          <a:lstStyle/>
          <a:p>
            <a:fld id="{EF7C1965-317C-3B42-B3F2-F0651D9CAB98}" type="slidenum">
              <a:rPr lang="de-DE" smtClean="0"/>
              <a:t>27</a:t>
            </a:fld>
            <a:endParaRPr lang="de-DE"/>
          </a:p>
        </p:txBody>
      </p:sp>
      <p:sp>
        <p:nvSpPr>
          <p:cNvPr id="6" name="Rechteck: abgerundete Ecken 5">
            <a:extLst>
              <a:ext uri="{FF2B5EF4-FFF2-40B4-BE49-F238E27FC236}">
                <a16:creationId xmlns:a16="http://schemas.microsoft.com/office/drawing/2014/main" id="{8CEE1007-0E75-5D06-4B45-40E2C0093918}"/>
              </a:ext>
            </a:extLst>
          </p:cNvPr>
          <p:cNvSpPr/>
          <p:nvPr/>
        </p:nvSpPr>
        <p:spPr>
          <a:xfrm>
            <a:off x="6096000" y="1053375"/>
            <a:ext cx="5256213" cy="51124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100"/>
              </a:lnSpc>
            </a:pPr>
            <a:r>
              <a:rPr lang="de-DE" sz="1600" b="1" dirty="0">
                <a:solidFill>
                  <a:schemeClr val="bg1"/>
                </a:solidFill>
                <a:latin typeface="Arial" panose="020B0604020202020204" pitchFamily="34" charset="0"/>
                <a:cs typeface="Arial" panose="020B0604020202020204" pitchFamily="34" charset="0"/>
              </a:rPr>
              <a:t>Sorgfaltspflicht</a:t>
            </a:r>
          </a:p>
          <a:p>
            <a:pPr marL="0" marR="0" indent="0" defTabSz="914400" rtl="0" eaLnBrk="1" fontAlgn="auto" latinLnBrk="0" hangingPunct="1">
              <a:lnSpc>
                <a:spcPts val="2100"/>
              </a:lnSpc>
              <a:spcBef>
                <a:spcPts val="0"/>
              </a:spcBef>
              <a:spcAft>
                <a:spcPts val="0"/>
              </a:spcAft>
              <a:buClrTx/>
              <a:buSzTx/>
              <a:buFont typeface="Arial" panose="020B0604020202020204" pitchFamily="34" charset="0"/>
              <a:buNone/>
              <a:tabLst/>
              <a:defRPr/>
            </a:pPr>
            <a:r>
              <a:rPr lang="de-DE" sz="1200" b="1" dirty="0">
                <a:solidFill>
                  <a:schemeClr val="bg1"/>
                </a:solidFill>
                <a:latin typeface="Arial" panose="020B0604020202020204" pitchFamily="34" charset="0"/>
                <a:ea typeface="Roboto" pitchFamily="2" charset="0"/>
                <a:cs typeface="Arial" panose="020B0604020202020204" pitchFamily="34" charset="0"/>
              </a:rPr>
              <a:t>Pflicht zur Informationsgewinnung</a:t>
            </a:r>
            <a:r>
              <a:rPr lang="de-DE" sz="1200" b="0" dirty="0">
                <a:solidFill>
                  <a:schemeClr val="bg1"/>
                </a:solidFill>
                <a:latin typeface="Arial" panose="020B0604020202020204" pitchFamily="34" charset="0"/>
                <a:ea typeface="Roboto" pitchFamily="2" charset="0"/>
                <a:cs typeface="Arial" panose="020B0604020202020204" pitchFamily="34" charset="0"/>
              </a:rPr>
              <a:t>, Risikobestimmung und Risikominimierung. Unterliegt man der Sorgfaltspflicht, muss man die Informationen im Falle eine Prüfung vorlegen. Sie sind </a:t>
            </a:r>
            <a:r>
              <a:rPr lang="de-DE" sz="1200" b="1" dirty="0">
                <a:solidFill>
                  <a:schemeClr val="bg1"/>
                </a:solidFill>
                <a:latin typeface="Arial" panose="020B0604020202020204" pitchFamily="34" charset="0"/>
                <a:ea typeface="Roboto" pitchFamily="2" charset="0"/>
                <a:cs typeface="Arial" panose="020B0604020202020204" pitchFamily="34" charset="0"/>
              </a:rPr>
              <a:t>5 Jahre zu speichern!</a:t>
            </a:r>
          </a:p>
          <a:p>
            <a:pPr marL="0" marR="0" indent="0" defTabSz="914400" rtl="0" eaLnBrk="1" fontAlgn="auto" latinLnBrk="0" hangingPunct="1">
              <a:lnSpc>
                <a:spcPts val="2100"/>
              </a:lnSpc>
              <a:spcBef>
                <a:spcPts val="0"/>
              </a:spcBef>
              <a:spcAft>
                <a:spcPts val="0"/>
              </a:spcAft>
              <a:buClrTx/>
              <a:buSzTx/>
              <a:buFont typeface="Arial" panose="020B0604020202020204" pitchFamily="34" charset="0"/>
              <a:buNone/>
              <a:tabLst/>
              <a:defRPr/>
            </a:pPr>
            <a:r>
              <a:rPr lang="de-DE" sz="1200" b="1" dirty="0">
                <a:solidFill>
                  <a:schemeClr val="bg1"/>
                </a:solidFill>
                <a:latin typeface="Arial" panose="020B0604020202020204" pitchFamily="34" charset="0"/>
                <a:ea typeface="Roboto" pitchFamily="2" charset="0"/>
                <a:cs typeface="Arial" panose="020B0604020202020204" pitchFamily="34" charset="0"/>
              </a:rPr>
              <a:t>Mind. notwendige Informationen für die </a:t>
            </a:r>
            <a:br>
              <a:rPr lang="de-DE" sz="1200" b="1" dirty="0">
                <a:solidFill>
                  <a:schemeClr val="bg1"/>
                </a:solidFill>
                <a:latin typeface="Arial" panose="020B0604020202020204" pitchFamily="34" charset="0"/>
                <a:ea typeface="Roboto" pitchFamily="2" charset="0"/>
                <a:cs typeface="Arial" panose="020B0604020202020204" pitchFamily="34" charset="0"/>
              </a:rPr>
            </a:br>
            <a:r>
              <a:rPr lang="de-DE" sz="1200" b="1" dirty="0">
                <a:solidFill>
                  <a:schemeClr val="bg1"/>
                </a:solidFill>
                <a:latin typeface="Arial" panose="020B0604020202020204" pitchFamily="34" charset="0"/>
                <a:ea typeface="Roboto" pitchFamily="2" charset="0"/>
                <a:cs typeface="Arial" panose="020B0604020202020204" pitchFamily="34" charset="0"/>
              </a:rPr>
              <a:t>Erste Inverkehrbringung auf dem EU-Markt (MT):</a:t>
            </a:r>
          </a:p>
          <a:p>
            <a:pPr marL="171450" marR="0" indent="-171450" algn="just" defTabSz="914400" rtl="0" eaLnBrk="1" fontAlgn="auto" latinLnBrk="0" hangingPunct="1">
              <a:lnSpc>
                <a:spcPts val="2100"/>
              </a:lnSpc>
              <a:spcBef>
                <a:spcPts val="0"/>
              </a:spcBef>
              <a:spcAft>
                <a:spcPts val="0"/>
              </a:spcAft>
              <a:buClrTx/>
              <a:buSzTx/>
              <a:buFont typeface="Wingdings" panose="05000000000000000000" pitchFamily="2" charset="2"/>
              <a:buChar char="§"/>
              <a:tabLst/>
              <a:defRPr/>
            </a:pPr>
            <a:r>
              <a:rPr lang="de-DE" sz="1200" b="0" dirty="0">
                <a:solidFill>
                  <a:schemeClr val="bg1"/>
                </a:solidFill>
                <a:latin typeface="Arial" panose="020B0604020202020204" pitchFamily="34" charset="0"/>
                <a:ea typeface="Roboto" pitchFamily="2" charset="0"/>
                <a:cs typeface="Arial" panose="020B0604020202020204" pitchFamily="34" charset="0"/>
              </a:rPr>
              <a:t>alle potenziell enthaltenen Holzarten</a:t>
            </a:r>
          </a:p>
          <a:p>
            <a:pPr marL="171450" marR="0" indent="-171450" algn="just" defTabSz="914400" rtl="0" eaLnBrk="1" fontAlgn="auto" latinLnBrk="0" hangingPunct="1">
              <a:lnSpc>
                <a:spcPts val="2100"/>
              </a:lnSpc>
              <a:spcBef>
                <a:spcPts val="0"/>
              </a:spcBef>
              <a:spcAft>
                <a:spcPts val="0"/>
              </a:spcAft>
              <a:buClrTx/>
              <a:buSzTx/>
              <a:buFont typeface="Wingdings" panose="05000000000000000000" pitchFamily="2" charset="2"/>
              <a:buChar char="§"/>
              <a:tabLst/>
              <a:defRPr/>
            </a:pPr>
            <a:r>
              <a:rPr lang="de-DE" sz="1200" b="0" dirty="0">
                <a:solidFill>
                  <a:schemeClr val="bg1"/>
                </a:solidFill>
                <a:latin typeface="Arial" panose="020B0604020202020204" pitchFamily="34" charset="0"/>
                <a:ea typeface="Roboto" pitchFamily="2" charset="0"/>
                <a:cs typeface="Arial" panose="020B0604020202020204" pitchFamily="34" charset="0"/>
              </a:rPr>
              <a:t>Masse/Volumen/Stückzahl der Erzeugnisse</a:t>
            </a:r>
          </a:p>
          <a:p>
            <a:pPr marL="171450" marR="0" indent="-171450" algn="just" defTabSz="914400" rtl="0" eaLnBrk="1" fontAlgn="auto" latinLnBrk="0" hangingPunct="1">
              <a:lnSpc>
                <a:spcPts val="2100"/>
              </a:lnSpc>
              <a:spcBef>
                <a:spcPts val="0"/>
              </a:spcBef>
              <a:spcAft>
                <a:spcPts val="0"/>
              </a:spcAft>
              <a:buClrTx/>
              <a:buSzTx/>
              <a:buFont typeface="Wingdings" panose="05000000000000000000" pitchFamily="2" charset="2"/>
              <a:buChar char="§"/>
              <a:tabLst/>
              <a:defRPr/>
            </a:pPr>
            <a:r>
              <a:rPr lang="de-DE" sz="1200" b="0" dirty="0">
                <a:solidFill>
                  <a:schemeClr val="bg1"/>
                </a:solidFill>
                <a:latin typeface="Arial" panose="020B0604020202020204" pitchFamily="34" charset="0"/>
                <a:ea typeface="Roboto" pitchFamily="2" charset="0"/>
                <a:cs typeface="Arial" panose="020B0604020202020204" pitchFamily="34" charset="0"/>
              </a:rPr>
              <a:t>Erzeugerland/Länder (des Rohstoffs)</a:t>
            </a:r>
          </a:p>
          <a:p>
            <a:pPr marL="171450" indent="-171450" algn="just">
              <a:lnSpc>
                <a:spcPts val="2100"/>
              </a:lnSpc>
              <a:buFont typeface="Wingdings" panose="05000000000000000000" pitchFamily="2" charset="2"/>
              <a:buChar char="§"/>
              <a:defRPr/>
            </a:pPr>
            <a:r>
              <a:rPr lang="de-DE" sz="1200" dirty="0">
                <a:solidFill>
                  <a:schemeClr val="bg1"/>
                </a:solidFill>
                <a:latin typeface="Arial" panose="020B0604020202020204" pitchFamily="34" charset="0"/>
                <a:ea typeface="Roboto" pitchFamily="2" charset="0"/>
                <a:cs typeface="Arial" panose="020B0604020202020204" pitchFamily="34" charset="0"/>
              </a:rPr>
              <a:t>Geolokalisation aller relevanten Grundstücke</a:t>
            </a:r>
          </a:p>
          <a:p>
            <a:pPr marL="171450" marR="0" indent="-171450" algn="just" defTabSz="914400" rtl="0" eaLnBrk="1" fontAlgn="auto" latinLnBrk="0" hangingPunct="1">
              <a:lnSpc>
                <a:spcPts val="2100"/>
              </a:lnSpc>
              <a:spcBef>
                <a:spcPts val="0"/>
              </a:spcBef>
              <a:spcAft>
                <a:spcPts val="0"/>
              </a:spcAft>
              <a:buClrTx/>
              <a:buSzTx/>
              <a:buFont typeface="Wingdings" panose="05000000000000000000" pitchFamily="2" charset="2"/>
              <a:buChar char="§"/>
              <a:tabLst/>
              <a:defRPr/>
            </a:pPr>
            <a:r>
              <a:rPr lang="de-DE" sz="1200" b="0" dirty="0">
                <a:solidFill>
                  <a:schemeClr val="bg1"/>
                </a:solidFill>
                <a:latin typeface="Arial" panose="020B0604020202020204" pitchFamily="34" charset="0"/>
                <a:ea typeface="Roboto" pitchFamily="2" charset="0"/>
                <a:cs typeface="Arial" panose="020B0604020202020204" pitchFamily="34" charset="0"/>
              </a:rPr>
              <a:t>alle Lieferantendaten (eigene)</a:t>
            </a:r>
          </a:p>
          <a:p>
            <a:pPr marL="171450" marR="0" indent="-171450" algn="just" defTabSz="914400" rtl="0" eaLnBrk="1" fontAlgn="auto" latinLnBrk="0" hangingPunct="1">
              <a:lnSpc>
                <a:spcPts val="2100"/>
              </a:lnSpc>
              <a:spcBef>
                <a:spcPts val="0"/>
              </a:spcBef>
              <a:spcAft>
                <a:spcPts val="0"/>
              </a:spcAft>
              <a:buClrTx/>
              <a:buSzTx/>
              <a:buFont typeface="Wingdings" panose="05000000000000000000" pitchFamily="2" charset="2"/>
              <a:buChar char="§"/>
              <a:tabLst/>
              <a:defRPr/>
            </a:pPr>
            <a:r>
              <a:rPr lang="de-DE" sz="1200" b="0" dirty="0">
                <a:solidFill>
                  <a:schemeClr val="bg1"/>
                </a:solidFill>
                <a:latin typeface="Arial" panose="020B0604020202020204" pitchFamily="34" charset="0"/>
                <a:ea typeface="Roboto" pitchFamily="2" charset="0"/>
                <a:cs typeface="Arial" panose="020B0604020202020204" pitchFamily="34" charset="0"/>
              </a:rPr>
              <a:t>alle Kundendaten (eigene)</a:t>
            </a:r>
          </a:p>
          <a:p>
            <a:pPr marL="171450" marR="0" indent="-171450" algn="just" defTabSz="914400" rtl="0" eaLnBrk="1" fontAlgn="auto" latinLnBrk="0" hangingPunct="1">
              <a:lnSpc>
                <a:spcPts val="2100"/>
              </a:lnSpc>
              <a:spcBef>
                <a:spcPts val="0"/>
              </a:spcBef>
              <a:spcAft>
                <a:spcPts val="0"/>
              </a:spcAft>
              <a:buClrTx/>
              <a:buSzTx/>
              <a:buFont typeface="Wingdings" panose="05000000000000000000" pitchFamily="2" charset="2"/>
              <a:buChar char="§"/>
              <a:tabLst/>
              <a:defRPr/>
            </a:pPr>
            <a:r>
              <a:rPr lang="de-DE" sz="1200" b="0" dirty="0">
                <a:solidFill>
                  <a:schemeClr val="bg1"/>
                </a:solidFill>
                <a:latin typeface="Arial" panose="020B0604020202020204" pitchFamily="34" charset="0"/>
                <a:ea typeface="Roboto" pitchFamily="2" charset="0"/>
                <a:cs typeface="Arial" panose="020B0604020202020204" pitchFamily="34" charset="0"/>
              </a:rPr>
              <a:t>plausible Informationen über die Entwaldungsfreiheit des Produktes</a:t>
            </a:r>
          </a:p>
          <a:p>
            <a:pPr marL="171450" marR="0" indent="-171450" algn="just" defTabSz="914400" rtl="0" eaLnBrk="1" fontAlgn="auto" latinLnBrk="0" hangingPunct="1">
              <a:lnSpc>
                <a:spcPts val="2100"/>
              </a:lnSpc>
              <a:spcBef>
                <a:spcPts val="0"/>
              </a:spcBef>
              <a:spcAft>
                <a:spcPts val="0"/>
              </a:spcAft>
              <a:buClrTx/>
              <a:buSzTx/>
              <a:buFont typeface="Wingdings" panose="05000000000000000000" pitchFamily="2" charset="2"/>
              <a:buChar char="§"/>
              <a:tabLst/>
              <a:defRPr/>
            </a:pPr>
            <a:r>
              <a:rPr lang="de-DE" sz="1200" b="0" dirty="0">
                <a:solidFill>
                  <a:schemeClr val="bg1"/>
                </a:solidFill>
                <a:latin typeface="Arial" panose="020B0604020202020204" pitchFamily="34" charset="0"/>
                <a:ea typeface="Roboto" pitchFamily="2" charset="0"/>
                <a:cs typeface="Arial" panose="020B0604020202020204" pitchFamily="34" charset="0"/>
              </a:rPr>
              <a:t>plausible Informationen über die Einhaltung der einschlägigen Rechtsvorschriften im Zusammenhang mit der Produktion</a:t>
            </a:r>
          </a:p>
          <a:p>
            <a:pPr algn="ctr"/>
            <a:endParaRPr lang="de-DE" dirty="0"/>
          </a:p>
        </p:txBody>
      </p:sp>
      <p:pic>
        <p:nvPicPr>
          <p:cNvPr id="12" name="Grafik 11">
            <a:extLst>
              <a:ext uri="{FF2B5EF4-FFF2-40B4-BE49-F238E27FC236}">
                <a16:creationId xmlns:a16="http://schemas.microsoft.com/office/drawing/2014/main" id="{8EAA163D-5634-A780-54F0-4790D2E3BC34}"/>
              </a:ext>
            </a:extLst>
          </p:cNvPr>
          <p:cNvPicPr>
            <a:picLocks noChangeAspect="1"/>
          </p:cNvPicPr>
          <p:nvPr/>
        </p:nvPicPr>
        <p:blipFill>
          <a:blip r:embed="rId2"/>
          <a:stretch>
            <a:fillRect/>
          </a:stretch>
        </p:blipFill>
        <p:spPr>
          <a:xfrm>
            <a:off x="1408176" y="1233487"/>
            <a:ext cx="3611880" cy="5225434"/>
          </a:xfrm>
          <a:prstGeom prst="rect">
            <a:avLst/>
          </a:prstGeom>
        </p:spPr>
      </p:pic>
    </p:spTree>
    <p:extLst>
      <p:ext uri="{BB962C8B-B14F-4D97-AF65-F5344CB8AC3E}">
        <p14:creationId xmlns:p14="http://schemas.microsoft.com/office/powerpoint/2010/main" val="1496862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CFA3-DD5F-EAF1-D7B7-E453FCDB3007}"/>
              </a:ext>
            </a:extLst>
          </p:cNvPr>
          <p:cNvSpPr>
            <a:spLocks noGrp="1"/>
          </p:cNvSpPr>
          <p:nvPr>
            <p:ph type="title"/>
          </p:nvPr>
        </p:nvSpPr>
        <p:spPr/>
        <p:txBody>
          <a:bodyPr>
            <a:normAutofit fontScale="90000"/>
          </a:bodyPr>
          <a:lstStyle/>
          <a:p>
            <a:r>
              <a:rPr lang="de-DE" sz="3500" b="1" dirty="0">
                <a:solidFill>
                  <a:srgbClr val="2B415D"/>
                </a:solidFill>
                <a:latin typeface="Roboto"/>
                <a:ea typeface="Roboto"/>
                <a:cs typeface="Roboto"/>
              </a:rPr>
              <a:t>Vereinfachte Sorgfaltspflichten &gt; Niedrigrisikoländer</a:t>
            </a:r>
            <a:endParaRPr lang="en-US" dirty="0"/>
          </a:p>
        </p:txBody>
      </p:sp>
      <p:sp>
        <p:nvSpPr>
          <p:cNvPr id="4" name="Footer Placeholder 3">
            <a:extLst>
              <a:ext uri="{FF2B5EF4-FFF2-40B4-BE49-F238E27FC236}">
                <a16:creationId xmlns:a16="http://schemas.microsoft.com/office/drawing/2014/main" id="{550E9779-DE4E-35ED-25F7-0C79EE84AC3B}"/>
              </a:ext>
            </a:extLst>
          </p:cNvPr>
          <p:cNvSpPr>
            <a:spLocks noGrp="1"/>
          </p:cNvSpPr>
          <p:nvPr>
            <p:ph type="ftr" sz="quarter" idx="11"/>
          </p:nvPr>
        </p:nvSpPr>
        <p:spPr/>
        <p:txBody>
          <a:bodyPr/>
          <a:lstStyle/>
          <a:p>
            <a:r>
              <a:rPr lang="de-DE"/>
              <a:t>EUDR HDH Vorstellung</a:t>
            </a:r>
          </a:p>
        </p:txBody>
      </p:sp>
      <p:sp>
        <p:nvSpPr>
          <p:cNvPr id="5" name="Slide Number Placeholder 4">
            <a:extLst>
              <a:ext uri="{FF2B5EF4-FFF2-40B4-BE49-F238E27FC236}">
                <a16:creationId xmlns:a16="http://schemas.microsoft.com/office/drawing/2014/main" id="{A9F1A54C-5DAF-9305-8F3F-9027DD016FE3}"/>
              </a:ext>
            </a:extLst>
          </p:cNvPr>
          <p:cNvSpPr>
            <a:spLocks noGrp="1"/>
          </p:cNvSpPr>
          <p:nvPr>
            <p:ph type="sldNum" sz="quarter" idx="12"/>
          </p:nvPr>
        </p:nvSpPr>
        <p:spPr/>
        <p:txBody>
          <a:bodyPr/>
          <a:lstStyle/>
          <a:p>
            <a:fld id="{EF7C1965-317C-3B42-B3F2-F0651D9CAB98}" type="slidenum">
              <a:rPr lang="de-DE" smtClean="0"/>
              <a:t>28</a:t>
            </a:fld>
            <a:endParaRPr lang="de-DE"/>
          </a:p>
        </p:txBody>
      </p:sp>
      <p:graphicFrame>
        <p:nvGraphicFramePr>
          <p:cNvPr id="6" name="Inhaltsplatzhalter 5">
            <a:extLst>
              <a:ext uri="{FF2B5EF4-FFF2-40B4-BE49-F238E27FC236}">
                <a16:creationId xmlns:a16="http://schemas.microsoft.com/office/drawing/2014/main" id="{C6D9B8DC-1562-16E9-5220-84E1ACBCDA8D}"/>
              </a:ext>
            </a:extLst>
          </p:cNvPr>
          <p:cNvGraphicFramePr>
            <a:graphicFrameLocks/>
          </p:cNvGraphicFramePr>
          <p:nvPr>
            <p:extLst>
              <p:ext uri="{D42A27DB-BD31-4B8C-83A1-F6EECF244321}">
                <p14:modId xmlns:p14="http://schemas.microsoft.com/office/powerpoint/2010/main" val="4050840298"/>
              </p:ext>
            </p:extLst>
          </p:nvPr>
        </p:nvGraphicFramePr>
        <p:xfrm>
          <a:off x="836613" y="1233489"/>
          <a:ext cx="10515600" cy="5043888"/>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406188875"/>
                    </a:ext>
                  </a:extLst>
                </a:gridCol>
              </a:tblGrid>
              <a:tr h="397720">
                <a:tc>
                  <a:txBody>
                    <a:bodyPr/>
                    <a:lstStyle/>
                    <a:p>
                      <a:r>
                        <a:rPr lang="de-DE" sz="2000">
                          <a:latin typeface="Arial" panose="020B0604020202020204" pitchFamily="34" charset="0"/>
                          <a:cs typeface="Arial" panose="020B0604020202020204" pitchFamily="34" charset="0"/>
                        </a:rPr>
                        <a:t>Vereinfachte Sorgfaltspflicht (Art. 13 EUDR)</a:t>
                      </a:r>
                    </a:p>
                  </a:txBody>
                  <a:tcPr/>
                </a:tc>
                <a:extLst>
                  <a:ext uri="{0D108BD9-81ED-4DB2-BD59-A6C34878D82A}">
                    <a16:rowId xmlns:a16="http://schemas.microsoft.com/office/drawing/2014/main" val="598969530"/>
                  </a:ext>
                </a:extLst>
              </a:tr>
              <a:tr h="4534641">
                <a:tc>
                  <a:txBody>
                    <a:bodyPr/>
                    <a:lstStyle/>
                    <a:p>
                      <a:pPr marL="2857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Ø"/>
                        <a:tabLst/>
                        <a:defRPr/>
                      </a:pPr>
                      <a:r>
                        <a:rPr lang="de-DE" sz="1600" b="1" i="0" u="none" strike="noStrike" kern="1200" baseline="0" dirty="0">
                          <a:solidFill>
                            <a:schemeClr val="dk1"/>
                          </a:solidFill>
                          <a:latin typeface="Arial" panose="020B0604020202020204" pitchFamily="34" charset="0"/>
                          <a:ea typeface="+mn-ea"/>
                          <a:cs typeface="Arial" panose="020B0604020202020204" pitchFamily="34" charset="0"/>
                        </a:rPr>
                        <a:t>Risikobewertung</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(Artikel 10 EUDR) </a:t>
                      </a:r>
                      <a:r>
                        <a:rPr lang="de-DE" sz="1600" b="1" i="0" u="none" strike="noStrike" kern="1200" baseline="0" dirty="0">
                          <a:solidFill>
                            <a:schemeClr val="dk1"/>
                          </a:solidFill>
                          <a:latin typeface="Arial" panose="020B0604020202020204" pitchFamily="34" charset="0"/>
                          <a:ea typeface="+mn-ea"/>
                          <a:cs typeface="Arial" panose="020B0604020202020204" pitchFamily="34" charset="0"/>
                        </a:rPr>
                        <a:t>und Risikominderung </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(Artikel 11 EUDR) </a:t>
                      </a:r>
                      <a:r>
                        <a:rPr lang="de-DE" sz="1600" b="1" i="0" u="none" strike="noStrike" kern="1200" baseline="0" dirty="0">
                          <a:solidFill>
                            <a:schemeClr val="dk1"/>
                          </a:solidFill>
                          <a:latin typeface="Arial" panose="020B0604020202020204" pitchFamily="34" charset="0"/>
                          <a:ea typeface="+mn-ea"/>
                          <a:cs typeface="Arial" panose="020B0604020202020204" pitchFamily="34" charset="0"/>
                        </a:rPr>
                        <a:t>können entfallen, wenn</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a:t>
                      </a:r>
                    </a:p>
                    <a:p>
                      <a:pPr marL="742950" marR="0" lvl="1"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ü"/>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alle relevante Rohstoffe und </a:t>
                      </a:r>
                      <a:r>
                        <a:rPr lang="de-DE" sz="1600" b="1" i="0" u="none" strike="noStrike" kern="1200" baseline="0" dirty="0">
                          <a:solidFill>
                            <a:schemeClr val="dk1"/>
                          </a:solidFill>
                          <a:latin typeface="Arial" panose="020B0604020202020204" pitchFamily="34" charset="0"/>
                          <a:ea typeface="+mn-ea"/>
                          <a:cs typeface="Arial" panose="020B0604020202020204" pitchFamily="34" charset="0"/>
                        </a:rPr>
                        <a:t>relevanten Erzeugnisse in Ländern oder Landesteilen erzeugt </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wurden, für die gemäß Artikel 29  EUDR („Bewertung von Ländern durch EU-Kommission) ein </a:t>
                      </a:r>
                      <a:r>
                        <a:rPr lang="de-DE" sz="1600" b="1" i="0" u="none" strike="noStrike" kern="1200" baseline="0" dirty="0">
                          <a:solidFill>
                            <a:schemeClr val="dk1"/>
                          </a:solidFill>
                          <a:latin typeface="Arial" panose="020B0604020202020204" pitchFamily="34" charset="0"/>
                          <a:ea typeface="+mn-ea"/>
                          <a:cs typeface="Arial" panose="020B0604020202020204" pitchFamily="34" charset="0"/>
                        </a:rPr>
                        <a:t>geringes Risiko festgestellt wurde</a:t>
                      </a:r>
                    </a:p>
                    <a:p>
                      <a:pPr marL="742950" marR="0" lvl="1"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ü"/>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das Risiko einer Umgehung der EUDR oder eine Vermischung mit Erzeugnissen unbekannten Ursprungs oder mit Ursprung in Ländern mit einem hohen oder normalen Risko durch Bewertung der Komplexität der betreffenden Lieferkette ausgeschlossen werden kann</a:t>
                      </a:r>
                    </a:p>
                    <a:p>
                      <a:pPr marL="1200150" marR="0" lvl="2"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
                        <a:tabLst/>
                        <a:defRPr/>
                      </a:pPr>
                      <a:r>
                        <a:rPr lang="de-DE" sz="1400" b="0" i="0" u="none" strike="noStrike" kern="1200" baseline="0" dirty="0">
                          <a:solidFill>
                            <a:schemeClr val="dk1"/>
                          </a:solidFill>
                          <a:latin typeface="Arial" panose="020B0604020202020204" pitchFamily="34" charset="0"/>
                          <a:ea typeface="+mn-ea"/>
                          <a:cs typeface="Arial" panose="020B0604020202020204" pitchFamily="34" charset="0"/>
                        </a:rPr>
                        <a:t>hierfür müssen der Behörde auf Verlangen einschlägige Unterlagen zugänglich gemacht werden die ein vernachlässigbares Risiko in Bezug auf Umgehung der EUDR oder Vermischung mit Erzeugnissen unbekannten Ursprungs oder Ländern/ Landesteilen mit hohem oder normalen Risiko nachweisen</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a:t>
                      </a:r>
                      <a:endParaRPr lang="de-DE" sz="1600" b="1" i="0" u="none" strike="noStrike" kern="1200" baseline="0" dirty="0">
                        <a:solidFill>
                          <a:srgbClr val="FF0000"/>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Ø"/>
                        <a:tabLst/>
                        <a:defRPr/>
                      </a:pPr>
                      <a:r>
                        <a:rPr lang="de-DE" sz="1600" b="1" i="0" u="none" strike="noStrike" kern="1200" baseline="0" dirty="0">
                          <a:solidFill>
                            <a:srgbClr val="FF0000"/>
                          </a:solidFill>
                          <a:latin typeface="Arial" panose="020B0604020202020204" pitchFamily="34" charset="0"/>
                          <a:ea typeface="+mn-ea"/>
                          <a:cs typeface="Arial" panose="020B0604020202020204" pitchFamily="34" charset="0"/>
                        </a:rPr>
                        <a:t>ACHTUNG:</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742950" marR="0" lvl="1"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Bei „anlassbezogenen“ Hinweisen muss der Marktteilnehmer die Sorgfaltspflichten (Risikobewertung und Risikominderung) gemäß Artikel 10 &amp; 11 durchführen. </a:t>
                      </a:r>
                      <a:r>
                        <a:rPr lang="de-DE" sz="1600" b="0" i="0" u="none" strike="noStrike" kern="1200" baseline="0" dirty="0">
                          <a:solidFill>
                            <a:srgbClr val="FF0000"/>
                          </a:solidFill>
                          <a:latin typeface="Arial" panose="020B0604020202020204" pitchFamily="34" charset="0"/>
                          <a:ea typeface="+mn-ea"/>
                          <a:cs typeface="Arial" panose="020B0604020202020204" pitchFamily="34" charset="0"/>
                        </a:rPr>
                        <a:t>Neu: </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auch nachgelagerte Marktteilnehmer sind in diesem Fall verpflichtet, die Behörden zu informieren und Risikominderung zu betreiben (Art. 5(6)).</a:t>
                      </a:r>
                    </a:p>
                    <a:p>
                      <a:pPr marL="742950" marR="0" lvl="1"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bei „Umgehungsverdacht“ </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sym typeface="Wingdings" panose="05000000000000000000" pitchFamily="2" charset="2"/>
                        </a:rPr>
                        <a:t> Erzeugung relevanter Rohstoffe/ Erzeugnisse in Land/ Landesteilen mit normalen und hohem Risiko, die anschließend in einem Land mit niedrigem Risiko verarbeitet und von dort aus in Verkehr gebracht werden sind Behörden angewiesen entsprechende Maßnahmen (Artikel 17 &amp; 23) umzusetzen (u.a. Aussetzung des Inverkehrbringens und Bereitstellens)</a:t>
                      </a:r>
                      <a:endParaRPr lang="de-DE"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602618066"/>
                  </a:ext>
                </a:extLst>
              </a:tr>
            </a:tbl>
          </a:graphicData>
        </a:graphic>
      </p:graphicFrame>
    </p:spTree>
    <p:extLst>
      <p:ext uri="{BB962C8B-B14F-4D97-AF65-F5344CB8AC3E}">
        <p14:creationId xmlns:p14="http://schemas.microsoft.com/office/powerpoint/2010/main" val="726559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6C57B-B5F9-E42D-40C1-50BD8D657E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C7592-9404-5425-9F70-258D02695A05}"/>
              </a:ext>
            </a:extLst>
          </p:cNvPr>
          <p:cNvSpPr>
            <a:spLocks noGrp="1"/>
          </p:cNvSpPr>
          <p:nvPr>
            <p:ph type="title"/>
          </p:nvPr>
        </p:nvSpPr>
        <p:spPr/>
        <p:txBody>
          <a:bodyPr>
            <a:normAutofit/>
          </a:bodyPr>
          <a:lstStyle/>
          <a:p>
            <a:r>
              <a:rPr lang="de-DE" sz="3500" b="1" dirty="0">
                <a:solidFill>
                  <a:srgbClr val="2B415D"/>
                </a:solidFill>
                <a:latin typeface="Roboto"/>
                <a:ea typeface="Roboto"/>
                <a:cs typeface="Roboto"/>
              </a:rPr>
              <a:t>Vereinfachte Sorgfaltspflichten &gt; Ukraine</a:t>
            </a:r>
            <a:endParaRPr lang="en-US" dirty="0"/>
          </a:p>
        </p:txBody>
      </p:sp>
      <p:sp>
        <p:nvSpPr>
          <p:cNvPr id="4" name="Footer Placeholder 3">
            <a:extLst>
              <a:ext uri="{FF2B5EF4-FFF2-40B4-BE49-F238E27FC236}">
                <a16:creationId xmlns:a16="http://schemas.microsoft.com/office/drawing/2014/main" id="{30F9FA2F-7A7B-BFC1-3710-057B17C46B3F}"/>
              </a:ext>
            </a:extLst>
          </p:cNvPr>
          <p:cNvSpPr>
            <a:spLocks noGrp="1"/>
          </p:cNvSpPr>
          <p:nvPr>
            <p:ph type="ftr" sz="quarter" idx="11"/>
          </p:nvPr>
        </p:nvSpPr>
        <p:spPr/>
        <p:txBody>
          <a:bodyPr/>
          <a:lstStyle/>
          <a:p>
            <a:r>
              <a:rPr lang="de-DE"/>
              <a:t>EUDR HDH Vorstellung</a:t>
            </a:r>
          </a:p>
        </p:txBody>
      </p:sp>
      <p:sp>
        <p:nvSpPr>
          <p:cNvPr id="5" name="Slide Number Placeholder 4">
            <a:extLst>
              <a:ext uri="{FF2B5EF4-FFF2-40B4-BE49-F238E27FC236}">
                <a16:creationId xmlns:a16="http://schemas.microsoft.com/office/drawing/2014/main" id="{CA11498D-A213-9245-358F-C67DFAEABA2C}"/>
              </a:ext>
            </a:extLst>
          </p:cNvPr>
          <p:cNvSpPr>
            <a:spLocks noGrp="1"/>
          </p:cNvSpPr>
          <p:nvPr>
            <p:ph type="sldNum" sz="quarter" idx="12"/>
          </p:nvPr>
        </p:nvSpPr>
        <p:spPr/>
        <p:txBody>
          <a:bodyPr/>
          <a:lstStyle/>
          <a:p>
            <a:fld id="{EF7C1965-317C-3B42-B3F2-F0651D9CAB98}" type="slidenum">
              <a:rPr lang="de-DE" smtClean="0"/>
              <a:t>29</a:t>
            </a:fld>
            <a:endParaRPr lang="de-DE"/>
          </a:p>
        </p:txBody>
      </p:sp>
      <p:pic>
        <p:nvPicPr>
          <p:cNvPr id="7" name="Grafik 6" descr="Ein Bild, das Text, Screenshot, Schrift enthält.&#10;&#10;KI-generierte Inhalte können fehlerhaft sein.">
            <a:extLst>
              <a:ext uri="{FF2B5EF4-FFF2-40B4-BE49-F238E27FC236}">
                <a16:creationId xmlns:a16="http://schemas.microsoft.com/office/drawing/2014/main" id="{8A5E54B3-5B79-8CFF-623C-D936260260A3}"/>
              </a:ext>
            </a:extLst>
          </p:cNvPr>
          <p:cNvPicPr>
            <a:picLocks noChangeAspect="1"/>
          </p:cNvPicPr>
          <p:nvPr/>
        </p:nvPicPr>
        <p:blipFill>
          <a:blip r:embed="rId2"/>
          <a:stretch>
            <a:fillRect/>
          </a:stretch>
        </p:blipFill>
        <p:spPr>
          <a:xfrm>
            <a:off x="613236" y="1059012"/>
            <a:ext cx="5936327" cy="2645850"/>
          </a:xfrm>
          <a:prstGeom prst="rect">
            <a:avLst/>
          </a:prstGeom>
        </p:spPr>
      </p:pic>
      <p:pic>
        <p:nvPicPr>
          <p:cNvPr id="9" name="Grafik 8" descr="Ein Bild, das Text, Reihe, Schrift, Zahl enthält.&#10;&#10;KI-generierte Inhalte können fehlerhaft sein.">
            <a:extLst>
              <a:ext uri="{FF2B5EF4-FFF2-40B4-BE49-F238E27FC236}">
                <a16:creationId xmlns:a16="http://schemas.microsoft.com/office/drawing/2014/main" id="{95F854E2-E97D-DD82-72AC-25AF9E88834F}"/>
              </a:ext>
            </a:extLst>
          </p:cNvPr>
          <p:cNvPicPr>
            <a:picLocks noChangeAspect="1"/>
          </p:cNvPicPr>
          <p:nvPr/>
        </p:nvPicPr>
        <p:blipFill>
          <a:blip r:embed="rId3"/>
          <a:srcRect r="74145"/>
          <a:stretch>
            <a:fillRect/>
          </a:stretch>
        </p:blipFill>
        <p:spPr>
          <a:xfrm>
            <a:off x="3274828" y="3704862"/>
            <a:ext cx="2009553" cy="2238754"/>
          </a:xfrm>
          <a:prstGeom prst="rect">
            <a:avLst/>
          </a:prstGeom>
        </p:spPr>
      </p:pic>
      <p:sp>
        <p:nvSpPr>
          <p:cNvPr id="10" name="Pfeil nach rechts 9">
            <a:extLst>
              <a:ext uri="{FF2B5EF4-FFF2-40B4-BE49-F238E27FC236}">
                <a16:creationId xmlns:a16="http://schemas.microsoft.com/office/drawing/2014/main" id="{174FE185-3A24-326C-8B0D-FD8093922D98}"/>
              </a:ext>
            </a:extLst>
          </p:cNvPr>
          <p:cNvSpPr/>
          <p:nvPr/>
        </p:nvSpPr>
        <p:spPr>
          <a:xfrm>
            <a:off x="2115879" y="496540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9C478F85-CDDD-75FD-7B06-E8C9A1FAB3BE}"/>
              </a:ext>
            </a:extLst>
          </p:cNvPr>
          <p:cNvSpPr txBox="1"/>
          <p:nvPr/>
        </p:nvSpPr>
        <p:spPr>
          <a:xfrm>
            <a:off x="6361721" y="3079101"/>
            <a:ext cx="4175144" cy="2308324"/>
          </a:xfrm>
          <a:prstGeom prst="rect">
            <a:avLst/>
          </a:prstGeom>
          <a:noFill/>
        </p:spPr>
        <p:txBody>
          <a:bodyPr wrap="square" rtlCol="0">
            <a:spAutoFit/>
          </a:bodyPr>
          <a:lstStyle/>
          <a:p>
            <a:r>
              <a:rPr lang="de-DE" dirty="0">
                <a:sym typeface="Wingdings" pitchFamily="2" charset="2"/>
              </a:rPr>
              <a:t> Normalerweise sind für importierende Unternehmen </a:t>
            </a:r>
            <a:r>
              <a:rPr lang="de-DE" b="1" dirty="0">
                <a:sym typeface="Wingdings" pitchFamily="2" charset="2"/>
              </a:rPr>
              <a:t>keine</a:t>
            </a:r>
            <a:r>
              <a:rPr lang="de-DE" dirty="0">
                <a:sym typeface="Wingdings" pitchFamily="2" charset="2"/>
              </a:rPr>
              <a:t> zusätzlichen Maßnahmen zur Überprüfung und Minimierung der Entwaldungsfreiheit für Einfuhren von Holzerzeugnissen aus der Ukraine notwendig (Ausnahme: Anlassbezogen). Keine Änderungen der Liste in 2026 geplant.</a:t>
            </a:r>
            <a:endParaRPr lang="de-DE" dirty="0"/>
          </a:p>
        </p:txBody>
      </p:sp>
    </p:spTree>
    <p:extLst>
      <p:ext uri="{BB962C8B-B14F-4D97-AF65-F5344CB8AC3E}">
        <p14:creationId xmlns:p14="http://schemas.microsoft.com/office/powerpoint/2010/main" val="211811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28000-E88C-9FCD-F2B1-BFF3AF18435D}"/>
              </a:ext>
            </a:extLst>
          </p:cNvPr>
          <p:cNvSpPr>
            <a:spLocks noGrp="1"/>
          </p:cNvSpPr>
          <p:nvPr>
            <p:ph type="title"/>
          </p:nvPr>
        </p:nvSpPr>
        <p:spPr/>
        <p:txBody>
          <a:bodyPr>
            <a:normAutofit/>
          </a:bodyPr>
          <a:lstStyle/>
          <a:p>
            <a:pPr algn="r"/>
            <a:r>
              <a:rPr lang="de-DE" sz="3500" b="1" dirty="0">
                <a:solidFill>
                  <a:srgbClr val="2B415D"/>
                </a:solidFill>
                <a:latin typeface="Arial" panose="020B0604020202020204" pitchFamily="34" charset="0"/>
                <a:ea typeface="Roboto"/>
                <a:cs typeface="Arial" panose="020B0604020202020204" pitchFamily="34" charset="0"/>
              </a:rPr>
              <a:t>GLIEDERUNG</a:t>
            </a:r>
          </a:p>
        </p:txBody>
      </p:sp>
      <p:sp>
        <p:nvSpPr>
          <p:cNvPr id="3" name="Inhaltsplatzhalter 2">
            <a:extLst>
              <a:ext uri="{FF2B5EF4-FFF2-40B4-BE49-F238E27FC236}">
                <a16:creationId xmlns:a16="http://schemas.microsoft.com/office/drawing/2014/main" id="{E047E8D1-F5DC-CFE2-0783-B68FB6E7BF02}"/>
              </a:ext>
            </a:extLst>
          </p:cNvPr>
          <p:cNvSpPr>
            <a:spLocks noGrp="1"/>
          </p:cNvSpPr>
          <p:nvPr>
            <p:ph idx="1"/>
          </p:nvPr>
        </p:nvSpPr>
        <p:spPr>
          <a:xfrm>
            <a:off x="836613" y="693375"/>
            <a:ext cx="7495095" cy="5488415"/>
          </a:xfrm>
        </p:spPr>
        <p:txBody>
          <a:bodyPr vert="horz" lIns="91440" tIns="45720" rIns="91440" bIns="45720" rtlCol="0" anchor="t">
            <a:noAutofit/>
          </a:bodyPr>
          <a:lstStyle/>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EUDR 2026</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Betroffenheit Rohstoffe – Erzeugnisse</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Zeitschiene</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Basis - Definitionen</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Betroffenheit in der Branche – </a:t>
            </a:r>
            <a:r>
              <a:rPr lang="de-DE" sz="2400" dirty="0" err="1">
                <a:latin typeface="Arial" panose="020B0604020202020204" pitchFamily="34" charset="0"/>
                <a:cs typeface="Arial" panose="020B0604020202020204" pitchFamily="34" charset="0"/>
              </a:rPr>
              <a:t>Scope</a:t>
            </a:r>
            <a:r>
              <a:rPr lang="de-DE" sz="2400" dirty="0">
                <a:latin typeface="Arial" panose="020B0604020202020204" pitchFamily="34" charset="0"/>
                <a:cs typeface="Arial" panose="020B0604020202020204" pitchFamily="34" charset="0"/>
              </a:rPr>
              <a:t>  </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Umsetzung </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Information System (IS)</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Abgabe von Sorgfaltserklärungen</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Kontrolle – Rechtsfolgen</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Fallbeispiele</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Welche Probleme gibt es noch?</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Handlungsempfehlung</a:t>
            </a:r>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9E809288-8899-7E7D-3EFD-8D2E2BB68CDC}"/>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689640F2-0B6E-FAC4-8268-54CAE9B6D6C9}"/>
              </a:ext>
            </a:extLst>
          </p:cNvPr>
          <p:cNvSpPr>
            <a:spLocks noGrp="1"/>
          </p:cNvSpPr>
          <p:nvPr>
            <p:ph type="sldNum" sz="quarter" idx="12"/>
          </p:nvPr>
        </p:nvSpPr>
        <p:spPr/>
        <p:txBody>
          <a:bodyPr/>
          <a:lstStyle/>
          <a:p>
            <a:fld id="{EF7C1965-317C-3B42-B3F2-F0651D9CAB98}" type="slidenum">
              <a:rPr lang="de-DE" smtClean="0"/>
              <a:t>3</a:t>
            </a:fld>
            <a:endParaRPr lang="de-DE"/>
          </a:p>
        </p:txBody>
      </p:sp>
    </p:spTree>
    <p:extLst>
      <p:ext uri="{BB962C8B-B14F-4D97-AF65-F5344CB8AC3E}">
        <p14:creationId xmlns:p14="http://schemas.microsoft.com/office/powerpoint/2010/main" val="3537150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6B0917-9952-0D80-F447-C33E02FCC269}"/>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2B91C417-7A0D-E35F-DEB6-BF2599E33615}"/>
              </a:ext>
            </a:extLst>
          </p:cNvPr>
          <p:cNvSpPr>
            <a:spLocks noGrp="1"/>
          </p:cNvSpPr>
          <p:nvPr>
            <p:ph type="title"/>
          </p:nvPr>
        </p:nvSpPr>
        <p:spPr>
          <a:xfrm>
            <a:off x="838200" y="2002631"/>
            <a:ext cx="10515600" cy="2852737"/>
          </a:xfrm>
        </p:spPr>
        <p:txBody>
          <a:bodyPr>
            <a:normAutofit/>
          </a:bodyPr>
          <a:lstStyle/>
          <a:p>
            <a:pPr algn="r"/>
            <a:r>
              <a:rPr lang="de-DE" sz="7200" b="1"/>
              <a:t>Information System (IS)</a:t>
            </a:r>
          </a:p>
        </p:txBody>
      </p:sp>
      <p:sp>
        <p:nvSpPr>
          <p:cNvPr id="5" name="Foliennummernplatzhalter 4">
            <a:extLst>
              <a:ext uri="{FF2B5EF4-FFF2-40B4-BE49-F238E27FC236}">
                <a16:creationId xmlns:a16="http://schemas.microsoft.com/office/drawing/2014/main" id="{DAFF2F27-BE17-C624-594E-A63C6D7376B3}"/>
              </a:ext>
            </a:extLst>
          </p:cNvPr>
          <p:cNvSpPr>
            <a:spLocks noGrp="1"/>
          </p:cNvSpPr>
          <p:nvPr>
            <p:ph type="sldNum" sz="quarter" idx="12"/>
          </p:nvPr>
        </p:nvSpPr>
        <p:spPr/>
        <p:txBody>
          <a:bodyPr/>
          <a:lstStyle/>
          <a:p>
            <a:fld id="{EF7C1965-317C-3B42-B3F2-F0651D9CAB98}" type="slidenum">
              <a:rPr lang="de-DE" smtClean="0"/>
              <a:t>30</a:t>
            </a:fld>
            <a:endParaRPr lang="de-DE"/>
          </a:p>
        </p:txBody>
      </p:sp>
    </p:spTree>
    <p:extLst>
      <p:ext uri="{BB962C8B-B14F-4D97-AF65-F5344CB8AC3E}">
        <p14:creationId xmlns:p14="http://schemas.microsoft.com/office/powerpoint/2010/main" val="310996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DDACEB8-7CA4-6531-5B89-5ECD441026C4}"/>
              </a:ext>
            </a:extLst>
          </p:cNvPr>
          <p:cNvSpPr>
            <a:spLocks noGrp="1"/>
          </p:cNvSpPr>
          <p:nvPr>
            <p:ph type="ftr" sz="quarter" idx="11"/>
          </p:nvPr>
        </p:nvSpPr>
        <p:spPr/>
        <p:txBody>
          <a:bodyPr/>
          <a:lstStyle/>
          <a:p>
            <a:r>
              <a:rPr lang="de-DE"/>
              <a:t>EUDR HDH Vorstellung</a:t>
            </a:r>
          </a:p>
        </p:txBody>
      </p:sp>
      <p:sp>
        <p:nvSpPr>
          <p:cNvPr id="3" name="Foliennummernplatzhalter 2">
            <a:extLst>
              <a:ext uri="{FF2B5EF4-FFF2-40B4-BE49-F238E27FC236}">
                <a16:creationId xmlns:a16="http://schemas.microsoft.com/office/drawing/2014/main" id="{B30F3380-1D2E-D6A8-ABF6-C5C654386C71}"/>
              </a:ext>
            </a:extLst>
          </p:cNvPr>
          <p:cNvSpPr>
            <a:spLocks noGrp="1"/>
          </p:cNvSpPr>
          <p:nvPr>
            <p:ph type="sldNum" sz="quarter" idx="12"/>
          </p:nvPr>
        </p:nvSpPr>
        <p:spPr/>
        <p:txBody>
          <a:bodyPr/>
          <a:lstStyle/>
          <a:p>
            <a:fld id="{EF7C1965-317C-3B42-B3F2-F0651D9CAB98}" type="slidenum">
              <a:rPr lang="de-DE" smtClean="0"/>
              <a:t>31</a:t>
            </a:fld>
            <a:endParaRPr lang="de-DE"/>
          </a:p>
        </p:txBody>
      </p:sp>
      <p:sp>
        <p:nvSpPr>
          <p:cNvPr id="5" name="Titel 1">
            <a:extLst>
              <a:ext uri="{FF2B5EF4-FFF2-40B4-BE49-F238E27FC236}">
                <a16:creationId xmlns:a16="http://schemas.microsoft.com/office/drawing/2014/main" id="{8846BCED-78EF-ED1B-C93E-0A0B1BA95D67}"/>
              </a:ext>
            </a:extLst>
          </p:cNvPr>
          <p:cNvSpPr txBox="1">
            <a:spLocks/>
          </p:cNvSpPr>
          <p:nvPr/>
        </p:nvSpPr>
        <p:spPr>
          <a:xfrm>
            <a:off x="836613" y="333375"/>
            <a:ext cx="10515600" cy="720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de-DE" sz="3200" b="1">
                <a:solidFill>
                  <a:srgbClr val="2B415D"/>
                </a:solidFill>
                <a:latin typeface="Arial" panose="020B0604020202020204" pitchFamily="34" charset="0"/>
                <a:ea typeface="Roboto"/>
                <a:cs typeface="Arial" panose="020B0604020202020204" pitchFamily="34" charset="0"/>
              </a:rPr>
              <a:t>Das EU Information System</a:t>
            </a:r>
            <a:endParaRPr lang="de-DE" sz="3200">
              <a:latin typeface="Arial" panose="020B0604020202020204" pitchFamily="34" charset="0"/>
              <a:cs typeface="Arial" panose="020B0604020202020204" pitchFamily="34" charset="0"/>
            </a:endParaRPr>
          </a:p>
        </p:txBody>
      </p:sp>
      <p:pic>
        <p:nvPicPr>
          <p:cNvPr id="10" name="Grafik 9" descr="Ein Bild, das Text, Screenshot, Logo, Schrift enthält.&#10;&#10;Automatisch generierte Beschreibung">
            <a:extLst>
              <a:ext uri="{FF2B5EF4-FFF2-40B4-BE49-F238E27FC236}">
                <a16:creationId xmlns:a16="http://schemas.microsoft.com/office/drawing/2014/main" id="{4A5CFDFB-CE77-C371-3E8D-FE864ACBD994}"/>
              </a:ext>
            </a:extLst>
          </p:cNvPr>
          <p:cNvPicPr>
            <a:picLocks noChangeAspect="1"/>
          </p:cNvPicPr>
          <p:nvPr/>
        </p:nvPicPr>
        <p:blipFill>
          <a:blip r:embed="rId2"/>
          <a:stretch>
            <a:fillRect/>
          </a:stretch>
        </p:blipFill>
        <p:spPr>
          <a:xfrm>
            <a:off x="496705" y="1053375"/>
            <a:ext cx="5913620" cy="3429000"/>
          </a:xfrm>
          <a:prstGeom prst="rect">
            <a:avLst/>
          </a:prstGeom>
        </p:spPr>
      </p:pic>
      <p:sp>
        <p:nvSpPr>
          <p:cNvPr id="11" name="Textfeld 10">
            <a:extLst>
              <a:ext uri="{FF2B5EF4-FFF2-40B4-BE49-F238E27FC236}">
                <a16:creationId xmlns:a16="http://schemas.microsoft.com/office/drawing/2014/main" id="{BC0E217F-CE92-6702-4685-D7B1CFBACC87}"/>
              </a:ext>
            </a:extLst>
          </p:cNvPr>
          <p:cNvSpPr txBox="1"/>
          <p:nvPr/>
        </p:nvSpPr>
        <p:spPr>
          <a:xfrm>
            <a:off x="7829550" y="1900238"/>
            <a:ext cx="2906459" cy="646331"/>
          </a:xfrm>
          <a:prstGeom prst="rect">
            <a:avLst/>
          </a:prstGeom>
          <a:noFill/>
        </p:spPr>
        <p:txBody>
          <a:bodyPr wrap="square" rtlCol="0">
            <a:spAutoFit/>
          </a:bodyPr>
          <a:lstStyle/>
          <a:p>
            <a:r>
              <a:rPr lang="de-DE"/>
              <a:t>EUDR IS User guideline veröffentlicht am 01.10.24</a:t>
            </a:r>
          </a:p>
        </p:txBody>
      </p:sp>
      <p:sp>
        <p:nvSpPr>
          <p:cNvPr id="12" name="Textfeld 11">
            <a:extLst>
              <a:ext uri="{FF2B5EF4-FFF2-40B4-BE49-F238E27FC236}">
                <a16:creationId xmlns:a16="http://schemas.microsoft.com/office/drawing/2014/main" id="{2F5D20E2-600C-7396-4A57-28BDA79E46A2}"/>
              </a:ext>
            </a:extLst>
          </p:cNvPr>
          <p:cNvSpPr txBox="1"/>
          <p:nvPr/>
        </p:nvSpPr>
        <p:spPr>
          <a:xfrm>
            <a:off x="6537961" y="3381697"/>
            <a:ext cx="4563428" cy="2862322"/>
          </a:xfrm>
          <a:prstGeom prst="rect">
            <a:avLst/>
          </a:prstGeom>
          <a:noFill/>
        </p:spPr>
        <p:txBody>
          <a:bodyPr wrap="square" rtlCol="0">
            <a:spAutoFit/>
          </a:bodyPr>
          <a:lstStyle/>
          <a:p>
            <a:pPr marL="285750" indent="-285750">
              <a:buFont typeface="Arial" panose="020B0604020202020204" pitchFamily="34" charset="0"/>
              <a:buChar char="•"/>
            </a:pPr>
            <a:r>
              <a:rPr lang="de-DE" dirty="0"/>
              <a:t>Erstellung EU </a:t>
            </a:r>
            <a:r>
              <a:rPr lang="de-DE" dirty="0" err="1"/>
              <a:t>user</a:t>
            </a:r>
            <a:r>
              <a:rPr lang="de-DE" dirty="0"/>
              <a:t> </a:t>
            </a:r>
            <a:r>
              <a:rPr lang="de-DE" dirty="0" err="1"/>
              <a:t>account</a:t>
            </a:r>
            <a:r>
              <a:rPr lang="de-DE" dirty="0"/>
              <a:t> (2 Faktor Authentifizierung)</a:t>
            </a:r>
          </a:p>
          <a:p>
            <a:pPr marL="285750" indent="-285750">
              <a:buFont typeface="Arial" panose="020B0604020202020204" pitchFamily="34" charset="0"/>
              <a:buChar char="•"/>
            </a:pPr>
            <a:r>
              <a:rPr lang="de-DE" dirty="0"/>
              <a:t>Erstellung EU Unternehmensaccount</a:t>
            </a:r>
          </a:p>
          <a:p>
            <a:pPr marL="285750" indent="-285750">
              <a:buFont typeface="Arial" panose="020B0604020202020204" pitchFamily="34" charset="0"/>
              <a:buChar char="•"/>
            </a:pPr>
            <a:r>
              <a:rPr lang="de-DE" dirty="0"/>
              <a:t>Verlinkung Personen-Unternehmensaccount</a:t>
            </a:r>
          </a:p>
          <a:p>
            <a:pPr marL="285750" indent="-285750">
              <a:buFont typeface="Arial" panose="020B0604020202020204" pitchFamily="34" charset="0"/>
              <a:buChar char="•"/>
            </a:pPr>
            <a:r>
              <a:rPr lang="de-DE" dirty="0">
                <a:solidFill>
                  <a:srgbClr val="FF0000"/>
                </a:solidFill>
              </a:rPr>
              <a:t>Neu: </a:t>
            </a:r>
            <a:r>
              <a:rPr lang="de-DE" dirty="0"/>
              <a:t>nachgelagerte MT: Zugang wohl nur im Fall von substanziellem Verdacht auf Verstoß gegen die EUDR</a:t>
            </a:r>
          </a:p>
          <a:p>
            <a:pPr marL="285750" indent="-285750">
              <a:buFont typeface="Arial" panose="020B0604020202020204" pitchFamily="34" charset="0"/>
              <a:buChar char="•"/>
            </a:pPr>
            <a:r>
              <a:rPr lang="de-DE" dirty="0"/>
              <a:t>IS soll wohl zwecks Umprogrammierung vorübergehend abgeschaltet werden</a:t>
            </a:r>
          </a:p>
        </p:txBody>
      </p:sp>
    </p:spTree>
    <p:extLst>
      <p:ext uri="{BB962C8B-B14F-4D97-AF65-F5344CB8AC3E}">
        <p14:creationId xmlns:p14="http://schemas.microsoft.com/office/powerpoint/2010/main" val="1249883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56E4A-41E9-F16A-7548-1548B4973ADD}"/>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75E3CFC-38AA-EB48-5951-B4947E5B38E9}"/>
              </a:ext>
            </a:extLst>
          </p:cNvPr>
          <p:cNvSpPr>
            <a:spLocks noGrp="1"/>
          </p:cNvSpPr>
          <p:nvPr>
            <p:ph type="ftr" sz="quarter" idx="11"/>
          </p:nvPr>
        </p:nvSpPr>
        <p:spPr/>
        <p:txBody>
          <a:bodyPr/>
          <a:lstStyle/>
          <a:p>
            <a:r>
              <a:rPr lang="de-DE"/>
              <a:t>EUDR HDH Vorstellung</a:t>
            </a:r>
          </a:p>
        </p:txBody>
      </p:sp>
      <p:sp>
        <p:nvSpPr>
          <p:cNvPr id="3" name="Foliennummernplatzhalter 2">
            <a:extLst>
              <a:ext uri="{FF2B5EF4-FFF2-40B4-BE49-F238E27FC236}">
                <a16:creationId xmlns:a16="http://schemas.microsoft.com/office/drawing/2014/main" id="{426A0559-9B5F-97E9-B8F2-E782C266DC9C}"/>
              </a:ext>
            </a:extLst>
          </p:cNvPr>
          <p:cNvSpPr>
            <a:spLocks noGrp="1"/>
          </p:cNvSpPr>
          <p:nvPr>
            <p:ph type="sldNum" sz="quarter" idx="12"/>
          </p:nvPr>
        </p:nvSpPr>
        <p:spPr/>
        <p:txBody>
          <a:bodyPr/>
          <a:lstStyle/>
          <a:p>
            <a:fld id="{EF7C1965-317C-3B42-B3F2-F0651D9CAB98}" type="slidenum">
              <a:rPr lang="de-DE" smtClean="0"/>
              <a:t>32</a:t>
            </a:fld>
            <a:endParaRPr lang="de-DE"/>
          </a:p>
        </p:txBody>
      </p:sp>
      <p:sp>
        <p:nvSpPr>
          <p:cNvPr id="5" name="Titel 1">
            <a:extLst>
              <a:ext uri="{FF2B5EF4-FFF2-40B4-BE49-F238E27FC236}">
                <a16:creationId xmlns:a16="http://schemas.microsoft.com/office/drawing/2014/main" id="{6C71BAB9-50D9-5865-17C4-9DF7A3337ADA}"/>
              </a:ext>
            </a:extLst>
          </p:cNvPr>
          <p:cNvSpPr txBox="1">
            <a:spLocks/>
          </p:cNvSpPr>
          <p:nvPr/>
        </p:nvSpPr>
        <p:spPr>
          <a:xfrm>
            <a:off x="836613" y="333375"/>
            <a:ext cx="10515600" cy="7200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de-DE" sz="3200" b="1">
                <a:solidFill>
                  <a:srgbClr val="2B415D"/>
                </a:solidFill>
                <a:latin typeface="Arial" panose="020B0604020202020204" pitchFamily="34" charset="0"/>
                <a:ea typeface="Roboto"/>
                <a:cs typeface="Arial" panose="020B0604020202020204" pitchFamily="34" charset="0"/>
              </a:rPr>
              <a:t>Die Sorgfaltserklärung in der Darstellung des IS (Desktop Variante</a:t>
            </a:r>
            <a:endParaRPr lang="de-DE" sz="320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2FDAF617-18F3-61AD-F5CD-8DF5F222324A}"/>
              </a:ext>
            </a:extLst>
          </p:cNvPr>
          <p:cNvSpPr txBox="1"/>
          <p:nvPr/>
        </p:nvSpPr>
        <p:spPr>
          <a:xfrm>
            <a:off x="836613" y="1152796"/>
            <a:ext cx="10515600" cy="369332"/>
          </a:xfrm>
          <a:prstGeom prst="rect">
            <a:avLst/>
          </a:prstGeom>
          <a:solidFill>
            <a:schemeClr val="accent1"/>
          </a:solidFill>
        </p:spPr>
        <p:txBody>
          <a:bodyPr wrap="square" lIns="91440" tIns="45720" rIns="91440" bIns="45720" rtlCol="0" anchor="t">
            <a:spAutoFit/>
          </a:bodyPr>
          <a:lstStyle/>
          <a:p>
            <a:r>
              <a:rPr lang="de-DE">
                <a:solidFill>
                  <a:schemeClr val="bg1"/>
                </a:solidFill>
              </a:rPr>
              <a:t>Darstellung neue Sorgfaltserklärung mit HS Code, Beschreibung und Baumart</a:t>
            </a:r>
            <a:endParaRPr lang="de-DE">
              <a:solidFill>
                <a:schemeClr val="bg1"/>
              </a:solidFill>
              <a:cs typeface="Calibri"/>
            </a:endParaRPr>
          </a:p>
        </p:txBody>
      </p:sp>
      <p:pic>
        <p:nvPicPr>
          <p:cNvPr id="7" name="Grafik 6" descr="Ein Bild, das Text, Zahl, Screenshot, Schrift enthält.&#10;&#10;Automatisch generierte Beschreibung">
            <a:extLst>
              <a:ext uri="{FF2B5EF4-FFF2-40B4-BE49-F238E27FC236}">
                <a16:creationId xmlns:a16="http://schemas.microsoft.com/office/drawing/2014/main" id="{8C0D8920-0BFE-5908-FEF0-5C3635BBDE0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9" t="-2882"/>
          <a:stretch/>
        </p:blipFill>
        <p:spPr>
          <a:xfrm>
            <a:off x="1536757" y="1529798"/>
            <a:ext cx="9116512" cy="4452564"/>
          </a:xfrm>
          <a:prstGeom prst="rect">
            <a:avLst/>
          </a:prstGeom>
        </p:spPr>
      </p:pic>
    </p:spTree>
    <p:extLst>
      <p:ext uri="{BB962C8B-B14F-4D97-AF65-F5344CB8AC3E}">
        <p14:creationId xmlns:p14="http://schemas.microsoft.com/office/powerpoint/2010/main" val="978388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DDACEB8-7CA4-6531-5B89-5ECD441026C4}"/>
              </a:ext>
            </a:extLst>
          </p:cNvPr>
          <p:cNvSpPr>
            <a:spLocks noGrp="1"/>
          </p:cNvSpPr>
          <p:nvPr>
            <p:ph type="ftr" sz="quarter" idx="11"/>
          </p:nvPr>
        </p:nvSpPr>
        <p:spPr/>
        <p:txBody>
          <a:bodyPr/>
          <a:lstStyle/>
          <a:p>
            <a:r>
              <a:rPr lang="de-DE"/>
              <a:t>EUDR HDH Vorstellung</a:t>
            </a:r>
          </a:p>
        </p:txBody>
      </p:sp>
      <p:sp>
        <p:nvSpPr>
          <p:cNvPr id="3" name="Foliennummernplatzhalter 2">
            <a:extLst>
              <a:ext uri="{FF2B5EF4-FFF2-40B4-BE49-F238E27FC236}">
                <a16:creationId xmlns:a16="http://schemas.microsoft.com/office/drawing/2014/main" id="{B30F3380-1D2E-D6A8-ABF6-C5C654386C71}"/>
              </a:ext>
            </a:extLst>
          </p:cNvPr>
          <p:cNvSpPr>
            <a:spLocks noGrp="1"/>
          </p:cNvSpPr>
          <p:nvPr>
            <p:ph type="sldNum" sz="quarter" idx="12"/>
          </p:nvPr>
        </p:nvSpPr>
        <p:spPr/>
        <p:txBody>
          <a:bodyPr/>
          <a:lstStyle/>
          <a:p>
            <a:fld id="{EF7C1965-317C-3B42-B3F2-F0651D9CAB98}" type="slidenum">
              <a:rPr lang="de-DE" smtClean="0"/>
              <a:t>33</a:t>
            </a:fld>
            <a:endParaRPr lang="de-DE"/>
          </a:p>
        </p:txBody>
      </p:sp>
      <p:sp>
        <p:nvSpPr>
          <p:cNvPr id="5" name="Titel 1">
            <a:extLst>
              <a:ext uri="{FF2B5EF4-FFF2-40B4-BE49-F238E27FC236}">
                <a16:creationId xmlns:a16="http://schemas.microsoft.com/office/drawing/2014/main" id="{8846BCED-78EF-ED1B-C93E-0A0B1BA95D67}"/>
              </a:ext>
            </a:extLst>
          </p:cNvPr>
          <p:cNvSpPr txBox="1">
            <a:spLocks/>
          </p:cNvSpPr>
          <p:nvPr/>
        </p:nvSpPr>
        <p:spPr>
          <a:xfrm>
            <a:off x="836613" y="333375"/>
            <a:ext cx="10515600" cy="7200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de-DE" sz="3200" b="1">
                <a:solidFill>
                  <a:srgbClr val="2B415D"/>
                </a:solidFill>
                <a:latin typeface="Arial" panose="020B0604020202020204" pitchFamily="34" charset="0"/>
                <a:ea typeface="Roboto"/>
                <a:cs typeface="Arial" panose="020B0604020202020204" pitchFamily="34" charset="0"/>
              </a:rPr>
              <a:t>Die Sorgfaltserklärung in der Darstellung des IS (Desktop Variante</a:t>
            </a:r>
            <a:endParaRPr lang="de-DE" sz="320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7B81FBA5-4AD1-3AC1-5FBE-37901D6BEA1F}"/>
              </a:ext>
            </a:extLst>
          </p:cNvPr>
          <p:cNvSpPr txBox="1"/>
          <p:nvPr/>
        </p:nvSpPr>
        <p:spPr>
          <a:xfrm>
            <a:off x="646114" y="1152796"/>
            <a:ext cx="4201885" cy="369332"/>
          </a:xfrm>
          <a:prstGeom prst="rect">
            <a:avLst/>
          </a:prstGeom>
          <a:solidFill>
            <a:schemeClr val="accent1"/>
          </a:solidFill>
        </p:spPr>
        <p:txBody>
          <a:bodyPr wrap="square" lIns="91440" tIns="45720" rIns="91440" bIns="45720" rtlCol="0" anchor="t">
            <a:spAutoFit/>
          </a:bodyPr>
          <a:lstStyle/>
          <a:p>
            <a:r>
              <a:rPr lang="de-DE" b="1" dirty="0">
                <a:solidFill>
                  <a:schemeClr val="bg1"/>
                </a:solidFill>
              </a:rPr>
              <a:t>Darstellung Drop Down Menü HS Codes</a:t>
            </a:r>
            <a:endParaRPr lang="de-DE" b="1" dirty="0">
              <a:solidFill>
                <a:schemeClr val="bg1"/>
              </a:solidFill>
              <a:cs typeface="Calibri"/>
            </a:endParaRPr>
          </a:p>
        </p:txBody>
      </p:sp>
      <p:pic>
        <p:nvPicPr>
          <p:cNvPr id="11" name="Grafik 10" descr="Ein Bild, das Text, Screenshot, Software, Zahl enthält.&#10;&#10;Automatisch generierte Beschreibung">
            <a:extLst>
              <a:ext uri="{FF2B5EF4-FFF2-40B4-BE49-F238E27FC236}">
                <a16:creationId xmlns:a16="http://schemas.microsoft.com/office/drawing/2014/main" id="{BC878CE2-3052-F19A-C53C-EEA383FBB109}"/>
              </a:ext>
            </a:extLst>
          </p:cNvPr>
          <p:cNvPicPr>
            <a:picLocks noChangeAspect="1"/>
          </p:cNvPicPr>
          <p:nvPr/>
        </p:nvPicPr>
        <p:blipFill>
          <a:blip r:embed="rId2"/>
          <a:stretch>
            <a:fillRect/>
          </a:stretch>
        </p:blipFill>
        <p:spPr>
          <a:xfrm>
            <a:off x="4700587" y="741880"/>
            <a:ext cx="7258050" cy="5614470"/>
          </a:xfrm>
          <a:prstGeom prst="rect">
            <a:avLst/>
          </a:prstGeom>
        </p:spPr>
      </p:pic>
      <p:sp>
        <p:nvSpPr>
          <p:cNvPr id="7" name="Textfeld 6">
            <a:extLst>
              <a:ext uri="{FF2B5EF4-FFF2-40B4-BE49-F238E27FC236}">
                <a16:creationId xmlns:a16="http://schemas.microsoft.com/office/drawing/2014/main" id="{00C8165A-5B9B-7562-2919-F78BDB77991A}"/>
              </a:ext>
            </a:extLst>
          </p:cNvPr>
          <p:cNvSpPr txBox="1"/>
          <p:nvPr/>
        </p:nvSpPr>
        <p:spPr>
          <a:xfrm>
            <a:off x="645659" y="5949509"/>
            <a:ext cx="2451101" cy="276999"/>
          </a:xfrm>
          <a:prstGeom prst="rect">
            <a:avLst/>
          </a:prstGeom>
          <a:solidFill>
            <a:schemeClr val="bg1">
              <a:lumMod val="95000"/>
            </a:schemeClr>
          </a:solidFill>
        </p:spPr>
        <p:txBody>
          <a:bodyPr wrap="square" lIns="91440" tIns="45720" rIns="91440" bIns="45720" rtlCol="0" anchor="t">
            <a:spAutoFit/>
          </a:bodyPr>
          <a:lstStyle/>
          <a:p>
            <a:r>
              <a:rPr lang="de-DE" sz="1200" b="1" u="sng"/>
              <a:t>Quelle:</a:t>
            </a:r>
            <a:r>
              <a:rPr lang="de-DE" sz="1200" b="1"/>
              <a:t> </a:t>
            </a:r>
            <a:r>
              <a:rPr lang="de-DE" sz="1200"/>
              <a:t>EU-Kommission 24.06.2024</a:t>
            </a:r>
            <a:endParaRPr lang="de-DE" sz="1200">
              <a:cs typeface="Calibri"/>
            </a:endParaRPr>
          </a:p>
        </p:txBody>
      </p:sp>
      <p:sp>
        <p:nvSpPr>
          <p:cNvPr id="4" name="Rechteck: abgerundete Ecken 10">
            <a:extLst>
              <a:ext uri="{FF2B5EF4-FFF2-40B4-BE49-F238E27FC236}">
                <a16:creationId xmlns:a16="http://schemas.microsoft.com/office/drawing/2014/main" id="{9A3CD292-187B-29B4-FBDB-B2AB4C2C01CB}"/>
              </a:ext>
            </a:extLst>
          </p:cNvPr>
          <p:cNvSpPr/>
          <p:nvPr/>
        </p:nvSpPr>
        <p:spPr>
          <a:xfrm>
            <a:off x="644756" y="2262730"/>
            <a:ext cx="4201884" cy="23549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marR="0" indent="-285750" algn="l" rtl="0">
              <a:lnSpc>
                <a:spcPts val="2000"/>
              </a:lnSpc>
              <a:buSzPts val="800"/>
              <a:buFont typeface="Wingdings" panose="05000000000000000000" pitchFamily="2" charset="2"/>
              <a:buChar char="§"/>
            </a:pPr>
            <a:r>
              <a:rPr lang="de-DE" sz="2000" b="0" i="0" u="none" strike="noStrike" baseline="0" dirty="0">
                <a:solidFill>
                  <a:schemeClr val="bg1"/>
                </a:solidFill>
                <a:latin typeface="Arial"/>
                <a:cs typeface="Arial"/>
              </a:rPr>
              <a:t>Die im Anhang I angegebene Stellenzahl im HS-Code ist normativ</a:t>
            </a:r>
          </a:p>
          <a:p>
            <a:pPr marL="285750" marR="0" indent="-285750" algn="l" rtl="0">
              <a:lnSpc>
                <a:spcPts val="2000"/>
              </a:lnSpc>
              <a:buSzPts val="800"/>
              <a:buFont typeface="Wingdings" panose="05000000000000000000" pitchFamily="2" charset="2"/>
              <a:buChar char="§"/>
            </a:pPr>
            <a:r>
              <a:rPr lang="de-DE" sz="2000" dirty="0">
                <a:solidFill>
                  <a:schemeClr val="bg1"/>
                </a:solidFill>
                <a:latin typeface="Arial"/>
                <a:cs typeface="Arial"/>
              </a:rPr>
              <a:t>Auch wenn im System noch kleinteilige Codes technisch darstellbar sind, gilt doch immer nur der Code aus dem Anhang I</a:t>
            </a:r>
            <a:endParaRPr lang="de-DE" sz="2000" b="0" i="0" u="none" strike="noStrike" baseline="0" dirty="0">
              <a:solidFill>
                <a:schemeClr val="bg1"/>
              </a:solidFill>
              <a:latin typeface="Arial"/>
              <a:cs typeface="Arial"/>
            </a:endParaRPr>
          </a:p>
        </p:txBody>
      </p:sp>
    </p:spTree>
    <p:extLst>
      <p:ext uri="{BB962C8B-B14F-4D97-AF65-F5344CB8AC3E}">
        <p14:creationId xmlns:p14="http://schemas.microsoft.com/office/powerpoint/2010/main" val="224463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a:xfrm>
            <a:off x="838200" y="2002631"/>
            <a:ext cx="10515600" cy="2852737"/>
          </a:xfrm>
        </p:spPr>
        <p:txBody>
          <a:bodyPr>
            <a:normAutofit/>
          </a:bodyPr>
          <a:lstStyle/>
          <a:p>
            <a:pPr algn="r"/>
            <a:r>
              <a:rPr lang="de-DE" sz="7200" b="1"/>
              <a:t>Kontrolle – Rechtsfolgen </a:t>
            </a:r>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34</a:t>
            </a:fld>
            <a:endParaRPr lang="de-DE"/>
          </a:p>
        </p:txBody>
      </p:sp>
    </p:spTree>
    <p:extLst>
      <p:ext uri="{BB962C8B-B14F-4D97-AF65-F5344CB8AC3E}">
        <p14:creationId xmlns:p14="http://schemas.microsoft.com/office/powerpoint/2010/main" val="3983488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71E7D-4720-F5F8-4A6F-A2964257078C}"/>
              </a:ext>
            </a:extLst>
          </p:cNvPr>
          <p:cNvSpPr>
            <a:spLocks noGrp="1"/>
          </p:cNvSpPr>
          <p:nvPr>
            <p:ph type="title"/>
          </p:nvPr>
        </p:nvSpPr>
        <p:spPr/>
        <p:txBody>
          <a:bodyPr>
            <a:normAutofit/>
          </a:bodyPr>
          <a:lstStyle/>
          <a:p>
            <a:r>
              <a:rPr lang="de-DE" sz="3200" b="1">
                <a:latin typeface="Arial" panose="020B0604020202020204" pitchFamily="34" charset="0"/>
                <a:cs typeface="Arial" panose="020B0604020202020204" pitchFamily="34" charset="0"/>
              </a:rPr>
              <a:t>Mögliche Rechtsfolgen </a:t>
            </a:r>
          </a:p>
        </p:txBody>
      </p:sp>
      <p:sp>
        <p:nvSpPr>
          <p:cNvPr id="3" name="Inhaltsplatzhalter 2">
            <a:extLst>
              <a:ext uri="{FF2B5EF4-FFF2-40B4-BE49-F238E27FC236}">
                <a16:creationId xmlns:a16="http://schemas.microsoft.com/office/drawing/2014/main" id="{1E92FA2A-9E61-2E8D-DD54-BC3325878893}"/>
              </a:ext>
            </a:extLst>
          </p:cNvPr>
          <p:cNvSpPr>
            <a:spLocks noGrp="1"/>
          </p:cNvSpPr>
          <p:nvPr>
            <p:ph idx="1"/>
          </p:nvPr>
        </p:nvSpPr>
        <p:spPr>
          <a:xfrm>
            <a:off x="836613" y="1053375"/>
            <a:ext cx="10515600" cy="4946369"/>
          </a:xfrm>
        </p:spPr>
        <p:txBody>
          <a:bodyPr>
            <a:normAutofit fontScale="92500" lnSpcReduction="20000"/>
          </a:bodyPr>
          <a:lstStyle/>
          <a:p>
            <a:r>
              <a:rPr lang="de-DE" dirty="0"/>
              <a:t>Zuständige Kontrollbehörde Primärerzeuger: Landesbehörden</a:t>
            </a:r>
          </a:p>
          <a:p>
            <a:r>
              <a:rPr lang="de-DE" dirty="0"/>
              <a:t>Importe: zuständige Kontrollbehörde BLE (Unterstützung durch Zoll)</a:t>
            </a:r>
          </a:p>
          <a:p>
            <a:endParaRPr lang="de-DE" dirty="0"/>
          </a:p>
          <a:p>
            <a:r>
              <a:rPr lang="de-DE" dirty="0"/>
              <a:t>Mögliche Rechtsfolgen: </a:t>
            </a:r>
          </a:p>
          <a:p>
            <a:pPr lvl="1"/>
            <a:r>
              <a:rPr lang="de-DE" dirty="0"/>
              <a:t>Verpflichtung zu Korrekturmaßnahmen wie</a:t>
            </a:r>
          </a:p>
          <a:p>
            <a:pPr lvl="2"/>
            <a:r>
              <a:rPr lang="de-DE" dirty="0"/>
              <a:t>Behebung formeller Verstöße</a:t>
            </a:r>
          </a:p>
          <a:p>
            <a:pPr lvl="2"/>
            <a:r>
              <a:rPr lang="de-DE" dirty="0"/>
              <a:t>Verhinderung des Inverkehrbringens/Bereitstellens/Exportierens</a:t>
            </a:r>
          </a:p>
          <a:p>
            <a:pPr lvl="2"/>
            <a:r>
              <a:rPr lang="de-DE" dirty="0"/>
              <a:t>Sofortige Rücknahme oder sofortiger Rückruf</a:t>
            </a:r>
          </a:p>
          <a:p>
            <a:pPr lvl="2"/>
            <a:r>
              <a:rPr lang="de-DE" dirty="0"/>
              <a:t>Spende oder Entsorgung des Erzeugnisses</a:t>
            </a:r>
          </a:p>
          <a:p>
            <a:pPr lvl="1"/>
            <a:r>
              <a:rPr lang="de-DE" dirty="0"/>
              <a:t>Beschlagnahme Produkte</a:t>
            </a:r>
          </a:p>
          <a:p>
            <a:pPr lvl="1"/>
            <a:r>
              <a:rPr lang="de-DE" dirty="0"/>
              <a:t>Aussetzung Inverkehrbringen</a:t>
            </a:r>
          </a:p>
          <a:p>
            <a:pPr lvl="1"/>
            <a:r>
              <a:rPr lang="de-DE" dirty="0"/>
              <a:t>Geldbußen  (maximal 4% des unionsweiten jährlichen Gesamtumsatzes des Unternehmens)</a:t>
            </a:r>
          </a:p>
          <a:p>
            <a:pPr lvl="1"/>
            <a:r>
              <a:rPr lang="de-DE" dirty="0"/>
              <a:t>Veröffentlichung des Verstoßes </a:t>
            </a:r>
          </a:p>
          <a:p>
            <a:pPr lvl="1"/>
            <a:r>
              <a:rPr lang="de-DE" dirty="0"/>
              <a:t>Ausschluss von Vergabeverfahren (ab 5.000 EUR Strafe)</a:t>
            </a:r>
          </a:p>
          <a:p>
            <a:pPr lvl="1"/>
            <a:endParaRPr lang="de-DE" dirty="0"/>
          </a:p>
          <a:p>
            <a:pPr lvl="1"/>
            <a:endParaRPr lang="de-DE" dirty="0"/>
          </a:p>
        </p:txBody>
      </p:sp>
      <p:sp>
        <p:nvSpPr>
          <p:cNvPr id="4" name="Fußzeilenplatzhalter 3">
            <a:extLst>
              <a:ext uri="{FF2B5EF4-FFF2-40B4-BE49-F238E27FC236}">
                <a16:creationId xmlns:a16="http://schemas.microsoft.com/office/drawing/2014/main" id="{0AA076EF-8782-DEF3-5926-BBFFB9A7174B}"/>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99E5F207-8FA1-094A-C0EF-40BED96AF399}"/>
              </a:ext>
            </a:extLst>
          </p:cNvPr>
          <p:cNvSpPr>
            <a:spLocks noGrp="1"/>
          </p:cNvSpPr>
          <p:nvPr>
            <p:ph type="sldNum" sz="quarter" idx="12"/>
          </p:nvPr>
        </p:nvSpPr>
        <p:spPr/>
        <p:txBody>
          <a:bodyPr/>
          <a:lstStyle/>
          <a:p>
            <a:fld id="{EF7C1965-317C-3B42-B3F2-F0651D9CAB98}" type="slidenum">
              <a:rPr lang="de-DE" smtClean="0"/>
              <a:t>35</a:t>
            </a:fld>
            <a:endParaRPr lang="de-DE"/>
          </a:p>
        </p:txBody>
      </p:sp>
    </p:spTree>
    <p:extLst>
      <p:ext uri="{BB962C8B-B14F-4D97-AF65-F5344CB8AC3E}">
        <p14:creationId xmlns:p14="http://schemas.microsoft.com/office/powerpoint/2010/main" val="4279831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a:xfrm>
            <a:off x="838200" y="2002631"/>
            <a:ext cx="10515600" cy="2852737"/>
          </a:xfrm>
        </p:spPr>
        <p:txBody>
          <a:bodyPr>
            <a:normAutofit/>
          </a:bodyPr>
          <a:lstStyle/>
          <a:p>
            <a:pPr algn="r"/>
            <a:r>
              <a:rPr lang="de-DE" sz="7200" b="1"/>
              <a:t>FALLBEISPIELE</a:t>
            </a:r>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36</a:t>
            </a:fld>
            <a:endParaRPr lang="de-DE"/>
          </a:p>
        </p:txBody>
      </p:sp>
    </p:spTree>
    <p:extLst>
      <p:ext uri="{BB962C8B-B14F-4D97-AF65-F5344CB8AC3E}">
        <p14:creationId xmlns:p14="http://schemas.microsoft.com/office/powerpoint/2010/main" val="3759857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F921D2B-7319-E67F-98AB-512A58C5BB8C}"/>
              </a:ext>
            </a:extLst>
          </p:cNvPr>
          <p:cNvSpPr>
            <a:spLocks noGrp="1"/>
          </p:cNvSpPr>
          <p:nvPr>
            <p:ph type="title"/>
          </p:nvPr>
        </p:nvSpPr>
        <p:spPr/>
        <p:txBody>
          <a:bodyPr>
            <a:noAutofit/>
          </a:bodyPr>
          <a:lstStyle/>
          <a:p>
            <a:r>
              <a:rPr lang="de-DE" sz="2800" b="1">
                <a:latin typeface="Arial" panose="020B0604020202020204" pitchFamily="34" charset="0"/>
                <a:cs typeface="Arial" panose="020B0604020202020204" pitchFamily="34" charset="0"/>
              </a:rPr>
              <a:t>Fallbeispiel: </a:t>
            </a:r>
            <a:r>
              <a:rPr lang="de-DE" sz="2800">
                <a:latin typeface="Arial" panose="020B0604020202020204" pitchFamily="34" charset="0"/>
                <a:cs typeface="Arial" panose="020B0604020202020204" pitchFamily="34" charset="0"/>
              </a:rPr>
              <a:t>EU-Unternehmen Importvorgang</a:t>
            </a:r>
          </a:p>
        </p:txBody>
      </p:sp>
      <p:pic>
        <p:nvPicPr>
          <p:cNvPr id="8" name="Inhaltsplatzhalter 2" descr="Ein Bild, das Text, Screenshot, Schrift, Diagramm enthält.&#10;&#10;Automatisch generierte Beschreibung">
            <a:extLst>
              <a:ext uri="{FF2B5EF4-FFF2-40B4-BE49-F238E27FC236}">
                <a16:creationId xmlns:a16="http://schemas.microsoft.com/office/drawing/2014/main" id="{F9591230-6BC2-F59E-451F-D5469039844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27470" y="1397794"/>
            <a:ext cx="10133885" cy="4351338"/>
          </a:xfrm>
        </p:spPr>
      </p:pic>
      <p:sp>
        <p:nvSpPr>
          <p:cNvPr id="4" name="Fußzeilenplatzhalter 3">
            <a:extLst>
              <a:ext uri="{FF2B5EF4-FFF2-40B4-BE49-F238E27FC236}">
                <a16:creationId xmlns:a16="http://schemas.microsoft.com/office/drawing/2014/main" id="{A6F77934-47ED-B36A-AF7C-CFDA6C03DD96}"/>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A997265F-97F4-E232-DA3F-A1957399C0CF}"/>
              </a:ext>
            </a:extLst>
          </p:cNvPr>
          <p:cNvSpPr>
            <a:spLocks noGrp="1"/>
          </p:cNvSpPr>
          <p:nvPr>
            <p:ph type="sldNum" sz="quarter" idx="12"/>
          </p:nvPr>
        </p:nvSpPr>
        <p:spPr/>
        <p:txBody>
          <a:bodyPr/>
          <a:lstStyle/>
          <a:p>
            <a:fld id="{EF7C1965-317C-3B42-B3F2-F0651D9CAB98}" type="slidenum">
              <a:rPr lang="de-DE" smtClean="0"/>
              <a:t>37</a:t>
            </a:fld>
            <a:endParaRPr lang="de-DE"/>
          </a:p>
        </p:txBody>
      </p:sp>
      <p:sp>
        <p:nvSpPr>
          <p:cNvPr id="2" name="Textfeld 1">
            <a:extLst>
              <a:ext uri="{FF2B5EF4-FFF2-40B4-BE49-F238E27FC236}">
                <a16:creationId xmlns:a16="http://schemas.microsoft.com/office/drawing/2014/main" id="{FDCBA29C-7A92-0039-6FA3-66944AE0786F}"/>
              </a:ext>
            </a:extLst>
          </p:cNvPr>
          <p:cNvSpPr txBox="1"/>
          <p:nvPr/>
        </p:nvSpPr>
        <p:spPr>
          <a:xfrm>
            <a:off x="1027469" y="5749132"/>
            <a:ext cx="10515600" cy="523220"/>
          </a:xfrm>
          <a:prstGeom prst="rect">
            <a:avLst/>
          </a:prstGeom>
          <a:solidFill>
            <a:srgbClr val="FFFF00"/>
          </a:solidFill>
        </p:spPr>
        <p:txBody>
          <a:bodyPr wrap="square" lIns="91440" tIns="45720" rIns="91440" bIns="45720" rtlCol="0" anchor="t">
            <a:spAutoFit/>
          </a:bodyPr>
          <a:lstStyle/>
          <a:p>
            <a:r>
              <a:rPr lang="de-DE" sz="1400" b="1" dirty="0">
                <a:solidFill>
                  <a:srgbClr val="FF0000"/>
                </a:solidFill>
                <a:latin typeface="Arial"/>
                <a:cs typeface="Arial"/>
              </a:rPr>
              <a:t>Quelle: Präsentation EU-Kommission, abrufbar auf der Seite der BLE: </a:t>
            </a:r>
            <a:r>
              <a:rPr lang="de-DE" sz="1400" b="1" dirty="0">
                <a:solidFill>
                  <a:srgbClr val="FF0000"/>
                </a:solidFill>
                <a:latin typeface="Arial"/>
                <a:cs typeface="Arial"/>
                <a:hlinkClick r:id="rId3"/>
              </a:rPr>
              <a:t>https://www.ble.de/DE/Themen/Wald-Holz/Entwaldungsfreie-Produkte/Lieferketten.html</a:t>
            </a:r>
            <a:r>
              <a:rPr lang="de-DE" sz="1400" b="1" dirty="0">
                <a:solidFill>
                  <a:srgbClr val="FF0000"/>
                </a:solidFill>
                <a:latin typeface="Arial"/>
                <a:cs typeface="Arial"/>
              </a:rPr>
              <a:t> (zuletzt abgerufen 13.02.26)</a:t>
            </a:r>
          </a:p>
        </p:txBody>
      </p:sp>
    </p:spTree>
    <p:extLst>
      <p:ext uri="{BB962C8B-B14F-4D97-AF65-F5344CB8AC3E}">
        <p14:creationId xmlns:p14="http://schemas.microsoft.com/office/powerpoint/2010/main" val="518709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a:xfrm>
            <a:off x="838200" y="2002631"/>
            <a:ext cx="10515600" cy="2852737"/>
          </a:xfrm>
        </p:spPr>
        <p:txBody>
          <a:bodyPr>
            <a:normAutofit/>
          </a:bodyPr>
          <a:lstStyle/>
          <a:p>
            <a:pPr algn="r"/>
            <a:r>
              <a:rPr lang="de-DE" sz="6600" b="1" dirty="0">
                <a:latin typeface="Aptos Display"/>
              </a:rPr>
              <a:t>Welche Probleme gibt es noch?</a:t>
            </a:r>
            <a:endParaRPr lang="de-DE" sz="6600" b="1" dirty="0"/>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38</a:t>
            </a:fld>
            <a:endParaRPr lang="de-DE"/>
          </a:p>
        </p:txBody>
      </p:sp>
    </p:spTree>
    <p:extLst>
      <p:ext uri="{BB962C8B-B14F-4D97-AF65-F5344CB8AC3E}">
        <p14:creationId xmlns:p14="http://schemas.microsoft.com/office/powerpoint/2010/main" val="2964280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B980A-0047-3678-CAAB-C6760DD89F5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56F3BA-114B-8451-394D-90C66AB07E99}"/>
              </a:ext>
            </a:extLst>
          </p:cNvPr>
          <p:cNvSpPr>
            <a:spLocks noGrp="1"/>
          </p:cNvSpPr>
          <p:nvPr>
            <p:ph type="title"/>
          </p:nvPr>
        </p:nvSpPr>
        <p:spPr/>
        <p:txBody>
          <a:bodyPr>
            <a:normAutofit/>
          </a:bodyPr>
          <a:lstStyle/>
          <a:p>
            <a:r>
              <a:rPr lang="de-DE" sz="3200" b="1" dirty="0">
                <a:latin typeface="Arial" panose="020B0604020202020204" pitchFamily="34" charset="0"/>
                <a:cs typeface="Arial" panose="020B0604020202020204" pitchFamily="34" charset="0"/>
              </a:rPr>
              <a:t>Unklare Punkte</a:t>
            </a:r>
          </a:p>
        </p:txBody>
      </p:sp>
      <p:sp>
        <p:nvSpPr>
          <p:cNvPr id="3" name="Inhaltsplatzhalter 2">
            <a:extLst>
              <a:ext uri="{FF2B5EF4-FFF2-40B4-BE49-F238E27FC236}">
                <a16:creationId xmlns:a16="http://schemas.microsoft.com/office/drawing/2014/main" id="{00496FF7-E5DA-5820-0E54-1A31800DFE23}"/>
              </a:ext>
            </a:extLst>
          </p:cNvPr>
          <p:cNvSpPr>
            <a:spLocks noGrp="1"/>
          </p:cNvSpPr>
          <p:nvPr>
            <p:ph idx="1"/>
          </p:nvPr>
        </p:nvSpPr>
        <p:spPr>
          <a:xfrm>
            <a:off x="836613" y="1053375"/>
            <a:ext cx="10515600" cy="4946369"/>
          </a:xfrm>
        </p:spPr>
        <p:txBody>
          <a:bodyPr>
            <a:normAutofit fontScale="92500" lnSpcReduction="20000"/>
          </a:bodyPr>
          <a:lstStyle/>
          <a:p>
            <a:r>
              <a:rPr lang="de-DE" dirty="0"/>
              <a:t>Revisionsprozess bis 04/26. Die KOM hat aber bereits angekündigt, keine Anpassung des Gesetzestextes vornehmen zu wollen</a:t>
            </a:r>
          </a:p>
          <a:p>
            <a:pPr marL="0" indent="0">
              <a:buNone/>
            </a:pPr>
            <a:r>
              <a:rPr lang="de-DE" sz="1500" u="sng" dirty="0"/>
              <a:t>Weitergabe +1 </a:t>
            </a:r>
          </a:p>
          <a:p>
            <a:r>
              <a:rPr lang="de-DE" sz="1500" dirty="0"/>
              <a:t>Der erste </a:t>
            </a:r>
            <a:r>
              <a:rPr lang="de-DE" sz="1500" dirty="0" err="1"/>
              <a:t>downstream</a:t>
            </a:r>
            <a:r>
              <a:rPr lang="de-DE" sz="1500" dirty="0"/>
              <a:t> </a:t>
            </a:r>
            <a:r>
              <a:rPr lang="de-DE" sz="1500" dirty="0" err="1"/>
              <a:t>operator</a:t>
            </a:r>
            <a:r>
              <a:rPr lang="de-DE" sz="1500" dirty="0"/>
              <a:t> muss die Nummer, die er vom </a:t>
            </a:r>
            <a:r>
              <a:rPr lang="de-DE" sz="1500" dirty="0" err="1"/>
              <a:t>operator</a:t>
            </a:r>
            <a:r>
              <a:rPr lang="de-DE" sz="1500" dirty="0"/>
              <a:t> erhält, aufnehmen und 5 Jahre speichern. Das führt zu verschiedenen Fragestellungen: </a:t>
            </a:r>
          </a:p>
          <a:p>
            <a:pPr lvl="1"/>
            <a:r>
              <a:rPr lang="de-DE" sz="1000" dirty="0"/>
              <a:t>Woher soll ein Unternehmen wissen, ob es das 2. oder 2+nte. Glied in der Lieferkette ist? </a:t>
            </a:r>
          </a:p>
          <a:p>
            <a:pPr lvl="1"/>
            <a:r>
              <a:rPr lang="de-DE" sz="1000" dirty="0"/>
              <a:t>Wie soll man mit Lieferanten umgehen, die sowohl </a:t>
            </a:r>
            <a:r>
              <a:rPr lang="de-DE" sz="1000" dirty="0" err="1"/>
              <a:t>operator</a:t>
            </a:r>
            <a:r>
              <a:rPr lang="de-DE" sz="1000" dirty="0"/>
              <a:t> als auch </a:t>
            </a:r>
            <a:r>
              <a:rPr lang="de-DE" sz="1000" dirty="0" err="1"/>
              <a:t>downstream</a:t>
            </a:r>
            <a:r>
              <a:rPr lang="de-DE" sz="1000" dirty="0"/>
              <a:t> </a:t>
            </a:r>
            <a:r>
              <a:rPr lang="de-DE" sz="1000" dirty="0" err="1"/>
              <a:t>operator</a:t>
            </a:r>
            <a:r>
              <a:rPr lang="de-DE" sz="1000" dirty="0"/>
              <a:t> sein können (selbstwerbender Händler verkauft Holz aus Selbstwerbung = </a:t>
            </a:r>
            <a:r>
              <a:rPr lang="de-DE" sz="1000" dirty="0" err="1"/>
              <a:t>operator</a:t>
            </a:r>
            <a:r>
              <a:rPr lang="de-DE" sz="1000" dirty="0"/>
              <a:t>, kauft Holz vom Waldbesitz, der selbst eingeschlagen hat zu = </a:t>
            </a:r>
            <a:r>
              <a:rPr lang="de-DE" sz="1000" dirty="0" err="1"/>
              <a:t>downstream</a:t>
            </a:r>
            <a:r>
              <a:rPr lang="de-DE" sz="1000" dirty="0"/>
              <a:t> </a:t>
            </a:r>
            <a:r>
              <a:rPr lang="de-DE" sz="1000" dirty="0" err="1"/>
              <a:t>operator</a:t>
            </a:r>
            <a:r>
              <a:rPr lang="de-DE" sz="1000" dirty="0"/>
              <a:t>). </a:t>
            </a:r>
          </a:p>
          <a:p>
            <a:pPr lvl="1"/>
            <a:r>
              <a:rPr lang="de-DE" sz="1000" dirty="0"/>
              <a:t>Wenn in einem Unternehmensverbund mehrere Unternehmen vorhanden sind, die eigenständige Rechtssubjekte darstellen, z.B. eine Einkaufsgesellschaft, gilt die </a:t>
            </a:r>
            <a:r>
              <a:rPr lang="de-DE" sz="1000" dirty="0" err="1"/>
              <a:t>Weitergabepflicht</a:t>
            </a:r>
            <a:r>
              <a:rPr lang="de-DE" sz="1000" dirty="0"/>
              <a:t> auch in diesem Fall nur bis zum zweiten Glied in der Kette? </a:t>
            </a:r>
            <a:endParaRPr lang="de-DE" sz="1400" dirty="0"/>
          </a:p>
          <a:p>
            <a:pPr lvl="1"/>
            <a:endParaRPr lang="de-DE" sz="1400" dirty="0"/>
          </a:p>
          <a:p>
            <a:pPr marL="0" indent="0">
              <a:buNone/>
            </a:pPr>
            <a:r>
              <a:rPr lang="de-DE" sz="1500" u="sng" dirty="0"/>
              <a:t>Registrierungsplicht für nachgelagerte nicht-KMU </a:t>
            </a:r>
          </a:p>
          <a:p>
            <a:r>
              <a:rPr lang="de-DE" sz="1500" dirty="0"/>
              <a:t>Nach Art 5.2 müssen sich nachgelagerte nicht-KMU in der IS-Datenbank registrieren. Diese Registrierung macht aber keinen Sinn, weil isoliert betrachtet die nicht-KMUs keine Nachvollziehbarkeit von Handelsketten ermöglichen. Da sie sonst als nachgelagerte Marktteilnehmer keine zusätzlichen Pflichten erfüllen müssen, können auch Kontrollen hier wenig nachfragen. </a:t>
            </a:r>
          </a:p>
          <a:p>
            <a:endParaRPr lang="de-DE" sz="1500" dirty="0"/>
          </a:p>
          <a:p>
            <a:pPr marL="0" indent="0">
              <a:buNone/>
            </a:pPr>
            <a:r>
              <a:rPr lang="de-DE" sz="1500" u="sng" dirty="0"/>
              <a:t>Umgang mit Holzverkäufen auf Stock </a:t>
            </a:r>
          </a:p>
          <a:p>
            <a:r>
              <a:rPr lang="de-DE" sz="1500" dirty="0"/>
              <a:t>Wird Holz auf Stock verkauft, ergeben sich nach den jüngsten Änderungen der EUDR, Schwierigkeiten in der nachgelagerten Kette. Weil Stockverkäufe an sich kein EUDR relevanter Vorgang sind, werden die Käufer, wenn sie das verarbeitete Holz verkaufen, automatisch zum Marktteilnehmer und profitieren oft auch nicht von den Vereinfachungen für Klein- und Kleinstproduzenten. Auch müssten sie für die Stockkäufe entsprechend Geodaten erheben und Nummern an ihre Kunden weitergeben. Auf der Forstseite wären gerade besonders kleine Betriebe betroffen, die den Einschlag nicht selbst organisieren. </a:t>
            </a:r>
          </a:p>
          <a:p>
            <a:pPr marL="0" indent="0">
              <a:buNone/>
            </a:pPr>
            <a:endParaRPr lang="de-DE" sz="1400" dirty="0"/>
          </a:p>
          <a:p>
            <a:pPr lvl="1"/>
            <a:endParaRPr lang="de-DE" sz="1000" dirty="0"/>
          </a:p>
        </p:txBody>
      </p:sp>
      <p:sp>
        <p:nvSpPr>
          <p:cNvPr id="4" name="Fußzeilenplatzhalter 3">
            <a:extLst>
              <a:ext uri="{FF2B5EF4-FFF2-40B4-BE49-F238E27FC236}">
                <a16:creationId xmlns:a16="http://schemas.microsoft.com/office/drawing/2014/main" id="{810BA1A5-D937-819C-8A40-9D5317D255C5}"/>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6A6B2A5F-940E-3306-4C39-9BDF4B54082A}"/>
              </a:ext>
            </a:extLst>
          </p:cNvPr>
          <p:cNvSpPr>
            <a:spLocks noGrp="1"/>
          </p:cNvSpPr>
          <p:nvPr>
            <p:ph type="sldNum" sz="quarter" idx="12"/>
          </p:nvPr>
        </p:nvSpPr>
        <p:spPr/>
        <p:txBody>
          <a:bodyPr/>
          <a:lstStyle/>
          <a:p>
            <a:fld id="{EF7C1965-317C-3B42-B3F2-F0651D9CAB98}" type="slidenum">
              <a:rPr lang="de-DE" smtClean="0"/>
              <a:t>39</a:t>
            </a:fld>
            <a:endParaRPr lang="de-DE"/>
          </a:p>
        </p:txBody>
      </p:sp>
    </p:spTree>
    <p:extLst>
      <p:ext uri="{BB962C8B-B14F-4D97-AF65-F5344CB8AC3E}">
        <p14:creationId xmlns:p14="http://schemas.microsoft.com/office/powerpoint/2010/main" val="134351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07CCE2-4587-02D4-09A6-41D7A2C622D6}"/>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0B015569-C16A-8F89-AEBE-6D0CE3247AE7}"/>
              </a:ext>
            </a:extLst>
          </p:cNvPr>
          <p:cNvSpPr>
            <a:spLocks noGrp="1"/>
          </p:cNvSpPr>
          <p:nvPr>
            <p:ph type="title"/>
          </p:nvPr>
        </p:nvSpPr>
        <p:spPr>
          <a:xfrm>
            <a:off x="500742" y="2002631"/>
            <a:ext cx="11226969" cy="3664522"/>
          </a:xfrm>
        </p:spPr>
        <p:txBody>
          <a:bodyPr>
            <a:normAutofit fontScale="90000"/>
          </a:bodyPr>
          <a:lstStyle/>
          <a:p>
            <a:pPr algn="l"/>
            <a:br>
              <a:rPr lang="de-DE" sz="7200" b="1" dirty="0"/>
            </a:br>
            <a:br>
              <a:rPr lang="de-DE" sz="7200" b="1" dirty="0"/>
            </a:br>
            <a:r>
              <a:rPr lang="de-DE" sz="7200" b="1" dirty="0"/>
              <a:t>EUDR </a:t>
            </a:r>
            <a:br>
              <a:rPr lang="de-DE" sz="7200" b="1" dirty="0"/>
            </a:br>
            <a:r>
              <a:rPr lang="de-DE" sz="7200" b="1" dirty="0"/>
              <a:t>(EU) 2023/1115 (EUDR)</a:t>
            </a:r>
            <a:br>
              <a:rPr lang="de-DE" sz="7200" b="1" dirty="0"/>
            </a:br>
            <a:r>
              <a:rPr lang="de-DE" sz="7200" b="1" dirty="0"/>
              <a:t>incl.</a:t>
            </a:r>
            <a:br>
              <a:rPr lang="de-DE" sz="7200" b="1" dirty="0"/>
            </a:br>
            <a:r>
              <a:rPr lang="de-DE" sz="7200" b="1" dirty="0"/>
              <a:t>(EU) 2025/2650 </a:t>
            </a:r>
            <a:r>
              <a:rPr lang="de-DE" sz="3600" b="1" dirty="0"/>
              <a:t>(Regulation </a:t>
            </a:r>
            <a:r>
              <a:rPr lang="de-DE" sz="3600" b="1" dirty="0" err="1"/>
              <a:t>amending</a:t>
            </a:r>
            <a:r>
              <a:rPr lang="de-DE" sz="3600" b="1" dirty="0"/>
              <a:t> EUDR)</a:t>
            </a:r>
            <a:endParaRPr lang="de-DE" sz="7200" b="1" dirty="0"/>
          </a:p>
        </p:txBody>
      </p:sp>
      <p:sp>
        <p:nvSpPr>
          <p:cNvPr id="5" name="Foliennummernplatzhalter 4">
            <a:extLst>
              <a:ext uri="{FF2B5EF4-FFF2-40B4-BE49-F238E27FC236}">
                <a16:creationId xmlns:a16="http://schemas.microsoft.com/office/drawing/2014/main" id="{DE9A7CB0-4FB2-AE84-3801-6154608D202E}"/>
              </a:ext>
            </a:extLst>
          </p:cNvPr>
          <p:cNvSpPr>
            <a:spLocks noGrp="1"/>
          </p:cNvSpPr>
          <p:nvPr>
            <p:ph type="sldNum" sz="quarter" idx="12"/>
          </p:nvPr>
        </p:nvSpPr>
        <p:spPr/>
        <p:txBody>
          <a:bodyPr/>
          <a:lstStyle/>
          <a:p>
            <a:fld id="{EF7C1965-317C-3B42-B3F2-F0651D9CAB98}" type="slidenum">
              <a:rPr lang="de-DE" smtClean="0"/>
              <a:t>4</a:t>
            </a:fld>
            <a:endParaRPr lang="de-DE"/>
          </a:p>
        </p:txBody>
      </p:sp>
    </p:spTree>
    <p:extLst>
      <p:ext uri="{BB962C8B-B14F-4D97-AF65-F5344CB8AC3E}">
        <p14:creationId xmlns:p14="http://schemas.microsoft.com/office/powerpoint/2010/main" val="2376590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D5E13-0936-BBF5-71A4-53472A1BB66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5B6439-452F-149C-D552-BEBA99F1844C}"/>
              </a:ext>
            </a:extLst>
          </p:cNvPr>
          <p:cNvSpPr>
            <a:spLocks noGrp="1"/>
          </p:cNvSpPr>
          <p:nvPr>
            <p:ph type="title"/>
          </p:nvPr>
        </p:nvSpPr>
        <p:spPr/>
        <p:txBody>
          <a:bodyPr>
            <a:normAutofit/>
          </a:bodyPr>
          <a:lstStyle/>
          <a:p>
            <a:r>
              <a:rPr lang="de-DE" sz="3200" b="1" dirty="0">
                <a:latin typeface="Arial" panose="020B0604020202020204" pitchFamily="34" charset="0"/>
                <a:cs typeface="Arial" panose="020B0604020202020204" pitchFamily="34" charset="0"/>
              </a:rPr>
              <a:t>Unklare Punkte II</a:t>
            </a:r>
          </a:p>
        </p:txBody>
      </p:sp>
      <p:sp>
        <p:nvSpPr>
          <p:cNvPr id="3" name="Inhaltsplatzhalter 2">
            <a:extLst>
              <a:ext uri="{FF2B5EF4-FFF2-40B4-BE49-F238E27FC236}">
                <a16:creationId xmlns:a16="http://schemas.microsoft.com/office/drawing/2014/main" id="{27F4AEED-E119-ABD5-C6B7-C82DC577978C}"/>
              </a:ext>
            </a:extLst>
          </p:cNvPr>
          <p:cNvSpPr>
            <a:spLocks noGrp="1"/>
          </p:cNvSpPr>
          <p:nvPr>
            <p:ph idx="1"/>
          </p:nvPr>
        </p:nvSpPr>
        <p:spPr>
          <a:xfrm>
            <a:off x="836613" y="1053375"/>
            <a:ext cx="10515600" cy="4946369"/>
          </a:xfrm>
        </p:spPr>
        <p:txBody>
          <a:bodyPr>
            <a:normAutofit/>
          </a:bodyPr>
          <a:lstStyle/>
          <a:p>
            <a:pPr marL="0" indent="0">
              <a:buNone/>
            </a:pPr>
            <a:r>
              <a:rPr lang="de-DE" sz="1400" u="sng" dirty="0"/>
              <a:t>Re-Importe</a:t>
            </a:r>
            <a:r>
              <a:rPr lang="de-DE" sz="1400" dirty="0"/>
              <a:t> </a:t>
            </a:r>
          </a:p>
          <a:p>
            <a:r>
              <a:rPr lang="de-DE" sz="1400" dirty="0"/>
              <a:t>Es fehlen weiterhin Regelungen zum Re-Import. Im Normalfall wird es beim Export von z.B. Zellstoff weder Geodaten noch Referenznummern geben, da das Zellstoffwerk </a:t>
            </a:r>
            <a:r>
              <a:rPr lang="de-DE" sz="1400" dirty="0" err="1"/>
              <a:t>downstream</a:t>
            </a:r>
            <a:r>
              <a:rPr lang="de-DE" sz="1400" dirty="0"/>
              <a:t> </a:t>
            </a:r>
            <a:r>
              <a:rPr lang="de-DE" sz="1400" dirty="0" err="1"/>
              <a:t>operator</a:t>
            </a:r>
            <a:r>
              <a:rPr lang="de-DE" sz="1400" dirty="0"/>
              <a:t> ist, somit wird es beim Re-Import </a:t>
            </a:r>
            <a:r>
              <a:rPr lang="de-DE" sz="1200" dirty="0"/>
              <a:t>keine Nummer geben, auf die sich berufen werden könnte. </a:t>
            </a:r>
          </a:p>
          <a:p>
            <a:endParaRPr lang="de-DE" sz="1200" dirty="0"/>
          </a:p>
          <a:p>
            <a:pPr marL="0" indent="0">
              <a:buNone/>
            </a:pPr>
            <a:r>
              <a:rPr lang="de-DE" sz="1400" u="sng" dirty="0"/>
              <a:t>Importe aus Drittstaaten durch online-Handelsplattformen </a:t>
            </a:r>
          </a:p>
          <a:p>
            <a:r>
              <a:rPr lang="de-DE" sz="1400" dirty="0"/>
              <a:t>Steht zwischen dem Endverbraucher eines relevanten Erzeugnisses in der EU und einem in einem Drittstaat agierenden Verkäufer nur eine Handelsplattform, so hat nach Art. 7 gegenwärtig die EUDR keinen Ansatzpunkt, das Erzeugnis zu erfassen. Die Handelsplattform ist außen vor, der Verkäufer muss keine Daten liefern, zum „</a:t>
            </a:r>
            <a:r>
              <a:rPr lang="de-DE" sz="1400" dirty="0" err="1"/>
              <a:t>operator</a:t>
            </a:r>
            <a:r>
              <a:rPr lang="de-DE" sz="1400" dirty="0"/>
              <a:t>“ würde nach Art. 7 der Endverbraucher werden, auf den die Überwachungsbehörden aber keinen Zugriff haben.</a:t>
            </a:r>
          </a:p>
          <a:p>
            <a:pPr marL="0" indent="0">
              <a:buNone/>
            </a:pPr>
            <a:endParaRPr lang="de-DE" sz="1400" dirty="0"/>
          </a:p>
          <a:p>
            <a:pPr marL="0" indent="0">
              <a:buNone/>
            </a:pPr>
            <a:r>
              <a:rPr lang="de-DE" sz="1400" u="sng" dirty="0"/>
              <a:t>Umgang mit Warenbeständen nach 2029</a:t>
            </a:r>
          </a:p>
          <a:p>
            <a:r>
              <a:rPr lang="de-DE" sz="1400" dirty="0"/>
              <a:t>Der 31.12.2029 gilt als Enddatum sowohl für die EUTR als auch für relevante Erzeugnisse aus der Übergangszeit 06/23 bis 12/26. Viele Warenbestände dürften zu diesem Zeitpunkt noch aus dieser Zeit stammen und sind dann nicht mehr verkehrsfähig (es liegt für sie weder Referenznummer noch ID-Nummer vor nach Art 3)</a:t>
            </a:r>
          </a:p>
          <a:p>
            <a:pPr marL="0" indent="0">
              <a:buNone/>
            </a:pPr>
            <a:endParaRPr lang="de-DE" sz="1200" dirty="0"/>
          </a:p>
          <a:p>
            <a:pPr marL="457200" lvl="1" indent="0">
              <a:buNone/>
            </a:pPr>
            <a:endParaRPr lang="de-DE" sz="1400" dirty="0"/>
          </a:p>
          <a:p>
            <a:pPr marL="0" indent="0">
              <a:buNone/>
            </a:pPr>
            <a:endParaRPr lang="de-DE" sz="1400" dirty="0"/>
          </a:p>
          <a:p>
            <a:pPr lvl="1"/>
            <a:endParaRPr lang="de-DE" sz="1000" dirty="0"/>
          </a:p>
        </p:txBody>
      </p:sp>
      <p:sp>
        <p:nvSpPr>
          <p:cNvPr id="4" name="Fußzeilenplatzhalter 3">
            <a:extLst>
              <a:ext uri="{FF2B5EF4-FFF2-40B4-BE49-F238E27FC236}">
                <a16:creationId xmlns:a16="http://schemas.microsoft.com/office/drawing/2014/main" id="{45B8A7EA-E459-9B97-67CE-37EFDA71B7B6}"/>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0F10D1A7-9021-6CA9-8F79-9BBC11A43EB7}"/>
              </a:ext>
            </a:extLst>
          </p:cNvPr>
          <p:cNvSpPr>
            <a:spLocks noGrp="1"/>
          </p:cNvSpPr>
          <p:nvPr>
            <p:ph type="sldNum" sz="quarter" idx="12"/>
          </p:nvPr>
        </p:nvSpPr>
        <p:spPr/>
        <p:txBody>
          <a:bodyPr/>
          <a:lstStyle/>
          <a:p>
            <a:fld id="{EF7C1965-317C-3B42-B3F2-F0651D9CAB98}" type="slidenum">
              <a:rPr lang="de-DE" smtClean="0"/>
              <a:t>40</a:t>
            </a:fld>
            <a:endParaRPr lang="de-DE"/>
          </a:p>
        </p:txBody>
      </p:sp>
    </p:spTree>
    <p:extLst>
      <p:ext uri="{BB962C8B-B14F-4D97-AF65-F5344CB8AC3E}">
        <p14:creationId xmlns:p14="http://schemas.microsoft.com/office/powerpoint/2010/main" val="1295426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E2160-23A8-284B-1028-2BB1C95396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FE1799-2A19-982A-BC9D-5EDFB334DED8}"/>
              </a:ext>
            </a:extLst>
          </p:cNvPr>
          <p:cNvSpPr>
            <a:spLocks noGrp="1"/>
          </p:cNvSpPr>
          <p:nvPr>
            <p:ph type="title"/>
          </p:nvPr>
        </p:nvSpPr>
        <p:spPr/>
        <p:txBody>
          <a:bodyPr>
            <a:normAutofit/>
          </a:bodyPr>
          <a:lstStyle/>
          <a:p>
            <a:r>
              <a:rPr lang="de-DE" sz="3200" b="1" dirty="0">
                <a:latin typeface="Arial" panose="020B0604020202020204" pitchFamily="34" charset="0"/>
                <a:cs typeface="Arial" panose="020B0604020202020204" pitchFamily="34" charset="0"/>
              </a:rPr>
              <a:t>Handel mit dem Ausland</a:t>
            </a:r>
          </a:p>
        </p:txBody>
      </p:sp>
      <p:sp>
        <p:nvSpPr>
          <p:cNvPr id="3" name="Inhaltsplatzhalter 2">
            <a:extLst>
              <a:ext uri="{FF2B5EF4-FFF2-40B4-BE49-F238E27FC236}">
                <a16:creationId xmlns:a16="http://schemas.microsoft.com/office/drawing/2014/main" id="{746FB7B5-D291-D5EA-387D-B0C18F36078F}"/>
              </a:ext>
            </a:extLst>
          </p:cNvPr>
          <p:cNvSpPr>
            <a:spLocks noGrp="1"/>
          </p:cNvSpPr>
          <p:nvPr>
            <p:ph idx="1"/>
          </p:nvPr>
        </p:nvSpPr>
        <p:spPr>
          <a:xfrm>
            <a:off x="836613" y="1053375"/>
            <a:ext cx="10515600" cy="4946369"/>
          </a:xfrm>
        </p:spPr>
        <p:txBody>
          <a:bodyPr>
            <a:normAutofit/>
          </a:bodyPr>
          <a:lstStyle/>
          <a:p>
            <a:pPr marL="457200" lvl="1" indent="0">
              <a:buNone/>
            </a:pPr>
            <a:r>
              <a:rPr lang="de-DE" sz="1800" i="1" dirty="0"/>
              <a:t>"In Anbetracht der Tatsache, dass die Produktion der betreffenden Rohstoffe auf dem Gebiet der Vereinigten Staaten nur ein vernachlässigbares Risiko für die weltweite Entwaldung darstellt, verpflichtet sich die Europäische Union, sich dafür einzusetzen, die Bedenken der US-amerikanischen Produzenten und Exporteure hinsichtlich der EU-Entwaldungsverordnung auszuräumen, um unangemessene Auswirkungen auf den Handel zwischen den USA und der EU zu vermeiden.“ </a:t>
            </a:r>
            <a:r>
              <a:rPr lang="de-DE" sz="1800" dirty="0"/>
              <a:t>(EU KOM September 2025)</a:t>
            </a:r>
          </a:p>
          <a:p>
            <a:pPr marL="457200" lvl="1" indent="0">
              <a:buNone/>
            </a:pPr>
            <a:endParaRPr lang="de-DE" sz="1800" dirty="0"/>
          </a:p>
          <a:p>
            <a:pPr marL="457200" lvl="1" indent="0">
              <a:buNone/>
            </a:pPr>
            <a:endParaRPr lang="de-DE" sz="1800" dirty="0"/>
          </a:p>
          <a:p>
            <a:pPr marL="457200" lvl="1" indent="0">
              <a:buNone/>
            </a:pPr>
            <a:endParaRPr lang="de-DE" sz="1800" dirty="0"/>
          </a:p>
          <a:p>
            <a:pPr marL="457200" lvl="1" indent="0">
              <a:buNone/>
            </a:pPr>
            <a:endParaRPr lang="de-DE" dirty="0"/>
          </a:p>
        </p:txBody>
      </p:sp>
      <p:sp>
        <p:nvSpPr>
          <p:cNvPr id="4" name="Fußzeilenplatzhalter 3">
            <a:extLst>
              <a:ext uri="{FF2B5EF4-FFF2-40B4-BE49-F238E27FC236}">
                <a16:creationId xmlns:a16="http://schemas.microsoft.com/office/drawing/2014/main" id="{7806DB0F-55ED-42EE-3A42-E50F7FE6BD5F}"/>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380CDFCE-F6F4-2F23-FB13-AF78E3426DA3}"/>
              </a:ext>
            </a:extLst>
          </p:cNvPr>
          <p:cNvSpPr>
            <a:spLocks noGrp="1"/>
          </p:cNvSpPr>
          <p:nvPr>
            <p:ph type="sldNum" sz="quarter" idx="12"/>
          </p:nvPr>
        </p:nvSpPr>
        <p:spPr/>
        <p:txBody>
          <a:bodyPr/>
          <a:lstStyle/>
          <a:p>
            <a:fld id="{EF7C1965-317C-3B42-B3F2-F0651D9CAB98}" type="slidenum">
              <a:rPr lang="de-DE" smtClean="0"/>
              <a:t>41</a:t>
            </a:fld>
            <a:endParaRPr lang="de-DE"/>
          </a:p>
        </p:txBody>
      </p:sp>
      <p:sp>
        <p:nvSpPr>
          <p:cNvPr id="6" name="Textfeld 5">
            <a:extLst>
              <a:ext uri="{FF2B5EF4-FFF2-40B4-BE49-F238E27FC236}">
                <a16:creationId xmlns:a16="http://schemas.microsoft.com/office/drawing/2014/main" id="{66B94FF1-5BD4-3853-7EFC-9E0436386F06}"/>
              </a:ext>
            </a:extLst>
          </p:cNvPr>
          <p:cNvSpPr txBox="1"/>
          <p:nvPr/>
        </p:nvSpPr>
        <p:spPr>
          <a:xfrm>
            <a:off x="481306" y="2369775"/>
            <a:ext cx="7268308" cy="2585323"/>
          </a:xfrm>
          <a:prstGeom prst="rect">
            <a:avLst/>
          </a:prstGeom>
          <a:noFill/>
        </p:spPr>
        <p:txBody>
          <a:bodyPr wrap="square" rtlCol="0">
            <a:spAutoFit/>
          </a:bodyPr>
          <a:lstStyle/>
          <a:p>
            <a:r>
              <a:rPr lang="de-DE" dirty="0" err="1"/>
              <a:t>Def</a:t>
            </a:r>
            <a:r>
              <a:rPr lang="de-DE" dirty="0"/>
              <a:t>. EUDR: „</a:t>
            </a:r>
            <a:r>
              <a:rPr lang="de-DE" i="1" dirty="0"/>
              <a:t>Kleinst- oder Kleinprimärerzeuger“ Marktteilnehmer jeglicher Rechtsform, bei denen es sich um natürliche Personen oder Kleinstunternehmen oder kleine Unternehmen (handelt), die in einem Land, (…) mit geringem Risiko eingestuft wurde, niedergelassen sind und (…)relevante Erzeugnisse in Verkehr bringen oder ausführen, die diese Marktteilnehmer auf betreffenden Grundstücken (…) in diesem Land selbst angebaut, geerntet, gewonnen oder aufgezogen haben</a:t>
            </a:r>
            <a:r>
              <a:rPr lang="de-DE" dirty="0"/>
              <a:t>; (…)</a:t>
            </a:r>
          </a:p>
          <a:p>
            <a:r>
              <a:rPr lang="de-DE" dirty="0">
                <a:sym typeface="Wingdings" pitchFamily="2" charset="2"/>
              </a:rPr>
              <a:t> Muss nicht in der EU angesiedelt sein</a:t>
            </a:r>
            <a:endParaRPr lang="de-DE" dirty="0"/>
          </a:p>
          <a:p>
            <a:endParaRPr lang="de-DE" dirty="0"/>
          </a:p>
        </p:txBody>
      </p:sp>
      <p:sp>
        <p:nvSpPr>
          <p:cNvPr id="7" name="Textfeld 6">
            <a:extLst>
              <a:ext uri="{FF2B5EF4-FFF2-40B4-BE49-F238E27FC236}">
                <a16:creationId xmlns:a16="http://schemas.microsoft.com/office/drawing/2014/main" id="{8CB20740-0114-CC36-291C-AAFDD9A4D689}"/>
              </a:ext>
            </a:extLst>
          </p:cNvPr>
          <p:cNvSpPr txBox="1"/>
          <p:nvPr/>
        </p:nvSpPr>
        <p:spPr>
          <a:xfrm>
            <a:off x="309966" y="4788962"/>
            <a:ext cx="7997126" cy="2031325"/>
          </a:xfrm>
          <a:prstGeom prst="rect">
            <a:avLst/>
          </a:prstGeom>
          <a:noFill/>
        </p:spPr>
        <p:txBody>
          <a:bodyPr wrap="square" rtlCol="0">
            <a:spAutoFit/>
          </a:bodyPr>
          <a:lstStyle/>
          <a:p>
            <a:r>
              <a:rPr lang="de-DE" dirty="0"/>
              <a:t>Artikel 7 </a:t>
            </a:r>
          </a:p>
          <a:p>
            <a:r>
              <a:rPr lang="de-DE" b="1" dirty="0"/>
              <a:t>Inverkehrbringen durch in Drittländern niedergelassene Marktteilnehmer </a:t>
            </a:r>
            <a:endParaRPr lang="de-DE" dirty="0"/>
          </a:p>
          <a:p>
            <a:r>
              <a:rPr lang="de-DE" dirty="0"/>
              <a:t>Wenn eine außerhalb der Union niedergelassene natürliche oder juristische Person relevante Erzeugnisse in Verkehr bringt, gilt die erste in der Union niedergelassene natürliche oder juristische Person, die diese relevanten Erzeugnisse auf dem Markt bereitstellt, als Marktteilnehmer im Sinne dieser Verordnung. </a:t>
            </a:r>
          </a:p>
          <a:p>
            <a:endParaRPr lang="de-DE" dirty="0"/>
          </a:p>
        </p:txBody>
      </p:sp>
      <p:pic>
        <p:nvPicPr>
          <p:cNvPr id="8" name="Picture 2">
            <a:extLst>
              <a:ext uri="{FF2B5EF4-FFF2-40B4-BE49-F238E27FC236}">
                <a16:creationId xmlns:a16="http://schemas.microsoft.com/office/drawing/2014/main" id="{C668BE35-92E2-FCE1-22CC-776D1BC1E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260" y="2471247"/>
            <a:ext cx="2370647" cy="295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3" presetClass="exit" presetSubtype="0" fill="hold" grpId="1" nodeType="clickEffect">
                                  <p:stCondLst>
                                    <p:cond delay="0"/>
                                  </p:stCondLst>
                                  <p:childTnLst>
                                    <p:anim calcmode="lin" valueType="num">
                                      <p:cBhvr>
                                        <p:cTn id="10" dur="600" decel="50000">
                                          <p:stCondLst>
                                            <p:cond delay="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400">
                                          <p:stCondLst>
                                            <p:cond delay="600"/>
                                          </p:stCondLst>
                                        </p:cTn>
                                        <p:tgtEl>
                                          <p:spTgt spid="6"/>
                                        </p:tgtEl>
                                        <p:attrNameLst>
                                          <p:attrName>ppt_x</p:attrName>
                                        </p:attrNameLst>
                                      </p:cBhvr>
                                      <p:tavLst>
                                        <p:tav tm="0">
                                          <p:val>
                                            <p:strVal val="ppt_x"/>
                                          </p:val>
                                        </p:tav>
                                        <p:tav tm="100000">
                                          <p:val>
                                            <p:strVal val="ppt_x"/>
                                          </p:val>
                                        </p:tav>
                                      </p:tavLst>
                                    </p:anim>
                                    <p:anim calcmode="lin" valueType="num">
                                      <p:cBhvr>
                                        <p:cTn id="12" dur="600" decel="50000">
                                          <p:stCondLst>
                                            <p:cond delay="0"/>
                                          </p:stCondLst>
                                        </p:cTn>
                                        <p:tgtEl>
                                          <p:spTgt spid="6"/>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3" dur="400">
                                          <p:stCondLst>
                                            <p:cond delay="600"/>
                                          </p:stCondLst>
                                        </p:cTn>
                                        <p:tgtEl>
                                          <p:spTgt spid="6"/>
                                        </p:tgtEl>
                                        <p:attrNameLst>
                                          <p:attrName>ppt_y</p:attrName>
                                        </p:attrNameLst>
                                      </p:cBhvr>
                                      <p:tavLst>
                                        <p:tav tm="0">
                                          <p:val>
                                            <p:strVal val="ppt_y"/>
                                          </p:val>
                                        </p:tav>
                                        <p:tav tm="100000">
                                          <p:val>
                                            <p:strVal val="ppt_y"/>
                                          </p:val>
                                        </p:tav>
                                      </p:tavLst>
                                    </p:anim>
                                    <p:animEffect transition="out" filter="fade">
                                      <p:cBhvr>
                                        <p:cTn id="14" dur="100">
                                          <p:stCondLst>
                                            <p:cond delay="900"/>
                                          </p:stCondLst>
                                        </p:cTn>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6DAFF-C07D-AC34-F1F5-E60CAFA96616}"/>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9EEBCD10-5BA3-4C81-4358-E902E6D2F491}"/>
              </a:ext>
            </a:extLst>
          </p:cNvPr>
          <p:cNvSpPr>
            <a:spLocks noGrp="1"/>
          </p:cNvSpPr>
          <p:nvPr>
            <p:ph type="title"/>
          </p:nvPr>
        </p:nvSpPr>
        <p:spPr>
          <a:xfrm>
            <a:off x="838200" y="2002631"/>
            <a:ext cx="10515600" cy="2852737"/>
          </a:xfrm>
        </p:spPr>
        <p:txBody>
          <a:bodyPr>
            <a:normAutofit/>
          </a:bodyPr>
          <a:lstStyle/>
          <a:p>
            <a:pPr algn="r"/>
            <a:r>
              <a:rPr lang="de-DE" sz="6600" b="1">
                <a:latin typeface="Aptos Display"/>
              </a:rPr>
              <a:t>HANDLUNGSEMPFEHLUNG</a:t>
            </a:r>
            <a:endParaRPr lang="de-DE" sz="6600" b="1"/>
          </a:p>
        </p:txBody>
      </p:sp>
      <p:sp>
        <p:nvSpPr>
          <p:cNvPr id="5" name="Foliennummernplatzhalter 4">
            <a:extLst>
              <a:ext uri="{FF2B5EF4-FFF2-40B4-BE49-F238E27FC236}">
                <a16:creationId xmlns:a16="http://schemas.microsoft.com/office/drawing/2014/main" id="{979B714D-FF36-6D73-2EEB-77B28062A14D}"/>
              </a:ext>
            </a:extLst>
          </p:cNvPr>
          <p:cNvSpPr>
            <a:spLocks noGrp="1"/>
          </p:cNvSpPr>
          <p:nvPr>
            <p:ph type="sldNum" sz="quarter" idx="12"/>
          </p:nvPr>
        </p:nvSpPr>
        <p:spPr/>
        <p:txBody>
          <a:bodyPr/>
          <a:lstStyle/>
          <a:p>
            <a:fld id="{EF7C1965-317C-3B42-B3F2-F0651D9CAB98}" type="slidenum">
              <a:rPr lang="de-DE" smtClean="0"/>
              <a:t>42</a:t>
            </a:fld>
            <a:endParaRPr lang="de-DE"/>
          </a:p>
        </p:txBody>
      </p:sp>
    </p:spTree>
    <p:extLst>
      <p:ext uri="{BB962C8B-B14F-4D97-AF65-F5344CB8AC3E}">
        <p14:creationId xmlns:p14="http://schemas.microsoft.com/office/powerpoint/2010/main" val="3350246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CDBAB6-47C5-5038-0ADE-1E6C906E215F}"/>
              </a:ext>
            </a:extLst>
          </p:cNvPr>
          <p:cNvSpPr>
            <a:spLocks noGrp="1"/>
          </p:cNvSpPr>
          <p:nvPr>
            <p:ph type="title"/>
          </p:nvPr>
        </p:nvSpPr>
        <p:spPr/>
        <p:txBody>
          <a:bodyPr>
            <a:normAutofit/>
          </a:bodyPr>
          <a:lstStyle/>
          <a:p>
            <a:r>
              <a:rPr lang="de-DE" sz="3200" b="1">
                <a:latin typeface="Arial" panose="020B0604020202020204" pitchFamily="34" charset="0"/>
                <a:cs typeface="Arial" panose="020B0604020202020204" pitchFamily="34" charset="0"/>
              </a:rPr>
              <a:t>Was ist jetzt zu tun?</a:t>
            </a:r>
          </a:p>
        </p:txBody>
      </p:sp>
      <p:sp>
        <p:nvSpPr>
          <p:cNvPr id="3" name="Inhaltsplatzhalter 2">
            <a:extLst>
              <a:ext uri="{FF2B5EF4-FFF2-40B4-BE49-F238E27FC236}">
                <a16:creationId xmlns:a16="http://schemas.microsoft.com/office/drawing/2014/main" id="{953ED7AD-98D6-B75F-9673-4E74849EB1E5}"/>
              </a:ext>
            </a:extLst>
          </p:cNvPr>
          <p:cNvSpPr>
            <a:spLocks noGrp="1"/>
          </p:cNvSpPr>
          <p:nvPr>
            <p:ph idx="1"/>
          </p:nvPr>
        </p:nvSpPr>
        <p:spPr>
          <a:xfrm>
            <a:off x="726141" y="1055540"/>
            <a:ext cx="10617362" cy="5300810"/>
          </a:xfrm>
          <a:solidFill>
            <a:schemeClr val="accent1">
              <a:lumMod val="20000"/>
              <a:lumOff val="80000"/>
            </a:schemeClr>
          </a:solidFill>
        </p:spPr>
        <p:txBody>
          <a:bodyPr vert="horz" lIns="91440" tIns="45720" rIns="91440" bIns="45720" rtlCol="0" anchor="t">
            <a:noAutofit/>
          </a:bodyPr>
          <a:lstStyle/>
          <a:p>
            <a:pPr>
              <a:lnSpc>
                <a:spcPts val="2300"/>
              </a:lnSpc>
            </a:pPr>
            <a:r>
              <a:rPr lang="de-DE" sz="1400" dirty="0">
                <a:latin typeface="Arial"/>
                <a:cs typeface="Arial"/>
              </a:rPr>
              <a:t>Finden Sie heraus, wie Ihr Unternehmen konkret betroffen sein wird (Rolle(</a:t>
            </a:r>
            <a:r>
              <a:rPr lang="de-DE" sz="1400" dirty="0" err="1">
                <a:latin typeface="Arial"/>
                <a:cs typeface="Arial"/>
              </a:rPr>
              <a:t>n</a:t>
            </a:r>
            <a:r>
              <a:rPr lang="de-DE" sz="1400" dirty="0">
                <a:latin typeface="Arial"/>
                <a:cs typeface="Arial"/>
              </a:rPr>
              <a:t>)?), welche Informationen Sie in Zukunft erheben/dokumentieren/ speichern müssen</a:t>
            </a:r>
          </a:p>
          <a:p>
            <a:pPr>
              <a:lnSpc>
                <a:spcPts val="2300"/>
              </a:lnSpc>
            </a:pPr>
            <a:r>
              <a:rPr lang="de-DE" sz="1400" dirty="0">
                <a:latin typeface="Arial"/>
                <a:cs typeface="Arial"/>
              </a:rPr>
              <a:t>Legen Sie intern fest, wer welche </a:t>
            </a:r>
            <a:r>
              <a:rPr lang="de-DE" sz="1400" b="1" dirty="0">
                <a:latin typeface="Arial"/>
                <a:cs typeface="Arial"/>
              </a:rPr>
              <a:t>Aufgaben, Kompetenzen und Verantwortungen </a:t>
            </a:r>
            <a:r>
              <a:rPr lang="de-DE" sz="1400" dirty="0">
                <a:latin typeface="Arial"/>
                <a:cs typeface="Arial"/>
              </a:rPr>
              <a:t>wahrnimmt</a:t>
            </a:r>
          </a:p>
          <a:p>
            <a:pPr>
              <a:lnSpc>
                <a:spcPts val="2300"/>
              </a:lnSpc>
            </a:pPr>
            <a:r>
              <a:rPr lang="de-DE" sz="1400" dirty="0">
                <a:latin typeface="Arial"/>
                <a:cs typeface="Arial"/>
              </a:rPr>
              <a:t>Sprechen Sie mit Ihren Lieferanten/Kunden, welche Rolle(</a:t>
            </a:r>
            <a:r>
              <a:rPr lang="de-DE" sz="1400" dirty="0" err="1">
                <a:latin typeface="Arial"/>
                <a:cs typeface="Arial"/>
              </a:rPr>
              <a:t>n</a:t>
            </a:r>
            <a:r>
              <a:rPr lang="de-DE" sz="1400" dirty="0">
                <a:latin typeface="Arial"/>
                <a:cs typeface="Arial"/>
              </a:rPr>
              <a:t>) in der EUDR er ggf. für welche Produkte einnimmt und klären Sie ggf. die </a:t>
            </a:r>
            <a:r>
              <a:rPr lang="de-DE" sz="1400" b="1" dirty="0">
                <a:latin typeface="Arial"/>
                <a:cs typeface="Arial"/>
              </a:rPr>
              <a:t>Modalitäten der Informationsweitergabe </a:t>
            </a:r>
            <a:r>
              <a:rPr lang="de-DE" sz="1400" dirty="0">
                <a:latin typeface="Arial"/>
                <a:cs typeface="Arial"/>
              </a:rPr>
              <a:t>(ggf. Übernahme der Registrierungspflicht beim Kleinstprivatwald)</a:t>
            </a:r>
          </a:p>
          <a:p>
            <a:pPr>
              <a:lnSpc>
                <a:spcPts val="2300"/>
              </a:lnSpc>
            </a:pPr>
            <a:r>
              <a:rPr lang="de-DE" sz="1400" dirty="0">
                <a:latin typeface="Arial"/>
                <a:cs typeface="Arial"/>
              </a:rPr>
              <a:t>Machen Sie sich ggf. mit der Handhabung der IS vertraut (Registrierung, Dateneingabe), bzw. sprechen Sie Ihr IT-Dienstleistungsunternehmen betreffs nötiger Anpassung der Warenwirtschaftssysteme an.</a:t>
            </a:r>
          </a:p>
          <a:p>
            <a:pPr>
              <a:lnSpc>
                <a:spcPts val="2300"/>
              </a:lnSpc>
            </a:pPr>
            <a:r>
              <a:rPr lang="de-DE" sz="1400" dirty="0">
                <a:latin typeface="Arial"/>
                <a:cs typeface="Arial"/>
              </a:rPr>
              <a:t>Erstellen Sie vor dem Stichtag eine </a:t>
            </a:r>
            <a:r>
              <a:rPr lang="de-DE" sz="1400" b="1" dirty="0">
                <a:latin typeface="Arial"/>
                <a:cs typeface="Arial"/>
              </a:rPr>
              <a:t>datierte Inventur </a:t>
            </a:r>
            <a:r>
              <a:rPr lang="de-DE" sz="1400" dirty="0">
                <a:latin typeface="Arial"/>
                <a:cs typeface="Arial"/>
              </a:rPr>
              <a:t>aller Ihrer relevanten Erzeugnisse in Ihren Lagern.</a:t>
            </a:r>
          </a:p>
          <a:p>
            <a:pPr>
              <a:lnSpc>
                <a:spcPts val="2300"/>
              </a:lnSpc>
            </a:pPr>
            <a:r>
              <a:rPr lang="de-DE" sz="1400" dirty="0">
                <a:latin typeface="Arial"/>
                <a:cs typeface="Arial"/>
              </a:rPr>
              <a:t>Um </a:t>
            </a:r>
            <a:r>
              <a:rPr lang="de-DE" sz="1400" b="1" dirty="0">
                <a:latin typeface="Arial"/>
                <a:cs typeface="Arial"/>
              </a:rPr>
              <a:t>„</a:t>
            </a:r>
            <a:r>
              <a:rPr lang="de-DE" sz="1400" b="1" dirty="0" err="1">
                <a:latin typeface="Arial"/>
                <a:cs typeface="Arial"/>
              </a:rPr>
              <a:t>up</a:t>
            </a:r>
            <a:r>
              <a:rPr lang="de-DE" sz="1400" b="1" dirty="0">
                <a:latin typeface="Arial"/>
                <a:cs typeface="Arial"/>
              </a:rPr>
              <a:t> </a:t>
            </a:r>
            <a:r>
              <a:rPr lang="de-DE" sz="1400" b="1" dirty="0" err="1">
                <a:latin typeface="Arial"/>
                <a:cs typeface="Arial"/>
              </a:rPr>
              <a:t>to</a:t>
            </a:r>
            <a:r>
              <a:rPr lang="de-DE" sz="1400" b="1" dirty="0">
                <a:latin typeface="Arial"/>
                <a:cs typeface="Arial"/>
              </a:rPr>
              <a:t> date“</a:t>
            </a:r>
            <a:r>
              <a:rPr lang="de-DE" sz="1400" dirty="0">
                <a:latin typeface="Arial"/>
                <a:cs typeface="Arial"/>
              </a:rPr>
              <a:t> zu sein und zu bleiben </a:t>
            </a:r>
            <a:r>
              <a:rPr lang="de-DE" sz="1400" b="1" dirty="0">
                <a:latin typeface="Arial"/>
                <a:cs typeface="Arial"/>
              </a:rPr>
              <a:t>melden Sie sich</a:t>
            </a:r>
            <a:r>
              <a:rPr lang="de-DE" sz="1400" dirty="0">
                <a:latin typeface="Arial"/>
                <a:cs typeface="Arial"/>
              </a:rPr>
              <a:t> gerne </a:t>
            </a:r>
            <a:r>
              <a:rPr lang="de-DE" sz="1400" b="1" dirty="0">
                <a:latin typeface="Arial"/>
                <a:cs typeface="Arial"/>
              </a:rPr>
              <a:t>unter dem </a:t>
            </a:r>
            <a:r>
              <a:rPr lang="de-DE" sz="1400" b="1" dirty="0">
                <a:latin typeface="Arial"/>
                <a:cs typeface="Arial"/>
                <a:hlinkClick r:id="rId2"/>
              </a:rPr>
              <a:t>Link</a:t>
            </a:r>
            <a:r>
              <a:rPr lang="de-DE" sz="1400" b="1" dirty="0">
                <a:latin typeface="Arial"/>
                <a:cs typeface="Arial"/>
              </a:rPr>
              <a:t> für den HDH EUDR Newsletter</a:t>
            </a:r>
            <a:r>
              <a:rPr lang="de-DE" sz="1400" dirty="0">
                <a:latin typeface="Arial"/>
                <a:cs typeface="Arial"/>
              </a:rPr>
              <a:t> </a:t>
            </a:r>
            <a:r>
              <a:rPr lang="de-DE" sz="1400" b="1" dirty="0">
                <a:latin typeface="Arial"/>
                <a:cs typeface="Arial"/>
              </a:rPr>
              <a:t>an</a:t>
            </a:r>
            <a:r>
              <a:rPr lang="de-DE" sz="1400" dirty="0">
                <a:latin typeface="Arial"/>
                <a:cs typeface="Arial"/>
              </a:rPr>
              <a:t> und bleiben Sie so auf dem Laufenden. In diesem Newsletter gibt es dann weitere Möglichkeiten für Mitgliedsunternehmen der HDH-Mitgliedsverbände sich über einen entsprechenden Link bei den HDH-News anzumelden und dann den </a:t>
            </a:r>
            <a:r>
              <a:rPr lang="de-DE" sz="1400" b="1" dirty="0">
                <a:latin typeface="Arial"/>
                <a:cs typeface="Arial"/>
              </a:rPr>
              <a:t>EUDR-News Infokanal im HDH-Newsportal/ Holz-News</a:t>
            </a:r>
            <a:r>
              <a:rPr lang="de-DE" sz="1400" dirty="0">
                <a:latin typeface="Arial"/>
                <a:cs typeface="Arial"/>
              </a:rPr>
              <a:t> zu aktivieren</a:t>
            </a:r>
          </a:p>
        </p:txBody>
      </p:sp>
      <p:sp>
        <p:nvSpPr>
          <p:cNvPr id="4" name="Fußzeilenplatzhalter 3">
            <a:extLst>
              <a:ext uri="{FF2B5EF4-FFF2-40B4-BE49-F238E27FC236}">
                <a16:creationId xmlns:a16="http://schemas.microsoft.com/office/drawing/2014/main" id="{5811D4B2-7F8A-B3BD-1AE5-02FE6F56A7B0}"/>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413547E9-59F5-B499-E9B6-37CACCF41AF8}"/>
              </a:ext>
            </a:extLst>
          </p:cNvPr>
          <p:cNvSpPr>
            <a:spLocks noGrp="1"/>
          </p:cNvSpPr>
          <p:nvPr>
            <p:ph type="sldNum" sz="quarter" idx="12"/>
          </p:nvPr>
        </p:nvSpPr>
        <p:spPr/>
        <p:txBody>
          <a:bodyPr/>
          <a:lstStyle/>
          <a:p>
            <a:fld id="{EF7C1965-317C-3B42-B3F2-F0651D9CAB98}" type="slidenum">
              <a:rPr lang="de-DE" smtClean="0"/>
              <a:t>43</a:t>
            </a:fld>
            <a:endParaRPr lang="de-DE"/>
          </a:p>
        </p:txBody>
      </p:sp>
    </p:spTree>
    <p:extLst>
      <p:ext uri="{BB962C8B-B14F-4D97-AF65-F5344CB8AC3E}">
        <p14:creationId xmlns:p14="http://schemas.microsoft.com/office/powerpoint/2010/main" val="1392844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Ein Bild, das Nebel, Pflanze, Primärwald, Wald enthält.&#10;&#10;Automatisch generierte Beschreibung">
            <a:extLst>
              <a:ext uri="{FF2B5EF4-FFF2-40B4-BE49-F238E27FC236}">
                <a16:creationId xmlns:a16="http://schemas.microsoft.com/office/drawing/2014/main" id="{9C6184B0-B3BE-FBF9-A962-A1DA95FB2247}"/>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r="-1" b="-1"/>
          <a:stretch/>
        </p:blipFill>
        <p:spPr>
          <a:xfrm>
            <a:off x="2522358"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a:extLst>
              <a:ext uri="{FF2B5EF4-FFF2-40B4-BE49-F238E27FC236}">
                <a16:creationId xmlns:a16="http://schemas.microsoft.com/office/drawing/2014/main" id="{21A0B30A-4946-C3BC-1299-6639B551AE1B}"/>
              </a:ext>
            </a:extLst>
          </p:cNvPr>
          <p:cNvSpPr txBox="1"/>
          <p:nvPr/>
        </p:nvSpPr>
        <p:spPr>
          <a:xfrm>
            <a:off x="623711" y="837053"/>
            <a:ext cx="5257800" cy="3742762"/>
          </a:xfrm>
          <a:prstGeom prst="rect">
            <a:avLst/>
          </a:prstGeom>
        </p:spPr>
        <p:txBody>
          <a:bodyPr vert="horz" lIns="91440" tIns="45720" rIns="91440" bIns="45720" rtlCol="0">
            <a:normAutofit/>
          </a:bodyPr>
          <a:lstStyle/>
          <a:p>
            <a:pPr>
              <a:lnSpc>
                <a:spcPct val="90000"/>
              </a:lnSpc>
              <a:spcAft>
                <a:spcPts val="600"/>
              </a:spcAft>
            </a:pPr>
            <a:r>
              <a:rPr lang="en-US" sz="4000">
                <a:latin typeface="Aptos" panose="020B0004020202020204" pitchFamily="34" charset="0"/>
              </a:rPr>
              <a:t>VIELEN DANK </a:t>
            </a:r>
          </a:p>
          <a:p>
            <a:pPr>
              <a:lnSpc>
                <a:spcPct val="90000"/>
              </a:lnSpc>
              <a:spcAft>
                <a:spcPts val="600"/>
              </a:spcAft>
            </a:pPr>
            <a:r>
              <a:rPr lang="en-US" sz="4000">
                <a:latin typeface="Aptos" panose="020B0004020202020204" pitchFamily="34" charset="0"/>
              </a:rPr>
              <a:t>FÜR IHRE AUFMERKSAMKEIT</a:t>
            </a:r>
          </a:p>
        </p:txBody>
      </p:sp>
      <p:sp>
        <p:nvSpPr>
          <p:cNvPr id="3" name="Foliennummernplatzhalter 2">
            <a:extLst>
              <a:ext uri="{FF2B5EF4-FFF2-40B4-BE49-F238E27FC236}">
                <a16:creationId xmlns:a16="http://schemas.microsoft.com/office/drawing/2014/main" id="{5E89A4FE-5F52-B7B3-C129-9B12515536D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F7C1965-317C-3B42-B3F2-F0651D9CAB98}" type="slidenum">
              <a:rPr lang="en-US">
                <a:solidFill>
                  <a:srgbClr val="FFFFFF"/>
                </a:solidFill>
                <a:latin typeface="Calibri" panose="020F0502020204030204"/>
              </a:rPr>
              <a:pPr>
                <a:spcAft>
                  <a:spcPts val="600"/>
                </a:spcAft>
                <a:defRPr/>
              </a:pPr>
              <a:t>44</a:t>
            </a:fld>
            <a:endParaRPr lang="en-US">
              <a:solidFill>
                <a:srgbClr val="FFFFFF"/>
              </a:solidFill>
              <a:latin typeface="Calibri" panose="020F0502020204030204"/>
            </a:endParaRPr>
          </a:p>
        </p:txBody>
      </p:sp>
      <p:sp>
        <p:nvSpPr>
          <p:cNvPr id="15" name="Textfeld 14">
            <a:extLst>
              <a:ext uri="{FF2B5EF4-FFF2-40B4-BE49-F238E27FC236}">
                <a16:creationId xmlns:a16="http://schemas.microsoft.com/office/drawing/2014/main" id="{199D594E-B3EA-FD70-8A9D-94EAD070EFE7}"/>
              </a:ext>
            </a:extLst>
          </p:cNvPr>
          <p:cNvSpPr txBox="1"/>
          <p:nvPr/>
        </p:nvSpPr>
        <p:spPr>
          <a:xfrm>
            <a:off x="746484" y="3382981"/>
            <a:ext cx="3830131" cy="830997"/>
          </a:xfrm>
          <a:prstGeom prst="rect">
            <a:avLst/>
          </a:prstGeom>
          <a:noFill/>
        </p:spPr>
        <p:txBody>
          <a:bodyPr wrap="square" rtlCol="0">
            <a:spAutoFit/>
          </a:bodyPr>
          <a:lstStyle/>
          <a:p>
            <a:r>
              <a:rPr lang="de-DE" sz="2400">
                <a:latin typeface="Aptos" panose="020B0004020202020204" pitchFamily="34" charset="0"/>
              </a:rPr>
              <a:t>Melden Sie sich jetzt zum </a:t>
            </a:r>
          </a:p>
          <a:p>
            <a:r>
              <a:rPr lang="de-DE" sz="2400" b="1">
                <a:latin typeface="Aptos" panose="020B0004020202020204" pitchFamily="34" charset="0"/>
              </a:rPr>
              <a:t>EUDR-Newsletter</a:t>
            </a:r>
            <a:r>
              <a:rPr lang="de-DE" sz="2400">
                <a:latin typeface="Aptos" panose="020B0004020202020204" pitchFamily="34" charset="0"/>
              </a:rPr>
              <a:t> an!</a:t>
            </a:r>
          </a:p>
        </p:txBody>
      </p:sp>
      <p:pic>
        <p:nvPicPr>
          <p:cNvPr id="18" name="Grafik 17" descr="Pfeil: Nach links drehen Silhouette">
            <a:extLst>
              <a:ext uri="{FF2B5EF4-FFF2-40B4-BE49-F238E27FC236}">
                <a16:creationId xmlns:a16="http://schemas.microsoft.com/office/drawing/2014/main" id="{E34CAB3C-5D98-E1BF-92FF-39C4D8B4BB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89294" y="4091869"/>
            <a:ext cx="914400" cy="914400"/>
          </a:xfrm>
          <a:prstGeom prst="rect">
            <a:avLst/>
          </a:prstGeom>
        </p:spPr>
      </p:pic>
      <p:pic>
        <p:nvPicPr>
          <p:cNvPr id="2" name="Grafik 1">
            <a:extLst>
              <a:ext uri="{FF2B5EF4-FFF2-40B4-BE49-F238E27FC236}">
                <a16:creationId xmlns:a16="http://schemas.microsoft.com/office/drawing/2014/main" id="{8AC5FE80-83D2-15EE-9B33-5FB8C75E0E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6478" y="5951826"/>
            <a:ext cx="1896133" cy="246933"/>
          </a:xfrm>
          <a:prstGeom prst="rect">
            <a:avLst/>
          </a:prstGeom>
        </p:spPr>
      </p:pic>
      <p:pic>
        <p:nvPicPr>
          <p:cNvPr id="7" name="Grafik 6" descr="Ein Bild, das Schrift, Screenshot, Grafiken, Logo enthält.&#10;&#10;Automatisch generierte Beschreibung">
            <a:extLst>
              <a:ext uri="{FF2B5EF4-FFF2-40B4-BE49-F238E27FC236}">
                <a16:creationId xmlns:a16="http://schemas.microsoft.com/office/drawing/2014/main" id="{C2AD08F4-9BD8-E5B2-3CF1-B2E3CB95AC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3252" y="6284700"/>
            <a:ext cx="1497402" cy="374351"/>
          </a:xfrm>
          <a:prstGeom prst="rect">
            <a:avLst/>
          </a:prstGeom>
        </p:spPr>
      </p:pic>
      <p:pic>
        <p:nvPicPr>
          <p:cNvPr id="9" name="Grafik 8" descr="Ein Bild, das Schrift, Grafiken, Screenshot, Grafikdesign enthält.&#10;&#10;Automatisch generierte Beschreibung">
            <a:extLst>
              <a:ext uri="{FF2B5EF4-FFF2-40B4-BE49-F238E27FC236}">
                <a16:creationId xmlns:a16="http://schemas.microsoft.com/office/drawing/2014/main" id="{7614F6C7-93BB-0B63-856D-D1C99B4562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19519" y="5624331"/>
            <a:ext cx="968775" cy="287214"/>
          </a:xfrm>
          <a:prstGeom prst="rect">
            <a:avLst/>
          </a:prstGeom>
        </p:spPr>
      </p:pic>
      <p:sp>
        <p:nvSpPr>
          <p:cNvPr id="5" name="Textfeld 4">
            <a:extLst>
              <a:ext uri="{FF2B5EF4-FFF2-40B4-BE49-F238E27FC236}">
                <a16:creationId xmlns:a16="http://schemas.microsoft.com/office/drawing/2014/main" id="{F3E34310-C9AD-0632-E334-75C1031CA74B}"/>
              </a:ext>
            </a:extLst>
          </p:cNvPr>
          <p:cNvSpPr txBox="1"/>
          <p:nvPr/>
        </p:nvSpPr>
        <p:spPr>
          <a:xfrm>
            <a:off x="967122" y="2862943"/>
            <a:ext cx="4573707" cy="369332"/>
          </a:xfrm>
          <a:prstGeom prst="rect">
            <a:avLst/>
          </a:prstGeom>
          <a:noFill/>
        </p:spPr>
        <p:txBody>
          <a:bodyPr wrap="square" rtlCol="0">
            <a:spAutoFit/>
          </a:bodyPr>
          <a:lstStyle/>
          <a:p>
            <a:r>
              <a:rPr lang="de-DE"/>
              <a:t>Fragen auch gerne an: eudr@holzindustrie.de</a:t>
            </a:r>
          </a:p>
        </p:txBody>
      </p:sp>
      <p:pic>
        <p:nvPicPr>
          <p:cNvPr id="12" name="Grafik 11" descr="Ein Bild, das Muster, Grafiken, Pixel, Design enthält.&#10;&#10;Automatisch generierte Beschreibung">
            <a:extLst>
              <a:ext uri="{FF2B5EF4-FFF2-40B4-BE49-F238E27FC236}">
                <a16:creationId xmlns:a16="http://schemas.microsoft.com/office/drawing/2014/main" id="{E7810DA3-E9A9-2710-DD9C-A8BEE9F15B57}"/>
              </a:ext>
            </a:extLst>
          </p:cNvPr>
          <p:cNvPicPr>
            <a:picLocks noChangeAspect="1"/>
          </p:cNvPicPr>
          <p:nvPr/>
        </p:nvPicPr>
        <p:blipFill>
          <a:blip r:embed="rId8"/>
          <a:stretch>
            <a:fillRect/>
          </a:stretch>
        </p:blipFill>
        <p:spPr>
          <a:xfrm>
            <a:off x="1567832" y="4190898"/>
            <a:ext cx="1160525" cy="1160525"/>
          </a:xfrm>
          <a:prstGeom prst="rect">
            <a:avLst/>
          </a:prstGeom>
        </p:spPr>
      </p:pic>
      <p:pic>
        <p:nvPicPr>
          <p:cNvPr id="14" name="Grafik 13">
            <a:extLst>
              <a:ext uri="{FF2B5EF4-FFF2-40B4-BE49-F238E27FC236}">
                <a16:creationId xmlns:a16="http://schemas.microsoft.com/office/drawing/2014/main" id="{98908DF7-B2CF-631E-3ABC-5EDC89B639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4053" y="178987"/>
            <a:ext cx="655240" cy="658066"/>
          </a:xfrm>
          <a:prstGeom prst="rect">
            <a:avLst/>
          </a:prstGeom>
        </p:spPr>
      </p:pic>
    </p:spTree>
    <p:extLst>
      <p:ext uri="{BB962C8B-B14F-4D97-AF65-F5344CB8AC3E}">
        <p14:creationId xmlns:p14="http://schemas.microsoft.com/office/powerpoint/2010/main" val="238480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Foliennummernplatzhalter 5"/>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3" name="Rectangle 2">
            <a:extLst>
              <a:ext uri="{FF2B5EF4-FFF2-40B4-BE49-F238E27FC236}">
                <a16:creationId xmlns:a16="http://schemas.microsoft.com/office/drawing/2014/main" id="{794B2C15-DA44-1456-F111-147015CA25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Inhaltsplatzhalter 1">
            <a:extLst>
              <a:ext uri="{FF2B5EF4-FFF2-40B4-BE49-F238E27FC236}">
                <a16:creationId xmlns:a16="http://schemas.microsoft.com/office/drawing/2014/main" id="{71853A7A-48E6-CD7A-81BB-FB289A9C7095}"/>
              </a:ext>
            </a:extLst>
          </p:cNvPr>
          <p:cNvSpPr txBox="1">
            <a:spLocks/>
          </p:cNvSpPr>
          <p:nvPr/>
        </p:nvSpPr>
        <p:spPr>
          <a:xfrm>
            <a:off x="431371" y="1600200"/>
            <a:ext cx="8468789" cy="468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rmAutofit/>
          </a:bodyPr>
          <a:lstStyle>
            <a:lvl1pPr marL="0" marR="0" indent="0" algn="l" defTabSz="914400" rtl="0" latinLnBrk="0">
              <a:lnSpc>
                <a:spcPct val="100000"/>
              </a:lnSpc>
              <a:spcBef>
                <a:spcPts val="800"/>
              </a:spcBef>
              <a:spcAft>
                <a:spcPts val="0"/>
              </a:spcAft>
              <a:buClrTx/>
              <a:buSzTx/>
              <a:buFontTx/>
              <a:buNone/>
              <a:tabLst/>
              <a:defRPr sz="3400" b="0" i="0" u="none" strike="noStrike" cap="none" spc="0" baseline="0">
                <a:solidFill>
                  <a:srgbClr val="000000"/>
                </a:solidFill>
                <a:uFillTx/>
                <a:latin typeface="+mn-lt"/>
                <a:ea typeface="+mj-ea"/>
                <a:cs typeface="+mj-cs"/>
                <a:sym typeface="Arial"/>
              </a:defRPr>
            </a:lvl1pPr>
            <a:lvl2pPr marL="619120" marR="0" indent="-377821"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n-lt"/>
                <a:ea typeface="+mj-ea"/>
                <a:cs typeface="+mj-cs"/>
                <a:sym typeface="Arial"/>
              </a:defRPr>
            </a:lvl2pPr>
            <a:lvl3pPr marL="1013804" marR="0" indent="-416907"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n-lt"/>
                <a:ea typeface="+mj-ea"/>
                <a:cs typeface="+mj-cs"/>
                <a:sym typeface="Arial"/>
              </a:defRPr>
            </a:lvl3pPr>
            <a:lvl4pPr marL="1384290" marR="0" indent="-431796"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n-lt"/>
                <a:ea typeface="+mj-ea"/>
                <a:cs typeface="+mj-cs"/>
                <a:sym typeface="Arial"/>
              </a:defRPr>
            </a:lvl4pPr>
            <a:lvl5pPr marL="1785803" marR="0" indent="-465012"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n-lt"/>
                <a:ea typeface="+mj-ea"/>
                <a:cs typeface="+mj-cs"/>
                <a:sym typeface="Arial"/>
              </a:defRPr>
            </a:lvl5pPr>
            <a:lvl6pPr marL="3446564" marR="0" indent="-398582"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j-lt"/>
                <a:ea typeface="+mj-ea"/>
                <a:cs typeface="+mj-cs"/>
                <a:sym typeface="Arial"/>
              </a:defRPr>
            </a:lvl6pPr>
            <a:lvl7pPr marL="4056160" marR="0" indent="-398581"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j-lt"/>
                <a:ea typeface="+mj-ea"/>
                <a:cs typeface="+mj-cs"/>
                <a:sym typeface="Arial"/>
              </a:defRPr>
            </a:lvl7pPr>
            <a:lvl8pPr marL="4665757" marR="0" indent="-398581"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j-lt"/>
                <a:ea typeface="+mj-ea"/>
                <a:cs typeface="+mj-cs"/>
                <a:sym typeface="Arial"/>
              </a:defRPr>
            </a:lvl8pPr>
            <a:lvl9pPr marL="5275353" marR="0" indent="-398581"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j-lt"/>
                <a:ea typeface="+mj-ea"/>
                <a:cs typeface="+mj-cs"/>
                <a:sym typeface="Arial"/>
              </a:defRPr>
            </a:lvl9pPr>
          </a:lstStyle>
          <a:p>
            <a:pPr marL="342900" indent="-342900" hangingPunct="1">
              <a:spcBef>
                <a:spcPts val="300"/>
              </a:spcBef>
              <a:spcAft>
                <a:spcPts val="300"/>
              </a:spcAft>
              <a:buFont typeface="Arial" panose="020B0604020202020204" pitchFamily="34" charset="0"/>
              <a:buChar char="•"/>
            </a:pPr>
            <a:r>
              <a:rPr lang="de-DE" sz="2000" dirty="0">
                <a:cs typeface="Arial"/>
              </a:rPr>
              <a:t>Verlängerung der Übergangszeit bis 12/2026</a:t>
            </a:r>
          </a:p>
          <a:p>
            <a:pPr marL="342900" indent="-342900">
              <a:spcBef>
                <a:spcPts val="300"/>
              </a:spcBef>
              <a:spcAft>
                <a:spcPts val="300"/>
              </a:spcAft>
              <a:buFont typeface="Arial" panose="020B0604020202020204" pitchFamily="34" charset="0"/>
              <a:buChar char="•"/>
            </a:pPr>
            <a:r>
              <a:rPr lang="de-DE" sz="2000" dirty="0">
                <a:cs typeface="Arial"/>
              </a:rPr>
              <a:t>Keine Angabe mehr von Geokoordinaten für Kleinst- und Kleine Forstbetriebe (99% der Betriebe)</a:t>
            </a:r>
          </a:p>
          <a:p>
            <a:pPr marL="342900" indent="-342900" hangingPunct="1">
              <a:spcBef>
                <a:spcPts val="300"/>
              </a:spcBef>
              <a:spcAft>
                <a:spcPts val="300"/>
              </a:spcAft>
              <a:buFont typeface="Arial" panose="020B0604020202020204" pitchFamily="34" charset="0"/>
              <a:buChar char="•"/>
            </a:pPr>
            <a:r>
              <a:rPr lang="de-DE" sz="2000" dirty="0">
                <a:cs typeface="Arial"/>
              </a:rPr>
              <a:t>Deutliche Erleichterungen für die nachgelagerte Kette</a:t>
            </a:r>
          </a:p>
          <a:p>
            <a:pPr marL="962020" lvl="1" indent="-342900">
              <a:spcBef>
                <a:spcPts val="300"/>
              </a:spcBef>
              <a:spcAft>
                <a:spcPts val="300"/>
              </a:spcAft>
              <a:buFont typeface="Arial" panose="020B0604020202020204" pitchFamily="34" charset="0"/>
              <a:buChar char="•"/>
            </a:pPr>
            <a:r>
              <a:rPr lang="de-DE" sz="2000" dirty="0">
                <a:cs typeface="Arial"/>
              </a:rPr>
              <a:t>Keine Abgabe von Sorgfaltserklärungen für nicht-KMU bei Produktion oder Export</a:t>
            </a:r>
          </a:p>
          <a:p>
            <a:pPr marL="962020" lvl="1" indent="-342900">
              <a:spcBef>
                <a:spcPts val="300"/>
              </a:spcBef>
              <a:spcAft>
                <a:spcPts val="300"/>
              </a:spcAft>
              <a:buFont typeface="Arial" panose="020B0604020202020204" pitchFamily="34" charset="0"/>
              <a:buChar char="•"/>
            </a:pPr>
            <a:r>
              <a:rPr lang="de-DE" sz="2000" dirty="0">
                <a:cs typeface="Arial"/>
              </a:rPr>
              <a:t>Keine Sorgfaltspflichten für nachgelagerte Unternehmen</a:t>
            </a:r>
          </a:p>
          <a:p>
            <a:pPr marL="962020" lvl="1" indent="-342900">
              <a:spcBef>
                <a:spcPts val="300"/>
              </a:spcBef>
              <a:spcAft>
                <a:spcPts val="300"/>
              </a:spcAft>
              <a:buFont typeface="Arial" panose="020B0604020202020204" pitchFamily="34" charset="0"/>
              <a:buChar char="•"/>
            </a:pPr>
            <a:r>
              <a:rPr lang="de-DE" sz="2000" dirty="0">
                <a:cs typeface="Arial"/>
              </a:rPr>
              <a:t>Keine EUDR mehr für die meisten Druckerzeugnisse</a:t>
            </a:r>
          </a:p>
        </p:txBody>
      </p:sp>
      <p:sp>
        <p:nvSpPr>
          <p:cNvPr id="6" name="Titel 5">
            <a:extLst>
              <a:ext uri="{FF2B5EF4-FFF2-40B4-BE49-F238E27FC236}">
                <a16:creationId xmlns:a16="http://schemas.microsoft.com/office/drawing/2014/main" id="{3B5DF6EA-926C-F3C1-7F47-0B11E3674333}"/>
              </a:ext>
            </a:extLst>
          </p:cNvPr>
          <p:cNvSpPr>
            <a:spLocks noGrp="1"/>
          </p:cNvSpPr>
          <p:nvPr>
            <p:ph type="title"/>
          </p:nvPr>
        </p:nvSpPr>
        <p:spPr>
          <a:xfrm>
            <a:off x="431371" y="225177"/>
            <a:ext cx="10922428" cy="611537"/>
          </a:xfrm>
        </p:spPr>
        <p:txBody>
          <a:bodyPr>
            <a:normAutofit fontScale="90000"/>
          </a:bodyPr>
          <a:lstStyle/>
          <a:p>
            <a:r>
              <a:rPr lang="de-DE" b="1" dirty="0">
                <a:solidFill>
                  <a:srgbClr val="2B415D"/>
                </a:solidFill>
                <a:latin typeface="Roboto"/>
                <a:ea typeface="Roboto"/>
                <a:cs typeface="Calibri"/>
              </a:rPr>
              <a:t>Rückblick auf die Verlängerung 2025</a:t>
            </a:r>
            <a:endParaRPr lang="de-DE" dirty="0"/>
          </a:p>
        </p:txBody>
      </p:sp>
      <p:sp>
        <p:nvSpPr>
          <p:cNvPr id="11" name="Textplatzhalter 10">
            <a:extLst>
              <a:ext uri="{FF2B5EF4-FFF2-40B4-BE49-F238E27FC236}">
                <a16:creationId xmlns:a16="http://schemas.microsoft.com/office/drawing/2014/main" id="{BC64471C-B384-CA68-3190-59E49B3BFDE6}"/>
              </a:ext>
            </a:extLst>
          </p:cNvPr>
          <p:cNvSpPr>
            <a:spLocks noGrp="1"/>
          </p:cNvSpPr>
          <p:nvPr>
            <p:ph type="body" sz="quarter" idx="21"/>
          </p:nvPr>
        </p:nvSpPr>
        <p:spPr/>
        <p:txBody>
          <a:bodyPr/>
          <a:lstStyle/>
          <a:p>
            <a:pPr marL="0" indent="0">
              <a:buNone/>
            </a:pPr>
            <a:r>
              <a:rPr lang="de-DE" dirty="0"/>
              <a:t>Neuordnung der EUDR in 12/2025</a:t>
            </a:r>
          </a:p>
        </p:txBody>
      </p:sp>
    </p:spTree>
    <p:extLst>
      <p:ext uri="{BB962C8B-B14F-4D97-AF65-F5344CB8AC3E}">
        <p14:creationId xmlns:p14="http://schemas.microsoft.com/office/powerpoint/2010/main" val="33526830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a:xfrm>
            <a:off x="838200" y="2002631"/>
            <a:ext cx="10515600" cy="2852737"/>
          </a:xfrm>
        </p:spPr>
        <p:txBody>
          <a:bodyPr>
            <a:normAutofit fontScale="90000"/>
          </a:bodyPr>
          <a:lstStyle/>
          <a:p>
            <a:pPr algn="r"/>
            <a:r>
              <a:rPr lang="de-DE" sz="7200" b="1"/>
              <a:t>BETROFFENHEIT</a:t>
            </a:r>
            <a:br>
              <a:rPr lang="de-DE" sz="7200" b="1"/>
            </a:br>
            <a:r>
              <a:rPr lang="de-DE" sz="7200" b="1"/>
              <a:t>ROHSTOFFE - ERZEUGNISSE</a:t>
            </a:r>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6</a:t>
            </a:fld>
            <a:endParaRPr lang="de-DE"/>
          </a:p>
        </p:txBody>
      </p:sp>
    </p:spTree>
    <p:extLst>
      <p:ext uri="{BB962C8B-B14F-4D97-AF65-F5344CB8AC3E}">
        <p14:creationId xmlns:p14="http://schemas.microsoft.com/office/powerpoint/2010/main" val="264880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24CF1EC-D2AE-AD86-7A27-0F9379D826B1}"/>
              </a:ext>
            </a:extLst>
          </p:cNvPr>
          <p:cNvSpPr>
            <a:spLocks noGrp="1"/>
          </p:cNvSpPr>
          <p:nvPr>
            <p:ph type="sldNum" sz="quarter" idx="12"/>
          </p:nvPr>
        </p:nvSpPr>
        <p:spPr/>
        <p:txBody>
          <a:bodyPr/>
          <a:lstStyle/>
          <a:p>
            <a:fld id="{C51B8600-C4E9-4E41-BFFA-887D8F191F10}" type="slidenum">
              <a:rPr lang="de-DE" smtClean="0">
                <a:solidFill>
                  <a:prstClr val="black">
                    <a:tint val="75000"/>
                  </a:prstClr>
                </a:solidFill>
              </a:rPr>
              <a:pPr/>
              <a:t>7</a:t>
            </a:fld>
            <a:endParaRPr lang="de-DE" dirty="0">
              <a:solidFill>
                <a:prstClr val="black">
                  <a:tint val="75000"/>
                </a:prstClr>
              </a:solidFill>
            </a:endParaRPr>
          </a:p>
        </p:txBody>
      </p:sp>
      <p:sp>
        <p:nvSpPr>
          <p:cNvPr id="5" name="Textfeld 4">
            <a:extLst>
              <a:ext uri="{FF2B5EF4-FFF2-40B4-BE49-F238E27FC236}">
                <a16:creationId xmlns:a16="http://schemas.microsoft.com/office/drawing/2014/main" id="{B220B73B-1307-3CBC-49DA-465244BD68CD}"/>
              </a:ext>
            </a:extLst>
          </p:cNvPr>
          <p:cNvSpPr txBox="1"/>
          <p:nvPr/>
        </p:nvSpPr>
        <p:spPr>
          <a:xfrm>
            <a:off x="623390" y="44624"/>
            <a:ext cx="11017225" cy="662552"/>
          </a:xfrm>
          <a:prstGeom prst="rect">
            <a:avLst/>
          </a:prstGeom>
          <a:noFill/>
        </p:spPr>
        <p:txBody>
          <a:bodyPr wrap="square" rtlCol="0">
            <a:noAutofit/>
          </a:bodyPr>
          <a:lstStyle/>
          <a:p>
            <a:pPr algn="ctr"/>
            <a:r>
              <a:rPr lang="de-DE" sz="2400" b="1" dirty="0">
                <a:latin typeface="Arial" panose="020B0604020202020204" pitchFamily="34" charset="0"/>
                <a:cs typeface="Arial" panose="020B0604020202020204" pitchFamily="34" charset="0"/>
              </a:rPr>
              <a:t>Grundlagen</a:t>
            </a:r>
          </a:p>
          <a:p>
            <a:pPr algn="ctr"/>
            <a:r>
              <a:rPr lang="en-US" sz="1800" b="1" i="0" u="none" strike="noStrike" baseline="0" dirty="0">
                <a:solidFill>
                  <a:srgbClr val="0000FF"/>
                </a:solidFill>
                <a:latin typeface="Calibri" panose="020F0502020204030204" pitchFamily="34" charset="0"/>
              </a:rPr>
              <a:t>Sachlicher Anwendungsbereich – Für welche Erzeugnisse gilt die EUDR?</a:t>
            </a:r>
            <a:endParaRPr lang="de-DE" sz="2400" dirty="0">
              <a:solidFill>
                <a:srgbClr val="0000FF"/>
              </a:solidFill>
              <a:latin typeface="Arial" panose="020B0604020202020204" pitchFamily="34" charset="0"/>
              <a:cs typeface="Arial" panose="020B0604020202020204" pitchFamily="34" charset="0"/>
            </a:endParaRPr>
          </a:p>
        </p:txBody>
      </p:sp>
      <p:sp>
        <p:nvSpPr>
          <p:cNvPr id="6" name="Inhaltsplatzhalter 7">
            <a:extLst>
              <a:ext uri="{FF2B5EF4-FFF2-40B4-BE49-F238E27FC236}">
                <a16:creationId xmlns:a16="http://schemas.microsoft.com/office/drawing/2014/main" id="{E099CDFC-DFEA-6AF9-8921-B4E5C17153A0}"/>
              </a:ext>
            </a:extLst>
          </p:cNvPr>
          <p:cNvSpPr>
            <a:spLocks noGrp="1"/>
          </p:cNvSpPr>
          <p:nvPr>
            <p:ph idx="1"/>
          </p:nvPr>
        </p:nvSpPr>
        <p:spPr>
          <a:xfrm>
            <a:off x="6096000" y="2708920"/>
            <a:ext cx="5256212" cy="2232248"/>
          </a:xfrm>
          <a:prstGeom prst="round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de-DE" sz="2400" b="1" dirty="0">
                <a:solidFill>
                  <a:schemeClr val="bg1"/>
                </a:solidFill>
                <a:latin typeface="Arial" panose="020B0604020202020204" pitchFamily="34" charset="0"/>
                <a:cs typeface="Arial" panose="020B0604020202020204" pitchFamily="34" charset="0"/>
              </a:rPr>
              <a:t>„relevante Erzeugnisse“</a:t>
            </a:r>
          </a:p>
          <a:p>
            <a:pPr marL="0" indent="0">
              <a:buNone/>
            </a:pPr>
            <a:r>
              <a:rPr lang="de-DE" sz="1800" b="1" i="0" u="none" strike="noStrike" baseline="0" dirty="0">
                <a:solidFill>
                  <a:schemeClr val="bg1"/>
                </a:solidFill>
                <a:latin typeface="Arial" panose="020B0604020202020204" pitchFamily="34" charset="0"/>
                <a:cs typeface="Arial" panose="020B0604020202020204" pitchFamily="34" charset="0"/>
              </a:rPr>
              <a:t>Erzeugnisse </a:t>
            </a:r>
            <a:r>
              <a:rPr lang="de-DE" sz="1800" i="0" u="none" strike="noStrike" baseline="0" dirty="0">
                <a:solidFill>
                  <a:schemeClr val="bg1"/>
                </a:solidFill>
                <a:latin typeface="Arial" panose="020B0604020202020204" pitchFamily="34" charset="0"/>
                <a:cs typeface="Arial" panose="020B0604020202020204" pitchFamily="34" charset="0"/>
              </a:rPr>
              <a:t>gemäß </a:t>
            </a:r>
            <a:r>
              <a:rPr lang="de-DE" sz="1800" b="1" i="0" u="none" strike="noStrike" baseline="0" dirty="0">
                <a:solidFill>
                  <a:srgbClr val="FFFF00"/>
                </a:solidFill>
                <a:latin typeface="Arial" panose="020B0604020202020204" pitchFamily="34" charset="0"/>
                <a:cs typeface="Arial" panose="020B0604020202020204" pitchFamily="34" charset="0"/>
              </a:rPr>
              <a:t>Anhang I</a:t>
            </a:r>
            <a:r>
              <a:rPr lang="de-DE" sz="1800" i="0" u="none" strike="noStrike" baseline="0" dirty="0">
                <a:solidFill>
                  <a:schemeClr val="bg1"/>
                </a:solidFill>
                <a:latin typeface="Arial" panose="020B0604020202020204" pitchFamily="34" charset="0"/>
                <a:cs typeface="Arial" panose="020B0604020202020204" pitchFamily="34" charset="0"/>
              </a:rPr>
              <a:t>, </a:t>
            </a:r>
            <a:r>
              <a:rPr lang="de-DE" sz="1800" b="1" i="0" u="none" strike="noStrike" baseline="0" dirty="0">
                <a:solidFill>
                  <a:schemeClr val="bg1"/>
                </a:solidFill>
                <a:latin typeface="Arial" panose="020B0604020202020204" pitchFamily="34" charset="0"/>
                <a:cs typeface="Arial" panose="020B0604020202020204" pitchFamily="34" charset="0"/>
              </a:rPr>
              <a:t>die relevante Rohstoffe enthalten, </a:t>
            </a:r>
            <a:r>
              <a:rPr lang="de-DE" sz="1800" i="0" u="none" strike="noStrike" baseline="0" dirty="0">
                <a:solidFill>
                  <a:schemeClr val="bg1"/>
                </a:solidFill>
                <a:latin typeface="Arial" panose="020B0604020202020204" pitchFamily="34" charset="0"/>
                <a:cs typeface="Arial" panose="020B0604020202020204" pitchFamily="34" charset="0"/>
              </a:rPr>
              <a:t>mit diesen gefüttert wurden </a:t>
            </a:r>
            <a:r>
              <a:rPr lang="de-DE" sz="1800" b="1" i="0" u="none" strike="noStrike" baseline="0" dirty="0">
                <a:solidFill>
                  <a:schemeClr val="bg1"/>
                </a:solidFill>
                <a:latin typeface="Arial" panose="020B0604020202020204" pitchFamily="34" charset="0"/>
                <a:cs typeface="Arial" panose="020B0604020202020204" pitchFamily="34" charset="0"/>
              </a:rPr>
              <a:t>oder unter deren Verwendung hergestellt wurden;</a:t>
            </a:r>
          </a:p>
          <a:p>
            <a:endParaRPr lang="de-DE" sz="1800" dirty="0">
              <a:solidFill>
                <a:srgbClr val="000000"/>
              </a:solidFill>
              <a:latin typeface="EU Albertina"/>
              <a:cs typeface="Arial" panose="020B0604020202020204" pitchFamily="34" charset="0"/>
            </a:endParaRPr>
          </a:p>
          <a:p>
            <a:pPr marL="0" indent="0">
              <a:buNone/>
            </a:pPr>
            <a:r>
              <a:rPr lang="de-DE" sz="1200" dirty="0">
                <a:solidFill>
                  <a:schemeClr val="bg1"/>
                </a:solidFill>
                <a:latin typeface="Arial" panose="020B0604020202020204" pitchFamily="34" charset="0"/>
                <a:cs typeface="Arial" panose="020B0604020202020204" pitchFamily="34" charset="0"/>
              </a:rPr>
              <a:t>Art. 2  (2) EUDR</a:t>
            </a:r>
            <a:endParaRPr lang="de-DE" sz="1800" dirty="0">
              <a:solidFill>
                <a:schemeClr val="bg1"/>
              </a:solidFill>
              <a:latin typeface="Arial" panose="020B0604020202020204" pitchFamily="34" charset="0"/>
              <a:cs typeface="Arial" panose="020B0604020202020204" pitchFamily="34" charset="0"/>
            </a:endParaRPr>
          </a:p>
        </p:txBody>
      </p:sp>
      <p:pic>
        <p:nvPicPr>
          <p:cNvPr id="7" name="Inhaltsplatzhalter 8" descr="Ein Bild, das Wolke, draußen, Himmel, Landschaft enthält.&#10;&#10;Automatisch generierte Beschreibung">
            <a:extLst>
              <a:ext uri="{FF2B5EF4-FFF2-40B4-BE49-F238E27FC236}">
                <a16:creationId xmlns:a16="http://schemas.microsoft.com/office/drawing/2014/main" id="{65745460-F48E-033C-C8F2-C971BDE2BA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980728"/>
            <a:ext cx="4032542" cy="4900547"/>
          </a:xfrm>
          <a:prstGeom prst="rect">
            <a:avLst/>
          </a:prstGeom>
        </p:spPr>
      </p:pic>
      <p:sp>
        <p:nvSpPr>
          <p:cNvPr id="8" name="Rechteck: abgerundete Ecken 7">
            <a:extLst>
              <a:ext uri="{FF2B5EF4-FFF2-40B4-BE49-F238E27FC236}">
                <a16:creationId xmlns:a16="http://schemas.microsoft.com/office/drawing/2014/main" id="{F705E59D-8C6C-40C6-10A7-9F349BCB3C07}"/>
              </a:ext>
            </a:extLst>
          </p:cNvPr>
          <p:cNvSpPr/>
          <p:nvPr/>
        </p:nvSpPr>
        <p:spPr>
          <a:xfrm>
            <a:off x="6095999" y="908720"/>
            <a:ext cx="5256213" cy="1707607"/>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Arial" panose="020B0604020202020204" pitchFamily="34" charset="0"/>
                <a:cs typeface="Arial" panose="020B0604020202020204" pitchFamily="34" charset="0"/>
              </a:rPr>
              <a:t>„relevante Rohstoffe“</a:t>
            </a:r>
          </a:p>
          <a:p>
            <a:r>
              <a:rPr lang="de-DE" sz="1800" b="1" i="0" u="none" strike="noStrike" baseline="0" dirty="0">
                <a:solidFill>
                  <a:schemeClr val="bg1"/>
                </a:solidFill>
                <a:latin typeface="Arial" panose="020B0604020202020204" pitchFamily="34" charset="0"/>
                <a:cs typeface="Arial" panose="020B0604020202020204" pitchFamily="34" charset="0"/>
              </a:rPr>
              <a:t>Rinder, Kakao, Kaffee, Ölpalme, Kautschuk, Soja und Holz;  </a:t>
            </a:r>
          </a:p>
          <a:p>
            <a:endParaRPr lang="de-DE" sz="1200" dirty="0">
              <a:solidFill>
                <a:schemeClr val="bg1"/>
              </a:solidFill>
              <a:latin typeface="Arial" panose="020B0604020202020204" pitchFamily="34" charset="0"/>
              <a:cs typeface="Arial" panose="020B0604020202020204" pitchFamily="34" charset="0"/>
            </a:endParaRPr>
          </a:p>
          <a:p>
            <a:endParaRPr lang="de-DE" sz="1200" dirty="0">
              <a:solidFill>
                <a:schemeClr val="bg1"/>
              </a:solidFill>
              <a:latin typeface="Arial" panose="020B0604020202020204" pitchFamily="34" charset="0"/>
              <a:cs typeface="Arial" panose="020B0604020202020204" pitchFamily="34" charset="0"/>
            </a:endParaRPr>
          </a:p>
          <a:p>
            <a:r>
              <a:rPr lang="de-DE" sz="1200" dirty="0">
                <a:solidFill>
                  <a:schemeClr val="bg1"/>
                </a:solidFill>
                <a:latin typeface="Arial" panose="020B0604020202020204" pitchFamily="34" charset="0"/>
                <a:cs typeface="Arial" panose="020B0604020202020204" pitchFamily="34" charset="0"/>
              </a:rPr>
              <a:t>Art. 2  (1) EUDR</a:t>
            </a:r>
          </a:p>
        </p:txBody>
      </p:sp>
      <p:sp>
        <p:nvSpPr>
          <p:cNvPr id="9" name="Rechteck: abgerundete Ecken 8">
            <a:extLst>
              <a:ext uri="{FF2B5EF4-FFF2-40B4-BE49-F238E27FC236}">
                <a16:creationId xmlns:a16="http://schemas.microsoft.com/office/drawing/2014/main" id="{8147559A-109B-66EB-1452-DA23F02B3BF1}"/>
              </a:ext>
            </a:extLst>
          </p:cNvPr>
          <p:cNvSpPr/>
          <p:nvPr/>
        </p:nvSpPr>
        <p:spPr>
          <a:xfrm>
            <a:off x="6168007" y="5364976"/>
            <a:ext cx="5112196" cy="823804"/>
          </a:xfrm>
          <a:prstGeom prst="roundRect">
            <a:avLst/>
          </a:prstGeom>
          <a:solidFill>
            <a:srgbClr val="5B93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FF00"/>
                </a:solidFill>
                <a:latin typeface="Arial" panose="020B0604020202020204" pitchFamily="34" charset="0"/>
                <a:cs typeface="Arial" panose="020B0604020202020204" pitchFamily="34" charset="0"/>
              </a:rPr>
              <a:t>Anhang I</a:t>
            </a:r>
            <a:r>
              <a:rPr lang="de-DE" sz="1400" b="1" dirty="0">
                <a:latin typeface="Arial" panose="020B0604020202020204" pitchFamily="34" charset="0"/>
                <a:cs typeface="Arial" panose="020B0604020202020204" pitchFamily="34" charset="0"/>
              </a:rPr>
              <a:t> verweist auf die relevanten KN/ HS-Codes der kombinierten Warennomenklatur der EU gem. Verordnung </a:t>
            </a:r>
            <a:r>
              <a:rPr lang="de-DE" sz="1400" b="1" dirty="0">
                <a:latin typeface="Arial" panose="020B0604020202020204" pitchFamily="34" charset="0"/>
                <a:cs typeface="Arial" panose="020B0604020202020204" pitchFamily="34" charset="0"/>
                <a:hlinkClick r:id="rId3"/>
              </a:rPr>
              <a:t>(EWG) Nr. 2658/87</a:t>
            </a:r>
            <a:endParaRPr lang="de-DE" sz="1400" b="1" dirty="0">
              <a:latin typeface="Arial" panose="020B0604020202020204" pitchFamily="34" charset="0"/>
              <a:cs typeface="Arial" panose="020B0604020202020204" pitchFamily="34" charset="0"/>
            </a:endParaRPr>
          </a:p>
        </p:txBody>
      </p:sp>
      <p:sp>
        <p:nvSpPr>
          <p:cNvPr id="10" name="Pfeil: nach unten 9">
            <a:extLst>
              <a:ext uri="{FF2B5EF4-FFF2-40B4-BE49-F238E27FC236}">
                <a16:creationId xmlns:a16="http://schemas.microsoft.com/office/drawing/2014/main" id="{0FE40E63-298F-9912-E66A-897A4B38B189}"/>
              </a:ext>
            </a:extLst>
          </p:cNvPr>
          <p:cNvSpPr/>
          <p:nvPr/>
        </p:nvSpPr>
        <p:spPr>
          <a:xfrm>
            <a:off x="8256240" y="4941168"/>
            <a:ext cx="432048" cy="4238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34812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CED7367-7888-23C3-E490-C53F617C06CA}"/>
              </a:ext>
            </a:extLst>
          </p:cNvPr>
          <p:cNvSpPr>
            <a:spLocks noGrp="1"/>
          </p:cNvSpPr>
          <p:nvPr>
            <p:ph type="title"/>
          </p:nvPr>
        </p:nvSpPr>
        <p:spPr/>
        <p:txBody>
          <a:bodyPr>
            <a:noAutofit/>
          </a:bodyPr>
          <a:lstStyle/>
          <a:p>
            <a:r>
              <a:rPr lang="de-DE" sz="3200" b="1">
                <a:latin typeface="Arial" panose="020B0604020202020204" pitchFamily="34" charset="0"/>
                <a:cs typeface="Arial" panose="020B0604020202020204" pitchFamily="34" charset="0"/>
              </a:rPr>
              <a:t>Welche Rohstoffe/ Erzeugnisse sind betroffen?</a:t>
            </a:r>
          </a:p>
        </p:txBody>
      </p:sp>
      <p:sp>
        <p:nvSpPr>
          <p:cNvPr id="4" name="Fußzeilenplatzhalter 3">
            <a:extLst>
              <a:ext uri="{FF2B5EF4-FFF2-40B4-BE49-F238E27FC236}">
                <a16:creationId xmlns:a16="http://schemas.microsoft.com/office/drawing/2014/main" id="{ECE1F770-678E-78F5-44A3-529CCE660331}"/>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524630C8-211D-CB7E-55A3-A2599922CEDA}"/>
              </a:ext>
            </a:extLst>
          </p:cNvPr>
          <p:cNvSpPr>
            <a:spLocks noGrp="1"/>
          </p:cNvSpPr>
          <p:nvPr>
            <p:ph type="sldNum" sz="quarter" idx="12"/>
          </p:nvPr>
        </p:nvSpPr>
        <p:spPr/>
        <p:txBody>
          <a:bodyPr/>
          <a:lstStyle/>
          <a:p>
            <a:fld id="{EF7C1965-317C-3B42-B3F2-F0651D9CAB98}" type="slidenum">
              <a:rPr lang="de-DE" smtClean="0"/>
              <a:t>8</a:t>
            </a:fld>
            <a:endParaRPr lang="de-DE"/>
          </a:p>
        </p:txBody>
      </p:sp>
      <p:sp>
        <p:nvSpPr>
          <p:cNvPr id="9" name="Rechteck 8">
            <a:extLst>
              <a:ext uri="{FF2B5EF4-FFF2-40B4-BE49-F238E27FC236}">
                <a16:creationId xmlns:a16="http://schemas.microsoft.com/office/drawing/2014/main" id="{B1F40758-9884-E169-B07B-669DFD2EE104}"/>
              </a:ext>
            </a:extLst>
          </p:cNvPr>
          <p:cNvSpPr/>
          <p:nvPr/>
        </p:nvSpPr>
        <p:spPr>
          <a:xfrm>
            <a:off x="6127736" y="1233488"/>
            <a:ext cx="5224477" cy="34045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5DD25B90-41A2-9511-60BF-6E1514E486C8}"/>
              </a:ext>
            </a:extLst>
          </p:cNvPr>
          <p:cNvSpPr txBox="1"/>
          <p:nvPr/>
        </p:nvSpPr>
        <p:spPr>
          <a:xfrm>
            <a:off x="6127736" y="1311506"/>
            <a:ext cx="3876388" cy="461665"/>
          </a:xfrm>
          <a:prstGeom prst="rect">
            <a:avLst/>
          </a:prstGeom>
          <a:noFill/>
        </p:spPr>
        <p:txBody>
          <a:bodyPr wrap="square" rtlCol="0">
            <a:spAutoFit/>
          </a:bodyPr>
          <a:lstStyle/>
          <a:p>
            <a:r>
              <a:rPr lang="de-DE" sz="2400" b="1" u="sng">
                <a:latin typeface="Arial" panose="020B0604020202020204" pitchFamily="34" charset="0"/>
                <a:cs typeface="Arial" panose="020B0604020202020204" pitchFamily="34" charset="0"/>
              </a:rPr>
              <a:t>relevante</a:t>
            </a:r>
            <a:r>
              <a:rPr lang="de-DE" sz="2400" b="1">
                <a:latin typeface="Arial" panose="020B0604020202020204" pitchFamily="34" charset="0"/>
                <a:cs typeface="Arial" panose="020B0604020202020204" pitchFamily="34" charset="0"/>
              </a:rPr>
              <a:t> Rohstoffe:</a:t>
            </a:r>
          </a:p>
        </p:txBody>
      </p:sp>
      <p:sp>
        <p:nvSpPr>
          <p:cNvPr id="11" name="Textfeld 10">
            <a:extLst>
              <a:ext uri="{FF2B5EF4-FFF2-40B4-BE49-F238E27FC236}">
                <a16:creationId xmlns:a16="http://schemas.microsoft.com/office/drawing/2014/main" id="{E97A8945-9E32-8469-40B5-6A89380DE8AF}"/>
              </a:ext>
            </a:extLst>
          </p:cNvPr>
          <p:cNvSpPr txBox="1"/>
          <p:nvPr/>
        </p:nvSpPr>
        <p:spPr>
          <a:xfrm>
            <a:off x="6116117" y="1953284"/>
            <a:ext cx="5167768" cy="2581009"/>
          </a:xfrm>
          <a:prstGeom prst="rect">
            <a:avLst/>
          </a:prstGeom>
          <a:noFill/>
        </p:spPr>
        <p:txBody>
          <a:bodyPr wrap="square" rtlCol="0">
            <a:noAutofit/>
          </a:bodyPr>
          <a:lstStyle/>
          <a:p>
            <a:pPr marL="285750" indent="-285750" algn="l" rtl="0" eaLnBrk="1" fontAlgn="t" latinLnBrk="0" hangingPunct="1">
              <a:spcBef>
                <a:spcPts val="0"/>
              </a:spcBef>
              <a:spcAft>
                <a:spcPts val="0"/>
              </a:spcAft>
              <a:buFont typeface="Wingdings" panose="05000000000000000000" pitchFamily="2" charset="2"/>
              <a:buChar char="ü"/>
              <a:tabLst>
                <a:tab pos="358775" algn="l"/>
                <a:tab pos="1790700" algn="l"/>
                <a:tab pos="3233738" algn="l"/>
                <a:tab pos="4665663" algn="l"/>
                <a:tab pos="6457950" algn="l"/>
                <a:tab pos="7889875" algn="l"/>
                <a:tab pos="9332913" algn="l"/>
              </a:tabLst>
            </a:pPr>
            <a:r>
              <a:rPr lang="de-DE" sz="2400" b="1" i="0" u="none" strike="noStrike" kern="1200">
                <a:solidFill>
                  <a:srgbClr val="FF0000"/>
                </a:solidFill>
                <a:effectLst/>
                <a:latin typeface="Arial" panose="020B0604020202020204" pitchFamily="34" charset="0"/>
                <a:cs typeface="Arial" panose="020B0604020202020204" pitchFamily="34" charset="0"/>
              </a:rPr>
              <a:t>Holz </a:t>
            </a:r>
          </a:p>
          <a:p>
            <a:pPr marL="285750" indent="-285750" algn="l" rtl="0" eaLnBrk="1" fontAlgn="t" latinLnBrk="0" hangingPunct="1">
              <a:spcBef>
                <a:spcPts val="0"/>
              </a:spcBef>
              <a:spcAft>
                <a:spcPts val="0"/>
              </a:spcAft>
              <a:buFont typeface="Wingdings" panose="05000000000000000000" pitchFamily="2" charset="2"/>
              <a:buChar char="ü"/>
              <a:tabLst>
                <a:tab pos="358775" algn="l"/>
                <a:tab pos="1790700" algn="l"/>
                <a:tab pos="3233738" algn="l"/>
                <a:tab pos="4665663" algn="l"/>
                <a:tab pos="6457950" algn="l"/>
                <a:tab pos="7889875" algn="l"/>
                <a:tab pos="9332913" algn="l"/>
              </a:tabLst>
            </a:pPr>
            <a:r>
              <a:rPr lang="de-DE" sz="2400" b="1" i="0" u="none" strike="noStrike" kern="1200">
                <a:solidFill>
                  <a:srgbClr val="FF0000"/>
                </a:solidFill>
                <a:effectLst/>
                <a:latin typeface="Arial" panose="020B0604020202020204" pitchFamily="34" charset="0"/>
                <a:cs typeface="Arial" panose="020B0604020202020204" pitchFamily="34" charset="0"/>
              </a:rPr>
              <a:t>Rinder (</a:t>
            </a:r>
            <a:r>
              <a:rPr lang="de-DE" sz="2400" b="1" i="0" u="none" strike="noStrike" kern="1200">
                <a:solidFill>
                  <a:srgbClr val="FF0000"/>
                </a:solidFill>
                <a:effectLst/>
                <a:latin typeface="Arial" panose="020B0604020202020204" pitchFamily="34" charset="0"/>
                <a:cs typeface="Arial" panose="020B0604020202020204" pitchFamily="34" charset="0"/>
                <a:sym typeface="Wingdings" panose="05000000000000000000" pitchFamily="2" charset="2"/>
              </a:rPr>
              <a:t> Erzeugnis: Leder)</a:t>
            </a:r>
            <a:endParaRPr lang="de-DE" sz="2400" b="1" i="0" u="none" strike="noStrike" kern="1200">
              <a:solidFill>
                <a:srgbClr val="FF0000"/>
              </a:solidFill>
              <a:effectLst/>
              <a:latin typeface="Arial" panose="020B0604020202020204" pitchFamily="34" charset="0"/>
              <a:cs typeface="Arial" panose="020B0604020202020204" pitchFamily="34" charset="0"/>
            </a:endParaRPr>
          </a:p>
          <a:p>
            <a:pPr marL="285750" indent="-285750" algn="l" rtl="0" eaLnBrk="1" fontAlgn="t" latinLnBrk="0" hangingPunct="1">
              <a:spcBef>
                <a:spcPts val="0"/>
              </a:spcBef>
              <a:spcAft>
                <a:spcPts val="0"/>
              </a:spcAft>
              <a:buFont typeface="Wingdings" panose="05000000000000000000" pitchFamily="2" charset="2"/>
              <a:buChar char="ü"/>
              <a:tabLst>
                <a:tab pos="358775" algn="l"/>
                <a:tab pos="1790700" algn="l"/>
                <a:tab pos="3233738" algn="l"/>
                <a:tab pos="4665663" algn="l"/>
                <a:tab pos="6457950" algn="l"/>
                <a:tab pos="7889875" algn="l"/>
                <a:tab pos="9332913" algn="l"/>
              </a:tabLst>
            </a:pPr>
            <a:r>
              <a:rPr lang="de-DE" sz="2400" b="1">
                <a:solidFill>
                  <a:srgbClr val="FF0000"/>
                </a:solidFill>
                <a:latin typeface="Arial" panose="020B0604020202020204" pitchFamily="34" charset="0"/>
                <a:cs typeface="Arial" panose="020B0604020202020204" pitchFamily="34" charset="0"/>
              </a:rPr>
              <a:t>Kautschuk</a:t>
            </a:r>
          </a:p>
          <a:p>
            <a:pPr marL="285750" indent="-285750" algn="l" rtl="0" eaLnBrk="1" fontAlgn="t" latinLnBrk="0" hangingPunct="1">
              <a:spcBef>
                <a:spcPts val="0"/>
              </a:spcBef>
              <a:spcAft>
                <a:spcPts val="0"/>
              </a:spcAft>
              <a:buFont typeface="Wingdings" panose="05000000000000000000" pitchFamily="2" charset="2"/>
              <a:buChar char="§"/>
              <a:tabLst>
                <a:tab pos="358775" algn="l"/>
                <a:tab pos="1790700" algn="l"/>
                <a:tab pos="3233738" algn="l"/>
                <a:tab pos="4665663" algn="l"/>
                <a:tab pos="6457950" algn="l"/>
                <a:tab pos="7889875" algn="l"/>
                <a:tab pos="9332913" algn="l"/>
              </a:tabLst>
            </a:pPr>
            <a:r>
              <a:rPr lang="de-DE" sz="2400" b="1" i="0" u="none" strike="noStrike" kern="1200">
                <a:solidFill>
                  <a:srgbClr val="000000"/>
                </a:solidFill>
                <a:effectLst/>
                <a:latin typeface="Arial" panose="020B0604020202020204" pitchFamily="34" charset="0"/>
                <a:cs typeface="Arial" panose="020B0604020202020204" pitchFamily="34" charset="0"/>
              </a:rPr>
              <a:t>Soja </a:t>
            </a:r>
            <a:endParaRPr lang="de-DE" sz="2400" b="1">
              <a:solidFill>
                <a:srgbClr val="000000"/>
              </a:solidFill>
              <a:latin typeface="Arial" panose="020B0604020202020204" pitchFamily="34" charset="0"/>
              <a:cs typeface="Arial" panose="020B0604020202020204" pitchFamily="34" charset="0"/>
            </a:endParaRPr>
          </a:p>
          <a:p>
            <a:pPr marL="285750" indent="-285750" algn="l" rtl="0" eaLnBrk="1" fontAlgn="t" latinLnBrk="0" hangingPunct="1">
              <a:spcBef>
                <a:spcPts val="0"/>
              </a:spcBef>
              <a:spcAft>
                <a:spcPts val="0"/>
              </a:spcAft>
              <a:buFont typeface="Wingdings" panose="05000000000000000000" pitchFamily="2" charset="2"/>
              <a:buChar char="§"/>
              <a:tabLst>
                <a:tab pos="358775" algn="l"/>
                <a:tab pos="1790700" algn="l"/>
                <a:tab pos="3233738" algn="l"/>
                <a:tab pos="4665663" algn="l"/>
                <a:tab pos="6457950" algn="l"/>
                <a:tab pos="7889875" algn="l"/>
                <a:tab pos="9332913" algn="l"/>
              </a:tabLst>
            </a:pPr>
            <a:r>
              <a:rPr lang="de-DE" sz="2400" b="1" i="0" u="none" strike="noStrike" kern="1200">
                <a:solidFill>
                  <a:srgbClr val="000000"/>
                </a:solidFill>
                <a:effectLst/>
                <a:latin typeface="Arial" panose="020B0604020202020204" pitchFamily="34" charset="0"/>
                <a:cs typeface="Arial" panose="020B0604020202020204" pitchFamily="34" charset="0"/>
              </a:rPr>
              <a:t>Kaffee</a:t>
            </a:r>
          </a:p>
          <a:p>
            <a:pPr marL="285750" indent="-285750" algn="l" rtl="0" eaLnBrk="1" fontAlgn="t" latinLnBrk="0" hangingPunct="1">
              <a:spcBef>
                <a:spcPts val="0"/>
              </a:spcBef>
              <a:spcAft>
                <a:spcPts val="0"/>
              </a:spcAft>
              <a:buFont typeface="Wingdings" panose="05000000000000000000" pitchFamily="2" charset="2"/>
              <a:buChar char="§"/>
              <a:tabLst>
                <a:tab pos="358775" algn="l"/>
                <a:tab pos="1790700" algn="l"/>
                <a:tab pos="3233738" algn="l"/>
                <a:tab pos="4665663" algn="l"/>
                <a:tab pos="6457950" algn="l"/>
                <a:tab pos="7889875" algn="l"/>
                <a:tab pos="9332913" algn="l"/>
              </a:tabLst>
            </a:pPr>
            <a:r>
              <a:rPr lang="de-DE" sz="2400" b="1" i="0" u="none" strike="noStrike" kern="1200">
                <a:solidFill>
                  <a:srgbClr val="000000"/>
                </a:solidFill>
                <a:effectLst/>
                <a:latin typeface="Arial" panose="020B0604020202020204" pitchFamily="34" charset="0"/>
                <a:cs typeface="Arial" panose="020B0604020202020204" pitchFamily="34" charset="0"/>
              </a:rPr>
              <a:t>Kakao</a:t>
            </a:r>
          </a:p>
          <a:p>
            <a:pPr marL="285750" indent="-285750" algn="l" rtl="0" eaLnBrk="1" fontAlgn="t" latinLnBrk="0" hangingPunct="1">
              <a:spcBef>
                <a:spcPts val="0"/>
              </a:spcBef>
              <a:spcAft>
                <a:spcPts val="0"/>
              </a:spcAft>
              <a:buFont typeface="Wingdings" panose="05000000000000000000" pitchFamily="2" charset="2"/>
              <a:buChar char="§"/>
              <a:tabLst>
                <a:tab pos="358775" algn="l"/>
                <a:tab pos="1790700" algn="l"/>
                <a:tab pos="3233738" algn="l"/>
                <a:tab pos="4665663" algn="l"/>
                <a:tab pos="6457950" algn="l"/>
                <a:tab pos="7889875" algn="l"/>
                <a:tab pos="9332913" algn="l"/>
              </a:tabLst>
            </a:pPr>
            <a:r>
              <a:rPr lang="de-DE" sz="2400" b="1" i="0" u="none" strike="noStrike" kern="1200">
                <a:solidFill>
                  <a:srgbClr val="000000"/>
                </a:solidFill>
                <a:effectLst/>
                <a:latin typeface="Arial" panose="020B0604020202020204" pitchFamily="34" charset="0"/>
                <a:cs typeface="Arial" panose="020B0604020202020204" pitchFamily="34" charset="0"/>
              </a:rPr>
              <a:t>Ölpalme</a:t>
            </a:r>
            <a:endParaRPr lang="de-DE" sz="2400" b="1" i="0" u="none" strike="noStrike">
              <a:effectLst/>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5AF25B7E-8E0C-60AF-A555-1C835170FD19}"/>
              </a:ext>
            </a:extLst>
          </p:cNvPr>
          <p:cNvSpPr txBox="1"/>
          <p:nvPr/>
        </p:nvSpPr>
        <p:spPr>
          <a:xfrm>
            <a:off x="6123457" y="4715012"/>
            <a:ext cx="5200789" cy="1450838"/>
          </a:xfrm>
          <a:prstGeom prst="rect">
            <a:avLst/>
          </a:prstGeom>
          <a:solidFill>
            <a:schemeClr val="accent1">
              <a:lumMod val="40000"/>
              <a:lumOff val="60000"/>
            </a:schemeClr>
          </a:solidFill>
        </p:spPr>
        <p:txBody>
          <a:bodyPr wrap="square" rtlCol="0">
            <a:noAutofit/>
          </a:bodyPr>
          <a:lstStyle/>
          <a:p>
            <a:r>
              <a:rPr lang="de-DE" sz="2400" b="1" u="sng">
                <a:latin typeface="Arial" panose="020B0604020202020204" pitchFamily="34" charset="0"/>
                <a:cs typeface="Arial" panose="020B0604020202020204" pitchFamily="34" charset="0"/>
              </a:rPr>
              <a:t>relevante</a:t>
            </a:r>
            <a:r>
              <a:rPr lang="de-DE" sz="2400" b="1">
                <a:latin typeface="Arial" panose="020B0604020202020204" pitchFamily="34" charset="0"/>
                <a:cs typeface="Arial" panose="020B0604020202020204" pitchFamily="34" charset="0"/>
              </a:rPr>
              <a:t> Erzeugnisse:</a:t>
            </a:r>
          </a:p>
          <a:p>
            <a:endParaRPr lang="de-DE" sz="2400" b="1">
              <a:latin typeface="Arial" panose="020B0604020202020204" pitchFamily="34" charset="0"/>
              <a:cs typeface="Arial" panose="020B0604020202020204" pitchFamily="34" charset="0"/>
            </a:endParaRPr>
          </a:p>
          <a:p>
            <a:r>
              <a:rPr lang="de-DE" sz="2400" b="1">
                <a:latin typeface="Arial" panose="020B0604020202020204" pitchFamily="34" charset="0"/>
                <a:cs typeface="Arial" panose="020B0604020202020204" pitchFamily="34" charset="0"/>
                <a:hlinkClick r:id="rId2"/>
              </a:rPr>
              <a:t>gemäß Anhang I, EUDR</a:t>
            </a:r>
            <a:endParaRPr lang="de-DE" sz="2400" b="1">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C67F047E-0827-9557-0F5D-24FFFF12D8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5510" y="1233488"/>
            <a:ext cx="2891904" cy="4978556"/>
          </a:xfrm>
          <a:prstGeom prst="rect">
            <a:avLst/>
          </a:prstGeom>
        </p:spPr>
      </p:pic>
    </p:spTree>
    <p:extLst>
      <p:ext uri="{BB962C8B-B14F-4D97-AF65-F5344CB8AC3E}">
        <p14:creationId xmlns:p14="http://schemas.microsoft.com/office/powerpoint/2010/main" val="53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23218-4CB2-1E70-8A9E-175D99B3D422}"/>
              </a:ext>
            </a:extLst>
          </p:cNvPr>
          <p:cNvSpPr>
            <a:spLocks noGrp="1"/>
          </p:cNvSpPr>
          <p:nvPr>
            <p:ph type="title"/>
          </p:nvPr>
        </p:nvSpPr>
        <p:spPr>
          <a:xfrm>
            <a:off x="839787" y="333375"/>
            <a:ext cx="10512425" cy="720000"/>
          </a:xfrm>
        </p:spPr>
        <p:txBody>
          <a:bodyPr>
            <a:normAutofit fontScale="90000"/>
          </a:bodyPr>
          <a:lstStyle/>
          <a:p>
            <a:r>
              <a:rPr lang="de-DE" b="1" dirty="0">
                <a:latin typeface="Arial" panose="020B0604020202020204" pitchFamily="34" charset="0"/>
                <a:cs typeface="Arial" panose="020B0604020202020204" pitchFamily="34" charset="0"/>
              </a:rPr>
              <a:t>Relevante Rohstoffe – Erzeugnisse &gt; Anhang I EUDR</a:t>
            </a:r>
          </a:p>
        </p:txBody>
      </p:sp>
      <p:sp>
        <p:nvSpPr>
          <p:cNvPr id="4" name="Fußzeilenplatzhalter 3">
            <a:extLst>
              <a:ext uri="{FF2B5EF4-FFF2-40B4-BE49-F238E27FC236}">
                <a16:creationId xmlns:a16="http://schemas.microsoft.com/office/drawing/2014/main" id="{9BD15F4F-153F-51C3-7A80-7B1366F18400}"/>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4EFE3829-1A4B-BBF5-BB86-40E179C837D0}"/>
              </a:ext>
            </a:extLst>
          </p:cNvPr>
          <p:cNvSpPr>
            <a:spLocks noGrp="1"/>
          </p:cNvSpPr>
          <p:nvPr>
            <p:ph type="sldNum" sz="quarter" idx="12"/>
          </p:nvPr>
        </p:nvSpPr>
        <p:spPr/>
        <p:txBody>
          <a:bodyPr/>
          <a:lstStyle/>
          <a:p>
            <a:fld id="{EF7C1965-317C-3B42-B3F2-F0651D9CAB98}" type="slidenum">
              <a:rPr lang="de-DE" smtClean="0"/>
              <a:t>9</a:t>
            </a:fld>
            <a:endParaRPr lang="de-DE"/>
          </a:p>
        </p:txBody>
      </p:sp>
      <p:sp>
        <p:nvSpPr>
          <p:cNvPr id="8" name="Rechteck: abgerundete Ecken 5">
            <a:extLst>
              <a:ext uri="{FF2B5EF4-FFF2-40B4-BE49-F238E27FC236}">
                <a16:creationId xmlns:a16="http://schemas.microsoft.com/office/drawing/2014/main" id="{33147A1F-3BFF-ADB6-05DF-76572C0D88CD}"/>
              </a:ext>
            </a:extLst>
          </p:cNvPr>
          <p:cNvSpPr/>
          <p:nvPr/>
        </p:nvSpPr>
        <p:spPr>
          <a:xfrm>
            <a:off x="6927134" y="1092440"/>
            <a:ext cx="4746354" cy="5174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è"/>
            </a:pPr>
            <a:r>
              <a:rPr lang="de-DE" dirty="0">
                <a:solidFill>
                  <a:schemeClr val="bg1"/>
                </a:solidFill>
                <a:sym typeface="Wingdings" pitchFamily="2" charset="2"/>
              </a:rPr>
              <a:t>FAQ: gemischte Produkte müssen nur den Hauptrohstoff berücksichtigen!</a:t>
            </a:r>
          </a:p>
          <a:p>
            <a:pPr marL="285750" indent="-285750">
              <a:buFont typeface="Wingdings" pitchFamily="2" charset="2"/>
              <a:buChar char="è"/>
            </a:pPr>
            <a:r>
              <a:rPr lang="de-DE" dirty="0">
                <a:solidFill>
                  <a:schemeClr val="bg1"/>
                </a:solidFill>
                <a:sym typeface="Wingdings" pitchFamily="2" charset="2"/>
              </a:rPr>
              <a:t>Ein nicht gelisteter Code bedeutet, dass das Produkt nicht EUDR relevant ist (bei Holz aber so gut wie ausgeschlossen)</a:t>
            </a:r>
          </a:p>
          <a:p>
            <a:pPr marL="285750" indent="-285750">
              <a:buFont typeface="Wingdings" pitchFamily="2" charset="2"/>
              <a:buChar char="è"/>
            </a:pPr>
            <a:r>
              <a:rPr lang="de-DE" b="1" dirty="0">
                <a:solidFill>
                  <a:srgbClr val="FF0000"/>
                </a:solidFill>
                <a:sym typeface="Wingdings" pitchFamily="2" charset="2"/>
              </a:rPr>
              <a:t>Neu</a:t>
            </a:r>
            <a:r>
              <a:rPr lang="de-DE" b="1" dirty="0">
                <a:solidFill>
                  <a:schemeClr val="bg1"/>
                </a:solidFill>
                <a:sym typeface="Wingdings" pitchFamily="2" charset="2"/>
              </a:rPr>
              <a:t> </a:t>
            </a:r>
            <a:r>
              <a:rPr lang="de-DE" dirty="0">
                <a:solidFill>
                  <a:schemeClr val="bg1"/>
                </a:solidFill>
                <a:sym typeface="Wingdings" pitchFamily="2" charset="2"/>
              </a:rPr>
              <a:t>nicht mehr dabei sind Druckerzeugnisse ex49</a:t>
            </a:r>
          </a:p>
          <a:p>
            <a:pPr marL="285750" indent="-285750">
              <a:buFont typeface="Wingdings" pitchFamily="2" charset="2"/>
              <a:buChar char="è"/>
            </a:pPr>
            <a:r>
              <a:rPr lang="de-DE" dirty="0">
                <a:solidFill>
                  <a:schemeClr val="bg1"/>
                </a:solidFill>
                <a:sym typeface="Wingdings" pitchFamily="2" charset="2"/>
              </a:rPr>
              <a:t>Nicht betroffen ist die Verpackung, insofern sie dazu dient, ein anderes Produkt zu verpacken (wohl aber in der Herstellung)</a:t>
            </a:r>
          </a:p>
          <a:p>
            <a:pPr marL="285750" indent="-285750">
              <a:buFont typeface="Wingdings" pitchFamily="2" charset="2"/>
              <a:buChar char="è"/>
            </a:pPr>
            <a:r>
              <a:rPr lang="de-DE" dirty="0">
                <a:solidFill>
                  <a:schemeClr val="bg1"/>
                </a:solidFill>
                <a:sym typeface="Wingdings" pitchFamily="2" charset="2"/>
              </a:rPr>
              <a:t>Von der EUDR ausgenommen werden Beilagen wie Beipackzettel, Montageanleitungen, Korrespondenzen, Werbeflyer oder auch Probemengen (es gibt aber keine Bagatellgrenze)</a:t>
            </a:r>
          </a:p>
          <a:p>
            <a:pPr marL="285750" indent="-285750" algn="ctr">
              <a:buFont typeface="Wingdings" pitchFamily="2" charset="2"/>
              <a:buChar char="è"/>
            </a:pPr>
            <a:endParaRPr lang="de-DE" dirty="0">
              <a:solidFill>
                <a:schemeClr val="bg1"/>
              </a:solidFill>
            </a:endParaRPr>
          </a:p>
          <a:p>
            <a:pPr algn="ctr"/>
            <a:endParaRPr lang="de-DE" dirty="0"/>
          </a:p>
        </p:txBody>
      </p:sp>
      <p:pic>
        <p:nvPicPr>
          <p:cNvPr id="6" name="Grafik 5" descr="Ein Bild, das Text, Schrift, Screenshot, Quittung enthält.&#10;&#10;KI-generierte Inhalte können fehlerhaft sein.">
            <a:extLst>
              <a:ext uri="{FF2B5EF4-FFF2-40B4-BE49-F238E27FC236}">
                <a16:creationId xmlns:a16="http://schemas.microsoft.com/office/drawing/2014/main" id="{5062F953-3E0C-7F7D-041F-CE89DB815303}"/>
              </a:ext>
            </a:extLst>
          </p:cNvPr>
          <p:cNvPicPr>
            <a:picLocks noChangeAspect="1"/>
          </p:cNvPicPr>
          <p:nvPr/>
        </p:nvPicPr>
        <p:blipFill>
          <a:blip r:embed="rId2"/>
          <a:stretch>
            <a:fillRect/>
          </a:stretch>
        </p:blipFill>
        <p:spPr>
          <a:xfrm>
            <a:off x="3695434" y="917100"/>
            <a:ext cx="2924027" cy="5097074"/>
          </a:xfrm>
          <a:prstGeom prst="rect">
            <a:avLst/>
          </a:prstGeom>
        </p:spPr>
      </p:pic>
      <p:pic>
        <p:nvPicPr>
          <p:cNvPr id="11" name="Grafik 10" descr="Ein Bild, das Text, Screenshot, Schrift, Schwarzweiß enthält.&#10;&#10;KI-generierte Inhalte können fehlerhaft sein.">
            <a:extLst>
              <a:ext uri="{FF2B5EF4-FFF2-40B4-BE49-F238E27FC236}">
                <a16:creationId xmlns:a16="http://schemas.microsoft.com/office/drawing/2014/main" id="{A8F723EA-0746-F3A5-2BDE-713540CDCE70}"/>
              </a:ext>
            </a:extLst>
          </p:cNvPr>
          <p:cNvPicPr>
            <a:picLocks noChangeAspect="1"/>
          </p:cNvPicPr>
          <p:nvPr/>
        </p:nvPicPr>
        <p:blipFill>
          <a:blip r:embed="rId3"/>
          <a:stretch>
            <a:fillRect/>
          </a:stretch>
        </p:blipFill>
        <p:spPr>
          <a:xfrm>
            <a:off x="297972" y="911413"/>
            <a:ext cx="3286741" cy="4237623"/>
          </a:xfrm>
          <a:prstGeom prst="rect">
            <a:avLst/>
          </a:prstGeom>
        </p:spPr>
      </p:pic>
    </p:spTree>
    <p:extLst>
      <p:ext uri="{BB962C8B-B14F-4D97-AF65-F5344CB8AC3E}">
        <p14:creationId xmlns:p14="http://schemas.microsoft.com/office/powerpoint/2010/main" val="34017079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c83095a-db20-459a-9d7d-43b1b6dbea8c" xsi:nil="true"/>
    <lcf76f155ced4ddcb4097134ff3c332f xmlns="b4de3b38-e3bc-457f-93af-f189da2c859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5AE73F3A7726419B17A6AE052AAF73" ma:contentTypeVersion="15" ma:contentTypeDescription="Create a new document." ma:contentTypeScope="" ma:versionID="7826c8860d0fa044ef053e1108407afd">
  <xsd:schema xmlns:xsd="http://www.w3.org/2001/XMLSchema" xmlns:xs="http://www.w3.org/2001/XMLSchema" xmlns:p="http://schemas.microsoft.com/office/2006/metadata/properties" xmlns:ns2="b4de3b38-e3bc-457f-93af-f189da2c859d" xmlns:ns3="7c83095a-db20-459a-9d7d-43b1b6dbea8c" targetNamespace="http://schemas.microsoft.com/office/2006/metadata/properties" ma:root="true" ma:fieldsID="1216832ac8f68ead39ee4eb4b0be036c" ns2:_="" ns3:_="">
    <xsd:import namespace="b4de3b38-e3bc-457f-93af-f189da2c859d"/>
    <xsd:import namespace="7c83095a-db20-459a-9d7d-43b1b6dbea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e3b38-e3bc-457f-93af-f189da2c8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b7bff88-3b98-42a0-ae7d-3b40ec86810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3095a-db20-459a-9d7d-43b1b6dbea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2debb7e-26e7-41d6-8b55-f3635c35fdd5}" ma:internalName="TaxCatchAll" ma:showField="CatchAllData" ma:web="7c83095a-db20-459a-9d7d-43b1b6dbe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2AA14B-FB33-4B39-B403-5E9D61532FF2}">
  <ds:schemaRefs>
    <ds:schemaRef ds:uri="http://schemas.microsoft.com/sharepoint/v3/contenttype/forms"/>
  </ds:schemaRefs>
</ds:datastoreItem>
</file>

<file path=customXml/itemProps2.xml><?xml version="1.0" encoding="utf-8"?>
<ds:datastoreItem xmlns:ds="http://schemas.openxmlformats.org/officeDocument/2006/customXml" ds:itemID="{808F9A80-3059-4464-A249-210783E88DBB}">
  <ds:schemaRefs>
    <ds:schemaRef ds:uri="cd9e925a-b2ef-481e-8988-5e9400330bcf"/>
    <ds:schemaRef ds:uri="http://purl.org/dc/elements/1.1/"/>
    <ds:schemaRef ds:uri="19f5a58d-c7d1-4aff-a306-68a1fa96ff6a"/>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 ds:uri="7c83095a-db20-459a-9d7d-43b1b6dbea8c"/>
    <ds:schemaRef ds:uri="b4de3b38-e3bc-457f-93af-f189da2c859d"/>
  </ds:schemaRefs>
</ds:datastoreItem>
</file>

<file path=customXml/itemProps3.xml><?xml version="1.0" encoding="utf-8"?>
<ds:datastoreItem xmlns:ds="http://schemas.openxmlformats.org/officeDocument/2006/customXml" ds:itemID="{5CDF3666-6EAD-4FFF-9A9B-D0F0906D9246}"/>
</file>

<file path=docProps/app.xml><?xml version="1.0" encoding="utf-8"?>
<Properties xmlns="http://schemas.openxmlformats.org/officeDocument/2006/extended-properties" xmlns:vt="http://schemas.openxmlformats.org/officeDocument/2006/docPropsVTypes">
  <Template/>
  <TotalTime>0</TotalTime>
  <Words>3998</Words>
  <Application>Microsoft Office PowerPoint</Application>
  <PresentationFormat>Widescreen</PresentationFormat>
  <Paragraphs>408</Paragraphs>
  <Slides>44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Aptos</vt:lpstr>
      <vt:lpstr>Aptos Display</vt:lpstr>
      <vt:lpstr>Arial</vt:lpstr>
      <vt:lpstr>Calibri</vt:lpstr>
      <vt:lpstr>Cambria Math</vt:lpstr>
      <vt:lpstr>EU Albertina</vt:lpstr>
      <vt:lpstr>Roboto</vt:lpstr>
      <vt:lpstr>Wingdings</vt:lpstr>
      <vt:lpstr>Office</vt:lpstr>
      <vt:lpstr>EUROPEAN  DEFORESTATION  REGULATION EUDR  (EU) 2023/1115 incl.  (EU)2025/2650 </vt:lpstr>
      <vt:lpstr>EUROPEAN DEFORESTATION REGULATION – EUDR  (EU) 2023/1115 &amp; (EU) 2025/2650</vt:lpstr>
      <vt:lpstr>GLIEDERUNG</vt:lpstr>
      <vt:lpstr>  EUDR  (EU) 2023/1115 (EUDR) incl. (EU) 2025/2650 (Regulation amending EUDR)</vt:lpstr>
      <vt:lpstr>Rückblick auf die Verlängerung 2025</vt:lpstr>
      <vt:lpstr>BETROFFENHEIT ROHSTOFFE - ERZEUGNISSE</vt:lpstr>
      <vt:lpstr>PowerPoint Presentation</vt:lpstr>
      <vt:lpstr>Welche Rohstoffe/ Erzeugnisse sind betroffen?</vt:lpstr>
      <vt:lpstr>Relevante Rohstoffe – Erzeugnisse &gt; Anhang I EUDR</vt:lpstr>
      <vt:lpstr> ZEITSCHIENE</vt:lpstr>
      <vt:lpstr>Zeitstrahl  Implementierung</vt:lpstr>
      <vt:lpstr>BASIS - DEFINITIONEN </vt:lpstr>
      <vt:lpstr>Entwaldung, Waldschädigung, Legalität</vt:lpstr>
      <vt:lpstr>Von der EU weltweit festgelegtes länderspezifisches Entwaldungsrisiko</vt:lpstr>
      <vt:lpstr>PowerPoint Presentation</vt:lpstr>
      <vt:lpstr>BETROFFENHEIT IN DER BRANCHE - SCOPE</vt:lpstr>
      <vt:lpstr>Flowchart Rollen der Akteure – Aktionen</vt:lpstr>
      <vt:lpstr>NEU: Der Kleinst- oder Kleinprimärerzeuger</vt:lpstr>
      <vt:lpstr>Unternehmensgrößen</vt:lpstr>
      <vt:lpstr>Unternehmensgrößen</vt:lpstr>
      <vt:lpstr>PowerPoint Presentation</vt:lpstr>
      <vt:lpstr>UMSETZUNG</vt:lpstr>
      <vt:lpstr>PowerPoint Presentation</vt:lpstr>
      <vt:lpstr>PowerPoint Presentation</vt:lpstr>
      <vt:lpstr>Geolokalisierung</vt:lpstr>
      <vt:lpstr>Sorgfaltspflichten</vt:lpstr>
      <vt:lpstr>Erfüllung der Sorgfaltspflichten (Erste Inverkehrbringung)</vt:lpstr>
      <vt:lpstr>Vereinfachte Sorgfaltspflichten &gt; Niedrigrisikoländer</vt:lpstr>
      <vt:lpstr>Vereinfachte Sorgfaltspflichten &gt; Ukraine</vt:lpstr>
      <vt:lpstr>Information System (IS)</vt:lpstr>
      <vt:lpstr>PowerPoint Presentation</vt:lpstr>
      <vt:lpstr>PowerPoint Presentation</vt:lpstr>
      <vt:lpstr>PowerPoint Presentation</vt:lpstr>
      <vt:lpstr>Kontrolle – Rechtsfolgen </vt:lpstr>
      <vt:lpstr>Mögliche Rechtsfolgen </vt:lpstr>
      <vt:lpstr>FALLBEISPIELE</vt:lpstr>
      <vt:lpstr>Fallbeispiel: EU-Unternehmen Importvorgang</vt:lpstr>
      <vt:lpstr>Welche Probleme gibt es noch?</vt:lpstr>
      <vt:lpstr>Unklare Punkte</vt:lpstr>
      <vt:lpstr>Unklare Punkte II</vt:lpstr>
      <vt:lpstr>Handel mit dem Ausland</vt:lpstr>
      <vt:lpstr>HANDLUNGSEMPFEHLUNG</vt:lpstr>
      <vt:lpstr>Was ist jetzt zu tun?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neue Entwaldungsfreie-Lieferketten Verordnung der EU</dc:title>
  <dc:creator>lukas.freise</dc:creator>
  <cp:lastModifiedBy>Halyna Semytska</cp:lastModifiedBy>
  <cp:revision>7</cp:revision>
  <dcterms:created xsi:type="dcterms:W3CDTF">2023-04-27T07:20:26Z</dcterms:created>
  <dcterms:modified xsi:type="dcterms:W3CDTF">2026-03-13T20:29:51Z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0x010100475AE73F3A7726419B17A6AE052AAF73</vt:lpwstr>
  </property>
  <property fmtid="{D5CDD505-2E9C-101B-9397-08002B2CF9AE}" pid="3" name="MediaServiceImageTags">
    <vt:lpwstr/>
  </property>
</Properties>
</file>