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650" r:id="rId2"/>
  </p:sldMasterIdLst>
  <p:notesMasterIdLst>
    <p:notesMasterId r:id="rId11"/>
  </p:notesMasterIdLst>
  <p:sldIdLst>
    <p:sldId id="256" r:id="rId3"/>
    <p:sldId id="272" r:id="rId4"/>
    <p:sldId id="273" r:id="rId5"/>
    <p:sldId id="278" r:id="rId6"/>
    <p:sldId id="275" r:id="rId7"/>
    <p:sldId id="276" r:id="rId8"/>
    <p:sldId id="279" r:id="rId9"/>
    <p:sldId id="277" r:id="rId10"/>
  </p:sldIdLst>
  <p:sldSz cx="9144000" cy="6858000" type="screen4x3"/>
  <p:notesSz cx="6858000" cy="9144000"/>
  <p:defaultTextStyle>
    <a:defPPr>
      <a:defRPr lang="de-DE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6">
          <p15:clr>
            <a:srgbClr val="A4A3A4"/>
          </p15:clr>
        </p15:guide>
        <p15:guide id="2" orient="horz" pos="3929">
          <p15:clr>
            <a:srgbClr val="A4A3A4"/>
          </p15:clr>
        </p15:guide>
        <p15:guide id="3" orient="horz" pos="1500">
          <p15:clr>
            <a:srgbClr val="A4A3A4"/>
          </p15:clr>
        </p15:guide>
        <p15:guide id="4" orient="horz" pos="2746">
          <p15:clr>
            <a:srgbClr val="A4A3A4"/>
          </p15:clr>
        </p15:guide>
        <p15:guide id="5" orient="horz" pos="2659">
          <p15:clr>
            <a:srgbClr val="A4A3A4"/>
          </p15:clr>
        </p15:guide>
        <p15:guide id="6" pos="276">
          <p15:clr>
            <a:srgbClr val="A4A3A4"/>
          </p15:clr>
        </p15:guide>
        <p15:guide id="7" pos="5484">
          <p15:clr>
            <a:srgbClr val="A4A3A4"/>
          </p15:clr>
        </p15:guide>
        <p15:guide id="8" pos="1927">
          <p15:clr>
            <a:srgbClr val="A4A3A4"/>
          </p15:clr>
        </p15:guide>
        <p15:guide id="9" pos="2064">
          <p15:clr>
            <a:srgbClr val="A4A3A4"/>
          </p15:clr>
        </p15:guide>
        <p15:guide id="10" pos="3696">
          <p15:clr>
            <a:srgbClr val="A4A3A4"/>
          </p15:clr>
        </p15:guide>
        <p15:guide id="11" pos="3833">
          <p15:clr>
            <a:srgbClr val="A4A3A4"/>
          </p15:clr>
        </p15:guide>
        <p15:guide id="12" pos="2835">
          <p15:clr>
            <a:srgbClr val="A4A3A4"/>
          </p15:clr>
        </p15:guide>
        <p15:guide id="13" pos="29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BE28"/>
    <a:srgbClr val="8284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83" autoAdjust="0"/>
    <p:restoredTop sz="94595" autoAdjust="0"/>
  </p:normalViewPr>
  <p:slideViewPr>
    <p:cSldViewPr>
      <p:cViewPr varScale="1">
        <p:scale>
          <a:sx n="120" d="100"/>
          <a:sy n="120" d="100"/>
        </p:scale>
        <p:origin x="798" y="96"/>
      </p:cViewPr>
      <p:guideLst>
        <p:guide orient="horz" pos="276"/>
        <p:guide orient="horz" pos="3929"/>
        <p:guide orient="horz" pos="1500"/>
        <p:guide orient="horz" pos="2746"/>
        <p:guide orient="horz" pos="2659"/>
        <p:guide pos="276"/>
        <p:guide pos="5484"/>
        <p:guide pos="1927"/>
        <p:guide pos="2064"/>
        <p:guide pos="3696"/>
        <p:guide pos="3833"/>
        <p:guide pos="2835"/>
        <p:guide pos="29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B6B509FC-AA51-5115-4318-39C8257DC36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de-DE" altLang="de-DE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22AC72BE-7DBE-1318-BFBA-03CC63DADB6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altLang="de-DE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A089FA84-6F36-D847-4229-D7E37796DE9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F3D7396D-70D2-DC58-6A04-12238DB1156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Mastertextformat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8A46C53C-55A2-24CF-D42C-32FCC69D6E8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de-DE" altLang="de-DE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0489F9E1-CDEF-BC12-6D34-1D49FC8353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09691EE-80D0-44EB-8AB0-4FA29D6787DA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78EF36E-4EF7-87D7-0A83-4F6068FECA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096E17-2274-4925-B316-8DC345060434}" type="slidenum">
              <a:rPr lang="de-DE" altLang="de-DE"/>
              <a:pPr/>
              <a:t>1</a:t>
            </a:fld>
            <a:endParaRPr lang="de-DE" altLang="de-DE"/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D38DA7AE-66CD-837C-9321-B1C2DF807C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12E7DD1E-D75D-300E-6641-F93C59FF36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1.emf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77" name="Picture 25">
            <a:extLst>
              <a:ext uri="{FF2B5EF4-FFF2-40B4-BE49-F238E27FC236}">
                <a16:creationId xmlns:a16="http://schemas.microsoft.com/office/drawing/2014/main" id="{D3FB0400-4850-E1AB-3A15-359C1526C68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52" b="26973"/>
          <a:stretch>
            <a:fillRect/>
          </a:stretch>
        </p:blipFill>
        <p:spPr bwMode="auto">
          <a:xfrm>
            <a:off x="0" y="1341438"/>
            <a:ext cx="9144000" cy="456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76" name="Picture 24">
            <a:extLst>
              <a:ext uri="{FF2B5EF4-FFF2-40B4-BE49-F238E27FC236}">
                <a16:creationId xmlns:a16="http://schemas.microsoft.com/office/drawing/2014/main" id="{72B67089-9EB6-DB14-8031-1924E6B0D51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154"/>
          <a:stretch>
            <a:fillRect/>
          </a:stretch>
        </p:blipFill>
        <p:spPr bwMode="auto">
          <a:xfrm>
            <a:off x="0" y="5229225"/>
            <a:ext cx="9144000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75" name="Picture 23">
            <a:extLst>
              <a:ext uri="{FF2B5EF4-FFF2-40B4-BE49-F238E27FC236}">
                <a16:creationId xmlns:a16="http://schemas.microsoft.com/office/drawing/2014/main" id="{695F13FC-0899-B5FD-FF78-1857E9E95A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66"/>
          <a:stretch>
            <a:fillRect/>
          </a:stretch>
        </p:blipFill>
        <p:spPr bwMode="auto">
          <a:xfrm>
            <a:off x="1588" y="22225"/>
            <a:ext cx="9144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4" name="Rectangle 2">
            <a:extLst>
              <a:ext uri="{FF2B5EF4-FFF2-40B4-BE49-F238E27FC236}">
                <a16:creationId xmlns:a16="http://schemas.microsoft.com/office/drawing/2014/main" id="{77FF6C80-B245-6B23-2FE0-291F7567222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38150" y="981075"/>
            <a:ext cx="6654800" cy="6477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altLang="de-DE" noProof="0"/>
              <a:t>Titelmasterformat durch Klicken bearbeiten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4D59114F-3B88-5B9C-4302-CA8F6C8B0B8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38150" y="1579563"/>
            <a:ext cx="6654800" cy="360362"/>
          </a:xfrm>
        </p:spPr>
        <p:txBody>
          <a:bodyPr wrap="none" anchor="b"/>
          <a:lstStyle>
            <a:lvl1pPr marL="0" indent="0">
              <a:buFont typeface="Arial Unicode MS" panose="020B0604020202020204" pitchFamily="34" charset="-128"/>
              <a:buNone/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altLang="de-DE" noProof="0"/>
              <a:t>Formatvorlage des Untertitelmasters durch Klicken bearbeiten</a:t>
            </a:r>
          </a:p>
        </p:txBody>
      </p:sp>
      <p:pic>
        <p:nvPicPr>
          <p:cNvPr id="23578" name="Picture 26">
            <a:extLst>
              <a:ext uri="{FF2B5EF4-FFF2-40B4-BE49-F238E27FC236}">
                <a16:creationId xmlns:a16="http://schemas.microsoft.com/office/drawing/2014/main" id="{2EEBD3DC-CDEB-39CE-780B-413DD8C6BA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38150"/>
            <a:ext cx="3125787" cy="51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85" name="Picture 33">
            <a:extLst>
              <a:ext uri="{FF2B5EF4-FFF2-40B4-BE49-F238E27FC236}">
                <a16:creationId xmlns:a16="http://schemas.microsoft.com/office/drawing/2014/main" id="{B3D1B308-6749-54DF-451F-CA4E98E4070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6237288"/>
            <a:ext cx="893763" cy="33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502322-D04A-85E4-21BC-07C68EE05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D20AC72-4808-F7F2-A02A-59E1E8C288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700AA5B-5983-0544-6B9D-E9FBAEFB6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|  </a:t>
            </a:r>
            <a:fld id="{2CAA4CD4-90C5-4ABE-834D-7C928D5E8B76}" type="datetime4">
              <a:rPr lang="de-DE" altLang="de-DE"/>
              <a:pPr/>
              <a:t>11. März 2026</a:t>
            </a:fld>
            <a:r>
              <a:rPr lang="de-DE" altLang="de-DE"/>
              <a:t>  |  </a:t>
            </a:r>
            <a:r>
              <a:rPr lang="de-DE" altLang="de-DE">
                <a:solidFill>
                  <a:schemeClr val="accent1"/>
                </a:solidFill>
              </a:rPr>
              <a:t>Name Vortragender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EADC447-1682-9380-E987-12EFBD00A5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1096E98-8169-4493-B617-4839A258480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04437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2AB6CB1-ABAD-2D3F-BE3F-94E132383B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38925" y="438150"/>
            <a:ext cx="2066925" cy="5791200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E3AA355-6EA8-7DD0-4146-5DA7D33F6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38150" y="438150"/>
            <a:ext cx="6048375" cy="579120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DB1C135-F884-8569-5921-D3CBA27DA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|  </a:t>
            </a:r>
            <a:fld id="{2D0CBEBB-9797-4FE8-BA62-18AD640D3303}" type="datetime4">
              <a:rPr lang="de-DE" altLang="de-DE"/>
              <a:pPr/>
              <a:t>11. März 2026</a:t>
            </a:fld>
            <a:r>
              <a:rPr lang="de-DE" altLang="de-DE"/>
              <a:t>  |  </a:t>
            </a:r>
            <a:r>
              <a:rPr lang="de-DE" altLang="de-DE">
                <a:solidFill>
                  <a:schemeClr val="accent1"/>
                </a:solidFill>
              </a:rPr>
              <a:t>Name Vortragender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7C845E5-BC68-C06D-D0E9-5D7EB75519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88C9721-1106-42D7-AED2-E4B51145AB0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52733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80FC51-6C18-1BB1-73D6-7EDC1AB0D2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8E7477D-C910-1695-3866-12BD485C9B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6A767B-5DDE-F0A8-8642-C1678B90F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|  </a:t>
            </a:r>
            <a:fld id="{C39D1B49-B6B9-4A7E-9E30-403AE04EC8EE}" type="datetime4">
              <a:rPr lang="de-DE" altLang="de-DE"/>
              <a:pPr/>
              <a:t>11. März 2026</a:t>
            </a:fld>
            <a:r>
              <a:rPr lang="de-DE" altLang="de-DE"/>
              <a:t>  |  </a:t>
            </a:r>
            <a:r>
              <a:rPr lang="de-DE" altLang="de-DE">
                <a:solidFill>
                  <a:schemeClr val="accent1"/>
                </a:solidFill>
              </a:rPr>
              <a:t>Name des Präsentators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65404BB-E983-10B0-3B18-D62187B01E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485339-5648-477D-8CB8-1095F47E048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144419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6A03EB-178F-CCB7-3B04-DD7CC8BFF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3731E27-2AAA-728A-F1D5-CDDC72F96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6A4F3AC-803A-A6B8-1031-FFDD70C39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|  </a:t>
            </a:r>
            <a:fld id="{456712C9-B7CE-4F62-B0CC-5ABF1F96F63D}" type="datetime4">
              <a:rPr lang="de-DE" altLang="de-DE"/>
              <a:pPr/>
              <a:t>11. März 2026</a:t>
            </a:fld>
            <a:r>
              <a:rPr lang="de-DE" altLang="de-DE"/>
              <a:t>  |  </a:t>
            </a:r>
            <a:r>
              <a:rPr lang="de-DE" altLang="de-DE">
                <a:solidFill>
                  <a:schemeClr val="accent1"/>
                </a:solidFill>
              </a:rPr>
              <a:t>Name des Präsentators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4E74E67-91BE-AB65-7A0B-3F613198FD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B1E96BA-A60D-464B-A8B8-D1C2558DBCAD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913160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D547DD-25B5-40C8-3586-B0FAB5F2B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87B6A44-8869-4736-D32A-59D55DCBCD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5F3C3A0-FC3D-96D5-FC96-31E64E208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|  </a:t>
            </a:r>
            <a:fld id="{25071972-9621-456E-9EF2-6298824BCA79}" type="datetime4">
              <a:rPr lang="de-DE" altLang="de-DE"/>
              <a:pPr/>
              <a:t>11. März 2026</a:t>
            </a:fld>
            <a:r>
              <a:rPr lang="de-DE" altLang="de-DE"/>
              <a:t>  |  </a:t>
            </a:r>
            <a:r>
              <a:rPr lang="de-DE" altLang="de-DE">
                <a:solidFill>
                  <a:schemeClr val="accent1"/>
                </a:solidFill>
              </a:rPr>
              <a:t>Name des Präsentators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A47104A-6DBD-0473-3F12-54DAD06A51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B25444-4A69-4BD6-93FA-CC1A6EF7081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11719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15D634-06C1-C7B2-3CD4-1A0F04B12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56D81F4-9892-E911-2EEF-65B7339456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150" y="2381250"/>
            <a:ext cx="4057650" cy="38481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0E560C5-2417-AB8C-E742-48C8A1116F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2381250"/>
            <a:ext cx="4057650" cy="38481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C6DE1CA-FB66-9FB6-29CF-35AD29FA9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|  </a:t>
            </a:r>
            <a:fld id="{4755702C-D988-471F-9C51-48FFD6E201EE}" type="datetime4">
              <a:rPr lang="de-DE" altLang="de-DE"/>
              <a:pPr/>
              <a:t>11. März 2026</a:t>
            </a:fld>
            <a:r>
              <a:rPr lang="de-DE" altLang="de-DE"/>
              <a:t>  |  </a:t>
            </a:r>
            <a:r>
              <a:rPr lang="de-DE" altLang="de-DE">
                <a:solidFill>
                  <a:schemeClr val="accent1"/>
                </a:solidFill>
              </a:rPr>
              <a:t>Name des Präsentators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6951DDD-AC15-3DC7-ECD8-92EBFCF196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4260A27-B8D0-41A4-8E56-5F8F773DBD4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657285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CA885B-6653-2B25-7AAC-F275F43BA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FD4259B-B8B7-1B64-12D0-292803BA6E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CF73916-6CA1-4D86-F071-C3D1CFB828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AF65DF6-AD35-0C3F-7A67-ED6EED0A64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7D53205-ED5A-957D-256F-CE62515A6A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3F3FD845-997B-A5D7-2D34-FBAFB182B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|  </a:t>
            </a:r>
            <a:fld id="{440F9CFA-160A-4CEB-B6B1-C7E6899F9BAB}" type="datetime4">
              <a:rPr lang="de-DE" altLang="de-DE"/>
              <a:pPr/>
              <a:t>11. März 2026</a:t>
            </a:fld>
            <a:r>
              <a:rPr lang="de-DE" altLang="de-DE"/>
              <a:t>  |  </a:t>
            </a:r>
            <a:r>
              <a:rPr lang="de-DE" altLang="de-DE">
                <a:solidFill>
                  <a:schemeClr val="accent1"/>
                </a:solidFill>
              </a:rPr>
              <a:t>Name des Präsentators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72D80C4E-7C9B-5024-BBD9-AA829B9C19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66706C3-ABDF-40A1-9339-5AD639413A71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298527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020B06-9A88-FA61-6A82-DCDE60A8D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5F99718-71DD-DC97-B421-A1AAEF6BA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|  </a:t>
            </a:r>
            <a:fld id="{7DDF9903-D8C3-489F-B3E6-AAD71F1B8560}" type="datetime4">
              <a:rPr lang="de-DE" altLang="de-DE"/>
              <a:pPr/>
              <a:t>11. März 2026</a:t>
            </a:fld>
            <a:r>
              <a:rPr lang="de-DE" altLang="de-DE"/>
              <a:t>  |  </a:t>
            </a:r>
            <a:r>
              <a:rPr lang="de-DE" altLang="de-DE">
                <a:solidFill>
                  <a:schemeClr val="accent1"/>
                </a:solidFill>
              </a:rPr>
              <a:t>Name des Präsentators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82C2F82-29A0-9BD1-FE9C-EA1AA29FAF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FF1242-071B-4C89-99F9-62DCD7135615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619003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A163CFB-AB99-A1FB-788F-9EBDFA9E2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|  </a:t>
            </a:r>
            <a:fld id="{26F17756-28BC-43B7-853B-D746D82A9826}" type="datetime4">
              <a:rPr lang="de-DE" altLang="de-DE"/>
              <a:pPr/>
              <a:t>11. März 2026</a:t>
            </a:fld>
            <a:r>
              <a:rPr lang="de-DE" altLang="de-DE"/>
              <a:t>  |  </a:t>
            </a:r>
            <a:r>
              <a:rPr lang="de-DE" altLang="de-DE">
                <a:solidFill>
                  <a:schemeClr val="accent1"/>
                </a:solidFill>
              </a:rPr>
              <a:t>Name des Präsentators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C2CBB15-FFBA-6FA6-61E2-45BA381FAC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820A1DB-46E1-474D-8CFA-226ADD8A59A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335144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874F60-011F-DB64-9A80-56851B54F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12504A6-5D35-CD32-933A-1190648A23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6A6B055-987C-F910-9B5D-DB57F8738F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B684856-5169-8DEE-9FD2-69ABF6D19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|  </a:t>
            </a:r>
            <a:fld id="{B62E8935-2B77-492D-8ED0-D01B7825AEEC}" type="datetime4">
              <a:rPr lang="de-DE" altLang="de-DE"/>
              <a:pPr/>
              <a:t>11. März 2026</a:t>
            </a:fld>
            <a:r>
              <a:rPr lang="de-DE" altLang="de-DE"/>
              <a:t>  |  </a:t>
            </a:r>
            <a:r>
              <a:rPr lang="de-DE" altLang="de-DE">
                <a:solidFill>
                  <a:schemeClr val="accent1"/>
                </a:solidFill>
              </a:rPr>
              <a:t>Name des Präsentators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CDBBD50-1AC3-FC36-0F3B-29216E5352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0D6207-4003-4FB3-87DD-A966E61F3D9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38194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F92014-78B0-F92B-7948-EA32749B3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77E826B-B8AE-C27D-DD5D-6F3ED31A0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8192BA0-4A44-FE94-CAAA-2FDAE2FC2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|  </a:t>
            </a:r>
            <a:fld id="{A7BE225F-5936-4CB1-A53B-8D1964A47212}" type="datetime4">
              <a:rPr lang="de-DE" altLang="de-DE"/>
              <a:pPr/>
              <a:t>11. März 2026</a:t>
            </a:fld>
            <a:r>
              <a:rPr lang="de-DE" altLang="de-DE"/>
              <a:t>  |  </a:t>
            </a:r>
            <a:r>
              <a:rPr lang="de-DE" altLang="de-DE">
                <a:solidFill>
                  <a:schemeClr val="accent1"/>
                </a:solidFill>
              </a:rPr>
              <a:t>Name Vortragender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D6C8406-D66D-0479-93D3-40739A07C2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FB89CAF-F904-41AD-A3F9-B116F6C9A49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966641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11F1C0-F22E-B0CD-FF15-D66C56611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1D49813-A0DE-997C-718D-B909CC2E71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DDF9F58-C6BF-AEA4-AB72-F7D078C2E6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49589B2-E188-94FE-10D8-CBDBD55B9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|  </a:t>
            </a:r>
            <a:fld id="{F033EF46-D206-4903-AAAA-0C7BED1E556C}" type="datetime4">
              <a:rPr lang="de-DE" altLang="de-DE"/>
              <a:pPr/>
              <a:t>11. März 2026</a:t>
            </a:fld>
            <a:r>
              <a:rPr lang="de-DE" altLang="de-DE"/>
              <a:t>  |  </a:t>
            </a:r>
            <a:r>
              <a:rPr lang="de-DE" altLang="de-DE">
                <a:solidFill>
                  <a:schemeClr val="accent1"/>
                </a:solidFill>
              </a:rPr>
              <a:t>Name des Präsentators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F4334C6-B8F9-C8BC-073C-27360BB4DC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84F8515-6827-4E5C-949C-AA1535E72B15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174307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CEB8B5-E540-2CFC-D8DB-70F229F2F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DDCC9E2-53D1-1C48-C2F7-CC5A102ADA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94125A8-9069-9325-BA89-38FEAB589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|  </a:t>
            </a:r>
            <a:fld id="{3F17EF4E-BB3B-4FF1-86BC-984E6CBE7519}" type="datetime4">
              <a:rPr lang="de-DE" altLang="de-DE"/>
              <a:pPr/>
              <a:t>11. März 2026</a:t>
            </a:fld>
            <a:r>
              <a:rPr lang="de-DE" altLang="de-DE"/>
              <a:t>  |  </a:t>
            </a:r>
            <a:r>
              <a:rPr lang="de-DE" altLang="de-DE">
                <a:solidFill>
                  <a:schemeClr val="accent1"/>
                </a:solidFill>
              </a:rPr>
              <a:t>Name des Präsentators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36F6906-0785-BD7E-B2CE-28C149663C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193EFE1-5D1E-404E-8E81-EA8566947D5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844850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F4444FA2-27CC-1E8A-AE89-86D92CFCA4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38925" y="438150"/>
            <a:ext cx="2066925" cy="5791200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2C855FE-DC64-4017-85DB-84AFAB6AFB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38150" y="438150"/>
            <a:ext cx="6048375" cy="579120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8226ADC-70C9-0DD7-4A60-486AC774B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|  </a:t>
            </a:r>
            <a:fld id="{D82379F4-4E05-495D-BBD6-33E46B1E2DEB}" type="datetime4">
              <a:rPr lang="de-DE" altLang="de-DE"/>
              <a:pPr/>
              <a:t>11. März 2026</a:t>
            </a:fld>
            <a:r>
              <a:rPr lang="de-DE" altLang="de-DE"/>
              <a:t>  |  </a:t>
            </a:r>
            <a:r>
              <a:rPr lang="de-DE" altLang="de-DE">
                <a:solidFill>
                  <a:schemeClr val="accent1"/>
                </a:solidFill>
              </a:rPr>
              <a:t>Name des Präsentators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6976235-8F70-1DFD-937C-0AD559CE20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1A7E57E-1BC8-4B7A-8989-68FDDA2E9F4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02830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F414F0-833B-F97C-1CCB-0F1CCDEA1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0CB186C-0F8D-1ABD-380A-0D1227498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C82ADE0-4522-FB57-E9B6-47EF9D4D5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|  </a:t>
            </a:r>
            <a:fld id="{12F02693-8986-46FE-94CD-344BD53F5314}" type="datetime4">
              <a:rPr lang="de-DE" altLang="de-DE"/>
              <a:pPr/>
              <a:t>11. März 2026</a:t>
            </a:fld>
            <a:r>
              <a:rPr lang="de-DE" altLang="de-DE"/>
              <a:t>  |  </a:t>
            </a:r>
            <a:r>
              <a:rPr lang="de-DE" altLang="de-DE">
                <a:solidFill>
                  <a:schemeClr val="accent1"/>
                </a:solidFill>
              </a:rPr>
              <a:t>Name Vortragender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50F6741-AD2D-F385-01B1-70A056724A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ECEA9CB-3197-4036-BF62-DB6A2FF90E4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41646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F7BE7B-0C49-8A11-CABD-2FC94FFA8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1EDD9CE-0693-BE16-3B1E-29F0A8E967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150" y="2381250"/>
            <a:ext cx="4057650" cy="38481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5E813FF-635C-9984-492B-2B7D4CD5E8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2381250"/>
            <a:ext cx="4057650" cy="38481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AE346D9-3D67-FEC9-0246-C68FB807F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|  </a:t>
            </a:r>
            <a:fld id="{4D1A73F2-E4BE-4521-896D-6F3B7067104D}" type="datetime4">
              <a:rPr lang="de-DE" altLang="de-DE"/>
              <a:pPr/>
              <a:t>11. März 2026</a:t>
            </a:fld>
            <a:r>
              <a:rPr lang="de-DE" altLang="de-DE"/>
              <a:t>  |  </a:t>
            </a:r>
            <a:r>
              <a:rPr lang="de-DE" altLang="de-DE">
                <a:solidFill>
                  <a:schemeClr val="accent1"/>
                </a:solidFill>
              </a:rPr>
              <a:t>Name Vortragender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B5F5C68-1821-080E-B77C-CBBCA0BD0E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DE344E2-C5BB-4D1B-A24B-CEEF0B456D7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57392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7E6D64-F6C9-4282-AD96-CB796A1D8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35D3E85-875F-140C-C912-C468D1BA2E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DE22AA6-3651-785B-6E31-4970625290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6CA8AAD-2EB7-1775-937D-9D2C75830B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2C19707-BB58-B0F1-6604-EE187B1F2C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014E817-4360-0196-A3A4-28B249E5E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|  </a:t>
            </a:r>
            <a:fld id="{F8DE3A30-0AE1-4C37-852F-2B8DDDDF3891}" type="datetime4">
              <a:rPr lang="de-DE" altLang="de-DE"/>
              <a:pPr/>
              <a:t>11. März 2026</a:t>
            </a:fld>
            <a:r>
              <a:rPr lang="de-DE" altLang="de-DE"/>
              <a:t>  |  </a:t>
            </a:r>
            <a:r>
              <a:rPr lang="de-DE" altLang="de-DE">
                <a:solidFill>
                  <a:schemeClr val="accent1"/>
                </a:solidFill>
              </a:rPr>
              <a:t>Name Vortragender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114B473E-5BA4-953A-C62C-8F9AA94341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065D89C-82DA-426F-8085-33C5F879CBFA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69025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35359D-6128-D2BE-23D0-04445F0A0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7F0373C-4BDA-CBD0-B0C4-58E8A554C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|  </a:t>
            </a:r>
            <a:fld id="{B98CB947-82F1-4B58-ACBD-3D5B1F2745DA}" type="datetime4">
              <a:rPr lang="de-DE" altLang="de-DE"/>
              <a:pPr/>
              <a:t>11. März 2026</a:t>
            </a:fld>
            <a:r>
              <a:rPr lang="de-DE" altLang="de-DE"/>
              <a:t>  |  </a:t>
            </a:r>
            <a:r>
              <a:rPr lang="de-DE" altLang="de-DE">
                <a:solidFill>
                  <a:schemeClr val="accent1"/>
                </a:solidFill>
              </a:rPr>
              <a:t>Name Vortragender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70F31EB-F81E-B0BE-AFF7-09A81AE81D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9B8A068-DA73-468A-BF41-61A3CFB8C82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72082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BE8F4F6-1015-F3F9-25F7-5C475335D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|  </a:t>
            </a:r>
            <a:fld id="{3E4098CB-DC93-4360-9344-C49992540701}" type="datetime4">
              <a:rPr lang="de-DE" altLang="de-DE"/>
              <a:pPr/>
              <a:t>11. März 2026</a:t>
            </a:fld>
            <a:r>
              <a:rPr lang="de-DE" altLang="de-DE"/>
              <a:t>  |  </a:t>
            </a:r>
            <a:r>
              <a:rPr lang="de-DE" altLang="de-DE">
                <a:solidFill>
                  <a:schemeClr val="accent1"/>
                </a:solidFill>
              </a:rPr>
              <a:t>Name Vortragender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7101F16-BC5F-61E8-0743-DB8F4743BB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2E2A1E9-6AD1-4CCD-A1BD-91AB4EED0E1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62209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9BB71A-20C3-D768-08A1-66F198335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0D6F22-B5F0-0D4C-4875-BEDF8A470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2E9AAE-EB32-58A0-760D-5BD2EE9DBB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9D451A4-C1EC-483C-82C3-731F2263B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|  </a:t>
            </a:r>
            <a:fld id="{9B2594D0-FFC6-430D-9B1F-394300998326}" type="datetime4">
              <a:rPr lang="de-DE" altLang="de-DE"/>
              <a:pPr/>
              <a:t>11. März 2026</a:t>
            </a:fld>
            <a:r>
              <a:rPr lang="de-DE" altLang="de-DE"/>
              <a:t>  |  </a:t>
            </a:r>
            <a:r>
              <a:rPr lang="de-DE" altLang="de-DE">
                <a:solidFill>
                  <a:schemeClr val="accent1"/>
                </a:solidFill>
              </a:rPr>
              <a:t>Name Vortragender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21F4EE-9963-38D3-727D-002AB00091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2348275-59F9-44FC-B9FF-F01084129C3D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79281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A5A267-40BE-305D-9592-07E0BDD94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D5DAFF7-9344-A480-C4DA-C1A2252C19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4C86912-16DA-A13E-0597-026D746D20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CB57812-B061-3825-42FC-6EA6FE14E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|  </a:t>
            </a:r>
            <a:fld id="{405E1D12-994E-4800-8B90-010D78C46D3A}" type="datetime4">
              <a:rPr lang="de-DE" altLang="de-DE"/>
              <a:pPr/>
              <a:t>11. März 2026</a:t>
            </a:fld>
            <a:r>
              <a:rPr lang="de-DE" altLang="de-DE"/>
              <a:t>  |  </a:t>
            </a:r>
            <a:r>
              <a:rPr lang="de-DE" altLang="de-DE">
                <a:solidFill>
                  <a:schemeClr val="accent1"/>
                </a:solidFill>
              </a:rPr>
              <a:t>Name Vortragender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38737E9-DFF9-8B5F-B068-1C5457AB2C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5D6E7AA-F3CD-4FDA-88EA-C809CA28707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97558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D5C1A14-7B46-58F4-DFD7-15256FFB3D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38150" y="438150"/>
            <a:ext cx="66548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Mastertitelformat bearbeiten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F5E0BB6-7071-C000-E573-B17E6436713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4213" y="6229350"/>
            <a:ext cx="45370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828480"/>
                </a:solidFill>
              </a:defRPr>
            </a:lvl1pPr>
          </a:lstStyle>
          <a:p>
            <a:r>
              <a:rPr lang="de-DE" altLang="de-DE"/>
              <a:t>|  </a:t>
            </a:r>
            <a:fld id="{57783E46-CEC7-4473-8A20-DE45B3A15674}" type="datetime4">
              <a:rPr lang="de-DE" altLang="de-DE"/>
              <a:pPr/>
              <a:t>11. März 2026</a:t>
            </a:fld>
            <a:r>
              <a:rPr lang="de-DE" altLang="de-DE"/>
              <a:t>  |  </a:t>
            </a:r>
            <a:r>
              <a:rPr lang="de-DE" altLang="de-DE">
                <a:solidFill>
                  <a:schemeClr val="accent1"/>
                </a:solidFill>
              </a:rPr>
              <a:t>Name Vortragender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713D4BA-1D12-2A1F-7EC8-FF08C3E10CA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229350"/>
            <a:ext cx="611188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28480"/>
                </a:solidFill>
              </a:defRPr>
            </a:lvl1pPr>
          </a:lstStyle>
          <a:p>
            <a:fld id="{E96A5B76-2E51-4020-8290-008406757CCB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1035" name="Rectangle 11">
            <a:extLst>
              <a:ext uri="{FF2B5EF4-FFF2-40B4-BE49-F238E27FC236}">
                <a16:creationId xmlns:a16="http://schemas.microsoft.com/office/drawing/2014/main" id="{82C0CDD6-C3AE-EAC6-9164-E8A28DD812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38150" y="2381250"/>
            <a:ext cx="826770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Mastertextformat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pic>
        <p:nvPicPr>
          <p:cNvPr id="1038" name="Picture 14">
            <a:extLst>
              <a:ext uri="{FF2B5EF4-FFF2-40B4-BE49-F238E27FC236}">
                <a16:creationId xmlns:a16="http://schemas.microsoft.com/office/drawing/2014/main" id="{612EDF5D-87D8-8470-0C8F-9545CEBB3CF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38150"/>
            <a:ext cx="3125787" cy="51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/>
  <p:txStyles>
    <p:titleStyle>
      <a:lvl1pPr algn="l" rtl="0" fontAlgn="base">
        <a:spcBef>
          <a:spcPct val="0"/>
        </a:spcBef>
        <a:spcAft>
          <a:spcPct val="0"/>
        </a:spcAft>
        <a:defRPr sz="26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55600" indent="-355600" algn="l" rtl="0" fontAlgn="base">
        <a:spcBef>
          <a:spcPct val="100000"/>
        </a:spcBef>
        <a:spcAft>
          <a:spcPct val="0"/>
        </a:spcAft>
        <a:buClr>
          <a:schemeClr val="accent1"/>
        </a:buClr>
        <a:buFont typeface="Arial Unicode MS" panose="020B0604020202020204" pitchFamily="34" charset="-128"/>
        <a:buChar char="❙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901700" indent="-366713" algn="l" rtl="0" fontAlgn="base">
        <a:spcBef>
          <a:spcPct val="100000"/>
        </a:spcBef>
        <a:spcAft>
          <a:spcPct val="0"/>
        </a:spcAft>
        <a:buClr>
          <a:schemeClr val="accent1"/>
        </a:buClr>
        <a:buFont typeface="Arial Unicode MS" panose="020B0604020202020204" pitchFamily="34" charset="-128"/>
        <a:buChar char="❙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435100" indent="-354013" algn="l" rtl="0" fontAlgn="base">
        <a:spcBef>
          <a:spcPct val="100000"/>
        </a:spcBef>
        <a:spcAft>
          <a:spcPct val="0"/>
        </a:spcAft>
        <a:buClr>
          <a:schemeClr val="accent1"/>
        </a:buClr>
        <a:buFont typeface="Arial Unicode MS" panose="020B0604020202020204" pitchFamily="34" charset="-128"/>
        <a:buChar char="❙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970088" indent="-355600" algn="l" rtl="0" fontAlgn="base">
        <a:spcBef>
          <a:spcPct val="100000"/>
        </a:spcBef>
        <a:spcAft>
          <a:spcPct val="0"/>
        </a:spcAft>
        <a:buClr>
          <a:schemeClr val="accent1"/>
        </a:buClr>
        <a:buFont typeface="Arial Unicode MS" panose="020B0604020202020204" pitchFamily="34" charset="-128"/>
        <a:buChar char="❙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517775" indent="-368300" algn="l" rtl="0" fontAlgn="base">
        <a:spcBef>
          <a:spcPct val="100000"/>
        </a:spcBef>
        <a:spcAft>
          <a:spcPct val="0"/>
        </a:spcAft>
        <a:buClr>
          <a:schemeClr val="accent1"/>
        </a:buClr>
        <a:buFont typeface="Arial Unicode MS" panose="020B0604020202020204" pitchFamily="34" charset="-128"/>
        <a:buChar char="❙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5EAB7068-DCCB-633B-1728-CF461DA5C1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38150" y="438150"/>
            <a:ext cx="66548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Mastertitelformat bearbeiten</a:t>
            </a:r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69DBD55A-BBDF-16C8-B11C-69765501BA6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4213" y="6229350"/>
            <a:ext cx="45370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828480"/>
                </a:solidFill>
              </a:defRPr>
            </a:lvl1pPr>
          </a:lstStyle>
          <a:p>
            <a:r>
              <a:rPr lang="de-DE" altLang="de-DE"/>
              <a:t>|  </a:t>
            </a:r>
            <a:fld id="{2F9500A1-80C4-4736-A260-137178FFAEA8}" type="datetime4">
              <a:rPr lang="de-DE" altLang="de-DE"/>
              <a:pPr/>
              <a:t>11. März 2026</a:t>
            </a:fld>
            <a:r>
              <a:rPr lang="de-DE" altLang="de-DE"/>
              <a:t>  |  </a:t>
            </a:r>
            <a:r>
              <a:rPr lang="de-DE" altLang="de-DE">
                <a:solidFill>
                  <a:schemeClr val="accent1"/>
                </a:solidFill>
              </a:rPr>
              <a:t>Name des Präsentators</a:t>
            </a:r>
          </a:p>
        </p:txBody>
      </p:sp>
      <p:sp>
        <p:nvSpPr>
          <p:cNvPr id="77828" name="Rectangle 4">
            <a:extLst>
              <a:ext uri="{FF2B5EF4-FFF2-40B4-BE49-F238E27FC236}">
                <a16:creationId xmlns:a16="http://schemas.microsoft.com/office/drawing/2014/main" id="{2A7B5D99-1BA2-CFE3-83E7-4E9C4F1B066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229350"/>
            <a:ext cx="611188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28480"/>
                </a:solidFill>
              </a:defRPr>
            </a:lvl1pPr>
          </a:lstStyle>
          <a:p>
            <a:fld id="{117B9096-F798-42E7-B82C-37F6287FA0D2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77830" name="Rectangle 6">
            <a:extLst>
              <a:ext uri="{FF2B5EF4-FFF2-40B4-BE49-F238E27FC236}">
                <a16:creationId xmlns:a16="http://schemas.microsoft.com/office/drawing/2014/main" id="{9947167F-3DBF-3D2C-DF3F-BBB0386348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38150" y="2381250"/>
            <a:ext cx="826770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Mastertextformat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pic>
        <p:nvPicPr>
          <p:cNvPr id="77833" name="Picture 9">
            <a:extLst>
              <a:ext uri="{FF2B5EF4-FFF2-40B4-BE49-F238E27FC236}">
                <a16:creationId xmlns:a16="http://schemas.microsoft.com/office/drawing/2014/main" id="{43AEE79D-FDF3-36B9-BBD6-5C777E4D7F6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38150"/>
            <a:ext cx="3125787" cy="51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rtl="0" fontAlgn="base">
        <a:spcBef>
          <a:spcPct val="0"/>
        </a:spcBef>
        <a:spcAft>
          <a:spcPct val="0"/>
        </a:spcAft>
        <a:defRPr sz="26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55600" indent="-355600" algn="l" rtl="0" fontAlgn="base">
        <a:spcBef>
          <a:spcPct val="100000"/>
        </a:spcBef>
        <a:spcAft>
          <a:spcPct val="0"/>
        </a:spcAft>
        <a:buClr>
          <a:schemeClr val="accent1"/>
        </a:buClr>
        <a:buFont typeface="Arial Unicode MS" panose="020B0604020202020204" pitchFamily="34" charset="-128"/>
        <a:buChar char="❙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901700" indent="-366713" algn="l" rtl="0" fontAlgn="base">
        <a:spcBef>
          <a:spcPct val="100000"/>
        </a:spcBef>
        <a:spcAft>
          <a:spcPct val="0"/>
        </a:spcAft>
        <a:buClr>
          <a:schemeClr val="accent1"/>
        </a:buClr>
        <a:buFont typeface="Arial Unicode MS" panose="020B0604020202020204" pitchFamily="34" charset="-128"/>
        <a:buChar char="❙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435100" indent="-354013" algn="l" rtl="0" fontAlgn="base">
        <a:spcBef>
          <a:spcPct val="100000"/>
        </a:spcBef>
        <a:spcAft>
          <a:spcPct val="0"/>
        </a:spcAft>
        <a:buClr>
          <a:schemeClr val="accent1"/>
        </a:buClr>
        <a:buFont typeface="Arial Unicode MS" panose="020B0604020202020204" pitchFamily="34" charset="-128"/>
        <a:buChar char="❙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970088" indent="-355600" algn="l" rtl="0" fontAlgn="base">
        <a:spcBef>
          <a:spcPct val="100000"/>
        </a:spcBef>
        <a:spcAft>
          <a:spcPct val="0"/>
        </a:spcAft>
        <a:buClr>
          <a:schemeClr val="accent1"/>
        </a:buClr>
        <a:buFont typeface="Arial Unicode MS" panose="020B0604020202020204" pitchFamily="34" charset="-128"/>
        <a:buChar char="❙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517775" indent="-368300" algn="l" rtl="0" fontAlgn="base">
        <a:spcBef>
          <a:spcPct val="100000"/>
        </a:spcBef>
        <a:spcAft>
          <a:spcPct val="0"/>
        </a:spcAft>
        <a:buClr>
          <a:schemeClr val="accent1"/>
        </a:buClr>
        <a:buFont typeface="Arial Unicode MS" panose="020B0604020202020204" pitchFamily="34" charset="-128"/>
        <a:buChar char="❙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ld.sachsen.de/vom-waldbestand-zum-behordlich-registrierten-erntebestand-fur-herkunftsgesichertes-forstliches-vermehrungsgut-6227.html" TargetMode="External"/><Relationship Id="rId2" Type="http://schemas.openxmlformats.org/officeDocument/2006/relationships/hyperlink" Target="https://www.ble.de/DE/Themen/Wald-Holz/Forstliches-Vermehrungsgut/forstliches-vermehrungsgut_node.html#doc647234bodyText1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wald.sachsen.de/Katalog_FVG.pdf" TargetMode="External"/><Relationship Id="rId5" Type="http://schemas.openxmlformats.org/officeDocument/2006/relationships/hyperlink" Target="https://www.sbs.sachsen.de/saatgutpruefung-7869.html" TargetMode="External"/><Relationship Id="rId4" Type="http://schemas.openxmlformats.org/officeDocument/2006/relationships/hyperlink" Target="https://www.wald.sachsen.de/herkunftsgebiete-und-herkunftsempfehlungen-fur-forstliches-vermehrungsgut-im-freistaat-sachsen-4066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5" name="Rectangle 37">
            <a:extLst>
              <a:ext uri="{FF2B5EF4-FFF2-40B4-BE49-F238E27FC236}">
                <a16:creationId xmlns:a16="http://schemas.microsoft.com/office/drawing/2014/main" id="{40CFDB5B-BD8B-A71B-E48C-9277E56DEB5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23528" y="764704"/>
            <a:ext cx="7128792" cy="1439788"/>
          </a:xfrm>
        </p:spPr>
        <p:txBody>
          <a:bodyPr/>
          <a:lstStyle/>
          <a:p>
            <a:r>
              <a:rPr lang="de-DE" sz="28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Forstvermehrungsgutrecht und </a:t>
            </a:r>
            <a:br>
              <a:rPr lang="de-DE" sz="28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</a:br>
            <a:r>
              <a:rPr lang="de-DE" sz="28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Bereitstellung von forstlichem Vermehrungsgut</a:t>
            </a:r>
            <a:br>
              <a:rPr lang="de-DE" sz="24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</a:br>
            <a:r>
              <a:rPr lang="de-DE" sz="24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de-DE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für die Bewirtschaftung des Staatswaldes</a:t>
            </a:r>
            <a:endParaRPr lang="de-DE" altLang="de-DE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894CE965-0548-60EA-8D02-0479ADE51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/>
              <a:t>|  </a:t>
            </a:r>
            <a:fld id="{9B4A391D-76DB-4950-A0F5-1BFAA107BA5A}" type="datetime4">
              <a:rPr lang="de-DE" altLang="de-DE"/>
              <a:pPr/>
              <a:t>11. März 2026</a:t>
            </a:fld>
            <a:r>
              <a:rPr lang="de-DE" altLang="de-DE"/>
              <a:t>  |  </a:t>
            </a:r>
            <a:r>
              <a:rPr lang="de-DE" altLang="de-DE">
                <a:solidFill>
                  <a:schemeClr val="accent1"/>
                </a:solidFill>
              </a:rPr>
              <a:t>Name Vortragender</a:t>
            </a:r>
          </a:p>
        </p:txBody>
      </p:sp>
      <p:sp>
        <p:nvSpPr>
          <p:cNvPr id="3" name="Foliennummernplatzhalter 4">
            <a:extLst>
              <a:ext uri="{FF2B5EF4-FFF2-40B4-BE49-F238E27FC236}">
                <a16:creationId xmlns:a16="http://schemas.microsoft.com/office/drawing/2014/main" id="{3ADC3372-DC1F-D3DB-EAC4-4D2483F67A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87C58E-ECAE-48D4-899C-6EB410401EE0}" type="slidenum">
              <a:rPr lang="de-DE" altLang="de-DE"/>
              <a:pPr/>
              <a:t>2</a:t>
            </a:fld>
            <a:endParaRPr lang="de-DE" altLang="de-DE"/>
          </a:p>
        </p:txBody>
      </p:sp>
      <p:sp>
        <p:nvSpPr>
          <p:cNvPr id="114690" name="Rectangle 2">
            <a:extLst>
              <a:ext uri="{FF2B5EF4-FFF2-40B4-BE49-F238E27FC236}">
                <a16:creationId xmlns:a16="http://schemas.microsoft.com/office/drawing/2014/main" id="{440273AF-19FA-1BAC-1CC6-8C520825D8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Gliederung</a:t>
            </a:r>
          </a:p>
        </p:txBody>
      </p:sp>
      <p:sp>
        <p:nvSpPr>
          <p:cNvPr id="114691" name="Rectangle 3">
            <a:extLst>
              <a:ext uri="{FF2B5EF4-FFF2-40B4-BE49-F238E27FC236}">
                <a16:creationId xmlns:a16="http://schemas.microsoft.com/office/drawing/2014/main" id="{1EFCB729-920F-B671-6B1B-3181C524C6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de-DE" sz="1800" dirty="0"/>
              <a:t>Rechtliche Rahmenbedingungen</a:t>
            </a:r>
          </a:p>
          <a:p>
            <a:r>
              <a:rPr lang="de-DE" altLang="de-DE" sz="1800" dirty="0"/>
              <a:t>Umsetzung im Staatsbetrieb Sachsenforst</a:t>
            </a:r>
          </a:p>
          <a:p>
            <a:r>
              <a:rPr lang="de-DE" altLang="de-DE" sz="1800" dirty="0"/>
              <a:t>Bereitstellung von forstlichem Vermehrungsgut</a:t>
            </a:r>
          </a:p>
          <a:p>
            <a:r>
              <a:rPr lang="de-DE" altLang="de-DE" sz="1800" dirty="0"/>
              <a:t>?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6BC6D5A-4210-52DD-06BB-3861BACBC6B8}"/>
              </a:ext>
            </a:extLst>
          </p:cNvPr>
          <p:cNvSpPr txBox="1"/>
          <p:nvPr/>
        </p:nvSpPr>
        <p:spPr>
          <a:xfrm>
            <a:off x="4103302" y="6021288"/>
            <a:ext cx="457200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Umsetzung des </a:t>
            </a:r>
            <a:r>
              <a:rPr lang="de-DE" sz="11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FoVG</a:t>
            </a:r>
            <a:r>
              <a:rPr lang="de-DE" sz="11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im Staatsforstbetrieb und Grundlagen für die Bereitstellung von forstlichem Vermehrungsgut für die Bewirtschaftung des Staatswaldes</a:t>
            </a:r>
            <a:endParaRPr lang="de-DE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72E5BA-F823-4E9D-0738-C7741B451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438151"/>
            <a:ext cx="6654800" cy="902618"/>
          </a:xfrm>
        </p:spPr>
        <p:txBody>
          <a:bodyPr/>
          <a:lstStyle/>
          <a:p>
            <a:r>
              <a:rPr lang="de-DE" altLang="de-DE" sz="2800" dirty="0"/>
              <a:t>Rechtliche Rahmenbedingungen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A476D02-7FFF-CD95-8B97-47099B810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/>
              <a:t>|  </a:t>
            </a:r>
            <a:fld id="{B98CB947-82F1-4B58-ACBD-3D5B1F2745DA}" type="datetime4">
              <a:rPr lang="de-DE" altLang="de-DE" smtClean="0"/>
              <a:pPr/>
              <a:t>11. März 2026</a:t>
            </a:fld>
            <a:r>
              <a:rPr lang="de-DE" altLang="de-DE"/>
              <a:t>  |  </a:t>
            </a:r>
            <a:r>
              <a:rPr lang="de-DE" altLang="de-DE">
                <a:solidFill>
                  <a:schemeClr val="accent1"/>
                </a:solidFill>
              </a:rPr>
              <a:t>Name Vortragender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D4AEA3B-E3CD-B5AB-AF6F-03A28F66CC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B8A068-DA73-468A-BF41-61A3CFB8C827}" type="slidenum">
              <a:rPr lang="de-DE" altLang="de-DE" smtClean="0"/>
              <a:pPr/>
              <a:t>3</a:t>
            </a:fld>
            <a:endParaRPr lang="de-DE" alt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E670B97-45C0-27CB-DBDA-E43715F0018A}"/>
              </a:ext>
            </a:extLst>
          </p:cNvPr>
          <p:cNvSpPr txBox="1"/>
          <p:nvPr/>
        </p:nvSpPr>
        <p:spPr>
          <a:xfrm>
            <a:off x="2099334" y="2503850"/>
            <a:ext cx="64472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800" dirty="0"/>
              <a:t>Forstvermehrungsgut</a:t>
            </a:r>
            <a:r>
              <a:rPr lang="de-DE" sz="1800" b="1" dirty="0"/>
              <a:t>gesetz</a:t>
            </a:r>
            <a:r>
              <a:rPr lang="de-DE" sz="1800" dirty="0"/>
              <a:t> (</a:t>
            </a:r>
            <a:r>
              <a:rPr lang="de-DE" sz="1800" dirty="0" err="1"/>
              <a:t>FoVG</a:t>
            </a:r>
            <a:r>
              <a:rPr lang="de-DE" sz="1800" dirty="0"/>
              <a:t>) 2003</a:t>
            </a:r>
          </a:p>
          <a:p>
            <a:pPr algn="l"/>
            <a:r>
              <a:rPr lang="de-DE" sz="1800" dirty="0"/>
              <a:t>Forstvermehrungsgut-</a:t>
            </a:r>
            <a:r>
              <a:rPr lang="de-DE" sz="1800" i="1" dirty="0"/>
              <a:t>Durchführungs</a:t>
            </a:r>
            <a:r>
              <a:rPr lang="de-DE" sz="1800" dirty="0"/>
              <a:t>verordnung (</a:t>
            </a:r>
            <a:r>
              <a:rPr lang="de-DE" sz="1800" dirty="0" err="1"/>
              <a:t>FoVDV</a:t>
            </a:r>
            <a:r>
              <a:rPr lang="de-DE" sz="1800" dirty="0"/>
              <a:t>)</a:t>
            </a:r>
          </a:p>
          <a:p>
            <a:pPr algn="l"/>
            <a:r>
              <a:rPr lang="de-DE" sz="1800" dirty="0"/>
              <a:t>Forstvermehrungsgut-</a:t>
            </a:r>
            <a:r>
              <a:rPr lang="de-DE" sz="1800" i="1" dirty="0"/>
              <a:t>Zulassungs</a:t>
            </a:r>
            <a:r>
              <a:rPr lang="de-DE" sz="1800" dirty="0"/>
              <a:t>verordnung (</a:t>
            </a:r>
            <a:r>
              <a:rPr lang="de-DE" sz="1800" dirty="0" err="1"/>
              <a:t>FoVZV</a:t>
            </a:r>
            <a:r>
              <a:rPr lang="de-DE" sz="1800" dirty="0"/>
              <a:t>)</a:t>
            </a:r>
          </a:p>
          <a:p>
            <a:pPr algn="l"/>
            <a:r>
              <a:rPr lang="de-DE" sz="1800" dirty="0"/>
              <a:t>Forstsaat-</a:t>
            </a:r>
            <a:r>
              <a:rPr lang="de-DE" sz="1800" i="1" dirty="0"/>
              <a:t>Herkunftsgebiets</a:t>
            </a:r>
            <a:r>
              <a:rPr lang="de-DE" sz="1800" dirty="0"/>
              <a:t>-Verordnung (</a:t>
            </a:r>
            <a:r>
              <a:rPr lang="de-DE" sz="1800" dirty="0" err="1"/>
              <a:t>FoVHgV</a:t>
            </a:r>
            <a:r>
              <a:rPr lang="de-DE" sz="1800" dirty="0"/>
              <a:t>)</a:t>
            </a:r>
          </a:p>
          <a:p>
            <a:pPr algn="l"/>
            <a:r>
              <a:rPr lang="de-DE" sz="1800" dirty="0"/>
              <a:t>=&gt; Regelt die </a:t>
            </a:r>
            <a:r>
              <a:rPr lang="de-DE" sz="1800" b="1" dirty="0"/>
              <a:t>Erzeugung</a:t>
            </a:r>
            <a:r>
              <a:rPr lang="de-DE" sz="1800" dirty="0"/>
              <a:t> von forstlichem Vermehrungsgut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E79F89B-30B4-900A-B274-97D2263FDCC8}"/>
              </a:ext>
            </a:extLst>
          </p:cNvPr>
          <p:cNvSpPr txBox="1"/>
          <p:nvPr/>
        </p:nvSpPr>
        <p:spPr>
          <a:xfrm>
            <a:off x="2123728" y="1462754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800" dirty="0"/>
              <a:t>Richtlinie 1999/105/EG des Rates </a:t>
            </a:r>
            <a:br>
              <a:rPr lang="de-DE" sz="1800" dirty="0"/>
            </a:br>
            <a:r>
              <a:rPr lang="de-DE" sz="1800" dirty="0"/>
              <a:t>über den Verkehr mit forstlichem Vermehrungsgut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9475A52-AE7A-AA88-E070-BB9F4C3F63F4}"/>
              </a:ext>
            </a:extLst>
          </p:cNvPr>
          <p:cNvSpPr txBox="1"/>
          <p:nvPr/>
        </p:nvSpPr>
        <p:spPr>
          <a:xfrm>
            <a:off x="377879" y="1583259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EU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BB4F4E3-30F9-68E4-97C9-7A35E856194A}"/>
              </a:ext>
            </a:extLst>
          </p:cNvPr>
          <p:cNvSpPr txBox="1"/>
          <p:nvPr/>
        </p:nvSpPr>
        <p:spPr>
          <a:xfrm>
            <a:off x="391774" y="2724798"/>
            <a:ext cx="16213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000" dirty="0"/>
              <a:t>Bundes-republik Deutschland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3490019-8FE9-F586-7010-9E8C07C8D0EE}"/>
              </a:ext>
            </a:extLst>
          </p:cNvPr>
          <p:cNvSpPr txBox="1"/>
          <p:nvPr/>
        </p:nvSpPr>
        <p:spPr>
          <a:xfrm>
            <a:off x="377879" y="4299984"/>
            <a:ext cx="183740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000" dirty="0"/>
              <a:t>Bundesländer</a:t>
            </a:r>
          </a:p>
          <a:p>
            <a:pPr algn="l"/>
            <a:endParaRPr lang="de-DE" sz="2000" dirty="0"/>
          </a:p>
          <a:p>
            <a:pPr algn="l"/>
            <a:endParaRPr lang="de-DE" sz="800" dirty="0"/>
          </a:p>
          <a:p>
            <a:pPr algn="l"/>
            <a:r>
              <a:rPr lang="de-DE" sz="2000" dirty="0"/>
              <a:t>Beispiel Sachsen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779DDDA-8B04-A44F-D4FB-776E1DDE00ED}"/>
              </a:ext>
            </a:extLst>
          </p:cNvPr>
          <p:cNvSpPr txBox="1"/>
          <p:nvPr/>
        </p:nvSpPr>
        <p:spPr>
          <a:xfrm>
            <a:off x="2123728" y="4321135"/>
            <a:ext cx="648072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800" dirty="0"/>
              <a:t>Gemeinsamer Gutachterausschuss (</a:t>
            </a:r>
            <a:r>
              <a:rPr lang="de-DE" sz="1800" dirty="0" err="1"/>
              <a:t>gGA</a:t>
            </a:r>
            <a:r>
              <a:rPr lang="de-DE" sz="1800" dirty="0"/>
              <a:t>) der Länder</a:t>
            </a:r>
            <a:br>
              <a:rPr lang="de-DE" sz="1800" dirty="0"/>
            </a:br>
            <a:r>
              <a:rPr lang="de-DE" sz="1800" dirty="0"/>
              <a:t>=&gt; Empfehlungen zur </a:t>
            </a:r>
            <a:r>
              <a:rPr lang="de-DE" sz="1800" b="1" dirty="0"/>
              <a:t>Umsetzung</a:t>
            </a:r>
            <a:r>
              <a:rPr lang="de-DE" sz="1800" dirty="0"/>
              <a:t> des Vermehrungsgutrechts</a:t>
            </a:r>
          </a:p>
          <a:p>
            <a:pPr algn="l"/>
            <a:endParaRPr lang="de-DE" sz="1000" dirty="0"/>
          </a:p>
          <a:p>
            <a:pPr algn="l"/>
            <a:r>
              <a:rPr lang="de-DE" sz="1800" dirty="0"/>
              <a:t>Forstvermehrungsgutverordnung Sachsen</a:t>
            </a:r>
          </a:p>
          <a:p>
            <a:pPr algn="l"/>
            <a:r>
              <a:rPr lang="de-DE" sz="1800" dirty="0"/>
              <a:t>Herkunftsempfehlungen für forstliches Vermehrungsgut im Freistaat Sachsen</a:t>
            </a:r>
          </a:p>
          <a:p>
            <a:pPr algn="l"/>
            <a:r>
              <a:rPr lang="de-DE" sz="1800" dirty="0"/>
              <a:t>=&gt; Regeln die </a:t>
            </a:r>
            <a:r>
              <a:rPr lang="de-DE" sz="1800" b="1" dirty="0"/>
              <a:t>Verwendung</a:t>
            </a:r>
            <a:r>
              <a:rPr lang="de-DE" sz="1800" dirty="0"/>
              <a:t> </a:t>
            </a:r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2EE749E0-F0EC-F140-C543-D402D667E06D}"/>
              </a:ext>
            </a:extLst>
          </p:cNvPr>
          <p:cNvSpPr/>
          <p:nvPr/>
        </p:nvSpPr>
        <p:spPr bwMode="auto">
          <a:xfrm>
            <a:off x="305594" y="4293096"/>
            <a:ext cx="8514878" cy="1936254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4B081D8D-532D-528C-FFCA-00B8D8DD56E0}"/>
              </a:ext>
            </a:extLst>
          </p:cNvPr>
          <p:cNvSpPr/>
          <p:nvPr/>
        </p:nvSpPr>
        <p:spPr bwMode="auto">
          <a:xfrm>
            <a:off x="305594" y="1462754"/>
            <a:ext cx="8514878" cy="707886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6A5F5F32-B9B6-112E-DD20-7A70DE6BE8DF}"/>
              </a:ext>
            </a:extLst>
          </p:cNvPr>
          <p:cNvSpPr/>
          <p:nvPr/>
        </p:nvSpPr>
        <p:spPr bwMode="auto">
          <a:xfrm>
            <a:off x="305594" y="2484083"/>
            <a:ext cx="8514878" cy="1497095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3BC82DCE-BFFB-025F-F51F-CB02A3D03A8C}"/>
              </a:ext>
            </a:extLst>
          </p:cNvPr>
          <p:cNvCxnSpPr/>
          <p:nvPr/>
        </p:nvCxnSpPr>
        <p:spPr bwMode="auto">
          <a:xfrm flipH="1">
            <a:off x="860276" y="5023259"/>
            <a:ext cx="5112568" cy="0"/>
          </a:xfrm>
          <a:prstGeom prst="line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5335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72E5BA-F823-4E9D-0738-C7741B451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438151"/>
            <a:ext cx="6654800" cy="902618"/>
          </a:xfrm>
        </p:spPr>
        <p:txBody>
          <a:bodyPr/>
          <a:lstStyle/>
          <a:p>
            <a:r>
              <a:rPr lang="de-DE" altLang="de-DE" sz="2800" dirty="0"/>
              <a:t>Rechtliche Rahmenbedingungen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A476D02-7FFF-CD95-8B97-47099B810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/>
              <a:t>|  </a:t>
            </a:r>
            <a:fld id="{B98CB947-82F1-4B58-ACBD-3D5B1F2745DA}" type="datetime4">
              <a:rPr lang="de-DE" altLang="de-DE" smtClean="0"/>
              <a:pPr/>
              <a:t>11. März 2026</a:t>
            </a:fld>
            <a:r>
              <a:rPr lang="de-DE" altLang="de-DE"/>
              <a:t>  |  </a:t>
            </a:r>
            <a:r>
              <a:rPr lang="de-DE" altLang="de-DE">
                <a:solidFill>
                  <a:schemeClr val="accent1"/>
                </a:solidFill>
              </a:rPr>
              <a:t>Name Vortragender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D4AEA3B-E3CD-B5AB-AF6F-03A28F66CC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B8A068-DA73-468A-BF41-61A3CFB8C827}" type="slidenum">
              <a:rPr lang="de-DE" altLang="de-DE" smtClean="0"/>
              <a:pPr/>
              <a:t>4</a:t>
            </a:fld>
            <a:endParaRPr lang="de-DE" alt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E670B97-45C0-27CB-DBDA-E43715F0018A}"/>
              </a:ext>
            </a:extLst>
          </p:cNvPr>
          <p:cNvSpPr txBox="1"/>
          <p:nvPr/>
        </p:nvSpPr>
        <p:spPr>
          <a:xfrm>
            <a:off x="2099334" y="2503850"/>
            <a:ext cx="64472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800" dirty="0"/>
              <a:t>Forstvermehrungsgut</a:t>
            </a:r>
            <a:r>
              <a:rPr lang="de-DE" sz="1800" b="1" dirty="0"/>
              <a:t>gesetz</a:t>
            </a:r>
            <a:r>
              <a:rPr lang="de-DE" sz="1800" dirty="0"/>
              <a:t> (</a:t>
            </a:r>
            <a:r>
              <a:rPr lang="de-DE" sz="1800" dirty="0" err="1"/>
              <a:t>FoVG</a:t>
            </a:r>
            <a:r>
              <a:rPr lang="de-DE" sz="1800" dirty="0"/>
              <a:t>) 2003</a:t>
            </a:r>
          </a:p>
          <a:p>
            <a:pPr algn="l"/>
            <a:r>
              <a:rPr lang="de-DE" sz="1800" dirty="0"/>
              <a:t>Forstvermehrungsgut-</a:t>
            </a:r>
            <a:r>
              <a:rPr lang="de-DE" sz="1800" i="1" dirty="0"/>
              <a:t>Durchführungs</a:t>
            </a:r>
            <a:r>
              <a:rPr lang="de-DE" sz="1800" dirty="0"/>
              <a:t>verordnung (</a:t>
            </a:r>
            <a:r>
              <a:rPr lang="de-DE" sz="1800" dirty="0" err="1"/>
              <a:t>FoVDV</a:t>
            </a:r>
            <a:r>
              <a:rPr lang="de-DE" sz="1800" dirty="0"/>
              <a:t>)</a:t>
            </a:r>
          </a:p>
          <a:p>
            <a:pPr algn="l"/>
            <a:r>
              <a:rPr lang="de-DE" sz="1800" dirty="0"/>
              <a:t>Forstvermehrungsgut-</a:t>
            </a:r>
            <a:r>
              <a:rPr lang="de-DE" sz="1800" i="1" dirty="0"/>
              <a:t>Zulassungs</a:t>
            </a:r>
            <a:r>
              <a:rPr lang="de-DE" sz="1800" dirty="0"/>
              <a:t>verordnung (</a:t>
            </a:r>
            <a:r>
              <a:rPr lang="de-DE" sz="1800" dirty="0" err="1"/>
              <a:t>FoVZV</a:t>
            </a:r>
            <a:r>
              <a:rPr lang="de-DE" sz="1800" dirty="0"/>
              <a:t>)</a:t>
            </a:r>
          </a:p>
          <a:p>
            <a:pPr algn="l"/>
            <a:r>
              <a:rPr lang="de-DE" sz="1800" dirty="0"/>
              <a:t>Forstsaat-</a:t>
            </a:r>
            <a:r>
              <a:rPr lang="de-DE" sz="1800" i="1" dirty="0"/>
              <a:t>Herkunftsgebiets</a:t>
            </a:r>
            <a:r>
              <a:rPr lang="de-DE" sz="1800" dirty="0"/>
              <a:t>-Verordnung (</a:t>
            </a:r>
            <a:r>
              <a:rPr lang="de-DE" sz="1800" dirty="0" err="1"/>
              <a:t>FoVHgV</a:t>
            </a:r>
            <a:r>
              <a:rPr lang="de-DE" sz="1800" dirty="0"/>
              <a:t>)</a:t>
            </a:r>
          </a:p>
          <a:p>
            <a:pPr algn="l"/>
            <a:r>
              <a:rPr lang="de-DE" sz="1800" dirty="0"/>
              <a:t>=&gt; Regelt die </a:t>
            </a:r>
            <a:r>
              <a:rPr lang="de-DE" sz="1800" b="1" dirty="0"/>
              <a:t>Erzeugung</a:t>
            </a:r>
            <a:r>
              <a:rPr lang="de-DE" sz="1800" dirty="0"/>
              <a:t> von forstlichem Vermehrungsgut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E79F89B-30B4-900A-B274-97D2263FDCC8}"/>
              </a:ext>
            </a:extLst>
          </p:cNvPr>
          <p:cNvSpPr txBox="1"/>
          <p:nvPr/>
        </p:nvSpPr>
        <p:spPr>
          <a:xfrm>
            <a:off x="2123728" y="1462754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800" dirty="0"/>
              <a:t>Richtlinie 1999/105/EG des Rates </a:t>
            </a:r>
            <a:br>
              <a:rPr lang="de-DE" sz="1800" dirty="0"/>
            </a:br>
            <a:r>
              <a:rPr lang="de-DE" sz="1800" dirty="0"/>
              <a:t>über den Verkehr mit forstlichem Vermehrungsgut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9475A52-AE7A-AA88-E070-BB9F4C3F63F4}"/>
              </a:ext>
            </a:extLst>
          </p:cNvPr>
          <p:cNvSpPr txBox="1"/>
          <p:nvPr/>
        </p:nvSpPr>
        <p:spPr>
          <a:xfrm>
            <a:off x="377879" y="1583259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EU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BB4F4E3-30F9-68E4-97C9-7A35E856194A}"/>
              </a:ext>
            </a:extLst>
          </p:cNvPr>
          <p:cNvSpPr txBox="1"/>
          <p:nvPr/>
        </p:nvSpPr>
        <p:spPr>
          <a:xfrm>
            <a:off x="391774" y="2724798"/>
            <a:ext cx="16213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000" dirty="0"/>
              <a:t>Bundes-republik Deutschland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3490019-8FE9-F586-7010-9E8C07C8D0EE}"/>
              </a:ext>
            </a:extLst>
          </p:cNvPr>
          <p:cNvSpPr txBox="1"/>
          <p:nvPr/>
        </p:nvSpPr>
        <p:spPr>
          <a:xfrm>
            <a:off x="377879" y="4299984"/>
            <a:ext cx="183740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000" dirty="0"/>
              <a:t>Bundesländer</a:t>
            </a:r>
          </a:p>
          <a:p>
            <a:pPr algn="l"/>
            <a:endParaRPr lang="de-DE" sz="2000" dirty="0"/>
          </a:p>
          <a:p>
            <a:pPr algn="l"/>
            <a:endParaRPr lang="de-DE" sz="800" dirty="0"/>
          </a:p>
          <a:p>
            <a:pPr algn="l"/>
            <a:r>
              <a:rPr lang="de-DE" sz="2000" dirty="0"/>
              <a:t>Beispiel Sachsen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779DDDA-8B04-A44F-D4FB-776E1DDE00ED}"/>
              </a:ext>
            </a:extLst>
          </p:cNvPr>
          <p:cNvSpPr txBox="1"/>
          <p:nvPr/>
        </p:nvSpPr>
        <p:spPr>
          <a:xfrm>
            <a:off x="2123728" y="4321135"/>
            <a:ext cx="648072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800" dirty="0"/>
              <a:t>Gemeinsamer Gutachterausschuss (</a:t>
            </a:r>
            <a:r>
              <a:rPr lang="de-DE" sz="1800" dirty="0" err="1"/>
              <a:t>gGA</a:t>
            </a:r>
            <a:r>
              <a:rPr lang="de-DE" sz="1800" dirty="0"/>
              <a:t>) der Länder</a:t>
            </a:r>
            <a:br>
              <a:rPr lang="de-DE" sz="1800" dirty="0"/>
            </a:br>
            <a:r>
              <a:rPr lang="de-DE" sz="1800" dirty="0"/>
              <a:t>=&gt; Empfehlungen zur </a:t>
            </a:r>
            <a:r>
              <a:rPr lang="de-DE" sz="1800" b="1" dirty="0"/>
              <a:t>Umsetzung</a:t>
            </a:r>
            <a:r>
              <a:rPr lang="de-DE" sz="1800" dirty="0"/>
              <a:t> des Vermehrungsgutrechts</a:t>
            </a:r>
          </a:p>
          <a:p>
            <a:pPr algn="l"/>
            <a:endParaRPr lang="de-DE" sz="1000" dirty="0"/>
          </a:p>
          <a:p>
            <a:pPr algn="l"/>
            <a:r>
              <a:rPr lang="de-DE" sz="1800" dirty="0"/>
              <a:t>Forstvermehrungsgutverordnung Sachsen</a:t>
            </a:r>
          </a:p>
          <a:p>
            <a:pPr algn="l"/>
            <a:r>
              <a:rPr lang="de-DE" sz="1800" dirty="0"/>
              <a:t>Herkunftsempfehlungen für forstliches Vermehrungsgut im Freistaat Sachsen</a:t>
            </a:r>
          </a:p>
          <a:p>
            <a:pPr algn="l"/>
            <a:r>
              <a:rPr lang="de-DE" sz="1800" dirty="0"/>
              <a:t>=&gt; Regeln die </a:t>
            </a:r>
            <a:r>
              <a:rPr lang="de-DE" sz="1800" b="1" dirty="0"/>
              <a:t>Verwendung</a:t>
            </a:r>
            <a:r>
              <a:rPr lang="de-DE" sz="1800" dirty="0"/>
              <a:t> </a:t>
            </a:r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2EE749E0-F0EC-F140-C543-D402D667E06D}"/>
              </a:ext>
            </a:extLst>
          </p:cNvPr>
          <p:cNvSpPr/>
          <p:nvPr/>
        </p:nvSpPr>
        <p:spPr bwMode="auto">
          <a:xfrm>
            <a:off x="305594" y="4293096"/>
            <a:ext cx="8514878" cy="1936254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4B081D8D-532D-528C-FFCA-00B8D8DD56E0}"/>
              </a:ext>
            </a:extLst>
          </p:cNvPr>
          <p:cNvSpPr/>
          <p:nvPr/>
        </p:nvSpPr>
        <p:spPr bwMode="auto">
          <a:xfrm>
            <a:off x="305594" y="1462754"/>
            <a:ext cx="8514878" cy="707886"/>
          </a:xfrm>
          <a:prstGeom prst="round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6A5F5F32-B9B6-112E-DD20-7A70DE6BE8DF}"/>
              </a:ext>
            </a:extLst>
          </p:cNvPr>
          <p:cNvSpPr/>
          <p:nvPr/>
        </p:nvSpPr>
        <p:spPr bwMode="auto">
          <a:xfrm>
            <a:off x="305594" y="2484083"/>
            <a:ext cx="8514878" cy="1497095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3BC82DCE-BFFB-025F-F51F-CB02A3D03A8C}"/>
              </a:ext>
            </a:extLst>
          </p:cNvPr>
          <p:cNvCxnSpPr/>
          <p:nvPr/>
        </p:nvCxnSpPr>
        <p:spPr bwMode="auto">
          <a:xfrm flipH="1">
            <a:off x="860276" y="5023259"/>
            <a:ext cx="5112568" cy="0"/>
          </a:xfrm>
          <a:prstGeom prst="line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8BB871C5-056B-81DB-3476-5D40187449CC}"/>
              </a:ext>
            </a:extLst>
          </p:cNvPr>
          <p:cNvSpPr txBox="1"/>
          <p:nvPr/>
        </p:nvSpPr>
        <p:spPr>
          <a:xfrm>
            <a:off x="2099334" y="1548246"/>
            <a:ext cx="607730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de-DE" sz="1600" dirty="0">
                <a:solidFill>
                  <a:srgbClr val="FF0000"/>
                </a:solidFill>
              </a:rPr>
              <a:t>Neue EU-Verordnung in Arbeit:</a:t>
            </a:r>
            <a:br>
              <a:rPr lang="de-DE" sz="1600" dirty="0">
                <a:solidFill>
                  <a:srgbClr val="FF0000"/>
                </a:solidFill>
              </a:rPr>
            </a:br>
            <a:r>
              <a:rPr lang="de-DE" sz="1600" dirty="0">
                <a:solidFill>
                  <a:srgbClr val="FF0000"/>
                </a:solidFill>
              </a:rPr>
              <a:t>voraussichtlich in den nächsten 5 Jahren wird sich vieles ändern 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B804AA5C-5143-8DF7-2E6C-64B2300788CB}"/>
              </a:ext>
            </a:extLst>
          </p:cNvPr>
          <p:cNvSpPr txBox="1"/>
          <p:nvPr/>
        </p:nvSpPr>
        <p:spPr>
          <a:xfrm rot="19475977">
            <a:off x="1870308" y="3999965"/>
            <a:ext cx="6297842" cy="461665"/>
          </a:xfrm>
          <a:prstGeom prst="rect">
            <a:avLst/>
          </a:prstGeom>
          <a:solidFill>
            <a:srgbClr val="FF0000">
              <a:alpha val="4000"/>
            </a:srgbClr>
          </a:solidFill>
          <a:ln w="222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???		???		???</a:t>
            </a:r>
          </a:p>
        </p:txBody>
      </p:sp>
    </p:spTree>
    <p:extLst>
      <p:ext uri="{BB962C8B-B14F-4D97-AF65-F5344CB8AC3E}">
        <p14:creationId xmlns:p14="http://schemas.microsoft.com/office/powerpoint/2010/main" val="4031235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72E5BA-F823-4E9D-0738-C7741B451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438151"/>
            <a:ext cx="6654800" cy="902618"/>
          </a:xfrm>
        </p:spPr>
        <p:txBody>
          <a:bodyPr/>
          <a:lstStyle/>
          <a:p>
            <a:r>
              <a:rPr lang="de-DE" altLang="de-DE" sz="2800" dirty="0"/>
              <a:t>Rechtliche Rahmenbedingungen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A476D02-7FFF-CD95-8B97-47099B810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/>
              <a:t>|  </a:t>
            </a:r>
            <a:fld id="{B98CB947-82F1-4B58-ACBD-3D5B1F2745DA}" type="datetime4">
              <a:rPr lang="de-DE" altLang="de-DE" smtClean="0"/>
              <a:pPr/>
              <a:t>11. März 2026</a:t>
            </a:fld>
            <a:r>
              <a:rPr lang="de-DE" altLang="de-DE"/>
              <a:t>  |  </a:t>
            </a:r>
            <a:r>
              <a:rPr lang="de-DE" altLang="de-DE">
                <a:solidFill>
                  <a:schemeClr val="accent1"/>
                </a:solidFill>
              </a:rPr>
              <a:t>Name Vortragender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D4AEA3B-E3CD-B5AB-AF6F-03A28F66CC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B8A068-DA73-468A-BF41-61A3CFB8C827}" type="slidenum">
              <a:rPr lang="de-DE" altLang="de-DE" smtClean="0"/>
              <a:pPr/>
              <a:t>5</a:t>
            </a:fld>
            <a:endParaRPr lang="de-DE" alt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CE72B15-1DF0-AF03-F258-39AB026BA70C}"/>
              </a:ext>
            </a:extLst>
          </p:cNvPr>
          <p:cNvSpPr txBox="1"/>
          <p:nvPr/>
        </p:nvSpPr>
        <p:spPr>
          <a:xfrm>
            <a:off x="310424" y="1438621"/>
            <a:ext cx="77053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Forstvermehrungsgut</a:t>
            </a:r>
            <a:r>
              <a:rPr kumimoji="0" lang="de-DE" sz="180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gesetz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(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FoVG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) 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</a:b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und nachfolgende Bestimmungen auf Bundesebene</a:t>
            </a:r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474404B-CEBC-E23C-58CA-1A23873874A3}"/>
              </a:ext>
            </a:extLst>
          </p:cNvPr>
          <p:cNvSpPr txBox="1"/>
          <p:nvPr/>
        </p:nvSpPr>
        <p:spPr>
          <a:xfrm>
            <a:off x="305594" y="2142873"/>
            <a:ext cx="851487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800" dirty="0"/>
              <a:t>Zulassung von Ausgangsmaterial (obere Forstbehörden der Länder)</a:t>
            </a:r>
            <a:br>
              <a:rPr lang="de-DE" sz="1600" dirty="0"/>
            </a:br>
            <a:r>
              <a:rPr lang="de-DE" sz="1400" dirty="0"/>
              <a:t>in den Kategorien  </a:t>
            </a:r>
          </a:p>
          <a:p>
            <a:pPr marL="342900" indent="-34290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1400" dirty="0"/>
              <a:t>„ausgewählt“		 - Erntebestände, </a:t>
            </a:r>
          </a:p>
          <a:p>
            <a:pPr marL="342900" indent="-34290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1400" dirty="0"/>
              <a:t>„qualifiziert“		 - Samenplantagen, </a:t>
            </a:r>
          </a:p>
          <a:p>
            <a:pPr marL="342900" indent="-34290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1400" dirty="0"/>
              <a:t>„geprüft“		 - (Erntebestände), Samenplantagen, Klone, 						   Klonmischungen, Familieneltern </a:t>
            </a:r>
          </a:p>
          <a:p>
            <a:pPr marL="342900" indent="-34290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1400" dirty="0"/>
              <a:t>(„quellengesichert“)	 - nicht zur forstlichen Verwendung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2E346F6-1793-DDBD-F790-3542FF700D61}"/>
              </a:ext>
            </a:extLst>
          </p:cNvPr>
          <p:cNvSpPr txBox="1"/>
          <p:nvPr/>
        </p:nvSpPr>
        <p:spPr>
          <a:xfrm>
            <a:off x="301134" y="3862787"/>
            <a:ext cx="7655750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1800" dirty="0"/>
              <a:t>Zulassungskriterien:</a:t>
            </a:r>
          </a:p>
          <a:p>
            <a:pPr algn="l"/>
            <a:r>
              <a:rPr lang="de-DE" sz="1400" dirty="0"/>
              <a:t>Ein Herkunftsgebiet, Bestäubungseinheit</a:t>
            </a:r>
          </a:p>
          <a:p>
            <a:pPr algn="l"/>
            <a:r>
              <a:rPr lang="de-DE" sz="1400" dirty="0"/>
              <a:t>Mindestalter, Mindestfläche bzw. –</a:t>
            </a:r>
            <a:r>
              <a:rPr lang="de-DE" sz="1400" dirty="0" err="1"/>
              <a:t>baumzahl</a:t>
            </a:r>
            <a:r>
              <a:rPr lang="de-DE" sz="1400" dirty="0"/>
              <a:t> =&gt; artspezifisch</a:t>
            </a:r>
          </a:p>
          <a:p>
            <a:pPr algn="l"/>
            <a:r>
              <a:rPr lang="de-DE" sz="1400" dirty="0"/>
              <a:t>Mindestabstand zu schlechten Beständen der gleichen Art und zu Beständen kreuzbarer Arten</a:t>
            </a:r>
          </a:p>
          <a:p>
            <a:pPr algn="l"/>
            <a:r>
              <a:rPr lang="de-DE" sz="1400" dirty="0"/>
              <a:t>Phänotypisch einheitlich, überwiegend gesund, angepasst, wüchsig, gute Form 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28EC987-383E-41A3-8832-09682AA1A2C3}"/>
              </a:ext>
            </a:extLst>
          </p:cNvPr>
          <p:cNvSpPr txBox="1"/>
          <p:nvPr/>
        </p:nvSpPr>
        <p:spPr>
          <a:xfrm>
            <a:off x="310014" y="5152674"/>
            <a:ext cx="836644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800" dirty="0"/>
              <a:t>Kontrollen:</a:t>
            </a:r>
          </a:p>
          <a:p>
            <a:pPr algn="l"/>
            <a:r>
              <a:rPr lang="de-DE" sz="1400" dirty="0"/>
              <a:t>Ernteüberwachung (untere Forstbehörden) =&gt; Stammzertifikate</a:t>
            </a:r>
          </a:p>
          <a:p>
            <a:pPr algn="l"/>
            <a:r>
              <a:rPr lang="de-DE" sz="1400" dirty="0"/>
              <a:t>Pflicht zur Saatgutprüfung (bei der BLE - </a:t>
            </a:r>
            <a:r>
              <a:rPr lang="de-DE" sz="1000" dirty="0"/>
              <a:t>Bundesanstalt für Landwirtschaft und Ernährung</a:t>
            </a:r>
            <a:r>
              <a:rPr lang="de-DE" sz="1400" dirty="0"/>
              <a:t> - akkreditierte Labore)</a:t>
            </a:r>
          </a:p>
        </p:txBody>
      </p:sp>
    </p:spTree>
    <p:extLst>
      <p:ext uri="{BB962C8B-B14F-4D97-AF65-F5344CB8AC3E}">
        <p14:creationId xmlns:p14="http://schemas.microsoft.com/office/powerpoint/2010/main" val="2311663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72E5BA-F823-4E9D-0738-C7741B451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417" y="470642"/>
            <a:ext cx="7878266" cy="902618"/>
          </a:xfrm>
        </p:spPr>
        <p:txBody>
          <a:bodyPr/>
          <a:lstStyle/>
          <a:p>
            <a:r>
              <a:rPr lang="de-DE" altLang="de-DE" sz="2800" dirty="0"/>
              <a:t>Umsetzung im Staatsbetrieb Sachsenforst (SBS)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A476D02-7FFF-CD95-8B97-47099B810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/>
              <a:t>|  </a:t>
            </a:r>
            <a:fld id="{B98CB947-82F1-4B58-ACBD-3D5B1F2745DA}" type="datetime4">
              <a:rPr lang="de-DE" altLang="de-DE" smtClean="0"/>
              <a:pPr/>
              <a:t>11. März 2026</a:t>
            </a:fld>
            <a:r>
              <a:rPr lang="de-DE" altLang="de-DE"/>
              <a:t>  |  </a:t>
            </a:r>
            <a:r>
              <a:rPr lang="de-DE" altLang="de-DE">
                <a:solidFill>
                  <a:schemeClr val="accent1"/>
                </a:solidFill>
              </a:rPr>
              <a:t>Name Vortragender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D4AEA3B-E3CD-B5AB-AF6F-03A28F66CC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B8A068-DA73-468A-BF41-61A3CFB8C827}" type="slidenum">
              <a:rPr lang="de-DE" altLang="de-DE" smtClean="0"/>
              <a:pPr/>
              <a:t>6</a:t>
            </a:fld>
            <a:endParaRPr lang="de-DE" alt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3274856-99AB-673E-AF3C-339FB0AA3506}"/>
              </a:ext>
            </a:extLst>
          </p:cNvPr>
          <p:cNvSpPr txBox="1"/>
          <p:nvPr/>
        </p:nvSpPr>
        <p:spPr>
          <a:xfrm>
            <a:off x="434417" y="1556792"/>
            <a:ext cx="8386055" cy="229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14000"/>
              </a:lnSpc>
            </a:pPr>
            <a:r>
              <a:rPr lang="de-DE" sz="1800" dirty="0"/>
              <a:t>Obere Forst- und Jagdbehörde (</a:t>
            </a:r>
            <a:r>
              <a:rPr lang="de-DE" sz="1600" dirty="0"/>
              <a:t>SBS, R51</a:t>
            </a:r>
            <a:r>
              <a:rPr lang="de-DE" sz="1800" dirty="0"/>
              <a:t>)</a:t>
            </a:r>
          </a:p>
          <a:p>
            <a:pPr algn="l">
              <a:lnSpc>
                <a:spcPct val="114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1400" dirty="0"/>
              <a:t>Zulassung und Überprüfung von Ausgangsmaterial (§ 4 Abs. 4 Satz 1 </a:t>
            </a:r>
            <a:r>
              <a:rPr lang="de-DE" sz="1400" dirty="0" err="1"/>
              <a:t>FoVG</a:t>
            </a:r>
            <a:r>
              <a:rPr lang="de-DE" sz="1400" dirty="0"/>
              <a:t>),</a:t>
            </a:r>
          </a:p>
          <a:p>
            <a:pPr algn="l">
              <a:lnSpc>
                <a:spcPct val="114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1400" dirty="0"/>
              <a:t>Zuordnung der Zulassungseinheiten zu den Herkunftsgebieten (§ 5 Abs. 2 </a:t>
            </a:r>
            <a:r>
              <a:rPr lang="de-DE" sz="1400" dirty="0" err="1"/>
              <a:t>FoVG</a:t>
            </a:r>
            <a:r>
              <a:rPr lang="de-DE" sz="1400" dirty="0"/>
              <a:t>),</a:t>
            </a:r>
          </a:p>
          <a:p>
            <a:pPr algn="l">
              <a:lnSpc>
                <a:spcPct val="114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1400" dirty="0"/>
              <a:t>Registerführung über zugelassenes Ausgangsmaterial (§ 6 Abs. 1 </a:t>
            </a:r>
            <a:r>
              <a:rPr lang="de-DE" sz="1400" dirty="0" err="1"/>
              <a:t>FoVG</a:t>
            </a:r>
            <a:r>
              <a:rPr lang="de-DE" sz="1400" dirty="0"/>
              <a:t>).</a:t>
            </a:r>
          </a:p>
          <a:p>
            <a:pPr algn="l"/>
            <a:endParaRPr lang="de-DE" sz="800" dirty="0"/>
          </a:p>
          <a:p>
            <a:pPr algn="l">
              <a:lnSpc>
                <a:spcPct val="114000"/>
              </a:lnSpc>
            </a:pPr>
            <a:r>
              <a:rPr lang="de-DE" sz="1800" dirty="0"/>
              <a:t>Untere Forstbehörden (</a:t>
            </a:r>
            <a:r>
              <a:rPr lang="de-DE" sz="1600" dirty="0"/>
              <a:t>Landkreise</a:t>
            </a:r>
            <a:r>
              <a:rPr lang="de-DE" sz="1800" dirty="0"/>
              <a:t>)</a:t>
            </a:r>
          </a:p>
          <a:p>
            <a:pPr marL="171450" indent="-171450" algn="l">
              <a:lnSpc>
                <a:spcPct val="114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1400" dirty="0"/>
              <a:t>Ernte- und Betriebskontrollen</a:t>
            </a:r>
          </a:p>
          <a:p>
            <a:pPr marL="171450" indent="-171450" algn="l">
              <a:lnSpc>
                <a:spcPct val="114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1400" dirty="0"/>
              <a:t>Stammzertifikate (nach Abschluss der Erntemaßnahmen), Registrierung der Erntemengen</a:t>
            </a:r>
          </a:p>
          <a:p>
            <a:pPr marL="171450" indent="-171450" algn="l">
              <a:lnSpc>
                <a:spcPct val="114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1400" dirty="0"/>
              <a:t>Registrierung von Forstsamen- oder Forstpflanzenbetrieben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3E1EDBA-088B-BC9E-693D-2D21E8B59D76}"/>
              </a:ext>
            </a:extLst>
          </p:cNvPr>
          <p:cNvSpPr txBox="1"/>
          <p:nvPr/>
        </p:nvSpPr>
        <p:spPr>
          <a:xfrm>
            <a:off x="419326" y="4255632"/>
            <a:ext cx="8000785" cy="1608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800" dirty="0"/>
              <a:t>Referat Forstgenetik, Forstpflanzenzüchtung (</a:t>
            </a:r>
            <a:r>
              <a:rPr lang="de-DE" sz="1600" dirty="0"/>
              <a:t>SBS, Kompetenzzentrum für Wald und Forstwirtschaft, R42</a:t>
            </a:r>
            <a:r>
              <a:rPr lang="de-DE" sz="1800" dirty="0"/>
              <a:t>)</a:t>
            </a:r>
          </a:p>
          <a:p>
            <a:pPr marL="285750" indent="-285750" algn="l">
              <a:lnSpc>
                <a:spcPct val="114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1400" dirty="0"/>
              <a:t>Herkunftsempfehlungen für forstliches Vermehrungsgut im Freistaat Sachsen</a:t>
            </a:r>
          </a:p>
          <a:p>
            <a:pPr marL="285750" indent="-285750" algn="l">
              <a:lnSpc>
                <a:spcPct val="114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1400" dirty="0"/>
              <a:t>Saatgutprüfung (bei der Bundesanstalt für Landwirtschaft und Ernährung registriertes Labor)</a:t>
            </a:r>
          </a:p>
          <a:p>
            <a:pPr marL="285750" indent="-285750" algn="l">
              <a:lnSpc>
                <a:spcPct val="114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1400" dirty="0"/>
              <a:t>Beratung zur Verwendung von forstlichem Vermehrungsgut</a:t>
            </a:r>
          </a:p>
          <a:p>
            <a:pPr marL="285750" indent="-285750" algn="l">
              <a:lnSpc>
                <a:spcPct val="114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Bei Bedarf genetische Analysen</a:t>
            </a:r>
            <a:r>
              <a:rPr lang="de-DE" sz="1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104213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248C581-85F6-3DE9-3EB1-FE61EA71C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/>
              <a:t>|  </a:t>
            </a:r>
            <a:fld id="{3E4098CB-DC93-4360-9344-C49992540701}" type="datetime4">
              <a:rPr lang="de-DE" altLang="de-DE" smtClean="0"/>
              <a:pPr/>
              <a:t>11. März 2026</a:t>
            </a:fld>
            <a:r>
              <a:rPr lang="de-DE" altLang="de-DE"/>
              <a:t>  |  </a:t>
            </a:r>
            <a:r>
              <a:rPr lang="de-DE" altLang="de-DE">
                <a:solidFill>
                  <a:schemeClr val="accent1"/>
                </a:solidFill>
              </a:rPr>
              <a:t>Name Vortragender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CD8A144-94F5-888A-F4E8-6BD1832BD5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E2A1E9-6AD1-4CCD-A1BD-91AB4EED0E19}" type="slidenum">
              <a:rPr lang="de-DE" altLang="de-DE" smtClean="0"/>
              <a:pPr/>
              <a:t>7</a:t>
            </a:fld>
            <a:endParaRPr lang="de-DE" alt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2D16C06-85C3-0804-6548-9EA1AE22B081}"/>
              </a:ext>
            </a:extLst>
          </p:cNvPr>
          <p:cNvSpPr txBox="1"/>
          <p:nvPr/>
        </p:nvSpPr>
        <p:spPr>
          <a:xfrm>
            <a:off x="385637" y="3356992"/>
            <a:ext cx="3096344" cy="25224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>
                <a:srgbClr val="00844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Herkunftsforschung</a:t>
            </a:r>
          </a:p>
          <a:p>
            <a:pPr marL="285750" marR="0" lvl="0" indent="-28575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>
                <a:srgbClr val="00844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400" dirty="0">
                <a:solidFill>
                  <a:srgbClr val="333333"/>
                </a:solidFill>
              </a:rPr>
              <a:t>Samenplantagen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844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Katalog höherwertiges Forstvermehrungsgut („geprüft“, eigene Züchtungsprodukte)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844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400" dirty="0">
                <a:solidFill>
                  <a:srgbClr val="333333"/>
                </a:solidFill>
              </a:rPr>
              <a:t>Vermehrungsgut aus Maßnahmen zur Erhaltung des genetischen Potenzials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844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Prüfung der Stresstoleranz (Trockenheit, Frost) im Gewächshaus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10CA400B-CD53-5FE0-93CF-7F3F4FD3AEC1}"/>
              </a:ext>
            </a:extLst>
          </p:cNvPr>
          <p:cNvSpPr txBox="1">
            <a:spLocks/>
          </p:cNvSpPr>
          <p:nvPr/>
        </p:nvSpPr>
        <p:spPr>
          <a:xfrm>
            <a:off x="305594" y="877164"/>
            <a:ext cx="8238306" cy="463604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z="2800" dirty="0"/>
              <a:t>Bereitstellung von forstlichem Vermehrungsgut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EA7B962-D0DB-C5DC-F5D4-F721916C1CF6}"/>
              </a:ext>
            </a:extLst>
          </p:cNvPr>
          <p:cNvSpPr txBox="1"/>
          <p:nvPr/>
        </p:nvSpPr>
        <p:spPr>
          <a:xfrm>
            <a:off x="649761" y="1951965"/>
            <a:ext cx="3178251" cy="1200329"/>
          </a:xfrm>
          <a:prstGeom prst="rect">
            <a:avLst/>
          </a:prstGeom>
          <a:ln w="317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Referat Forstgenetik, Forstpflanzenzüchtung 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</a:b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(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SBS, Kompetenzzentrum für Wald und Forstwirtschaft, R42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)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8820FC8-CF55-4927-4197-A8A439DD8B6B}"/>
              </a:ext>
            </a:extLst>
          </p:cNvPr>
          <p:cNvSpPr txBox="1"/>
          <p:nvPr/>
        </p:nvSpPr>
        <p:spPr>
          <a:xfrm>
            <a:off x="4498361" y="1946611"/>
            <a:ext cx="4322111" cy="646331"/>
          </a:xfrm>
          <a:prstGeom prst="rect">
            <a:avLst/>
          </a:prstGeom>
          <a:ln w="317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800" dirty="0"/>
              <a:t>Zentrum für forstliches Vermehrungsgut (Forstbetrieb, R52)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B060190-350E-4ACB-1499-DE38A52B5C8C}"/>
              </a:ext>
            </a:extLst>
          </p:cNvPr>
          <p:cNvSpPr txBox="1"/>
          <p:nvPr/>
        </p:nvSpPr>
        <p:spPr>
          <a:xfrm>
            <a:off x="6512188" y="2649106"/>
            <a:ext cx="2308284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000" dirty="0"/>
              <a:t>Staatliche Forstbaumschulen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471995F-F61A-D70B-0F48-E21579B2E8ED}"/>
              </a:ext>
            </a:extLst>
          </p:cNvPr>
          <p:cNvSpPr txBox="1"/>
          <p:nvPr/>
        </p:nvSpPr>
        <p:spPr>
          <a:xfrm>
            <a:off x="4505522" y="2774912"/>
            <a:ext cx="1656184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de-DE" sz="2000" dirty="0"/>
              <a:t>Samendarre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73979B14-09AF-7546-A9C6-5AEB32A640FF}"/>
              </a:ext>
            </a:extLst>
          </p:cNvPr>
          <p:cNvSpPr txBox="1"/>
          <p:nvPr/>
        </p:nvSpPr>
        <p:spPr>
          <a:xfrm>
            <a:off x="4215079" y="3356992"/>
            <a:ext cx="230828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1400" dirty="0"/>
              <a:t>Ernteprognose und -durchführung</a:t>
            </a:r>
          </a:p>
          <a:p>
            <a:pPr marL="285750" indent="-28575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1400" dirty="0"/>
              <a:t>Saatgutaufbereitung und –</a:t>
            </a:r>
            <a:r>
              <a:rPr lang="de-DE" sz="1400" dirty="0" err="1"/>
              <a:t>lagerung</a:t>
            </a:r>
            <a:endParaRPr lang="de-DE" sz="1400" dirty="0"/>
          </a:p>
          <a:p>
            <a:pPr marL="285750" indent="-28575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1400" dirty="0"/>
              <a:t>Vertrieb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9F79FC3A-AA70-894F-1521-987573104993}"/>
              </a:ext>
            </a:extLst>
          </p:cNvPr>
          <p:cNvSpPr txBox="1"/>
          <p:nvPr/>
        </p:nvSpPr>
        <p:spPr>
          <a:xfrm>
            <a:off x="6732240" y="3356992"/>
            <a:ext cx="18116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1400" dirty="0"/>
              <a:t>Anzucht von Pflanzgut für die Forstbezirke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4930700-6949-EE09-6AD7-F1985BBE8661}"/>
              </a:ext>
            </a:extLst>
          </p:cNvPr>
          <p:cNvSpPr txBox="1"/>
          <p:nvPr/>
        </p:nvSpPr>
        <p:spPr>
          <a:xfrm>
            <a:off x="438687" y="1482126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Angewandte Forschung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9F9AB24-FB53-ECC4-0F16-C948A08D32E9}"/>
              </a:ext>
            </a:extLst>
          </p:cNvPr>
          <p:cNvSpPr txBox="1"/>
          <p:nvPr/>
        </p:nvSpPr>
        <p:spPr>
          <a:xfrm>
            <a:off x="4992780" y="1490300"/>
            <a:ext cx="2736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Betriebliche Praxis</a:t>
            </a:r>
          </a:p>
        </p:txBody>
      </p:sp>
      <p:sp>
        <p:nvSpPr>
          <p:cNvPr id="17" name="Pfeil: nach links und rechts 16">
            <a:extLst>
              <a:ext uri="{FF2B5EF4-FFF2-40B4-BE49-F238E27FC236}">
                <a16:creationId xmlns:a16="http://schemas.microsoft.com/office/drawing/2014/main" id="{C2F6A219-A6D0-AFDE-55B9-3B300CBB351D}"/>
              </a:ext>
            </a:extLst>
          </p:cNvPr>
          <p:cNvSpPr/>
          <p:nvPr/>
        </p:nvSpPr>
        <p:spPr bwMode="auto">
          <a:xfrm>
            <a:off x="3923928" y="2293664"/>
            <a:ext cx="504056" cy="199232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3469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72E5BA-F823-4E9D-0738-C7741B451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438151"/>
            <a:ext cx="6654800" cy="902618"/>
          </a:xfrm>
        </p:spPr>
        <p:txBody>
          <a:bodyPr/>
          <a:lstStyle/>
          <a:p>
            <a:r>
              <a:rPr lang="de-DE" dirty="0"/>
              <a:t>Links mit weiterführenden Informationen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A476D02-7FFF-CD95-8B97-47099B810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dirty="0"/>
              <a:t>|  </a:t>
            </a:r>
            <a:fld id="{B98CB947-82F1-4B58-ACBD-3D5B1F2745DA}" type="datetime4">
              <a:rPr lang="de-DE" altLang="de-DE" smtClean="0"/>
              <a:pPr/>
              <a:t>11. März 2026</a:t>
            </a:fld>
            <a:r>
              <a:rPr lang="de-DE" altLang="de-DE" dirty="0"/>
              <a:t>  |  </a:t>
            </a:r>
            <a:r>
              <a:rPr lang="de-DE" altLang="de-DE" dirty="0">
                <a:solidFill>
                  <a:schemeClr val="accent1"/>
                </a:solidFill>
              </a:rPr>
              <a:t>Name Vortragender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D4AEA3B-E3CD-B5AB-AF6F-03A28F66CC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B8A068-DA73-468A-BF41-61A3CFB8C827}" type="slidenum">
              <a:rPr lang="de-DE" altLang="de-DE" smtClean="0"/>
              <a:pPr/>
              <a:t>8</a:t>
            </a:fld>
            <a:endParaRPr lang="de-DE" altLang="de-DE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1406720F-769B-B5AF-C628-337CF740D63D}"/>
              </a:ext>
            </a:extLst>
          </p:cNvPr>
          <p:cNvSpPr txBox="1"/>
          <p:nvPr/>
        </p:nvSpPr>
        <p:spPr>
          <a:xfrm>
            <a:off x="355808" y="1586335"/>
            <a:ext cx="859834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de-DE" sz="1400" b="1" dirty="0"/>
              <a:t>Bundesrecht,</a:t>
            </a:r>
            <a:r>
              <a:rPr lang="de-DE" sz="1400" dirty="0"/>
              <a:t> Übersicht und Quellen:</a:t>
            </a:r>
          </a:p>
          <a:p>
            <a:pPr algn="l"/>
            <a:r>
              <a:rPr lang="de-DE" sz="1400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https://www.ble.de/DE/Themen/Wald-Holz/Forstliches-Vermehrungsgut/forstliches-vermehrungsgut_node.html#doc647234bodyText1</a:t>
            </a:r>
            <a:r>
              <a:rPr lang="de-DE" sz="1400" dirty="0">
                <a:solidFill>
                  <a:srgbClr val="00B0F0"/>
                </a:solidFill>
              </a:rPr>
              <a:t>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D65A83D-27D6-C685-5071-F8F5D5AB0A12}"/>
              </a:ext>
            </a:extLst>
          </p:cNvPr>
          <p:cNvSpPr txBox="1"/>
          <p:nvPr/>
        </p:nvSpPr>
        <p:spPr>
          <a:xfrm>
            <a:off x="355808" y="2323586"/>
            <a:ext cx="859834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de-DE" sz="1400" b="1" dirty="0"/>
              <a:t>Landesrecht Sachsen</a:t>
            </a:r>
            <a:r>
              <a:rPr lang="de-DE" sz="1400" dirty="0"/>
              <a:t>, Übersicht und Quellen:</a:t>
            </a:r>
          </a:p>
          <a:p>
            <a:pPr algn="l"/>
            <a:r>
              <a:rPr lang="de-DE" sz="1400" dirty="0">
                <a:solidFill>
                  <a:srgbClr val="00B0F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https://www.wald.sachsen.de/vom-waldbestand-zum-behordlich-registrierten-erntebestand-fur-herkunftsgesichertes-forstliches-vermehrungsgut-6227.html</a:t>
            </a:r>
            <a:r>
              <a:rPr lang="de-DE" sz="1400" dirty="0">
                <a:solidFill>
                  <a:srgbClr val="00B0F0"/>
                </a:solidFill>
              </a:rPr>
              <a:t>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28C18B1-C305-A0CE-C46C-E84EA2022F62}"/>
              </a:ext>
            </a:extLst>
          </p:cNvPr>
          <p:cNvSpPr txBox="1"/>
          <p:nvPr/>
        </p:nvSpPr>
        <p:spPr>
          <a:xfrm>
            <a:off x="359135" y="3356992"/>
            <a:ext cx="82453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400" b="1" dirty="0"/>
              <a:t>Sachsenforst</a:t>
            </a:r>
          </a:p>
          <a:p>
            <a:pPr algn="l"/>
            <a:endParaRPr lang="de-DE" sz="1400" b="1" dirty="0"/>
          </a:p>
          <a:p>
            <a:pPr algn="l"/>
            <a:r>
              <a:rPr lang="de-DE" sz="1400" dirty="0"/>
              <a:t>Herkunftsempfehlungen für forstliches Vermehrungsgut im Freistaat Sachsen</a:t>
            </a:r>
          </a:p>
          <a:p>
            <a:pPr algn="l"/>
            <a:r>
              <a:rPr lang="de-DE" sz="1400" dirty="0">
                <a:solidFill>
                  <a:srgbClr val="00B0F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https://www.wald.sachsen.de/herkunftsgebiete-und-herkunftsempfehlungen-fur-forstliches-vermehrungsgut-im-freistaat-sachsen-4066.html</a:t>
            </a:r>
            <a:r>
              <a:rPr lang="de-DE" sz="1400" dirty="0">
                <a:solidFill>
                  <a:srgbClr val="00B0F0"/>
                </a:solidFill>
              </a:rPr>
              <a:t> </a:t>
            </a:r>
          </a:p>
          <a:p>
            <a:pPr algn="l"/>
            <a:endParaRPr lang="de-DE" sz="1400" dirty="0"/>
          </a:p>
          <a:p>
            <a:pPr algn="l"/>
            <a:r>
              <a:rPr lang="de-DE" sz="1400" dirty="0"/>
              <a:t>Saatgutlabor</a:t>
            </a:r>
          </a:p>
          <a:p>
            <a:pPr algn="l"/>
            <a:r>
              <a:rPr lang="de-DE" sz="1400" dirty="0">
                <a:solidFill>
                  <a:srgbClr val="00B0F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https://www.sbs.sachsen.de/saatgutpruefung-7869.html</a:t>
            </a:r>
            <a:r>
              <a:rPr lang="de-DE" sz="1400" dirty="0">
                <a:solidFill>
                  <a:srgbClr val="00B0F0"/>
                </a:solidFill>
              </a:rPr>
              <a:t> </a:t>
            </a:r>
          </a:p>
          <a:p>
            <a:pPr algn="l"/>
            <a:endParaRPr lang="de-DE" sz="1400" dirty="0"/>
          </a:p>
          <a:p>
            <a:pPr algn="l"/>
            <a:r>
              <a:rPr lang="de-DE" sz="1400" dirty="0"/>
              <a:t>Katalog höherwertiges Vermehrungsgut</a:t>
            </a:r>
          </a:p>
          <a:p>
            <a:pPr algn="l"/>
            <a:r>
              <a:rPr lang="de-DE" sz="1400" dirty="0">
                <a:solidFill>
                  <a:srgbClr val="00B0F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https://www.wald.sachsen.de/Katalog_FVG.pdf</a:t>
            </a:r>
            <a:r>
              <a:rPr lang="de-DE" sz="1400" dirty="0">
                <a:solidFill>
                  <a:srgbClr val="00B0F0"/>
                </a:solidFill>
              </a:rPr>
              <a:t> </a:t>
            </a:r>
          </a:p>
          <a:p>
            <a:pPr algn="l"/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509449015"/>
      </p:ext>
    </p:extLst>
  </p:cSld>
  <p:clrMapOvr>
    <a:masterClrMapping/>
  </p:clrMapOvr>
</p:sld>
</file>

<file path=ppt/theme/theme1.xml><?xml version="1.0" encoding="utf-8"?>
<a:theme xmlns:a="http://schemas.openxmlformats.org/drawingml/2006/main" name="Folienmaster">
  <a:themeElements>
    <a:clrScheme name="Folienmaster 1">
      <a:dk1>
        <a:srgbClr val="333333"/>
      </a:dk1>
      <a:lt1>
        <a:srgbClr val="FFFFFF"/>
      </a:lt1>
      <a:dk2>
        <a:srgbClr val="000000"/>
      </a:dk2>
      <a:lt2>
        <a:srgbClr val="747678"/>
      </a:lt2>
      <a:accent1>
        <a:srgbClr val="008444"/>
      </a:accent1>
      <a:accent2>
        <a:srgbClr val="006751"/>
      </a:accent2>
      <a:accent3>
        <a:srgbClr val="FFFFFF"/>
      </a:accent3>
      <a:accent4>
        <a:srgbClr val="2A2A2A"/>
      </a:accent4>
      <a:accent5>
        <a:srgbClr val="AAC2B0"/>
      </a:accent5>
      <a:accent6>
        <a:srgbClr val="005D49"/>
      </a:accent6>
      <a:hlink>
        <a:srgbClr val="FFDC00"/>
      </a:hlink>
      <a:folHlink>
        <a:srgbClr val="C9CAC8"/>
      </a:folHlink>
    </a:clrScheme>
    <a:fontScheme name="Folienmaster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Folienmaster 1">
        <a:dk1>
          <a:srgbClr val="333333"/>
        </a:dk1>
        <a:lt1>
          <a:srgbClr val="FFFFFF"/>
        </a:lt1>
        <a:dk2>
          <a:srgbClr val="000000"/>
        </a:dk2>
        <a:lt2>
          <a:srgbClr val="747678"/>
        </a:lt2>
        <a:accent1>
          <a:srgbClr val="008444"/>
        </a:accent1>
        <a:accent2>
          <a:srgbClr val="006751"/>
        </a:accent2>
        <a:accent3>
          <a:srgbClr val="FFFFFF"/>
        </a:accent3>
        <a:accent4>
          <a:srgbClr val="2A2A2A"/>
        </a:accent4>
        <a:accent5>
          <a:srgbClr val="AAC2B0"/>
        </a:accent5>
        <a:accent6>
          <a:srgbClr val="005D49"/>
        </a:accent6>
        <a:hlink>
          <a:srgbClr val="FFDC00"/>
        </a:hlink>
        <a:folHlink>
          <a:srgbClr val="C9CA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nmaster 2">
        <a:dk1>
          <a:srgbClr val="69BE28"/>
        </a:dk1>
        <a:lt1>
          <a:srgbClr val="FFFFFF"/>
        </a:lt1>
        <a:dk2>
          <a:srgbClr val="DD4814"/>
        </a:dk2>
        <a:lt2>
          <a:srgbClr val="981E32"/>
        </a:lt2>
        <a:accent1>
          <a:srgbClr val="FF7900"/>
        </a:accent1>
        <a:accent2>
          <a:srgbClr val="F8DE6E"/>
        </a:accent2>
        <a:accent3>
          <a:srgbClr val="FFFFFF"/>
        </a:accent3>
        <a:accent4>
          <a:srgbClr val="59A221"/>
        </a:accent4>
        <a:accent5>
          <a:srgbClr val="FFBEAA"/>
        </a:accent5>
        <a:accent6>
          <a:srgbClr val="E1C963"/>
        </a:accent6>
        <a:hlink>
          <a:srgbClr val="002664"/>
        </a:hlink>
        <a:folHlink>
          <a:srgbClr val="9B9B9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Folienmaster">
  <a:themeElements>
    <a:clrScheme name="1_Folienmaster 1">
      <a:dk1>
        <a:srgbClr val="333333"/>
      </a:dk1>
      <a:lt1>
        <a:srgbClr val="FFFFFF"/>
      </a:lt1>
      <a:dk2>
        <a:srgbClr val="000000"/>
      </a:dk2>
      <a:lt2>
        <a:srgbClr val="747678"/>
      </a:lt2>
      <a:accent1>
        <a:srgbClr val="008444"/>
      </a:accent1>
      <a:accent2>
        <a:srgbClr val="006751"/>
      </a:accent2>
      <a:accent3>
        <a:srgbClr val="FFFFFF"/>
      </a:accent3>
      <a:accent4>
        <a:srgbClr val="2A2A2A"/>
      </a:accent4>
      <a:accent5>
        <a:srgbClr val="AAC2B0"/>
      </a:accent5>
      <a:accent6>
        <a:srgbClr val="005D49"/>
      </a:accent6>
      <a:hlink>
        <a:srgbClr val="FFDC00"/>
      </a:hlink>
      <a:folHlink>
        <a:srgbClr val="C9CAC8"/>
      </a:folHlink>
    </a:clrScheme>
    <a:fontScheme name="1_Folienmaster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_Folienmaster 1">
        <a:dk1>
          <a:srgbClr val="333333"/>
        </a:dk1>
        <a:lt1>
          <a:srgbClr val="FFFFFF"/>
        </a:lt1>
        <a:dk2>
          <a:srgbClr val="000000"/>
        </a:dk2>
        <a:lt2>
          <a:srgbClr val="747678"/>
        </a:lt2>
        <a:accent1>
          <a:srgbClr val="008444"/>
        </a:accent1>
        <a:accent2>
          <a:srgbClr val="006751"/>
        </a:accent2>
        <a:accent3>
          <a:srgbClr val="FFFFFF"/>
        </a:accent3>
        <a:accent4>
          <a:srgbClr val="2A2A2A"/>
        </a:accent4>
        <a:accent5>
          <a:srgbClr val="AAC2B0"/>
        </a:accent5>
        <a:accent6>
          <a:srgbClr val="005D49"/>
        </a:accent6>
        <a:hlink>
          <a:srgbClr val="FFDC00"/>
        </a:hlink>
        <a:folHlink>
          <a:srgbClr val="C9CA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olienmaster 2">
        <a:dk1>
          <a:srgbClr val="69BE28"/>
        </a:dk1>
        <a:lt1>
          <a:srgbClr val="FFFFFF"/>
        </a:lt1>
        <a:dk2>
          <a:srgbClr val="DD4814"/>
        </a:dk2>
        <a:lt2>
          <a:srgbClr val="981E32"/>
        </a:lt2>
        <a:accent1>
          <a:srgbClr val="FF7900"/>
        </a:accent1>
        <a:accent2>
          <a:srgbClr val="F8DE6E"/>
        </a:accent2>
        <a:accent3>
          <a:srgbClr val="FFFFFF"/>
        </a:accent3>
        <a:accent4>
          <a:srgbClr val="59A221"/>
        </a:accent4>
        <a:accent5>
          <a:srgbClr val="FFBEAA"/>
        </a:accent5>
        <a:accent6>
          <a:srgbClr val="E1C963"/>
        </a:accent6>
        <a:hlink>
          <a:srgbClr val="002664"/>
        </a:hlink>
        <a:folHlink>
          <a:srgbClr val="9B9B9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5AE73F3A7726419B17A6AE052AAF73" ma:contentTypeVersion="15" ma:contentTypeDescription="Create a new document." ma:contentTypeScope="" ma:versionID="7826c8860d0fa044ef053e1108407afd">
  <xsd:schema xmlns:xsd="http://www.w3.org/2001/XMLSchema" xmlns:xs="http://www.w3.org/2001/XMLSchema" xmlns:p="http://schemas.microsoft.com/office/2006/metadata/properties" xmlns:ns2="b4de3b38-e3bc-457f-93af-f189da2c859d" xmlns:ns3="7c83095a-db20-459a-9d7d-43b1b6dbea8c" targetNamespace="http://schemas.microsoft.com/office/2006/metadata/properties" ma:root="true" ma:fieldsID="1216832ac8f68ead39ee4eb4b0be036c" ns2:_="" ns3:_="">
    <xsd:import namespace="b4de3b38-e3bc-457f-93af-f189da2c859d"/>
    <xsd:import namespace="7c83095a-db20-459a-9d7d-43b1b6dbea8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de3b38-e3bc-457f-93af-f189da2c85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4b7bff88-3b98-42a0-ae7d-3b40ec8681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83095a-db20-459a-9d7d-43b1b6dbea8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82debb7e-26e7-41d6-8b55-f3635c35fdd5}" ma:internalName="TaxCatchAll" ma:showField="CatchAllData" ma:web="7c83095a-db20-459a-9d7d-43b1b6dbea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4de3b38-e3bc-457f-93af-f189da2c859d">
      <Terms xmlns="http://schemas.microsoft.com/office/infopath/2007/PartnerControls"/>
    </lcf76f155ced4ddcb4097134ff3c332f>
    <TaxCatchAll xmlns="7c83095a-db20-459a-9d7d-43b1b6dbea8c" xsi:nil="true"/>
  </documentManagement>
</p:properties>
</file>

<file path=customXml/itemProps1.xml><?xml version="1.0" encoding="utf-8"?>
<ds:datastoreItem xmlns:ds="http://schemas.openxmlformats.org/officeDocument/2006/customXml" ds:itemID="{5E57047D-DB92-43D0-A748-3F519BE66D71}"/>
</file>

<file path=customXml/itemProps2.xml><?xml version="1.0" encoding="utf-8"?>
<ds:datastoreItem xmlns:ds="http://schemas.openxmlformats.org/officeDocument/2006/customXml" ds:itemID="{457AE4AD-49AB-41BD-9A3F-A7ECF1658C51}"/>
</file>

<file path=customXml/itemProps3.xml><?xml version="1.0" encoding="utf-8"?>
<ds:datastoreItem xmlns:ds="http://schemas.openxmlformats.org/officeDocument/2006/customXml" ds:itemID="{00358348-B846-40A3-BFBC-B4499435365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711</Words>
  <Application>Microsoft Office PowerPoint</Application>
  <PresentationFormat>Bildschirmpräsentation (4:3)</PresentationFormat>
  <Paragraphs>121</Paragraphs>
  <Slides>8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8</vt:i4>
      </vt:variant>
    </vt:vector>
  </HeadingPairs>
  <TitlesOfParts>
    <vt:vector size="13" baseType="lpstr">
      <vt:lpstr>Arial</vt:lpstr>
      <vt:lpstr>Arial Unicode MS</vt:lpstr>
      <vt:lpstr>Calibri</vt:lpstr>
      <vt:lpstr>Folienmaster</vt:lpstr>
      <vt:lpstr>1_Folienmaster</vt:lpstr>
      <vt:lpstr>Forstvermehrungsgutrecht und  Bereitstellung von forstlichem Vermehrungsgut  für die Bewirtschaftung des Staatswaldes</vt:lpstr>
      <vt:lpstr>Gliederung</vt:lpstr>
      <vt:lpstr>Rechtliche Rahmenbedingungen</vt:lpstr>
      <vt:lpstr>Rechtliche Rahmenbedingungen</vt:lpstr>
      <vt:lpstr>Rechtliche Rahmenbedingungen</vt:lpstr>
      <vt:lpstr>Umsetzung im Staatsbetrieb Sachsenforst (SBS)</vt:lpstr>
      <vt:lpstr>PowerPoint-Präsentation</vt:lpstr>
      <vt:lpstr>Links mit weiterführenden Informationen</vt:lpstr>
    </vt:vector>
  </TitlesOfParts>
  <Manager/>
  <Company>Pleon GmbH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Pascal Frank</dc:creator>
  <cp:keywords/>
  <dc:description/>
  <cp:lastModifiedBy>Tröber, Ute - SBS</cp:lastModifiedBy>
  <cp:revision>42</cp:revision>
  <dcterms:created xsi:type="dcterms:W3CDTF">2009-07-20T07:10:19Z</dcterms:created>
  <dcterms:modified xsi:type="dcterms:W3CDTF">2026-03-11T14:52:23Z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0x010100475AE73F3A7726419B17A6AE052AAF73</vt:lpwstr>
  </property>
</Properties>
</file>