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51" r:id="rId4"/>
  </p:sldMasterIdLst>
  <p:notesMasterIdLst>
    <p:notesMasterId r:id="rId21"/>
  </p:notesMasterIdLst>
  <p:sldIdLst>
    <p:sldId id="304" r:id="rId5"/>
    <p:sldId id="301" r:id="rId6"/>
    <p:sldId id="306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5" r:id="rId16"/>
    <p:sldId id="316" r:id="rId17"/>
    <p:sldId id="317" r:id="rId18"/>
    <p:sldId id="318" r:id="rId19"/>
    <p:sldId id="319" r:id="rId20"/>
  </p:sldIdLst>
  <p:sldSz cx="18288000" cy="10287000"/>
  <p:notesSz cx="6797675" cy="992663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816408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632819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2449227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3265635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4082046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4898454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5714861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6531273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" userDrawn="1">
          <p15:clr>
            <a:srgbClr val="A4A3A4"/>
          </p15:clr>
        </p15:guide>
        <p15:guide id="3" orient="horz" pos="836" userDrawn="1">
          <p15:clr>
            <a:srgbClr val="A4A3A4"/>
          </p15:clr>
        </p15:guide>
        <p15:guide id="4" orient="horz" pos="3966" userDrawn="1">
          <p15:clr>
            <a:srgbClr val="A4A3A4"/>
          </p15:clr>
        </p15:guide>
        <p15:guide id="5" orient="horz" pos="3263" userDrawn="1">
          <p15:clr>
            <a:srgbClr val="A4A3A4"/>
          </p15:clr>
        </p15:guide>
        <p15:guide id="6" pos="415" userDrawn="1">
          <p15:clr>
            <a:srgbClr val="A4A3A4"/>
          </p15:clr>
        </p15:guide>
        <p15:guide id="7" pos="11098" userDrawn="1">
          <p15:clr>
            <a:srgbClr val="A4A3A4"/>
          </p15:clr>
        </p15:guide>
        <p15:guide id="8" pos="831" userDrawn="1">
          <p15:clr>
            <a:srgbClr val="A4A3A4"/>
          </p15:clr>
        </p15:guide>
        <p15:guide id="9" pos="1246" userDrawn="1">
          <p15:clr>
            <a:srgbClr val="A4A3A4"/>
          </p15:clr>
        </p15:guide>
        <p15:guide id="10" pos="2492" userDrawn="1">
          <p15:clr>
            <a:srgbClr val="A4A3A4"/>
          </p15:clr>
        </p15:guide>
        <p15:guide id="11" pos="2902" userDrawn="1">
          <p15:clr>
            <a:srgbClr val="A4A3A4"/>
          </p15:clr>
        </p15:guide>
        <p15:guide id="12" pos="1678" userDrawn="1">
          <p15:clr>
            <a:srgbClr val="A4A3A4"/>
          </p15:clr>
        </p15:guide>
        <p15:guide id="13" pos="2076" userDrawn="1">
          <p15:clr>
            <a:srgbClr val="A4A3A4"/>
          </p15:clr>
        </p15:guide>
        <p15:guide id="14" pos="3322" userDrawn="1">
          <p15:clr>
            <a:srgbClr val="A4A3A4"/>
          </p15:clr>
        </p15:guide>
        <p15:guide id="15" pos="3764" userDrawn="1">
          <p15:clr>
            <a:srgbClr val="A4A3A4"/>
          </p15:clr>
        </p15:guide>
        <p15:guide id="16" pos="4150" userDrawn="1">
          <p15:clr>
            <a:srgbClr val="A4A3A4"/>
          </p15:clr>
        </p15:guide>
        <p15:guide id="17" pos="4564" userDrawn="1">
          <p15:clr>
            <a:srgbClr val="A4A3A4"/>
          </p15:clr>
        </p15:guide>
        <p15:guide id="18" pos="4966" userDrawn="1">
          <p15:clr>
            <a:srgbClr val="A4A3A4"/>
          </p15:clr>
        </p15:guide>
        <p15:guide id="19" pos="5405" userDrawn="1">
          <p15:clr>
            <a:srgbClr val="A4A3A4"/>
          </p15:clr>
        </p15:guide>
        <p15:guide id="20" pos="5851" userDrawn="1">
          <p15:clr>
            <a:srgbClr val="A4A3A4"/>
          </p15:clr>
        </p15:guide>
        <p15:guide id="21" pos="6078" userDrawn="1">
          <p15:clr>
            <a:srgbClr val="A4A3A4"/>
          </p15:clr>
        </p15:guide>
        <p15:guide id="22" pos="6486" userDrawn="1">
          <p15:clr>
            <a:srgbClr val="A4A3A4"/>
          </p15:clr>
        </p15:guide>
        <p15:guide id="23" pos="6894" userDrawn="1">
          <p15:clr>
            <a:srgbClr val="A4A3A4"/>
          </p15:clr>
        </p15:guide>
        <p15:guide id="24" pos="7778" userDrawn="1">
          <p15:clr>
            <a:srgbClr val="A4A3A4"/>
          </p15:clr>
        </p15:guide>
        <p15:guide id="25" pos="7319" userDrawn="1">
          <p15:clr>
            <a:srgbClr val="A4A3A4"/>
          </p15:clr>
        </p15:guide>
        <p15:guide id="26" pos="8119" userDrawn="1">
          <p15:clr>
            <a:srgbClr val="A4A3A4"/>
          </p15:clr>
        </p15:guide>
        <p15:guide id="27" pos="8550" userDrawn="1">
          <p15:clr>
            <a:srgbClr val="A4A3A4"/>
          </p15:clr>
        </p15:guide>
        <p15:guide id="28" pos="8981" userDrawn="1">
          <p15:clr>
            <a:srgbClr val="A4A3A4"/>
          </p15:clr>
        </p15:guide>
        <p15:guide id="29" pos="9434" userDrawn="1">
          <p15:clr>
            <a:srgbClr val="A4A3A4"/>
          </p15:clr>
        </p15:guide>
        <p15:guide id="30" pos="9820" userDrawn="1">
          <p15:clr>
            <a:srgbClr val="A4A3A4"/>
          </p15:clr>
        </p15:guide>
        <p15:guide id="31" pos="10205" userDrawn="1">
          <p15:clr>
            <a:srgbClr val="A4A3A4"/>
          </p15:clr>
        </p15:guide>
        <p15:guide id="32" pos="10681" userDrawn="1">
          <p15:clr>
            <a:srgbClr val="A4A3A4"/>
          </p15:clr>
        </p15:guide>
        <p15:guide id="33" pos="5647" userDrawn="1">
          <p15:clr>
            <a:srgbClr val="A4A3A4"/>
          </p15:clr>
        </p15:guide>
        <p15:guide id="34" orient="horz" pos="1244" userDrawn="1">
          <p15:clr>
            <a:srgbClr val="A4A3A4"/>
          </p15:clr>
        </p15:guide>
        <p15:guide id="35" orient="horz" pos="1607" userDrawn="1">
          <p15:clr>
            <a:srgbClr val="A4A3A4"/>
          </p15:clr>
        </p15:guide>
        <p15:guide id="36" orient="horz" pos="2106" userDrawn="1">
          <p15:clr>
            <a:srgbClr val="A4A3A4"/>
          </p15:clr>
        </p15:guide>
        <p15:guide id="37" orient="horz" pos="2469" userDrawn="1">
          <p15:clr>
            <a:srgbClr val="A4A3A4"/>
          </p15:clr>
        </p15:guide>
        <p15:guide id="38" orient="horz" pos="2900" userDrawn="1">
          <p15:clr>
            <a:srgbClr val="A4A3A4"/>
          </p15:clr>
        </p15:guide>
        <p15:guide id="39" orient="horz" pos="6030" userDrawn="1">
          <p15:clr>
            <a:srgbClr val="A4A3A4"/>
          </p15:clr>
        </p15:guide>
        <p15:guide id="40" orient="horz" pos="5712" userDrawn="1">
          <p15:clr>
            <a:srgbClr val="A4A3A4"/>
          </p15:clr>
        </p15:guide>
        <p15:guide id="41" orient="horz" pos="5145" userDrawn="1">
          <p15:clr>
            <a:srgbClr val="A4A3A4"/>
          </p15:clr>
        </p15:guide>
        <p15:guide id="42" orient="horz" pos="4896" userDrawn="1">
          <p15:clr>
            <a:srgbClr val="A4A3A4"/>
          </p15:clr>
        </p15:guide>
        <p15:guide id="43" orient="horz" pos="4329" userDrawn="1">
          <p15:clr>
            <a:srgbClr val="A4A3A4"/>
          </p15:clr>
        </p15:guide>
        <p15:guide id="44" orient="horz" pos="35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BDB"/>
    <a:srgbClr val="CD4E15"/>
    <a:srgbClr val="008444"/>
    <a:srgbClr val="918DE7"/>
    <a:srgbClr val="888CDC"/>
    <a:srgbClr val="FFFF99"/>
    <a:srgbClr val="DFF173"/>
    <a:srgbClr val="99FF99"/>
    <a:srgbClr val="69BE28"/>
    <a:srgbClr val="828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88488" autoAdjust="0"/>
  </p:normalViewPr>
  <p:slideViewPr>
    <p:cSldViewPr snapToGrid="0">
      <p:cViewPr varScale="1">
        <p:scale>
          <a:sx n="49" d="100"/>
          <a:sy n="49" d="100"/>
        </p:scale>
        <p:origin x="978" y="48"/>
      </p:cViewPr>
      <p:guideLst>
        <p:guide orient="horz" pos="409"/>
        <p:guide orient="horz" pos="836"/>
        <p:guide orient="horz" pos="3966"/>
        <p:guide orient="horz" pos="3263"/>
        <p:guide pos="415"/>
        <p:guide pos="11098"/>
        <p:guide pos="831"/>
        <p:guide pos="1246"/>
        <p:guide pos="2492"/>
        <p:guide pos="2902"/>
        <p:guide pos="1678"/>
        <p:guide pos="2076"/>
        <p:guide pos="3322"/>
        <p:guide pos="3764"/>
        <p:guide pos="4150"/>
        <p:guide pos="4564"/>
        <p:guide pos="4966"/>
        <p:guide pos="5405"/>
        <p:guide pos="5851"/>
        <p:guide pos="6078"/>
        <p:guide pos="6486"/>
        <p:guide pos="6894"/>
        <p:guide pos="7778"/>
        <p:guide pos="7319"/>
        <p:guide pos="8119"/>
        <p:guide pos="8550"/>
        <p:guide pos="8981"/>
        <p:guide pos="9434"/>
        <p:guide pos="9820"/>
        <p:guide pos="10205"/>
        <p:guide pos="10681"/>
        <p:guide pos="5647"/>
        <p:guide orient="horz" pos="1244"/>
        <p:guide orient="horz" pos="1607"/>
        <p:guide orient="horz" pos="2106"/>
        <p:guide orient="horz" pos="2469"/>
        <p:guide orient="horz" pos="2900"/>
        <p:guide orient="horz" pos="6030"/>
        <p:guide orient="horz" pos="5712"/>
        <p:guide orient="horz" pos="5145"/>
        <p:guide orient="horz" pos="4896"/>
        <p:guide orient="horz" pos="4329"/>
        <p:guide orient="horz" pos="3558"/>
      </p:guideLst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657225" cy="657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ker Sasse" userId="771cd8f0-70c6-4f39-abfa-d676dda5c4d5" providerId="ADAL" clId="{767CD6D5-CAE3-48F2-A221-030B9876B104}"/>
    <pc:docChg chg="modSld">
      <pc:chgData name="Volker Sasse" userId="771cd8f0-70c6-4f39-abfa-d676dda5c4d5" providerId="ADAL" clId="{767CD6D5-CAE3-48F2-A221-030B9876B104}" dt="2026-04-13T16:03:48.919" v="0"/>
      <pc:docMkLst>
        <pc:docMk/>
      </pc:docMkLst>
      <pc:sldChg chg="modSp mod">
        <pc:chgData name="Volker Sasse" userId="771cd8f0-70c6-4f39-abfa-d676dda5c4d5" providerId="ADAL" clId="{767CD6D5-CAE3-48F2-A221-030B9876B104}" dt="2026-04-13T16:03:48.919" v="0"/>
        <pc:sldMkLst>
          <pc:docMk/>
          <pc:sldMk cId="1086396698" sldId="304"/>
        </pc:sldMkLst>
        <pc:spChg chg="mod">
          <ac:chgData name="Volker Sasse" userId="771cd8f0-70c6-4f39-abfa-d676dda5c4d5" providerId="ADAL" clId="{767CD6D5-CAE3-48F2-A221-030B9876B104}" dt="2026-04-13T16:03:48.919" v="0"/>
          <ac:spMkLst>
            <pc:docMk/>
            <pc:sldMk cId="1086396698" sldId="304"/>
            <ac:spMk id="4098" creationId="{00000000-0000-0000-0000-000000000000}"/>
          </ac:spMkLst>
        </pc:spChg>
      </pc:sldChg>
    </pc:docChg>
  </pc:docChgLst>
  <pc:docChgLst>
    <pc:chgData name="Halyna Semytska" userId="a3d2e4e7-b9ff-45b1-8635-20d07c4ce47e" providerId="ADAL" clId="{FB7BFF1B-B6B8-43E0-A23D-4DB3B4C8A227}"/>
    <pc:docChg chg="mod">
      <pc:chgData name="Halyna Semytska" userId="a3d2e4e7-b9ff-45b1-8635-20d07c4ce47e" providerId="ADAL" clId="{FB7BFF1B-B6B8-43E0-A23D-4DB3B4C8A227}" dt="2026-03-18T21:09:10.666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6A1D2A-ACBE-4DC1-BF8E-305D5462F6A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5343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816408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1632819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2449227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3265635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4082046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4898454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5714861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6531273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A1D2A-ACBE-4DC1-BF8E-305D5462F6A6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7235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613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9588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9486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2805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6774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1293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222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343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859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31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99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5226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49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906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Körperschaftswaldtag FoB Plauen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19.09.2012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sven.martens@smul.sachsen.de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2BE6AFB-D554-44F0-AE38-56B3B347618D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95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6300" y="1471613"/>
            <a:ext cx="13309600" cy="971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76300" y="2369344"/>
            <a:ext cx="13309600" cy="540543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6141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3277853" y="657225"/>
            <a:ext cx="4133850" cy="8686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3" y="657225"/>
            <a:ext cx="12096750" cy="8686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8021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657225"/>
            <a:ext cx="13309600" cy="17859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3571875"/>
            <a:ext cx="8115300" cy="5772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96400" y="3571875"/>
            <a:ext cx="8115300" cy="5772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09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140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3571875"/>
            <a:ext cx="8115300" cy="577215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96400" y="3571875"/>
            <a:ext cx="8115300" cy="577215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6925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290055" y="2302671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290055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573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564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9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50100" y="409579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5" y="2152654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35" indent="0">
              <a:buNone/>
              <a:defRPr sz="1800"/>
            </a:lvl2pPr>
            <a:lvl3pPr marL="1371669" indent="0">
              <a:buNone/>
              <a:defRPr sz="1500"/>
            </a:lvl3pPr>
            <a:lvl4pPr marL="2057504" indent="0">
              <a:buNone/>
              <a:defRPr sz="1350"/>
            </a:lvl4pPr>
            <a:lvl5pPr marL="2743337" indent="0">
              <a:buNone/>
              <a:defRPr sz="1350"/>
            </a:lvl5pPr>
            <a:lvl6pPr marL="3429171" indent="0">
              <a:buNone/>
              <a:defRPr sz="1350"/>
            </a:lvl6pPr>
            <a:lvl7pPr marL="4115006" indent="0">
              <a:buNone/>
              <a:defRPr sz="1350"/>
            </a:lvl7pPr>
            <a:lvl8pPr marL="4800840" indent="0">
              <a:buNone/>
              <a:defRPr sz="1350"/>
            </a:lvl8pPr>
            <a:lvl9pPr marL="5486675" indent="0">
              <a:buNone/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405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35" indent="0">
              <a:buNone/>
              <a:defRPr sz="1800"/>
            </a:lvl2pPr>
            <a:lvl3pPr marL="1371669" indent="0">
              <a:buNone/>
              <a:defRPr sz="1500"/>
            </a:lvl3pPr>
            <a:lvl4pPr marL="2057504" indent="0">
              <a:buNone/>
              <a:defRPr sz="1350"/>
            </a:lvl4pPr>
            <a:lvl5pPr marL="2743337" indent="0">
              <a:buNone/>
              <a:defRPr sz="1350"/>
            </a:lvl5pPr>
            <a:lvl6pPr marL="3429171" indent="0">
              <a:buNone/>
              <a:defRPr sz="1350"/>
            </a:lvl6pPr>
            <a:lvl7pPr marL="4115006" indent="0">
              <a:buNone/>
              <a:defRPr sz="1350"/>
            </a:lvl7pPr>
            <a:lvl8pPr marL="4800840" indent="0">
              <a:buNone/>
              <a:defRPr sz="1350"/>
            </a:lvl8pPr>
            <a:lvl9pPr marL="5486675" indent="0">
              <a:buNone/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980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116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657225"/>
            <a:ext cx="13309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3571875"/>
            <a:ext cx="165354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5" y="9679782"/>
            <a:ext cx="1368426" cy="60721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86B38C6-D1F1-406D-ABD4-7B48A9300614}" type="slidenum">
              <a:rPr lang="de-DE" altLang="de-DE" sz="1800">
                <a:solidFill>
                  <a:srgbClr val="828480"/>
                </a:solidFill>
              </a:rPr>
              <a:pPr algn="r"/>
              <a:t>‹#›</a:t>
            </a:fld>
            <a:endParaRPr lang="de-DE" altLang="de-DE" sz="1800">
              <a:solidFill>
                <a:srgbClr val="828480"/>
              </a:solidFill>
            </a:endParaRPr>
          </a:p>
        </p:txBody>
      </p:sp>
      <p:sp>
        <p:nvSpPr>
          <p:cNvPr id="1030" name="Textplatzhalter 4"/>
          <p:cNvSpPr txBox="1">
            <a:spLocks/>
          </p:cNvSpPr>
          <p:nvPr userDrawn="1"/>
        </p:nvSpPr>
        <p:spPr bwMode="auto">
          <a:xfrm>
            <a:off x="1218651" y="9679782"/>
            <a:ext cx="12528550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>
              <a:spcBef>
                <a:spcPct val="100000"/>
              </a:spcBef>
              <a:buClr>
                <a:schemeClr val="accent1"/>
              </a:buClr>
              <a:defRPr/>
            </a:pPr>
            <a:r>
              <a:rPr lang="de-DE" sz="1800" dirty="0">
                <a:solidFill>
                  <a:srgbClr val="828480"/>
                </a:solidFill>
              </a:rPr>
              <a:t>|</a:t>
            </a:r>
            <a:r>
              <a:rPr lang="de-DE" sz="1800" baseline="0" dirty="0">
                <a:solidFill>
                  <a:srgbClr val="828480"/>
                </a:solidFill>
              </a:rPr>
              <a:t> 19</a:t>
            </a:r>
            <a:r>
              <a:rPr lang="de-DE" sz="1800" dirty="0">
                <a:solidFill>
                  <a:srgbClr val="828480"/>
                </a:solidFill>
              </a:rPr>
              <a:t>. März 2026 | 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Dr. Michael Körner,</a:t>
            </a:r>
            <a:r>
              <a:rPr lang="de-DE" sz="1800" baseline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Vorratsschätzung mittels ALS-Daten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713618"/>
            <a:ext cx="4305300" cy="715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685835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1371669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2057504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2743337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533427" indent="-533427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352618" indent="-550098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2152758" indent="-531047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2955281" indent="-533427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3776852" indent="-552477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4462686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5148521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5834355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6520190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/>
          <a:srcRect b="22747"/>
          <a:stretch/>
        </p:blipFill>
        <p:spPr>
          <a:xfrm>
            <a:off x="-16042" y="2489771"/>
            <a:ext cx="9573941" cy="651400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8481" t="5361" r="5559" b="31400"/>
          <a:stretch/>
        </p:blipFill>
        <p:spPr>
          <a:xfrm>
            <a:off x="8718478" y="2398071"/>
            <a:ext cx="9585564" cy="6441130"/>
          </a:xfrm>
          <a:prstGeom prst="rect">
            <a:avLst/>
          </a:prstGeom>
        </p:spPr>
      </p:pic>
      <p:pic>
        <p:nvPicPr>
          <p:cNvPr id="10" name="Grafik 9" descr="Element der Startseite" title="Grafik Wellenform ob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2430"/>
            <a:ext cx="18288000" cy="2381250"/>
          </a:xfrm>
          <a:prstGeom prst="rect">
            <a:avLst/>
          </a:prstGeom>
        </p:spPr>
      </p:pic>
      <p:sp>
        <p:nvSpPr>
          <p:cNvPr id="4098" name="Rectangle 62"/>
          <p:cNvSpPr>
            <a:spLocks noGrp="1" noChangeArrowheads="1"/>
          </p:cNvSpPr>
          <p:nvPr>
            <p:ph type="title"/>
          </p:nvPr>
        </p:nvSpPr>
        <p:spPr>
          <a:xfrm>
            <a:off x="670321" y="1707783"/>
            <a:ext cx="17544522" cy="690287"/>
          </a:xfrm>
        </p:spPr>
        <p:txBody>
          <a:bodyPr/>
          <a:lstStyle/>
          <a:p>
            <a:r>
              <a:rPr lang="de-DE" altLang="de-DE" sz="4000" dirty="0"/>
              <a:t>Vorratskarte auf der Basis von ALS-Daten (</a:t>
            </a:r>
            <a:r>
              <a:rPr lang="de-DE" altLang="de-DE" sz="4000" dirty="0" err="1"/>
              <a:t>Airborne</a:t>
            </a:r>
            <a:r>
              <a:rPr lang="de-DE" altLang="de-DE" sz="4000" dirty="0"/>
              <a:t> Laser Scanning)</a:t>
            </a:r>
            <a:br>
              <a:rPr lang="de-DE" altLang="de-DE" sz="4000" dirty="0"/>
            </a:br>
            <a:r>
              <a:rPr lang="de-DE" altLang="de-DE" sz="3600" dirty="0">
                <a:solidFill>
                  <a:schemeClr val="accent2"/>
                </a:solidFill>
              </a:rPr>
              <a:t>Arbeitsstand am Beispiel eines Testgebietes im </a:t>
            </a:r>
            <a:r>
              <a:rPr lang="de-DE" altLang="de-DE" sz="3600" dirty="0" err="1">
                <a:solidFill>
                  <a:schemeClr val="accent2"/>
                </a:solidFill>
              </a:rPr>
              <a:t>FoB</a:t>
            </a:r>
            <a:r>
              <a:rPr lang="de-DE" altLang="de-DE" sz="3600" dirty="0">
                <a:solidFill>
                  <a:schemeClr val="accent2"/>
                </a:solidFill>
              </a:rPr>
              <a:t> Bärenfels</a:t>
            </a:r>
          </a:p>
        </p:txBody>
      </p:sp>
      <p:pic>
        <p:nvPicPr>
          <p:cNvPr id="6" name="Grafik 5" descr="Element der Startseite" title="Grafik Wellenform unt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869"/>
            <a:ext cx="18288000" cy="2752725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:a16="http://schemas.microsoft.com/office/drawing/2014/main" id="{1C1508E1-7AFC-40FF-8220-2F20F2D5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5317" y="3347220"/>
            <a:ext cx="7108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3600" b="1" dirty="0">
                <a:solidFill>
                  <a:schemeClr val="bg1"/>
                </a:solidFill>
              </a:rPr>
              <a:t>Terrestrische Information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4C2960B-8FCD-49A8-B278-F37B3B5198DA}"/>
              </a:ext>
            </a:extLst>
          </p:cNvPr>
          <p:cNvSpPr txBox="1"/>
          <p:nvPr/>
        </p:nvSpPr>
        <p:spPr>
          <a:xfrm>
            <a:off x="4870583" y="8884167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Dr. Michael Körner</a:t>
            </a:r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1C1508E1-7AFC-40FF-8220-2F20F2D5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433" y="3345411"/>
            <a:ext cx="563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3600" b="1" dirty="0"/>
              <a:t>Fernerkundungsdaten</a:t>
            </a:r>
          </a:p>
        </p:txBody>
      </p:sp>
    </p:spTree>
    <p:extLst>
      <p:ext uri="{BB962C8B-B14F-4D97-AF65-F5344CB8AC3E}">
        <p14:creationId xmlns:p14="http://schemas.microsoft.com/office/powerpoint/2010/main" val="108639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Deskriptive Analyse der Punktewolke für eine feste räumliche Auflösung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10x10-Pixel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 – flächige Metriken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018514" y="4279323"/>
            <a:ext cx="7126486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b="1" dirty="0" err="1">
                <a:solidFill>
                  <a:srgbClr val="FF0000"/>
                </a:solidFill>
              </a:rPr>
              <a:t>zmax</a:t>
            </a:r>
            <a:r>
              <a:rPr lang="de-DE" sz="2400" dirty="0"/>
              <a:t> → maximal Höhe aller Punkte in einem 10x10m-Pixel (Angabe für die max. Vegetationshöhe) 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rgbClr val="00B0F0"/>
                </a:solidFill>
              </a:rPr>
              <a:t>pzabove2</a:t>
            </a:r>
            <a:r>
              <a:rPr lang="de-DE" sz="2400" dirty="0"/>
              <a:t> → Prozentwert der Punkte über 2 m (Angabe für das Überschirmungsprozent)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srgbClr val="FFC000"/>
                </a:solidFill>
              </a:rPr>
              <a:t>zq35</a:t>
            </a:r>
            <a:r>
              <a:rPr lang="de-DE" sz="2400" dirty="0"/>
              <a:t> → Höhe bei der sich 35 Prozent aller Punkte unterhalb dieser Höhe befinden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usw.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80" y="3528838"/>
            <a:ext cx="7994305" cy="605933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>
            <a:off x="1260000" y="3523166"/>
            <a:ext cx="1940011" cy="153216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7284314" y="5055332"/>
            <a:ext cx="1940011" cy="1532166"/>
          </a:xfrm>
          <a:prstGeom prst="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5267534" y="8094156"/>
            <a:ext cx="1940011" cy="1532166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37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Deskriptive Analyse kreisförmiger Punktewolken an den Punkten der WISA-Stichprobe 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Radius 10 m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Notwendigkeit des </a:t>
            </a:r>
            <a:r>
              <a:rPr lang="de-DE" altLang="de-DE" sz="2800" dirty="0" err="1"/>
              <a:t>LASCatalog</a:t>
            </a:r>
            <a:r>
              <a:rPr lang="de-DE" altLang="de-DE" sz="2800" dirty="0"/>
              <a:t> wird deutlich, da Inventurpunkte direkt auf den Kachelgrenzen liegen. 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 – </a:t>
            </a:r>
            <a:r>
              <a:rPr lang="de-DE" altLang="de-DE" sz="4000" dirty="0" err="1"/>
              <a:t>Plotmetriken</a:t>
            </a:r>
            <a:endParaRPr lang="de-DE" altLang="de-DE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039" y="4633733"/>
            <a:ext cx="62674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1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 – Beispielpunktwolken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882" y="5259541"/>
            <a:ext cx="4536000" cy="423043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90" y="5196357"/>
            <a:ext cx="4536000" cy="424864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l="6050"/>
          <a:stretch/>
        </p:blipFill>
        <p:spPr>
          <a:xfrm>
            <a:off x="6942153" y="5271309"/>
            <a:ext cx="4536000" cy="437719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83090" y="2268198"/>
            <a:ext cx="45000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niedrige Vegetationshöhe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hohe Punktdichte auf dem Boden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ggf. Jungwuchs</a:t>
            </a:r>
          </a:p>
          <a:p>
            <a:pPr algn="l">
              <a:buClr>
                <a:schemeClr val="accent1"/>
              </a:buClr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geringer Vorrat </a:t>
            </a:r>
          </a:p>
          <a:p>
            <a:pPr algn="l">
              <a:buClr>
                <a:schemeClr val="accent1"/>
              </a:buClr>
            </a:pPr>
            <a:r>
              <a:rPr lang="de-DE" sz="2400" dirty="0"/>
              <a:t>    (57 m³/ha)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129421" y="2268198"/>
            <a:ext cx="45000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mittlere Vegetationshöhe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etwas geringere Punktdichte am Boden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 err="1"/>
              <a:t>lückiger</a:t>
            </a:r>
            <a:r>
              <a:rPr lang="de-DE" sz="2400" dirty="0"/>
              <a:t> </a:t>
            </a:r>
            <a:r>
              <a:rPr lang="de-DE" sz="2400" dirty="0" err="1"/>
              <a:t>Bestandesaufbau</a:t>
            </a:r>
            <a:endParaRPr lang="de-DE" sz="2400" dirty="0"/>
          </a:p>
          <a:p>
            <a:pPr algn="l">
              <a:buClr>
                <a:schemeClr val="accent1"/>
              </a:buClr>
            </a:pPr>
            <a:endParaRPr lang="de-DE" sz="2400" dirty="0"/>
          </a:p>
          <a:p>
            <a:pPr algn="l">
              <a:buClr>
                <a:schemeClr val="accent1"/>
              </a:buClr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mittlerer Vorrat </a:t>
            </a:r>
          </a:p>
          <a:p>
            <a:pPr algn="l">
              <a:buClr>
                <a:schemeClr val="accent1"/>
              </a:buClr>
            </a:pPr>
            <a:r>
              <a:rPr lang="de-DE" sz="2400" dirty="0"/>
              <a:t>    (155 m³/ha)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980882" y="2268198"/>
            <a:ext cx="45000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</a:lstStyle>
          <a:p>
            <a:r>
              <a:rPr lang="de-DE" dirty="0"/>
              <a:t>hohe Vegetation</a:t>
            </a:r>
          </a:p>
          <a:p>
            <a:r>
              <a:rPr lang="de-DE" dirty="0"/>
              <a:t>geringe Punktdichte am Boden und damit hohes Überschirmungsprozent</a:t>
            </a:r>
          </a:p>
          <a:p>
            <a:r>
              <a:rPr lang="de-DE" dirty="0"/>
              <a:t>hoher </a:t>
            </a:r>
            <a:r>
              <a:rPr lang="de-DE" dirty="0" err="1"/>
              <a:t>Bestandesschluss</a:t>
            </a:r>
            <a:endParaRPr lang="de-DE" dirty="0"/>
          </a:p>
          <a:p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hoher Vorrat</a:t>
            </a:r>
          </a:p>
          <a:p>
            <a:pPr marL="0" indent="0">
              <a:buNone/>
            </a:pPr>
            <a:r>
              <a:rPr lang="de-DE" dirty="0"/>
              <a:t>    (651 m³/ha)</a:t>
            </a:r>
          </a:p>
        </p:txBody>
      </p:sp>
    </p:spTree>
    <p:extLst>
      <p:ext uri="{BB962C8B-B14F-4D97-AF65-F5344CB8AC3E}">
        <p14:creationId xmlns:p14="http://schemas.microsoft.com/office/powerpoint/2010/main" val="82422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 – Zusammenhang (ALS &amp; WISA)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83090" y="2402341"/>
            <a:ext cx="6034402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Überprüfung des Zusammenhangs zwischen möglichen Einflussgrößen (Metriken der Laserscandaten) und dem terrestrisch ermittelten Vorrat (WISA)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Statistische Beschreibung mit Hilfe eines Modells (z. B. multiples lineares Modell)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Funktion </a:t>
            </a:r>
            <a:r>
              <a:rPr lang="de-DE" sz="2400" dirty="0" err="1"/>
              <a:t>step</a:t>
            </a:r>
            <a:r>
              <a:rPr lang="de-DE" sz="2400" dirty="0"/>
              <a:t>() ermöglicht die schrittweise </a:t>
            </a:r>
            <a:r>
              <a:rPr lang="de-DE" sz="2400" dirty="0" err="1"/>
              <a:t>Prädiktorenauswahl</a:t>
            </a:r>
            <a:r>
              <a:rPr lang="de-DE" sz="2400" dirty="0"/>
              <a:t> ausgehend von einem Modell mit allen Einflussgrößen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460" t="1166"/>
          <a:stretch/>
        </p:blipFill>
        <p:spPr>
          <a:xfrm>
            <a:off x="7834184" y="2285999"/>
            <a:ext cx="9737124" cy="72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6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 – multiples lineares Modell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83089" y="2402341"/>
            <a:ext cx="7949699" cy="2239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Untersuchung unterschiedlicher Berechnungsmodelle (Vorwärts-, Rückwärtsschritt, manuelle Auswahl, etc.)</a:t>
            </a:r>
          </a:p>
          <a:p>
            <a:pPr marL="342900" indent="-3429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immer in Kombination mit Plausibilitätsprüfung</a:t>
            </a:r>
          </a:p>
          <a:p>
            <a:pPr marL="342900" indent="-3429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erste Ergebnisse sind positiv zu bewerten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560" y="2044706"/>
            <a:ext cx="7782440" cy="709494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6211524" y="8363363"/>
            <a:ext cx="998911" cy="27652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3403" t="24196" r="26645"/>
          <a:stretch/>
        </p:blipFill>
        <p:spPr>
          <a:xfrm>
            <a:off x="2019253" y="5151166"/>
            <a:ext cx="6077370" cy="39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0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 – Übertragung auf Testgebiet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3990" t="5410" r="6797" b="13628"/>
          <a:stretch/>
        </p:blipFill>
        <p:spPr>
          <a:xfrm>
            <a:off x="494269" y="2421813"/>
            <a:ext cx="11602996" cy="694460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2863383" y="3184495"/>
            <a:ext cx="4849801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Vorratskarte mit räumlicher Auflösung von 10 m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Metrische Angaben des Vorrates [m³/ha] je Pixel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Aggregation (z. B. durch Mittelwertbildung) der Daten auf spezielle Auswerteeinheiten unkompliziert möglich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9372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 – Aggregation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863383" y="3184495"/>
            <a:ext cx="4849801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Mittelwertbildung je Polygon des </a:t>
            </a:r>
            <a:r>
              <a:rPr lang="de-DE" sz="2400" dirty="0" err="1"/>
              <a:t>Layers</a:t>
            </a:r>
            <a:r>
              <a:rPr lang="de-DE" sz="2400" dirty="0"/>
              <a:t> (</a:t>
            </a:r>
            <a:r>
              <a:rPr lang="de-DE" sz="2400" dirty="0" err="1"/>
              <a:t>fgd_abhba.shp</a:t>
            </a:r>
            <a:r>
              <a:rPr lang="de-DE" sz="2400" dirty="0"/>
              <a:t>)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metrischer Wert hinter jedem Polygon und für Darstellungszwecke wurden Klassen gebildet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Vorteil der Aggregation ist die Reduktion des Einflusses von Pixeln mit Extremwerten und </a:t>
            </a:r>
            <a:r>
              <a:rPr lang="de-DE" sz="2400" dirty="0" err="1"/>
              <a:t>unplausiblen</a:t>
            </a:r>
            <a:r>
              <a:rPr lang="de-DE" sz="2400" dirty="0"/>
              <a:t> Werten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02" y="2265890"/>
            <a:ext cx="10213890" cy="72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7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4905" y="2436772"/>
            <a:ext cx="8398350" cy="1312068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Amtliche Laserscandaten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Quelle: GeoSN bereitgestellt durch </a:t>
            </a:r>
            <a:r>
              <a:rPr lang="de-DE" altLang="de-DE" sz="2800" dirty="0" err="1"/>
              <a:t>Ref</a:t>
            </a:r>
            <a:r>
              <a:rPr lang="de-DE" altLang="de-DE" sz="2800" dirty="0"/>
              <a:t>. 45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Aktualität: April 2022 oder Dezember 2016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Ausgangsdaten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092" y="4325092"/>
            <a:ext cx="5895975" cy="43434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76" y="4325092"/>
            <a:ext cx="6029356" cy="460756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76819" y="2436772"/>
            <a:ext cx="8398350" cy="13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533427" indent="-533427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2618" indent="-550098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2152758" indent="-531047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955281" indent="-533427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3776852" indent="-552477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4462686" indent="-55247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5148521" indent="-55247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5834355" indent="-55247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6520190" indent="-55247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kern="0" dirty="0"/>
              <a:t>WISA-Daten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kern="0" dirty="0"/>
              <a:t>Quelle: </a:t>
            </a:r>
            <a:r>
              <a:rPr lang="de-DE" altLang="de-DE" sz="2800" kern="0" dirty="0" err="1"/>
              <a:t>Ref</a:t>
            </a:r>
            <a:r>
              <a:rPr lang="de-DE" altLang="de-DE" sz="2800" kern="0" dirty="0"/>
              <a:t>. 44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kern="0" dirty="0"/>
              <a:t>Aktualität: 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0EF630-662D-4CF1-AFEC-B2CBFDB1454A}"/>
              </a:ext>
            </a:extLst>
          </p:cNvPr>
          <p:cNvSpPr txBox="1"/>
          <p:nvPr/>
        </p:nvSpPr>
        <p:spPr>
          <a:xfrm>
            <a:off x="181277" y="8932658"/>
            <a:ext cx="605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 sz="1600" dirty="0">
                <a:solidFill>
                  <a:schemeClr val="tx1"/>
                </a:solidFill>
              </a:rPr>
              <a:t>WISA-Punkte im </a:t>
            </a:r>
            <a:r>
              <a:rPr lang="de-DE" sz="1600" dirty="0" err="1">
                <a:solidFill>
                  <a:schemeClr val="tx1"/>
                </a:solidFill>
              </a:rPr>
              <a:t>FoB</a:t>
            </a:r>
            <a:r>
              <a:rPr lang="de-DE" sz="1600" dirty="0">
                <a:solidFill>
                  <a:schemeClr val="tx1"/>
                </a:solidFill>
              </a:rPr>
              <a:t> Bärenfels</a:t>
            </a:r>
          </a:p>
        </p:txBody>
      </p:sp>
    </p:spTree>
    <p:extLst>
      <p:ext uri="{BB962C8B-B14F-4D97-AF65-F5344CB8AC3E}">
        <p14:creationId xmlns:p14="http://schemas.microsoft.com/office/powerpoint/2010/main" val="10342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999" y="2516981"/>
            <a:ext cx="16498611" cy="396954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Aufbereitung der Laserscandaten (Ausreißer, Normalisierung, Berechnung von flächigen Metriken)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Extraktion lokaler 3D-Punktewolken an den Koordinaten der WISA-Stichprobenpunkte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Deskriptive Analyse der einzelnen 3D-Punktewolken (Ableitung von Metriken)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Statistische Analyse des Zusammenhangs zwischen terrestrischem Vorrat und Metriken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Anpassung eines plausiblen Modells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buFont typeface="+mj-lt"/>
              <a:buAutoNum type="arabicPeriod"/>
              <a:defRPr/>
            </a:pPr>
            <a:r>
              <a:rPr lang="de-DE" altLang="de-DE" sz="2800" dirty="0"/>
              <a:t>Anwendung des Modells auf die Gesamtpunktewolke</a:t>
            </a:r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Grundsätzliche Methodik</a:t>
            </a:r>
          </a:p>
        </p:txBody>
      </p:sp>
    </p:spTree>
    <p:extLst>
      <p:ext uri="{BB962C8B-B14F-4D97-AF65-F5344CB8AC3E}">
        <p14:creationId xmlns:p14="http://schemas.microsoft.com/office/powerpoint/2010/main" val="68391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999" y="2516982"/>
            <a:ext cx="13110909" cy="1312068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ts val="900"/>
              </a:spcBef>
              <a:defRPr/>
            </a:pPr>
            <a:r>
              <a:rPr lang="de-DE" altLang="de-DE" sz="2800" dirty="0"/>
              <a:t>Testgebiet von neun 2x2 km-Kacheln zur Methodendiskussion (36 km²)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defRPr/>
            </a:pPr>
            <a:r>
              <a:rPr lang="de-DE" altLang="de-DE" sz="2800" dirty="0"/>
              <a:t>Waldgebiet um Schmiedeberg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defRPr/>
            </a:pPr>
            <a:r>
              <a:rPr lang="de-DE" altLang="de-DE" sz="2800" dirty="0"/>
              <a:t>371 WISA-Punkte enthalten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defRPr/>
            </a:pPr>
            <a:r>
              <a:rPr lang="de-DE" altLang="de-DE" sz="2800" dirty="0"/>
              <a:t>Nutzung der Statistiksoftware R</a:t>
            </a:r>
          </a:p>
          <a:p>
            <a:pPr eaLnBrk="1" hangingPunct="1">
              <a:lnSpc>
                <a:spcPct val="200000"/>
              </a:lnSpc>
              <a:spcBef>
                <a:spcPts val="900"/>
              </a:spcBef>
              <a:defRPr/>
            </a:pPr>
            <a:r>
              <a:rPr lang="de-DE" altLang="de-DE" sz="2800" dirty="0"/>
              <a:t>alle Ergebnisse sind dadurch reproduzierbar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Datenauswertung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382" y="3480920"/>
            <a:ext cx="6885395" cy="60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5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999" y="2516982"/>
            <a:ext cx="16484303" cy="1312068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klassische ALS-</a:t>
            </a:r>
            <a:r>
              <a:rPr lang="de-DE" altLang="de-DE" sz="2800" dirty="0" err="1"/>
              <a:t>Befliegungen</a:t>
            </a:r>
            <a:r>
              <a:rPr lang="de-DE" altLang="de-DE" sz="2800" dirty="0"/>
              <a:t> erheben die Daten entlang von Flugstreifen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nach der </a:t>
            </a:r>
            <a:r>
              <a:rPr lang="de-DE" altLang="de-DE" sz="2800" dirty="0" err="1"/>
              <a:t>Prozessierung</a:t>
            </a:r>
            <a:r>
              <a:rPr lang="de-DE" altLang="de-DE" sz="2800" dirty="0"/>
              <a:t> der Rohdaten erfolgt die </a:t>
            </a:r>
            <a:r>
              <a:rPr lang="de-DE" altLang="de-DE" sz="2800" dirty="0" err="1"/>
              <a:t>Kachelung</a:t>
            </a:r>
            <a:r>
              <a:rPr lang="de-DE" altLang="de-DE" sz="2800" dirty="0"/>
              <a:t> des Gesamtdatenbestandes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üblicherweise werden quadratische Kacheln entlang eines festen Rasters gebildet (z. B. 2x2km)</a:t>
            </a:r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  <a:p>
            <a:pPr marL="0" indent="0" eaLnBrk="1" hangingPunct="1">
              <a:spcBef>
                <a:spcPts val="900"/>
              </a:spcBef>
              <a:buNone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Herausforderung für die </a:t>
            </a:r>
            <a:r>
              <a:rPr lang="de-DE" altLang="de-DE" sz="2800" dirty="0" err="1"/>
              <a:t>Prozessierung</a:t>
            </a:r>
            <a:r>
              <a:rPr lang="de-DE" altLang="de-DE" sz="2800" dirty="0"/>
              <a:t> für größere Gebiete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800" dirty="0"/>
              <a:t>eine einzige Datei mit allen Laserscandaten wäre zu groß → Speicherprobleme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800" dirty="0"/>
              <a:t>durch viele kleinere Dateien entstehen Schnittkanten → Problem für Inventurpunkte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11637963" y="4144315"/>
            <a:ext cx="2432100" cy="2499899"/>
            <a:chOff x="10513987" y="4082531"/>
            <a:chExt cx="2432100" cy="249989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67987" y="4165668"/>
              <a:ext cx="2324100" cy="2333625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 bwMode="auto">
            <a:xfrm>
              <a:off x="10513987" y="6402430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12766087" y="408253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725597" y="4657725"/>
            <a:ext cx="7639054" cy="1728162"/>
            <a:chOff x="1699987" y="4813369"/>
            <a:chExt cx="7639054" cy="172816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4"/>
            <a:srcRect t="-1" r="2016" b="6034"/>
            <a:stretch/>
          </p:blipFill>
          <p:spPr>
            <a:xfrm>
              <a:off x="1699987" y="4813369"/>
              <a:ext cx="4167191" cy="519112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800000" y="5289618"/>
              <a:ext cx="7539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Kachelname;Ausdehnung;Aktualitaet</a:t>
              </a:r>
              <a:endParaRPr lang="de-DE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/>
              <a:r>
                <a:rPr lang="de-DE" sz="2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402</a:t>
              </a:r>
              <a:r>
                <a:rPr lang="de-DE" sz="20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5632</a:t>
              </a:r>
              <a:r>
                <a:rPr lang="de-DE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  <a:r>
                <a:rPr lang="de-DE" sz="2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402</a:t>
              </a:r>
              <a:r>
                <a:rPr lang="de-DE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000 </a:t>
              </a:r>
              <a:r>
                <a:rPr lang="de-DE" sz="20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5632</a:t>
              </a:r>
              <a:r>
                <a:rPr lang="de-DE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000 404000 5634000;2022-04-12</a:t>
              </a:r>
            </a:p>
          </p:txBody>
        </p:sp>
        <p:sp>
          <p:nvSpPr>
            <p:cNvPr id="13" name="Geschweifte Klammer links 12"/>
            <p:cNvSpPr/>
            <p:nvPr/>
          </p:nvSpPr>
          <p:spPr bwMode="auto">
            <a:xfrm rot="16200000">
              <a:off x="4028904" y="4971878"/>
              <a:ext cx="281799" cy="2118843"/>
            </a:xfrm>
            <a:prstGeom prst="leftBrac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" name="Geschweifte Klammer links 13"/>
            <p:cNvSpPr/>
            <p:nvPr/>
          </p:nvSpPr>
          <p:spPr bwMode="auto">
            <a:xfrm rot="16200000">
              <a:off x="6317271" y="4971878"/>
              <a:ext cx="281799" cy="2118843"/>
            </a:xfrm>
            <a:prstGeom prst="leftBrac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083382" y="6172199"/>
              <a:ext cx="228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/>
                <a:t>Untere linke Ecke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371749" y="6167884"/>
              <a:ext cx="228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/>
                <a:t>Obere rechte Ecke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02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Einzelkacheln als </a:t>
            </a:r>
            <a:r>
              <a:rPr lang="de-DE" altLang="de-DE" sz="2800" dirty="0" err="1"/>
              <a:t>LASCatalog</a:t>
            </a:r>
            <a:r>
              <a:rPr lang="de-DE" altLang="de-DE" sz="2800" dirty="0"/>
              <a:t> einlesen → Daten stehen in einem Katalog und werden nur bei Bedarf verwendet, wenn sich der jeweilige Berechnungsschritt die räumliche Ausdehnung der Kachel betrifft.</a:t>
            </a:r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 – Lösungsansatz Kachelnutzung 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1260000" y="4168177"/>
            <a:ext cx="6998216" cy="5293646"/>
            <a:chOff x="1260000" y="3698618"/>
            <a:chExt cx="6998216" cy="529364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0000" y="3952264"/>
              <a:ext cx="6998216" cy="5040000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2337184" y="3698618"/>
              <a:ext cx="509098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/>
                <a:t>Befliegungsdaten Bärenfels 2022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9723548" y="4180534"/>
            <a:ext cx="7192852" cy="5402080"/>
            <a:chOff x="9723548" y="3710975"/>
            <a:chExt cx="7192852" cy="540208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23548" y="3952264"/>
              <a:ext cx="7192852" cy="5160791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12023124" y="3710975"/>
              <a:ext cx="280663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/>
                <a:t>Testgebiet</a:t>
              </a: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62562" t="4117" r="8365" b="94342"/>
          <a:stretch/>
        </p:blipFill>
        <p:spPr>
          <a:xfrm>
            <a:off x="12563061" y="4635610"/>
            <a:ext cx="2091193" cy="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 err="1"/>
              <a:t>LASCatalog</a:t>
            </a:r>
            <a:r>
              <a:rPr lang="de-DE" altLang="de-DE" sz="2800" dirty="0"/>
              <a:t> ermöglicht die Berechnung von fehlerfreien Produkten über Kachelgrenzen hinweg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Beispiel: DGM → kann u. a. für die Nutzung bei der Normalisierung der 3D-Punktewolken benutzt werden</a:t>
            </a:r>
          </a:p>
          <a:p>
            <a:pPr marL="0" indent="0" eaLnBrk="1" hangingPunct="1">
              <a:spcBef>
                <a:spcPts val="900"/>
              </a:spcBef>
              <a:buNone/>
              <a:defRPr/>
            </a:pPr>
            <a:endParaRPr lang="de-DE" altLang="de-DE" sz="2800" dirty="0"/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 – Berechnung von Produkten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4045164"/>
            <a:ext cx="6850636" cy="52224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500" y="4045164"/>
            <a:ext cx="7427687" cy="52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3D-Punktewolken bestehen aus Millionen von Punkten mit </a:t>
            </a:r>
            <a:r>
              <a:rPr lang="de-DE" altLang="de-DE" sz="2800" dirty="0" err="1"/>
              <a:t>xyz</a:t>
            </a:r>
            <a:r>
              <a:rPr lang="de-DE" altLang="de-DE" sz="2800" dirty="0"/>
              <a:t>-Koordinaten für jeden Punkt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z-Koordinate gibt in der Regel die Höhe in einen Höhenbezugssystem an (z. B. DHHN2016)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Ziel: Subtraktion der Geländehöhe von jedem Punkt, sodass die niedrigste Höheninformation 0 m darstellt und Punktwolken miteinander vergleichbar werden.</a:t>
            </a:r>
          </a:p>
          <a:p>
            <a:pPr marL="0" indent="0" eaLnBrk="1" hangingPunct="1">
              <a:spcBef>
                <a:spcPts val="900"/>
              </a:spcBef>
              <a:buNone/>
              <a:defRPr/>
            </a:pPr>
            <a:endParaRPr lang="de-DE" altLang="de-DE" sz="2800" dirty="0"/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 – Normalisierung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r="225" b="25719"/>
          <a:stretch/>
        </p:blipFill>
        <p:spPr>
          <a:xfrm>
            <a:off x="6430661" y="4634556"/>
            <a:ext cx="5474044" cy="48677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4340" t="74030"/>
          <a:stretch/>
        </p:blipFill>
        <p:spPr>
          <a:xfrm>
            <a:off x="12134335" y="6118654"/>
            <a:ext cx="4699686" cy="170188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110048" y="6009333"/>
            <a:ext cx="509098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/>
              <a:t>Das Prinzip der Normalisierung ist vergleichbar mit dem für die Berechnung unterschiedlicher Höhenmodelle.</a:t>
            </a:r>
          </a:p>
        </p:txBody>
      </p:sp>
    </p:spTree>
    <p:extLst>
      <p:ext uri="{BB962C8B-B14F-4D97-AF65-F5344CB8AC3E}">
        <p14:creationId xmlns:p14="http://schemas.microsoft.com/office/powerpoint/2010/main" val="164902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000" y="2516982"/>
            <a:ext cx="15885000" cy="1288899"/>
          </a:xfrm>
        </p:spPr>
        <p:txBody>
          <a:bodyPr/>
          <a:lstStyle/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Durch die unterschiedlichen Flugstreifen, die eine gewisse seitliche Überlappung zueinander aufweisen um bei der Befliegung auch das komplette Gebiet </a:t>
            </a:r>
            <a:r>
              <a:rPr lang="de-DE" altLang="de-DE" sz="2800" dirty="0" err="1"/>
              <a:t>lückelos</a:t>
            </a:r>
            <a:r>
              <a:rPr lang="de-DE" altLang="de-DE" sz="2800" dirty="0"/>
              <a:t> zu erfassen, weisen die Daten eine heterogene Punktdichte auf (lokal bis zu über 60 Pkt./m²).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de-DE" altLang="de-DE" sz="2800" dirty="0"/>
              <a:t>Zur Vermeidung möglicher Auswirkungen bei der Berechnung erfolgte eine zufällig Reduktion der Punktdichte bis sich ein möglichst </a:t>
            </a:r>
            <a:r>
              <a:rPr lang="de-DE" altLang="de-DE" sz="2800" dirty="0" err="1"/>
              <a:t>artefaktfreies</a:t>
            </a:r>
            <a:r>
              <a:rPr lang="de-DE" altLang="de-DE" sz="2800" dirty="0"/>
              <a:t> Bild ergeben hat.</a:t>
            </a:r>
          </a:p>
          <a:p>
            <a:pPr marL="0" indent="0" eaLnBrk="1" hangingPunct="1">
              <a:spcBef>
                <a:spcPts val="900"/>
              </a:spcBef>
              <a:buNone/>
              <a:defRPr/>
            </a:pPr>
            <a:endParaRPr lang="de-DE" altLang="de-DE" sz="2800" dirty="0"/>
          </a:p>
          <a:p>
            <a:pPr lvl="3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de-DE" altLang="de-DE" sz="2800" dirty="0"/>
          </a:p>
          <a:p>
            <a:pPr eaLnBrk="1" hangingPunct="1">
              <a:spcBef>
                <a:spcPts val="900"/>
              </a:spcBef>
              <a:defRPr/>
            </a:pPr>
            <a:endParaRPr lang="de-DE" altLang="de-DE" sz="2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00" y="657225"/>
            <a:ext cx="11794080" cy="1031082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Umsetzung in R – Punktdichte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24" y="5029200"/>
            <a:ext cx="5747240" cy="44576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288" y="5029200"/>
            <a:ext cx="5661337" cy="44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47131"/>
      </p:ext>
    </p:extLst>
  </p:cSld>
  <p:clrMapOvr>
    <a:masterClrMapping/>
  </p:clrMapOvr>
</p:sld>
</file>

<file path=ppt/theme/theme1.xml><?xml version="1.0" encoding="utf-8"?>
<a:theme xmlns:a="http://schemas.openxmlformats.org/drawingml/2006/main" name="2_Folienmaster">
  <a:themeElements>
    <a:clrScheme name="Benutzerdefiniert 3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008444"/>
      </a:hlink>
      <a:folHlink>
        <a:srgbClr val="7FB3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5AE73F3A7726419B17A6AE052AAF73" ma:contentTypeVersion="15" ma:contentTypeDescription="Ein neues Dokument erstellen." ma:contentTypeScope="" ma:versionID="44cd08e633bdb379a6a042f47258c6f8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33a261dea6d93c7b36c34bd57053434e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83095a-db20-459a-9d7d-43b1b6dbea8c">
      <UserInfo>
        <DisplayName>Otto, Sylvia - SMEKUL</DisplayName>
        <AccountId>190</AccountId>
        <AccountType/>
      </UserInfo>
    </SharedWithUsers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8476D7-C830-4DAE-975B-473A8F2C9B46}"/>
</file>

<file path=customXml/itemProps2.xml><?xml version="1.0" encoding="utf-8"?>
<ds:datastoreItem xmlns:ds="http://schemas.openxmlformats.org/officeDocument/2006/customXml" ds:itemID="{9CCE14B4-38FA-4EF8-AA2E-D2DFBCA6B6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30f3ff2-1869-4cdd-8d1a-a80ce3d7228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7c83095a-db20-459a-9d7d-43b1b6dbea8c"/>
    <ds:schemaRef ds:uri="b4de3b38-e3bc-457f-93af-f189da2c859d"/>
  </ds:schemaRefs>
</ds:datastoreItem>
</file>

<file path=customXml/itemProps3.xml><?xml version="1.0" encoding="utf-8"?>
<ds:datastoreItem xmlns:ds="http://schemas.openxmlformats.org/officeDocument/2006/customXml" ds:itemID="{882357A9-92AB-4A11-805B-D2AF76589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971</Words>
  <Application>Microsoft Office PowerPoint</Application>
  <PresentationFormat>Custom</PresentationFormat>
  <Paragraphs>179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Courier New</vt:lpstr>
      <vt:lpstr>Wingdings</vt:lpstr>
      <vt:lpstr>2_Folienmaster</vt:lpstr>
      <vt:lpstr>Vorratskarte auf der Basis von ALS-Daten (Airborne Laser Scanning) Arbeitsstand am Beispiel eines Testgebietes im FoB Bärenfels</vt:lpstr>
      <vt:lpstr>Ausgangsdaten</vt:lpstr>
      <vt:lpstr>Grundsätzliche Methodik</vt:lpstr>
      <vt:lpstr>Datenauswertung</vt:lpstr>
      <vt:lpstr>Umsetzung in R</vt:lpstr>
      <vt:lpstr>Umsetzung in R – Lösungsansatz Kachelnutzung </vt:lpstr>
      <vt:lpstr>Umsetzung in R – Berechnung von Produkten </vt:lpstr>
      <vt:lpstr>Umsetzung in R – Normalisierung</vt:lpstr>
      <vt:lpstr>Umsetzung in R – Punktdichte</vt:lpstr>
      <vt:lpstr>Umsetzung in R – flächige Metriken</vt:lpstr>
      <vt:lpstr>Umsetzung in R – Plotmetriken</vt:lpstr>
      <vt:lpstr>Umsetzung in R – Beispielpunktwolken</vt:lpstr>
      <vt:lpstr>Umsetzung in R – Zusammenhang (ALS &amp; WISA)</vt:lpstr>
      <vt:lpstr>Umsetzung in R – multiples lineares Modell</vt:lpstr>
      <vt:lpstr>Umsetzung in R – Übertragung auf Testgebiet</vt:lpstr>
      <vt:lpstr>Umsetzung in R – Aggregation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Aussagekräftigen Titel</dc:title>
  <dc:creator/>
  <cp:lastModifiedBy>Volker Sasse</cp:lastModifiedBy>
  <cp:revision>93</cp:revision>
  <dcterms:created xsi:type="dcterms:W3CDTF">2009-07-20T07:10:19Z</dcterms:created>
  <dcterms:modified xsi:type="dcterms:W3CDTF">2026-04-13T16:03:58Z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  <property fmtid="{D5CDD505-2E9C-101B-9397-08002B2CF9AE}" pid="3" name="MediaServiceImageTags">
    <vt:lpwstr/>
  </property>
</Properties>
</file>