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2" r:id="rId1"/>
  </p:sldMasterIdLst>
  <p:notesMasterIdLst>
    <p:notesMasterId r:id="rId21"/>
  </p:notesMasterIdLst>
  <p:handoutMasterIdLst>
    <p:handoutMasterId r:id="rId22"/>
  </p:handoutMasterIdLst>
  <p:sldIdLst>
    <p:sldId id="333" r:id="rId2"/>
    <p:sldId id="294" r:id="rId3"/>
    <p:sldId id="337" r:id="rId4"/>
    <p:sldId id="347" r:id="rId5"/>
    <p:sldId id="340" r:id="rId6"/>
    <p:sldId id="295" r:id="rId7"/>
    <p:sldId id="302" r:id="rId8"/>
    <p:sldId id="298" r:id="rId9"/>
    <p:sldId id="299" r:id="rId10"/>
    <p:sldId id="300" r:id="rId11"/>
    <p:sldId id="297" r:id="rId12"/>
    <p:sldId id="301" r:id="rId13"/>
    <p:sldId id="303" r:id="rId14"/>
    <p:sldId id="338" r:id="rId15"/>
    <p:sldId id="345" r:id="rId16"/>
    <p:sldId id="344" r:id="rId17"/>
    <p:sldId id="343" r:id="rId18"/>
    <p:sldId id="339" r:id="rId19"/>
    <p:sldId id="332" r:id="rId20"/>
  </p:sldIdLst>
  <p:sldSz cx="9144000" cy="5143500" type="screen16x9"/>
  <p:notesSz cx="6858000" cy="9144000"/>
  <p:custShowLst>
    <p:custShow name="Office Design Farben" id="0">
      <p:sldLst/>
    </p:custShow>
    <p:custShow name="PowerPoint Folienlayout" id="1">
      <p:sldLst/>
    </p:custShow>
  </p:custShow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45"/>
    <a:srgbClr val="99BEB5"/>
    <a:srgbClr val="669D8F"/>
    <a:srgbClr val="337D6A"/>
    <a:srgbClr val="FDF3B0"/>
    <a:srgbClr val="FBEC89"/>
    <a:srgbClr val="FAE661"/>
    <a:srgbClr val="F9E03A"/>
    <a:srgbClr val="6693AD"/>
    <a:srgbClr val="336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92" autoAdjust="0"/>
  </p:normalViewPr>
  <p:slideViewPr>
    <p:cSldViewPr>
      <p:cViewPr varScale="1">
        <p:scale>
          <a:sx n="86" d="100"/>
          <a:sy n="86" d="100"/>
        </p:scale>
        <p:origin x="87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83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B6784-EB40-411A-B563-7D5FD7046F9D}" type="datetimeFigureOut">
              <a:rPr lang="de-DE" smtClean="0"/>
              <a:t>05.07.2026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A0B93-EC30-44C0-B181-ED9FE851BF3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417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AB78E-8AA5-408A-ACE1-A0C29651DE35}" type="datetimeFigureOut">
              <a:rPr lang="de-DE" smtClean="0"/>
              <a:t>05.07.2026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52FF7-1CA1-4092-9374-FB4149A282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4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BB348-F510-4F72-BFCE-849A6EEE5E4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7772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Länder /</a:t>
            </a:r>
            <a:r>
              <a:rPr lang="de-DE" baseline="0" dirty="0"/>
              <a:t> Verbände müssen es als „ihre Inventur“ erfahren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BB348-F510-4F72-BFCE-849A6EEE5E4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225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Am Anfang werden die Ressourcen verschleudert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BB348-F510-4F72-BFCE-849A6EEE5E4E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098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gradFill flip="none" rotWithShape="1">
          <a:gsLst>
            <a:gs pos="75000">
              <a:srgbClr val="99BEB5"/>
            </a:gs>
            <a:gs pos="50000">
              <a:srgbClr val="669D8F"/>
            </a:gs>
            <a:gs pos="25000">
              <a:srgbClr val="337D6A"/>
            </a:gs>
            <a:gs pos="0">
              <a:srgbClr val="005C4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fik 11">
            <a:extLst>
              <a:ext uri="{FF2B5EF4-FFF2-40B4-BE49-F238E27FC236}">
                <a16:creationId xmlns:a16="http://schemas.microsoft.com/office/drawing/2014/main" id="{CD98722B-31E6-D1F1-297E-709D3455B3F0}"/>
              </a:ext>
            </a:extLst>
          </p:cNvPr>
          <p:cNvSpPr/>
          <p:nvPr userDrawn="1"/>
        </p:nvSpPr>
        <p:spPr>
          <a:xfrm>
            <a:off x="107504" y="0"/>
            <a:ext cx="3844634" cy="1210443"/>
          </a:xfrm>
          <a:custGeom>
            <a:avLst/>
            <a:gdLst>
              <a:gd name="connsiteX0" fmla="*/ 319506 w 3844634"/>
              <a:gd name="connsiteY0" fmla="*/ 0 h 1210443"/>
              <a:gd name="connsiteX1" fmla="*/ 309840 w 3844634"/>
              <a:gd name="connsiteY1" fmla="*/ 14048 h 1210443"/>
              <a:gd name="connsiteX2" fmla="*/ 290888 w 3844634"/>
              <a:gd name="connsiteY2" fmla="*/ 42145 h 1210443"/>
              <a:gd name="connsiteX3" fmla="*/ 272445 w 3844634"/>
              <a:gd name="connsiteY3" fmla="*/ 70495 h 1210443"/>
              <a:gd name="connsiteX4" fmla="*/ 254257 w 3844634"/>
              <a:gd name="connsiteY4" fmla="*/ 99098 h 1210443"/>
              <a:gd name="connsiteX5" fmla="*/ 236577 w 3844634"/>
              <a:gd name="connsiteY5" fmla="*/ 127828 h 1210443"/>
              <a:gd name="connsiteX6" fmla="*/ 219279 w 3844634"/>
              <a:gd name="connsiteY6" fmla="*/ 156684 h 1210443"/>
              <a:gd name="connsiteX7" fmla="*/ 202490 w 3844634"/>
              <a:gd name="connsiteY7" fmla="*/ 185667 h 1210443"/>
              <a:gd name="connsiteX8" fmla="*/ 186209 w 3844634"/>
              <a:gd name="connsiteY8" fmla="*/ 214777 h 1210443"/>
              <a:gd name="connsiteX9" fmla="*/ 170437 w 3844634"/>
              <a:gd name="connsiteY9" fmla="*/ 244013 h 1210443"/>
              <a:gd name="connsiteX10" fmla="*/ 155302 w 3844634"/>
              <a:gd name="connsiteY10" fmla="*/ 273248 h 1210443"/>
              <a:gd name="connsiteX11" fmla="*/ 140547 w 3844634"/>
              <a:gd name="connsiteY11" fmla="*/ 302611 h 1210443"/>
              <a:gd name="connsiteX12" fmla="*/ 126556 w 3844634"/>
              <a:gd name="connsiteY12" fmla="*/ 331847 h 1210443"/>
              <a:gd name="connsiteX13" fmla="*/ 113074 w 3844634"/>
              <a:gd name="connsiteY13" fmla="*/ 361209 h 1210443"/>
              <a:gd name="connsiteX14" fmla="*/ 100227 w 3844634"/>
              <a:gd name="connsiteY14" fmla="*/ 390445 h 1210443"/>
              <a:gd name="connsiteX15" fmla="*/ 88017 w 3844634"/>
              <a:gd name="connsiteY15" fmla="*/ 419681 h 1210443"/>
              <a:gd name="connsiteX16" fmla="*/ 76570 w 3844634"/>
              <a:gd name="connsiteY16" fmla="*/ 448791 h 1210443"/>
              <a:gd name="connsiteX17" fmla="*/ 65885 w 3844634"/>
              <a:gd name="connsiteY17" fmla="*/ 477773 h 1210443"/>
              <a:gd name="connsiteX18" fmla="*/ 55837 w 3844634"/>
              <a:gd name="connsiteY18" fmla="*/ 506756 h 1210443"/>
              <a:gd name="connsiteX19" fmla="*/ 46425 w 3844634"/>
              <a:gd name="connsiteY19" fmla="*/ 535486 h 1210443"/>
              <a:gd name="connsiteX20" fmla="*/ 37903 w 3844634"/>
              <a:gd name="connsiteY20" fmla="*/ 564089 h 1210443"/>
              <a:gd name="connsiteX21" fmla="*/ 30272 w 3844634"/>
              <a:gd name="connsiteY21" fmla="*/ 592439 h 1210443"/>
              <a:gd name="connsiteX22" fmla="*/ 23403 w 3844634"/>
              <a:gd name="connsiteY22" fmla="*/ 620663 h 1210443"/>
              <a:gd name="connsiteX23" fmla="*/ 17298 w 3844634"/>
              <a:gd name="connsiteY23" fmla="*/ 648506 h 1210443"/>
              <a:gd name="connsiteX24" fmla="*/ 12083 w 3844634"/>
              <a:gd name="connsiteY24" fmla="*/ 676223 h 1210443"/>
              <a:gd name="connsiteX25" fmla="*/ 7759 w 3844634"/>
              <a:gd name="connsiteY25" fmla="*/ 703561 h 1210443"/>
              <a:gd name="connsiteX26" fmla="*/ 4452 w 3844634"/>
              <a:gd name="connsiteY26" fmla="*/ 730645 h 1210443"/>
              <a:gd name="connsiteX27" fmla="*/ 2035 w 3844634"/>
              <a:gd name="connsiteY27" fmla="*/ 757350 h 1210443"/>
              <a:gd name="connsiteX28" fmla="*/ 509 w 3844634"/>
              <a:gd name="connsiteY28" fmla="*/ 783802 h 1210443"/>
              <a:gd name="connsiteX29" fmla="*/ 0 w 3844634"/>
              <a:gd name="connsiteY29" fmla="*/ 809747 h 1210443"/>
              <a:gd name="connsiteX30" fmla="*/ 0 w 3844634"/>
              <a:gd name="connsiteY30" fmla="*/ 1199053 h 1210443"/>
              <a:gd name="connsiteX31" fmla="*/ 59907 w 3844634"/>
              <a:gd name="connsiteY31" fmla="*/ 1196775 h 1210443"/>
              <a:gd name="connsiteX32" fmla="*/ 167385 w 3844634"/>
              <a:gd name="connsiteY32" fmla="*/ 1193864 h 1210443"/>
              <a:gd name="connsiteX33" fmla="*/ 336169 w 3844634"/>
              <a:gd name="connsiteY33" fmla="*/ 1192219 h 1210443"/>
              <a:gd name="connsiteX34" fmla="*/ 437922 w 3844634"/>
              <a:gd name="connsiteY34" fmla="*/ 1192599 h 1210443"/>
              <a:gd name="connsiteX35" fmla="*/ 710749 w 3844634"/>
              <a:gd name="connsiteY35" fmla="*/ 1196775 h 1210443"/>
              <a:gd name="connsiteX36" fmla="*/ 1189627 w 3844634"/>
              <a:gd name="connsiteY36" fmla="*/ 1207786 h 1210443"/>
              <a:gd name="connsiteX37" fmla="*/ 1461691 w 3844634"/>
              <a:gd name="connsiteY37" fmla="*/ 1210444 h 1210443"/>
              <a:gd name="connsiteX38" fmla="*/ 1596769 w 3844634"/>
              <a:gd name="connsiteY38" fmla="*/ 1209431 h 1210443"/>
              <a:gd name="connsiteX39" fmla="*/ 1731084 w 3844634"/>
              <a:gd name="connsiteY39" fmla="*/ 1206394 h 1210443"/>
              <a:gd name="connsiteX40" fmla="*/ 1831057 w 3844634"/>
              <a:gd name="connsiteY40" fmla="*/ 1202470 h 1210443"/>
              <a:gd name="connsiteX41" fmla="*/ 1897451 w 3844634"/>
              <a:gd name="connsiteY41" fmla="*/ 1198927 h 1210443"/>
              <a:gd name="connsiteX42" fmla="*/ 1930139 w 3844634"/>
              <a:gd name="connsiteY42" fmla="*/ 1196775 h 1210443"/>
              <a:gd name="connsiteX43" fmla="*/ 1962701 w 3844634"/>
              <a:gd name="connsiteY43" fmla="*/ 1194244 h 1210443"/>
              <a:gd name="connsiteX44" fmla="*/ 1985468 w 3844634"/>
              <a:gd name="connsiteY44" fmla="*/ 1192219 h 1210443"/>
              <a:gd name="connsiteX45" fmla="*/ 1995007 w 3844634"/>
              <a:gd name="connsiteY45" fmla="*/ 1191333 h 1210443"/>
              <a:gd name="connsiteX46" fmla="*/ 2027314 w 3844634"/>
              <a:gd name="connsiteY46" fmla="*/ 1188042 h 1210443"/>
              <a:gd name="connsiteX47" fmla="*/ 2059367 w 3844634"/>
              <a:gd name="connsiteY47" fmla="*/ 1184372 h 1210443"/>
              <a:gd name="connsiteX48" fmla="*/ 2091419 w 3844634"/>
              <a:gd name="connsiteY48" fmla="*/ 1180322 h 1210443"/>
              <a:gd name="connsiteX49" fmla="*/ 2123217 w 3844634"/>
              <a:gd name="connsiteY49" fmla="*/ 1175892 h 1210443"/>
              <a:gd name="connsiteX50" fmla="*/ 2154888 w 3844634"/>
              <a:gd name="connsiteY50" fmla="*/ 1171083 h 1210443"/>
              <a:gd name="connsiteX51" fmla="*/ 2186431 w 3844634"/>
              <a:gd name="connsiteY51" fmla="*/ 1165894 h 1210443"/>
              <a:gd name="connsiteX52" fmla="*/ 2217721 w 3844634"/>
              <a:gd name="connsiteY52" fmla="*/ 1160325 h 1210443"/>
              <a:gd name="connsiteX53" fmla="*/ 2248883 w 3844634"/>
              <a:gd name="connsiteY53" fmla="*/ 1154377 h 1210443"/>
              <a:gd name="connsiteX54" fmla="*/ 2279918 w 3844634"/>
              <a:gd name="connsiteY54" fmla="*/ 1148048 h 1210443"/>
              <a:gd name="connsiteX55" fmla="*/ 2310825 w 3844634"/>
              <a:gd name="connsiteY55" fmla="*/ 1141341 h 1210443"/>
              <a:gd name="connsiteX56" fmla="*/ 2341479 w 3844634"/>
              <a:gd name="connsiteY56" fmla="*/ 1134253 h 1210443"/>
              <a:gd name="connsiteX57" fmla="*/ 2372005 w 3844634"/>
              <a:gd name="connsiteY57" fmla="*/ 1126913 h 1210443"/>
              <a:gd name="connsiteX58" fmla="*/ 2402404 w 3844634"/>
              <a:gd name="connsiteY58" fmla="*/ 1119066 h 1210443"/>
              <a:gd name="connsiteX59" fmla="*/ 2432548 w 3844634"/>
              <a:gd name="connsiteY59" fmla="*/ 1110966 h 1210443"/>
              <a:gd name="connsiteX60" fmla="*/ 2462565 w 3844634"/>
              <a:gd name="connsiteY60" fmla="*/ 1102486 h 1210443"/>
              <a:gd name="connsiteX61" fmla="*/ 2492328 w 3844634"/>
              <a:gd name="connsiteY61" fmla="*/ 1093627 h 1210443"/>
              <a:gd name="connsiteX62" fmla="*/ 2521964 w 3844634"/>
              <a:gd name="connsiteY62" fmla="*/ 1084514 h 1210443"/>
              <a:gd name="connsiteX63" fmla="*/ 2551473 w 3844634"/>
              <a:gd name="connsiteY63" fmla="*/ 1075022 h 1210443"/>
              <a:gd name="connsiteX64" fmla="*/ 2580727 w 3844634"/>
              <a:gd name="connsiteY64" fmla="*/ 1065150 h 1210443"/>
              <a:gd name="connsiteX65" fmla="*/ 2609727 w 3844634"/>
              <a:gd name="connsiteY65" fmla="*/ 1054898 h 1210443"/>
              <a:gd name="connsiteX66" fmla="*/ 2638599 w 3844634"/>
              <a:gd name="connsiteY66" fmla="*/ 1044394 h 1210443"/>
              <a:gd name="connsiteX67" fmla="*/ 2667217 w 3844634"/>
              <a:gd name="connsiteY67" fmla="*/ 1033509 h 1210443"/>
              <a:gd name="connsiteX68" fmla="*/ 2695581 w 3844634"/>
              <a:gd name="connsiteY68" fmla="*/ 1022245 h 1210443"/>
              <a:gd name="connsiteX69" fmla="*/ 2723818 w 3844634"/>
              <a:gd name="connsiteY69" fmla="*/ 1010728 h 1210443"/>
              <a:gd name="connsiteX70" fmla="*/ 2751927 w 3844634"/>
              <a:gd name="connsiteY70" fmla="*/ 998958 h 1210443"/>
              <a:gd name="connsiteX71" fmla="*/ 2779655 w 3844634"/>
              <a:gd name="connsiteY71" fmla="*/ 986681 h 1210443"/>
              <a:gd name="connsiteX72" fmla="*/ 2807256 w 3844634"/>
              <a:gd name="connsiteY72" fmla="*/ 974278 h 1210443"/>
              <a:gd name="connsiteX73" fmla="*/ 2834602 w 3844634"/>
              <a:gd name="connsiteY73" fmla="*/ 961369 h 1210443"/>
              <a:gd name="connsiteX74" fmla="*/ 2861821 w 3844634"/>
              <a:gd name="connsiteY74" fmla="*/ 948333 h 1210443"/>
              <a:gd name="connsiteX75" fmla="*/ 2888659 w 3844634"/>
              <a:gd name="connsiteY75" fmla="*/ 934791 h 1210443"/>
              <a:gd name="connsiteX76" fmla="*/ 2915369 w 3844634"/>
              <a:gd name="connsiteY76" fmla="*/ 921122 h 1210443"/>
              <a:gd name="connsiteX77" fmla="*/ 2941825 w 3844634"/>
              <a:gd name="connsiteY77" fmla="*/ 907073 h 1210443"/>
              <a:gd name="connsiteX78" fmla="*/ 2968027 w 3844634"/>
              <a:gd name="connsiteY78" fmla="*/ 892645 h 1210443"/>
              <a:gd name="connsiteX79" fmla="*/ 2994101 w 3844634"/>
              <a:gd name="connsiteY79" fmla="*/ 877964 h 1210443"/>
              <a:gd name="connsiteX80" fmla="*/ 3019794 w 3844634"/>
              <a:gd name="connsiteY80" fmla="*/ 863030 h 1210443"/>
              <a:gd name="connsiteX81" fmla="*/ 3045359 w 3844634"/>
              <a:gd name="connsiteY81" fmla="*/ 847716 h 1210443"/>
              <a:gd name="connsiteX82" fmla="*/ 3070544 w 3844634"/>
              <a:gd name="connsiteY82" fmla="*/ 832148 h 1210443"/>
              <a:gd name="connsiteX83" fmla="*/ 3095600 w 3844634"/>
              <a:gd name="connsiteY83" fmla="*/ 816328 h 1210443"/>
              <a:gd name="connsiteX84" fmla="*/ 3120276 w 3844634"/>
              <a:gd name="connsiteY84" fmla="*/ 800255 h 1210443"/>
              <a:gd name="connsiteX85" fmla="*/ 3144824 w 3844634"/>
              <a:gd name="connsiteY85" fmla="*/ 783802 h 1210443"/>
              <a:gd name="connsiteX86" fmla="*/ 3169117 w 3844634"/>
              <a:gd name="connsiteY86" fmla="*/ 767095 h 1210443"/>
              <a:gd name="connsiteX87" fmla="*/ 3193029 w 3844634"/>
              <a:gd name="connsiteY87" fmla="*/ 750136 h 1210443"/>
              <a:gd name="connsiteX88" fmla="*/ 3216814 w 3844634"/>
              <a:gd name="connsiteY88" fmla="*/ 732923 h 1210443"/>
              <a:gd name="connsiteX89" fmla="*/ 3240218 w 3844634"/>
              <a:gd name="connsiteY89" fmla="*/ 715331 h 1210443"/>
              <a:gd name="connsiteX90" fmla="*/ 3263367 w 3844634"/>
              <a:gd name="connsiteY90" fmla="*/ 697486 h 1210443"/>
              <a:gd name="connsiteX91" fmla="*/ 3286261 w 3844634"/>
              <a:gd name="connsiteY91" fmla="*/ 679514 h 1210443"/>
              <a:gd name="connsiteX92" fmla="*/ 3308901 w 3844634"/>
              <a:gd name="connsiteY92" fmla="*/ 661163 h 1210443"/>
              <a:gd name="connsiteX93" fmla="*/ 3331287 w 3844634"/>
              <a:gd name="connsiteY93" fmla="*/ 642558 h 1210443"/>
              <a:gd name="connsiteX94" fmla="*/ 3353292 w 3844634"/>
              <a:gd name="connsiteY94" fmla="*/ 623700 h 1210443"/>
              <a:gd name="connsiteX95" fmla="*/ 3375041 w 3844634"/>
              <a:gd name="connsiteY95" fmla="*/ 604589 h 1210443"/>
              <a:gd name="connsiteX96" fmla="*/ 3396537 w 3844634"/>
              <a:gd name="connsiteY96" fmla="*/ 585098 h 1210443"/>
              <a:gd name="connsiteX97" fmla="*/ 3417778 w 3844634"/>
              <a:gd name="connsiteY97" fmla="*/ 565481 h 1210443"/>
              <a:gd name="connsiteX98" fmla="*/ 3438637 w 3844634"/>
              <a:gd name="connsiteY98" fmla="*/ 545611 h 1210443"/>
              <a:gd name="connsiteX99" fmla="*/ 3459242 w 3844634"/>
              <a:gd name="connsiteY99" fmla="*/ 525488 h 1210443"/>
              <a:gd name="connsiteX100" fmla="*/ 3479593 w 3844634"/>
              <a:gd name="connsiteY100" fmla="*/ 505111 h 1210443"/>
              <a:gd name="connsiteX101" fmla="*/ 3499562 w 3844634"/>
              <a:gd name="connsiteY101" fmla="*/ 484481 h 1210443"/>
              <a:gd name="connsiteX102" fmla="*/ 3519277 w 3844634"/>
              <a:gd name="connsiteY102" fmla="*/ 463725 h 1210443"/>
              <a:gd name="connsiteX103" fmla="*/ 3538737 w 3844634"/>
              <a:gd name="connsiteY103" fmla="*/ 442589 h 1210443"/>
              <a:gd name="connsiteX104" fmla="*/ 3557816 w 3844634"/>
              <a:gd name="connsiteY104" fmla="*/ 421327 h 1210443"/>
              <a:gd name="connsiteX105" fmla="*/ 3576513 w 3844634"/>
              <a:gd name="connsiteY105" fmla="*/ 399684 h 1210443"/>
              <a:gd name="connsiteX106" fmla="*/ 3594956 w 3844634"/>
              <a:gd name="connsiteY106" fmla="*/ 377916 h 1210443"/>
              <a:gd name="connsiteX107" fmla="*/ 3613145 w 3844634"/>
              <a:gd name="connsiteY107" fmla="*/ 355894 h 1210443"/>
              <a:gd name="connsiteX108" fmla="*/ 3630952 w 3844634"/>
              <a:gd name="connsiteY108" fmla="*/ 333745 h 1210443"/>
              <a:gd name="connsiteX109" fmla="*/ 3648377 w 3844634"/>
              <a:gd name="connsiteY109" fmla="*/ 311217 h 1210443"/>
              <a:gd name="connsiteX110" fmla="*/ 3665548 w 3844634"/>
              <a:gd name="connsiteY110" fmla="*/ 288563 h 1210443"/>
              <a:gd name="connsiteX111" fmla="*/ 3682337 w 3844634"/>
              <a:gd name="connsiteY111" fmla="*/ 265655 h 1210443"/>
              <a:gd name="connsiteX112" fmla="*/ 3698745 w 3844634"/>
              <a:gd name="connsiteY112" fmla="*/ 242620 h 1210443"/>
              <a:gd name="connsiteX113" fmla="*/ 3714899 w 3844634"/>
              <a:gd name="connsiteY113" fmla="*/ 219333 h 1210443"/>
              <a:gd name="connsiteX114" fmla="*/ 3730670 w 3844634"/>
              <a:gd name="connsiteY114" fmla="*/ 195792 h 1210443"/>
              <a:gd name="connsiteX115" fmla="*/ 3746188 w 3844634"/>
              <a:gd name="connsiteY115" fmla="*/ 171998 h 1210443"/>
              <a:gd name="connsiteX116" fmla="*/ 3761324 w 3844634"/>
              <a:gd name="connsiteY116" fmla="*/ 148078 h 1210443"/>
              <a:gd name="connsiteX117" fmla="*/ 3776078 w 3844634"/>
              <a:gd name="connsiteY117" fmla="*/ 124031 h 1210443"/>
              <a:gd name="connsiteX118" fmla="*/ 3790451 w 3844634"/>
              <a:gd name="connsiteY118" fmla="*/ 99731 h 1210443"/>
              <a:gd name="connsiteX119" fmla="*/ 3804441 w 3844634"/>
              <a:gd name="connsiteY119" fmla="*/ 75178 h 1210443"/>
              <a:gd name="connsiteX120" fmla="*/ 3818178 w 3844634"/>
              <a:gd name="connsiteY120" fmla="*/ 50498 h 1210443"/>
              <a:gd name="connsiteX121" fmla="*/ 3831406 w 3844634"/>
              <a:gd name="connsiteY121" fmla="*/ 25566 h 1210443"/>
              <a:gd name="connsiteX122" fmla="*/ 3844380 w 3844634"/>
              <a:gd name="connsiteY122" fmla="*/ 506 h 1210443"/>
              <a:gd name="connsiteX123" fmla="*/ 3844634 w 3844634"/>
              <a:gd name="connsiteY123" fmla="*/ 0 h 1210443"/>
              <a:gd name="connsiteX124" fmla="*/ 319506 w 3844634"/>
              <a:gd name="connsiteY124" fmla="*/ 0 h 12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3844634" h="1210443">
                <a:moveTo>
                  <a:pt x="319506" y="0"/>
                </a:moveTo>
                <a:lnTo>
                  <a:pt x="309840" y="14048"/>
                </a:lnTo>
                <a:lnTo>
                  <a:pt x="290888" y="42145"/>
                </a:lnTo>
                <a:lnTo>
                  <a:pt x="272445" y="70495"/>
                </a:lnTo>
                <a:lnTo>
                  <a:pt x="254257" y="99098"/>
                </a:lnTo>
                <a:lnTo>
                  <a:pt x="236577" y="127828"/>
                </a:lnTo>
                <a:lnTo>
                  <a:pt x="219279" y="156684"/>
                </a:lnTo>
                <a:lnTo>
                  <a:pt x="202490" y="185667"/>
                </a:lnTo>
                <a:lnTo>
                  <a:pt x="186209" y="214777"/>
                </a:lnTo>
                <a:lnTo>
                  <a:pt x="170437" y="244013"/>
                </a:lnTo>
                <a:lnTo>
                  <a:pt x="155302" y="273248"/>
                </a:lnTo>
                <a:lnTo>
                  <a:pt x="140547" y="302611"/>
                </a:lnTo>
                <a:lnTo>
                  <a:pt x="126556" y="331847"/>
                </a:lnTo>
                <a:lnTo>
                  <a:pt x="113074" y="361209"/>
                </a:lnTo>
                <a:lnTo>
                  <a:pt x="100227" y="390445"/>
                </a:lnTo>
                <a:lnTo>
                  <a:pt x="88017" y="419681"/>
                </a:lnTo>
                <a:lnTo>
                  <a:pt x="76570" y="448791"/>
                </a:lnTo>
                <a:lnTo>
                  <a:pt x="65885" y="477773"/>
                </a:lnTo>
                <a:lnTo>
                  <a:pt x="55837" y="506756"/>
                </a:lnTo>
                <a:lnTo>
                  <a:pt x="46425" y="535486"/>
                </a:lnTo>
                <a:lnTo>
                  <a:pt x="37903" y="564089"/>
                </a:lnTo>
                <a:lnTo>
                  <a:pt x="30272" y="592439"/>
                </a:lnTo>
                <a:lnTo>
                  <a:pt x="23403" y="620663"/>
                </a:lnTo>
                <a:lnTo>
                  <a:pt x="17298" y="648506"/>
                </a:lnTo>
                <a:lnTo>
                  <a:pt x="12083" y="676223"/>
                </a:lnTo>
                <a:lnTo>
                  <a:pt x="7759" y="703561"/>
                </a:lnTo>
                <a:lnTo>
                  <a:pt x="4452" y="730645"/>
                </a:lnTo>
                <a:lnTo>
                  <a:pt x="2035" y="757350"/>
                </a:lnTo>
                <a:lnTo>
                  <a:pt x="509" y="783802"/>
                </a:lnTo>
                <a:lnTo>
                  <a:pt x="0" y="809747"/>
                </a:lnTo>
                <a:lnTo>
                  <a:pt x="0" y="1199053"/>
                </a:lnTo>
                <a:lnTo>
                  <a:pt x="59907" y="1196775"/>
                </a:lnTo>
                <a:lnTo>
                  <a:pt x="167385" y="1193864"/>
                </a:lnTo>
                <a:lnTo>
                  <a:pt x="336169" y="1192219"/>
                </a:lnTo>
                <a:lnTo>
                  <a:pt x="437922" y="1192599"/>
                </a:lnTo>
                <a:lnTo>
                  <a:pt x="710749" y="1196775"/>
                </a:lnTo>
                <a:lnTo>
                  <a:pt x="1189627" y="1207786"/>
                </a:lnTo>
                <a:lnTo>
                  <a:pt x="1461691" y="1210444"/>
                </a:lnTo>
                <a:lnTo>
                  <a:pt x="1596769" y="1209431"/>
                </a:lnTo>
                <a:lnTo>
                  <a:pt x="1731084" y="1206394"/>
                </a:lnTo>
                <a:lnTo>
                  <a:pt x="1831057" y="1202470"/>
                </a:lnTo>
                <a:lnTo>
                  <a:pt x="1897451" y="1198927"/>
                </a:lnTo>
                <a:lnTo>
                  <a:pt x="1930139" y="1196775"/>
                </a:lnTo>
                <a:lnTo>
                  <a:pt x="1962701" y="1194244"/>
                </a:lnTo>
                <a:lnTo>
                  <a:pt x="1985468" y="1192219"/>
                </a:lnTo>
                <a:lnTo>
                  <a:pt x="1995007" y="1191333"/>
                </a:lnTo>
                <a:lnTo>
                  <a:pt x="2027314" y="1188042"/>
                </a:lnTo>
                <a:lnTo>
                  <a:pt x="2059367" y="1184372"/>
                </a:lnTo>
                <a:lnTo>
                  <a:pt x="2091419" y="1180322"/>
                </a:lnTo>
                <a:lnTo>
                  <a:pt x="2123217" y="1175892"/>
                </a:lnTo>
                <a:lnTo>
                  <a:pt x="2154888" y="1171083"/>
                </a:lnTo>
                <a:lnTo>
                  <a:pt x="2186431" y="1165894"/>
                </a:lnTo>
                <a:lnTo>
                  <a:pt x="2217721" y="1160325"/>
                </a:lnTo>
                <a:lnTo>
                  <a:pt x="2248883" y="1154377"/>
                </a:lnTo>
                <a:lnTo>
                  <a:pt x="2279918" y="1148048"/>
                </a:lnTo>
                <a:lnTo>
                  <a:pt x="2310825" y="1141341"/>
                </a:lnTo>
                <a:lnTo>
                  <a:pt x="2341479" y="1134253"/>
                </a:lnTo>
                <a:lnTo>
                  <a:pt x="2372005" y="1126913"/>
                </a:lnTo>
                <a:lnTo>
                  <a:pt x="2402404" y="1119066"/>
                </a:lnTo>
                <a:lnTo>
                  <a:pt x="2432548" y="1110966"/>
                </a:lnTo>
                <a:lnTo>
                  <a:pt x="2462565" y="1102486"/>
                </a:lnTo>
                <a:lnTo>
                  <a:pt x="2492328" y="1093627"/>
                </a:lnTo>
                <a:lnTo>
                  <a:pt x="2521964" y="1084514"/>
                </a:lnTo>
                <a:lnTo>
                  <a:pt x="2551473" y="1075022"/>
                </a:lnTo>
                <a:lnTo>
                  <a:pt x="2580727" y="1065150"/>
                </a:lnTo>
                <a:lnTo>
                  <a:pt x="2609727" y="1054898"/>
                </a:lnTo>
                <a:lnTo>
                  <a:pt x="2638599" y="1044394"/>
                </a:lnTo>
                <a:lnTo>
                  <a:pt x="2667217" y="1033509"/>
                </a:lnTo>
                <a:lnTo>
                  <a:pt x="2695581" y="1022245"/>
                </a:lnTo>
                <a:lnTo>
                  <a:pt x="2723818" y="1010728"/>
                </a:lnTo>
                <a:lnTo>
                  <a:pt x="2751927" y="998958"/>
                </a:lnTo>
                <a:lnTo>
                  <a:pt x="2779655" y="986681"/>
                </a:lnTo>
                <a:lnTo>
                  <a:pt x="2807256" y="974278"/>
                </a:lnTo>
                <a:lnTo>
                  <a:pt x="2834602" y="961369"/>
                </a:lnTo>
                <a:lnTo>
                  <a:pt x="2861821" y="948333"/>
                </a:lnTo>
                <a:lnTo>
                  <a:pt x="2888659" y="934791"/>
                </a:lnTo>
                <a:lnTo>
                  <a:pt x="2915369" y="921122"/>
                </a:lnTo>
                <a:lnTo>
                  <a:pt x="2941825" y="907073"/>
                </a:lnTo>
                <a:lnTo>
                  <a:pt x="2968027" y="892645"/>
                </a:lnTo>
                <a:lnTo>
                  <a:pt x="2994101" y="877964"/>
                </a:lnTo>
                <a:lnTo>
                  <a:pt x="3019794" y="863030"/>
                </a:lnTo>
                <a:lnTo>
                  <a:pt x="3045359" y="847716"/>
                </a:lnTo>
                <a:lnTo>
                  <a:pt x="3070544" y="832148"/>
                </a:lnTo>
                <a:lnTo>
                  <a:pt x="3095600" y="816328"/>
                </a:lnTo>
                <a:lnTo>
                  <a:pt x="3120276" y="800255"/>
                </a:lnTo>
                <a:lnTo>
                  <a:pt x="3144824" y="783802"/>
                </a:lnTo>
                <a:lnTo>
                  <a:pt x="3169117" y="767095"/>
                </a:lnTo>
                <a:lnTo>
                  <a:pt x="3193029" y="750136"/>
                </a:lnTo>
                <a:lnTo>
                  <a:pt x="3216814" y="732923"/>
                </a:lnTo>
                <a:lnTo>
                  <a:pt x="3240218" y="715331"/>
                </a:lnTo>
                <a:lnTo>
                  <a:pt x="3263367" y="697486"/>
                </a:lnTo>
                <a:lnTo>
                  <a:pt x="3286261" y="679514"/>
                </a:lnTo>
                <a:lnTo>
                  <a:pt x="3308901" y="661163"/>
                </a:lnTo>
                <a:lnTo>
                  <a:pt x="3331287" y="642558"/>
                </a:lnTo>
                <a:lnTo>
                  <a:pt x="3353292" y="623700"/>
                </a:lnTo>
                <a:lnTo>
                  <a:pt x="3375041" y="604589"/>
                </a:lnTo>
                <a:lnTo>
                  <a:pt x="3396537" y="585098"/>
                </a:lnTo>
                <a:lnTo>
                  <a:pt x="3417778" y="565481"/>
                </a:lnTo>
                <a:lnTo>
                  <a:pt x="3438637" y="545611"/>
                </a:lnTo>
                <a:lnTo>
                  <a:pt x="3459242" y="525488"/>
                </a:lnTo>
                <a:lnTo>
                  <a:pt x="3479593" y="505111"/>
                </a:lnTo>
                <a:lnTo>
                  <a:pt x="3499562" y="484481"/>
                </a:lnTo>
                <a:lnTo>
                  <a:pt x="3519277" y="463725"/>
                </a:lnTo>
                <a:lnTo>
                  <a:pt x="3538737" y="442589"/>
                </a:lnTo>
                <a:lnTo>
                  <a:pt x="3557816" y="421327"/>
                </a:lnTo>
                <a:lnTo>
                  <a:pt x="3576513" y="399684"/>
                </a:lnTo>
                <a:lnTo>
                  <a:pt x="3594956" y="377916"/>
                </a:lnTo>
                <a:lnTo>
                  <a:pt x="3613145" y="355894"/>
                </a:lnTo>
                <a:lnTo>
                  <a:pt x="3630952" y="333745"/>
                </a:lnTo>
                <a:lnTo>
                  <a:pt x="3648377" y="311217"/>
                </a:lnTo>
                <a:lnTo>
                  <a:pt x="3665548" y="288563"/>
                </a:lnTo>
                <a:lnTo>
                  <a:pt x="3682337" y="265655"/>
                </a:lnTo>
                <a:lnTo>
                  <a:pt x="3698745" y="242620"/>
                </a:lnTo>
                <a:lnTo>
                  <a:pt x="3714899" y="219333"/>
                </a:lnTo>
                <a:lnTo>
                  <a:pt x="3730670" y="195792"/>
                </a:lnTo>
                <a:lnTo>
                  <a:pt x="3746188" y="171998"/>
                </a:lnTo>
                <a:lnTo>
                  <a:pt x="3761324" y="148078"/>
                </a:lnTo>
                <a:lnTo>
                  <a:pt x="3776078" y="124031"/>
                </a:lnTo>
                <a:lnTo>
                  <a:pt x="3790451" y="99731"/>
                </a:lnTo>
                <a:lnTo>
                  <a:pt x="3804441" y="75178"/>
                </a:lnTo>
                <a:lnTo>
                  <a:pt x="3818178" y="50498"/>
                </a:lnTo>
                <a:lnTo>
                  <a:pt x="3831406" y="25566"/>
                </a:lnTo>
                <a:lnTo>
                  <a:pt x="3844380" y="506"/>
                </a:lnTo>
                <a:lnTo>
                  <a:pt x="3844634" y="0"/>
                </a:lnTo>
                <a:lnTo>
                  <a:pt x="319506" y="0"/>
                </a:lnTo>
                <a:close/>
              </a:path>
            </a:pathLst>
          </a:custGeom>
          <a:solidFill>
            <a:srgbClr val="FFFFFF"/>
          </a:solidFill>
          <a:ln w="1271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62" y="1681200"/>
            <a:ext cx="7631937" cy="1215000"/>
          </a:xfrm>
        </p:spPr>
        <p:txBody>
          <a:bodyPr anchor="b" anchorCtr="0"/>
          <a:lstStyle>
            <a:lvl1pPr algn="l">
              <a:defRPr sz="3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62" y="3038400"/>
            <a:ext cx="7631938" cy="1081522"/>
          </a:xfrm>
        </p:spPr>
        <p:txBody>
          <a:bodyPr lIns="0"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BMLEH&#10;&#10;Logo Bundesministerium für Landwirtschaft, Ernährung und Heimat&#10;">
            <a:extLst>
              <a:ext uri="{FF2B5EF4-FFF2-40B4-BE49-F238E27FC236}">
                <a16:creationId xmlns:a16="http://schemas.microsoft.com/office/drawing/2014/main" id="{7E5A8C15-38B3-4151-B835-1846BE8A05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660"/>
            <a:ext cx="2160240" cy="1051680"/>
          </a:xfrm>
          <a:prstGeom prst="rect">
            <a:avLst/>
          </a:prstGeom>
        </p:spPr>
      </p:pic>
      <p:pic>
        <p:nvPicPr>
          <p:cNvPr id="5" name="Grafik 4" descr="Weitere Informationen&#10;&#10;Informationskanäle des Bundesministeriums für Landwirtschaft, Ernährung und Heimat:&#10;Webseite: www.bmleh.de/social-media&#10;">
            <a:extLst>
              <a:ext uri="{FF2B5EF4-FFF2-40B4-BE49-F238E27FC236}">
                <a16:creationId xmlns:a16="http://schemas.microsoft.com/office/drawing/2014/main" id="{4AE8DC0C-EE1C-4E87-95EA-700EB482E6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6446" y="4443958"/>
            <a:ext cx="987554" cy="25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04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6F537D63-2C67-48D2-8F15-56C74D1C78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4000" y="1276350"/>
            <a:ext cx="2484437" cy="15287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999" y="3183818"/>
            <a:ext cx="2483676" cy="490871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64466439-DFAC-4C5A-88EC-11EF813BCBF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47963" y="1276350"/>
            <a:ext cx="2448000" cy="15287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3183818"/>
            <a:ext cx="2448000" cy="49087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D78F6C0-78A8-44BF-A645-B957C947896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56763" y="1276350"/>
            <a:ext cx="2484000" cy="15287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3EC5493C-7724-4D8C-AE5A-B39744C57E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0355" y="3183818"/>
            <a:ext cx="2482851" cy="490869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00" y="3680812"/>
            <a:ext cx="8136763" cy="691138"/>
          </a:xfrm>
        </p:spPr>
        <p:txBody>
          <a:bodyPr lIns="0" anchor="b" anchorCtr="0"/>
          <a:lstStyle>
            <a:lvl1pPr marL="0" indent="0">
              <a:buNone/>
              <a:defRPr sz="180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4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6" y="1652588"/>
            <a:ext cx="5292727" cy="2287587"/>
          </a:xfrm>
        </p:spPr>
        <p:txBody>
          <a:bodyPr lIns="0">
            <a:noAutofit/>
          </a:bodyPr>
          <a:lstStyle>
            <a:lvl1pPr>
              <a:spcBef>
                <a:spcPts val="0"/>
              </a:spcBef>
              <a:defRPr sz="1800">
                <a:latin typeface="+mj-lt"/>
              </a:defRPr>
            </a:lvl1pPr>
            <a:lvl2pPr>
              <a:spcBef>
                <a:spcPts val="0"/>
              </a:spcBef>
              <a:defRPr sz="1800">
                <a:latin typeface="+mj-lt"/>
              </a:defRPr>
            </a:lvl2pPr>
            <a:lvl3pPr>
              <a:spcBef>
                <a:spcPts val="0"/>
              </a:spcBef>
              <a:defRPr sz="1800">
                <a:latin typeface="+mj-lt"/>
              </a:defRPr>
            </a:lvl3pPr>
            <a:lvl4pPr>
              <a:spcBef>
                <a:spcPts val="0"/>
              </a:spcBef>
              <a:defRPr sz="1800">
                <a:latin typeface="+mj-lt"/>
              </a:defRPr>
            </a:lvl4pPr>
            <a:lvl5pPr>
              <a:spcBef>
                <a:spcPts val="0"/>
              </a:spcBef>
              <a:defRPr sz="18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8" y="4320000"/>
            <a:ext cx="2484438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38" y="4320000"/>
            <a:ext cx="2807564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000" y="1652588"/>
            <a:ext cx="2482849" cy="2287587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96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48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3238" y="1652588"/>
            <a:ext cx="5292725" cy="2665412"/>
          </a:xfr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3996000"/>
            <a:ext cx="2501902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325" y="1652400"/>
            <a:ext cx="2482850" cy="2329337"/>
          </a:xfrm>
        </p:spPr>
        <p:txBody>
          <a:bodyPr lIns="0">
            <a:noAutofit/>
          </a:bodyPr>
          <a:lstStyle>
            <a:lvl1pPr marL="0" indent="0">
              <a:buNone/>
              <a:defRPr sz="1800" baseline="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49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chformati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3237" y="1652588"/>
            <a:ext cx="2484438" cy="2665412"/>
          </a:xfr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000" y="3996000"/>
            <a:ext cx="5292763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6807D1A-1D9B-45B3-94AA-26149712CF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8000" y="1652400"/>
            <a:ext cx="5292763" cy="2337910"/>
          </a:xfrm>
        </p:spPr>
        <p:txBody>
          <a:bodyPr lIns="0">
            <a:noAutofit/>
          </a:bodyPr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7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e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9CFCA189-AB1B-DE75-EC28-7E333EA02208}"/>
              </a:ext>
            </a:extLst>
          </p:cNvPr>
          <p:cNvSpPr/>
          <p:nvPr userDrawn="1"/>
        </p:nvSpPr>
        <p:spPr>
          <a:xfrm>
            <a:off x="180000" y="3628800"/>
            <a:ext cx="3556800" cy="1515600"/>
          </a:xfrm>
          <a:custGeom>
            <a:avLst/>
            <a:gdLst>
              <a:gd name="connsiteX0" fmla="*/ 2870286 w 3573383"/>
              <a:gd name="connsiteY0" fmla="*/ 390488 h 1477940"/>
              <a:gd name="connsiteX1" fmla="*/ 1206099 w 3573383"/>
              <a:gd name="connsiteY1" fmla="*/ 0 h 1477940"/>
              <a:gd name="connsiteX2" fmla="*/ 713203 w 3573383"/>
              <a:gd name="connsiteY2" fmla="*/ 8700 h 1477940"/>
              <a:gd name="connsiteX3" fmla="*/ 224232 w 3573383"/>
              <a:gd name="connsiteY3" fmla="*/ 17401 h 1477940"/>
              <a:gd name="connsiteX4" fmla="*/ 3641 w 3573383"/>
              <a:gd name="connsiteY4" fmla="*/ 14688 h 1477940"/>
              <a:gd name="connsiteX5" fmla="*/ 907476 w 3573383"/>
              <a:gd name="connsiteY5" fmla="*/ 1477941 h 1477940"/>
              <a:gd name="connsiteX6" fmla="*/ 3573384 w 3573383"/>
              <a:gd name="connsiteY6" fmla="*/ 1477941 h 1477940"/>
              <a:gd name="connsiteX7" fmla="*/ 3573384 w 3573383"/>
              <a:gd name="connsiteY7" fmla="*/ 1440707 h 1477940"/>
              <a:gd name="connsiteX8" fmla="*/ 2870286 w 3573383"/>
              <a:gd name="connsiteY8" fmla="*/ 390488 h 14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3383" h="1477940">
                <a:moveTo>
                  <a:pt x="2870286" y="390488"/>
                </a:moveTo>
                <a:cubicBezTo>
                  <a:pt x="2390088" y="58657"/>
                  <a:pt x="1805770" y="0"/>
                  <a:pt x="1206099" y="0"/>
                </a:cubicBezTo>
                <a:cubicBezTo>
                  <a:pt x="1042301" y="0"/>
                  <a:pt x="877464" y="4397"/>
                  <a:pt x="713203" y="8700"/>
                </a:cubicBezTo>
                <a:cubicBezTo>
                  <a:pt x="548943" y="13097"/>
                  <a:pt x="385376" y="17401"/>
                  <a:pt x="224232" y="17401"/>
                </a:cubicBezTo>
                <a:cubicBezTo>
                  <a:pt x="155088" y="17401"/>
                  <a:pt x="71746" y="16559"/>
                  <a:pt x="3641" y="14688"/>
                </a:cubicBezTo>
                <a:cubicBezTo>
                  <a:pt x="-40916" y="620720"/>
                  <a:pt x="327083" y="1166131"/>
                  <a:pt x="907476" y="1477941"/>
                </a:cubicBezTo>
                <a:lnTo>
                  <a:pt x="3573384" y="1477941"/>
                </a:lnTo>
                <a:lnTo>
                  <a:pt x="3573384" y="1440707"/>
                </a:lnTo>
                <a:cubicBezTo>
                  <a:pt x="3573384" y="1094095"/>
                  <a:pt x="3188071" y="610055"/>
                  <a:pt x="2870286" y="390488"/>
                </a:cubicBezTo>
                <a:close/>
              </a:path>
            </a:pathLst>
          </a:custGeom>
          <a:gradFill>
            <a:gsLst>
              <a:gs pos="0">
                <a:srgbClr val="005C45"/>
              </a:gs>
              <a:gs pos="50000">
                <a:srgbClr val="669D8F"/>
              </a:gs>
              <a:gs pos="25000">
                <a:srgbClr val="337D6A"/>
              </a:gs>
              <a:gs pos="75000">
                <a:srgbClr val="99BEB5"/>
              </a:gs>
            </a:gsLst>
            <a:lin ang="5400000" scaled="1"/>
          </a:gradFill>
          <a:ln w="1152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E60C728-027A-08C4-D5D3-F4F21A1238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" r="1200" b="31739"/>
          <a:stretch/>
        </p:blipFill>
        <p:spPr>
          <a:xfrm>
            <a:off x="755577" y="3867894"/>
            <a:ext cx="2988000" cy="127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03239" y="1652588"/>
            <a:ext cx="3888741" cy="1514475"/>
          </a:xfrm>
        </p:spPr>
        <p:txBody>
          <a:bodyPr lIns="0" numCol="1" anchor="t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defRPr sz="1200">
                <a:latin typeface="+mj-lt"/>
              </a:defRPr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Text hinzufügen</a:t>
            </a:r>
          </a:p>
          <a:p>
            <a:pPr lvl="1"/>
            <a:r>
              <a:rPr lang="de-DE" dirty="0"/>
              <a:t>Bundesministerium</a:t>
            </a:r>
          </a:p>
          <a:p>
            <a:pPr lvl="1"/>
            <a:r>
              <a:rPr lang="de-DE" dirty="0"/>
              <a:t>Referat</a:t>
            </a:r>
          </a:p>
          <a:p>
            <a:pPr lvl="1"/>
            <a:r>
              <a:rPr lang="de-DE" dirty="0"/>
              <a:t>Straße</a:t>
            </a:r>
          </a:p>
          <a:p>
            <a:pPr lvl="1"/>
            <a:r>
              <a:rPr lang="de-DE" dirty="0"/>
              <a:t>PLZ Ort</a:t>
            </a:r>
          </a:p>
          <a:p>
            <a:pPr lvl="1"/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984DF27-98BD-4B1B-9935-D7B8221CB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51388" y="2043882"/>
            <a:ext cx="3889375" cy="2214563"/>
          </a:xfrm>
        </p:spPr>
        <p:txBody>
          <a:bodyPr/>
          <a:lstStyle>
            <a:lvl1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1pPr>
            <a:lvl2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2pPr>
            <a:lvl3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3pPr>
            <a:lvl4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4pPr>
            <a:lvl5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5pPr>
          </a:lstStyle>
          <a:p>
            <a:pPr lvl="0"/>
            <a:r>
              <a:rPr lang="de-DE" dirty="0"/>
              <a:t>Ansprechperson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1" name="Grafik 10" descr="Logo BMLEH&#10;&#10;Logo Bundesministerium für Landwirtschaft, Ernährung und Heimat&#10;">
            <a:extLst>
              <a:ext uri="{FF2B5EF4-FFF2-40B4-BE49-F238E27FC236}">
                <a16:creationId xmlns:a16="http://schemas.microsoft.com/office/drawing/2014/main" id="{302958B0-EBD7-4EB7-8E16-B19C4032FB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3979857"/>
            <a:ext cx="2136587" cy="104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9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bg>
      <p:bgPr>
        <a:gradFill flip="none" rotWithShape="1">
          <a:gsLst>
            <a:gs pos="75000">
              <a:srgbClr val="99BEB5"/>
            </a:gs>
            <a:gs pos="50000">
              <a:srgbClr val="669D8F"/>
            </a:gs>
            <a:gs pos="25000">
              <a:srgbClr val="337D6A"/>
            </a:gs>
            <a:gs pos="0">
              <a:srgbClr val="005C4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fik 10">
            <a:extLst>
              <a:ext uri="{FF2B5EF4-FFF2-40B4-BE49-F238E27FC236}">
                <a16:creationId xmlns:a16="http://schemas.microsoft.com/office/drawing/2014/main" id="{C42C11B1-DC1D-D458-7C50-78D1D9EFBB15}"/>
              </a:ext>
            </a:extLst>
          </p:cNvPr>
          <p:cNvSpPr/>
          <p:nvPr userDrawn="1"/>
        </p:nvSpPr>
        <p:spPr>
          <a:xfrm>
            <a:off x="107504" y="-6256"/>
            <a:ext cx="9039600" cy="1285200"/>
          </a:xfrm>
          <a:custGeom>
            <a:avLst/>
            <a:gdLst>
              <a:gd name="connsiteX0" fmla="*/ 222069 w 9074246"/>
              <a:gd name="connsiteY0" fmla="*/ 0 h 1286854"/>
              <a:gd name="connsiteX1" fmla="*/ 204732 w 9074246"/>
              <a:gd name="connsiteY1" fmla="*/ 26849 h 1286854"/>
              <a:gd name="connsiteX2" fmla="*/ 185738 w 9074246"/>
              <a:gd name="connsiteY2" fmla="*/ 57389 h 1286854"/>
              <a:gd name="connsiteX3" fmla="*/ 167636 w 9074246"/>
              <a:gd name="connsiteY3" fmla="*/ 87674 h 1286854"/>
              <a:gd name="connsiteX4" fmla="*/ 150298 w 9074246"/>
              <a:gd name="connsiteY4" fmla="*/ 118086 h 1286854"/>
              <a:gd name="connsiteX5" fmla="*/ 133726 w 9074246"/>
              <a:gd name="connsiteY5" fmla="*/ 148243 h 1286854"/>
              <a:gd name="connsiteX6" fmla="*/ 118174 w 9074246"/>
              <a:gd name="connsiteY6" fmla="*/ 178274 h 1286854"/>
              <a:gd name="connsiteX7" fmla="*/ 103513 w 9074246"/>
              <a:gd name="connsiteY7" fmla="*/ 208304 h 1286854"/>
              <a:gd name="connsiteX8" fmla="*/ 89746 w 9074246"/>
              <a:gd name="connsiteY8" fmla="*/ 238080 h 1286854"/>
              <a:gd name="connsiteX9" fmla="*/ 76870 w 9074246"/>
              <a:gd name="connsiteY9" fmla="*/ 267729 h 1286854"/>
              <a:gd name="connsiteX10" fmla="*/ 64887 w 9074246"/>
              <a:gd name="connsiteY10" fmla="*/ 297250 h 1286854"/>
              <a:gd name="connsiteX11" fmla="*/ 53924 w 9074246"/>
              <a:gd name="connsiteY11" fmla="*/ 326644 h 1286854"/>
              <a:gd name="connsiteX12" fmla="*/ 43853 w 9074246"/>
              <a:gd name="connsiteY12" fmla="*/ 355911 h 1286854"/>
              <a:gd name="connsiteX13" fmla="*/ 34802 w 9074246"/>
              <a:gd name="connsiteY13" fmla="*/ 384924 h 1286854"/>
              <a:gd name="connsiteX14" fmla="*/ 26771 w 9074246"/>
              <a:gd name="connsiteY14" fmla="*/ 413682 h 1286854"/>
              <a:gd name="connsiteX15" fmla="*/ 19759 w 9074246"/>
              <a:gd name="connsiteY15" fmla="*/ 442312 h 1286854"/>
              <a:gd name="connsiteX16" fmla="*/ 13768 w 9074246"/>
              <a:gd name="connsiteY16" fmla="*/ 470816 h 1286854"/>
              <a:gd name="connsiteX17" fmla="*/ 8924 w 9074246"/>
              <a:gd name="connsiteY17" fmla="*/ 499065 h 1286854"/>
              <a:gd name="connsiteX18" fmla="*/ 4972 w 9074246"/>
              <a:gd name="connsiteY18" fmla="*/ 527059 h 1286854"/>
              <a:gd name="connsiteX19" fmla="*/ 2295 w 9074246"/>
              <a:gd name="connsiteY19" fmla="*/ 554799 h 1286854"/>
              <a:gd name="connsiteX20" fmla="*/ 510 w 9074246"/>
              <a:gd name="connsiteY20" fmla="*/ 582285 h 1286854"/>
              <a:gd name="connsiteX21" fmla="*/ 0 w 9074246"/>
              <a:gd name="connsiteY21" fmla="*/ 1267640 h 1286854"/>
              <a:gd name="connsiteX22" fmla="*/ 370838 w 9074246"/>
              <a:gd name="connsiteY22" fmla="*/ 1260387 h 1286854"/>
              <a:gd name="connsiteX23" fmla="*/ 806690 w 9074246"/>
              <a:gd name="connsiteY23" fmla="*/ 1256442 h 1286854"/>
              <a:gd name="connsiteX24" fmla="*/ 1099893 w 9074246"/>
              <a:gd name="connsiteY24" fmla="*/ 1256442 h 1286854"/>
              <a:gd name="connsiteX25" fmla="*/ 1496865 w 9074246"/>
              <a:gd name="connsiteY25" fmla="*/ 1257969 h 1286854"/>
              <a:gd name="connsiteX26" fmla="*/ 3203305 w 9074246"/>
              <a:gd name="connsiteY26" fmla="*/ 1279474 h 1286854"/>
              <a:gd name="connsiteX27" fmla="*/ 4210776 w 9074246"/>
              <a:gd name="connsiteY27" fmla="*/ 1286854 h 1286854"/>
              <a:gd name="connsiteX28" fmla="*/ 4647903 w 9074246"/>
              <a:gd name="connsiteY28" fmla="*/ 1285073 h 1286854"/>
              <a:gd name="connsiteX29" fmla="*/ 5020271 w 9074246"/>
              <a:gd name="connsiteY29" fmla="*/ 1280110 h 1286854"/>
              <a:gd name="connsiteX30" fmla="*/ 5328516 w 9074246"/>
              <a:gd name="connsiteY30" fmla="*/ 1272984 h 1286854"/>
              <a:gd name="connsiteX31" fmla="*/ 5512470 w 9074246"/>
              <a:gd name="connsiteY31" fmla="*/ 1267385 h 1286854"/>
              <a:gd name="connsiteX32" fmla="*/ 5631025 w 9074246"/>
              <a:gd name="connsiteY32" fmla="*/ 1262804 h 1286854"/>
              <a:gd name="connsiteX33" fmla="*/ 5749072 w 9074246"/>
              <a:gd name="connsiteY33" fmla="*/ 1257078 h 1286854"/>
              <a:gd name="connsiteX34" fmla="*/ 5768066 w 9074246"/>
              <a:gd name="connsiteY34" fmla="*/ 1256060 h 1286854"/>
              <a:gd name="connsiteX35" fmla="*/ 5866225 w 9074246"/>
              <a:gd name="connsiteY35" fmla="*/ 1250334 h 1286854"/>
              <a:gd name="connsiteX36" fmla="*/ 5982996 w 9074246"/>
              <a:gd name="connsiteY36" fmla="*/ 1242572 h 1286854"/>
              <a:gd name="connsiteX37" fmla="*/ 6099003 w 9074246"/>
              <a:gd name="connsiteY37" fmla="*/ 1233792 h 1286854"/>
              <a:gd name="connsiteX38" fmla="*/ 6214372 w 9074246"/>
              <a:gd name="connsiteY38" fmla="*/ 1223994 h 1286854"/>
              <a:gd name="connsiteX39" fmla="*/ 6328976 w 9074246"/>
              <a:gd name="connsiteY39" fmla="*/ 1213051 h 1286854"/>
              <a:gd name="connsiteX40" fmla="*/ 6442943 w 9074246"/>
              <a:gd name="connsiteY40" fmla="*/ 1201217 h 1286854"/>
              <a:gd name="connsiteX41" fmla="*/ 6556144 w 9074246"/>
              <a:gd name="connsiteY41" fmla="*/ 1188365 h 1286854"/>
              <a:gd name="connsiteX42" fmla="*/ 6668581 w 9074246"/>
              <a:gd name="connsiteY42" fmla="*/ 1174495 h 1286854"/>
              <a:gd name="connsiteX43" fmla="*/ 6780381 w 9074246"/>
              <a:gd name="connsiteY43" fmla="*/ 1159607 h 1286854"/>
              <a:gd name="connsiteX44" fmla="*/ 6891288 w 9074246"/>
              <a:gd name="connsiteY44" fmla="*/ 1143701 h 1286854"/>
              <a:gd name="connsiteX45" fmla="*/ 7001430 w 9074246"/>
              <a:gd name="connsiteY45" fmla="*/ 1126904 h 1286854"/>
              <a:gd name="connsiteX46" fmla="*/ 7110680 w 9074246"/>
              <a:gd name="connsiteY46" fmla="*/ 1109217 h 1286854"/>
              <a:gd name="connsiteX47" fmla="*/ 7219293 w 9074246"/>
              <a:gd name="connsiteY47" fmla="*/ 1090511 h 1286854"/>
              <a:gd name="connsiteX48" fmla="*/ 7326885 w 9074246"/>
              <a:gd name="connsiteY48" fmla="*/ 1070788 h 1286854"/>
              <a:gd name="connsiteX49" fmla="*/ 7433713 w 9074246"/>
              <a:gd name="connsiteY49" fmla="*/ 1050174 h 1286854"/>
              <a:gd name="connsiteX50" fmla="*/ 7539649 w 9074246"/>
              <a:gd name="connsiteY50" fmla="*/ 1028796 h 1286854"/>
              <a:gd name="connsiteX51" fmla="*/ 7644564 w 9074246"/>
              <a:gd name="connsiteY51" fmla="*/ 1006273 h 1286854"/>
              <a:gd name="connsiteX52" fmla="*/ 7696831 w 9074246"/>
              <a:gd name="connsiteY52" fmla="*/ 994821 h 1286854"/>
              <a:gd name="connsiteX53" fmla="*/ 7748715 w 9074246"/>
              <a:gd name="connsiteY53" fmla="*/ 982987 h 1286854"/>
              <a:gd name="connsiteX54" fmla="*/ 7800472 w 9074246"/>
              <a:gd name="connsiteY54" fmla="*/ 971026 h 1286854"/>
              <a:gd name="connsiteX55" fmla="*/ 7851846 w 9074246"/>
              <a:gd name="connsiteY55" fmla="*/ 958810 h 1286854"/>
              <a:gd name="connsiteX56" fmla="*/ 7903093 w 9074246"/>
              <a:gd name="connsiteY56" fmla="*/ 946467 h 1286854"/>
              <a:gd name="connsiteX57" fmla="*/ 7954085 w 9074246"/>
              <a:gd name="connsiteY57" fmla="*/ 933742 h 1286854"/>
              <a:gd name="connsiteX58" fmla="*/ 8004821 w 9074246"/>
              <a:gd name="connsiteY58" fmla="*/ 920890 h 1286854"/>
              <a:gd name="connsiteX59" fmla="*/ 8055431 w 9074246"/>
              <a:gd name="connsiteY59" fmla="*/ 907784 h 1286854"/>
              <a:gd name="connsiteX60" fmla="*/ 8105658 w 9074246"/>
              <a:gd name="connsiteY60" fmla="*/ 894550 h 1286854"/>
              <a:gd name="connsiteX61" fmla="*/ 8155630 w 9074246"/>
              <a:gd name="connsiteY61" fmla="*/ 881062 h 1286854"/>
              <a:gd name="connsiteX62" fmla="*/ 8205474 w 9074246"/>
              <a:gd name="connsiteY62" fmla="*/ 867319 h 1286854"/>
              <a:gd name="connsiteX63" fmla="*/ 8254936 w 9074246"/>
              <a:gd name="connsiteY63" fmla="*/ 853322 h 1286854"/>
              <a:gd name="connsiteX64" fmla="*/ 8304143 w 9074246"/>
              <a:gd name="connsiteY64" fmla="*/ 839197 h 1286854"/>
              <a:gd name="connsiteX65" fmla="*/ 8353223 w 9074246"/>
              <a:gd name="connsiteY65" fmla="*/ 824818 h 1286854"/>
              <a:gd name="connsiteX66" fmla="*/ 8401920 w 9074246"/>
              <a:gd name="connsiteY66" fmla="*/ 810312 h 1286854"/>
              <a:gd name="connsiteX67" fmla="*/ 8450490 w 9074246"/>
              <a:gd name="connsiteY67" fmla="*/ 795552 h 1286854"/>
              <a:gd name="connsiteX68" fmla="*/ 8498677 w 9074246"/>
              <a:gd name="connsiteY68" fmla="*/ 780536 h 1286854"/>
              <a:gd name="connsiteX69" fmla="*/ 8546609 w 9074246"/>
              <a:gd name="connsiteY69" fmla="*/ 765394 h 1286854"/>
              <a:gd name="connsiteX70" fmla="*/ 8594286 w 9074246"/>
              <a:gd name="connsiteY70" fmla="*/ 749997 h 1286854"/>
              <a:gd name="connsiteX71" fmla="*/ 8641709 w 9074246"/>
              <a:gd name="connsiteY71" fmla="*/ 734345 h 1286854"/>
              <a:gd name="connsiteX72" fmla="*/ 8688877 w 9074246"/>
              <a:gd name="connsiteY72" fmla="*/ 718567 h 1286854"/>
              <a:gd name="connsiteX73" fmla="*/ 8735789 w 9074246"/>
              <a:gd name="connsiteY73" fmla="*/ 702661 h 1286854"/>
              <a:gd name="connsiteX74" fmla="*/ 8782446 w 9074246"/>
              <a:gd name="connsiteY74" fmla="*/ 686373 h 1286854"/>
              <a:gd name="connsiteX75" fmla="*/ 8828721 w 9074246"/>
              <a:gd name="connsiteY75" fmla="*/ 670085 h 1286854"/>
              <a:gd name="connsiteX76" fmla="*/ 8874869 w 9074246"/>
              <a:gd name="connsiteY76" fmla="*/ 653416 h 1286854"/>
              <a:gd name="connsiteX77" fmla="*/ 8920634 w 9074246"/>
              <a:gd name="connsiteY77" fmla="*/ 636747 h 1286854"/>
              <a:gd name="connsiteX78" fmla="*/ 8966017 w 9074246"/>
              <a:gd name="connsiteY78" fmla="*/ 619695 h 1286854"/>
              <a:gd name="connsiteX79" fmla="*/ 9011272 w 9074246"/>
              <a:gd name="connsiteY79" fmla="*/ 602517 h 1286854"/>
              <a:gd name="connsiteX80" fmla="*/ 9056145 w 9074246"/>
              <a:gd name="connsiteY80" fmla="*/ 585211 h 1286854"/>
              <a:gd name="connsiteX81" fmla="*/ 9074247 w 9074246"/>
              <a:gd name="connsiteY81" fmla="*/ 578086 h 1286854"/>
              <a:gd name="connsiteX82" fmla="*/ 9074247 w 9074246"/>
              <a:gd name="connsiteY82" fmla="*/ 0 h 1286854"/>
              <a:gd name="connsiteX83" fmla="*/ 222069 w 9074246"/>
              <a:gd name="connsiteY83" fmla="*/ 0 h 12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9074246" h="1286854">
                <a:moveTo>
                  <a:pt x="222069" y="0"/>
                </a:moveTo>
                <a:lnTo>
                  <a:pt x="204732" y="26849"/>
                </a:lnTo>
                <a:lnTo>
                  <a:pt x="185738" y="57389"/>
                </a:lnTo>
                <a:lnTo>
                  <a:pt x="167636" y="87674"/>
                </a:lnTo>
                <a:lnTo>
                  <a:pt x="150298" y="118086"/>
                </a:lnTo>
                <a:lnTo>
                  <a:pt x="133726" y="148243"/>
                </a:lnTo>
                <a:lnTo>
                  <a:pt x="118174" y="178274"/>
                </a:lnTo>
                <a:lnTo>
                  <a:pt x="103513" y="208304"/>
                </a:lnTo>
                <a:lnTo>
                  <a:pt x="89746" y="238080"/>
                </a:lnTo>
                <a:lnTo>
                  <a:pt x="76870" y="267729"/>
                </a:lnTo>
                <a:lnTo>
                  <a:pt x="64887" y="297250"/>
                </a:lnTo>
                <a:lnTo>
                  <a:pt x="53924" y="326644"/>
                </a:lnTo>
                <a:lnTo>
                  <a:pt x="43853" y="355911"/>
                </a:lnTo>
                <a:lnTo>
                  <a:pt x="34802" y="384924"/>
                </a:lnTo>
                <a:lnTo>
                  <a:pt x="26771" y="413682"/>
                </a:lnTo>
                <a:lnTo>
                  <a:pt x="19759" y="442312"/>
                </a:lnTo>
                <a:lnTo>
                  <a:pt x="13768" y="470816"/>
                </a:lnTo>
                <a:lnTo>
                  <a:pt x="8924" y="499065"/>
                </a:lnTo>
                <a:lnTo>
                  <a:pt x="4972" y="527059"/>
                </a:lnTo>
                <a:lnTo>
                  <a:pt x="2295" y="554799"/>
                </a:lnTo>
                <a:lnTo>
                  <a:pt x="510" y="582285"/>
                </a:lnTo>
                <a:lnTo>
                  <a:pt x="0" y="1267640"/>
                </a:lnTo>
                <a:lnTo>
                  <a:pt x="370838" y="1260387"/>
                </a:lnTo>
                <a:lnTo>
                  <a:pt x="806690" y="1256442"/>
                </a:lnTo>
                <a:lnTo>
                  <a:pt x="1099893" y="1256442"/>
                </a:lnTo>
                <a:lnTo>
                  <a:pt x="1496865" y="1257969"/>
                </a:lnTo>
                <a:lnTo>
                  <a:pt x="3203305" y="1279474"/>
                </a:lnTo>
                <a:lnTo>
                  <a:pt x="4210776" y="1286854"/>
                </a:lnTo>
                <a:lnTo>
                  <a:pt x="4647903" y="1285073"/>
                </a:lnTo>
                <a:lnTo>
                  <a:pt x="5020271" y="1280110"/>
                </a:lnTo>
                <a:lnTo>
                  <a:pt x="5328516" y="1272984"/>
                </a:lnTo>
                <a:lnTo>
                  <a:pt x="5512470" y="1267385"/>
                </a:lnTo>
                <a:lnTo>
                  <a:pt x="5631025" y="1262804"/>
                </a:lnTo>
                <a:lnTo>
                  <a:pt x="5749072" y="1257078"/>
                </a:lnTo>
                <a:lnTo>
                  <a:pt x="5768066" y="1256060"/>
                </a:lnTo>
                <a:lnTo>
                  <a:pt x="5866225" y="1250334"/>
                </a:lnTo>
                <a:lnTo>
                  <a:pt x="5982996" y="1242572"/>
                </a:lnTo>
                <a:lnTo>
                  <a:pt x="6099003" y="1233792"/>
                </a:lnTo>
                <a:lnTo>
                  <a:pt x="6214372" y="1223994"/>
                </a:lnTo>
                <a:lnTo>
                  <a:pt x="6328976" y="1213051"/>
                </a:lnTo>
                <a:lnTo>
                  <a:pt x="6442943" y="1201217"/>
                </a:lnTo>
                <a:lnTo>
                  <a:pt x="6556144" y="1188365"/>
                </a:lnTo>
                <a:lnTo>
                  <a:pt x="6668581" y="1174495"/>
                </a:lnTo>
                <a:lnTo>
                  <a:pt x="6780381" y="1159607"/>
                </a:lnTo>
                <a:lnTo>
                  <a:pt x="6891288" y="1143701"/>
                </a:lnTo>
                <a:lnTo>
                  <a:pt x="7001430" y="1126904"/>
                </a:lnTo>
                <a:lnTo>
                  <a:pt x="7110680" y="1109217"/>
                </a:lnTo>
                <a:lnTo>
                  <a:pt x="7219293" y="1090511"/>
                </a:lnTo>
                <a:lnTo>
                  <a:pt x="7326885" y="1070788"/>
                </a:lnTo>
                <a:lnTo>
                  <a:pt x="7433713" y="1050174"/>
                </a:lnTo>
                <a:lnTo>
                  <a:pt x="7539649" y="1028796"/>
                </a:lnTo>
                <a:lnTo>
                  <a:pt x="7644564" y="1006273"/>
                </a:lnTo>
                <a:lnTo>
                  <a:pt x="7696831" y="994821"/>
                </a:lnTo>
                <a:lnTo>
                  <a:pt x="7748715" y="982987"/>
                </a:lnTo>
                <a:lnTo>
                  <a:pt x="7800472" y="971026"/>
                </a:lnTo>
                <a:lnTo>
                  <a:pt x="7851846" y="958810"/>
                </a:lnTo>
                <a:lnTo>
                  <a:pt x="7903093" y="946467"/>
                </a:lnTo>
                <a:lnTo>
                  <a:pt x="7954085" y="933742"/>
                </a:lnTo>
                <a:lnTo>
                  <a:pt x="8004821" y="920890"/>
                </a:lnTo>
                <a:lnTo>
                  <a:pt x="8055431" y="907784"/>
                </a:lnTo>
                <a:lnTo>
                  <a:pt x="8105658" y="894550"/>
                </a:lnTo>
                <a:lnTo>
                  <a:pt x="8155630" y="881062"/>
                </a:lnTo>
                <a:lnTo>
                  <a:pt x="8205474" y="867319"/>
                </a:lnTo>
                <a:lnTo>
                  <a:pt x="8254936" y="853322"/>
                </a:lnTo>
                <a:lnTo>
                  <a:pt x="8304143" y="839197"/>
                </a:lnTo>
                <a:lnTo>
                  <a:pt x="8353223" y="824818"/>
                </a:lnTo>
                <a:lnTo>
                  <a:pt x="8401920" y="810312"/>
                </a:lnTo>
                <a:lnTo>
                  <a:pt x="8450490" y="795552"/>
                </a:lnTo>
                <a:lnTo>
                  <a:pt x="8498677" y="780536"/>
                </a:lnTo>
                <a:lnTo>
                  <a:pt x="8546609" y="765394"/>
                </a:lnTo>
                <a:lnTo>
                  <a:pt x="8594286" y="749997"/>
                </a:lnTo>
                <a:lnTo>
                  <a:pt x="8641709" y="734345"/>
                </a:lnTo>
                <a:lnTo>
                  <a:pt x="8688877" y="718567"/>
                </a:lnTo>
                <a:lnTo>
                  <a:pt x="8735789" y="702661"/>
                </a:lnTo>
                <a:lnTo>
                  <a:pt x="8782446" y="686373"/>
                </a:lnTo>
                <a:lnTo>
                  <a:pt x="8828721" y="670085"/>
                </a:lnTo>
                <a:lnTo>
                  <a:pt x="8874869" y="653416"/>
                </a:lnTo>
                <a:lnTo>
                  <a:pt x="8920634" y="636747"/>
                </a:lnTo>
                <a:lnTo>
                  <a:pt x="8966017" y="619695"/>
                </a:lnTo>
                <a:lnTo>
                  <a:pt x="9011272" y="602517"/>
                </a:lnTo>
                <a:lnTo>
                  <a:pt x="9056145" y="585211"/>
                </a:lnTo>
                <a:lnTo>
                  <a:pt x="9074247" y="578086"/>
                </a:lnTo>
                <a:lnTo>
                  <a:pt x="9074247" y="0"/>
                </a:lnTo>
                <a:lnTo>
                  <a:pt x="222069" y="0"/>
                </a:lnTo>
                <a:close/>
              </a:path>
            </a:pathLst>
          </a:custGeom>
          <a:solidFill>
            <a:srgbClr val="FFFFFF"/>
          </a:solidFill>
          <a:ln w="1269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62" y="1681200"/>
            <a:ext cx="7631937" cy="1215000"/>
          </a:xfrm>
        </p:spPr>
        <p:txBody>
          <a:bodyPr anchor="b" anchorCtr="0"/>
          <a:lstStyle>
            <a:lvl1pPr algn="l">
              <a:defRPr sz="3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008062" y="3038400"/>
            <a:ext cx="7631938" cy="1081522"/>
          </a:xfrm>
        </p:spPr>
        <p:txBody>
          <a:bodyPr lIns="0"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Master-Untertitelformat bearbeiten </a:t>
            </a:r>
          </a:p>
          <a:p>
            <a:r>
              <a:rPr lang="de-DE" dirty="0"/>
              <a:t>[Hinweis: Diese Variante ist nur zu Verwenden, wenn im Identitätsbereich oben ein zweites Logo eingesetzt werden soll.]</a:t>
            </a:r>
          </a:p>
        </p:txBody>
      </p:sp>
      <p:pic>
        <p:nvPicPr>
          <p:cNvPr id="10" name="Grafik 9" descr="Logo BMLEH&#10;&#10;Logo Bundesministerium für Landwirtschaft, Ernährung und Heimat&#10;">
            <a:extLst>
              <a:ext uri="{FF2B5EF4-FFF2-40B4-BE49-F238E27FC236}">
                <a16:creationId xmlns:a16="http://schemas.microsoft.com/office/drawing/2014/main" id="{D2AA43D9-66F5-407A-86D1-7730999BF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660"/>
            <a:ext cx="2160240" cy="1051680"/>
          </a:xfrm>
          <a:prstGeom prst="rect">
            <a:avLst/>
          </a:prstGeo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C1965E8-2580-490D-A018-00125042C6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19924" y="268288"/>
            <a:ext cx="1008459" cy="431800"/>
          </a:xfrm>
        </p:spPr>
        <p:txBody>
          <a:bodyPr/>
          <a:lstStyle>
            <a:lvl1pPr>
              <a:defRPr sz="1000" i="1"/>
            </a:lvl1pPr>
          </a:lstStyle>
          <a:p>
            <a:r>
              <a:rPr lang="de-DE" dirty="0"/>
              <a:t>[Platzhalter für Zusatzlogo]</a:t>
            </a:r>
          </a:p>
        </p:txBody>
      </p:sp>
      <p:pic>
        <p:nvPicPr>
          <p:cNvPr id="9" name="Grafik 8" descr="Weitere Informationen&#10;&#10;Informationskanäle des Bundesministeriums für Landwirtschaft, Ernährung und Heimat:&#10;Webseite: www.bmleh.de/social-media&#10;">
            <a:extLst>
              <a:ext uri="{FF2B5EF4-FFF2-40B4-BE49-F238E27FC236}">
                <a16:creationId xmlns:a16="http://schemas.microsoft.com/office/drawing/2014/main" id="{AF3184D4-0CC5-4A1C-8E93-88249873E4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6446" y="4443958"/>
            <a:ext cx="987554" cy="25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8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lIns="0">
            <a:noAutofit/>
          </a:bodyPr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7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7" y="1276350"/>
            <a:ext cx="8137525" cy="2701650"/>
          </a:xfrm>
        </p:spPr>
        <p:txBody>
          <a:bodyPr lIns="0" rIns="0" numCol="1" spcCol="324000">
            <a:noAutofit/>
          </a:bodyPr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EA9A9A-B827-443B-9DC0-30A2C7DE30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000" y="4320000"/>
            <a:ext cx="2483675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9DD9A0F-EAA2-409B-BAAA-A7397CBC76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4320000"/>
            <a:ext cx="5292763" cy="360000"/>
          </a:xfrm>
        </p:spPr>
        <p:txBody>
          <a:bodyPr lIns="0" tIns="0" rIns="0" bIns="0"/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C5AD9F-A844-4187-BB5B-AA9EC92E505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BF87D139-E964-44F2-AFBB-35F13E55BCD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9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gradFill flip="none" rotWithShape="1">
          <a:gsLst>
            <a:gs pos="0">
              <a:srgbClr val="005C45"/>
            </a:gs>
            <a:gs pos="75000">
              <a:srgbClr val="99BEB5"/>
            </a:gs>
            <a:gs pos="50000">
              <a:srgbClr val="669D8F"/>
            </a:gs>
            <a:gs pos="25000">
              <a:srgbClr val="337D6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8063" y="484188"/>
            <a:ext cx="7632700" cy="1945812"/>
          </a:xfrm>
        </p:spPr>
        <p:txBody>
          <a:bodyPr lIns="0" anchor="b" anchorCtr="0">
            <a:noAutofit/>
          </a:bodyPr>
          <a:lstStyle>
            <a:lvl1pPr marL="342900" indent="-342900" algn="l">
              <a:lnSpc>
                <a:spcPts val="3300"/>
              </a:lnSpc>
              <a:buFont typeface="+mj-lt"/>
              <a:buAutoNum type="arabicPeriod"/>
              <a:defRPr sz="30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8063" y="2702700"/>
            <a:ext cx="5507486" cy="1775256"/>
          </a:xfrm>
        </p:spPr>
        <p:txBody>
          <a:bodyPr lIns="0" tIns="0" rIns="0" anchor="t" anchorCtr="0">
            <a:noAutofit/>
          </a:bodyPr>
          <a:lstStyle>
            <a:lvl1pPr marL="342900" indent="0">
              <a:lnSpc>
                <a:spcPts val="22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5266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652587"/>
            <a:ext cx="3889375" cy="2665413"/>
          </a:xfrm>
        </p:spPr>
        <p:txBody>
          <a:bodyPr lIns="0"/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1387" y="1652587"/>
            <a:ext cx="3889375" cy="2665413"/>
          </a:xfrm>
        </p:spPr>
        <p:txBody>
          <a:bodyPr lIns="0"/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7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5966"/>
            <a:ext cx="3889376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238" y="2048553"/>
            <a:ext cx="3887788" cy="2269447"/>
          </a:xfrm>
        </p:spPr>
        <p:txBody>
          <a:bodyPr lIns="0">
            <a:noAutofit/>
          </a:bodyPr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000" y="1655966"/>
            <a:ext cx="3888000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1389" y="2048554"/>
            <a:ext cx="3887788" cy="2269446"/>
          </a:xfrm>
        </p:spPr>
        <p:txBody>
          <a:bodyPr lIns="0">
            <a:noAutofit/>
          </a:bodyPr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18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2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2588"/>
            <a:ext cx="8135381" cy="2665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771800" y="4846500"/>
            <a:ext cx="5544200" cy="116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algn="r"/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09600" y="4846500"/>
            <a:ext cx="432000" cy="116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88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94" r:id="rId2"/>
    <p:sldLayoutId id="2147483774" r:id="rId3"/>
    <p:sldLayoutId id="2147483793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91" r:id="rId10"/>
    <p:sldLayoutId id="2147483780" r:id="rId11"/>
    <p:sldLayoutId id="2147483781" r:id="rId12"/>
    <p:sldLayoutId id="2147483790" r:id="rId13"/>
    <p:sldLayoutId id="2147483792" r:id="rId14"/>
  </p:sldLayoutIdLst>
  <p:hf hdr="0" dt="0"/>
  <p:txStyles>
    <p:titleStyle>
      <a:lvl1pPr algn="l" defTabSz="685800" rtl="0" eaLnBrk="1" latinLnBrk="0" hangingPunct="1">
        <a:lnSpc>
          <a:spcPts val="33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4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9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78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20" userDrawn="1">
          <p15:clr>
            <a:srgbClr val="F26B43"/>
          </p15:clr>
        </p15:guide>
        <p15:guide id="2" pos="317" userDrawn="1">
          <p15:clr>
            <a:srgbClr val="F26B43"/>
          </p15:clr>
        </p15:guide>
        <p15:guide id="4" orient="horz" pos="305" userDrawn="1">
          <p15:clr>
            <a:srgbClr val="F26B43"/>
          </p15:clr>
        </p15:guide>
        <p15:guide id="5" orient="horz" pos="1041" userDrawn="1">
          <p15:clr>
            <a:srgbClr val="F26B43"/>
          </p15:clr>
        </p15:guide>
        <p15:guide id="7" pos="5443" userDrawn="1">
          <p15:clr>
            <a:srgbClr val="F26B43"/>
          </p15:clr>
        </p15:guide>
        <p15:guide id="9" pos="3651" userDrawn="1">
          <p15:clr>
            <a:srgbClr val="F26B43"/>
          </p15:clr>
        </p15:guide>
        <p15:guide id="10" pos="3878" userDrawn="1">
          <p15:clr>
            <a:srgbClr val="F26B43"/>
          </p15:clr>
        </p15:guide>
        <p15:guide id="11" pos="1882" userDrawn="1">
          <p15:clr>
            <a:srgbClr val="F26B43"/>
          </p15:clr>
        </p15:guide>
        <p15:guide id="12" pos="2109" userDrawn="1">
          <p15:clr>
            <a:srgbClr val="F26B43"/>
          </p15:clr>
        </p15:guide>
        <p15:guide id="19" orient="horz" pos="2006" userDrawn="1">
          <p15:clr>
            <a:srgbClr val="F26B43"/>
          </p15:clr>
        </p15:guide>
        <p15:guide id="23" orient="horz" pos="1767" userDrawn="1">
          <p15:clr>
            <a:srgbClr val="F26B43"/>
          </p15:clr>
        </p15:guide>
        <p15:guide id="24" orient="horz" pos="8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Friedrich.schmitz@bmleh.bund.de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3200" kern="0" dirty="0">
                <a:solidFill>
                  <a:schemeClr val="tx1"/>
                </a:solidFill>
                <a:latin typeface="BundesSerif Office" charset="0"/>
                <a:ea typeface="BundesSerif Office" charset="0"/>
                <a:cs typeface="BundesSerif Office" charset="0"/>
              </a:rPr>
              <a:t>Erfahrungen der politischen Koordinierung und Steuerung der Bundeswaldinventur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1008061" y="3746817"/>
            <a:ext cx="7631938" cy="469454"/>
          </a:xfrm>
        </p:spPr>
        <p:txBody>
          <a:bodyPr/>
          <a:lstStyle/>
          <a:p>
            <a:r>
              <a:rPr lang="de-DE" sz="1800" b="1" dirty="0">
                <a:solidFill>
                  <a:schemeClr val="bg1"/>
                </a:solidFill>
                <a:latin typeface="BundesSans Office" charset="0"/>
                <a:ea typeface="BundesSans Office" charset="0"/>
                <a:cs typeface="BundesSans Office" charset="0"/>
              </a:rPr>
              <a:t>Juli 2026, Eberswalde - Friedrich Schmitz, BMLEH, Ref. 515</a:t>
            </a:r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6CE9B86-07D9-424F-A2ED-1028949F2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74" y="339502"/>
            <a:ext cx="2458125" cy="163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49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10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593408" y="771550"/>
            <a:ext cx="8155056" cy="3600400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Robustheit geht vor Modernität</a:t>
            </a:r>
          </a:p>
          <a:p>
            <a:pPr marL="355600" indent="-355600">
              <a:lnSpc>
                <a:spcPct val="10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Contra: </a:t>
            </a:r>
          </a:p>
          <a:p>
            <a:pPr marL="720725" indent="-365125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Optimierung (der Stichprobe) auf ein spezielles Ziel, </a:t>
            </a:r>
          </a:p>
          <a:p>
            <a:pPr marL="720725" indent="-365125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zeitlich variable Straten</a:t>
            </a:r>
          </a:p>
          <a:p>
            <a:pPr marL="720725" indent="-365125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zeitlich begrenzt, weil veraltende Geräte (z. B. Satelliten!)</a:t>
            </a:r>
          </a:p>
          <a:p>
            <a:pPr marL="355600" indent="-355600"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36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11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3. Während der Inventur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1560" y="1475724"/>
            <a:ext cx="7920880" cy="2752210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Raus in den Wald - mit Bundes-/Landesinventurleitung und Trupps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Kontrolle versus Kontakt: </a:t>
            </a:r>
            <a:b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</a:b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Bundesinventurleitung, Länder, Trupps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am Verfahren festhalten</a:t>
            </a:r>
          </a:p>
        </p:txBody>
      </p:sp>
    </p:spTree>
    <p:extLst>
      <p:ext uri="{BB962C8B-B14F-4D97-AF65-F5344CB8AC3E}">
        <p14:creationId xmlns:p14="http://schemas.microsoft.com/office/powerpoint/2010/main" val="18390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12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4. Nach der Inventur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1560" y="1475724"/>
            <a:ext cx="7920880" cy="2536185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Stilles Rechnen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Doppeltes Rechnen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Breites Kommunizieren – Zielgruppen beachten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Dokumentieren</a:t>
            </a:r>
          </a:p>
        </p:txBody>
      </p:sp>
    </p:spTree>
    <p:extLst>
      <p:ext uri="{BB962C8B-B14F-4D97-AF65-F5344CB8AC3E}">
        <p14:creationId xmlns:p14="http://schemas.microsoft.com/office/powerpoint/2010/main" val="157720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13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5. Vor der nächsten Inventur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1560" y="1475724"/>
            <a:ext cx="7920880" cy="2536185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Konstanz der Methode und der Personen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Manöverkritik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Ausufernde Wünsche eindämmen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behutsames Erweitern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beherztes Entfernen von Überflüssigem</a:t>
            </a:r>
          </a:p>
        </p:txBody>
      </p:sp>
    </p:spTree>
    <p:extLst>
      <p:ext uri="{BB962C8B-B14F-4D97-AF65-F5344CB8AC3E}">
        <p14:creationId xmlns:p14="http://schemas.microsoft.com/office/powerpoint/2010/main" val="3111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6A6D2-0A33-480A-AD31-1A26DBF7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Wälder -Waldfläche in Deutschland</a:t>
            </a:r>
            <a:br>
              <a:rPr lang="de-DE" dirty="0"/>
            </a:b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A1098E-E0DF-4891-99EF-13DFF14D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1540FA2-BFDD-488C-9D46-C4FD98F0FB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15" y="1059582"/>
            <a:ext cx="463919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84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6A6D2-0A33-480A-AD31-1A26DBF7B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90170"/>
            <a:ext cx="8137525" cy="792162"/>
          </a:xfrm>
        </p:spPr>
        <p:txBody>
          <a:bodyPr/>
          <a:lstStyle/>
          <a:p>
            <a:r>
              <a:rPr lang="de-DE" dirty="0"/>
              <a:t>Waldfläche nach Eigentumsart</a:t>
            </a:r>
            <a:br>
              <a:rPr lang="de-DE" dirty="0"/>
            </a:b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A1098E-E0DF-4891-99EF-13DFF14D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C58F5FE-4D56-4DE0-B9F8-56E4A7C70F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8"/>
          <a:stretch/>
        </p:blipFill>
        <p:spPr>
          <a:xfrm>
            <a:off x="1187623" y="987574"/>
            <a:ext cx="543172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74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6A6D2-0A33-480A-AD31-1A26DBF7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Wälder -Hauptbaumarten in Deutschland</a:t>
            </a:r>
            <a:br>
              <a:rPr lang="de-DE" dirty="0"/>
            </a:b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A1098E-E0DF-4891-99EF-13DFF14D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40233F9-011A-4454-B6A5-264162D16B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0"/>
          <a:stretch/>
        </p:blipFill>
        <p:spPr>
          <a:xfrm>
            <a:off x="899592" y="1131590"/>
            <a:ext cx="467631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8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084D210-5B71-456C-A9D6-293650003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609524-964B-4F95-A2D3-454A1ADBE2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7"/>
          <a:stretch/>
        </p:blipFill>
        <p:spPr>
          <a:xfrm>
            <a:off x="302400" y="751763"/>
            <a:ext cx="7169749" cy="4292166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06D24A8-8F70-405B-994D-2E6102CE1BF0}"/>
              </a:ext>
            </a:extLst>
          </p:cNvPr>
          <p:cNvSpPr txBox="1">
            <a:spLocks/>
          </p:cNvSpPr>
          <p:nvPr/>
        </p:nvSpPr>
        <p:spPr>
          <a:xfrm>
            <a:off x="515539" y="99571"/>
            <a:ext cx="8137525" cy="79216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005C45"/>
                </a:solidFill>
              </a:rPr>
              <a:t>Nachhaltige Waldbewirtschaftung</a:t>
            </a:r>
          </a:p>
        </p:txBody>
      </p:sp>
    </p:spTree>
    <p:extLst>
      <p:ext uri="{BB962C8B-B14F-4D97-AF65-F5344CB8AC3E}">
        <p14:creationId xmlns:p14="http://schemas.microsoft.com/office/powerpoint/2010/main" val="3191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3A950C-609D-4A62-97D0-EEE970BB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Biodiversität im Wald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5D9085E5-2E26-48E4-868D-CED373CE41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7574"/>
            <a:ext cx="5461788" cy="3858926"/>
          </a:xfr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9DA3B2-7EE0-491D-AA51-A628831D6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19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42BC7A-DCAD-4ACC-8395-49599F7B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</p:spPr>
        <p:txBody>
          <a:bodyPr/>
          <a:lstStyle/>
          <a:p>
            <a:r>
              <a:rPr lang="de-DE" dirty="0"/>
              <a:t>Bei Fragen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ECFE4F-6CF2-48B2-BC7D-FD39DE197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9" y="1652588"/>
            <a:ext cx="3888741" cy="1514475"/>
          </a:xfrm>
        </p:spPr>
        <p:txBody>
          <a:bodyPr>
            <a:noAutofit/>
          </a:bodyPr>
          <a:lstStyle/>
          <a:p>
            <a:r>
              <a:rPr lang="de-DE" dirty="0"/>
              <a:t>Kontakt </a:t>
            </a:r>
          </a:p>
          <a:p>
            <a:pPr lvl="1"/>
            <a:r>
              <a:rPr lang="de-DE" dirty="0"/>
              <a:t>Bundesministerium für Landwirtschaft,</a:t>
            </a:r>
          </a:p>
          <a:p>
            <a:pPr lvl="1"/>
            <a:r>
              <a:rPr lang="de-DE" dirty="0"/>
              <a:t>Ernährung und Heimat</a:t>
            </a:r>
            <a:br>
              <a:rPr lang="de-DE" dirty="0"/>
            </a:br>
            <a:r>
              <a:rPr lang="de-DE" dirty="0"/>
              <a:t>Abteilung 5</a:t>
            </a:r>
          </a:p>
          <a:p>
            <a:pPr lvl="1"/>
            <a:r>
              <a:rPr lang="de-DE" dirty="0"/>
              <a:t>Referat 515 Nachhaltige Waldbewirtschaftung, Wertschöpfungskette Holz</a:t>
            </a:r>
          </a:p>
          <a:p>
            <a:pPr lvl="1"/>
            <a:r>
              <a:rPr lang="de-DE" dirty="0"/>
              <a:t>Friedrich Schmitz </a:t>
            </a:r>
          </a:p>
          <a:p>
            <a:pPr lvl="1"/>
            <a:r>
              <a:rPr lang="de-DE" dirty="0">
                <a:hlinkClick r:id="rId2"/>
              </a:rPr>
              <a:t>Friedrich.schmitz@bmleh.bund.de</a:t>
            </a:r>
            <a:endParaRPr lang="de-DE" dirty="0"/>
          </a:p>
          <a:p>
            <a:pPr lvl="1"/>
            <a:r>
              <a:rPr lang="de-DE" dirty="0"/>
              <a:t>+49 228 99529 4167</a:t>
            </a:r>
          </a:p>
          <a:p>
            <a:pPr lvl="1"/>
            <a:r>
              <a:rPr lang="de-DE" dirty="0" err="1"/>
              <a:t>Rochusstraße</a:t>
            </a:r>
            <a:r>
              <a:rPr lang="de-DE" dirty="0"/>
              <a:t> 1</a:t>
            </a:r>
          </a:p>
          <a:p>
            <a:pPr lvl="1"/>
            <a:r>
              <a:rPr lang="de-DE" dirty="0"/>
              <a:t>53123 Bonn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2E05ED-F5AB-4974-8615-B5BCDF23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600" y="4846500"/>
            <a:ext cx="432000" cy="116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22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8864" y="422399"/>
            <a:ext cx="8229600" cy="857250"/>
          </a:xfrm>
        </p:spPr>
        <p:txBody>
          <a:bodyPr/>
          <a:lstStyle/>
          <a:p>
            <a:pPr algn="l"/>
            <a:r>
              <a:rPr lang="de-DE" b="1" dirty="0">
                <a:solidFill>
                  <a:srgbClr val="41A336"/>
                </a:solidFill>
              </a:rPr>
              <a:t>Gliederung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382" y="195486"/>
            <a:ext cx="404813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812360" y="246526"/>
            <a:ext cx="1015021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1050" dirty="0">
                <a:solidFill>
                  <a:srgbClr val="000000"/>
                </a:solidFill>
                <a:latin typeface="BundesSans Office" panose="020B0002030500000203" pitchFamily="34" charset="0"/>
                <a:ea typeface="ヒラギノ角ゴ Pro W3" pitchFamily="28" charset="-128"/>
              </a:rPr>
              <a:t>Forstwirtschaft</a:t>
            </a:r>
            <a:endParaRPr lang="de-DE" sz="1050" b="1" dirty="0">
              <a:solidFill>
                <a:srgbClr val="000000"/>
              </a:solidFill>
              <a:latin typeface="BundesSans Office" panose="020B0002030500000203" pitchFamily="34" charset="0"/>
              <a:ea typeface="ヒラギノ角ゴ Pro W3" pitchFamily="28" charset="-128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539552" y="1416175"/>
            <a:ext cx="7992888" cy="2523727"/>
          </a:xfrm>
        </p:spPr>
        <p:txBody>
          <a:bodyPr>
            <a:normAutofit/>
          </a:bodyPr>
          <a:lstStyle/>
          <a:p>
            <a:pPr marL="719138" indent="-719138">
              <a:buFont typeface="+mj-lt"/>
              <a:buAutoNum type="arabicPeriod"/>
            </a:pPr>
            <a:r>
              <a:rPr lang="de-DE" sz="2800" dirty="0"/>
              <a:t>Vorstellung 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Vor der Inventur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Während der Inventur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Nach der Inventur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Vor der nächsten Inventur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2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9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8C3080-48C9-4111-B689-4BC09EFD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/>
              <a:t>Wald &amp; Forstwirtschaft – Organisation im BMLEH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8D84C1-D67E-49C2-98F8-1BFF2716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1707654"/>
            <a:ext cx="8135381" cy="3816424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r>
              <a:rPr lang="de-DE" altLang="de-DE" sz="2400" b="1" dirty="0">
                <a:solidFill>
                  <a:srgbClr val="005C45"/>
                </a:solidFill>
              </a:rPr>
              <a:t>Drei Referate im BMLEH: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400" dirty="0"/>
              <a:t>Referat 513 „Nationale Waldpolitik, Jagd – Kompetenzzentrum Wald und Holz “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400" dirty="0"/>
              <a:t>Referat </a:t>
            </a:r>
            <a:r>
              <a:rPr lang="de-DE" altLang="de-DE" sz="2400"/>
              <a:t>514 „Europäische und Internationale Waldpolitik “</a:t>
            </a:r>
            <a:endParaRPr lang="de-DE" altLang="de-DE" sz="2400" dirty="0"/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400" dirty="0"/>
              <a:t>Referat 515 „Nachhaltige Waldbewirtschaftung, Wertschöpfungskette Holz“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de-DE" alt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41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26F4BBA-97B0-4450-BF09-3553B6EB10C7}"/>
              </a:ext>
            </a:extLst>
          </p:cNvPr>
          <p:cNvGrpSpPr/>
          <p:nvPr/>
        </p:nvGrpSpPr>
        <p:grpSpPr>
          <a:xfrm>
            <a:off x="6372201" y="2787774"/>
            <a:ext cx="2232248" cy="2114086"/>
            <a:chOff x="6372200" y="2211710"/>
            <a:chExt cx="2625781" cy="2474126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FCB74297-79E8-408D-A6BE-26BE36DFC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1" y="3353149"/>
              <a:ext cx="1103442" cy="620210"/>
            </a:xfrm>
            <a:prstGeom prst="rect">
              <a:avLst/>
            </a:prstGeom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96702636-37BA-4B7E-A5DD-B73535F5E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4174" y="3331193"/>
              <a:ext cx="1353807" cy="1353807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14743C4-EF2B-47AF-B5F5-0E5CBB692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3198" y="4026991"/>
              <a:ext cx="1092445" cy="658845"/>
            </a:xfrm>
            <a:prstGeom prst="rect">
              <a:avLst/>
            </a:prstGeom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FEFE16FD-DF43-4A4D-9283-8ECBFBF4E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2211710"/>
              <a:ext cx="2625781" cy="105094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48C3080-48C9-4111-B689-4BC09EFD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/>
              <a:t>Wald &amp; Forstwirtschaft – Organisation im BMLEH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8D84C1-D67E-49C2-98F8-1BFF2716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81" y="1264778"/>
            <a:ext cx="8135381" cy="3816424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r>
              <a:rPr lang="de-DE" altLang="de-DE" sz="2000" b="1" dirty="0">
                <a:solidFill>
                  <a:srgbClr val="005C45"/>
                </a:solidFill>
              </a:rPr>
              <a:t>Projektträger / nachgeordnete Behörden / Forschungsinstitut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de-DE" altLang="de-DE" sz="2000" b="1" dirty="0">
              <a:solidFill>
                <a:srgbClr val="005C45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</a:rPr>
              <a:t>Fachagentur Nachwachsende Rohstoffe (FNR) u.a. Förderprogramm Nachhaltige Erneuerbare Ressourcen (FPNR)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altLang="de-DE" sz="1600" dirty="0">
              <a:solidFill>
                <a:srgbClr val="000000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</a:rPr>
              <a:t>Bundesanstalt für Landwirtschaft und Ernährung (BLE)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altLang="de-DE" sz="1600" dirty="0">
                <a:solidFill>
                  <a:srgbClr val="000000"/>
                </a:solidFill>
              </a:rPr>
              <a:t>      (Holzhandels-Sicherungs-Gesetz, Forstvermehrungsgut-Gesetz,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altLang="de-DE" sz="1600" dirty="0">
                <a:solidFill>
                  <a:srgbClr val="000000"/>
                </a:solidFill>
              </a:rPr>
              <a:t>       Fachprogramm forstgenetische Ressourcen,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altLang="de-DE" sz="1600" dirty="0">
                <a:solidFill>
                  <a:srgbClr val="000000"/>
                </a:solidFill>
              </a:rPr>
              <a:t>       internationale Waldprojekte)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altLang="de-DE" sz="1600" dirty="0">
              <a:solidFill>
                <a:srgbClr val="000000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600" dirty="0"/>
              <a:t>Johann Heinrich von Thünen-Institut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1600" dirty="0"/>
              <a:t>     (Forschung zu Wald und Holz an vier Fachinstituten)</a:t>
            </a:r>
            <a:endParaRPr lang="de-DE" altLang="de-DE" sz="160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1674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F0286-B068-434B-BDD9-854C437DF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Nachhaltige Waldbewirtschaftung, Wertschöpfungskette Holz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11C165-A1D2-4936-91EF-738A9609D6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dirty="0"/>
              <a:t>Bundeswaldinventur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Forstliches Umweltmonitoring (Waldzustandserhebung, Bodenzustandserhebung)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Forstliches Vermehrungsgut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Charta für Holz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Holzbauinitiative 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Holzmarktberichte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Wald- und Holzforschung</a:t>
            </a:r>
          </a:p>
          <a:p>
            <a:endParaRPr lang="de-DE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4CCD6D5-EDFA-4098-824C-AD86A98076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321058"/>
            <a:ext cx="4786205" cy="2831772"/>
          </a:xfr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DD7B0D-3404-4358-A24F-52EC709D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5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2.  Vor der Inventur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6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11560" y="987574"/>
            <a:ext cx="7920880" cy="3312368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2.1 Voraussetzungen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Gesetzliche Ermächtigung (Zielsetzung, Periodik, Aufgaben)  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Kalkulierbarkeit der Mittel (Haushalts-Titel)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Institution und Personal</a:t>
            </a: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3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2.  Vor der Inventur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7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11560" y="627534"/>
            <a:ext cx="7920880" cy="3312368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2.2 Inhalte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Wünschbares und Machbares gegeneinander abgleichen, 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Ziele, Methoden, Ergebnisdarstellung im Gesamtpaket erarbeiten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Wehret der Überfrachtung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Aber: Bedürfnisse ernst nehmen (Regionale Parameter)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Waldinventur </a:t>
            </a:r>
            <a:r>
              <a:rPr lang="de-DE" sz="2400" b="1" dirty="0"/>
              <a:t>↔ </a:t>
            </a: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Landschaftsinventur</a:t>
            </a: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8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83568" y="555526"/>
            <a:ext cx="7920880" cy="3816424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2.3 Kommunikation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periodische Treffen mit der fachlichen Einrichtung (mit und ohne Tagesordnung)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Kontakt mit Bundesumweltministerium, Verbänden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enger persönlicher Kontakt – fachliches und persönliches Verständnis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Gutachterkommission (Universitäten, Nachbarländer)</a:t>
            </a: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52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Seite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9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65416" y="267494"/>
            <a:ext cx="8155056" cy="4104456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2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2.4 Technik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Eigenentwicklung mit Thünen-Institut und Ländern 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Konstanz des Personals, der Methoden, der Geräte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Reserven in der Zeitplanung 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Arbeite in der Endstufe (Aufnahmeanweisung, Aufbau- und Ablauf-Struktur), Konzepte nur als erste Vorbereitung  – weitere Konzepte sind ein Zeichen für die lange Bank</a:t>
            </a:r>
          </a:p>
          <a:p>
            <a:pPr marL="355600" indent="-355600">
              <a:lnSpc>
                <a:spcPct val="150000"/>
              </a:lnSpc>
            </a:pPr>
            <a:endParaRPr lang="de-DE" sz="22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  <a:p>
            <a:pPr>
              <a:lnSpc>
                <a:spcPct val="150000"/>
              </a:lnSpc>
            </a:pPr>
            <a:endParaRPr lang="de-DE" sz="22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2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Bundesregierung">
  <a:themeElements>
    <a:clrScheme name="Internationales">
      <a:dk1>
        <a:sysClr val="windowText" lastClr="000000"/>
      </a:dk1>
      <a:lt1>
        <a:sysClr val="window" lastClr="FFFFFF"/>
      </a:lt1>
      <a:dk2>
        <a:srgbClr val="576164"/>
      </a:dk2>
      <a:lt2>
        <a:srgbClr val="BEC5C9"/>
      </a:lt2>
      <a:accent1>
        <a:srgbClr val="004757"/>
      </a:accent1>
      <a:accent2>
        <a:srgbClr val="890D48"/>
      </a:accent2>
      <a:accent3>
        <a:srgbClr val="004F80"/>
      </a:accent3>
      <a:accent4>
        <a:srgbClr val="1F8743"/>
      </a:accent4>
      <a:accent5>
        <a:srgbClr val="FFFFFF"/>
      </a:accent5>
      <a:accent6>
        <a:srgbClr val="FFFFFF"/>
      </a:accent6>
      <a:hlink>
        <a:srgbClr val="0077B6"/>
      </a:hlink>
      <a:folHlink>
        <a:srgbClr val="5F316E"/>
      </a:folHlink>
    </a:clrScheme>
    <a:fontScheme name="BReg Font">
      <a:majorFont>
        <a:latin typeface="BundesSerif Office"/>
        <a:ea typeface=""/>
        <a:cs typeface=""/>
      </a:majorFont>
      <a:minorFont>
        <a:latin typeface="BundesSans 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8" id="{3F0BF88E-6382-464E-A58C-8180848F9821}" vid="{D9C2C767-8418-427D-91D8-DA0854157D1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5AE73F3A7726419B17A6AE052AAF73" ma:contentTypeVersion="15" ma:contentTypeDescription="Ein neues Dokument erstellen." ma:contentTypeScope="" ma:versionID="44cd08e633bdb379a6a042f47258c6f8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33a261dea6d93c7b36c34bd57053434e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Props1.xml><?xml version="1.0" encoding="utf-8"?>
<ds:datastoreItem xmlns:ds="http://schemas.openxmlformats.org/officeDocument/2006/customXml" ds:itemID="{498EB395-44C6-43F1-AB03-961D605C70A9}"/>
</file>

<file path=customXml/itemProps2.xml><?xml version="1.0" encoding="utf-8"?>
<ds:datastoreItem xmlns:ds="http://schemas.openxmlformats.org/officeDocument/2006/customXml" ds:itemID="{DA83E2AD-2615-4CA2-AA31-5B28273ED615}"/>
</file>

<file path=customXml/itemProps3.xml><?xml version="1.0" encoding="utf-8"?>
<ds:datastoreItem xmlns:ds="http://schemas.openxmlformats.org/officeDocument/2006/customXml" ds:itemID="{C69F6ADC-517F-4F18-B65F-68954DEBAD1B}"/>
</file>

<file path=docProps/app.xml><?xml version="1.0" encoding="utf-8"?>
<Properties xmlns="http://schemas.openxmlformats.org/officeDocument/2006/extended-properties" xmlns:vt="http://schemas.openxmlformats.org/officeDocument/2006/docPropsVTypes">
  <Template>PPT_16zu9_DUNKELGRÜN_DEU_Forstwirtschaft_Nachhaltigkeit</Template>
  <TotalTime>0</TotalTime>
  <Words>515</Words>
  <Application>Microsoft Office PowerPoint</Application>
  <PresentationFormat>On-screen Show (16:9)</PresentationFormat>
  <Paragraphs>113</Paragraphs>
  <Slides>19</Slides>
  <Notes>3</Notes>
  <HiddenSlides>5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  <vt:variant>
        <vt:lpstr>Custom Shows</vt:lpstr>
      </vt:variant>
      <vt:variant>
        <vt:i4>2</vt:i4>
      </vt:variant>
    </vt:vector>
  </HeadingPairs>
  <TitlesOfParts>
    <vt:vector size="29" baseType="lpstr">
      <vt:lpstr>Arial</vt:lpstr>
      <vt:lpstr>BundesSans</vt:lpstr>
      <vt:lpstr>BundesSans Office</vt:lpstr>
      <vt:lpstr>BundesSans Regular</vt:lpstr>
      <vt:lpstr>BundesSerif Office</vt:lpstr>
      <vt:lpstr>Calibri</vt:lpstr>
      <vt:lpstr>Wingdings</vt:lpstr>
      <vt:lpstr>Bundesregierung</vt:lpstr>
      <vt:lpstr>Erfahrungen der politischen Koordinierung und Steuerung der Bundeswaldinventur</vt:lpstr>
      <vt:lpstr>Gliederung</vt:lpstr>
      <vt:lpstr>Wald &amp; Forstwirtschaft – Organisation im BMLEH</vt:lpstr>
      <vt:lpstr>Wald &amp; Forstwirtschaft – Organisation im BMLEH</vt:lpstr>
      <vt:lpstr>Nachhaltige Waldbewirtschaftung, Wertschöpfungskette Holz</vt:lpstr>
      <vt:lpstr>2.  Vor der Inventur</vt:lpstr>
      <vt:lpstr>2.  Vor der Inventur</vt:lpstr>
      <vt:lpstr>PowerPoint Presentation</vt:lpstr>
      <vt:lpstr>PowerPoint Presentation</vt:lpstr>
      <vt:lpstr>PowerPoint Presentation</vt:lpstr>
      <vt:lpstr>3. Während der Inventur</vt:lpstr>
      <vt:lpstr>4. Nach der Inventur</vt:lpstr>
      <vt:lpstr>5. Vor der nächsten Inventur</vt:lpstr>
      <vt:lpstr>Wälder -Waldfläche in Deutschland </vt:lpstr>
      <vt:lpstr>Waldfläche nach Eigentumsart </vt:lpstr>
      <vt:lpstr>Wälder -Hauptbaumarten in Deutschland </vt:lpstr>
      <vt:lpstr>PowerPoint Presentation</vt:lpstr>
      <vt:lpstr>Biodiversität im Wald</vt:lpstr>
      <vt:lpstr>Bei Fragen</vt:lpstr>
      <vt:lpstr>Office Design Farben</vt:lpstr>
      <vt:lpstr>PowerPoint Folienlayout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515 Nachhaltige Waldbewirtschaftung, Wertschöpfungskette Holz</dc:title>
  <dc:creator>BMLEH Referat 515 FM</dc:creator>
  <cp:lastModifiedBy>Volker Sasse</cp:lastModifiedBy>
  <cp:revision>57</cp:revision>
  <dcterms:created xsi:type="dcterms:W3CDTF">2026-02-13T14:03:42Z</dcterms:created>
  <dcterms:modified xsi:type="dcterms:W3CDTF">2026-07-05T11:48:15Z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0x010100475AE73F3A7726419B17A6AE052AAF73</vt:lpwstr>
  </property>
</Properties>
</file>