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4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diagrams/layout1.xml" ContentType="application/vnd.openxmlformats-officedocument.drawingml.diagramLayout+xml"/>
  <Override PartName="/ppt/theme/theme5.xml" ContentType="application/vnd.openxmlformats-officedocument.theme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diagrams/drawing2.xml" ContentType="application/vnd.ms-office.drawingml.diagramDrawing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9" r:id="rId3"/>
    <p:sldMasterId id="2147483684" r:id="rId4"/>
  </p:sldMasterIdLst>
  <p:notesMasterIdLst>
    <p:notesMasterId r:id="rId24"/>
  </p:notesMasterIdLst>
  <p:handoutMasterIdLst>
    <p:handoutMasterId r:id="rId25"/>
  </p:handoutMasterIdLst>
  <p:sldIdLst>
    <p:sldId id="275" r:id="rId5"/>
    <p:sldId id="377" r:id="rId6"/>
    <p:sldId id="384" r:id="rId7"/>
    <p:sldId id="400" r:id="rId8"/>
    <p:sldId id="385" r:id="rId9"/>
    <p:sldId id="399" r:id="rId10"/>
    <p:sldId id="390" r:id="rId11"/>
    <p:sldId id="403" r:id="rId12"/>
    <p:sldId id="392" r:id="rId13"/>
    <p:sldId id="393" r:id="rId14"/>
    <p:sldId id="394" r:id="rId15"/>
    <p:sldId id="395" r:id="rId16"/>
    <p:sldId id="380" r:id="rId17"/>
    <p:sldId id="381" r:id="rId18"/>
    <p:sldId id="405" r:id="rId19"/>
    <p:sldId id="317" r:id="rId20"/>
    <p:sldId id="404" r:id="rId21"/>
    <p:sldId id="397" r:id="rId22"/>
    <p:sldId id="387" r:id="rId23"/>
  </p:sldIdLst>
  <p:sldSz cx="9144000" cy="6858000" type="screen4x3"/>
  <p:notesSz cx="6794500" cy="99314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64B"/>
    <a:srgbClr val="78BE1E"/>
    <a:srgbClr val="E17D00"/>
    <a:srgbClr val="4B3228"/>
    <a:srgbClr val="00AAAA"/>
    <a:srgbClr val="008CD2"/>
    <a:srgbClr val="E10219"/>
    <a:srgbClr val="AF0A19"/>
    <a:srgbClr val="00A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9" autoAdjust="0"/>
    <p:restoredTop sz="91479" autoAdjust="0"/>
  </p:normalViewPr>
  <p:slideViewPr>
    <p:cSldViewPr>
      <p:cViewPr varScale="1">
        <p:scale>
          <a:sx n="87" d="100"/>
          <a:sy n="87" d="100"/>
        </p:scale>
        <p:origin x="133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2"/>
    </p:cViewPr>
  </p:sorterViewPr>
  <p:notesViewPr>
    <p:cSldViewPr>
      <p:cViewPr varScale="1">
        <p:scale>
          <a:sx n="78" d="100"/>
          <a:sy n="78" d="100"/>
        </p:scale>
        <p:origin x="-3366" y="-108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customXml" Target="../customXml/item3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ustomXml" Target="../customXml/item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olley\MyData\Private\HarmonisationNFI\NFI_Europ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Start Year</c:v>
                </c:pt>
              </c:strCache>
            </c:strRef>
          </c:tx>
          <c:spPr>
            <a:ln w="127000">
              <a:solidFill>
                <a:schemeClr val="bg1">
                  <a:lumMod val="85000"/>
                </a:schemeClr>
              </a:solidFill>
            </a:ln>
          </c:spPr>
          <c:marker>
            <c:symbol val="circle"/>
            <c:size val="23"/>
            <c:spPr>
              <a:solidFill>
                <a:schemeClr val="bg1">
                  <a:lumMod val="85000"/>
                </a:schemeClr>
              </a:solidFill>
            </c:spPr>
          </c:marker>
          <c:dLbls>
            <c:dLbl>
              <c:idx val="30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a:t>GE</a:t>
                    </a:r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1DC-4B85-AB2D-0683E83D7751}"/>
                </c:ext>
              </c:extLst>
            </c:dLbl>
            <c:dLbl>
              <c:idx val="31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a:t>UA</a:t>
                    </a:r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1DC-4B85-AB2D-0683E83D77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de-DE"/>
              </a:p>
            </c:txPr>
            <c:dLblPos val="ctr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Tabelle1!$A$2:$A$33</c:f>
              <c:strCache>
                <c:ptCount val="32"/>
                <c:pt idx="0">
                  <c:v>NO</c:v>
                </c:pt>
                <c:pt idx="1">
                  <c:v>FI</c:v>
                </c:pt>
                <c:pt idx="2">
                  <c:v>SE</c:v>
                </c:pt>
                <c:pt idx="3">
                  <c:v>AT</c:v>
                </c:pt>
                <c:pt idx="4">
                  <c:v>FR</c:v>
                </c:pt>
                <c:pt idx="5">
                  <c:v>GDR</c:v>
                </c:pt>
                <c:pt idx="6">
                  <c:v>GR</c:v>
                </c:pt>
                <c:pt idx="7">
                  <c:v>PT</c:v>
                </c:pt>
                <c:pt idx="8">
                  <c:v>ES</c:v>
                </c:pt>
                <c:pt idx="9">
                  <c:v>IT</c:v>
                </c:pt>
                <c:pt idx="10">
                  <c:v>CH</c:v>
                </c:pt>
                <c:pt idx="11">
                  <c:v>BE</c:v>
                </c:pt>
                <c:pt idx="12">
                  <c:v>DE</c:v>
                </c:pt>
                <c:pt idx="13">
                  <c:v>NL</c:v>
                </c:pt>
                <c:pt idx="14">
                  <c:v>HU</c:v>
                </c:pt>
                <c:pt idx="15">
                  <c:v>GB</c:v>
                </c:pt>
                <c:pt idx="16">
                  <c:v>LT</c:v>
                </c:pt>
                <c:pt idx="17">
                  <c:v>EE</c:v>
                </c:pt>
                <c:pt idx="18">
                  <c:v>LU</c:v>
                </c:pt>
                <c:pt idx="19">
                  <c:v>SI</c:v>
                </c:pt>
                <c:pt idx="20">
                  <c:v>CZ</c:v>
                </c:pt>
                <c:pt idx="21">
                  <c:v>IS</c:v>
                </c:pt>
                <c:pt idx="22">
                  <c:v>DK</c:v>
                </c:pt>
                <c:pt idx="23">
                  <c:v>IE</c:v>
                </c:pt>
                <c:pt idx="24">
                  <c:v>LV</c:v>
                </c:pt>
                <c:pt idx="25">
                  <c:v>HR</c:v>
                </c:pt>
                <c:pt idx="26">
                  <c:v>SK</c:v>
                </c:pt>
                <c:pt idx="27">
                  <c:v>PL</c:v>
                </c:pt>
                <c:pt idx="28">
                  <c:v>RO</c:v>
                </c:pt>
                <c:pt idx="29">
                  <c:v>RU</c:v>
                </c:pt>
                <c:pt idx="30">
                  <c:v>GE</c:v>
                </c:pt>
                <c:pt idx="31">
                  <c:v>UA</c:v>
                </c:pt>
              </c:strCache>
            </c:strRef>
          </c:cat>
          <c:val>
            <c:numRef>
              <c:f>Tabelle1!$B$2:$B$33</c:f>
              <c:numCache>
                <c:formatCode>General</c:formatCode>
                <c:ptCount val="32"/>
                <c:pt idx="0">
                  <c:v>1919</c:v>
                </c:pt>
                <c:pt idx="1">
                  <c:v>1921</c:v>
                </c:pt>
                <c:pt idx="2">
                  <c:v>1923</c:v>
                </c:pt>
                <c:pt idx="3">
                  <c:v>1952</c:v>
                </c:pt>
                <c:pt idx="4">
                  <c:v>1960</c:v>
                </c:pt>
                <c:pt idx="5">
                  <c:v>1961</c:v>
                </c:pt>
                <c:pt idx="6">
                  <c:v>1965</c:v>
                </c:pt>
                <c:pt idx="7">
                  <c:v>1965</c:v>
                </c:pt>
                <c:pt idx="8">
                  <c:v>1965</c:v>
                </c:pt>
                <c:pt idx="9">
                  <c:v>1983</c:v>
                </c:pt>
                <c:pt idx="10">
                  <c:v>1983</c:v>
                </c:pt>
                <c:pt idx="11">
                  <c:v>1984</c:v>
                </c:pt>
                <c:pt idx="12">
                  <c:v>1986</c:v>
                </c:pt>
                <c:pt idx="13">
                  <c:v>1988</c:v>
                </c:pt>
                <c:pt idx="14">
                  <c:v>1993</c:v>
                </c:pt>
                <c:pt idx="15">
                  <c:v>1995</c:v>
                </c:pt>
                <c:pt idx="16">
                  <c:v>1998</c:v>
                </c:pt>
                <c:pt idx="17">
                  <c:v>1999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2001</c:v>
                </c:pt>
                <c:pt idx="22">
                  <c:v>2002</c:v>
                </c:pt>
                <c:pt idx="23">
                  <c:v>2004</c:v>
                </c:pt>
                <c:pt idx="24">
                  <c:v>2004</c:v>
                </c:pt>
                <c:pt idx="25">
                  <c:v>2005</c:v>
                </c:pt>
                <c:pt idx="26">
                  <c:v>2005</c:v>
                </c:pt>
                <c:pt idx="27">
                  <c:v>2005</c:v>
                </c:pt>
                <c:pt idx="28">
                  <c:v>2007</c:v>
                </c:pt>
                <c:pt idx="29">
                  <c:v>2007</c:v>
                </c:pt>
                <c:pt idx="30">
                  <c:v>2019</c:v>
                </c:pt>
                <c:pt idx="31">
                  <c:v>2019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1DC-4B85-AB2D-0683E83D77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440448"/>
        <c:axId val="84146368"/>
      </c:lineChart>
      <c:catAx>
        <c:axId val="86440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de-DE"/>
          </a:p>
        </c:txPr>
        <c:crossAx val="84146368"/>
        <c:crosses val="autoZero"/>
        <c:auto val="1"/>
        <c:lblAlgn val="ctr"/>
        <c:lblOffset val="100"/>
        <c:noMultiLvlLbl val="0"/>
      </c:catAx>
      <c:valAx>
        <c:axId val="84146368"/>
        <c:scaling>
          <c:orientation val="minMax"/>
          <c:min val="19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de-DE"/>
          </a:p>
        </c:txPr>
        <c:crossAx val="86440448"/>
        <c:crosses val="autoZero"/>
        <c:crossBetween val="between"/>
        <c:majorUnit val="10"/>
        <c:minorUnit val="5"/>
      </c:valAx>
      <c:spPr>
        <a:noFill/>
      </c:spPr>
    </c:plotArea>
    <c:plotVisOnly val="1"/>
    <c:dispBlanksAs val="gap"/>
    <c:showDLblsOverMax val="0"/>
  </c:chart>
  <c:spPr>
    <a:noFill/>
  </c:spPr>
  <c:txPr>
    <a:bodyPr/>
    <a:lstStyle/>
    <a:p>
      <a:pPr>
        <a:defRPr sz="1100"/>
      </a:pPr>
      <a:endParaRPr lang="de-DE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1BDDD1-5BDA-46CF-93DB-4CD8BFB98121}" type="doc">
      <dgm:prSet loTypeId="urn:microsoft.com/office/officeart/2009/layout/CircleArrowProcess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de-DE"/>
        </a:p>
      </dgm:t>
    </dgm:pt>
    <dgm:pt modelId="{8ECE993B-421D-40F6-A287-FEEC45875AD0}">
      <dgm:prSet phldrT="[Text]" custT="1"/>
      <dgm:spPr/>
      <dgm:t>
        <a:bodyPr/>
        <a:lstStyle/>
        <a:p>
          <a:r>
            <a:rPr lang="en-GB" sz="2400" b="1" noProof="0" dirty="0" err="1"/>
            <a:t>Informa-tion</a:t>
          </a:r>
          <a:endParaRPr lang="en-GB" sz="2400" b="1" noProof="0" dirty="0"/>
        </a:p>
      </dgm:t>
    </dgm:pt>
    <dgm:pt modelId="{492EB488-E85D-47F1-BFF8-CB92E164F64F}" type="parTrans" cxnId="{3C07A3E6-78EE-4EC1-A2C7-360A820DDF0C}">
      <dgm:prSet/>
      <dgm:spPr/>
      <dgm:t>
        <a:bodyPr/>
        <a:lstStyle/>
        <a:p>
          <a:endParaRPr lang="de-DE" sz="2400"/>
        </a:p>
      </dgm:t>
    </dgm:pt>
    <dgm:pt modelId="{94A94D4D-DE0D-4A1C-919B-B940CD42F5CA}" type="sibTrans" cxnId="{3C07A3E6-78EE-4EC1-A2C7-360A820DDF0C}">
      <dgm:prSet/>
      <dgm:spPr/>
      <dgm:t>
        <a:bodyPr/>
        <a:lstStyle/>
        <a:p>
          <a:endParaRPr lang="de-DE" sz="2400"/>
        </a:p>
      </dgm:t>
    </dgm:pt>
    <dgm:pt modelId="{4005F25D-CA39-4AD3-B7B8-774B65D5AB61}">
      <dgm:prSet phldrT="[Text]" custT="1"/>
      <dgm:spPr/>
      <dgm:t>
        <a:bodyPr/>
        <a:lstStyle/>
        <a:p>
          <a:r>
            <a:rPr lang="en-GB" sz="2400" b="1" noProof="0" dirty="0" err="1"/>
            <a:t>Kommu-nication</a:t>
          </a:r>
          <a:endParaRPr lang="en-GB" sz="2400" b="1" noProof="0" dirty="0"/>
        </a:p>
      </dgm:t>
    </dgm:pt>
    <dgm:pt modelId="{79CDFA7D-4066-4825-9679-FF98F2300B3A}" type="parTrans" cxnId="{778A7E75-1F61-4642-B7AA-3668E5C085A8}">
      <dgm:prSet/>
      <dgm:spPr/>
      <dgm:t>
        <a:bodyPr/>
        <a:lstStyle/>
        <a:p>
          <a:endParaRPr lang="de-DE" sz="2400"/>
        </a:p>
      </dgm:t>
    </dgm:pt>
    <dgm:pt modelId="{FC353468-7781-4133-9AE8-5F00FDAA81A7}" type="sibTrans" cxnId="{778A7E75-1F61-4642-B7AA-3668E5C085A8}">
      <dgm:prSet/>
      <dgm:spPr/>
      <dgm:t>
        <a:bodyPr/>
        <a:lstStyle/>
        <a:p>
          <a:endParaRPr lang="de-DE" sz="2400"/>
        </a:p>
      </dgm:t>
    </dgm:pt>
    <dgm:pt modelId="{54EF1EBF-45AF-4EBF-B9D6-7DF5F48BE901}">
      <dgm:prSet phldrT="[Text]" custT="1"/>
      <dgm:spPr/>
      <dgm:t>
        <a:bodyPr/>
        <a:lstStyle/>
        <a:p>
          <a:r>
            <a:rPr lang="en-GB" sz="2400" b="1" noProof="0" dirty="0"/>
            <a:t>Action</a:t>
          </a:r>
        </a:p>
      </dgm:t>
    </dgm:pt>
    <dgm:pt modelId="{F6233E6D-2314-4583-9ADA-A22FF82C0843}" type="parTrans" cxnId="{BE271689-7058-49B4-AD32-546863F664ED}">
      <dgm:prSet/>
      <dgm:spPr/>
      <dgm:t>
        <a:bodyPr/>
        <a:lstStyle/>
        <a:p>
          <a:endParaRPr lang="de-DE" sz="2400"/>
        </a:p>
      </dgm:t>
    </dgm:pt>
    <dgm:pt modelId="{8FCFB390-B603-4904-9D6C-93B4B0602E32}" type="sibTrans" cxnId="{BE271689-7058-49B4-AD32-546863F664ED}">
      <dgm:prSet/>
      <dgm:spPr/>
      <dgm:t>
        <a:bodyPr/>
        <a:lstStyle/>
        <a:p>
          <a:endParaRPr lang="de-DE" sz="2400"/>
        </a:p>
      </dgm:t>
    </dgm:pt>
    <dgm:pt modelId="{CC82B7D4-FB2E-4764-B358-079A26AF0CEB}" type="pres">
      <dgm:prSet presAssocID="{021BDDD1-5BDA-46CF-93DB-4CD8BFB98121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1FA2D55C-D88C-415C-9E24-27CE580755DA}" type="pres">
      <dgm:prSet presAssocID="{8ECE993B-421D-40F6-A287-FEEC45875AD0}" presName="Accent1" presStyleCnt="0"/>
      <dgm:spPr/>
    </dgm:pt>
    <dgm:pt modelId="{6D3E0133-0417-4A2B-B0D3-21790610FA39}" type="pres">
      <dgm:prSet presAssocID="{8ECE993B-421D-40F6-A287-FEEC45875AD0}" presName="Accent" presStyleLbl="node1" presStyleIdx="0" presStyleCnt="3"/>
      <dgm:spPr/>
    </dgm:pt>
    <dgm:pt modelId="{871EBC43-9C9A-41B7-96F2-002EB3B26CE2}" type="pres">
      <dgm:prSet presAssocID="{8ECE993B-421D-40F6-A287-FEEC45875AD0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BD35A840-D323-489D-BDCD-4EF76EC4AE51}" type="pres">
      <dgm:prSet presAssocID="{4005F25D-CA39-4AD3-B7B8-774B65D5AB61}" presName="Accent2" presStyleCnt="0"/>
      <dgm:spPr/>
    </dgm:pt>
    <dgm:pt modelId="{081EE328-640B-4AA2-8CE7-F900C98EC17D}" type="pres">
      <dgm:prSet presAssocID="{4005F25D-CA39-4AD3-B7B8-774B65D5AB61}" presName="Accent" presStyleLbl="node1" presStyleIdx="1" presStyleCnt="3"/>
      <dgm:spPr/>
    </dgm:pt>
    <dgm:pt modelId="{0A7D7DDF-E909-4D1D-93E5-38493A93CDB1}" type="pres">
      <dgm:prSet presAssocID="{4005F25D-CA39-4AD3-B7B8-774B65D5AB61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9F37C52B-FBC3-41F5-AB48-91EABF33337D}" type="pres">
      <dgm:prSet presAssocID="{54EF1EBF-45AF-4EBF-B9D6-7DF5F48BE901}" presName="Accent3" presStyleCnt="0"/>
      <dgm:spPr/>
    </dgm:pt>
    <dgm:pt modelId="{4AE75D0A-FD0B-424D-AE76-CC83B809E34A}" type="pres">
      <dgm:prSet presAssocID="{54EF1EBF-45AF-4EBF-B9D6-7DF5F48BE901}" presName="Accent" presStyleLbl="node1" presStyleIdx="2" presStyleCnt="3"/>
      <dgm:spPr/>
    </dgm:pt>
    <dgm:pt modelId="{019E377F-31F3-4D6F-90DD-2E7F8491E3EA}" type="pres">
      <dgm:prSet presAssocID="{54EF1EBF-45AF-4EBF-B9D6-7DF5F48BE901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778A7E75-1F61-4642-B7AA-3668E5C085A8}" srcId="{021BDDD1-5BDA-46CF-93DB-4CD8BFB98121}" destId="{4005F25D-CA39-4AD3-B7B8-774B65D5AB61}" srcOrd="1" destOrd="0" parTransId="{79CDFA7D-4066-4825-9679-FF98F2300B3A}" sibTransId="{FC353468-7781-4133-9AE8-5F00FDAA81A7}"/>
    <dgm:cxn modelId="{53213C87-72A6-43CC-89FE-C58FF6FA8BA3}" type="presOf" srcId="{54EF1EBF-45AF-4EBF-B9D6-7DF5F48BE901}" destId="{019E377F-31F3-4D6F-90DD-2E7F8491E3EA}" srcOrd="0" destOrd="0" presId="urn:microsoft.com/office/officeart/2009/layout/CircleArrowProcess"/>
    <dgm:cxn modelId="{BE271689-7058-49B4-AD32-546863F664ED}" srcId="{021BDDD1-5BDA-46CF-93DB-4CD8BFB98121}" destId="{54EF1EBF-45AF-4EBF-B9D6-7DF5F48BE901}" srcOrd="2" destOrd="0" parTransId="{F6233E6D-2314-4583-9ADA-A22FF82C0843}" sibTransId="{8FCFB390-B603-4904-9D6C-93B4B0602E32}"/>
    <dgm:cxn modelId="{35D9DF8F-05B0-498D-B90F-EF8B40B43597}" type="presOf" srcId="{021BDDD1-5BDA-46CF-93DB-4CD8BFB98121}" destId="{CC82B7D4-FB2E-4764-B358-079A26AF0CEB}" srcOrd="0" destOrd="0" presId="urn:microsoft.com/office/officeart/2009/layout/CircleArrowProcess"/>
    <dgm:cxn modelId="{08E4E2AC-884C-4534-A1CB-E6F2E8C417AB}" type="presOf" srcId="{8ECE993B-421D-40F6-A287-FEEC45875AD0}" destId="{871EBC43-9C9A-41B7-96F2-002EB3B26CE2}" srcOrd="0" destOrd="0" presId="urn:microsoft.com/office/officeart/2009/layout/CircleArrowProcess"/>
    <dgm:cxn modelId="{57B5DCDF-AF38-4D8E-975F-38843224EF04}" type="presOf" srcId="{4005F25D-CA39-4AD3-B7B8-774B65D5AB61}" destId="{0A7D7DDF-E909-4D1D-93E5-38493A93CDB1}" srcOrd="0" destOrd="0" presId="urn:microsoft.com/office/officeart/2009/layout/CircleArrowProcess"/>
    <dgm:cxn modelId="{3C07A3E6-78EE-4EC1-A2C7-360A820DDF0C}" srcId="{021BDDD1-5BDA-46CF-93DB-4CD8BFB98121}" destId="{8ECE993B-421D-40F6-A287-FEEC45875AD0}" srcOrd="0" destOrd="0" parTransId="{492EB488-E85D-47F1-BFF8-CB92E164F64F}" sibTransId="{94A94D4D-DE0D-4A1C-919B-B940CD42F5CA}"/>
    <dgm:cxn modelId="{D037A518-EA7D-4AE5-B670-55D8B72D6B0A}" type="presParOf" srcId="{CC82B7D4-FB2E-4764-B358-079A26AF0CEB}" destId="{1FA2D55C-D88C-415C-9E24-27CE580755DA}" srcOrd="0" destOrd="0" presId="urn:microsoft.com/office/officeart/2009/layout/CircleArrowProcess"/>
    <dgm:cxn modelId="{5BC79E6C-124E-45B7-9273-0E199D94E324}" type="presParOf" srcId="{1FA2D55C-D88C-415C-9E24-27CE580755DA}" destId="{6D3E0133-0417-4A2B-B0D3-21790610FA39}" srcOrd="0" destOrd="0" presId="urn:microsoft.com/office/officeart/2009/layout/CircleArrowProcess"/>
    <dgm:cxn modelId="{BA68E441-45CF-4642-974A-A953111D0F5B}" type="presParOf" srcId="{CC82B7D4-FB2E-4764-B358-079A26AF0CEB}" destId="{871EBC43-9C9A-41B7-96F2-002EB3B26CE2}" srcOrd="1" destOrd="0" presId="urn:microsoft.com/office/officeart/2009/layout/CircleArrowProcess"/>
    <dgm:cxn modelId="{4F462BD4-5813-46AB-A00C-7E4010E6DFA3}" type="presParOf" srcId="{CC82B7D4-FB2E-4764-B358-079A26AF0CEB}" destId="{BD35A840-D323-489D-BDCD-4EF76EC4AE51}" srcOrd="2" destOrd="0" presId="urn:microsoft.com/office/officeart/2009/layout/CircleArrowProcess"/>
    <dgm:cxn modelId="{1A1EE544-0F85-4A9D-B789-7719901682AB}" type="presParOf" srcId="{BD35A840-D323-489D-BDCD-4EF76EC4AE51}" destId="{081EE328-640B-4AA2-8CE7-F900C98EC17D}" srcOrd="0" destOrd="0" presId="urn:microsoft.com/office/officeart/2009/layout/CircleArrowProcess"/>
    <dgm:cxn modelId="{4DD8D460-98CE-44FD-B5FA-EE6AC8884082}" type="presParOf" srcId="{CC82B7D4-FB2E-4764-B358-079A26AF0CEB}" destId="{0A7D7DDF-E909-4D1D-93E5-38493A93CDB1}" srcOrd="3" destOrd="0" presId="urn:microsoft.com/office/officeart/2009/layout/CircleArrowProcess"/>
    <dgm:cxn modelId="{21A21B87-AADC-4C1D-A7DD-58D52383558A}" type="presParOf" srcId="{CC82B7D4-FB2E-4764-B358-079A26AF0CEB}" destId="{9F37C52B-FBC3-41F5-AB48-91EABF33337D}" srcOrd="4" destOrd="0" presId="urn:microsoft.com/office/officeart/2009/layout/CircleArrowProcess"/>
    <dgm:cxn modelId="{E985F21A-AA6D-4853-9626-E7BF366292CC}" type="presParOf" srcId="{9F37C52B-FBC3-41F5-AB48-91EABF33337D}" destId="{4AE75D0A-FD0B-424D-AE76-CC83B809E34A}" srcOrd="0" destOrd="0" presId="urn:microsoft.com/office/officeart/2009/layout/CircleArrowProcess"/>
    <dgm:cxn modelId="{C02B275B-60A8-40D6-9736-5A3DA6696FB3}" type="presParOf" srcId="{CC82B7D4-FB2E-4764-B358-079A26AF0CEB}" destId="{019E377F-31F3-4D6F-90DD-2E7F8491E3EA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D894E8-2EA4-45F0-B254-CF8183BE37C8}" type="doc">
      <dgm:prSet loTypeId="urn:microsoft.com/office/officeart/2005/8/layout/process2" loCatId="process" qsTypeId="urn:microsoft.com/office/officeart/2005/8/quickstyle/simple1" qsCatId="simple" csTypeId="urn:microsoft.com/office/officeart/2005/8/colors/colorful4" csCatId="colorful" phldr="1"/>
      <dgm:spPr/>
    </dgm:pt>
    <dgm:pt modelId="{C1E598AD-4D6E-49F2-B520-E6820520FA58}">
      <dgm:prSet phldrT="[Text]"/>
      <dgm:spPr/>
      <dgm:t>
        <a:bodyPr/>
        <a:lstStyle/>
        <a:p>
          <a:r>
            <a:rPr lang="en-GB" noProof="0" dirty="0"/>
            <a:t>National Forest Inventory</a:t>
          </a:r>
        </a:p>
      </dgm:t>
    </dgm:pt>
    <dgm:pt modelId="{D0018CDC-6BDD-47F9-8700-EFFF162991D1}" type="parTrans" cxnId="{CD9718BE-0104-441E-86BD-CF6F92F8DCBB}">
      <dgm:prSet/>
      <dgm:spPr/>
      <dgm:t>
        <a:bodyPr/>
        <a:lstStyle/>
        <a:p>
          <a:endParaRPr lang="de-DE"/>
        </a:p>
      </dgm:t>
    </dgm:pt>
    <dgm:pt modelId="{AC3D844B-CD53-45A3-ABB1-02A7C847CCD5}" type="sibTrans" cxnId="{CD9718BE-0104-441E-86BD-CF6F92F8DCBB}">
      <dgm:prSet/>
      <dgm:spPr/>
      <dgm:t>
        <a:bodyPr/>
        <a:lstStyle/>
        <a:p>
          <a:endParaRPr lang="de-DE"/>
        </a:p>
      </dgm:t>
    </dgm:pt>
    <dgm:pt modelId="{A6896BB3-899B-42E4-98BF-F58E54709359}">
      <dgm:prSet phldrT="[Text]"/>
      <dgm:spPr/>
      <dgm:t>
        <a:bodyPr/>
        <a:lstStyle/>
        <a:p>
          <a:r>
            <a:rPr lang="en-GB" noProof="0" dirty="0"/>
            <a:t>Forest Policy</a:t>
          </a:r>
        </a:p>
      </dgm:t>
    </dgm:pt>
    <dgm:pt modelId="{BA69930E-396F-4780-8DA2-B2B4ED35060B}" type="parTrans" cxnId="{467EB568-AEC0-4305-9896-0C9D823403ED}">
      <dgm:prSet/>
      <dgm:spPr/>
      <dgm:t>
        <a:bodyPr/>
        <a:lstStyle/>
        <a:p>
          <a:endParaRPr lang="de-DE"/>
        </a:p>
      </dgm:t>
    </dgm:pt>
    <dgm:pt modelId="{31B954AA-FE51-43D1-9AC5-99881E989060}" type="sibTrans" cxnId="{467EB568-AEC0-4305-9896-0C9D823403ED}">
      <dgm:prSet/>
      <dgm:spPr/>
      <dgm:t>
        <a:bodyPr/>
        <a:lstStyle/>
        <a:p>
          <a:endParaRPr lang="de-DE"/>
        </a:p>
      </dgm:t>
    </dgm:pt>
    <dgm:pt modelId="{88C08004-CC1B-429B-86CC-0A4C28E2DC21}" type="pres">
      <dgm:prSet presAssocID="{7DD894E8-2EA4-45F0-B254-CF8183BE37C8}" presName="linearFlow" presStyleCnt="0">
        <dgm:presLayoutVars>
          <dgm:resizeHandles val="exact"/>
        </dgm:presLayoutVars>
      </dgm:prSet>
      <dgm:spPr/>
    </dgm:pt>
    <dgm:pt modelId="{E4C614E6-1D38-46B2-8590-BD7458F9EEF9}" type="pres">
      <dgm:prSet presAssocID="{C1E598AD-4D6E-49F2-B520-E6820520FA58}" presName="node" presStyleLbl="node1" presStyleIdx="0" presStyleCnt="2">
        <dgm:presLayoutVars>
          <dgm:bulletEnabled val="1"/>
        </dgm:presLayoutVars>
      </dgm:prSet>
      <dgm:spPr/>
    </dgm:pt>
    <dgm:pt modelId="{44830E49-B802-422C-AF74-099171D1B3FC}" type="pres">
      <dgm:prSet presAssocID="{AC3D844B-CD53-45A3-ABB1-02A7C847CCD5}" presName="sibTrans" presStyleLbl="sibTrans2D1" presStyleIdx="0" presStyleCnt="1"/>
      <dgm:spPr/>
    </dgm:pt>
    <dgm:pt modelId="{789B0D4B-DC85-4A5F-97CE-C3459CA2E0F0}" type="pres">
      <dgm:prSet presAssocID="{AC3D844B-CD53-45A3-ABB1-02A7C847CCD5}" presName="connectorText" presStyleLbl="sibTrans2D1" presStyleIdx="0" presStyleCnt="1"/>
      <dgm:spPr/>
    </dgm:pt>
    <dgm:pt modelId="{EC2EBF9E-73C9-4290-AE51-2D0BFD62DC2D}" type="pres">
      <dgm:prSet presAssocID="{A6896BB3-899B-42E4-98BF-F58E54709359}" presName="node" presStyleLbl="node1" presStyleIdx="1" presStyleCnt="2">
        <dgm:presLayoutVars>
          <dgm:bulletEnabled val="1"/>
        </dgm:presLayoutVars>
      </dgm:prSet>
      <dgm:spPr/>
    </dgm:pt>
  </dgm:ptLst>
  <dgm:cxnLst>
    <dgm:cxn modelId="{6569DA3F-6D9D-410F-AA99-19410BECA8F5}" type="presOf" srcId="{C1E598AD-4D6E-49F2-B520-E6820520FA58}" destId="{E4C614E6-1D38-46B2-8590-BD7458F9EEF9}" srcOrd="0" destOrd="0" presId="urn:microsoft.com/office/officeart/2005/8/layout/process2"/>
    <dgm:cxn modelId="{A7396D46-6132-4D74-841E-27F83F2033F9}" type="presOf" srcId="{A6896BB3-899B-42E4-98BF-F58E54709359}" destId="{EC2EBF9E-73C9-4290-AE51-2D0BFD62DC2D}" srcOrd="0" destOrd="0" presId="urn:microsoft.com/office/officeart/2005/8/layout/process2"/>
    <dgm:cxn modelId="{467EB568-AEC0-4305-9896-0C9D823403ED}" srcId="{7DD894E8-2EA4-45F0-B254-CF8183BE37C8}" destId="{A6896BB3-899B-42E4-98BF-F58E54709359}" srcOrd="1" destOrd="0" parTransId="{BA69930E-396F-4780-8DA2-B2B4ED35060B}" sibTransId="{31B954AA-FE51-43D1-9AC5-99881E989060}"/>
    <dgm:cxn modelId="{11C1FE6F-0D6C-4297-9097-F0FE4D2E8C0F}" type="presOf" srcId="{AC3D844B-CD53-45A3-ABB1-02A7C847CCD5}" destId="{789B0D4B-DC85-4A5F-97CE-C3459CA2E0F0}" srcOrd="1" destOrd="0" presId="urn:microsoft.com/office/officeart/2005/8/layout/process2"/>
    <dgm:cxn modelId="{C5E099AB-D0D4-447E-B647-19676463B97F}" type="presOf" srcId="{7DD894E8-2EA4-45F0-B254-CF8183BE37C8}" destId="{88C08004-CC1B-429B-86CC-0A4C28E2DC21}" srcOrd="0" destOrd="0" presId="urn:microsoft.com/office/officeart/2005/8/layout/process2"/>
    <dgm:cxn modelId="{CD9718BE-0104-441E-86BD-CF6F92F8DCBB}" srcId="{7DD894E8-2EA4-45F0-B254-CF8183BE37C8}" destId="{C1E598AD-4D6E-49F2-B520-E6820520FA58}" srcOrd="0" destOrd="0" parTransId="{D0018CDC-6BDD-47F9-8700-EFFF162991D1}" sibTransId="{AC3D844B-CD53-45A3-ABB1-02A7C847CCD5}"/>
    <dgm:cxn modelId="{81BA65C0-4D66-4C54-8BDB-DBF0DE410724}" type="presOf" srcId="{AC3D844B-CD53-45A3-ABB1-02A7C847CCD5}" destId="{44830E49-B802-422C-AF74-099171D1B3FC}" srcOrd="0" destOrd="0" presId="urn:microsoft.com/office/officeart/2005/8/layout/process2"/>
    <dgm:cxn modelId="{E097E093-8090-4E66-B237-4DAF43353661}" type="presParOf" srcId="{88C08004-CC1B-429B-86CC-0A4C28E2DC21}" destId="{E4C614E6-1D38-46B2-8590-BD7458F9EEF9}" srcOrd="0" destOrd="0" presId="urn:microsoft.com/office/officeart/2005/8/layout/process2"/>
    <dgm:cxn modelId="{D782404B-BE9F-4BA6-AC58-860FD8C56B84}" type="presParOf" srcId="{88C08004-CC1B-429B-86CC-0A4C28E2DC21}" destId="{44830E49-B802-422C-AF74-099171D1B3FC}" srcOrd="1" destOrd="0" presId="urn:microsoft.com/office/officeart/2005/8/layout/process2"/>
    <dgm:cxn modelId="{B49DD914-032F-4A64-9556-98BA2CA64A94}" type="presParOf" srcId="{44830E49-B802-422C-AF74-099171D1B3FC}" destId="{789B0D4B-DC85-4A5F-97CE-C3459CA2E0F0}" srcOrd="0" destOrd="0" presId="urn:microsoft.com/office/officeart/2005/8/layout/process2"/>
    <dgm:cxn modelId="{DBAF34F8-1849-48E2-B00A-BC07C9F3D63C}" type="presParOf" srcId="{88C08004-CC1B-429B-86CC-0A4C28E2DC21}" destId="{EC2EBF9E-73C9-4290-AE51-2D0BFD62DC2D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3E0133-0417-4A2B-B0D3-21790610FA39}">
      <dsp:nvSpPr>
        <dsp:cNvPr id="0" name=""/>
        <dsp:cNvSpPr/>
      </dsp:nvSpPr>
      <dsp:spPr>
        <a:xfrm>
          <a:off x="1373725" y="122713"/>
          <a:ext cx="2377344" cy="2377705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1EBC43-9C9A-41B7-96F2-002EB3B26CE2}">
      <dsp:nvSpPr>
        <dsp:cNvPr id="0" name=""/>
        <dsp:cNvSpPr/>
      </dsp:nvSpPr>
      <dsp:spPr>
        <a:xfrm>
          <a:off x="1899196" y="981137"/>
          <a:ext cx="1321044" cy="660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noProof="0" dirty="0" err="1"/>
            <a:t>Informa-tion</a:t>
          </a:r>
          <a:endParaRPr lang="en-GB" sz="2400" b="1" kern="1200" noProof="0" dirty="0"/>
        </a:p>
      </dsp:txBody>
      <dsp:txXfrm>
        <a:off x="1899196" y="981137"/>
        <a:ext cx="1321044" cy="660364"/>
      </dsp:txXfrm>
    </dsp:sp>
    <dsp:sp modelId="{081EE328-640B-4AA2-8CE7-F900C98EC17D}">
      <dsp:nvSpPr>
        <dsp:cNvPr id="0" name=""/>
        <dsp:cNvSpPr/>
      </dsp:nvSpPr>
      <dsp:spPr>
        <a:xfrm>
          <a:off x="713426" y="1488882"/>
          <a:ext cx="2377344" cy="237770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-423527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7D7DDF-E909-4D1D-93E5-38493A93CDB1}">
      <dsp:nvSpPr>
        <dsp:cNvPr id="0" name=""/>
        <dsp:cNvSpPr/>
      </dsp:nvSpPr>
      <dsp:spPr>
        <a:xfrm>
          <a:off x="1241576" y="2355208"/>
          <a:ext cx="1321044" cy="660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noProof="0" dirty="0" err="1"/>
            <a:t>Kommu-nication</a:t>
          </a:r>
          <a:endParaRPr lang="en-GB" sz="2400" b="1" kern="1200" noProof="0" dirty="0"/>
        </a:p>
      </dsp:txBody>
      <dsp:txXfrm>
        <a:off x="1241576" y="2355208"/>
        <a:ext cx="1321044" cy="660364"/>
      </dsp:txXfrm>
    </dsp:sp>
    <dsp:sp modelId="{4AE75D0A-FD0B-424D-AE76-CC83B809E34A}">
      <dsp:nvSpPr>
        <dsp:cNvPr id="0" name=""/>
        <dsp:cNvSpPr/>
      </dsp:nvSpPr>
      <dsp:spPr>
        <a:xfrm>
          <a:off x="1542929" y="3018536"/>
          <a:ext cx="2042506" cy="204332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-847054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9E377F-31F3-4D6F-90DD-2E7F8491E3EA}">
      <dsp:nvSpPr>
        <dsp:cNvPr id="0" name=""/>
        <dsp:cNvSpPr/>
      </dsp:nvSpPr>
      <dsp:spPr>
        <a:xfrm>
          <a:off x="1902321" y="3731255"/>
          <a:ext cx="1321044" cy="660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noProof="0" dirty="0"/>
            <a:t>Action</a:t>
          </a:r>
        </a:p>
      </dsp:txBody>
      <dsp:txXfrm>
        <a:off x="1902321" y="3731255"/>
        <a:ext cx="1321044" cy="6603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C614E6-1D38-46B2-8590-BD7458F9EEF9}">
      <dsp:nvSpPr>
        <dsp:cNvPr id="0" name=""/>
        <dsp:cNvSpPr/>
      </dsp:nvSpPr>
      <dsp:spPr>
        <a:xfrm>
          <a:off x="0" y="580"/>
          <a:ext cx="2448272" cy="190054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noProof="0" dirty="0"/>
            <a:t>National Forest Inventory</a:t>
          </a:r>
        </a:p>
      </dsp:txBody>
      <dsp:txXfrm>
        <a:off x="55665" y="56245"/>
        <a:ext cx="2336942" cy="1789217"/>
      </dsp:txXfrm>
    </dsp:sp>
    <dsp:sp modelId="{44830E49-B802-422C-AF74-099171D1B3FC}">
      <dsp:nvSpPr>
        <dsp:cNvPr id="0" name=""/>
        <dsp:cNvSpPr/>
      </dsp:nvSpPr>
      <dsp:spPr>
        <a:xfrm rot="5400000">
          <a:off x="867783" y="1948640"/>
          <a:ext cx="712705" cy="8552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900" kern="1200"/>
        </a:p>
      </dsp:txBody>
      <dsp:txXfrm rot="-5400000">
        <a:off x="967562" y="2019911"/>
        <a:ext cx="513148" cy="498894"/>
      </dsp:txXfrm>
    </dsp:sp>
    <dsp:sp modelId="{EC2EBF9E-73C9-4290-AE51-2D0BFD62DC2D}">
      <dsp:nvSpPr>
        <dsp:cNvPr id="0" name=""/>
        <dsp:cNvSpPr/>
      </dsp:nvSpPr>
      <dsp:spPr>
        <a:xfrm>
          <a:off x="0" y="2851400"/>
          <a:ext cx="2448272" cy="1900547"/>
        </a:xfrm>
        <a:prstGeom prst="roundRect">
          <a:avLst>
            <a:gd name="adj" fmla="val 10000"/>
          </a:avLst>
        </a:prstGeom>
        <a:solidFill>
          <a:schemeClr val="accent4">
            <a:hueOff val="-847054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noProof="0" dirty="0"/>
            <a:t>Forest Policy</a:t>
          </a:r>
        </a:p>
      </dsp:txBody>
      <dsp:txXfrm>
        <a:off x="55665" y="2907065"/>
        <a:ext cx="2336942" cy="17892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4" cy="496333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34" y="0"/>
            <a:ext cx="2944284" cy="496333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E00FAF05-801B-4F32-BFFD-03F75D620B04}" type="datetimeFigureOut">
              <a:rPr lang="de-DE" smtClean="0"/>
              <a:t>03.07.2026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33483"/>
            <a:ext cx="2944284" cy="496332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34" y="9433483"/>
            <a:ext cx="2944284" cy="496332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3FBDA35C-9CD0-4E06-8C80-B71C8EA078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5332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1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7BE26D7E-6EA3-4F2D-BE94-EAA87D4EB8CD}" type="datetimeFigureOut">
              <a:rPr lang="de-DE" smtClean="0"/>
              <a:pPr/>
              <a:t>03.07.2026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2" rIns="91285" bIns="45642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7418"/>
            <a:ext cx="5435600" cy="4469130"/>
          </a:xfrm>
          <a:prstGeom prst="rect">
            <a:avLst/>
          </a:prstGeom>
        </p:spPr>
        <p:txBody>
          <a:bodyPr vert="horz" lIns="91285" tIns="45642" rIns="91285" bIns="45642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DD8A562C-CF5F-498A-A34C-F7FA9804374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151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104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Bildplatzhalter 14"/>
          <p:cNvSpPr>
            <a:spLocks noGrp="1"/>
          </p:cNvSpPr>
          <p:nvPr userDrawn="1">
            <p:ph type="pic" sz="quarter" idx="13"/>
          </p:nvPr>
        </p:nvSpPr>
        <p:spPr>
          <a:xfrm>
            <a:off x="3168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8000" y="162000"/>
            <a:ext cx="2304256" cy="921703"/>
          </a:xfrm>
          <a:prstGeom prst="rect">
            <a:avLst/>
          </a:prstGeom>
          <a:noFill/>
        </p:spPr>
      </p:pic>
      <p:sp>
        <p:nvSpPr>
          <p:cNvPr id="6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29200" y="2160000"/>
            <a:ext cx="8243888" cy="532800"/>
          </a:xfrm>
        </p:spPr>
        <p:txBody>
          <a:bodyPr/>
          <a:lstStyle>
            <a:lvl1pPr>
              <a:lnSpc>
                <a:spcPts val="3500"/>
              </a:lnSpc>
              <a:spcAft>
                <a:spcPts val="0"/>
              </a:spcAft>
              <a:defRPr sz="3400"/>
            </a:lvl1pPr>
          </a:lstStyle>
          <a:p>
            <a:pPr lvl="0"/>
            <a:r>
              <a:rPr lang="de-DE" dirty="0"/>
              <a:t>Titel </a:t>
            </a:r>
            <a:r>
              <a:rPr lang="de-DE" dirty="0" err="1"/>
              <a:t>Subline</a:t>
            </a:r>
            <a:r>
              <a:rPr lang="de-DE" dirty="0"/>
              <a:t> </a:t>
            </a:r>
            <a:r>
              <a:rPr lang="de-DE" dirty="0" err="1"/>
              <a:t>Powerpoint</a:t>
            </a:r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0" y="2726952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539750" y="2966400"/>
            <a:ext cx="8243888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lnSpc>
                <a:spcPts val="1900"/>
              </a:lnSpc>
            </a:pPr>
            <a:r>
              <a:rPr 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Thünen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-Institut für XXX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6156000"/>
            <a:ext cx="2448000" cy="702000"/>
          </a:xfrm>
        </p:spPr>
        <p:txBody>
          <a:bodyPr anchor="ctr" anchorCtr="0"/>
          <a:lstStyle>
            <a:lvl1pPr>
              <a:lnSpc>
                <a:spcPts val="1700"/>
              </a:lnSpc>
              <a:spcAft>
                <a:spcPts val="0"/>
              </a:spcAft>
              <a:defRPr sz="1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Braunschweig,</a:t>
            </a:r>
            <a:br>
              <a:rPr lang="de-DE" dirty="0"/>
            </a:br>
            <a:r>
              <a:rPr lang="de-DE" dirty="0"/>
              <a:t>den XX.XX.2012</a:t>
            </a:r>
          </a:p>
        </p:txBody>
      </p:sp>
      <p:sp>
        <p:nvSpPr>
          <p:cNvPr id="18" name="Titel 17"/>
          <p:cNvSpPr>
            <a:spLocks noGrp="1"/>
          </p:cNvSpPr>
          <p:nvPr>
            <p:ph type="title" hasCustomPrompt="1"/>
          </p:nvPr>
        </p:nvSpPr>
        <p:spPr>
          <a:xfrm>
            <a:off x="529200" y="1627200"/>
            <a:ext cx="8244000" cy="532800"/>
          </a:xfrm>
        </p:spPr>
        <p:txBody>
          <a:bodyPr/>
          <a:lstStyle>
            <a:lvl1pPr>
              <a:defRPr sz="340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Titel Headline</a:t>
            </a:r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blaugrün)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29200" y="2160000"/>
            <a:ext cx="8243888" cy="532800"/>
          </a:xfrm>
        </p:spPr>
        <p:txBody>
          <a:bodyPr/>
          <a:lstStyle>
            <a:lvl1pPr>
              <a:lnSpc>
                <a:spcPts val="3500"/>
              </a:lnSpc>
              <a:spcAft>
                <a:spcPts val="0"/>
              </a:spcAft>
              <a:defRPr sz="3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eine Headline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0" y="2726952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4" name="Rechteck 13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6156000"/>
            <a:ext cx="2448000" cy="702000"/>
          </a:xfrm>
        </p:spPr>
        <p:txBody>
          <a:bodyPr anchor="ctr" anchorCtr="0"/>
          <a:lstStyle>
            <a:lvl1pPr>
              <a:lnSpc>
                <a:spcPts val="1700"/>
              </a:lnSpc>
              <a:spcAft>
                <a:spcPts val="0"/>
              </a:spcAft>
              <a:defRPr sz="1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Braunschweig,</a:t>
            </a:r>
            <a:br>
              <a:rPr lang="de-DE" dirty="0"/>
            </a:br>
            <a:r>
              <a:rPr lang="de-DE" dirty="0"/>
              <a:t>den XX.XX.2012</a:t>
            </a:r>
          </a:p>
        </p:txBody>
      </p:sp>
      <p:sp>
        <p:nvSpPr>
          <p:cNvPr id="18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60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9" name="Titel 18"/>
          <p:cNvSpPr>
            <a:spLocks noGrp="1"/>
          </p:cNvSpPr>
          <p:nvPr>
            <p:ph type="title" hasCustomPrompt="1"/>
          </p:nvPr>
        </p:nvSpPr>
        <p:spPr>
          <a:xfrm>
            <a:off x="529200" y="1627200"/>
            <a:ext cx="8244000" cy="532800"/>
          </a:xfrm>
        </p:spPr>
        <p:txBody>
          <a:bodyPr/>
          <a:lstStyle>
            <a:lvl1pPr>
              <a:defRPr sz="3400"/>
            </a:lvl1pPr>
          </a:lstStyle>
          <a:p>
            <a:r>
              <a:rPr lang="de-DE" dirty="0"/>
              <a:t>Kapitel 3 (blaugrün)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2966400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aseline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de-DE" dirty="0" err="1"/>
              <a:t>Thünen</a:t>
            </a:r>
            <a:r>
              <a:rPr lang="de-DE" dirty="0"/>
              <a:t>-Institut für XXX</a:t>
            </a:r>
          </a:p>
        </p:txBody>
      </p:sp>
    </p:spTree>
    <p:extLst>
      <p:ext uri="{BB962C8B-B14F-4D97-AF65-F5344CB8AC3E}">
        <p14:creationId xmlns:p14="http://schemas.microsoft.com/office/powerpoint/2010/main" val="1840932802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blaugrün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6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dirty="0"/>
              <a:t>Titel der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148A30C4-5196-49B3-9EA8-D26A2B095CB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3234334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blau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60000" y="1512000"/>
            <a:ext cx="4104000" cy="267840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4680000" y="1440000"/>
            <a:ext cx="4104000" cy="4438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3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370400"/>
            <a:ext cx="4104000" cy="218008"/>
          </a:xfr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148A30C4-5196-49B3-9EA8-D26A2B095CB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3553185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blau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62000"/>
            <a:ext cx="8424000" cy="486000"/>
          </a:xfrm>
        </p:spPr>
        <p:txBody>
          <a:bodyPr/>
          <a:lstStyle>
            <a:lvl1pPr>
              <a:defRPr sz="26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522000"/>
            <a:ext cx="8424862" cy="486000"/>
          </a:xfr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24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60000" y="1512000"/>
            <a:ext cx="2667600" cy="3690000"/>
          </a:xfrm>
        </p:spPr>
        <p:txBody>
          <a:bodyPr/>
          <a:lstStyle/>
          <a:p>
            <a:endParaRPr lang="de-DE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5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5382000"/>
            <a:ext cx="2667600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148A30C4-5196-49B3-9EA8-D26A2B095CB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29530103"/>
      </p:ext>
    </p:extLst>
  </p:cSld>
  <p:clrMapOvr>
    <a:masterClrMapping/>
  </p:clrMapOvr>
  <p:transition spd="slow">
    <p:pu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60000" y="1440000"/>
            <a:ext cx="5544000" cy="4438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/>
              <a:t>16.04.2013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dirty="0"/>
              <a:t>Festveranstaltung "300 Jahre Nachhaltigkeit" in Berlin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3FE2E321-9699-4537-B4F6-C35DF19B42A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1945234"/>
      </p:ext>
    </p:extLst>
  </p:cSld>
  <p:clrMapOvr>
    <a:masterClrMapping/>
  </p:clrMapOvr>
  <p:transition spd="slow">
    <p:pu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rot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29200" y="2160000"/>
            <a:ext cx="8243888" cy="532800"/>
          </a:xfrm>
        </p:spPr>
        <p:txBody>
          <a:bodyPr/>
          <a:lstStyle>
            <a:lvl1pPr>
              <a:lnSpc>
                <a:spcPts val="3500"/>
              </a:lnSpc>
              <a:spcAft>
                <a:spcPts val="0"/>
              </a:spcAft>
              <a:defRPr sz="3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eine Headline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0" y="2726952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4" name="Rechteck 13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6156000"/>
            <a:ext cx="2448000" cy="702000"/>
          </a:xfrm>
        </p:spPr>
        <p:txBody>
          <a:bodyPr anchor="ctr" anchorCtr="0"/>
          <a:lstStyle>
            <a:lvl1pPr>
              <a:lnSpc>
                <a:spcPts val="1700"/>
              </a:lnSpc>
              <a:spcAft>
                <a:spcPts val="0"/>
              </a:spcAft>
              <a:defRPr sz="1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Braunschweig,</a:t>
            </a:r>
            <a:br>
              <a:rPr lang="de-DE" dirty="0"/>
            </a:br>
            <a:r>
              <a:rPr lang="de-DE" dirty="0"/>
              <a:t>den XX.XX.2012</a:t>
            </a:r>
          </a:p>
        </p:txBody>
      </p:sp>
      <p:sp>
        <p:nvSpPr>
          <p:cNvPr id="18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168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9" name="Titel 18"/>
          <p:cNvSpPr>
            <a:spLocks noGrp="1"/>
          </p:cNvSpPr>
          <p:nvPr>
            <p:ph type="title" hasCustomPrompt="1"/>
          </p:nvPr>
        </p:nvSpPr>
        <p:spPr>
          <a:xfrm>
            <a:off x="529200" y="1627200"/>
            <a:ext cx="8244000" cy="532800"/>
          </a:xfrm>
        </p:spPr>
        <p:txBody>
          <a:bodyPr/>
          <a:lstStyle>
            <a:lvl1pPr>
              <a:defRPr sz="3400"/>
            </a:lvl1pPr>
          </a:lstStyle>
          <a:p>
            <a:r>
              <a:rPr lang="de-DE" dirty="0"/>
              <a:t>Kapitel 4 (rot)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2966400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aseline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de-DE" dirty="0" err="1"/>
              <a:t>Thünen</a:t>
            </a:r>
            <a:r>
              <a:rPr lang="de-DE" dirty="0"/>
              <a:t>-Institut für XXX</a:t>
            </a:r>
          </a:p>
        </p:txBody>
      </p:sp>
    </p:spTree>
    <p:extLst>
      <p:ext uri="{BB962C8B-B14F-4D97-AF65-F5344CB8AC3E}">
        <p14:creationId xmlns:p14="http://schemas.microsoft.com/office/powerpoint/2010/main" val="2544891626"/>
      </p:ext>
    </p:extLst>
  </p:cSld>
  <p:clrMapOvr>
    <a:masterClrMapping/>
  </p:clrMapOvr>
  <p:transition spd="slow">
    <p:pu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6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6DCA0D67-1F4F-4F3C-96B3-530FDDDCDFD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951699"/>
      </p:ext>
    </p:extLst>
  </p:cSld>
  <p:clrMapOvr>
    <a:masterClrMapping/>
  </p:clrMapOvr>
  <p:transition spd="slow">
    <p:pu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60000" y="1512000"/>
            <a:ext cx="4104000" cy="267840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4680000" y="1440000"/>
            <a:ext cx="4104000" cy="4438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3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370400"/>
            <a:ext cx="4104000" cy="218008"/>
          </a:xfr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6DCA0D67-1F4F-4F3C-96B3-530FDDDCDFD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9670741"/>
      </p:ext>
    </p:extLst>
  </p:cSld>
  <p:clrMapOvr>
    <a:masterClrMapping/>
  </p:clrMapOvr>
  <p:transition spd="slow">
    <p:pu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62000"/>
            <a:ext cx="8424000" cy="486000"/>
          </a:xfrm>
        </p:spPr>
        <p:txBody>
          <a:bodyPr/>
          <a:lstStyle>
            <a:lvl1pPr>
              <a:defRPr sz="26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522000"/>
            <a:ext cx="8424862" cy="486000"/>
          </a:xfr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24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60000" y="1512000"/>
            <a:ext cx="2667600" cy="3690000"/>
          </a:xfrm>
        </p:spPr>
        <p:txBody>
          <a:bodyPr/>
          <a:lstStyle/>
          <a:p>
            <a:endParaRPr lang="de-DE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5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5382000"/>
            <a:ext cx="2667600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6DCA0D67-1F4F-4F3C-96B3-530FDDDCDFD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0642454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blau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29200" y="2160000"/>
            <a:ext cx="8243888" cy="532800"/>
          </a:xfrm>
        </p:spPr>
        <p:txBody>
          <a:bodyPr/>
          <a:lstStyle>
            <a:lvl1pPr>
              <a:lnSpc>
                <a:spcPts val="3500"/>
              </a:lnSpc>
              <a:spcAft>
                <a:spcPts val="0"/>
              </a:spcAft>
              <a:defRPr sz="3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eine Headline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0" y="2726952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3" name="Rechteck 12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6156000"/>
            <a:ext cx="2448000" cy="702000"/>
          </a:xfrm>
        </p:spPr>
        <p:txBody>
          <a:bodyPr anchor="ctr" anchorCtr="0"/>
          <a:lstStyle>
            <a:lvl1pPr>
              <a:lnSpc>
                <a:spcPts val="1700"/>
              </a:lnSpc>
              <a:spcAft>
                <a:spcPts val="0"/>
              </a:spcAft>
              <a:defRPr sz="1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Braunschweig,</a:t>
            </a:r>
            <a:br>
              <a:rPr lang="de-DE" dirty="0"/>
            </a:br>
            <a:r>
              <a:rPr lang="de-DE" dirty="0"/>
              <a:t>den XX.XX.2012</a:t>
            </a:r>
          </a:p>
        </p:txBody>
      </p:sp>
      <p:sp>
        <p:nvSpPr>
          <p:cNvPr id="18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168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9" name="Titel 18"/>
          <p:cNvSpPr>
            <a:spLocks noGrp="1"/>
          </p:cNvSpPr>
          <p:nvPr>
            <p:ph type="title" hasCustomPrompt="1"/>
          </p:nvPr>
        </p:nvSpPr>
        <p:spPr>
          <a:xfrm>
            <a:off x="529200" y="1627200"/>
            <a:ext cx="8244000" cy="532800"/>
          </a:xfrm>
        </p:spPr>
        <p:txBody>
          <a:bodyPr/>
          <a:lstStyle>
            <a:lvl1pPr>
              <a:defRPr sz="3400"/>
            </a:lvl1pPr>
          </a:lstStyle>
          <a:p>
            <a:r>
              <a:rPr lang="de-DE" dirty="0"/>
              <a:t>Kapitel 1 (blau)</a:t>
            </a:r>
          </a:p>
        </p:txBody>
      </p:sp>
      <p:sp>
        <p:nvSpPr>
          <p:cNvPr id="20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2966400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aseline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de-DE" dirty="0" err="1"/>
              <a:t>Thünen</a:t>
            </a:r>
            <a:r>
              <a:rPr lang="de-DE" dirty="0"/>
              <a:t>-Institut für XXX</a:t>
            </a:r>
          </a:p>
        </p:txBody>
      </p:sp>
    </p:spTree>
    <p:extLst>
      <p:ext uri="{BB962C8B-B14F-4D97-AF65-F5344CB8AC3E}">
        <p14:creationId xmlns:p14="http://schemas.microsoft.com/office/powerpoint/2010/main" val="2363403065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60000" y="1440000"/>
            <a:ext cx="5544000" cy="4438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3FE2E321-9699-4537-B4F6-C35DF19B42A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1945234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60000" y="1512000"/>
            <a:ext cx="4104000" cy="267840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4680000" y="1440000"/>
            <a:ext cx="410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370400"/>
            <a:ext cx="4104000" cy="218008"/>
          </a:xfr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3FE2E321-9699-4537-B4F6-C35DF19B42A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2458991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62000"/>
            <a:ext cx="8424000" cy="486000"/>
          </a:xfrm>
        </p:spPr>
        <p:txBody>
          <a:bodyPr/>
          <a:lstStyle>
            <a:lvl1pPr>
              <a:defRPr sz="26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522000"/>
            <a:ext cx="8424862" cy="486000"/>
          </a:xfr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24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60000" y="1512000"/>
            <a:ext cx="2667600" cy="3690000"/>
          </a:xfrm>
        </p:spPr>
        <p:txBody>
          <a:bodyPr/>
          <a:lstStyle/>
          <a:p>
            <a:endParaRPr lang="de-DE"/>
          </a:p>
        </p:txBody>
      </p:sp>
      <p:sp>
        <p:nvSpPr>
          <p:cNvPr id="13" name="Datumsplatzhalt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7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5382000"/>
            <a:ext cx="2667600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3FE2E321-9699-4537-B4F6-C35DF19B42A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66101777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grün)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29200" y="2160000"/>
            <a:ext cx="8243888" cy="532800"/>
          </a:xfrm>
        </p:spPr>
        <p:txBody>
          <a:bodyPr/>
          <a:lstStyle>
            <a:lvl1pPr>
              <a:lnSpc>
                <a:spcPts val="3500"/>
              </a:lnSpc>
              <a:spcAft>
                <a:spcPts val="0"/>
              </a:spcAft>
              <a:defRPr sz="3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eine Headline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0" y="2726952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3" name="Rechteck 12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6156000"/>
            <a:ext cx="2448000" cy="702000"/>
          </a:xfrm>
        </p:spPr>
        <p:txBody>
          <a:bodyPr anchor="ctr" anchorCtr="0"/>
          <a:lstStyle>
            <a:lvl1pPr>
              <a:lnSpc>
                <a:spcPts val="1700"/>
              </a:lnSpc>
              <a:spcAft>
                <a:spcPts val="0"/>
              </a:spcAft>
              <a:defRPr sz="1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Braunschweig,</a:t>
            </a:r>
            <a:br>
              <a:rPr lang="de-DE" dirty="0"/>
            </a:br>
            <a:r>
              <a:rPr lang="de-DE" dirty="0"/>
              <a:t>den XX.XX.2012</a:t>
            </a:r>
          </a:p>
        </p:txBody>
      </p:sp>
      <p:sp>
        <p:nvSpPr>
          <p:cNvPr id="18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168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9" name="Titel 18"/>
          <p:cNvSpPr>
            <a:spLocks noGrp="1"/>
          </p:cNvSpPr>
          <p:nvPr>
            <p:ph type="title" hasCustomPrompt="1"/>
          </p:nvPr>
        </p:nvSpPr>
        <p:spPr>
          <a:xfrm>
            <a:off x="529200" y="1627200"/>
            <a:ext cx="8244000" cy="532800"/>
          </a:xfrm>
        </p:spPr>
        <p:txBody>
          <a:bodyPr/>
          <a:lstStyle>
            <a:lvl1pPr>
              <a:defRPr sz="3400"/>
            </a:lvl1pPr>
          </a:lstStyle>
          <a:p>
            <a:r>
              <a:rPr lang="de-DE" dirty="0"/>
              <a:t>Kapitel 2 (grün)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2966400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aseline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de-DE" dirty="0" err="1"/>
              <a:t>Thünen</a:t>
            </a:r>
            <a:r>
              <a:rPr lang="de-DE" dirty="0"/>
              <a:t>-Institut für XXX</a:t>
            </a:r>
          </a:p>
        </p:txBody>
      </p:sp>
    </p:spTree>
    <p:extLst>
      <p:ext uri="{BB962C8B-B14F-4D97-AF65-F5344CB8AC3E}">
        <p14:creationId xmlns:p14="http://schemas.microsoft.com/office/powerpoint/2010/main" val="3492715733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6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F3B6E0BC-0F61-478D-BA3E-A8842250F2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9214940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60000" y="1512000"/>
            <a:ext cx="4104000" cy="267840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4680000" y="1440000"/>
            <a:ext cx="4104000" cy="4438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3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370400"/>
            <a:ext cx="4104000" cy="218008"/>
          </a:xfr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F3B6E0BC-0F61-478D-BA3E-A8842250F2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55108237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62000"/>
            <a:ext cx="8424000" cy="486000"/>
          </a:xfrm>
        </p:spPr>
        <p:txBody>
          <a:bodyPr/>
          <a:lstStyle>
            <a:lvl1pPr>
              <a:defRPr sz="26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522000"/>
            <a:ext cx="8424862" cy="486000"/>
          </a:xfr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24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60000" y="1512000"/>
            <a:ext cx="2667600" cy="3690000"/>
          </a:xfrm>
        </p:spPr>
        <p:txBody>
          <a:bodyPr/>
          <a:lstStyle/>
          <a:p>
            <a:endParaRPr lang="de-DE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5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5382000"/>
            <a:ext cx="2667600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F3B6E0BC-0F61-478D-BA3E-A8842250F2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4753947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gif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2.gif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.jp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Rechteck 9"/>
          <p:cNvSpPr/>
          <p:nvPr userDrawn="1"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833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60000" y="6480000"/>
            <a:ext cx="972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3"/>
          </p:nvPr>
        </p:nvSpPr>
        <p:spPr>
          <a:xfrm>
            <a:off x="1548000" y="6480000"/>
            <a:ext cx="55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1547664" y="6292800"/>
            <a:ext cx="5544000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cxnSp>
        <p:nvCxnSpPr>
          <p:cNvPr id="13" name="Gerade Verbindung 12"/>
          <p:cNvCxnSpPr/>
          <p:nvPr userDrawn="1"/>
        </p:nvCxnSpPr>
        <p:spPr>
          <a:xfrm>
            <a:off x="144000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14000" y="6228000"/>
            <a:ext cx="1285875" cy="514350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360000" y="6300000"/>
            <a:ext cx="972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Page </a:t>
            </a:r>
            <a:fld id="{3FE2E321-9699-4537-B4F6-C35DF19B42AC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6" r:id="rId3"/>
    <p:sldLayoutId id="2147483667" r:id="rId4"/>
    <p:sldLayoutId id="2147483669" r:id="rId5"/>
  </p:sldLayoutIdLst>
  <p:transition spd="slow">
    <p:push/>
  </p:transition>
  <p:hf hdr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2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4" y="-12545"/>
            <a:ext cx="9144000" cy="6858000"/>
          </a:xfrm>
          <a:prstGeom prst="rect">
            <a:avLst/>
          </a:prstGeom>
        </p:spPr>
      </p:pic>
      <p:sp>
        <p:nvSpPr>
          <p:cNvPr id="12" name="Rechteck 11"/>
          <p:cNvSpPr/>
          <p:nvPr userDrawn="1"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Datumsplatzhalter 3"/>
          <p:cNvSpPr>
            <a:spLocks noGrp="1"/>
          </p:cNvSpPr>
          <p:nvPr>
            <p:ph type="dt" sz="half" idx="2"/>
          </p:nvPr>
        </p:nvSpPr>
        <p:spPr>
          <a:xfrm>
            <a:off x="360000" y="6480000"/>
            <a:ext cx="972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5" name="Fußzeilenplatzhalter 10"/>
          <p:cNvSpPr>
            <a:spLocks noGrp="1"/>
          </p:cNvSpPr>
          <p:nvPr>
            <p:ph type="ftr" sz="quarter" idx="3"/>
          </p:nvPr>
        </p:nvSpPr>
        <p:spPr>
          <a:xfrm>
            <a:off x="1548000" y="6480000"/>
            <a:ext cx="55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6" name="Textfeld 15"/>
          <p:cNvSpPr txBox="1"/>
          <p:nvPr userDrawn="1"/>
        </p:nvSpPr>
        <p:spPr>
          <a:xfrm>
            <a:off x="1547664" y="6292800"/>
            <a:ext cx="5544000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cxnSp>
        <p:nvCxnSpPr>
          <p:cNvPr id="17" name="Gerade Verbindung 16"/>
          <p:cNvCxnSpPr/>
          <p:nvPr userDrawn="1"/>
        </p:nvCxnSpPr>
        <p:spPr>
          <a:xfrm>
            <a:off x="144000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14000" y="6228000"/>
            <a:ext cx="1285875" cy="514350"/>
          </a:xfrm>
          <a:prstGeom prst="rect">
            <a:avLst/>
          </a:prstGeom>
          <a:noFill/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833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360000" y="6300000"/>
            <a:ext cx="972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Page </a:t>
            </a:r>
            <a:fld id="{F3B6E0BC-0F61-478D-BA3E-A8842250F2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2133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5" r:id="rId2"/>
    <p:sldLayoutId id="2147483676" r:id="rId3"/>
    <p:sldLayoutId id="2147483677" r:id="rId4"/>
  </p:sldLayoutIdLst>
  <p:transition spd="slow">
    <p:push/>
  </p:transition>
  <p:hf hdr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5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hteck 6"/>
          <p:cNvSpPr/>
          <p:nvPr userDrawn="1"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2"/>
          </p:nvPr>
        </p:nvSpPr>
        <p:spPr>
          <a:xfrm>
            <a:off x="360000" y="6480000"/>
            <a:ext cx="972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0" name="Fußzeilenplatzhalter 10"/>
          <p:cNvSpPr>
            <a:spLocks noGrp="1"/>
          </p:cNvSpPr>
          <p:nvPr>
            <p:ph type="ftr" sz="quarter" idx="3"/>
          </p:nvPr>
        </p:nvSpPr>
        <p:spPr>
          <a:xfrm>
            <a:off x="1548000" y="6480000"/>
            <a:ext cx="55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1547664" y="6292800"/>
            <a:ext cx="5544000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cxnSp>
        <p:nvCxnSpPr>
          <p:cNvPr id="12" name="Gerade Verbindung 11"/>
          <p:cNvCxnSpPr/>
          <p:nvPr userDrawn="1"/>
        </p:nvCxnSpPr>
        <p:spPr>
          <a:xfrm>
            <a:off x="144000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14000" y="6228000"/>
            <a:ext cx="1285875" cy="514350"/>
          </a:xfrm>
          <a:prstGeom prst="rect">
            <a:avLst/>
          </a:prstGeom>
          <a:noFill/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833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360000" y="6300000"/>
            <a:ext cx="972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Page </a:t>
            </a:r>
            <a:fld id="{148A30C4-5196-49B3-9EA8-D26A2B095CB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2600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9" r:id="rId5"/>
  </p:sldLayoutIdLst>
  <p:transition spd="slow">
    <p:push/>
  </p:transition>
  <p:hf hdr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4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hteck 6"/>
          <p:cNvSpPr/>
          <p:nvPr userDrawn="1"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2"/>
          </p:nvPr>
        </p:nvSpPr>
        <p:spPr>
          <a:xfrm>
            <a:off x="360000" y="6480000"/>
            <a:ext cx="972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0" name="Fußzeilenplatzhalter 10"/>
          <p:cNvSpPr>
            <a:spLocks noGrp="1"/>
          </p:cNvSpPr>
          <p:nvPr>
            <p:ph type="ftr" sz="quarter" idx="3"/>
          </p:nvPr>
        </p:nvSpPr>
        <p:spPr>
          <a:xfrm>
            <a:off x="1548000" y="6480000"/>
            <a:ext cx="55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1547664" y="6292800"/>
            <a:ext cx="5544000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cxnSp>
        <p:nvCxnSpPr>
          <p:cNvPr id="12" name="Gerade Verbindung 11"/>
          <p:cNvCxnSpPr/>
          <p:nvPr userDrawn="1"/>
        </p:nvCxnSpPr>
        <p:spPr>
          <a:xfrm>
            <a:off x="144000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14000" y="6228000"/>
            <a:ext cx="1285875" cy="514350"/>
          </a:xfrm>
          <a:prstGeom prst="rect">
            <a:avLst/>
          </a:prstGeom>
          <a:noFill/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833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360000" y="6300000"/>
            <a:ext cx="972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Page </a:t>
            </a:r>
            <a:fld id="{6DCA0D67-1F4F-4F3C-96B3-530FDDDCDFD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7533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</p:sldLayoutIdLst>
  <p:transition spd="slow">
    <p:push/>
  </p:transition>
  <p:hf hdr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3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0.pn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323528" y="2248128"/>
            <a:ext cx="8352928" cy="532800"/>
          </a:xfrm>
        </p:spPr>
        <p:txBody>
          <a:bodyPr/>
          <a:lstStyle/>
          <a:p>
            <a:r>
              <a:rPr lang="en-GB" sz="3200" dirty="0"/>
              <a:t>Challenges and lessons learned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640960" cy="1152128"/>
          </a:xfrm>
        </p:spPr>
        <p:txBody>
          <a:bodyPr/>
          <a:lstStyle/>
          <a:p>
            <a:pPr>
              <a:lnSpc>
                <a:spcPts val="4000"/>
              </a:lnSpc>
            </a:pPr>
            <a:r>
              <a:rPr lang="en-US" sz="4400" dirty="0"/>
              <a:t>Reflections from 35 years of National Forest Inventory in Germany</a:t>
            </a:r>
            <a:endParaRPr lang="de-DE" sz="4400" dirty="0"/>
          </a:p>
        </p:txBody>
      </p:sp>
      <p:sp>
        <p:nvSpPr>
          <p:cNvPr id="9" name="Textplatzhalter 3"/>
          <p:cNvSpPr>
            <a:spLocks noGrp="1" noChangeAspect="1"/>
          </p:cNvSpPr>
          <p:nvPr>
            <p:ph type="body" sz="quarter" idx="16"/>
          </p:nvPr>
        </p:nvSpPr>
        <p:spPr>
          <a:xfrm>
            <a:off x="323528" y="2780928"/>
            <a:ext cx="5441040" cy="190101"/>
          </a:xfrm>
        </p:spPr>
        <p:txBody>
          <a:bodyPr/>
          <a:lstStyle/>
          <a:p>
            <a:r>
              <a:rPr lang="de-DE" b="0" dirty="0"/>
              <a:t>Thomas Riedel, Heino Polley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467544" y="4077072"/>
            <a:ext cx="2664296" cy="9073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 century of national forest inventories – informing past, present and future decisions</a:t>
            </a:r>
            <a:endParaRPr lang="de-DE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platzhalter 5"/>
          <p:cNvSpPr>
            <a:spLocks noGrp="1"/>
          </p:cNvSpPr>
          <p:nvPr>
            <p:ph type="body" sz="quarter" idx="18"/>
          </p:nvPr>
        </p:nvSpPr>
        <p:spPr>
          <a:xfrm>
            <a:off x="540000" y="6156000"/>
            <a:ext cx="2448000" cy="702000"/>
          </a:xfrm>
        </p:spPr>
        <p:txBody>
          <a:bodyPr/>
          <a:lstStyle/>
          <a:p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Sundvolden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, 20.05.2019</a:t>
            </a:r>
          </a:p>
        </p:txBody>
      </p:sp>
      <p:sp>
        <p:nvSpPr>
          <p:cNvPr id="14" name="Textplatzhalter 4"/>
          <p:cNvSpPr>
            <a:spLocks noGrp="1"/>
          </p:cNvSpPr>
          <p:nvPr>
            <p:ph type="body" sz="quarter" idx="17"/>
          </p:nvPr>
        </p:nvSpPr>
        <p:spPr>
          <a:xfrm>
            <a:off x="323528" y="3026230"/>
            <a:ext cx="8243888" cy="270000"/>
          </a:xfrm>
        </p:spPr>
        <p:txBody>
          <a:bodyPr/>
          <a:lstStyle/>
          <a:p>
            <a:r>
              <a:rPr lang="en-GB" dirty="0"/>
              <a:t>Thünen Institute of Forest Ecosystems, Eberswalde, Germany</a:t>
            </a:r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61" b="16261"/>
          <a:stretch>
            <a:fillRect/>
          </a:stretch>
        </p:blipFill>
        <p:spPr/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096006"/>
            <a:ext cx="1676936" cy="126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030919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US" sz="3200" dirty="0"/>
              <a:t>(8) High ambitions need </a:t>
            </a:r>
            <a:br>
              <a:rPr lang="en-US" sz="3200" dirty="0"/>
            </a:br>
            <a:r>
              <a:rPr lang="en-US" sz="3200" dirty="0"/>
              <a:t>a critical mass of scientific manpower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148A30C4-5196-49B3-9EA8-D26A2B095CB3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years of National Forest Inventory in Germany</a:t>
            </a:r>
            <a:endParaRPr lang="de-DE" dirty="0"/>
          </a:p>
        </p:txBody>
      </p:sp>
      <p:grpSp>
        <p:nvGrpSpPr>
          <p:cNvPr id="49" name="Group 4"/>
          <p:cNvGrpSpPr>
            <a:grpSpLocks noChangeAspect="1"/>
          </p:cNvGrpSpPr>
          <p:nvPr/>
        </p:nvGrpSpPr>
        <p:grpSpPr bwMode="auto">
          <a:xfrm>
            <a:off x="231775" y="1493837"/>
            <a:ext cx="8682038" cy="3598863"/>
            <a:chOff x="146" y="1028"/>
            <a:chExt cx="5469" cy="2267"/>
          </a:xfrm>
        </p:grpSpPr>
        <p:sp>
          <p:nvSpPr>
            <p:cNvPr id="50" name="AutoShape 3"/>
            <p:cNvSpPr>
              <a:spLocks noChangeAspect="1" noChangeArrowheads="1" noTextEdit="1"/>
            </p:cNvSpPr>
            <p:nvPr/>
          </p:nvSpPr>
          <p:spPr bwMode="auto">
            <a:xfrm>
              <a:off x="146" y="1028"/>
              <a:ext cx="5468" cy="2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" name="Freeform 5"/>
            <p:cNvSpPr>
              <a:spLocks/>
            </p:cNvSpPr>
            <p:nvPr/>
          </p:nvSpPr>
          <p:spPr bwMode="auto">
            <a:xfrm>
              <a:off x="150" y="2566"/>
              <a:ext cx="5465" cy="606"/>
            </a:xfrm>
            <a:custGeom>
              <a:avLst/>
              <a:gdLst>
                <a:gd name="T0" fmla="*/ 0 w 10930"/>
                <a:gd name="T1" fmla="*/ 121 h 1212"/>
                <a:gd name="T2" fmla="*/ 2 w 10930"/>
                <a:gd name="T3" fmla="*/ 96 h 1212"/>
                <a:gd name="T4" fmla="*/ 9 w 10930"/>
                <a:gd name="T5" fmla="*/ 73 h 1212"/>
                <a:gd name="T6" fmla="*/ 19 w 10930"/>
                <a:gd name="T7" fmla="*/ 54 h 1212"/>
                <a:gd name="T8" fmla="*/ 34 w 10930"/>
                <a:gd name="T9" fmla="*/ 35 h 1212"/>
                <a:gd name="T10" fmla="*/ 53 w 10930"/>
                <a:gd name="T11" fmla="*/ 20 h 1212"/>
                <a:gd name="T12" fmla="*/ 73 w 10930"/>
                <a:gd name="T13" fmla="*/ 10 h 1212"/>
                <a:gd name="T14" fmla="*/ 96 w 10930"/>
                <a:gd name="T15" fmla="*/ 2 h 1212"/>
                <a:gd name="T16" fmla="*/ 121 w 10930"/>
                <a:gd name="T17" fmla="*/ 0 h 1212"/>
                <a:gd name="T18" fmla="*/ 10809 w 10930"/>
                <a:gd name="T19" fmla="*/ 0 h 1212"/>
                <a:gd name="T20" fmla="*/ 10832 w 10930"/>
                <a:gd name="T21" fmla="*/ 2 h 1212"/>
                <a:gd name="T22" fmla="*/ 10855 w 10930"/>
                <a:gd name="T23" fmla="*/ 10 h 1212"/>
                <a:gd name="T24" fmla="*/ 10876 w 10930"/>
                <a:gd name="T25" fmla="*/ 20 h 1212"/>
                <a:gd name="T26" fmla="*/ 10893 w 10930"/>
                <a:gd name="T27" fmla="*/ 35 h 1212"/>
                <a:gd name="T28" fmla="*/ 10909 w 10930"/>
                <a:gd name="T29" fmla="*/ 54 h 1212"/>
                <a:gd name="T30" fmla="*/ 10920 w 10930"/>
                <a:gd name="T31" fmla="*/ 73 h 1212"/>
                <a:gd name="T32" fmla="*/ 10926 w 10930"/>
                <a:gd name="T33" fmla="*/ 96 h 1212"/>
                <a:gd name="T34" fmla="*/ 10930 w 10930"/>
                <a:gd name="T35" fmla="*/ 121 h 1212"/>
                <a:gd name="T36" fmla="*/ 10930 w 10930"/>
                <a:gd name="T37" fmla="*/ 1091 h 1212"/>
                <a:gd name="T38" fmla="*/ 10926 w 10930"/>
                <a:gd name="T39" fmla="*/ 1114 h 1212"/>
                <a:gd name="T40" fmla="*/ 10920 w 10930"/>
                <a:gd name="T41" fmla="*/ 1137 h 1212"/>
                <a:gd name="T42" fmla="*/ 10909 w 10930"/>
                <a:gd name="T43" fmla="*/ 1158 h 1212"/>
                <a:gd name="T44" fmla="*/ 10893 w 10930"/>
                <a:gd name="T45" fmla="*/ 1176 h 1212"/>
                <a:gd name="T46" fmla="*/ 10876 w 10930"/>
                <a:gd name="T47" fmla="*/ 1191 h 1212"/>
                <a:gd name="T48" fmla="*/ 10855 w 10930"/>
                <a:gd name="T49" fmla="*/ 1203 h 1212"/>
                <a:gd name="T50" fmla="*/ 10832 w 10930"/>
                <a:gd name="T51" fmla="*/ 1208 h 1212"/>
                <a:gd name="T52" fmla="*/ 10809 w 10930"/>
                <a:gd name="T53" fmla="*/ 1212 h 1212"/>
                <a:gd name="T54" fmla="*/ 121 w 10930"/>
                <a:gd name="T55" fmla="*/ 1212 h 1212"/>
                <a:gd name="T56" fmla="*/ 96 w 10930"/>
                <a:gd name="T57" fmla="*/ 1208 h 1212"/>
                <a:gd name="T58" fmla="*/ 73 w 10930"/>
                <a:gd name="T59" fmla="*/ 1203 h 1212"/>
                <a:gd name="T60" fmla="*/ 53 w 10930"/>
                <a:gd name="T61" fmla="*/ 1191 h 1212"/>
                <a:gd name="T62" fmla="*/ 34 w 10930"/>
                <a:gd name="T63" fmla="*/ 1176 h 1212"/>
                <a:gd name="T64" fmla="*/ 19 w 10930"/>
                <a:gd name="T65" fmla="*/ 1158 h 1212"/>
                <a:gd name="T66" fmla="*/ 9 w 10930"/>
                <a:gd name="T67" fmla="*/ 1137 h 1212"/>
                <a:gd name="T68" fmla="*/ 2 w 10930"/>
                <a:gd name="T69" fmla="*/ 1114 h 1212"/>
                <a:gd name="T70" fmla="*/ 0 w 10930"/>
                <a:gd name="T71" fmla="*/ 1091 h 1212"/>
                <a:gd name="T72" fmla="*/ 0 w 10930"/>
                <a:gd name="T73" fmla="*/ 121 h 1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930" h="1212">
                  <a:moveTo>
                    <a:pt x="0" y="121"/>
                  </a:moveTo>
                  <a:lnTo>
                    <a:pt x="2" y="96"/>
                  </a:lnTo>
                  <a:lnTo>
                    <a:pt x="9" y="73"/>
                  </a:lnTo>
                  <a:lnTo>
                    <a:pt x="19" y="54"/>
                  </a:lnTo>
                  <a:lnTo>
                    <a:pt x="34" y="35"/>
                  </a:lnTo>
                  <a:lnTo>
                    <a:pt x="53" y="20"/>
                  </a:lnTo>
                  <a:lnTo>
                    <a:pt x="73" y="10"/>
                  </a:lnTo>
                  <a:lnTo>
                    <a:pt x="96" y="2"/>
                  </a:lnTo>
                  <a:lnTo>
                    <a:pt x="121" y="0"/>
                  </a:lnTo>
                  <a:lnTo>
                    <a:pt x="10809" y="0"/>
                  </a:lnTo>
                  <a:lnTo>
                    <a:pt x="10832" y="2"/>
                  </a:lnTo>
                  <a:lnTo>
                    <a:pt x="10855" y="10"/>
                  </a:lnTo>
                  <a:lnTo>
                    <a:pt x="10876" y="20"/>
                  </a:lnTo>
                  <a:lnTo>
                    <a:pt x="10893" y="35"/>
                  </a:lnTo>
                  <a:lnTo>
                    <a:pt x="10909" y="54"/>
                  </a:lnTo>
                  <a:lnTo>
                    <a:pt x="10920" y="73"/>
                  </a:lnTo>
                  <a:lnTo>
                    <a:pt x="10926" y="96"/>
                  </a:lnTo>
                  <a:lnTo>
                    <a:pt x="10930" y="121"/>
                  </a:lnTo>
                  <a:lnTo>
                    <a:pt x="10930" y="1091"/>
                  </a:lnTo>
                  <a:lnTo>
                    <a:pt x="10926" y="1114"/>
                  </a:lnTo>
                  <a:lnTo>
                    <a:pt x="10920" y="1137"/>
                  </a:lnTo>
                  <a:lnTo>
                    <a:pt x="10909" y="1158"/>
                  </a:lnTo>
                  <a:lnTo>
                    <a:pt x="10893" y="1176"/>
                  </a:lnTo>
                  <a:lnTo>
                    <a:pt x="10876" y="1191"/>
                  </a:lnTo>
                  <a:lnTo>
                    <a:pt x="10855" y="1203"/>
                  </a:lnTo>
                  <a:lnTo>
                    <a:pt x="10832" y="1208"/>
                  </a:lnTo>
                  <a:lnTo>
                    <a:pt x="10809" y="1212"/>
                  </a:lnTo>
                  <a:lnTo>
                    <a:pt x="121" y="1212"/>
                  </a:lnTo>
                  <a:lnTo>
                    <a:pt x="96" y="1208"/>
                  </a:lnTo>
                  <a:lnTo>
                    <a:pt x="73" y="1203"/>
                  </a:lnTo>
                  <a:lnTo>
                    <a:pt x="53" y="1191"/>
                  </a:lnTo>
                  <a:lnTo>
                    <a:pt x="34" y="1176"/>
                  </a:lnTo>
                  <a:lnTo>
                    <a:pt x="19" y="1158"/>
                  </a:lnTo>
                  <a:lnTo>
                    <a:pt x="9" y="1137"/>
                  </a:lnTo>
                  <a:lnTo>
                    <a:pt x="2" y="1114"/>
                  </a:lnTo>
                  <a:lnTo>
                    <a:pt x="0" y="1091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" name="Freeform 8"/>
            <p:cNvSpPr>
              <a:spLocks/>
            </p:cNvSpPr>
            <p:nvPr/>
          </p:nvSpPr>
          <p:spPr bwMode="auto">
            <a:xfrm>
              <a:off x="150" y="1859"/>
              <a:ext cx="5465" cy="606"/>
            </a:xfrm>
            <a:custGeom>
              <a:avLst/>
              <a:gdLst>
                <a:gd name="T0" fmla="*/ 0 w 10930"/>
                <a:gd name="T1" fmla="*/ 121 h 1214"/>
                <a:gd name="T2" fmla="*/ 2 w 10930"/>
                <a:gd name="T3" fmla="*/ 96 h 1214"/>
                <a:gd name="T4" fmla="*/ 9 w 10930"/>
                <a:gd name="T5" fmla="*/ 73 h 1214"/>
                <a:gd name="T6" fmla="*/ 21 w 10930"/>
                <a:gd name="T7" fmla="*/ 54 h 1214"/>
                <a:gd name="T8" fmla="*/ 34 w 10930"/>
                <a:gd name="T9" fmla="*/ 35 h 1214"/>
                <a:gd name="T10" fmla="*/ 53 w 10930"/>
                <a:gd name="T11" fmla="*/ 21 h 1214"/>
                <a:gd name="T12" fmla="*/ 73 w 10930"/>
                <a:gd name="T13" fmla="*/ 10 h 1214"/>
                <a:gd name="T14" fmla="*/ 96 w 10930"/>
                <a:gd name="T15" fmla="*/ 2 h 1214"/>
                <a:gd name="T16" fmla="*/ 121 w 10930"/>
                <a:gd name="T17" fmla="*/ 0 h 1214"/>
                <a:gd name="T18" fmla="*/ 10809 w 10930"/>
                <a:gd name="T19" fmla="*/ 0 h 1214"/>
                <a:gd name="T20" fmla="*/ 10832 w 10930"/>
                <a:gd name="T21" fmla="*/ 2 h 1214"/>
                <a:gd name="T22" fmla="*/ 10855 w 10930"/>
                <a:gd name="T23" fmla="*/ 10 h 1214"/>
                <a:gd name="T24" fmla="*/ 10876 w 10930"/>
                <a:gd name="T25" fmla="*/ 21 h 1214"/>
                <a:gd name="T26" fmla="*/ 10893 w 10930"/>
                <a:gd name="T27" fmla="*/ 35 h 1214"/>
                <a:gd name="T28" fmla="*/ 10909 w 10930"/>
                <a:gd name="T29" fmla="*/ 54 h 1214"/>
                <a:gd name="T30" fmla="*/ 10920 w 10930"/>
                <a:gd name="T31" fmla="*/ 73 h 1214"/>
                <a:gd name="T32" fmla="*/ 10926 w 10930"/>
                <a:gd name="T33" fmla="*/ 96 h 1214"/>
                <a:gd name="T34" fmla="*/ 10930 w 10930"/>
                <a:gd name="T35" fmla="*/ 121 h 1214"/>
                <a:gd name="T36" fmla="*/ 10930 w 10930"/>
                <a:gd name="T37" fmla="*/ 1093 h 1214"/>
                <a:gd name="T38" fmla="*/ 10926 w 10930"/>
                <a:gd name="T39" fmla="*/ 1116 h 1214"/>
                <a:gd name="T40" fmla="*/ 10920 w 10930"/>
                <a:gd name="T41" fmla="*/ 1139 h 1214"/>
                <a:gd name="T42" fmla="*/ 10909 w 10930"/>
                <a:gd name="T43" fmla="*/ 1160 h 1214"/>
                <a:gd name="T44" fmla="*/ 10893 w 10930"/>
                <a:gd name="T45" fmla="*/ 1177 h 1214"/>
                <a:gd name="T46" fmla="*/ 10876 w 10930"/>
                <a:gd name="T47" fmla="*/ 1193 h 1214"/>
                <a:gd name="T48" fmla="*/ 10855 w 10930"/>
                <a:gd name="T49" fmla="*/ 1204 h 1214"/>
                <a:gd name="T50" fmla="*/ 10832 w 10930"/>
                <a:gd name="T51" fmla="*/ 1210 h 1214"/>
                <a:gd name="T52" fmla="*/ 10809 w 10930"/>
                <a:gd name="T53" fmla="*/ 1214 h 1214"/>
                <a:gd name="T54" fmla="*/ 121 w 10930"/>
                <a:gd name="T55" fmla="*/ 1214 h 1214"/>
                <a:gd name="T56" fmla="*/ 96 w 10930"/>
                <a:gd name="T57" fmla="*/ 1210 h 1214"/>
                <a:gd name="T58" fmla="*/ 73 w 10930"/>
                <a:gd name="T59" fmla="*/ 1204 h 1214"/>
                <a:gd name="T60" fmla="*/ 53 w 10930"/>
                <a:gd name="T61" fmla="*/ 1193 h 1214"/>
                <a:gd name="T62" fmla="*/ 34 w 10930"/>
                <a:gd name="T63" fmla="*/ 1177 h 1214"/>
                <a:gd name="T64" fmla="*/ 21 w 10930"/>
                <a:gd name="T65" fmla="*/ 1160 h 1214"/>
                <a:gd name="T66" fmla="*/ 9 w 10930"/>
                <a:gd name="T67" fmla="*/ 1139 h 1214"/>
                <a:gd name="T68" fmla="*/ 2 w 10930"/>
                <a:gd name="T69" fmla="*/ 1116 h 1214"/>
                <a:gd name="T70" fmla="*/ 0 w 10930"/>
                <a:gd name="T71" fmla="*/ 1093 h 1214"/>
                <a:gd name="T72" fmla="*/ 0 w 10930"/>
                <a:gd name="T73" fmla="*/ 121 h 1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930" h="1214">
                  <a:moveTo>
                    <a:pt x="0" y="121"/>
                  </a:moveTo>
                  <a:lnTo>
                    <a:pt x="2" y="96"/>
                  </a:lnTo>
                  <a:lnTo>
                    <a:pt x="9" y="73"/>
                  </a:lnTo>
                  <a:lnTo>
                    <a:pt x="21" y="54"/>
                  </a:lnTo>
                  <a:lnTo>
                    <a:pt x="34" y="35"/>
                  </a:lnTo>
                  <a:lnTo>
                    <a:pt x="53" y="21"/>
                  </a:lnTo>
                  <a:lnTo>
                    <a:pt x="73" y="10"/>
                  </a:lnTo>
                  <a:lnTo>
                    <a:pt x="96" y="2"/>
                  </a:lnTo>
                  <a:lnTo>
                    <a:pt x="121" y="0"/>
                  </a:lnTo>
                  <a:lnTo>
                    <a:pt x="10809" y="0"/>
                  </a:lnTo>
                  <a:lnTo>
                    <a:pt x="10832" y="2"/>
                  </a:lnTo>
                  <a:lnTo>
                    <a:pt x="10855" y="10"/>
                  </a:lnTo>
                  <a:lnTo>
                    <a:pt x="10876" y="21"/>
                  </a:lnTo>
                  <a:lnTo>
                    <a:pt x="10893" y="35"/>
                  </a:lnTo>
                  <a:lnTo>
                    <a:pt x="10909" y="54"/>
                  </a:lnTo>
                  <a:lnTo>
                    <a:pt x="10920" y="73"/>
                  </a:lnTo>
                  <a:lnTo>
                    <a:pt x="10926" y="96"/>
                  </a:lnTo>
                  <a:lnTo>
                    <a:pt x="10930" y="121"/>
                  </a:lnTo>
                  <a:lnTo>
                    <a:pt x="10930" y="1093"/>
                  </a:lnTo>
                  <a:lnTo>
                    <a:pt x="10926" y="1116"/>
                  </a:lnTo>
                  <a:lnTo>
                    <a:pt x="10920" y="1139"/>
                  </a:lnTo>
                  <a:lnTo>
                    <a:pt x="10909" y="1160"/>
                  </a:lnTo>
                  <a:lnTo>
                    <a:pt x="10893" y="1177"/>
                  </a:lnTo>
                  <a:lnTo>
                    <a:pt x="10876" y="1193"/>
                  </a:lnTo>
                  <a:lnTo>
                    <a:pt x="10855" y="1204"/>
                  </a:lnTo>
                  <a:lnTo>
                    <a:pt x="10832" y="1210"/>
                  </a:lnTo>
                  <a:lnTo>
                    <a:pt x="10809" y="1214"/>
                  </a:lnTo>
                  <a:lnTo>
                    <a:pt x="121" y="1214"/>
                  </a:lnTo>
                  <a:lnTo>
                    <a:pt x="96" y="1210"/>
                  </a:lnTo>
                  <a:lnTo>
                    <a:pt x="73" y="1204"/>
                  </a:lnTo>
                  <a:lnTo>
                    <a:pt x="53" y="1193"/>
                  </a:lnTo>
                  <a:lnTo>
                    <a:pt x="34" y="1177"/>
                  </a:lnTo>
                  <a:lnTo>
                    <a:pt x="21" y="1160"/>
                  </a:lnTo>
                  <a:lnTo>
                    <a:pt x="9" y="1139"/>
                  </a:lnTo>
                  <a:lnTo>
                    <a:pt x="2" y="1116"/>
                  </a:lnTo>
                  <a:lnTo>
                    <a:pt x="0" y="1093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Freeform 11"/>
            <p:cNvSpPr>
              <a:spLocks/>
            </p:cNvSpPr>
            <p:nvPr/>
          </p:nvSpPr>
          <p:spPr bwMode="auto">
            <a:xfrm>
              <a:off x="150" y="1151"/>
              <a:ext cx="5465" cy="607"/>
            </a:xfrm>
            <a:custGeom>
              <a:avLst/>
              <a:gdLst>
                <a:gd name="T0" fmla="*/ 0 w 10930"/>
                <a:gd name="T1" fmla="*/ 121 h 1213"/>
                <a:gd name="T2" fmla="*/ 2 w 10930"/>
                <a:gd name="T3" fmla="*/ 96 h 1213"/>
                <a:gd name="T4" fmla="*/ 9 w 10930"/>
                <a:gd name="T5" fmla="*/ 73 h 1213"/>
                <a:gd name="T6" fmla="*/ 21 w 10930"/>
                <a:gd name="T7" fmla="*/ 54 h 1213"/>
                <a:gd name="T8" fmla="*/ 34 w 10930"/>
                <a:gd name="T9" fmla="*/ 34 h 1213"/>
                <a:gd name="T10" fmla="*/ 53 w 10930"/>
                <a:gd name="T11" fmla="*/ 21 h 1213"/>
                <a:gd name="T12" fmla="*/ 73 w 10930"/>
                <a:gd name="T13" fmla="*/ 9 h 1213"/>
                <a:gd name="T14" fmla="*/ 96 w 10930"/>
                <a:gd name="T15" fmla="*/ 2 h 1213"/>
                <a:gd name="T16" fmla="*/ 121 w 10930"/>
                <a:gd name="T17" fmla="*/ 0 h 1213"/>
                <a:gd name="T18" fmla="*/ 10809 w 10930"/>
                <a:gd name="T19" fmla="*/ 0 h 1213"/>
                <a:gd name="T20" fmla="*/ 10832 w 10930"/>
                <a:gd name="T21" fmla="*/ 2 h 1213"/>
                <a:gd name="T22" fmla="*/ 10855 w 10930"/>
                <a:gd name="T23" fmla="*/ 9 h 1213"/>
                <a:gd name="T24" fmla="*/ 10876 w 10930"/>
                <a:gd name="T25" fmla="*/ 21 h 1213"/>
                <a:gd name="T26" fmla="*/ 10893 w 10930"/>
                <a:gd name="T27" fmla="*/ 34 h 1213"/>
                <a:gd name="T28" fmla="*/ 10909 w 10930"/>
                <a:gd name="T29" fmla="*/ 54 h 1213"/>
                <a:gd name="T30" fmla="*/ 10920 w 10930"/>
                <a:gd name="T31" fmla="*/ 73 h 1213"/>
                <a:gd name="T32" fmla="*/ 10926 w 10930"/>
                <a:gd name="T33" fmla="*/ 96 h 1213"/>
                <a:gd name="T34" fmla="*/ 10930 w 10930"/>
                <a:gd name="T35" fmla="*/ 121 h 1213"/>
                <a:gd name="T36" fmla="*/ 10930 w 10930"/>
                <a:gd name="T37" fmla="*/ 1092 h 1213"/>
                <a:gd name="T38" fmla="*/ 10926 w 10930"/>
                <a:gd name="T39" fmla="*/ 1116 h 1213"/>
                <a:gd name="T40" fmla="*/ 10920 w 10930"/>
                <a:gd name="T41" fmla="*/ 1139 h 1213"/>
                <a:gd name="T42" fmla="*/ 10909 w 10930"/>
                <a:gd name="T43" fmla="*/ 1160 h 1213"/>
                <a:gd name="T44" fmla="*/ 10893 w 10930"/>
                <a:gd name="T45" fmla="*/ 1177 h 1213"/>
                <a:gd name="T46" fmla="*/ 10876 w 10930"/>
                <a:gd name="T47" fmla="*/ 1192 h 1213"/>
                <a:gd name="T48" fmla="*/ 10855 w 10930"/>
                <a:gd name="T49" fmla="*/ 1204 h 1213"/>
                <a:gd name="T50" fmla="*/ 10832 w 10930"/>
                <a:gd name="T51" fmla="*/ 1210 h 1213"/>
                <a:gd name="T52" fmla="*/ 10809 w 10930"/>
                <a:gd name="T53" fmla="*/ 1213 h 1213"/>
                <a:gd name="T54" fmla="*/ 121 w 10930"/>
                <a:gd name="T55" fmla="*/ 1213 h 1213"/>
                <a:gd name="T56" fmla="*/ 96 w 10930"/>
                <a:gd name="T57" fmla="*/ 1210 h 1213"/>
                <a:gd name="T58" fmla="*/ 73 w 10930"/>
                <a:gd name="T59" fmla="*/ 1204 h 1213"/>
                <a:gd name="T60" fmla="*/ 53 w 10930"/>
                <a:gd name="T61" fmla="*/ 1192 h 1213"/>
                <a:gd name="T62" fmla="*/ 34 w 10930"/>
                <a:gd name="T63" fmla="*/ 1177 h 1213"/>
                <a:gd name="T64" fmla="*/ 21 w 10930"/>
                <a:gd name="T65" fmla="*/ 1160 h 1213"/>
                <a:gd name="T66" fmla="*/ 9 w 10930"/>
                <a:gd name="T67" fmla="*/ 1139 h 1213"/>
                <a:gd name="T68" fmla="*/ 2 w 10930"/>
                <a:gd name="T69" fmla="*/ 1116 h 1213"/>
                <a:gd name="T70" fmla="*/ 0 w 10930"/>
                <a:gd name="T71" fmla="*/ 1092 h 1213"/>
                <a:gd name="T72" fmla="*/ 0 w 10930"/>
                <a:gd name="T73" fmla="*/ 121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930" h="1213">
                  <a:moveTo>
                    <a:pt x="0" y="121"/>
                  </a:moveTo>
                  <a:lnTo>
                    <a:pt x="2" y="96"/>
                  </a:lnTo>
                  <a:lnTo>
                    <a:pt x="9" y="73"/>
                  </a:lnTo>
                  <a:lnTo>
                    <a:pt x="21" y="54"/>
                  </a:lnTo>
                  <a:lnTo>
                    <a:pt x="34" y="34"/>
                  </a:lnTo>
                  <a:lnTo>
                    <a:pt x="53" y="21"/>
                  </a:lnTo>
                  <a:lnTo>
                    <a:pt x="73" y="9"/>
                  </a:lnTo>
                  <a:lnTo>
                    <a:pt x="96" y="2"/>
                  </a:lnTo>
                  <a:lnTo>
                    <a:pt x="121" y="0"/>
                  </a:lnTo>
                  <a:lnTo>
                    <a:pt x="10809" y="0"/>
                  </a:lnTo>
                  <a:lnTo>
                    <a:pt x="10832" y="2"/>
                  </a:lnTo>
                  <a:lnTo>
                    <a:pt x="10855" y="9"/>
                  </a:lnTo>
                  <a:lnTo>
                    <a:pt x="10876" y="21"/>
                  </a:lnTo>
                  <a:lnTo>
                    <a:pt x="10893" y="34"/>
                  </a:lnTo>
                  <a:lnTo>
                    <a:pt x="10909" y="54"/>
                  </a:lnTo>
                  <a:lnTo>
                    <a:pt x="10920" y="73"/>
                  </a:lnTo>
                  <a:lnTo>
                    <a:pt x="10926" y="96"/>
                  </a:lnTo>
                  <a:lnTo>
                    <a:pt x="10930" y="121"/>
                  </a:lnTo>
                  <a:lnTo>
                    <a:pt x="10930" y="1092"/>
                  </a:lnTo>
                  <a:lnTo>
                    <a:pt x="10926" y="1116"/>
                  </a:lnTo>
                  <a:lnTo>
                    <a:pt x="10920" y="1139"/>
                  </a:lnTo>
                  <a:lnTo>
                    <a:pt x="10909" y="1160"/>
                  </a:lnTo>
                  <a:lnTo>
                    <a:pt x="10893" y="1177"/>
                  </a:lnTo>
                  <a:lnTo>
                    <a:pt x="10876" y="1192"/>
                  </a:lnTo>
                  <a:lnTo>
                    <a:pt x="10855" y="1204"/>
                  </a:lnTo>
                  <a:lnTo>
                    <a:pt x="10832" y="1210"/>
                  </a:lnTo>
                  <a:lnTo>
                    <a:pt x="10809" y="1213"/>
                  </a:lnTo>
                  <a:lnTo>
                    <a:pt x="121" y="1213"/>
                  </a:lnTo>
                  <a:lnTo>
                    <a:pt x="96" y="1210"/>
                  </a:lnTo>
                  <a:lnTo>
                    <a:pt x="73" y="1204"/>
                  </a:lnTo>
                  <a:lnTo>
                    <a:pt x="53" y="1192"/>
                  </a:lnTo>
                  <a:lnTo>
                    <a:pt x="34" y="1177"/>
                  </a:lnTo>
                  <a:lnTo>
                    <a:pt x="21" y="1160"/>
                  </a:lnTo>
                  <a:lnTo>
                    <a:pt x="9" y="1139"/>
                  </a:lnTo>
                  <a:lnTo>
                    <a:pt x="2" y="1116"/>
                  </a:lnTo>
                  <a:lnTo>
                    <a:pt x="0" y="1092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Rectangle 13"/>
            <p:cNvSpPr>
              <a:spLocks noChangeArrowheads="1"/>
            </p:cNvSpPr>
            <p:nvPr/>
          </p:nvSpPr>
          <p:spPr bwMode="auto">
            <a:xfrm>
              <a:off x="204" y="1257"/>
              <a:ext cx="153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GB" sz="2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National Inventory</a:t>
              </a:r>
              <a:br>
                <a:rPr kumimoji="0" lang="en-GB" sz="2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</a:br>
              <a:r>
                <a:rPr lang="en-GB" sz="23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Administration</a:t>
              </a:r>
              <a:endParaRPr kumimoji="0" lang="en-GB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Freeform 14"/>
            <p:cNvSpPr>
              <a:spLocks/>
            </p:cNvSpPr>
            <p:nvPr/>
          </p:nvSpPr>
          <p:spPr bwMode="auto">
            <a:xfrm>
              <a:off x="3459" y="1202"/>
              <a:ext cx="1362" cy="505"/>
            </a:xfrm>
            <a:custGeom>
              <a:avLst/>
              <a:gdLst>
                <a:gd name="T0" fmla="*/ 0 w 2724"/>
                <a:gd name="T1" fmla="*/ 101 h 1010"/>
                <a:gd name="T2" fmla="*/ 2 w 2724"/>
                <a:gd name="T3" fmla="*/ 80 h 1010"/>
                <a:gd name="T4" fmla="*/ 7 w 2724"/>
                <a:gd name="T5" fmla="*/ 61 h 1010"/>
                <a:gd name="T6" fmla="*/ 17 w 2724"/>
                <a:gd name="T7" fmla="*/ 44 h 1010"/>
                <a:gd name="T8" fmla="*/ 30 w 2724"/>
                <a:gd name="T9" fmla="*/ 30 h 1010"/>
                <a:gd name="T10" fmla="*/ 44 w 2724"/>
                <a:gd name="T11" fmla="*/ 17 h 1010"/>
                <a:gd name="T12" fmla="*/ 61 w 2724"/>
                <a:gd name="T13" fmla="*/ 7 h 1010"/>
                <a:gd name="T14" fmla="*/ 80 w 2724"/>
                <a:gd name="T15" fmla="*/ 2 h 1010"/>
                <a:gd name="T16" fmla="*/ 101 w 2724"/>
                <a:gd name="T17" fmla="*/ 0 h 1010"/>
                <a:gd name="T18" fmla="*/ 2624 w 2724"/>
                <a:gd name="T19" fmla="*/ 0 h 1010"/>
                <a:gd name="T20" fmla="*/ 2643 w 2724"/>
                <a:gd name="T21" fmla="*/ 2 h 1010"/>
                <a:gd name="T22" fmla="*/ 2663 w 2724"/>
                <a:gd name="T23" fmla="*/ 7 h 1010"/>
                <a:gd name="T24" fmla="*/ 2680 w 2724"/>
                <a:gd name="T25" fmla="*/ 17 h 1010"/>
                <a:gd name="T26" fmla="*/ 2695 w 2724"/>
                <a:gd name="T27" fmla="*/ 30 h 1010"/>
                <a:gd name="T28" fmla="*/ 2707 w 2724"/>
                <a:gd name="T29" fmla="*/ 44 h 1010"/>
                <a:gd name="T30" fmla="*/ 2716 w 2724"/>
                <a:gd name="T31" fmla="*/ 61 h 1010"/>
                <a:gd name="T32" fmla="*/ 2722 w 2724"/>
                <a:gd name="T33" fmla="*/ 80 h 1010"/>
                <a:gd name="T34" fmla="*/ 2724 w 2724"/>
                <a:gd name="T35" fmla="*/ 101 h 1010"/>
                <a:gd name="T36" fmla="*/ 2724 w 2724"/>
                <a:gd name="T37" fmla="*/ 910 h 1010"/>
                <a:gd name="T38" fmla="*/ 2722 w 2724"/>
                <a:gd name="T39" fmla="*/ 929 h 1010"/>
                <a:gd name="T40" fmla="*/ 2716 w 2724"/>
                <a:gd name="T41" fmla="*/ 948 h 1010"/>
                <a:gd name="T42" fmla="*/ 2707 w 2724"/>
                <a:gd name="T43" fmla="*/ 966 h 1010"/>
                <a:gd name="T44" fmla="*/ 2695 w 2724"/>
                <a:gd name="T45" fmla="*/ 981 h 1010"/>
                <a:gd name="T46" fmla="*/ 2680 w 2724"/>
                <a:gd name="T47" fmla="*/ 992 h 1010"/>
                <a:gd name="T48" fmla="*/ 2663 w 2724"/>
                <a:gd name="T49" fmla="*/ 1002 h 1010"/>
                <a:gd name="T50" fmla="*/ 2643 w 2724"/>
                <a:gd name="T51" fmla="*/ 1008 h 1010"/>
                <a:gd name="T52" fmla="*/ 2624 w 2724"/>
                <a:gd name="T53" fmla="*/ 1010 h 1010"/>
                <a:gd name="T54" fmla="*/ 101 w 2724"/>
                <a:gd name="T55" fmla="*/ 1010 h 1010"/>
                <a:gd name="T56" fmla="*/ 80 w 2724"/>
                <a:gd name="T57" fmla="*/ 1008 h 1010"/>
                <a:gd name="T58" fmla="*/ 61 w 2724"/>
                <a:gd name="T59" fmla="*/ 1002 h 1010"/>
                <a:gd name="T60" fmla="*/ 44 w 2724"/>
                <a:gd name="T61" fmla="*/ 992 h 1010"/>
                <a:gd name="T62" fmla="*/ 30 w 2724"/>
                <a:gd name="T63" fmla="*/ 981 h 1010"/>
                <a:gd name="T64" fmla="*/ 17 w 2724"/>
                <a:gd name="T65" fmla="*/ 966 h 1010"/>
                <a:gd name="T66" fmla="*/ 7 w 2724"/>
                <a:gd name="T67" fmla="*/ 948 h 1010"/>
                <a:gd name="T68" fmla="*/ 2 w 2724"/>
                <a:gd name="T69" fmla="*/ 929 h 1010"/>
                <a:gd name="T70" fmla="*/ 0 w 2724"/>
                <a:gd name="T71" fmla="*/ 910 h 1010"/>
                <a:gd name="T72" fmla="*/ 0 w 2724"/>
                <a:gd name="T73" fmla="*/ 101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724" h="1010">
                  <a:moveTo>
                    <a:pt x="0" y="101"/>
                  </a:moveTo>
                  <a:lnTo>
                    <a:pt x="2" y="80"/>
                  </a:lnTo>
                  <a:lnTo>
                    <a:pt x="7" y="61"/>
                  </a:lnTo>
                  <a:lnTo>
                    <a:pt x="17" y="44"/>
                  </a:lnTo>
                  <a:lnTo>
                    <a:pt x="30" y="30"/>
                  </a:lnTo>
                  <a:lnTo>
                    <a:pt x="44" y="17"/>
                  </a:lnTo>
                  <a:lnTo>
                    <a:pt x="61" y="7"/>
                  </a:lnTo>
                  <a:lnTo>
                    <a:pt x="80" y="2"/>
                  </a:lnTo>
                  <a:lnTo>
                    <a:pt x="101" y="0"/>
                  </a:lnTo>
                  <a:lnTo>
                    <a:pt x="2624" y="0"/>
                  </a:lnTo>
                  <a:lnTo>
                    <a:pt x="2643" y="2"/>
                  </a:lnTo>
                  <a:lnTo>
                    <a:pt x="2663" y="7"/>
                  </a:lnTo>
                  <a:lnTo>
                    <a:pt x="2680" y="17"/>
                  </a:lnTo>
                  <a:lnTo>
                    <a:pt x="2695" y="30"/>
                  </a:lnTo>
                  <a:lnTo>
                    <a:pt x="2707" y="44"/>
                  </a:lnTo>
                  <a:lnTo>
                    <a:pt x="2716" y="61"/>
                  </a:lnTo>
                  <a:lnTo>
                    <a:pt x="2722" y="80"/>
                  </a:lnTo>
                  <a:lnTo>
                    <a:pt x="2724" y="101"/>
                  </a:lnTo>
                  <a:lnTo>
                    <a:pt x="2724" y="910"/>
                  </a:lnTo>
                  <a:lnTo>
                    <a:pt x="2722" y="929"/>
                  </a:lnTo>
                  <a:lnTo>
                    <a:pt x="2716" y="948"/>
                  </a:lnTo>
                  <a:lnTo>
                    <a:pt x="2707" y="966"/>
                  </a:lnTo>
                  <a:lnTo>
                    <a:pt x="2695" y="981"/>
                  </a:lnTo>
                  <a:lnTo>
                    <a:pt x="2680" y="992"/>
                  </a:lnTo>
                  <a:lnTo>
                    <a:pt x="2663" y="1002"/>
                  </a:lnTo>
                  <a:lnTo>
                    <a:pt x="2643" y="1008"/>
                  </a:lnTo>
                  <a:lnTo>
                    <a:pt x="2624" y="1010"/>
                  </a:lnTo>
                  <a:lnTo>
                    <a:pt x="101" y="1010"/>
                  </a:lnTo>
                  <a:lnTo>
                    <a:pt x="80" y="1008"/>
                  </a:lnTo>
                  <a:lnTo>
                    <a:pt x="61" y="1002"/>
                  </a:lnTo>
                  <a:lnTo>
                    <a:pt x="44" y="992"/>
                  </a:lnTo>
                  <a:lnTo>
                    <a:pt x="30" y="981"/>
                  </a:lnTo>
                  <a:lnTo>
                    <a:pt x="17" y="966"/>
                  </a:lnTo>
                  <a:lnTo>
                    <a:pt x="7" y="948"/>
                  </a:lnTo>
                  <a:lnTo>
                    <a:pt x="2" y="929"/>
                  </a:lnTo>
                  <a:lnTo>
                    <a:pt x="0" y="910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Freeform 15"/>
            <p:cNvSpPr>
              <a:spLocks noEditPoints="1"/>
            </p:cNvSpPr>
            <p:nvPr/>
          </p:nvSpPr>
          <p:spPr bwMode="auto">
            <a:xfrm>
              <a:off x="3451" y="1194"/>
              <a:ext cx="1379" cy="521"/>
            </a:xfrm>
            <a:custGeom>
              <a:avLst/>
              <a:gdLst>
                <a:gd name="T0" fmla="*/ 2 w 2757"/>
                <a:gd name="T1" fmla="*/ 94 h 1043"/>
                <a:gd name="T2" fmla="*/ 14 w 2757"/>
                <a:gd name="T3" fmla="*/ 62 h 1043"/>
                <a:gd name="T4" fmla="*/ 33 w 2757"/>
                <a:gd name="T5" fmla="*/ 35 h 1043"/>
                <a:gd name="T6" fmla="*/ 60 w 2757"/>
                <a:gd name="T7" fmla="*/ 14 h 1043"/>
                <a:gd name="T8" fmla="*/ 93 w 2757"/>
                <a:gd name="T9" fmla="*/ 2 h 1043"/>
                <a:gd name="T10" fmla="*/ 2640 w 2757"/>
                <a:gd name="T11" fmla="*/ 0 h 1043"/>
                <a:gd name="T12" fmla="*/ 2673 w 2757"/>
                <a:gd name="T13" fmla="*/ 4 h 1043"/>
                <a:gd name="T14" fmla="*/ 2704 w 2757"/>
                <a:gd name="T15" fmla="*/ 19 h 1043"/>
                <a:gd name="T16" fmla="*/ 2731 w 2757"/>
                <a:gd name="T17" fmla="*/ 42 h 1043"/>
                <a:gd name="T18" fmla="*/ 2748 w 2757"/>
                <a:gd name="T19" fmla="*/ 71 h 1043"/>
                <a:gd name="T20" fmla="*/ 2755 w 2757"/>
                <a:gd name="T21" fmla="*/ 104 h 1043"/>
                <a:gd name="T22" fmla="*/ 2755 w 2757"/>
                <a:gd name="T23" fmla="*/ 935 h 1043"/>
                <a:gd name="T24" fmla="*/ 2748 w 2757"/>
                <a:gd name="T25" fmla="*/ 970 h 1043"/>
                <a:gd name="T26" fmla="*/ 2731 w 2757"/>
                <a:gd name="T27" fmla="*/ 999 h 1043"/>
                <a:gd name="T28" fmla="*/ 2706 w 2757"/>
                <a:gd name="T29" fmla="*/ 1022 h 1043"/>
                <a:gd name="T30" fmla="*/ 2675 w 2757"/>
                <a:gd name="T31" fmla="*/ 1037 h 1043"/>
                <a:gd name="T32" fmla="*/ 2640 w 2757"/>
                <a:gd name="T33" fmla="*/ 1043 h 1043"/>
                <a:gd name="T34" fmla="*/ 94 w 2757"/>
                <a:gd name="T35" fmla="*/ 1041 h 1043"/>
                <a:gd name="T36" fmla="*/ 62 w 2757"/>
                <a:gd name="T37" fmla="*/ 1030 h 1043"/>
                <a:gd name="T38" fmla="*/ 35 w 2757"/>
                <a:gd name="T39" fmla="*/ 1008 h 1043"/>
                <a:gd name="T40" fmla="*/ 14 w 2757"/>
                <a:gd name="T41" fmla="*/ 982 h 1043"/>
                <a:gd name="T42" fmla="*/ 2 w 2757"/>
                <a:gd name="T43" fmla="*/ 949 h 1043"/>
                <a:gd name="T44" fmla="*/ 0 w 2757"/>
                <a:gd name="T45" fmla="*/ 117 h 1043"/>
                <a:gd name="T46" fmla="*/ 35 w 2757"/>
                <a:gd name="T47" fmla="*/ 941 h 1043"/>
                <a:gd name="T48" fmla="*/ 43 w 2757"/>
                <a:gd name="T49" fmla="*/ 964 h 1043"/>
                <a:gd name="T50" fmla="*/ 56 w 2757"/>
                <a:gd name="T51" fmla="*/ 985 h 1043"/>
                <a:gd name="T52" fmla="*/ 75 w 2757"/>
                <a:gd name="T53" fmla="*/ 999 h 1043"/>
                <a:gd name="T54" fmla="*/ 100 w 2757"/>
                <a:gd name="T55" fmla="*/ 1008 h 1043"/>
                <a:gd name="T56" fmla="*/ 2638 w 2757"/>
                <a:gd name="T57" fmla="*/ 1010 h 1043"/>
                <a:gd name="T58" fmla="*/ 2663 w 2757"/>
                <a:gd name="T59" fmla="*/ 1006 h 1043"/>
                <a:gd name="T60" fmla="*/ 2686 w 2757"/>
                <a:gd name="T61" fmla="*/ 997 h 1043"/>
                <a:gd name="T62" fmla="*/ 2704 w 2757"/>
                <a:gd name="T63" fmla="*/ 980 h 1043"/>
                <a:gd name="T64" fmla="*/ 2717 w 2757"/>
                <a:gd name="T65" fmla="*/ 958 h 1043"/>
                <a:gd name="T66" fmla="*/ 2725 w 2757"/>
                <a:gd name="T67" fmla="*/ 935 h 1043"/>
                <a:gd name="T68" fmla="*/ 2725 w 2757"/>
                <a:gd name="T69" fmla="*/ 110 h 1043"/>
                <a:gd name="T70" fmla="*/ 2717 w 2757"/>
                <a:gd name="T71" fmla="*/ 85 h 1043"/>
                <a:gd name="T72" fmla="*/ 2706 w 2757"/>
                <a:gd name="T73" fmla="*/ 64 h 1043"/>
                <a:gd name="T74" fmla="*/ 2688 w 2757"/>
                <a:gd name="T75" fmla="*/ 48 h 1043"/>
                <a:gd name="T76" fmla="*/ 2665 w 2757"/>
                <a:gd name="T77" fmla="*/ 37 h 1043"/>
                <a:gd name="T78" fmla="*/ 2640 w 2757"/>
                <a:gd name="T79" fmla="*/ 33 h 1043"/>
                <a:gd name="T80" fmla="*/ 100 w 2757"/>
                <a:gd name="T81" fmla="*/ 35 h 1043"/>
                <a:gd name="T82" fmla="*/ 77 w 2757"/>
                <a:gd name="T83" fmla="*/ 42 h 1043"/>
                <a:gd name="T84" fmla="*/ 58 w 2757"/>
                <a:gd name="T85" fmla="*/ 56 h 1043"/>
                <a:gd name="T86" fmla="*/ 43 w 2757"/>
                <a:gd name="T87" fmla="*/ 77 h 1043"/>
                <a:gd name="T88" fmla="*/ 35 w 2757"/>
                <a:gd name="T89" fmla="*/ 100 h 1043"/>
                <a:gd name="T90" fmla="*/ 33 w 2757"/>
                <a:gd name="T91" fmla="*/ 924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757" h="1043">
                  <a:moveTo>
                    <a:pt x="0" y="117"/>
                  </a:moveTo>
                  <a:lnTo>
                    <a:pt x="0" y="106"/>
                  </a:lnTo>
                  <a:lnTo>
                    <a:pt x="2" y="94"/>
                  </a:lnTo>
                  <a:lnTo>
                    <a:pt x="4" y="83"/>
                  </a:lnTo>
                  <a:lnTo>
                    <a:pt x="8" y="71"/>
                  </a:lnTo>
                  <a:lnTo>
                    <a:pt x="14" y="62"/>
                  </a:lnTo>
                  <a:lnTo>
                    <a:pt x="20" y="52"/>
                  </a:lnTo>
                  <a:lnTo>
                    <a:pt x="25" y="42"/>
                  </a:lnTo>
                  <a:lnTo>
                    <a:pt x="33" y="35"/>
                  </a:lnTo>
                  <a:lnTo>
                    <a:pt x="43" y="27"/>
                  </a:lnTo>
                  <a:lnTo>
                    <a:pt x="50" y="19"/>
                  </a:lnTo>
                  <a:lnTo>
                    <a:pt x="60" y="14"/>
                  </a:lnTo>
                  <a:lnTo>
                    <a:pt x="71" y="10"/>
                  </a:lnTo>
                  <a:lnTo>
                    <a:pt x="81" y="6"/>
                  </a:lnTo>
                  <a:lnTo>
                    <a:pt x="93" y="2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2640" y="0"/>
                  </a:lnTo>
                  <a:lnTo>
                    <a:pt x="2650" y="0"/>
                  </a:lnTo>
                  <a:lnTo>
                    <a:pt x="2663" y="2"/>
                  </a:lnTo>
                  <a:lnTo>
                    <a:pt x="2673" y="4"/>
                  </a:lnTo>
                  <a:lnTo>
                    <a:pt x="2684" y="8"/>
                  </a:lnTo>
                  <a:lnTo>
                    <a:pt x="2696" y="14"/>
                  </a:lnTo>
                  <a:lnTo>
                    <a:pt x="2704" y="19"/>
                  </a:lnTo>
                  <a:lnTo>
                    <a:pt x="2713" y="25"/>
                  </a:lnTo>
                  <a:lnTo>
                    <a:pt x="2723" y="33"/>
                  </a:lnTo>
                  <a:lnTo>
                    <a:pt x="2731" y="42"/>
                  </a:lnTo>
                  <a:lnTo>
                    <a:pt x="2736" y="50"/>
                  </a:lnTo>
                  <a:lnTo>
                    <a:pt x="2742" y="60"/>
                  </a:lnTo>
                  <a:lnTo>
                    <a:pt x="2748" y="71"/>
                  </a:lnTo>
                  <a:lnTo>
                    <a:pt x="2752" y="81"/>
                  </a:lnTo>
                  <a:lnTo>
                    <a:pt x="2754" y="92"/>
                  </a:lnTo>
                  <a:lnTo>
                    <a:pt x="2755" y="104"/>
                  </a:lnTo>
                  <a:lnTo>
                    <a:pt x="2757" y="115"/>
                  </a:lnTo>
                  <a:lnTo>
                    <a:pt x="2757" y="926"/>
                  </a:lnTo>
                  <a:lnTo>
                    <a:pt x="2755" y="935"/>
                  </a:lnTo>
                  <a:lnTo>
                    <a:pt x="2755" y="949"/>
                  </a:lnTo>
                  <a:lnTo>
                    <a:pt x="2752" y="958"/>
                  </a:lnTo>
                  <a:lnTo>
                    <a:pt x="2748" y="970"/>
                  </a:lnTo>
                  <a:lnTo>
                    <a:pt x="2744" y="980"/>
                  </a:lnTo>
                  <a:lnTo>
                    <a:pt x="2738" y="989"/>
                  </a:lnTo>
                  <a:lnTo>
                    <a:pt x="2731" y="999"/>
                  </a:lnTo>
                  <a:lnTo>
                    <a:pt x="2723" y="1008"/>
                  </a:lnTo>
                  <a:lnTo>
                    <a:pt x="2715" y="1016"/>
                  </a:lnTo>
                  <a:lnTo>
                    <a:pt x="2706" y="1022"/>
                  </a:lnTo>
                  <a:lnTo>
                    <a:pt x="2696" y="1028"/>
                  </a:lnTo>
                  <a:lnTo>
                    <a:pt x="2686" y="1033"/>
                  </a:lnTo>
                  <a:lnTo>
                    <a:pt x="2675" y="1037"/>
                  </a:lnTo>
                  <a:lnTo>
                    <a:pt x="2663" y="1039"/>
                  </a:lnTo>
                  <a:lnTo>
                    <a:pt x="2652" y="1041"/>
                  </a:lnTo>
                  <a:lnTo>
                    <a:pt x="2640" y="1043"/>
                  </a:lnTo>
                  <a:lnTo>
                    <a:pt x="117" y="1043"/>
                  </a:lnTo>
                  <a:lnTo>
                    <a:pt x="106" y="1041"/>
                  </a:lnTo>
                  <a:lnTo>
                    <a:pt x="94" y="1041"/>
                  </a:lnTo>
                  <a:lnTo>
                    <a:pt x="83" y="1037"/>
                  </a:lnTo>
                  <a:lnTo>
                    <a:pt x="71" y="1033"/>
                  </a:lnTo>
                  <a:lnTo>
                    <a:pt x="62" y="1030"/>
                  </a:lnTo>
                  <a:lnTo>
                    <a:pt x="52" y="1024"/>
                  </a:lnTo>
                  <a:lnTo>
                    <a:pt x="43" y="1016"/>
                  </a:lnTo>
                  <a:lnTo>
                    <a:pt x="35" y="1008"/>
                  </a:lnTo>
                  <a:lnTo>
                    <a:pt x="27" y="1001"/>
                  </a:lnTo>
                  <a:lnTo>
                    <a:pt x="20" y="991"/>
                  </a:lnTo>
                  <a:lnTo>
                    <a:pt x="14" y="982"/>
                  </a:lnTo>
                  <a:lnTo>
                    <a:pt x="10" y="972"/>
                  </a:lnTo>
                  <a:lnTo>
                    <a:pt x="6" y="960"/>
                  </a:lnTo>
                  <a:lnTo>
                    <a:pt x="2" y="949"/>
                  </a:lnTo>
                  <a:lnTo>
                    <a:pt x="0" y="937"/>
                  </a:lnTo>
                  <a:lnTo>
                    <a:pt x="0" y="926"/>
                  </a:lnTo>
                  <a:lnTo>
                    <a:pt x="0" y="117"/>
                  </a:lnTo>
                  <a:close/>
                  <a:moveTo>
                    <a:pt x="33" y="924"/>
                  </a:moveTo>
                  <a:lnTo>
                    <a:pt x="33" y="934"/>
                  </a:lnTo>
                  <a:lnTo>
                    <a:pt x="35" y="941"/>
                  </a:lnTo>
                  <a:lnTo>
                    <a:pt x="37" y="949"/>
                  </a:lnTo>
                  <a:lnTo>
                    <a:pt x="39" y="957"/>
                  </a:lnTo>
                  <a:lnTo>
                    <a:pt x="43" y="964"/>
                  </a:lnTo>
                  <a:lnTo>
                    <a:pt x="46" y="972"/>
                  </a:lnTo>
                  <a:lnTo>
                    <a:pt x="52" y="978"/>
                  </a:lnTo>
                  <a:lnTo>
                    <a:pt x="56" y="985"/>
                  </a:lnTo>
                  <a:lnTo>
                    <a:pt x="62" y="989"/>
                  </a:lnTo>
                  <a:lnTo>
                    <a:pt x="69" y="995"/>
                  </a:lnTo>
                  <a:lnTo>
                    <a:pt x="75" y="999"/>
                  </a:lnTo>
                  <a:lnTo>
                    <a:pt x="83" y="1003"/>
                  </a:lnTo>
                  <a:lnTo>
                    <a:pt x="91" y="1006"/>
                  </a:lnTo>
                  <a:lnTo>
                    <a:pt x="100" y="1008"/>
                  </a:lnTo>
                  <a:lnTo>
                    <a:pt x="108" y="1010"/>
                  </a:lnTo>
                  <a:lnTo>
                    <a:pt x="117" y="1010"/>
                  </a:lnTo>
                  <a:lnTo>
                    <a:pt x="2638" y="1010"/>
                  </a:lnTo>
                  <a:lnTo>
                    <a:pt x="2648" y="1010"/>
                  </a:lnTo>
                  <a:lnTo>
                    <a:pt x="2656" y="1008"/>
                  </a:lnTo>
                  <a:lnTo>
                    <a:pt x="2663" y="1006"/>
                  </a:lnTo>
                  <a:lnTo>
                    <a:pt x="2673" y="1003"/>
                  </a:lnTo>
                  <a:lnTo>
                    <a:pt x="2679" y="1001"/>
                  </a:lnTo>
                  <a:lnTo>
                    <a:pt x="2686" y="997"/>
                  </a:lnTo>
                  <a:lnTo>
                    <a:pt x="2692" y="991"/>
                  </a:lnTo>
                  <a:lnTo>
                    <a:pt x="2700" y="985"/>
                  </a:lnTo>
                  <a:lnTo>
                    <a:pt x="2704" y="980"/>
                  </a:lnTo>
                  <a:lnTo>
                    <a:pt x="2709" y="974"/>
                  </a:lnTo>
                  <a:lnTo>
                    <a:pt x="2713" y="966"/>
                  </a:lnTo>
                  <a:lnTo>
                    <a:pt x="2717" y="958"/>
                  </a:lnTo>
                  <a:lnTo>
                    <a:pt x="2721" y="951"/>
                  </a:lnTo>
                  <a:lnTo>
                    <a:pt x="2723" y="943"/>
                  </a:lnTo>
                  <a:lnTo>
                    <a:pt x="2725" y="935"/>
                  </a:lnTo>
                  <a:lnTo>
                    <a:pt x="2725" y="926"/>
                  </a:lnTo>
                  <a:lnTo>
                    <a:pt x="2725" y="117"/>
                  </a:lnTo>
                  <a:lnTo>
                    <a:pt x="2725" y="110"/>
                  </a:lnTo>
                  <a:lnTo>
                    <a:pt x="2723" y="100"/>
                  </a:lnTo>
                  <a:lnTo>
                    <a:pt x="2721" y="92"/>
                  </a:lnTo>
                  <a:lnTo>
                    <a:pt x="2717" y="85"/>
                  </a:lnTo>
                  <a:lnTo>
                    <a:pt x="2715" y="77"/>
                  </a:lnTo>
                  <a:lnTo>
                    <a:pt x="2711" y="71"/>
                  </a:lnTo>
                  <a:lnTo>
                    <a:pt x="2706" y="64"/>
                  </a:lnTo>
                  <a:lnTo>
                    <a:pt x="2700" y="58"/>
                  </a:lnTo>
                  <a:lnTo>
                    <a:pt x="2694" y="52"/>
                  </a:lnTo>
                  <a:lnTo>
                    <a:pt x="2688" y="48"/>
                  </a:lnTo>
                  <a:lnTo>
                    <a:pt x="2681" y="42"/>
                  </a:lnTo>
                  <a:lnTo>
                    <a:pt x="2673" y="39"/>
                  </a:lnTo>
                  <a:lnTo>
                    <a:pt x="2665" y="37"/>
                  </a:lnTo>
                  <a:lnTo>
                    <a:pt x="2658" y="35"/>
                  </a:lnTo>
                  <a:lnTo>
                    <a:pt x="2650" y="33"/>
                  </a:lnTo>
                  <a:lnTo>
                    <a:pt x="2640" y="33"/>
                  </a:lnTo>
                  <a:lnTo>
                    <a:pt x="117" y="33"/>
                  </a:lnTo>
                  <a:lnTo>
                    <a:pt x="110" y="33"/>
                  </a:lnTo>
                  <a:lnTo>
                    <a:pt x="100" y="35"/>
                  </a:lnTo>
                  <a:lnTo>
                    <a:pt x="93" y="37"/>
                  </a:lnTo>
                  <a:lnTo>
                    <a:pt x="85" y="39"/>
                  </a:lnTo>
                  <a:lnTo>
                    <a:pt x="77" y="42"/>
                  </a:lnTo>
                  <a:lnTo>
                    <a:pt x="69" y="46"/>
                  </a:lnTo>
                  <a:lnTo>
                    <a:pt x="64" y="50"/>
                  </a:lnTo>
                  <a:lnTo>
                    <a:pt x="58" y="56"/>
                  </a:lnTo>
                  <a:lnTo>
                    <a:pt x="52" y="62"/>
                  </a:lnTo>
                  <a:lnTo>
                    <a:pt x="48" y="69"/>
                  </a:lnTo>
                  <a:lnTo>
                    <a:pt x="43" y="77"/>
                  </a:lnTo>
                  <a:lnTo>
                    <a:pt x="39" y="83"/>
                  </a:lnTo>
                  <a:lnTo>
                    <a:pt x="37" y="90"/>
                  </a:lnTo>
                  <a:lnTo>
                    <a:pt x="35" y="100"/>
                  </a:lnTo>
                  <a:lnTo>
                    <a:pt x="33" y="108"/>
                  </a:lnTo>
                  <a:lnTo>
                    <a:pt x="33" y="117"/>
                  </a:lnTo>
                  <a:lnTo>
                    <a:pt x="33" y="92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Rectangle 16"/>
            <p:cNvSpPr>
              <a:spLocks noChangeArrowheads="1"/>
            </p:cNvSpPr>
            <p:nvPr/>
          </p:nvSpPr>
          <p:spPr bwMode="auto">
            <a:xfrm>
              <a:off x="3515" y="1264"/>
              <a:ext cx="1259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28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Thünen</a:t>
              </a:r>
              <a:r>
                <a:rPr kumimoji="0" lang="de-DE" sz="2800" b="0" i="0" u="none" strike="noStrike" cap="none" normalizeH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de-DE" sz="2800" b="0" i="0" u="none" strike="noStrike" cap="none" normalizeH="0" dirty="0" err="1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Inst</a:t>
              </a:r>
              <a:r>
                <a:rPr kumimoji="0" lang="de-DE" sz="2800" b="0" i="0" u="none" strike="noStrike" cap="none" normalizeH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.</a:t>
              </a: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Rectangle 18"/>
            <p:cNvSpPr>
              <a:spLocks noChangeArrowheads="1"/>
            </p:cNvSpPr>
            <p:nvPr/>
          </p:nvSpPr>
          <p:spPr bwMode="auto">
            <a:xfrm>
              <a:off x="3511" y="1504"/>
              <a:ext cx="1319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400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+ </a:t>
              </a:r>
              <a:r>
                <a:rPr kumimoji="0" lang="de-DE" sz="1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Fed. Min.</a:t>
              </a:r>
              <a:r>
                <a:rPr lang="de-DE" sz="1400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Food, </a:t>
              </a:r>
              <a:r>
                <a:rPr lang="de-DE" sz="1400" dirty="0" err="1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Agricult</a:t>
              </a:r>
              <a:r>
                <a:rPr lang="de-DE" sz="1400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Freeform 20"/>
            <p:cNvSpPr>
              <a:spLocks/>
            </p:cNvSpPr>
            <p:nvPr/>
          </p:nvSpPr>
          <p:spPr bwMode="auto">
            <a:xfrm>
              <a:off x="3147" y="1707"/>
              <a:ext cx="1001" cy="202"/>
            </a:xfrm>
            <a:custGeom>
              <a:avLst/>
              <a:gdLst>
                <a:gd name="T0" fmla="*/ 2002 w 2002"/>
                <a:gd name="T1" fmla="*/ 0 h 405"/>
                <a:gd name="T2" fmla="*/ 2002 w 2002"/>
                <a:gd name="T3" fmla="*/ 203 h 405"/>
                <a:gd name="T4" fmla="*/ 2000 w 2002"/>
                <a:gd name="T5" fmla="*/ 209 h 405"/>
                <a:gd name="T6" fmla="*/ 1998 w 2002"/>
                <a:gd name="T7" fmla="*/ 215 h 405"/>
                <a:gd name="T8" fmla="*/ 1993 w 2002"/>
                <a:gd name="T9" fmla="*/ 217 h 405"/>
                <a:gd name="T10" fmla="*/ 1987 w 2002"/>
                <a:gd name="T11" fmla="*/ 219 h 405"/>
                <a:gd name="T12" fmla="*/ 15 w 2002"/>
                <a:gd name="T13" fmla="*/ 219 h 405"/>
                <a:gd name="T14" fmla="*/ 32 w 2002"/>
                <a:gd name="T15" fmla="*/ 203 h 405"/>
                <a:gd name="T16" fmla="*/ 32 w 2002"/>
                <a:gd name="T17" fmla="*/ 405 h 405"/>
                <a:gd name="T18" fmla="*/ 0 w 2002"/>
                <a:gd name="T19" fmla="*/ 405 h 405"/>
                <a:gd name="T20" fmla="*/ 0 w 2002"/>
                <a:gd name="T21" fmla="*/ 203 h 405"/>
                <a:gd name="T22" fmla="*/ 0 w 2002"/>
                <a:gd name="T23" fmla="*/ 196 h 405"/>
                <a:gd name="T24" fmla="*/ 4 w 2002"/>
                <a:gd name="T25" fmla="*/ 192 h 405"/>
                <a:gd name="T26" fmla="*/ 9 w 2002"/>
                <a:gd name="T27" fmla="*/ 188 h 405"/>
                <a:gd name="T28" fmla="*/ 15 w 2002"/>
                <a:gd name="T29" fmla="*/ 186 h 405"/>
                <a:gd name="T30" fmla="*/ 1987 w 2002"/>
                <a:gd name="T31" fmla="*/ 186 h 405"/>
                <a:gd name="T32" fmla="*/ 1970 w 2002"/>
                <a:gd name="T33" fmla="*/ 203 h 405"/>
                <a:gd name="T34" fmla="*/ 1970 w 2002"/>
                <a:gd name="T35" fmla="*/ 0 h 405"/>
                <a:gd name="T36" fmla="*/ 2002 w 2002"/>
                <a:gd name="T37" fmla="*/ 0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02" h="405">
                  <a:moveTo>
                    <a:pt x="2002" y="0"/>
                  </a:moveTo>
                  <a:lnTo>
                    <a:pt x="2002" y="203"/>
                  </a:lnTo>
                  <a:lnTo>
                    <a:pt x="2000" y="209"/>
                  </a:lnTo>
                  <a:lnTo>
                    <a:pt x="1998" y="215"/>
                  </a:lnTo>
                  <a:lnTo>
                    <a:pt x="1993" y="217"/>
                  </a:lnTo>
                  <a:lnTo>
                    <a:pt x="1987" y="219"/>
                  </a:lnTo>
                  <a:lnTo>
                    <a:pt x="15" y="219"/>
                  </a:lnTo>
                  <a:lnTo>
                    <a:pt x="32" y="203"/>
                  </a:lnTo>
                  <a:lnTo>
                    <a:pt x="32" y="405"/>
                  </a:lnTo>
                  <a:lnTo>
                    <a:pt x="0" y="405"/>
                  </a:lnTo>
                  <a:lnTo>
                    <a:pt x="0" y="203"/>
                  </a:lnTo>
                  <a:lnTo>
                    <a:pt x="0" y="196"/>
                  </a:lnTo>
                  <a:lnTo>
                    <a:pt x="4" y="192"/>
                  </a:lnTo>
                  <a:lnTo>
                    <a:pt x="9" y="188"/>
                  </a:lnTo>
                  <a:lnTo>
                    <a:pt x="15" y="186"/>
                  </a:lnTo>
                  <a:lnTo>
                    <a:pt x="1987" y="186"/>
                  </a:lnTo>
                  <a:lnTo>
                    <a:pt x="1970" y="203"/>
                  </a:lnTo>
                  <a:lnTo>
                    <a:pt x="1970" y="0"/>
                  </a:lnTo>
                  <a:lnTo>
                    <a:pt x="2002" y="0"/>
                  </a:lnTo>
                  <a:close/>
                </a:path>
              </a:pathLst>
            </a:custGeom>
            <a:solidFill>
              <a:srgbClr val="94B2B5"/>
            </a:solidFill>
            <a:ln w="0">
              <a:solidFill>
                <a:srgbClr val="94B2B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Freeform 21"/>
            <p:cNvSpPr>
              <a:spLocks/>
            </p:cNvSpPr>
            <p:nvPr/>
          </p:nvSpPr>
          <p:spPr bwMode="auto">
            <a:xfrm>
              <a:off x="2775" y="1909"/>
              <a:ext cx="759" cy="506"/>
            </a:xfrm>
            <a:custGeom>
              <a:avLst/>
              <a:gdLst>
                <a:gd name="T0" fmla="*/ 0 w 1516"/>
                <a:gd name="T1" fmla="*/ 102 h 1010"/>
                <a:gd name="T2" fmla="*/ 2 w 1516"/>
                <a:gd name="T3" fmla="*/ 81 h 1010"/>
                <a:gd name="T4" fmla="*/ 7 w 1516"/>
                <a:gd name="T5" fmla="*/ 61 h 1010"/>
                <a:gd name="T6" fmla="*/ 17 w 1516"/>
                <a:gd name="T7" fmla="*/ 44 h 1010"/>
                <a:gd name="T8" fmla="*/ 30 w 1516"/>
                <a:gd name="T9" fmla="*/ 31 h 1010"/>
                <a:gd name="T10" fmla="*/ 44 w 1516"/>
                <a:gd name="T11" fmla="*/ 17 h 1010"/>
                <a:gd name="T12" fmla="*/ 61 w 1516"/>
                <a:gd name="T13" fmla="*/ 8 h 1010"/>
                <a:gd name="T14" fmla="*/ 80 w 1516"/>
                <a:gd name="T15" fmla="*/ 2 h 1010"/>
                <a:gd name="T16" fmla="*/ 101 w 1516"/>
                <a:gd name="T17" fmla="*/ 0 h 1010"/>
                <a:gd name="T18" fmla="*/ 1417 w 1516"/>
                <a:gd name="T19" fmla="*/ 0 h 1010"/>
                <a:gd name="T20" fmla="*/ 1436 w 1516"/>
                <a:gd name="T21" fmla="*/ 2 h 1010"/>
                <a:gd name="T22" fmla="*/ 1455 w 1516"/>
                <a:gd name="T23" fmla="*/ 8 h 1010"/>
                <a:gd name="T24" fmla="*/ 1472 w 1516"/>
                <a:gd name="T25" fmla="*/ 17 h 1010"/>
                <a:gd name="T26" fmla="*/ 1488 w 1516"/>
                <a:gd name="T27" fmla="*/ 31 h 1010"/>
                <a:gd name="T28" fmla="*/ 1499 w 1516"/>
                <a:gd name="T29" fmla="*/ 44 h 1010"/>
                <a:gd name="T30" fmla="*/ 1509 w 1516"/>
                <a:gd name="T31" fmla="*/ 61 h 1010"/>
                <a:gd name="T32" fmla="*/ 1515 w 1516"/>
                <a:gd name="T33" fmla="*/ 81 h 1010"/>
                <a:gd name="T34" fmla="*/ 1516 w 1516"/>
                <a:gd name="T35" fmla="*/ 102 h 1010"/>
                <a:gd name="T36" fmla="*/ 1516 w 1516"/>
                <a:gd name="T37" fmla="*/ 910 h 1010"/>
                <a:gd name="T38" fmla="*/ 1515 w 1516"/>
                <a:gd name="T39" fmla="*/ 929 h 1010"/>
                <a:gd name="T40" fmla="*/ 1509 w 1516"/>
                <a:gd name="T41" fmla="*/ 949 h 1010"/>
                <a:gd name="T42" fmla="*/ 1499 w 1516"/>
                <a:gd name="T43" fmla="*/ 966 h 1010"/>
                <a:gd name="T44" fmla="*/ 1488 w 1516"/>
                <a:gd name="T45" fmla="*/ 981 h 1010"/>
                <a:gd name="T46" fmla="*/ 1472 w 1516"/>
                <a:gd name="T47" fmla="*/ 993 h 1010"/>
                <a:gd name="T48" fmla="*/ 1455 w 1516"/>
                <a:gd name="T49" fmla="*/ 1002 h 1010"/>
                <a:gd name="T50" fmla="*/ 1436 w 1516"/>
                <a:gd name="T51" fmla="*/ 1008 h 1010"/>
                <a:gd name="T52" fmla="*/ 1417 w 1516"/>
                <a:gd name="T53" fmla="*/ 1010 h 1010"/>
                <a:gd name="T54" fmla="*/ 101 w 1516"/>
                <a:gd name="T55" fmla="*/ 1010 h 1010"/>
                <a:gd name="T56" fmla="*/ 80 w 1516"/>
                <a:gd name="T57" fmla="*/ 1008 h 1010"/>
                <a:gd name="T58" fmla="*/ 61 w 1516"/>
                <a:gd name="T59" fmla="*/ 1002 h 1010"/>
                <a:gd name="T60" fmla="*/ 44 w 1516"/>
                <a:gd name="T61" fmla="*/ 993 h 1010"/>
                <a:gd name="T62" fmla="*/ 30 w 1516"/>
                <a:gd name="T63" fmla="*/ 981 h 1010"/>
                <a:gd name="T64" fmla="*/ 17 w 1516"/>
                <a:gd name="T65" fmla="*/ 966 h 1010"/>
                <a:gd name="T66" fmla="*/ 7 w 1516"/>
                <a:gd name="T67" fmla="*/ 949 h 1010"/>
                <a:gd name="T68" fmla="*/ 2 w 1516"/>
                <a:gd name="T69" fmla="*/ 929 h 1010"/>
                <a:gd name="T70" fmla="*/ 0 w 1516"/>
                <a:gd name="T71" fmla="*/ 910 h 1010"/>
                <a:gd name="T72" fmla="*/ 0 w 1516"/>
                <a:gd name="T73" fmla="*/ 102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16" h="1010">
                  <a:moveTo>
                    <a:pt x="0" y="102"/>
                  </a:moveTo>
                  <a:lnTo>
                    <a:pt x="2" y="81"/>
                  </a:lnTo>
                  <a:lnTo>
                    <a:pt x="7" y="61"/>
                  </a:lnTo>
                  <a:lnTo>
                    <a:pt x="17" y="44"/>
                  </a:lnTo>
                  <a:lnTo>
                    <a:pt x="30" y="31"/>
                  </a:lnTo>
                  <a:lnTo>
                    <a:pt x="44" y="17"/>
                  </a:lnTo>
                  <a:lnTo>
                    <a:pt x="61" y="8"/>
                  </a:lnTo>
                  <a:lnTo>
                    <a:pt x="80" y="2"/>
                  </a:lnTo>
                  <a:lnTo>
                    <a:pt x="101" y="0"/>
                  </a:lnTo>
                  <a:lnTo>
                    <a:pt x="1417" y="0"/>
                  </a:lnTo>
                  <a:lnTo>
                    <a:pt x="1436" y="2"/>
                  </a:lnTo>
                  <a:lnTo>
                    <a:pt x="1455" y="8"/>
                  </a:lnTo>
                  <a:lnTo>
                    <a:pt x="1472" y="17"/>
                  </a:lnTo>
                  <a:lnTo>
                    <a:pt x="1488" y="31"/>
                  </a:lnTo>
                  <a:lnTo>
                    <a:pt x="1499" y="44"/>
                  </a:lnTo>
                  <a:lnTo>
                    <a:pt x="1509" y="61"/>
                  </a:lnTo>
                  <a:lnTo>
                    <a:pt x="1515" y="81"/>
                  </a:lnTo>
                  <a:lnTo>
                    <a:pt x="1516" y="102"/>
                  </a:lnTo>
                  <a:lnTo>
                    <a:pt x="1516" y="910"/>
                  </a:lnTo>
                  <a:lnTo>
                    <a:pt x="1515" y="929"/>
                  </a:lnTo>
                  <a:lnTo>
                    <a:pt x="1509" y="949"/>
                  </a:lnTo>
                  <a:lnTo>
                    <a:pt x="1499" y="966"/>
                  </a:lnTo>
                  <a:lnTo>
                    <a:pt x="1488" y="981"/>
                  </a:lnTo>
                  <a:lnTo>
                    <a:pt x="1472" y="993"/>
                  </a:lnTo>
                  <a:lnTo>
                    <a:pt x="1455" y="1002"/>
                  </a:lnTo>
                  <a:lnTo>
                    <a:pt x="1436" y="1008"/>
                  </a:lnTo>
                  <a:lnTo>
                    <a:pt x="1417" y="1010"/>
                  </a:lnTo>
                  <a:lnTo>
                    <a:pt x="101" y="1010"/>
                  </a:lnTo>
                  <a:lnTo>
                    <a:pt x="80" y="1008"/>
                  </a:lnTo>
                  <a:lnTo>
                    <a:pt x="61" y="1002"/>
                  </a:lnTo>
                  <a:lnTo>
                    <a:pt x="44" y="993"/>
                  </a:lnTo>
                  <a:lnTo>
                    <a:pt x="30" y="981"/>
                  </a:lnTo>
                  <a:lnTo>
                    <a:pt x="17" y="966"/>
                  </a:lnTo>
                  <a:lnTo>
                    <a:pt x="7" y="949"/>
                  </a:lnTo>
                  <a:lnTo>
                    <a:pt x="2" y="929"/>
                  </a:lnTo>
                  <a:lnTo>
                    <a:pt x="0" y="910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Freeform 22"/>
            <p:cNvSpPr>
              <a:spLocks noEditPoints="1"/>
            </p:cNvSpPr>
            <p:nvPr/>
          </p:nvSpPr>
          <p:spPr bwMode="auto">
            <a:xfrm>
              <a:off x="2768" y="1902"/>
              <a:ext cx="774" cy="521"/>
            </a:xfrm>
            <a:custGeom>
              <a:avLst/>
              <a:gdLst>
                <a:gd name="T0" fmla="*/ 2 w 1550"/>
                <a:gd name="T1" fmla="*/ 94 h 1042"/>
                <a:gd name="T2" fmla="*/ 14 w 1550"/>
                <a:gd name="T3" fmla="*/ 61 h 1042"/>
                <a:gd name="T4" fmla="*/ 33 w 1550"/>
                <a:gd name="T5" fmla="*/ 34 h 1042"/>
                <a:gd name="T6" fmla="*/ 60 w 1550"/>
                <a:gd name="T7" fmla="*/ 13 h 1042"/>
                <a:gd name="T8" fmla="*/ 93 w 1550"/>
                <a:gd name="T9" fmla="*/ 1 h 1042"/>
                <a:gd name="T10" fmla="*/ 1433 w 1550"/>
                <a:gd name="T11" fmla="*/ 0 h 1042"/>
                <a:gd name="T12" fmla="*/ 1465 w 1550"/>
                <a:gd name="T13" fmla="*/ 3 h 1042"/>
                <a:gd name="T14" fmla="*/ 1496 w 1550"/>
                <a:gd name="T15" fmla="*/ 19 h 1042"/>
                <a:gd name="T16" fmla="*/ 1521 w 1550"/>
                <a:gd name="T17" fmla="*/ 42 h 1042"/>
                <a:gd name="T18" fmla="*/ 1540 w 1550"/>
                <a:gd name="T19" fmla="*/ 71 h 1042"/>
                <a:gd name="T20" fmla="*/ 1548 w 1550"/>
                <a:gd name="T21" fmla="*/ 103 h 1042"/>
                <a:gd name="T22" fmla="*/ 1548 w 1550"/>
                <a:gd name="T23" fmla="*/ 935 h 1042"/>
                <a:gd name="T24" fmla="*/ 1540 w 1550"/>
                <a:gd name="T25" fmla="*/ 969 h 1042"/>
                <a:gd name="T26" fmla="*/ 1523 w 1550"/>
                <a:gd name="T27" fmla="*/ 998 h 1042"/>
                <a:gd name="T28" fmla="*/ 1498 w 1550"/>
                <a:gd name="T29" fmla="*/ 1021 h 1042"/>
                <a:gd name="T30" fmla="*/ 1467 w 1550"/>
                <a:gd name="T31" fmla="*/ 1037 h 1042"/>
                <a:gd name="T32" fmla="*/ 1433 w 1550"/>
                <a:gd name="T33" fmla="*/ 1042 h 1042"/>
                <a:gd name="T34" fmla="*/ 94 w 1550"/>
                <a:gd name="T35" fmla="*/ 1038 h 1042"/>
                <a:gd name="T36" fmla="*/ 62 w 1550"/>
                <a:gd name="T37" fmla="*/ 1027 h 1042"/>
                <a:gd name="T38" fmla="*/ 35 w 1550"/>
                <a:gd name="T39" fmla="*/ 1008 h 1042"/>
                <a:gd name="T40" fmla="*/ 14 w 1550"/>
                <a:gd name="T41" fmla="*/ 981 h 1042"/>
                <a:gd name="T42" fmla="*/ 2 w 1550"/>
                <a:gd name="T43" fmla="*/ 948 h 1042"/>
                <a:gd name="T44" fmla="*/ 0 w 1550"/>
                <a:gd name="T45" fmla="*/ 117 h 1042"/>
                <a:gd name="T46" fmla="*/ 33 w 1550"/>
                <a:gd name="T47" fmla="*/ 941 h 1042"/>
                <a:gd name="T48" fmla="*/ 43 w 1550"/>
                <a:gd name="T49" fmla="*/ 964 h 1042"/>
                <a:gd name="T50" fmla="*/ 56 w 1550"/>
                <a:gd name="T51" fmla="*/ 983 h 1042"/>
                <a:gd name="T52" fmla="*/ 75 w 1550"/>
                <a:gd name="T53" fmla="*/ 998 h 1042"/>
                <a:gd name="T54" fmla="*/ 98 w 1550"/>
                <a:gd name="T55" fmla="*/ 1008 h 1042"/>
                <a:gd name="T56" fmla="*/ 1431 w 1550"/>
                <a:gd name="T57" fmla="*/ 1010 h 1042"/>
                <a:gd name="T58" fmla="*/ 1456 w 1550"/>
                <a:gd name="T59" fmla="*/ 1006 h 1042"/>
                <a:gd name="T60" fmla="*/ 1479 w 1550"/>
                <a:gd name="T61" fmla="*/ 994 h 1042"/>
                <a:gd name="T62" fmla="*/ 1496 w 1550"/>
                <a:gd name="T63" fmla="*/ 979 h 1042"/>
                <a:gd name="T64" fmla="*/ 1509 w 1550"/>
                <a:gd name="T65" fmla="*/ 958 h 1042"/>
                <a:gd name="T66" fmla="*/ 1515 w 1550"/>
                <a:gd name="T67" fmla="*/ 935 h 1042"/>
                <a:gd name="T68" fmla="*/ 1515 w 1550"/>
                <a:gd name="T69" fmla="*/ 109 h 1042"/>
                <a:gd name="T70" fmla="*/ 1509 w 1550"/>
                <a:gd name="T71" fmla="*/ 84 h 1042"/>
                <a:gd name="T72" fmla="*/ 1498 w 1550"/>
                <a:gd name="T73" fmla="*/ 63 h 1042"/>
                <a:gd name="T74" fmla="*/ 1481 w 1550"/>
                <a:gd name="T75" fmla="*/ 46 h 1042"/>
                <a:gd name="T76" fmla="*/ 1458 w 1550"/>
                <a:gd name="T77" fmla="*/ 36 h 1042"/>
                <a:gd name="T78" fmla="*/ 1433 w 1550"/>
                <a:gd name="T79" fmla="*/ 32 h 1042"/>
                <a:gd name="T80" fmla="*/ 100 w 1550"/>
                <a:gd name="T81" fmla="*/ 32 h 1042"/>
                <a:gd name="T82" fmla="*/ 77 w 1550"/>
                <a:gd name="T83" fmla="*/ 42 h 1042"/>
                <a:gd name="T84" fmla="*/ 58 w 1550"/>
                <a:gd name="T85" fmla="*/ 55 h 1042"/>
                <a:gd name="T86" fmla="*/ 43 w 1550"/>
                <a:gd name="T87" fmla="*/ 74 h 1042"/>
                <a:gd name="T88" fmla="*/ 35 w 1550"/>
                <a:gd name="T89" fmla="*/ 97 h 1042"/>
                <a:gd name="T90" fmla="*/ 33 w 1550"/>
                <a:gd name="T91" fmla="*/ 923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50" h="1042">
                  <a:moveTo>
                    <a:pt x="0" y="117"/>
                  </a:moveTo>
                  <a:lnTo>
                    <a:pt x="0" y="105"/>
                  </a:lnTo>
                  <a:lnTo>
                    <a:pt x="2" y="94"/>
                  </a:lnTo>
                  <a:lnTo>
                    <a:pt x="4" y="82"/>
                  </a:lnTo>
                  <a:lnTo>
                    <a:pt x="8" y="71"/>
                  </a:lnTo>
                  <a:lnTo>
                    <a:pt x="14" y="61"/>
                  </a:lnTo>
                  <a:lnTo>
                    <a:pt x="20" y="51"/>
                  </a:lnTo>
                  <a:lnTo>
                    <a:pt x="25" y="42"/>
                  </a:lnTo>
                  <a:lnTo>
                    <a:pt x="33" y="34"/>
                  </a:lnTo>
                  <a:lnTo>
                    <a:pt x="41" y="26"/>
                  </a:lnTo>
                  <a:lnTo>
                    <a:pt x="50" y="19"/>
                  </a:lnTo>
                  <a:lnTo>
                    <a:pt x="60" y="13"/>
                  </a:lnTo>
                  <a:lnTo>
                    <a:pt x="69" y="9"/>
                  </a:lnTo>
                  <a:lnTo>
                    <a:pt x="81" y="3"/>
                  </a:lnTo>
                  <a:lnTo>
                    <a:pt x="93" y="1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433" y="0"/>
                  </a:lnTo>
                  <a:lnTo>
                    <a:pt x="1442" y="0"/>
                  </a:lnTo>
                  <a:lnTo>
                    <a:pt x="1454" y="1"/>
                  </a:lnTo>
                  <a:lnTo>
                    <a:pt x="1465" y="3"/>
                  </a:lnTo>
                  <a:lnTo>
                    <a:pt x="1477" y="7"/>
                  </a:lnTo>
                  <a:lnTo>
                    <a:pt x="1486" y="13"/>
                  </a:lnTo>
                  <a:lnTo>
                    <a:pt x="1496" y="19"/>
                  </a:lnTo>
                  <a:lnTo>
                    <a:pt x="1506" y="25"/>
                  </a:lnTo>
                  <a:lnTo>
                    <a:pt x="1513" y="32"/>
                  </a:lnTo>
                  <a:lnTo>
                    <a:pt x="1521" y="42"/>
                  </a:lnTo>
                  <a:lnTo>
                    <a:pt x="1529" y="49"/>
                  </a:lnTo>
                  <a:lnTo>
                    <a:pt x="1534" y="59"/>
                  </a:lnTo>
                  <a:lnTo>
                    <a:pt x="1540" y="71"/>
                  </a:lnTo>
                  <a:lnTo>
                    <a:pt x="1544" y="80"/>
                  </a:lnTo>
                  <a:lnTo>
                    <a:pt x="1546" y="92"/>
                  </a:lnTo>
                  <a:lnTo>
                    <a:pt x="1548" y="103"/>
                  </a:lnTo>
                  <a:lnTo>
                    <a:pt x="1550" y="115"/>
                  </a:lnTo>
                  <a:lnTo>
                    <a:pt x="1550" y="925"/>
                  </a:lnTo>
                  <a:lnTo>
                    <a:pt x="1548" y="935"/>
                  </a:lnTo>
                  <a:lnTo>
                    <a:pt x="1546" y="946"/>
                  </a:lnTo>
                  <a:lnTo>
                    <a:pt x="1544" y="958"/>
                  </a:lnTo>
                  <a:lnTo>
                    <a:pt x="1540" y="969"/>
                  </a:lnTo>
                  <a:lnTo>
                    <a:pt x="1534" y="979"/>
                  </a:lnTo>
                  <a:lnTo>
                    <a:pt x="1529" y="989"/>
                  </a:lnTo>
                  <a:lnTo>
                    <a:pt x="1523" y="998"/>
                  </a:lnTo>
                  <a:lnTo>
                    <a:pt x="1515" y="1006"/>
                  </a:lnTo>
                  <a:lnTo>
                    <a:pt x="1508" y="1013"/>
                  </a:lnTo>
                  <a:lnTo>
                    <a:pt x="1498" y="1021"/>
                  </a:lnTo>
                  <a:lnTo>
                    <a:pt x="1488" y="1027"/>
                  </a:lnTo>
                  <a:lnTo>
                    <a:pt x="1479" y="1033"/>
                  </a:lnTo>
                  <a:lnTo>
                    <a:pt x="1467" y="1037"/>
                  </a:lnTo>
                  <a:lnTo>
                    <a:pt x="1456" y="1038"/>
                  </a:lnTo>
                  <a:lnTo>
                    <a:pt x="1444" y="1040"/>
                  </a:lnTo>
                  <a:lnTo>
                    <a:pt x="1433" y="1042"/>
                  </a:lnTo>
                  <a:lnTo>
                    <a:pt x="117" y="1042"/>
                  </a:lnTo>
                  <a:lnTo>
                    <a:pt x="106" y="1040"/>
                  </a:lnTo>
                  <a:lnTo>
                    <a:pt x="94" y="1038"/>
                  </a:lnTo>
                  <a:lnTo>
                    <a:pt x="83" y="1037"/>
                  </a:lnTo>
                  <a:lnTo>
                    <a:pt x="71" y="1033"/>
                  </a:lnTo>
                  <a:lnTo>
                    <a:pt x="62" y="1027"/>
                  </a:lnTo>
                  <a:lnTo>
                    <a:pt x="52" y="1021"/>
                  </a:lnTo>
                  <a:lnTo>
                    <a:pt x="43" y="1015"/>
                  </a:lnTo>
                  <a:lnTo>
                    <a:pt x="35" y="1008"/>
                  </a:lnTo>
                  <a:lnTo>
                    <a:pt x="27" y="1000"/>
                  </a:lnTo>
                  <a:lnTo>
                    <a:pt x="20" y="990"/>
                  </a:lnTo>
                  <a:lnTo>
                    <a:pt x="14" y="981"/>
                  </a:lnTo>
                  <a:lnTo>
                    <a:pt x="10" y="971"/>
                  </a:lnTo>
                  <a:lnTo>
                    <a:pt x="4" y="960"/>
                  </a:lnTo>
                  <a:lnTo>
                    <a:pt x="2" y="948"/>
                  </a:lnTo>
                  <a:lnTo>
                    <a:pt x="0" y="937"/>
                  </a:lnTo>
                  <a:lnTo>
                    <a:pt x="0" y="925"/>
                  </a:lnTo>
                  <a:lnTo>
                    <a:pt x="0" y="117"/>
                  </a:lnTo>
                  <a:close/>
                  <a:moveTo>
                    <a:pt x="33" y="923"/>
                  </a:moveTo>
                  <a:lnTo>
                    <a:pt x="33" y="933"/>
                  </a:lnTo>
                  <a:lnTo>
                    <a:pt x="33" y="941"/>
                  </a:lnTo>
                  <a:lnTo>
                    <a:pt x="35" y="948"/>
                  </a:lnTo>
                  <a:lnTo>
                    <a:pt x="39" y="956"/>
                  </a:lnTo>
                  <a:lnTo>
                    <a:pt x="43" y="964"/>
                  </a:lnTo>
                  <a:lnTo>
                    <a:pt x="46" y="971"/>
                  </a:lnTo>
                  <a:lnTo>
                    <a:pt x="50" y="977"/>
                  </a:lnTo>
                  <a:lnTo>
                    <a:pt x="56" y="983"/>
                  </a:lnTo>
                  <a:lnTo>
                    <a:pt x="62" y="989"/>
                  </a:lnTo>
                  <a:lnTo>
                    <a:pt x="69" y="994"/>
                  </a:lnTo>
                  <a:lnTo>
                    <a:pt x="75" y="998"/>
                  </a:lnTo>
                  <a:lnTo>
                    <a:pt x="83" y="1002"/>
                  </a:lnTo>
                  <a:lnTo>
                    <a:pt x="91" y="1006"/>
                  </a:lnTo>
                  <a:lnTo>
                    <a:pt x="98" y="1008"/>
                  </a:lnTo>
                  <a:lnTo>
                    <a:pt x="108" y="1008"/>
                  </a:lnTo>
                  <a:lnTo>
                    <a:pt x="117" y="1010"/>
                  </a:lnTo>
                  <a:lnTo>
                    <a:pt x="1431" y="1010"/>
                  </a:lnTo>
                  <a:lnTo>
                    <a:pt x="1440" y="1008"/>
                  </a:lnTo>
                  <a:lnTo>
                    <a:pt x="1448" y="1008"/>
                  </a:lnTo>
                  <a:lnTo>
                    <a:pt x="1456" y="1006"/>
                  </a:lnTo>
                  <a:lnTo>
                    <a:pt x="1463" y="1002"/>
                  </a:lnTo>
                  <a:lnTo>
                    <a:pt x="1471" y="1000"/>
                  </a:lnTo>
                  <a:lnTo>
                    <a:pt x="1479" y="994"/>
                  </a:lnTo>
                  <a:lnTo>
                    <a:pt x="1484" y="990"/>
                  </a:lnTo>
                  <a:lnTo>
                    <a:pt x="1490" y="985"/>
                  </a:lnTo>
                  <a:lnTo>
                    <a:pt x="1496" y="979"/>
                  </a:lnTo>
                  <a:lnTo>
                    <a:pt x="1502" y="973"/>
                  </a:lnTo>
                  <a:lnTo>
                    <a:pt x="1506" y="965"/>
                  </a:lnTo>
                  <a:lnTo>
                    <a:pt x="1509" y="958"/>
                  </a:lnTo>
                  <a:lnTo>
                    <a:pt x="1513" y="950"/>
                  </a:lnTo>
                  <a:lnTo>
                    <a:pt x="1515" y="942"/>
                  </a:lnTo>
                  <a:lnTo>
                    <a:pt x="1515" y="935"/>
                  </a:lnTo>
                  <a:lnTo>
                    <a:pt x="1517" y="925"/>
                  </a:lnTo>
                  <a:lnTo>
                    <a:pt x="1517" y="117"/>
                  </a:lnTo>
                  <a:lnTo>
                    <a:pt x="1515" y="109"/>
                  </a:lnTo>
                  <a:lnTo>
                    <a:pt x="1515" y="99"/>
                  </a:lnTo>
                  <a:lnTo>
                    <a:pt x="1513" y="92"/>
                  </a:lnTo>
                  <a:lnTo>
                    <a:pt x="1509" y="84"/>
                  </a:lnTo>
                  <a:lnTo>
                    <a:pt x="1508" y="76"/>
                  </a:lnTo>
                  <a:lnTo>
                    <a:pt x="1502" y="69"/>
                  </a:lnTo>
                  <a:lnTo>
                    <a:pt x="1498" y="63"/>
                  </a:lnTo>
                  <a:lnTo>
                    <a:pt x="1492" y="57"/>
                  </a:lnTo>
                  <a:lnTo>
                    <a:pt x="1486" y="51"/>
                  </a:lnTo>
                  <a:lnTo>
                    <a:pt x="1481" y="46"/>
                  </a:lnTo>
                  <a:lnTo>
                    <a:pt x="1473" y="42"/>
                  </a:lnTo>
                  <a:lnTo>
                    <a:pt x="1465" y="38"/>
                  </a:lnTo>
                  <a:lnTo>
                    <a:pt x="1458" y="36"/>
                  </a:lnTo>
                  <a:lnTo>
                    <a:pt x="1450" y="34"/>
                  </a:lnTo>
                  <a:lnTo>
                    <a:pt x="1442" y="32"/>
                  </a:lnTo>
                  <a:lnTo>
                    <a:pt x="1433" y="32"/>
                  </a:lnTo>
                  <a:lnTo>
                    <a:pt x="117" y="32"/>
                  </a:lnTo>
                  <a:lnTo>
                    <a:pt x="110" y="32"/>
                  </a:lnTo>
                  <a:lnTo>
                    <a:pt x="100" y="32"/>
                  </a:lnTo>
                  <a:lnTo>
                    <a:pt x="93" y="34"/>
                  </a:lnTo>
                  <a:lnTo>
                    <a:pt x="85" y="38"/>
                  </a:lnTo>
                  <a:lnTo>
                    <a:pt x="77" y="42"/>
                  </a:lnTo>
                  <a:lnTo>
                    <a:pt x="69" y="46"/>
                  </a:lnTo>
                  <a:lnTo>
                    <a:pt x="64" y="49"/>
                  </a:lnTo>
                  <a:lnTo>
                    <a:pt x="58" y="55"/>
                  </a:lnTo>
                  <a:lnTo>
                    <a:pt x="52" y="61"/>
                  </a:lnTo>
                  <a:lnTo>
                    <a:pt x="46" y="69"/>
                  </a:lnTo>
                  <a:lnTo>
                    <a:pt x="43" y="74"/>
                  </a:lnTo>
                  <a:lnTo>
                    <a:pt x="39" y="82"/>
                  </a:lnTo>
                  <a:lnTo>
                    <a:pt x="37" y="90"/>
                  </a:lnTo>
                  <a:lnTo>
                    <a:pt x="35" y="97"/>
                  </a:lnTo>
                  <a:lnTo>
                    <a:pt x="33" y="107"/>
                  </a:lnTo>
                  <a:lnTo>
                    <a:pt x="33" y="117"/>
                  </a:lnTo>
                  <a:lnTo>
                    <a:pt x="33" y="92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Rectangle 23"/>
            <p:cNvSpPr>
              <a:spLocks noChangeArrowheads="1"/>
            </p:cNvSpPr>
            <p:nvPr/>
          </p:nvSpPr>
          <p:spPr bwMode="auto">
            <a:xfrm>
              <a:off x="3081" y="2003"/>
              <a:ext cx="263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33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Freeform 24"/>
            <p:cNvSpPr>
              <a:spLocks/>
            </p:cNvSpPr>
            <p:nvPr/>
          </p:nvSpPr>
          <p:spPr bwMode="auto">
            <a:xfrm>
              <a:off x="2162" y="2415"/>
              <a:ext cx="1001" cy="202"/>
            </a:xfrm>
            <a:custGeom>
              <a:avLst/>
              <a:gdLst>
                <a:gd name="T0" fmla="*/ 2002 w 2002"/>
                <a:gd name="T1" fmla="*/ 0 h 405"/>
                <a:gd name="T2" fmla="*/ 2002 w 2002"/>
                <a:gd name="T3" fmla="*/ 202 h 405"/>
                <a:gd name="T4" fmla="*/ 2000 w 2002"/>
                <a:gd name="T5" fmla="*/ 209 h 405"/>
                <a:gd name="T6" fmla="*/ 1999 w 2002"/>
                <a:gd name="T7" fmla="*/ 213 h 405"/>
                <a:gd name="T8" fmla="*/ 1993 w 2002"/>
                <a:gd name="T9" fmla="*/ 217 h 405"/>
                <a:gd name="T10" fmla="*/ 1985 w 2002"/>
                <a:gd name="T11" fmla="*/ 219 h 405"/>
                <a:gd name="T12" fmla="*/ 15 w 2002"/>
                <a:gd name="T13" fmla="*/ 219 h 405"/>
                <a:gd name="T14" fmla="*/ 33 w 2002"/>
                <a:gd name="T15" fmla="*/ 202 h 405"/>
                <a:gd name="T16" fmla="*/ 33 w 2002"/>
                <a:gd name="T17" fmla="*/ 405 h 405"/>
                <a:gd name="T18" fmla="*/ 0 w 2002"/>
                <a:gd name="T19" fmla="*/ 405 h 405"/>
                <a:gd name="T20" fmla="*/ 0 w 2002"/>
                <a:gd name="T21" fmla="*/ 202 h 405"/>
                <a:gd name="T22" fmla="*/ 0 w 2002"/>
                <a:gd name="T23" fmla="*/ 196 h 405"/>
                <a:gd name="T24" fmla="*/ 4 w 2002"/>
                <a:gd name="T25" fmla="*/ 190 h 405"/>
                <a:gd name="T26" fmla="*/ 9 w 2002"/>
                <a:gd name="T27" fmla="*/ 188 h 405"/>
                <a:gd name="T28" fmla="*/ 15 w 2002"/>
                <a:gd name="T29" fmla="*/ 186 h 405"/>
                <a:gd name="T30" fmla="*/ 1985 w 2002"/>
                <a:gd name="T31" fmla="*/ 186 h 405"/>
                <a:gd name="T32" fmla="*/ 1970 w 2002"/>
                <a:gd name="T33" fmla="*/ 202 h 405"/>
                <a:gd name="T34" fmla="*/ 1970 w 2002"/>
                <a:gd name="T35" fmla="*/ 0 h 405"/>
                <a:gd name="T36" fmla="*/ 2002 w 2002"/>
                <a:gd name="T37" fmla="*/ 0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02" h="405">
                  <a:moveTo>
                    <a:pt x="2002" y="0"/>
                  </a:moveTo>
                  <a:lnTo>
                    <a:pt x="2002" y="202"/>
                  </a:lnTo>
                  <a:lnTo>
                    <a:pt x="2000" y="209"/>
                  </a:lnTo>
                  <a:lnTo>
                    <a:pt x="1999" y="213"/>
                  </a:lnTo>
                  <a:lnTo>
                    <a:pt x="1993" y="217"/>
                  </a:lnTo>
                  <a:lnTo>
                    <a:pt x="1985" y="219"/>
                  </a:lnTo>
                  <a:lnTo>
                    <a:pt x="15" y="219"/>
                  </a:lnTo>
                  <a:lnTo>
                    <a:pt x="33" y="202"/>
                  </a:lnTo>
                  <a:lnTo>
                    <a:pt x="33" y="405"/>
                  </a:lnTo>
                  <a:lnTo>
                    <a:pt x="0" y="405"/>
                  </a:lnTo>
                  <a:lnTo>
                    <a:pt x="0" y="202"/>
                  </a:lnTo>
                  <a:lnTo>
                    <a:pt x="0" y="196"/>
                  </a:lnTo>
                  <a:lnTo>
                    <a:pt x="4" y="190"/>
                  </a:lnTo>
                  <a:lnTo>
                    <a:pt x="9" y="188"/>
                  </a:lnTo>
                  <a:lnTo>
                    <a:pt x="15" y="186"/>
                  </a:lnTo>
                  <a:lnTo>
                    <a:pt x="1985" y="186"/>
                  </a:lnTo>
                  <a:lnTo>
                    <a:pt x="1970" y="202"/>
                  </a:lnTo>
                  <a:lnTo>
                    <a:pt x="1970" y="0"/>
                  </a:lnTo>
                  <a:lnTo>
                    <a:pt x="2002" y="0"/>
                  </a:lnTo>
                  <a:close/>
                </a:path>
              </a:pathLst>
            </a:custGeom>
            <a:solidFill>
              <a:srgbClr val="A9CBCE"/>
            </a:solidFill>
            <a:ln w="0">
              <a:solidFill>
                <a:srgbClr val="A9CBC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Freeform 25"/>
            <p:cNvSpPr>
              <a:spLocks/>
            </p:cNvSpPr>
            <p:nvPr/>
          </p:nvSpPr>
          <p:spPr bwMode="auto">
            <a:xfrm>
              <a:off x="1790" y="2616"/>
              <a:ext cx="758" cy="506"/>
            </a:xfrm>
            <a:custGeom>
              <a:avLst/>
              <a:gdLst>
                <a:gd name="T0" fmla="*/ 0 w 1515"/>
                <a:gd name="T1" fmla="*/ 102 h 1012"/>
                <a:gd name="T2" fmla="*/ 2 w 1515"/>
                <a:gd name="T3" fmla="*/ 81 h 1012"/>
                <a:gd name="T4" fmla="*/ 8 w 1515"/>
                <a:gd name="T5" fmla="*/ 62 h 1012"/>
                <a:gd name="T6" fmla="*/ 17 w 1515"/>
                <a:gd name="T7" fmla="*/ 44 h 1012"/>
                <a:gd name="T8" fmla="*/ 31 w 1515"/>
                <a:gd name="T9" fmla="*/ 31 h 1012"/>
                <a:gd name="T10" fmla="*/ 44 w 1515"/>
                <a:gd name="T11" fmla="*/ 18 h 1012"/>
                <a:gd name="T12" fmla="*/ 61 w 1515"/>
                <a:gd name="T13" fmla="*/ 8 h 1012"/>
                <a:gd name="T14" fmla="*/ 81 w 1515"/>
                <a:gd name="T15" fmla="*/ 2 h 1012"/>
                <a:gd name="T16" fmla="*/ 102 w 1515"/>
                <a:gd name="T17" fmla="*/ 0 h 1012"/>
                <a:gd name="T18" fmla="*/ 1413 w 1515"/>
                <a:gd name="T19" fmla="*/ 0 h 1012"/>
                <a:gd name="T20" fmla="*/ 1434 w 1515"/>
                <a:gd name="T21" fmla="*/ 2 h 1012"/>
                <a:gd name="T22" fmla="*/ 1453 w 1515"/>
                <a:gd name="T23" fmla="*/ 8 h 1012"/>
                <a:gd name="T24" fmla="*/ 1471 w 1515"/>
                <a:gd name="T25" fmla="*/ 18 h 1012"/>
                <a:gd name="T26" fmla="*/ 1486 w 1515"/>
                <a:gd name="T27" fmla="*/ 31 h 1012"/>
                <a:gd name="T28" fmla="*/ 1497 w 1515"/>
                <a:gd name="T29" fmla="*/ 44 h 1012"/>
                <a:gd name="T30" fmla="*/ 1507 w 1515"/>
                <a:gd name="T31" fmla="*/ 62 h 1012"/>
                <a:gd name="T32" fmla="*/ 1513 w 1515"/>
                <a:gd name="T33" fmla="*/ 81 h 1012"/>
                <a:gd name="T34" fmla="*/ 1515 w 1515"/>
                <a:gd name="T35" fmla="*/ 102 h 1012"/>
                <a:gd name="T36" fmla="*/ 1515 w 1515"/>
                <a:gd name="T37" fmla="*/ 911 h 1012"/>
                <a:gd name="T38" fmla="*/ 1513 w 1515"/>
                <a:gd name="T39" fmla="*/ 932 h 1012"/>
                <a:gd name="T40" fmla="*/ 1507 w 1515"/>
                <a:gd name="T41" fmla="*/ 951 h 1012"/>
                <a:gd name="T42" fmla="*/ 1497 w 1515"/>
                <a:gd name="T43" fmla="*/ 968 h 1012"/>
                <a:gd name="T44" fmla="*/ 1486 w 1515"/>
                <a:gd name="T45" fmla="*/ 984 h 1012"/>
                <a:gd name="T46" fmla="*/ 1471 w 1515"/>
                <a:gd name="T47" fmla="*/ 995 h 1012"/>
                <a:gd name="T48" fmla="*/ 1453 w 1515"/>
                <a:gd name="T49" fmla="*/ 1005 h 1012"/>
                <a:gd name="T50" fmla="*/ 1434 w 1515"/>
                <a:gd name="T51" fmla="*/ 1010 h 1012"/>
                <a:gd name="T52" fmla="*/ 1413 w 1515"/>
                <a:gd name="T53" fmla="*/ 1012 h 1012"/>
                <a:gd name="T54" fmla="*/ 102 w 1515"/>
                <a:gd name="T55" fmla="*/ 1012 h 1012"/>
                <a:gd name="T56" fmla="*/ 81 w 1515"/>
                <a:gd name="T57" fmla="*/ 1010 h 1012"/>
                <a:gd name="T58" fmla="*/ 61 w 1515"/>
                <a:gd name="T59" fmla="*/ 1005 h 1012"/>
                <a:gd name="T60" fmla="*/ 44 w 1515"/>
                <a:gd name="T61" fmla="*/ 995 h 1012"/>
                <a:gd name="T62" fmla="*/ 31 w 1515"/>
                <a:gd name="T63" fmla="*/ 984 h 1012"/>
                <a:gd name="T64" fmla="*/ 17 w 1515"/>
                <a:gd name="T65" fmla="*/ 968 h 1012"/>
                <a:gd name="T66" fmla="*/ 8 w 1515"/>
                <a:gd name="T67" fmla="*/ 951 h 1012"/>
                <a:gd name="T68" fmla="*/ 2 w 1515"/>
                <a:gd name="T69" fmla="*/ 932 h 1012"/>
                <a:gd name="T70" fmla="*/ 0 w 1515"/>
                <a:gd name="T71" fmla="*/ 911 h 1012"/>
                <a:gd name="T72" fmla="*/ 0 w 1515"/>
                <a:gd name="T73" fmla="*/ 102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15" h="1012">
                  <a:moveTo>
                    <a:pt x="0" y="102"/>
                  </a:moveTo>
                  <a:lnTo>
                    <a:pt x="2" y="81"/>
                  </a:lnTo>
                  <a:lnTo>
                    <a:pt x="8" y="62"/>
                  </a:lnTo>
                  <a:lnTo>
                    <a:pt x="17" y="44"/>
                  </a:lnTo>
                  <a:lnTo>
                    <a:pt x="31" y="31"/>
                  </a:lnTo>
                  <a:lnTo>
                    <a:pt x="44" y="18"/>
                  </a:lnTo>
                  <a:lnTo>
                    <a:pt x="61" y="8"/>
                  </a:lnTo>
                  <a:lnTo>
                    <a:pt x="81" y="2"/>
                  </a:lnTo>
                  <a:lnTo>
                    <a:pt x="102" y="0"/>
                  </a:lnTo>
                  <a:lnTo>
                    <a:pt x="1413" y="0"/>
                  </a:lnTo>
                  <a:lnTo>
                    <a:pt x="1434" y="2"/>
                  </a:lnTo>
                  <a:lnTo>
                    <a:pt x="1453" y="8"/>
                  </a:lnTo>
                  <a:lnTo>
                    <a:pt x="1471" y="18"/>
                  </a:lnTo>
                  <a:lnTo>
                    <a:pt x="1486" y="31"/>
                  </a:lnTo>
                  <a:lnTo>
                    <a:pt x="1497" y="44"/>
                  </a:lnTo>
                  <a:lnTo>
                    <a:pt x="1507" y="62"/>
                  </a:lnTo>
                  <a:lnTo>
                    <a:pt x="1513" y="81"/>
                  </a:lnTo>
                  <a:lnTo>
                    <a:pt x="1515" y="102"/>
                  </a:lnTo>
                  <a:lnTo>
                    <a:pt x="1515" y="911"/>
                  </a:lnTo>
                  <a:lnTo>
                    <a:pt x="1513" y="932"/>
                  </a:lnTo>
                  <a:lnTo>
                    <a:pt x="1507" y="951"/>
                  </a:lnTo>
                  <a:lnTo>
                    <a:pt x="1497" y="968"/>
                  </a:lnTo>
                  <a:lnTo>
                    <a:pt x="1486" y="984"/>
                  </a:lnTo>
                  <a:lnTo>
                    <a:pt x="1471" y="995"/>
                  </a:lnTo>
                  <a:lnTo>
                    <a:pt x="1453" y="1005"/>
                  </a:lnTo>
                  <a:lnTo>
                    <a:pt x="1434" y="1010"/>
                  </a:lnTo>
                  <a:lnTo>
                    <a:pt x="1413" y="1012"/>
                  </a:lnTo>
                  <a:lnTo>
                    <a:pt x="102" y="1012"/>
                  </a:lnTo>
                  <a:lnTo>
                    <a:pt x="81" y="1010"/>
                  </a:lnTo>
                  <a:lnTo>
                    <a:pt x="61" y="1005"/>
                  </a:lnTo>
                  <a:lnTo>
                    <a:pt x="44" y="995"/>
                  </a:lnTo>
                  <a:lnTo>
                    <a:pt x="31" y="984"/>
                  </a:lnTo>
                  <a:lnTo>
                    <a:pt x="17" y="968"/>
                  </a:lnTo>
                  <a:lnTo>
                    <a:pt x="8" y="951"/>
                  </a:lnTo>
                  <a:lnTo>
                    <a:pt x="2" y="932"/>
                  </a:lnTo>
                  <a:lnTo>
                    <a:pt x="0" y="91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Freeform 26"/>
            <p:cNvSpPr>
              <a:spLocks noEditPoints="1"/>
            </p:cNvSpPr>
            <p:nvPr/>
          </p:nvSpPr>
          <p:spPr bwMode="auto">
            <a:xfrm>
              <a:off x="1783" y="2608"/>
              <a:ext cx="773" cy="523"/>
            </a:xfrm>
            <a:custGeom>
              <a:avLst/>
              <a:gdLst>
                <a:gd name="T0" fmla="*/ 1 w 1547"/>
                <a:gd name="T1" fmla="*/ 94 h 1045"/>
                <a:gd name="T2" fmla="*/ 13 w 1547"/>
                <a:gd name="T3" fmla="*/ 61 h 1045"/>
                <a:gd name="T4" fmla="*/ 32 w 1547"/>
                <a:gd name="T5" fmla="*/ 35 h 1045"/>
                <a:gd name="T6" fmla="*/ 59 w 1547"/>
                <a:gd name="T7" fmla="*/ 13 h 1045"/>
                <a:gd name="T8" fmla="*/ 92 w 1547"/>
                <a:gd name="T9" fmla="*/ 2 h 1045"/>
                <a:gd name="T10" fmla="*/ 1428 w 1547"/>
                <a:gd name="T11" fmla="*/ 0 h 1045"/>
                <a:gd name="T12" fmla="*/ 1463 w 1547"/>
                <a:gd name="T13" fmla="*/ 4 h 1045"/>
                <a:gd name="T14" fmla="*/ 1493 w 1547"/>
                <a:gd name="T15" fmla="*/ 19 h 1045"/>
                <a:gd name="T16" fmla="*/ 1518 w 1547"/>
                <a:gd name="T17" fmla="*/ 42 h 1045"/>
                <a:gd name="T18" fmla="*/ 1537 w 1547"/>
                <a:gd name="T19" fmla="*/ 71 h 1045"/>
                <a:gd name="T20" fmla="*/ 1545 w 1547"/>
                <a:gd name="T21" fmla="*/ 104 h 1045"/>
                <a:gd name="T22" fmla="*/ 1545 w 1547"/>
                <a:gd name="T23" fmla="*/ 937 h 1045"/>
                <a:gd name="T24" fmla="*/ 1537 w 1547"/>
                <a:gd name="T25" fmla="*/ 972 h 1045"/>
                <a:gd name="T26" fmla="*/ 1520 w 1547"/>
                <a:gd name="T27" fmla="*/ 1000 h 1045"/>
                <a:gd name="T28" fmla="*/ 1495 w 1547"/>
                <a:gd name="T29" fmla="*/ 1023 h 1045"/>
                <a:gd name="T30" fmla="*/ 1464 w 1547"/>
                <a:gd name="T31" fmla="*/ 1039 h 1045"/>
                <a:gd name="T32" fmla="*/ 1430 w 1547"/>
                <a:gd name="T33" fmla="*/ 1045 h 1045"/>
                <a:gd name="T34" fmla="*/ 94 w 1547"/>
                <a:gd name="T35" fmla="*/ 1041 h 1045"/>
                <a:gd name="T36" fmla="*/ 61 w 1547"/>
                <a:gd name="T37" fmla="*/ 1029 h 1045"/>
                <a:gd name="T38" fmla="*/ 34 w 1547"/>
                <a:gd name="T39" fmla="*/ 1010 h 1045"/>
                <a:gd name="T40" fmla="*/ 13 w 1547"/>
                <a:gd name="T41" fmla="*/ 983 h 1045"/>
                <a:gd name="T42" fmla="*/ 1 w 1547"/>
                <a:gd name="T43" fmla="*/ 951 h 1045"/>
                <a:gd name="T44" fmla="*/ 0 w 1547"/>
                <a:gd name="T45" fmla="*/ 117 h 1045"/>
                <a:gd name="T46" fmla="*/ 32 w 1547"/>
                <a:gd name="T47" fmla="*/ 943 h 1045"/>
                <a:gd name="T48" fmla="*/ 42 w 1547"/>
                <a:gd name="T49" fmla="*/ 966 h 1045"/>
                <a:gd name="T50" fmla="*/ 55 w 1547"/>
                <a:gd name="T51" fmla="*/ 985 h 1045"/>
                <a:gd name="T52" fmla="*/ 74 w 1547"/>
                <a:gd name="T53" fmla="*/ 1000 h 1045"/>
                <a:gd name="T54" fmla="*/ 99 w 1547"/>
                <a:gd name="T55" fmla="*/ 1010 h 1045"/>
                <a:gd name="T56" fmla="*/ 1428 w 1547"/>
                <a:gd name="T57" fmla="*/ 1012 h 1045"/>
                <a:gd name="T58" fmla="*/ 1453 w 1547"/>
                <a:gd name="T59" fmla="*/ 1008 h 1045"/>
                <a:gd name="T60" fmla="*/ 1476 w 1547"/>
                <a:gd name="T61" fmla="*/ 997 h 1045"/>
                <a:gd name="T62" fmla="*/ 1493 w 1547"/>
                <a:gd name="T63" fmla="*/ 981 h 1045"/>
                <a:gd name="T64" fmla="*/ 1507 w 1547"/>
                <a:gd name="T65" fmla="*/ 960 h 1045"/>
                <a:gd name="T66" fmla="*/ 1512 w 1547"/>
                <a:gd name="T67" fmla="*/ 935 h 1045"/>
                <a:gd name="T68" fmla="*/ 1512 w 1547"/>
                <a:gd name="T69" fmla="*/ 109 h 1045"/>
                <a:gd name="T70" fmla="*/ 1507 w 1547"/>
                <a:gd name="T71" fmla="*/ 84 h 1045"/>
                <a:gd name="T72" fmla="*/ 1495 w 1547"/>
                <a:gd name="T73" fmla="*/ 63 h 1045"/>
                <a:gd name="T74" fmla="*/ 1478 w 1547"/>
                <a:gd name="T75" fmla="*/ 46 h 1045"/>
                <a:gd name="T76" fmla="*/ 1455 w 1547"/>
                <a:gd name="T77" fmla="*/ 36 h 1045"/>
                <a:gd name="T78" fmla="*/ 1428 w 1547"/>
                <a:gd name="T79" fmla="*/ 33 h 1045"/>
                <a:gd name="T80" fmla="*/ 99 w 1547"/>
                <a:gd name="T81" fmla="*/ 33 h 1045"/>
                <a:gd name="T82" fmla="*/ 76 w 1547"/>
                <a:gd name="T83" fmla="*/ 42 h 1045"/>
                <a:gd name="T84" fmla="*/ 57 w 1547"/>
                <a:gd name="T85" fmla="*/ 56 h 1045"/>
                <a:gd name="T86" fmla="*/ 42 w 1547"/>
                <a:gd name="T87" fmla="*/ 75 h 1045"/>
                <a:gd name="T88" fmla="*/ 34 w 1547"/>
                <a:gd name="T89" fmla="*/ 100 h 1045"/>
                <a:gd name="T90" fmla="*/ 32 w 1547"/>
                <a:gd name="T91" fmla="*/ 926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47" h="1045">
                  <a:moveTo>
                    <a:pt x="0" y="117"/>
                  </a:moveTo>
                  <a:lnTo>
                    <a:pt x="0" y="106"/>
                  </a:lnTo>
                  <a:lnTo>
                    <a:pt x="1" y="94"/>
                  </a:lnTo>
                  <a:lnTo>
                    <a:pt x="3" y="83"/>
                  </a:lnTo>
                  <a:lnTo>
                    <a:pt x="7" y="71"/>
                  </a:lnTo>
                  <a:lnTo>
                    <a:pt x="13" y="61"/>
                  </a:lnTo>
                  <a:lnTo>
                    <a:pt x="19" y="52"/>
                  </a:lnTo>
                  <a:lnTo>
                    <a:pt x="24" y="42"/>
                  </a:lnTo>
                  <a:lnTo>
                    <a:pt x="32" y="35"/>
                  </a:lnTo>
                  <a:lnTo>
                    <a:pt x="42" y="27"/>
                  </a:lnTo>
                  <a:lnTo>
                    <a:pt x="49" y="19"/>
                  </a:lnTo>
                  <a:lnTo>
                    <a:pt x="59" y="13"/>
                  </a:lnTo>
                  <a:lnTo>
                    <a:pt x="71" y="10"/>
                  </a:lnTo>
                  <a:lnTo>
                    <a:pt x="80" y="6"/>
                  </a:lnTo>
                  <a:lnTo>
                    <a:pt x="92" y="2"/>
                  </a:lnTo>
                  <a:lnTo>
                    <a:pt x="103" y="0"/>
                  </a:lnTo>
                  <a:lnTo>
                    <a:pt x="115" y="0"/>
                  </a:lnTo>
                  <a:lnTo>
                    <a:pt x="1428" y="0"/>
                  </a:lnTo>
                  <a:lnTo>
                    <a:pt x="1439" y="0"/>
                  </a:lnTo>
                  <a:lnTo>
                    <a:pt x="1451" y="2"/>
                  </a:lnTo>
                  <a:lnTo>
                    <a:pt x="1463" y="4"/>
                  </a:lnTo>
                  <a:lnTo>
                    <a:pt x="1474" y="8"/>
                  </a:lnTo>
                  <a:lnTo>
                    <a:pt x="1484" y="13"/>
                  </a:lnTo>
                  <a:lnTo>
                    <a:pt x="1493" y="19"/>
                  </a:lnTo>
                  <a:lnTo>
                    <a:pt x="1503" y="25"/>
                  </a:lnTo>
                  <a:lnTo>
                    <a:pt x="1511" y="33"/>
                  </a:lnTo>
                  <a:lnTo>
                    <a:pt x="1518" y="42"/>
                  </a:lnTo>
                  <a:lnTo>
                    <a:pt x="1526" y="50"/>
                  </a:lnTo>
                  <a:lnTo>
                    <a:pt x="1532" y="59"/>
                  </a:lnTo>
                  <a:lnTo>
                    <a:pt x="1537" y="71"/>
                  </a:lnTo>
                  <a:lnTo>
                    <a:pt x="1541" y="81"/>
                  </a:lnTo>
                  <a:lnTo>
                    <a:pt x="1543" y="92"/>
                  </a:lnTo>
                  <a:lnTo>
                    <a:pt x="1545" y="104"/>
                  </a:lnTo>
                  <a:lnTo>
                    <a:pt x="1547" y="115"/>
                  </a:lnTo>
                  <a:lnTo>
                    <a:pt x="1547" y="926"/>
                  </a:lnTo>
                  <a:lnTo>
                    <a:pt x="1545" y="937"/>
                  </a:lnTo>
                  <a:lnTo>
                    <a:pt x="1543" y="949"/>
                  </a:lnTo>
                  <a:lnTo>
                    <a:pt x="1541" y="960"/>
                  </a:lnTo>
                  <a:lnTo>
                    <a:pt x="1537" y="972"/>
                  </a:lnTo>
                  <a:lnTo>
                    <a:pt x="1532" y="981"/>
                  </a:lnTo>
                  <a:lnTo>
                    <a:pt x="1526" y="991"/>
                  </a:lnTo>
                  <a:lnTo>
                    <a:pt x="1520" y="1000"/>
                  </a:lnTo>
                  <a:lnTo>
                    <a:pt x="1512" y="1008"/>
                  </a:lnTo>
                  <a:lnTo>
                    <a:pt x="1505" y="1016"/>
                  </a:lnTo>
                  <a:lnTo>
                    <a:pt x="1495" y="1023"/>
                  </a:lnTo>
                  <a:lnTo>
                    <a:pt x="1486" y="1029"/>
                  </a:lnTo>
                  <a:lnTo>
                    <a:pt x="1476" y="1035"/>
                  </a:lnTo>
                  <a:lnTo>
                    <a:pt x="1464" y="1039"/>
                  </a:lnTo>
                  <a:lnTo>
                    <a:pt x="1453" y="1041"/>
                  </a:lnTo>
                  <a:lnTo>
                    <a:pt x="1441" y="1043"/>
                  </a:lnTo>
                  <a:lnTo>
                    <a:pt x="1430" y="1045"/>
                  </a:lnTo>
                  <a:lnTo>
                    <a:pt x="117" y="1045"/>
                  </a:lnTo>
                  <a:lnTo>
                    <a:pt x="105" y="1043"/>
                  </a:lnTo>
                  <a:lnTo>
                    <a:pt x="94" y="1041"/>
                  </a:lnTo>
                  <a:lnTo>
                    <a:pt x="82" y="1039"/>
                  </a:lnTo>
                  <a:lnTo>
                    <a:pt x="71" y="1035"/>
                  </a:lnTo>
                  <a:lnTo>
                    <a:pt x="61" y="1029"/>
                  </a:lnTo>
                  <a:lnTo>
                    <a:pt x="51" y="1023"/>
                  </a:lnTo>
                  <a:lnTo>
                    <a:pt x="42" y="1018"/>
                  </a:lnTo>
                  <a:lnTo>
                    <a:pt x="34" y="1010"/>
                  </a:lnTo>
                  <a:lnTo>
                    <a:pt x="26" y="1002"/>
                  </a:lnTo>
                  <a:lnTo>
                    <a:pt x="19" y="993"/>
                  </a:lnTo>
                  <a:lnTo>
                    <a:pt x="13" y="983"/>
                  </a:lnTo>
                  <a:lnTo>
                    <a:pt x="9" y="974"/>
                  </a:lnTo>
                  <a:lnTo>
                    <a:pt x="5" y="962"/>
                  </a:lnTo>
                  <a:lnTo>
                    <a:pt x="1" y="951"/>
                  </a:lnTo>
                  <a:lnTo>
                    <a:pt x="0" y="939"/>
                  </a:lnTo>
                  <a:lnTo>
                    <a:pt x="0" y="927"/>
                  </a:lnTo>
                  <a:lnTo>
                    <a:pt x="0" y="117"/>
                  </a:lnTo>
                  <a:close/>
                  <a:moveTo>
                    <a:pt x="32" y="926"/>
                  </a:moveTo>
                  <a:lnTo>
                    <a:pt x="32" y="935"/>
                  </a:lnTo>
                  <a:lnTo>
                    <a:pt x="32" y="943"/>
                  </a:lnTo>
                  <a:lnTo>
                    <a:pt x="34" y="951"/>
                  </a:lnTo>
                  <a:lnTo>
                    <a:pt x="38" y="958"/>
                  </a:lnTo>
                  <a:lnTo>
                    <a:pt x="42" y="966"/>
                  </a:lnTo>
                  <a:lnTo>
                    <a:pt x="46" y="974"/>
                  </a:lnTo>
                  <a:lnTo>
                    <a:pt x="51" y="979"/>
                  </a:lnTo>
                  <a:lnTo>
                    <a:pt x="55" y="985"/>
                  </a:lnTo>
                  <a:lnTo>
                    <a:pt x="61" y="991"/>
                  </a:lnTo>
                  <a:lnTo>
                    <a:pt x="69" y="997"/>
                  </a:lnTo>
                  <a:lnTo>
                    <a:pt x="74" y="1000"/>
                  </a:lnTo>
                  <a:lnTo>
                    <a:pt x="82" y="1004"/>
                  </a:lnTo>
                  <a:lnTo>
                    <a:pt x="90" y="1008"/>
                  </a:lnTo>
                  <a:lnTo>
                    <a:pt x="99" y="1010"/>
                  </a:lnTo>
                  <a:lnTo>
                    <a:pt x="107" y="1010"/>
                  </a:lnTo>
                  <a:lnTo>
                    <a:pt x="117" y="1012"/>
                  </a:lnTo>
                  <a:lnTo>
                    <a:pt x="1428" y="1012"/>
                  </a:lnTo>
                  <a:lnTo>
                    <a:pt x="1438" y="1010"/>
                  </a:lnTo>
                  <a:lnTo>
                    <a:pt x="1445" y="1010"/>
                  </a:lnTo>
                  <a:lnTo>
                    <a:pt x="1453" y="1008"/>
                  </a:lnTo>
                  <a:lnTo>
                    <a:pt x="1461" y="1004"/>
                  </a:lnTo>
                  <a:lnTo>
                    <a:pt x="1468" y="1000"/>
                  </a:lnTo>
                  <a:lnTo>
                    <a:pt x="1476" y="997"/>
                  </a:lnTo>
                  <a:lnTo>
                    <a:pt x="1482" y="993"/>
                  </a:lnTo>
                  <a:lnTo>
                    <a:pt x="1487" y="987"/>
                  </a:lnTo>
                  <a:lnTo>
                    <a:pt x="1493" y="981"/>
                  </a:lnTo>
                  <a:lnTo>
                    <a:pt x="1499" y="975"/>
                  </a:lnTo>
                  <a:lnTo>
                    <a:pt x="1503" y="968"/>
                  </a:lnTo>
                  <a:lnTo>
                    <a:pt x="1507" y="960"/>
                  </a:lnTo>
                  <a:lnTo>
                    <a:pt x="1511" y="952"/>
                  </a:lnTo>
                  <a:lnTo>
                    <a:pt x="1512" y="945"/>
                  </a:lnTo>
                  <a:lnTo>
                    <a:pt x="1512" y="935"/>
                  </a:lnTo>
                  <a:lnTo>
                    <a:pt x="1514" y="926"/>
                  </a:lnTo>
                  <a:lnTo>
                    <a:pt x="1514" y="117"/>
                  </a:lnTo>
                  <a:lnTo>
                    <a:pt x="1512" y="109"/>
                  </a:lnTo>
                  <a:lnTo>
                    <a:pt x="1512" y="100"/>
                  </a:lnTo>
                  <a:lnTo>
                    <a:pt x="1511" y="92"/>
                  </a:lnTo>
                  <a:lnTo>
                    <a:pt x="1507" y="84"/>
                  </a:lnTo>
                  <a:lnTo>
                    <a:pt x="1503" y="77"/>
                  </a:lnTo>
                  <a:lnTo>
                    <a:pt x="1499" y="69"/>
                  </a:lnTo>
                  <a:lnTo>
                    <a:pt x="1495" y="63"/>
                  </a:lnTo>
                  <a:lnTo>
                    <a:pt x="1489" y="58"/>
                  </a:lnTo>
                  <a:lnTo>
                    <a:pt x="1484" y="52"/>
                  </a:lnTo>
                  <a:lnTo>
                    <a:pt x="1478" y="46"/>
                  </a:lnTo>
                  <a:lnTo>
                    <a:pt x="1470" y="42"/>
                  </a:lnTo>
                  <a:lnTo>
                    <a:pt x="1463" y="38"/>
                  </a:lnTo>
                  <a:lnTo>
                    <a:pt x="1455" y="36"/>
                  </a:lnTo>
                  <a:lnTo>
                    <a:pt x="1447" y="35"/>
                  </a:lnTo>
                  <a:lnTo>
                    <a:pt x="1438" y="33"/>
                  </a:lnTo>
                  <a:lnTo>
                    <a:pt x="1428" y="33"/>
                  </a:lnTo>
                  <a:lnTo>
                    <a:pt x="117" y="33"/>
                  </a:lnTo>
                  <a:lnTo>
                    <a:pt x="109" y="33"/>
                  </a:lnTo>
                  <a:lnTo>
                    <a:pt x="99" y="33"/>
                  </a:lnTo>
                  <a:lnTo>
                    <a:pt x="92" y="35"/>
                  </a:lnTo>
                  <a:lnTo>
                    <a:pt x="84" y="38"/>
                  </a:lnTo>
                  <a:lnTo>
                    <a:pt x="76" y="42"/>
                  </a:lnTo>
                  <a:lnTo>
                    <a:pt x="69" y="46"/>
                  </a:lnTo>
                  <a:lnTo>
                    <a:pt x="63" y="52"/>
                  </a:lnTo>
                  <a:lnTo>
                    <a:pt x="57" y="56"/>
                  </a:lnTo>
                  <a:lnTo>
                    <a:pt x="51" y="61"/>
                  </a:lnTo>
                  <a:lnTo>
                    <a:pt x="46" y="69"/>
                  </a:lnTo>
                  <a:lnTo>
                    <a:pt x="42" y="75"/>
                  </a:lnTo>
                  <a:lnTo>
                    <a:pt x="38" y="83"/>
                  </a:lnTo>
                  <a:lnTo>
                    <a:pt x="36" y="90"/>
                  </a:lnTo>
                  <a:lnTo>
                    <a:pt x="34" y="100"/>
                  </a:lnTo>
                  <a:lnTo>
                    <a:pt x="32" y="107"/>
                  </a:lnTo>
                  <a:lnTo>
                    <a:pt x="32" y="117"/>
                  </a:lnTo>
                  <a:lnTo>
                    <a:pt x="32" y="92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Rectangle 27"/>
            <p:cNvSpPr>
              <a:spLocks noChangeArrowheads="1"/>
            </p:cNvSpPr>
            <p:nvPr/>
          </p:nvSpPr>
          <p:spPr bwMode="auto">
            <a:xfrm>
              <a:off x="2096" y="2710"/>
              <a:ext cx="263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33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Rectangle 28"/>
            <p:cNvSpPr>
              <a:spLocks noChangeArrowheads="1"/>
            </p:cNvSpPr>
            <p:nvPr/>
          </p:nvSpPr>
          <p:spPr bwMode="auto">
            <a:xfrm>
              <a:off x="3147" y="2415"/>
              <a:ext cx="16" cy="202"/>
            </a:xfrm>
            <a:prstGeom prst="rect">
              <a:avLst/>
            </a:prstGeom>
            <a:solidFill>
              <a:srgbClr val="A9CBCE"/>
            </a:solidFill>
            <a:ln w="0">
              <a:solidFill>
                <a:srgbClr val="A9CBCE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29"/>
            <p:cNvSpPr>
              <a:spLocks/>
            </p:cNvSpPr>
            <p:nvPr/>
          </p:nvSpPr>
          <p:spPr bwMode="auto">
            <a:xfrm>
              <a:off x="2775" y="2616"/>
              <a:ext cx="759" cy="506"/>
            </a:xfrm>
            <a:custGeom>
              <a:avLst/>
              <a:gdLst>
                <a:gd name="T0" fmla="*/ 0 w 1516"/>
                <a:gd name="T1" fmla="*/ 102 h 1012"/>
                <a:gd name="T2" fmla="*/ 2 w 1516"/>
                <a:gd name="T3" fmla="*/ 81 h 1012"/>
                <a:gd name="T4" fmla="*/ 7 w 1516"/>
                <a:gd name="T5" fmla="*/ 62 h 1012"/>
                <a:gd name="T6" fmla="*/ 17 w 1516"/>
                <a:gd name="T7" fmla="*/ 44 h 1012"/>
                <a:gd name="T8" fmla="*/ 30 w 1516"/>
                <a:gd name="T9" fmla="*/ 31 h 1012"/>
                <a:gd name="T10" fmla="*/ 44 w 1516"/>
                <a:gd name="T11" fmla="*/ 18 h 1012"/>
                <a:gd name="T12" fmla="*/ 61 w 1516"/>
                <a:gd name="T13" fmla="*/ 8 h 1012"/>
                <a:gd name="T14" fmla="*/ 80 w 1516"/>
                <a:gd name="T15" fmla="*/ 2 h 1012"/>
                <a:gd name="T16" fmla="*/ 101 w 1516"/>
                <a:gd name="T17" fmla="*/ 0 h 1012"/>
                <a:gd name="T18" fmla="*/ 1415 w 1516"/>
                <a:gd name="T19" fmla="*/ 0 h 1012"/>
                <a:gd name="T20" fmla="*/ 1436 w 1516"/>
                <a:gd name="T21" fmla="*/ 2 h 1012"/>
                <a:gd name="T22" fmla="*/ 1455 w 1516"/>
                <a:gd name="T23" fmla="*/ 8 h 1012"/>
                <a:gd name="T24" fmla="*/ 1472 w 1516"/>
                <a:gd name="T25" fmla="*/ 18 h 1012"/>
                <a:gd name="T26" fmla="*/ 1488 w 1516"/>
                <a:gd name="T27" fmla="*/ 31 h 1012"/>
                <a:gd name="T28" fmla="*/ 1499 w 1516"/>
                <a:gd name="T29" fmla="*/ 44 h 1012"/>
                <a:gd name="T30" fmla="*/ 1509 w 1516"/>
                <a:gd name="T31" fmla="*/ 62 h 1012"/>
                <a:gd name="T32" fmla="*/ 1515 w 1516"/>
                <a:gd name="T33" fmla="*/ 81 h 1012"/>
                <a:gd name="T34" fmla="*/ 1516 w 1516"/>
                <a:gd name="T35" fmla="*/ 102 h 1012"/>
                <a:gd name="T36" fmla="*/ 1516 w 1516"/>
                <a:gd name="T37" fmla="*/ 911 h 1012"/>
                <a:gd name="T38" fmla="*/ 1515 w 1516"/>
                <a:gd name="T39" fmla="*/ 932 h 1012"/>
                <a:gd name="T40" fmla="*/ 1509 w 1516"/>
                <a:gd name="T41" fmla="*/ 951 h 1012"/>
                <a:gd name="T42" fmla="*/ 1499 w 1516"/>
                <a:gd name="T43" fmla="*/ 968 h 1012"/>
                <a:gd name="T44" fmla="*/ 1488 w 1516"/>
                <a:gd name="T45" fmla="*/ 984 h 1012"/>
                <a:gd name="T46" fmla="*/ 1472 w 1516"/>
                <a:gd name="T47" fmla="*/ 995 h 1012"/>
                <a:gd name="T48" fmla="*/ 1455 w 1516"/>
                <a:gd name="T49" fmla="*/ 1005 h 1012"/>
                <a:gd name="T50" fmla="*/ 1436 w 1516"/>
                <a:gd name="T51" fmla="*/ 1010 h 1012"/>
                <a:gd name="T52" fmla="*/ 1415 w 1516"/>
                <a:gd name="T53" fmla="*/ 1012 h 1012"/>
                <a:gd name="T54" fmla="*/ 101 w 1516"/>
                <a:gd name="T55" fmla="*/ 1012 h 1012"/>
                <a:gd name="T56" fmla="*/ 80 w 1516"/>
                <a:gd name="T57" fmla="*/ 1010 h 1012"/>
                <a:gd name="T58" fmla="*/ 61 w 1516"/>
                <a:gd name="T59" fmla="*/ 1005 h 1012"/>
                <a:gd name="T60" fmla="*/ 44 w 1516"/>
                <a:gd name="T61" fmla="*/ 995 h 1012"/>
                <a:gd name="T62" fmla="*/ 30 w 1516"/>
                <a:gd name="T63" fmla="*/ 984 h 1012"/>
                <a:gd name="T64" fmla="*/ 17 w 1516"/>
                <a:gd name="T65" fmla="*/ 968 h 1012"/>
                <a:gd name="T66" fmla="*/ 7 w 1516"/>
                <a:gd name="T67" fmla="*/ 951 h 1012"/>
                <a:gd name="T68" fmla="*/ 2 w 1516"/>
                <a:gd name="T69" fmla="*/ 932 h 1012"/>
                <a:gd name="T70" fmla="*/ 0 w 1516"/>
                <a:gd name="T71" fmla="*/ 911 h 1012"/>
                <a:gd name="T72" fmla="*/ 0 w 1516"/>
                <a:gd name="T73" fmla="*/ 102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16" h="1012">
                  <a:moveTo>
                    <a:pt x="0" y="102"/>
                  </a:moveTo>
                  <a:lnTo>
                    <a:pt x="2" y="81"/>
                  </a:lnTo>
                  <a:lnTo>
                    <a:pt x="7" y="62"/>
                  </a:lnTo>
                  <a:lnTo>
                    <a:pt x="17" y="44"/>
                  </a:lnTo>
                  <a:lnTo>
                    <a:pt x="30" y="31"/>
                  </a:lnTo>
                  <a:lnTo>
                    <a:pt x="44" y="18"/>
                  </a:lnTo>
                  <a:lnTo>
                    <a:pt x="61" y="8"/>
                  </a:lnTo>
                  <a:lnTo>
                    <a:pt x="80" y="2"/>
                  </a:lnTo>
                  <a:lnTo>
                    <a:pt x="101" y="0"/>
                  </a:lnTo>
                  <a:lnTo>
                    <a:pt x="1415" y="0"/>
                  </a:lnTo>
                  <a:lnTo>
                    <a:pt x="1436" y="2"/>
                  </a:lnTo>
                  <a:lnTo>
                    <a:pt x="1455" y="8"/>
                  </a:lnTo>
                  <a:lnTo>
                    <a:pt x="1472" y="18"/>
                  </a:lnTo>
                  <a:lnTo>
                    <a:pt x="1488" y="31"/>
                  </a:lnTo>
                  <a:lnTo>
                    <a:pt x="1499" y="44"/>
                  </a:lnTo>
                  <a:lnTo>
                    <a:pt x="1509" y="62"/>
                  </a:lnTo>
                  <a:lnTo>
                    <a:pt x="1515" y="81"/>
                  </a:lnTo>
                  <a:lnTo>
                    <a:pt x="1516" y="102"/>
                  </a:lnTo>
                  <a:lnTo>
                    <a:pt x="1516" y="911"/>
                  </a:lnTo>
                  <a:lnTo>
                    <a:pt x="1515" y="932"/>
                  </a:lnTo>
                  <a:lnTo>
                    <a:pt x="1509" y="951"/>
                  </a:lnTo>
                  <a:lnTo>
                    <a:pt x="1499" y="968"/>
                  </a:lnTo>
                  <a:lnTo>
                    <a:pt x="1488" y="984"/>
                  </a:lnTo>
                  <a:lnTo>
                    <a:pt x="1472" y="995"/>
                  </a:lnTo>
                  <a:lnTo>
                    <a:pt x="1455" y="1005"/>
                  </a:lnTo>
                  <a:lnTo>
                    <a:pt x="1436" y="1010"/>
                  </a:lnTo>
                  <a:lnTo>
                    <a:pt x="1415" y="1012"/>
                  </a:lnTo>
                  <a:lnTo>
                    <a:pt x="101" y="1012"/>
                  </a:lnTo>
                  <a:lnTo>
                    <a:pt x="80" y="1010"/>
                  </a:lnTo>
                  <a:lnTo>
                    <a:pt x="61" y="1005"/>
                  </a:lnTo>
                  <a:lnTo>
                    <a:pt x="44" y="995"/>
                  </a:lnTo>
                  <a:lnTo>
                    <a:pt x="30" y="984"/>
                  </a:lnTo>
                  <a:lnTo>
                    <a:pt x="17" y="968"/>
                  </a:lnTo>
                  <a:lnTo>
                    <a:pt x="7" y="951"/>
                  </a:lnTo>
                  <a:lnTo>
                    <a:pt x="2" y="932"/>
                  </a:lnTo>
                  <a:lnTo>
                    <a:pt x="0" y="91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Freeform 30"/>
            <p:cNvSpPr>
              <a:spLocks noEditPoints="1"/>
            </p:cNvSpPr>
            <p:nvPr/>
          </p:nvSpPr>
          <p:spPr bwMode="auto">
            <a:xfrm>
              <a:off x="2768" y="2608"/>
              <a:ext cx="774" cy="523"/>
            </a:xfrm>
            <a:custGeom>
              <a:avLst/>
              <a:gdLst>
                <a:gd name="T0" fmla="*/ 2 w 1550"/>
                <a:gd name="T1" fmla="*/ 94 h 1045"/>
                <a:gd name="T2" fmla="*/ 14 w 1550"/>
                <a:gd name="T3" fmla="*/ 61 h 1045"/>
                <a:gd name="T4" fmla="*/ 33 w 1550"/>
                <a:gd name="T5" fmla="*/ 35 h 1045"/>
                <a:gd name="T6" fmla="*/ 60 w 1550"/>
                <a:gd name="T7" fmla="*/ 13 h 1045"/>
                <a:gd name="T8" fmla="*/ 93 w 1550"/>
                <a:gd name="T9" fmla="*/ 2 h 1045"/>
                <a:gd name="T10" fmla="*/ 1431 w 1550"/>
                <a:gd name="T11" fmla="*/ 0 h 1045"/>
                <a:gd name="T12" fmla="*/ 1465 w 1550"/>
                <a:gd name="T13" fmla="*/ 4 h 1045"/>
                <a:gd name="T14" fmla="*/ 1496 w 1550"/>
                <a:gd name="T15" fmla="*/ 19 h 1045"/>
                <a:gd name="T16" fmla="*/ 1521 w 1550"/>
                <a:gd name="T17" fmla="*/ 42 h 1045"/>
                <a:gd name="T18" fmla="*/ 1540 w 1550"/>
                <a:gd name="T19" fmla="*/ 71 h 1045"/>
                <a:gd name="T20" fmla="*/ 1548 w 1550"/>
                <a:gd name="T21" fmla="*/ 104 h 1045"/>
                <a:gd name="T22" fmla="*/ 1548 w 1550"/>
                <a:gd name="T23" fmla="*/ 937 h 1045"/>
                <a:gd name="T24" fmla="*/ 1540 w 1550"/>
                <a:gd name="T25" fmla="*/ 972 h 1045"/>
                <a:gd name="T26" fmla="*/ 1523 w 1550"/>
                <a:gd name="T27" fmla="*/ 1000 h 1045"/>
                <a:gd name="T28" fmla="*/ 1498 w 1550"/>
                <a:gd name="T29" fmla="*/ 1023 h 1045"/>
                <a:gd name="T30" fmla="*/ 1467 w 1550"/>
                <a:gd name="T31" fmla="*/ 1039 h 1045"/>
                <a:gd name="T32" fmla="*/ 1433 w 1550"/>
                <a:gd name="T33" fmla="*/ 1045 h 1045"/>
                <a:gd name="T34" fmla="*/ 94 w 1550"/>
                <a:gd name="T35" fmla="*/ 1041 h 1045"/>
                <a:gd name="T36" fmla="*/ 62 w 1550"/>
                <a:gd name="T37" fmla="*/ 1029 h 1045"/>
                <a:gd name="T38" fmla="*/ 35 w 1550"/>
                <a:gd name="T39" fmla="*/ 1010 h 1045"/>
                <a:gd name="T40" fmla="*/ 14 w 1550"/>
                <a:gd name="T41" fmla="*/ 983 h 1045"/>
                <a:gd name="T42" fmla="*/ 2 w 1550"/>
                <a:gd name="T43" fmla="*/ 951 h 1045"/>
                <a:gd name="T44" fmla="*/ 0 w 1550"/>
                <a:gd name="T45" fmla="*/ 117 h 1045"/>
                <a:gd name="T46" fmla="*/ 33 w 1550"/>
                <a:gd name="T47" fmla="*/ 943 h 1045"/>
                <a:gd name="T48" fmla="*/ 43 w 1550"/>
                <a:gd name="T49" fmla="*/ 966 h 1045"/>
                <a:gd name="T50" fmla="*/ 56 w 1550"/>
                <a:gd name="T51" fmla="*/ 985 h 1045"/>
                <a:gd name="T52" fmla="*/ 75 w 1550"/>
                <a:gd name="T53" fmla="*/ 1000 h 1045"/>
                <a:gd name="T54" fmla="*/ 100 w 1550"/>
                <a:gd name="T55" fmla="*/ 1010 h 1045"/>
                <a:gd name="T56" fmla="*/ 1431 w 1550"/>
                <a:gd name="T57" fmla="*/ 1012 h 1045"/>
                <a:gd name="T58" fmla="*/ 1456 w 1550"/>
                <a:gd name="T59" fmla="*/ 1008 h 1045"/>
                <a:gd name="T60" fmla="*/ 1479 w 1550"/>
                <a:gd name="T61" fmla="*/ 997 h 1045"/>
                <a:gd name="T62" fmla="*/ 1496 w 1550"/>
                <a:gd name="T63" fmla="*/ 981 h 1045"/>
                <a:gd name="T64" fmla="*/ 1509 w 1550"/>
                <a:gd name="T65" fmla="*/ 960 h 1045"/>
                <a:gd name="T66" fmla="*/ 1515 w 1550"/>
                <a:gd name="T67" fmla="*/ 935 h 1045"/>
                <a:gd name="T68" fmla="*/ 1515 w 1550"/>
                <a:gd name="T69" fmla="*/ 109 h 1045"/>
                <a:gd name="T70" fmla="*/ 1509 w 1550"/>
                <a:gd name="T71" fmla="*/ 84 h 1045"/>
                <a:gd name="T72" fmla="*/ 1498 w 1550"/>
                <a:gd name="T73" fmla="*/ 63 h 1045"/>
                <a:gd name="T74" fmla="*/ 1481 w 1550"/>
                <a:gd name="T75" fmla="*/ 46 h 1045"/>
                <a:gd name="T76" fmla="*/ 1458 w 1550"/>
                <a:gd name="T77" fmla="*/ 36 h 1045"/>
                <a:gd name="T78" fmla="*/ 1431 w 1550"/>
                <a:gd name="T79" fmla="*/ 33 h 1045"/>
                <a:gd name="T80" fmla="*/ 100 w 1550"/>
                <a:gd name="T81" fmla="*/ 33 h 1045"/>
                <a:gd name="T82" fmla="*/ 77 w 1550"/>
                <a:gd name="T83" fmla="*/ 42 h 1045"/>
                <a:gd name="T84" fmla="*/ 58 w 1550"/>
                <a:gd name="T85" fmla="*/ 56 h 1045"/>
                <a:gd name="T86" fmla="*/ 43 w 1550"/>
                <a:gd name="T87" fmla="*/ 75 h 1045"/>
                <a:gd name="T88" fmla="*/ 35 w 1550"/>
                <a:gd name="T89" fmla="*/ 100 h 1045"/>
                <a:gd name="T90" fmla="*/ 33 w 1550"/>
                <a:gd name="T91" fmla="*/ 926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50" h="1045">
                  <a:moveTo>
                    <a:pt x="0" y="117"/>
                  </a:moveTo>
                  <a:lnTo>
                    <a:pt x="0" y="106"/>
                  </a:lnTo>
                  <a:lnTo>
                    <a:pt x="2" y="94"/>
                  </a:lnTo>
                  <a:lnTo>
                    <a:pt x="4" y="83"/>
                  </a:lnTo>
                  <a:lnTo>
                    <a:pt x="8" y="71"/>
                  </a:lnTo>
                  <a:lnTo>
                    <a:pt x="14" y="61"/>
                  </a:lnTo>
                  <a:lnTo>
                    <a:pt x="20" y="52"/>
                  </a:lnTo>
                  <a:lnTo>
                    <a:pt x="25" y="42"/>
                  </a:lnTo>
                  <a:lnTo>
                    <a:pt x="33" y="35"/>
                  </a:lnTo>
                  <a:lnTo>
                    <a:pt x="43" y="27"/>
                  </a:lnTo>
                  <a:lnTo>
                    <a:pt x="50" y="19"/>
                  </a:lnTo>
                  <a:lnTo>
                    <a:pt x="60" y="13"/>
                  </a:lnTo>
                  <a:lnTo>
                    <a:pt x="71" y="10"/>
                  </a:lnTo>
                  <a:lnTo>
                    <a:pt x="81" y="6"/>
                  </a:lnTo>
                  <a:lnTo>
                    <a:pt x="93" y="2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431" y="0"/>
                  </a:lnTo>
                  <a:lnTo>
                    <a:pt x="1442" y="0"/>
                  </a:lnTo>
                  <a:lnTo>
                    <a:pt x="1454" y="2"/>
                  </a:lnTo>
                  <a:lnTo>
                    <a:pt x="1465" y="4"/>
                  </a:lnTo>
                  <a:lnTo>
                    <a:pt x="1477" y="8"/>
                  </a:lnTo>
                  <a:lnTo>
                    <a:pt x="1486" y="13"/>
                  </a:lnTo>
                  <a:lnTo>
                    <a:pt x="1496" y="19"/>
                  </a:lnTo>
                  <a:lnTo>
                    <a:pt x="1506" y="25"/>
                  </a:lnTo>
                  <a:lnTo>
                    <a:pt x="1513" y="33"/>
                  </a:lnTo>
                  <a:lnTo>
                    <a:pt x="1521" y="42"/>
                  </a:lnTo>
                  <a:lnTo>
                    <a:pt x="1529" y="50"/>
                  </a:lnTo>
                  <a:lnTo>
                    <a:pt x="1534" y="59"/>
                  </a:lnTo>
                  <a:lnTo>
                    <a:pt x="1540" y="71"/>
                  </a:lnTo>
                  <a:lnTo>
                    <a:pt x="1544" y="81"/>
                  </a:lnTo>
                  <a:lnTo>
                    <a:pt x="1546" y="92"/>
                  </a:lnTo>
                  <a:lnTo>
                    <a:pt x="1548" y="104"/>
                  </a:lnTo>
                  <a:lnTo>
                    <a:pt x="1550" y="115"/>
                  </a:lnTo>
                  <a:lnTo>
                    <a:pt x="1550" y="926"/>
                  </a:lnTo>
                  <a:lnTo>
                    <a:pt x="1548" y="937"/>
                  </a:lnTo>
                  <a:lnTo>
                    <a:pt x="1546" y="949"/>
                  </a:lnTo>
                  <a:lnTo>
                    <a:pt x="1544" y="960"/>
                  </a:lnTo>
                  <a:lnTo>
                    <a:pt x="1540" y="972"/>
                  </a:lnTo>
                  <a:lnTo>
                    <a:pt x="1534" y="981"/>
                  </a:lnTo>
                  <a:lnTo>
                    <a:pt x="1529" y="991"/>
                  </a:lnTo>
                  <a:lnTo>
                    <a:pt x="1523" y="1000"/>
                  </a:lnTo>
                  <a:lnTo>
                    <a:pt x="1515" y="1008"/>
                  </a:lnTo>
                  <a:lnTo>
                    <a:pt x="1508" y="1016"/>
                  </a:lnTo>
                  <a:lnTo>
                    <a:pt x="1498" y="1023"/>
                  </a:lnTo>
                  <a:lnTo>
                    <a:pt x="1488" y="1029"/>
                  </a:lnTo>
                  <a:lnTo>
                    <a:pt x="1479" y="1035"/>
                  </a:lnTo>
                  <a:lnTo>
                    <a:pt x="1467" y="1039"/>
                  </a:lnTo>
                  <a:lnTo>
                    <a:pt x="1456" y="1041"/>
                  </a:lnTo>
                  <a:lnTo>
                    <a:pt x="1444" y="1043"/>
                  </a:lnTo>
                  <a:lnTo>
                    <a:pt x="1433" y="1045"/>
                  </a:lnTo>
                  <a:lnTo>
                    <a:pt x="117" y="1045"/>
                  </a:lnTo>
                  <a:lnTo>
                    <a:pt x="106" y="1043"/>
                  </a:lnTo>
                  <a:lnTo>
                    <a:pt x="94" y="1041"/>
                  </a:lnTo>
                  <a:lnTo>
                    <a:pt x="83" y="1039"/>
                  </a:lnTo>
                  <a:lnTo>
                    <a:pt x="71" y="1035"/>
                  </a:lnTo>
                  <a:lnTo>
                    <a:pt x="62" y="1029"/>
                  </a:lnTo>
                  <a:lnTo>
                    <a:pt x="52" y="1023"/>
                  </a:lnTo>
                  <a:lnTo>
                    <a:pt x="43" y="1018"/>
                  </a:lnTo>
                  <a:lnTo>
                    <a:pt x="35" y="1010"/>
                  </a:lnTo>
                  <a:lnTo>
                    <a:pt x="27" y="1002"/>
                  </a:lnTo>
                  <a:lnTo>
                    <a:pt x="20" y="993"/>
                  </a:lnTo>
                  <a:lnTo>
                    <a:pt x="14" y="983"/>
                  </a:lnTo>
                  <a:lnTo>
                    <a:pt x="10" y="974"/>
                  </a:lnTo>
                  <a:lnTo>
                    <a:pt x="6" y="962"/>
                  </a:lnTo>
                  <a:lnTo>
                    <a:pt x="2" y="951"/>
                  </a:lnTo>
                  <a:lnTo>
                    <a:pt x="0" y="939"/>
                  </a:lnTo>
                  <a:lnTo>
                    <a:pt x="0" y="927"/>
                  </a:lnTo>
                  <a:lnTo>
                    <a:pt x="0" y="117"/>
                  </a:lnTo>
                  <a:close/>
                  <a:moveTo>
                    <a:pt x="33" y="926"/>
                  </a:moveTo>
                  <a:lnTo>
                    <a:pt x="33" y="935"/>
                  </a:lnTo>
                  <a:lnTo>
                    <a:pt x="33" y="943"/>
                  </a:lnTo>
                  <a:lnTo>
                    <a:pt x="35" y="951"/>
                  </a:lnTo>
                  <a:lnTo>
                    <a:pt x="39" y="958"/>
                  </a:lnTo>
                  <a:lnTo>
                    <a:pt x="43" y="966"/>
                  </a:lnTo>
                  <a:lnTo>
                    <a:pt x="46" y="974"/>
                  </a:lnTo>
                  <a:lnTo>
                    <a:pt x="52" y="979"/>
                  </a:lnTo>
                  <a:lnTo>
                    <a:pt x="56" y="985"/>
                  </a:lnTo>
                  <a:lnTo>
                    <a:pt x="62" y="991"/>
                  </a:lnTo>
                  <a:lnTo>
                    <a:pt x="69" y="997"/>
                  </a:lnTo>
                  <a:lnTo>
                    <a:pt x="75" y="1000"/>
                  </a:lnTo>
                  <a:lnTo>
                    <a:pt x="83" y="1004"/>
                  </a:lnTo>
                  <a:lnTo>
                    <a:pt x="91" y="1008"/>
                  </a:lnTo>
                  <a:lnTo>
                    <a:pt x="100" y="1010"/>
                  </a:lnTo>
                  <a:lnTo>
                    <a:pt x="108" y="1010"/>
                  </a:lnTo>
                  <a:lnTo>
                    <a:pt x="117" y="1012"/>
                  </a:lnTo>
                  <a:lnTo>
                    <a:pt x="1431" y="1012"/>
                  </a:lnTo>
                  <a:lnTo>
                    <a:pt x="1440" y="1010"/>
                  </a:lnTo>
                  <a:lnTo>
                    <a:pt x="1448" y="1010"/>
                  </a:lnTo>
                  <a:lnTo>
                    <a:pt x="1456" y="1008"/>
                  </a:lnTo>
                  <a:lnTo>
                    <a:pt x="1463" y="1004"/>
                  </a:lnTo>
                  <a:lnTo>
                    <a:pt x="1471" y="1000"/>
                  </a:lnTo>
                  <a:lnTo>
                    <a:pt x="1479" y="997"/>
                  </a:lnTo>
                  <a:lnTo>
                    <a:pt x="1484" y="993"/>
                  </a:lnTo>
                  <a:lnTo>
                    <a:pt x="1490" y="987"/>
                  </a:lnTo>
                  <a:lnTo>
                    <a:pt x="1496" y="981"/>
                  </a:lnTo>
                  <a:lnTo>
                    <a:pt x="1502" y="975"/>
                  </a:lnTo>
                  <a:lnTo>
                    <a:pt x="1506" y="968"/>
                  </a:lnTo>
                  <a:lnTo>
                    <a:pt x="1509" y="960"/>
                  </a:lnTo>
                  <a:lnTo>
                    <a:pt x="1513" y="952"/>
                  </a:lnTo>
                  <a:lnTo>
                    <a:pt x="1515" y="945"/>
                  </a:lnTo>
                  <a:lnTo>
                    <a:pt x="1515" y="935"/>
                  </a:lnTo>
                  <a:lnTo>
                    <a:pt x="1517" y="926"/>
                  </a:lnTo>
                  <a:lnTo>
                    <a:pt x="1517" y="117"/>
                  </a:lnTo>
                  <a:lnTo>
                    <a:pt x="1515" y="109"/>
                  </a:lnTo>
                  <a:lnTo>
                    <a:pt x="1515" y="100"/>
                  </a:lnTo>
                  <a:lnTo>
                    <a:pt x="1513" y="92"/>
                  </a:lnTo>
                  <a:lnTo>
                    <a:pt x="1509" y="84"/>
                  </a:lnTo>
                  <a:lnTo>
                    <a:pt x="1506" y="77"/>
                  </a:lnTo>
                  <a:lnTo>
                    <a:pt x="1502" y="69"/>
                  </a:lnTo>
                  <a:lnTo>
                    <a:pt x="1498" y="63"/>
                  </a:lnTo>
                  <a:lnTo>
                    <a:pt x="1492" y="58"/>
                  </a:lnTo>
                  <a:lnTo>
                    <a:pt x="1486" y="52"/>
                  </a:lnTo>
                  <a:lnTo>
                    <a:pt x="1481" y="46"/>
                  </a:lnTo>
                  <a:lnTo>
                    <a:pt x="1473" y="42"/>
                  </a:lnTo>
                  <a:lnTo>
                    <a:pt x="1465" y="38"/>
                  </a:lnTo>
                  <a:lnTo>
                    <a:pt x="1458" y="36"/>
                  </a:lnTo>
                  <a:lnTo>
                    <a:pt x="1450" y="35"/>
                  </a:lnTo>
                  <a:lnTo>
                    <a:pt x="1440" y="33"/>
                  </a:lnTo>
                  <a:lnTo>
                    <a:pt x="1431" y="33"/>
                  </a:lnTo>
                  <a:lnTo>
                    <a:pt x="117" y="33"/>
                  </a:lnTo>
                  <a:lnTo>
                    <a:pt x="110" y="33"/>
                  </a:lnTo>
                  <a:lnTo>
                    <a:pt x="100" y="33"/>
                  </a:lnTo>
                  <a:lnTo>
                    <a:pt x="93" y="35"/>
                  </a:lnTo>
                  <a:lnTo>
                    <a:pt x="85" y="38"/>
                  </a:lnTo>
                  <a:lnTo>
                    <a:pt x="77" y="42"/>
                  </a:lnTo>
                  <a:lnTo>
                    <a:pt x="69" y="46"/>
                  </a:lnTo>
                  <a:lnTo>
                    <a:pt x="64" y="52"/>
                  </a:lnTo>
                  <a:lnTo>
                    <a:pt x="58" y="56"/>
                  </a:lnTo>
                  <a:lnTo>
                    <a:pt x="52" y="61"/>
                  </a:lnTo>
                  <a:lnTo>
                    <a:pt x="46" y="69"/>
                  </a:lnTo>
                  <a:lnTo>
                    <a:pt x="43" y="75"/>
                  </a:lnTo>
                  <a:lnTo>
                    <a:pt x="39" y="83"/>
                  </a:lnTo>
                  <a:lnTo>
                    <a:pt x="37" y="90"/>
                  </a:lnTo>
                  <a:lnTo>
                    <a:pt x="35" y="100"/>
                  </a:lnTo>
                  <a:lnTo>
                    <a:pt x="33" y="107"/>
                  </a:lnTo>
                  <a:lnTo>
                    <a:pt x="33" y="117"/>
                  </a:lnTo>
                  <a:lnTo>
                    <a:pt x="33" y="92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Rectangle 31"/>
            <p:cNvSpPr>
              <a:spLocks noChangeArrowheads="1"/>
            </p:cNvSpPr>
            <p:nvPr/>
          </p:nvSpPr>
          <p:spPr bwMode="auto">
            <a:xfrm>
              <a:off x="3081" y="2710"/>
              <a:ext cx="263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33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Freeform 32"/>
            <p:cNvSpPr>
              <a:spLocks/>
            </p:cNvSpPr>
            <p:nvPr/>
          </p:nvSpPr>
          <p:spPr bwMode="auto">
            <a:xfrm>
              <a:off x="3147" y="2415"/>
              <a:ext cx="1001" cy="202"/>
            </a:xfrm>
            <a:custGeom>
              <a:avLst/>
              <a:gdLst>
                <a:gd name="T0" fmla="*/ 32 w 2002"/>
                <a:gd name="T1" fmla="*/ 0 h 405"/>
                <a:gd name="T2" fmla="*/ 32 w 2002"/>
                <a:gd name="T3" fmla="*/ 204 h 405"/>
                <a:gd name="T4" fmla="*/ 15 w 2002"/>
                <a:gd name="T5" fmla="*/ 186 h 405"/>
                <a:gd name="T6" fmla="*/ 1987 w 2002"/>
                <a:gd name="T7" fmla="*/ 186 h 405"/>
                <a:gd name="T8" fmla="*/ 1993 w 2002"/>
                <a:gd name="T9" fmla="*/ 188 h 405"/>
                <a:gd name="T10" fmla="*/ 1998 w 2002"/>
                <a:gd name="T11" fmla="*/ 192 h 405"/>
                <a:gd name="T12" fmla="*/ 2000 w 2002"/>
                <a:gd name="T13" fmla="*/ 196 h 405"/>
                <a:gd name="T14" fmla="*/ 2002 w 2002"/>
                <a:gd name="T15" fmla="*/ 204 h 405"/>
                <a:gd name="T16" fmla="*/ 2002 w 2002"/>
                <a:gd name="T17" fmla="*/ 405 h 405"/>
                <a:gd name="T18" fmla="*/ 1970 w 2002"/>
                <a:gd name="T19" fmla="*/ 405 h 405"/>
                <a:gd name="T20" fmla="*/ 1970 w 2002"/>
                <a:gd name="T21" fmla="*/ 204 h 405"/>
                <a:gd name="T22" fmla="*/ 1987 w 2002"/>
                <a:gd name="T23" fmla="*/ 219 h 405"/>
                <a:gd name="T24" fmla="*/ 15 w 2002"/>
                <a:gd name="T25" fmla="*/ 219 h 405"/>
                <a:gd name="T26" fmla="*/ 9 w 2002"/>
                <a:gd name="T27" fmla="*/ 217 h 405"/>
                <a:gd name="T28" fmla="*/ 4 w 2002"/>
                <a:gd name="T29" fmla="*/ 215 h 405"/>
                <a:gd name="T30" fmla="*/ 0 w 2002"/>
                <a:gd name="T31" fmla="*/ 209 h 405"/>
                <a:gd name="T32" fmla="*/ 0 w 2002"/>
                <a:gd name="T33" fmla="*/ 204 h 405"/>
                <a:gd name="T34" fmla="*/ 0 w 2002"/>
                <a:gd name="T35" fmla="*/ 0 h 405"/>
                <a:gd name="T36" fmla="*/ 32 w 2002"/>
                <a:gd name="T37" fmla="*/ 0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02" h="405">
                  <a:moveTo>
                    <a:pt x="32" y="0"/>
                  </a:moveTo>
                  <a:lnTo>
                    <a:pt x="32" y="204"/>
                  </a:lnTo>
                  <a:lnTo>
                    <a:pt x="15" y="186"/>
                  </a:lnTo>
                  <a:lnTo>
                    <a:pt x="1987" y="186"/>
                  </a:lnTo>
                  <a:lnTo>
                    <a:pt x="1993" y="188"/>
                  </a:lnTo>
                  <a:lnTo>
                    <a:pt x="1998" y="192"/>
                  </a:lnTo>
                  <a:lnTo>
                    <a:pt x="2000" y="196"/>
                  </a:lnTo>
                  <a:lnTo>
                    <a:pt x="2002" y="204"/>
                  </a:lnTo>
                  <a:lnTo>
                    <a:pt x="2002" y="405"/>
                  </a:lnTo>
                  <a:lnTo>
                    <a:pt x="1970" y="405"/>
                  </a:lnTo>
                  <a:lnTo>
                    <a:pt x="1970" y="204"/>
                  </a:lnTo>
                  <a:lnTo>
                    <a:pt x="1987" y="219"/>
                  </a:lnTo>
                  <a:lnTo>
                    <a:pt x="15" y="219"/>
                  </a:lnTo>
                  <a:lnTo>
                    <a:pt x="9" y="217"/>
                  </a:lnTo>
                  <a:lnTo>
                    <a:pt x="4" y="215"/>
                  </a:lnTo>
                  <a:lnTo>
                    <a:pt x="0" y="209"/>
                  </a:lnTo>
                  <a:lnTo>
                    <a:pt x="0" y="204"/>
                  </a:lnTo>
                  <a:lnTo>
                    <a:pt x="0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CBCE"/>
            </a:solidFill>
            <a:ln w="0">
              <a:solidFill>
                <a:srgbClr val="A9CBC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Freeform 33"/>
            <p:cNvSpPr>
              <a:spLocks/>
            </p:cNvSpPr>
            <p:nvPr/>
          </p:nvSpPr>
          <p:spPr bwMode="auto">
            <a:xfrm>
              <a:off x="3761" y="2616"/>
              <a:ext cx="758" cy="506"/>
            </a:xfrm>
            <a:custGeom>
              <a:avLst/>
              <a:gdLst>
                <a:gd name="T0" fmla="*/ 0 w 1514"/>
                <a:gd name="T1" fmla="*/ 102 h 1012"/>
                <a:gd name="T2" fmla="*/ 1 w 1514"/>
                <a:gd name="T3" fmla="*/ 81 h 1012"/>
                <a:gd name="T4" fmla="*/ 7 w 1514"/>
                <a:gd name="T5" fmla="*/ 62 h 1012"/>
                <a:gd name="T6" fmla="*/ 17 w 1514"/>
                <a:gd name="T7" fmla="*/ 44 h 1012"/>
                <a:gd name="T8" fmla="*/ 30 w 1514"/>
                <a:gd name="T9" fmla="*/ 31 h 1012"/>
                <a:gd name="T10" fmla="*/ 44 w 1514"/>
                <a:gd name="T11" fmla="*/ 18 h 1012"/>
                <a:gd name="T12" fmla="*/ 61 w 1514"/>
                <a:gd name="T13" fmla="*/ 8 h 1012"/>
                <a:gd name="T14" fmla="*/ 80 w 1514"/>
                <a:gd name="T15" fmla="*/ 2 h 1012"/>
                <a:gd name="T16" fmla="*/ 101 w 1514"/>
                <a:gd name="T17" fmla="*/ 0 h 1012"/>
                <a:gd name="T18" fmla="*/ 1415 w 1514"/>
                <a:gd name="T19" fmla="*/ 0 h 1012"/>
                <a:gd name="T20" fmla="*/ 1434 w 1514"/>
                <a:gd name="T21" fmla="*/ 2 h 1012"/>
                <a:gd name="T22" fmla="*/ 1453 w 1514"/>
                <a:gd name="T23" fmla="*/ 8 h 1012"/>
                <a:gd name="T24" fmla="*/ 1470 w 1514"/>
                <a:gd name="T25" fmla="*/ 18 h 1012"/>
                <a:gd name="T26" fmla="*/ 1486 w 1514"/>
                <a:gd name="T27" fmla="*/ 31 h 1012"/>
                <a:gd name="T28" fmla="*/ 1497 w 1514"/>
                <a:gd name="T29" fmla="*/ 44 h 1012"/>
                <a:gd name="T30" fmla="*/ 1507 w 1514"/>
                <a:gd name="T31" fmla="*/ 62 h 1012"/>
                <a:gd name="T32" fmla="*/ 1512 w 1514"/>
                <a:gd name="T33" fmla="*/ 81 h 1012"/>
                <a:gd name="T34" fmla="*/ 1514 w 1514"/>
                <a:gd name="T35" fmla="*/ 102 h 1012"/>
                <a:gd name="T36" fmla="*/ 1514 w 1514"/>
                <a:gd name="T37" fmla="*/ 912 h 1012"/>
                <a:gd name="T38" fmla="*/ 1512 w 1514"/>
                <a:gd name="T39" fmla="*/ 932 h 1012"/>
                <a:gd name="T40" fmla="*/ 1507 w 1514"/>
                <a:gd name="T41" fmla="*/ 951 h 1012"/>
                <a:gd name="T42" fmla="*/ 1497 w 1514"/>
                <a:gd name="T43" fmla="*/ 968 h 1012"/>
                <a:gd name="T44" fmla="*/ 1486 w 1514"/>
                <a:gd name="T45" fmla="*/ 984 h 1012"/>
                <a:gd name="T46" fmla="*/ 1470 w 1514"/>
                <a:gd name="T47" fmla="*/ 995 h 1012"/>
                <a:gd name="T48" fmla="*/ 1453 w 1514"/>
                <a:gd name="T49" fmla="*/ 1005 h 1012"/>
                <a:gd name="T50" fmla="*/ 1434 w 1514"/>
                <a:gd name="T51" fmla="*/ 1010 h 1012"/>
                <a:gd name="T52" fmla="*/ 1415 w 1514"/>
                <a:gd name="T53" fmla="*/ 1012 h 1012"/>
                <a:gd name="T54" fmla="*/ 101 w 1514"/>
                <a:gd name="T55" fmla="*/ 1012 h 1012"/>
                <a:gd name="T56" fmla="*/ 80 w 1514"/>
                <a:gd name="T57" fmla="*/ 1010 h 1012"/>
                <a:gd name="T58" fmla="*/ 61 w 1514"/>
                <a:gd name="T59" fmla="*/ 1005 h 1012"/>
                <a:gd name="T60" fmla="*/ 44 w 1514"/>
                <a:gd name="T61" fmla="*/ 995 h 1012"/>
                <a:gd name="T62" fmla="*/ 30 w 1514"/>
                <a:gd name="T63" fmla="*/ 984 h 1012"/>
                <a:gd name="T64" fmla="*/ 17 w 1514"/>
                <a:gd name="T65" fmla="*/ 968 h 1012"/>
                <a:gd name="T66" fmla="*/ 7 w 1514"/>
                <a:gd name="T67" fmla="*/ 951 h 1012"/>
                <a:gd name="T68" fmla="*/ 1 w 1514"/>
                <a:gd name="T69" fmla="*/ 932 h 1012"/>
                <a:gd name="T70" fmla="*/ 0 w 1514"/>
                <a:gd name="T71" fmla="*/ 912 h 1012"/>
                <a:gd name="T72" fmla="*/ 0 w 1514"/>
                <a:gd name="T73" fmla="*/ 102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14" h="1012">
                  <a:moveTo>
                    <a:pt x="0" y="102"/>
                  </a:moveTo>
                  <a:lnTo>
                    <a:pt x="1" y="81"/>
                  </a:lnTo>
                  <a:lnTo>
                    <a:pt x="7" y="62"/>
                  </a:lnTo>
                  <a:lnTo>
                    <a:pt x="17" y="44"/>
                  </a:lnTo>
                  <a:lnTo>
                    <a:pt x="30" y="31"/>
                  </a:lnTo>
                  <a:lnTo>
                    <a:pt x="44" y="18"/>
                  </a:lnTo>
                  <a:lnTo>
                    <a:pt x="61" y="8"/>
                  </a:lnTo>
                  <a:lnTo>
                    <a:pt x="80" y="2"/>
                  </a:lnTo>
                  <a:lnTo>
                    <a:pt x="101" y="0"/>
                  </a:lnTo>
                  <a:lnTo>
                    <a:pt x="1415" y="0"/>
                  </a:lnTo>
                  <a:lnTo>
                    <a:pt x="1434" y="2"/>
                  </a:lnTo>
                  <a:lnTo>
                    <a:pt x="1453" y="8"/>
                  </a:lnTo>
                  <a:lnTo>
                    <a:pt x="1470" y="18"/>
                  </a:lnTo>
                  <a:lnTo>
                    <a:pt x="1486" y="31"/>
                  </a:lnTo>
                  <a:lnTo>
                    <a:pt x="1497" y="44"/>
                  </a:lnTo>
                  <a:lnTo>
                    <a:pt x="1507" y="62"/>
                  </a:lnTo>
                  <a:lnTo>
                    <a:pt x="1512" y="81"/>
                  </a:lnTo>
                  <a:lnTo>
                    <a:pt x="1514" y="102"/>
                  </a:lnTo>
                  <a:lnTo>
                    <a:pt x="1514" y="912"/>
                  </a:lnTo>
                  <a:lnTo>
                    <a:pt x="1512" y="932"/>
                  </a:lnTo>
                  <a:lnTo>
                    <a:pt x="1507" y="951"/>
                  </a:lnTo>
                  <a:lnTo>
                    <a:pt x="1497" y="968"/>
                  </a:lnTo>
                  <a:lnTo>
                    <a:pt x="1486" y="984"/>
                  </a:lnTo>
                  <a:lnTo>
                    <a:pt x="1470" y="995"/>
                  </a:lnTo>
                  <a:lnTo>
                    <a:pt x="1453" y="1005"/>
                  </a:lnTo>
                  <a:lnTo>
                    <a:pt x="1434" y="1010"/>
                  </a:lnTo>
                  <a:lnTo>
                    <a:pt x="1415" y="1012"/>
                  </a:lnTo>
                  <a:lnTo>
                    <a:pt x="101" y="1012"/>
                  </a:lnTo>
                  <a:lnTo>
                    <a:pt x="80" y="1010"/>
                  </a:lnTo>
                  <a:lnTo>
                    <a:pt x="61" y="1005"/>
                  </a:lnTo>
                  <a:lnTo>
                    <a:pt x="44" y="995"/>
                  </a:lnTo>
                  <a:lnTo>
                    <a:pt x="30" y="984"/>
                  </a:lnTo>
                  <a:lnTo>
                    <a:pt x="17" y="968"/>
                  </a:lnTo>
                  <a:lnTo>
                    <a:pt x="7" y="951"/>
                  </a:lnTo>
                  <a:lnTo>
                    <a:pt x="1" y="932"/>
                  </a:lnTo>
                  <a:lnTo>
                    <a:pt x="0" y="912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Freeform 34"/>
            <p:cNvSpPr>
              <a:spLocks noEditPoints="1"/>
            </p:cNvSpPr>
            <p:nvPr/>
          </p:nvSpPr>
          <p:spPr bwMode="auto">
            <a:xfrm>
              <a:off x="3754" y="2608"/>
              <a:ext cx="773" cy="523"/>
            </a:xfrm>
            <a:custGeom>
              <a:avLst/>
              <a:gdLst>
                <a:gd name="T0" fmla="*/ 2 w 1548"/>
                <a:gd name="T1" fmla="*/ 94 h 1045"/>
                <a:gd name="T2" fmla="*/ 14 w 1548"/>
                <a:gd name="T3" fmla="*/ 61 h 1045"/>
                <a:gd name="T4" fmla="*/ 33 w 1548"/>
                <a:gd name="T5" fmla="*/ 35 h 1045"/>
                <a:gd name="T6" fmla="*/ 60 w 1548"/>
                <a:gd name="T7" fmla="*/ 13 h 1045"/>
                <a:gd name="T8" fmla="*/ 92 w 1548"/>
                <a:gd name="T9" fmla="*/ 2 h 1045"/>
                <a:gd name="T10" fmla="*/ 1431 w 1548"/>
                <a:gd name="T11" fmla="*/ 0 h 1045"/>
                <a:gd name="T12" fmla="*/ 1463 w 1548"/>
                <a:gd name="T13" fmla="*/ 4 h 1045"/>
                <a:gd name="T14" fmla="*/ 1494 w 1548"/>
                <a:gd name="T15" fmla="*/ 19 h 1045"/>
                <a:gd name="T16" fmla="*/ 1521 w 1548"/>
                <a:gd name="T17" fmla="*/ 42 h 1045"/>
                <a:gd name="T18" fmla="*/ 1538 w 1548"/>
                <a:gd name="T19" fmla="*/ 71 h 1045"/>
                <a:gd name="T20" fmla="*/ 1546 w 1548"/>
                <a:gd name="T21" fmla="*/ 104 h 1045"/>
                <a:gd name="T22" fmla="*/ 1546 w 1548"/>
                <a:gd name="T23" fmla="*/ 937 h 1045"/>
                <a:gd name="T24" fmla="*/ 1538 w 1548"/>
                <a:gd name="T25" fmla="*/ 972 h 1045"/>
                <a:gd name="T26" fmla="*/ 1521 w 1548"/>
                <a:gd name="T27" fmla="*/ 1000 h 1045"/>
                <a:gd name="T28" fmla="*/ 1496 w 1548"/>
                <a:gd name="T29" fmla="*/ 1023 h 1045"/>
                <a:gd name="T30" fmla="*/ 1465 w 1548"/>
                <a:gd name="T31" fmla="*/ 1039 h 1045"/>
                <a:gd name="T32" fmla="*/ 1431 w 1548"/>
                <a:gd name="T33" fmla="*/ 1045 h 1045"/>
                <a:gd name="T34" fmla="*/ 94 w 1548"/>
                <a:gd name="T35" fmla="*/ 1043 h 1045"/>
                <a:gd name="T36" fmla="*/ 62 w 1548"/>
                <a:gd name="T37" fmla="*/ 1031 h 1045"/>
                <a:gd name="T38" fmla="*/ 35 w 1548"/>
                <a:gd name="T39" fmla="*/ 1010 h 1045"/>
                <a:gd name="T40" fmla="*/ 14 w 1548"/>
                <a:gd name="T41" fmla="*/ 983 h 1045"/>
                <a:gd name="T42" fmla="*/ 2 w 1548"/>
                <a:gd name="T43" fmla="*/ 951 h 1045"/>
                <a:gd name="T44" fmla="*/ 0 w 1548"/>
                <a:gd name="T45" fmla="*/ 117 h 1045"/>
                <a:gd name="T46" fmla="*/ 35 w 1548"/>
                <a:gd name="T47" fmla="*/ 943 h 1045"/>
                <a:gd name="T48" fmla="*/ 42 w 1548"/>
                <a:gd name="T49" fmla="*/ 966 h 1045"/>
                <a:gd name="T50" fmla="*/ 56 w 1548"/>
                <a:gd name="T51" fmla="*/ 987 h 1045"/>
                <a:gd name="T52" fmla="*/ 77 w 1548"/>
                <a:gd name="T53" fmla="*/ 1000 h 1045"/>
                <a:gd name="T54" fmla="*/ 100 w 1548"/>
                <a:gd name="T55" fmla="*/ 1010 h 1045"/>
                <a:gd name="T56" fmla="*/ 1429 w 1548"/>
                <a:gd name="T57" fmla="*/ 1012 h 1045"/>
                <a:gd name="T58" fmla="*/ 1454 w 1548"/>
                <a:gd name="T59" fmla="*/ 1008 h 1045"/>
                <a:gd name="T60" fmla="*/ 1477 w 1548"/>
                <a:gd name="T61" fmla="*/ 997 h 1045"/>
                <a:gd name="T62" fmla="*/ 1494 w 1548"/>
                <a:gd name="T63" fmla="*/ 981 h 1045"/>
                <a:gd name="T64" fmla="*/ 1507 w 1548"/>
                <a:gd name="T65" fmla="*/ 960 h 1045"/>
                <a:gd name="T66" fmla="*/ 1515 w 1548"/>
                <a:gd name="T67" fmla="*/ 937 h 1045"/>
                <a:gd name="T68" fmla="*/ 1515 w 1548"/>
                <a:gd name="T69" fmla="*/ 109 h 1045"/>
                <a:gd name="T70" fmla="*/ 1507 w 1548"/>
                <a:gd name="T71" fmla="*/ 84 h 1045"/>
                <a:gd name="T72" fmla="*/ 1496 w 1548"/>
                <a:gd name="T73" fmla="*/ 63 h 1045"/>
                <a:gd name="T74" fmla="*/ 1479 w 1548"/>
                <a:gd name="T75" fmla="*/ 48 h 1045"/>
                <a:gd name="T76" fmla="*/ 1455 w 1548"/>
                <a:gd name="T77" fmla="*/ 36 h 1045"/>
                <a:gd name="T78" fmla="*/ 1431 w 1548"/>
                <a:gd name="T79" fmla="*/ 33 h 1045"/>
                <a:gd name="T80" fmla="*/ 100 w 1548"/>
                <a:gd name="T81" fmla="*/ 35 h 1045"/>
                <a:gd name="T82" fmla="*/ 77 w 1548"/>
                <a:gd name="T83" fmla="*/ 42 h 1045"/>
                <a:gd name="T84" fmla="*/ 58 w 1548"/>
                <a:gd name="T85" fmla="*/ 56 h 1045"/>
                <a:gd name="T86" fmla="*/ 42 w 1548"/>
                <a:gd name="T87" fmla="*/ 77 h 1045"/>
                <a:gd name="T88" fmla="*/ 35 w 1548"/>
                <a:gd name="T89" fmla="*/ 100 h 1045"/>
                <a:gd name="T90" fmla="*/ 33 w 1548"/>
                <a:gd name="T91" fmla="*/ 926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48" h="1045">
                  <a:moveTo>
                    <a:pt x="0" y="117"/>
                  </a:moveTo>
                  <a:lnTo>
                    <a:pt x="0" y="106"/>
                  </a:lnTo>
                  <a:lnTo>
                    <a:pt x="2" y="94"/>
                  </a:lnTo>
                  <a:lnTo>
                    <a:pt x="4" y="83"/>
                  </a:lnTo>
                  <a:lnTo>
                    <a:pt x="8" y="73"/>
                  </a:lnTo>
                  <a:lnTo>
                    <a:pt x="14" y="61"/>
                  </a:lnTo>
                  <a:lnTo>
                    <a:pt x="19" y="52"/>
                  </a:lnTo>
                  <a:lnTo>
                    <a:pt x="27" y="42"/>
                  </a:lnTo>
                  <a:lnTo>
                    <a:pt x="33" y="35"/>
                  </a:lnTo>
                  <a:lnTo>
                    <a:pt x="42" y="27"/>
                  </a:lnTo>
                  <a:lnTo>
                    <a:pt x="50" y="19"/>
                  </a:lnTo>
                  <a:lnTo>
                    <a:pt x="60" y="13"/>
                  </a:lnTo>
                  <a:lnTo>
                    <a:pt x="71" y="10"/>
                  </a:lnTo>
                  <a:lnTo>
                    <a:pt x="81" y="6"/>
                  </a:lnTo>
                  <a:lnTo>
                    <a:pt x="92" y="2"/>
                  </a:lnTo>
                  <a:lnTo>
                    <a:pt x="104" y="0"/>
                  </a:lnTo>
                  <a:lnTo>
                    <a:pt x="117" y="0"/>
                  </a:lnTo>
                  <a:lnTo>
                    <a:pt x="1431" y="0"/>
                  </a:lnTo>
                  <a:lnTo>
                    <a:pt x="1440" y="0"/>
                  </a:lnTo>
                  <a:lnTo>
                    <a:pt x="1452" y="2"/>
                  </a:lnTo>
                  <a:lnTo>
                    <a:pt x="1463" y="4"/>
                  </a:lnTo>
                  <a:lnTo>
                    <a:pt x="1475" y="8"/>
                  </a:lnTo>
                  <a:lnTo>
                    <a:pt x="1484" y="13"/>
                  </a:lnTo>
                  <a:lnTo>
                    <a:pt x="1494" y="19"/>
                  </a:lnTo>
                  <a:lnTo>
                    <a:pt x="1503" y="27"/>
                  </a:lnTo>
                  <a:lnTo>
                    <a:pt x="1511" y="33"/>
                  </a:lnTo>
                  <a:lnTo>
                    <a:pt x="1521" y="42"/>
                  </a:lnTo>
                  <a:lnTo>
                    <a:pt x="1527" y="50"/>
                  </a:lnTo>
                  <a:lnTo>
                    <a:pt x="1532" y="59"/>
                  </a:lnTo>
                  <a:lnTo>
                    <a:pt x="1538" y="71"/>
                  </a:lnTo>
                  <a:lnTo>
                    <a:pt x="1542" y="81"/>
                  </a:lnTo>
                  <a:lnTo>
                    <a:pt x="1544" y="92"/>
                  </a:lnTo>
                  <a:lnTo>
                    <a:pt x="1546" y="104"/>
                  </a:lnTo>
                  <a:lnTo>
                    <a:pt x="1548" y="117"/>
                  </a:lnTo>
                  <a:lnTo>
                    <a:pt x="1548" y="927"/>
                  </a:lnTo>
                  <a:lnTo>
                    <a:pt x="1546" y="937"/>
                  </a:lnTo>
                  <a:lnTo>
                    <a:pt x="1546" y="949"/>
                  </a:lnTo>
                  <a:lnTo>
                    <a:pt x="1542" y="960"/>
                  </a:lnTo>
                  <a:lnTo>
                    <a:pt x="1538" y="972"/>
                  </a:lnTo>
                  <a:lnTo>
                    <a:pt x="1534" y="981"/>
                  </a:lnTo>
                  <a:lnTo>
                    <a:pt x="1528" y="991"/>
                  </a:lnTo>
                  <a:lnTo>
                    <a:pt x="1521" y="1000"/>
                  </a:lnTo>
                  <a:lnTo>
                    <a:pt x="1513" y="1010"/>
                  </a:lnTo>
                  <a:lnTo>
                    <a:pt x="1505" y="1018"/>
                  </a:lnTo>
                  <a:lnTo>
                    <a:pt x="1496" y="1023"/>
                  </a:lnTo>
                  <a:lnTo>
                    <a:pt x="1486" y="1029"/>
                  </a:lnTo>
                  <a:lnTo>
                    <a:pt x="1477" y="1035"/>
                  </a:lnTo>
                  <a:lnTo>
                    <a:pt x="1465" y="1039"/>
                  </a:lnTo>
                  <a:lnTo>
                    <a:pt x="1454" y="1041"/>
                  </a:lnTo>
                  <a:lnTo>
                    <a:pt x="1442" y="1043"/>
                  </a:lnTo>
                  <a:lnTo>
                    <a:pt x="1431" y="1045"/>
                  </a:lnTo>
                  <a:lnTo>
                    <a:pt x="117" y="1045"/>
                  </a:lnTo>
                  <a:lnTo>
                    <a:pt x="106" y="1043"/>
                  </a:lnTo>
                  <a:lnTo>
                    <a:pt x="94" y="1043"/>
                  </a:lnTo>
                  <a:lnTo>
                    <a:pt x="83" y="1039"/>
                  </a:lnTo>
                  <a:lnTo>
                    <a:pt x="73" y="1035"/>
                  </a:lnTo>
                  <a:lnTo>
                    <a:pt x="62" y="1031"/>
                  </a:lnTo>
                  <a:lnTo>
                    <a:pt x="52" y="1025"/>
                  </a:lnTo>
                  <a:lnTo>
                    <a:pt x="42" y="1018"/>
                  </a:lnTo>
                  <a:lnTo>
                    <a:pt x="35" y="1010"/>
                  </a:lnTo>
                  <a:lnTo>
                    <a:pt x="27" y="1002"/>
                  </a:lnTo>
                  <a:lnTo>
                    <a:pt x="19" y="993"/>
                  </a:lnTo>
                  <a:lnTo>
                    <a:pt x="14" y="983"/>
                  </a:lnTo>
                  <a:lnTo>
                    <a:pt x="10" y="974"/>
                  </a:lnTo>
                  <a:lnTo>
                    <a:pt x="6" y="962"/>
                  </a:lnTo>
                  <a:lnTo>
                    <a:pt x="2" y="951"/>
                  </a:lnTo>
                  <a:lnTo>
                    <a:pt x="0" y="939"/>
                  </a:lnTo>
                  <a:lnTo>
                    <a:pt x="0" y="927"/>
                  </a:lnTo>
                  <a:lnTo>
                    <a:pt x="0" y="117"/>
                  </a:lnTo>
                  <a:close/>
                  <a:moveTo>
                    <a:pt x="33" y="926"/>
                  </a:moveTo>
                  <a:lnTo>
                    <a:pt x="33" y="935"/>
                  </a:lnTo>
                  <a:lnTo>
                    <a:pt x="35" y="943"/>
                  </a:lnTo>
                  <a:lnTo>
                    <a:pt x="37" y="951"/>
                  </a:lnTo>
                  <a:lnTo>
                    <a:pt x="39" y="958"/>
                  </a:lnTo>
                  <a:lnTo>
                    <a:pt x="42" y="966"/>
                  </a:lnTo>
                  <a:lnTo>
                    <a:pt x="46" y="974"/>
                  </a:lnTo>
                  <a:lnTo>
                    <a:pt x="52" y="979"/>
                  </a:lnTo>
                  <a:lnTo>
                    <a:pt x="56" y="987"/>
                  </a:lnTo>
                  <a:lnTo>
                    <a:pt x="62" y="991"/>
                  </a:lnTo>
                  <a:lnTo>
                    <a:pt x="69" y="997"/>
                  </a:lnTo>
                  <a:lnTo>
                    <a:pt x="77" y="1000"/>
                  </a:lnTo>
                  <a:lnTo>
                    <a:pt x="83" y="1004"/>
                  </a:lnTo>
                  <a:lnTo>
                    <a:pt x="90" y="1008"/>
                  </a:lnTo>
                  <a:lnTo>
                    <a:pt x="100" y="1010"/>
                  </a:lnTo>
                  <a:lnTo>
                    <a:pt x="108" y="1012"/>
                  </a:lnTo>
                  <a:lnTo>
                    <a:pt x="117" y="1012"/>
                  </a:lnTo>
                  <a:lnTo>
                    <a:pt x="1429" y="1012"/>
                  </a:lnTo>
                  <a:lnTo>
                    <a:pt x="1438" y="1012"/>
                  </a:lnTo>
                  <a:lnTo>
                    <a:pt x="1446" y="1010"/>
                  </a:lnTo>
                  <a:lnTo>
                    <a:pt x="1454" y="1008"/>
                  </a:lnTo>
                  <a:lnTo>
                    <a:pt x="1461" y="1004"/>
                  </a:lnTo>
                  <a:lnTo>
                    <a:pt x="1469" y="1002"/>
                  </a:lnTo>
                  <a:lnTo>
                    <a:pt x="1477" y="997"/>
                  </a:lnTo>
                  <a:lnTo>
                    <a:pt x="1482" y="993"/>
                  </a:lnTo>
                  <a:lnTo>
                    <a:pt x="1490" y="987"/>
                  </a:lnTo>
                  <a:lnTo>
                    <a:pt x="1494" y="981"/>
                  </a:lnTo>
                  <a:lnTo>
                    <a:pt x="1500" y="975"/>
                  </a:lnTo>
                  <a:lnTo>
                    <a:pt x="1503" y="968"/>
                  </a:lnTo>
                  <a:lnTo>
                    <a:pt x="1507" y="960"/>
                  </a:lnTo>
                  <a:lnTo>
                    <a:pt x="1511" y="952"/>
                  </a:lnTo>
                  <a:lnTo>
                    <a:pt x="1513" y="945"/>
                  </a:lnTo>
                  <a:lnTo>
                    <a:pt x="1515" y="937"/>
                  </a:lnTo>
                  <a:lnTo>
                    <a:pt x="1515" y="927"/>
                  </a:lnTo>
                  <a:lnTo>
                    <a:pt x="1515" y="117"/>
                  </a:lnTo>
                  <a:lnTo>
                    <a:pt x="1515" y="109"/>
                  </a:lnTo>
                  <a:lnTo>
                    <a:pt x="1513" y="100"/>
                  </a:lnTo>
                  <a:lnTo>
                    <a:pt x="1511" y="92"/>
                  </a:lnTo>
                  <a:lnTo>
                    <a:pt x="1507" y="84"/>
                  </a:lnTo>
                  <a:lnTo>
                    <a:pt x="1505" y="77"/>
                  </a:lnTo>
                  <a:lnTo>
                    <a:pt x="1500" y="71"/>
                  </a:lnTo>
                  <a:lnTo>
                    <a:pt x="1496" y="63"/>
                  </a:lnTo>
                  <a:lnTo>
                    <a:pt x="1490" y="58"/>
                  </a:lnTo>
                  <a:lnTo>
                    <a:pt x="1484" y="52"/>
                  </a:lnTo>
                  <a:lnTo>
                    <a:pt x="1479" y="48"/>
                  </a:lnTo>
                  <a:lnTo>
                    <a:pt x="1471" y="42"/>
                  </a:lnTo>
                  <a:lnTo>
                    <a:pt x="1463" y="38"/>
                  </a:lnTo>
                  <a:lnTo>
                    <a:pt x="1455" y="36"/>
                  </a:lnTo>
                  <a:lnTo>
                    <a:pt x="1448" y="35"/>
                  </a:lnTo>
                  <a:lnTo>
                    <a:pt x="1440" y="33"/>
                  </a:lnTo>
                  <a:lnTo>
                    <a:pt x="1431" y="33"/>
                  </a:lnTo>
                  <a:lnTo>
                    <a:pt x="117" y="33"/>
                  </a:lnTo>
                  <a:lnTo>
                    <a:pt x="110" y="33"/>
                  </a:lnTo>
                  <a:lnTo>
                    <a:pt x="100" y="35"/>
                  </a:lnTo>
                  <a:lnTo>
                    <a:pt x="92" y="36"/>
                  </a:lnTo>
                  <a:lnTo>
                    <a:pt x="85" y="38"/>
                  </a:lnTo>
                  <a:lnTo>
                    <a:pt x="77" y="42"/>
                  </a:lnTo>
                  <a:lnTo>
                    <a:pt x="71" y="46"/>
                  </a:lnTo>
                  <a:lnTo>
                    <a:pt x="64" y="52"/>
                  </a:lnTo>
                  <a:lnTo>
                    <a:pt x="58" y="56"/>
                  </a:lnTo>
                  <a:lnTo>
                    <a:pt x="52" y="63"/>
                  </a:lnTo>
                  <a:lnTo>
                    <a:pt x="48" y="69"/>
                  </a:lnTo>
                  <a:lnTo>
                    <a:pt x="42" y="77"/>
                  </a:lnTo>
                  <a:lnTo>
                    <a:pt x="39" y="83"/>
                  </a:lnTo>
                  <a:lnTo>
                    <a:pt x="37" y="90"/>
                  </a:lnTo>
                  <a:lnTo>
                    <a:pt x="35" y="100"/>
                  </a:lnTo>
                  <a:lnTo>
                    <a:pt x="33" y="107"/>
                  </a:lnTo>
                  <a:lnTo>
                    <a:pt x="33" y="117"/>
                  </a:lnTo>
                  <a:lnTo>
                    <a:pt x="33" y="92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Rectangle 35"/>
            <p:cNvSpPr>
              <a:spLocks noChangeArrowheads="1"/>
            </p:cNvSpPr>
            <p:nvPr/>
          </p:nvSpPr>
          <p:spPr bwMode="auto">
            <a:xfrm>
              <a:off x="4007" y="2710"/>
              <a:ext cx="380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33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…</a:t>
              </a: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Rectangle 36"/>
            <p:cNvSpPr>
              <a:spLocks noChangeArrowheads="1"/>
            </p:cNvSpPr>
            <p:nvPr/>
          </p:nvSpPr>
          <p:spPr bwMode="auto">
            <a:xfrm>
              <a:off x="4132" y="1707"/>
              <a:ext cx="16" cy="202"/>
            </a:xfrm>
            <a:prstGeom prst="rect">
              <a:avLst/>
            </a:prstGeom>
            <a:solidFill>
              <a:srgbClr val="94B2B5"/>
            </a:solidFill>
            <a:ln w="0">
              <a:solidFill>
                <a:srgbClr val="94B2B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Freeform 37"/>
            <p:cNvSpPr>
              <a:spLocks/>
            </p:cNvSpPr>
            <p:nvPr/>
          </p:nvSpPr>
          <p:spPr bwMode="auto">
            <a:xfrm>
              <a:off x="3761" y="1909"/>
              <a:ext cx="758" cy="506"/>
            </a:xfrm>
            <a:custGeom>
              <a:avLst/>
              <a:gdLst>
                <a:gd name="T0" fmla="*/ 0 w 1514"/>
                <a:gd name="T1" fmla="*/ 102 h 1010"/>
                <a:gd name="T2" fmla="*/ 1 w 1514"/>
                <a:gd name="T3" fmla="*/ 81 h 1010"/>
                <a:gd name="T4" fmla="*/ 7 w 1514"/>
                <a:gd name="T5" fmla="*/ 61 h 1010"/>
                <a:gd name="T6" fmla="*/ 17 w 1514"/>
                <a:gd name="T7" fmla="*/ 44 h 1010"/>
                <a:gd name="T8" fmla="*/ 30 w 1514"/>
                <a:gd name="T9" fmla="*/ 31 h 1010"/>
                <a:gd name="T10" fmla="*/ 44 w 1514"/>
                <a:gd name="T11" fmla="*/ 17 h 1010"/>
                <a:gd name="T12" fmla="*/ 61 w 1514"/>
                <a:gd name="T13" fmla="*/ 8 h 1010"/>
                <a:gd name="T14" fmla="*/ 80 w 1514"/>
                <a:gd name="T15" fmla="*/ 2 h 1010"/>
                <a:gd name="T16" fmla="*/ 101 w 1514"/>
                <a:gd name="T17" fmla="*/ 0 h 1010"/>
                <a:gd name="T18" fmla="*/ 1415 w 1514"/>
                <a:gd name="T19" fmla="*/ 0 h 1010"/>
                <a:gd name="T20" fmla="*/ 1434 w 1514"/>
                <a:gd name="T21" fmla="*/ 2 h 1010"/>
                <a:gd name="T22" fmla="*/ 1453 w 1514"/>
                <a:gd name="T23" fmla="*/ 8 h 1010"/>
                <a:gd name="T24" fmla="*/ 1470 w 1514"/>
                <a:gd name="T25" fmla="*/ 17 h 1010"/>
                <a:gd name="T26" fmla="*/ 1486 w 1514"/>
                <a:gd name="T27" fmla="*/ 31 h 1010"/>
                <a:gd name="T28" fmla="*/ 1497 w 1514"/>
                <a:gd name="T29" fmla="*/ 44 h 1010"/>
                <a:gd name="T30" fmla="*/ 1507 w 1514"/>
                <a:gd name="T31" fmla="*/ 61 h 1010"/>
                <a:gd name="T32" fmla="*/ 1512 w 1514"/>
                <a:gd name="T33" fmla="*/ 81 h 1010"/>
                <a:gd name="T34" fmla="*/ 1514 w 1514"/>
                <a:gd name="T35" fmla="*/ 102 h 1010"/>
                <a:gd name="T36" fmla="*/ 1514 w 1514"/>
                <a:gd name="T37" fmla="*/ 910 h 1010"/>
                <a:gd name="T38" fmla="*/ 1512 w 1514"/>
                <a:gd name="T39" fmla="*/ 929 h 1010"/>
                <a:gd name="T40" fmla="*/ 1507 w 1514"/>
                <a:gd name="T41" fmla="*/ 949 h 1010"/>
                <a:gd name="T42" fmla="*/ 1497 w 1514"/>
                <a:gd name="T43" fmla="*/ 966 h 1010"/>
                <a:gd name="T44" fmla="*/ 1486 w 1514"/>
                <a:gd name="T45" fmla="*/ 981 h 1010"/>
                <a:gd name="T46" fmla="*/ 1470 w 1514"/>
                <a:gd name="T47" fmla="*/ 993 h 1010"/>
                <a:gd name="T48" fmla="*/ 1453 w 1514"/>
                <a:gd name="T49" fmla="*/ 1002 h 1010"/>
                <a:gd name="T50" fmla="*/ 1434 w 1514"/>
                <a:gd name="T51" fmla="*/ 1008 h 1010"/>
                <a:gd name="T52" fmla="*/ 1415 w 1514"/>
                <a:gd name="T53" fmla="*/ 1010 h 1010"/>
                <a:gd name="T54" fmla="*/ 101 w 1514"/>
                <a:gd name="T55" fmla="*/ 1010 h 1010"/>
                <a:gd name="T56" fmla="*/ 80 w 1514"/>
                <a:gd name="T57" fmla="*/ 1008 h 1010"/>
                <a:gd name="T58" fmla="*/ 61 w 1514"/>
                <a:gd name="T59" fmla="*/ 1002 h 1010"/>
                <a:gd name="T60" fmla="*/ 44 w 1514"/>
                <a:gd name="T61" fmla="*/ 993 h 1010"/>
                <a:gd name="T62" fmla="*/ 30 w 1514"/>
                <a:gd name="T63" fmla="*/ 981 h 1010"/>
                <a:gd name="T64" fmla="*/ 17 w 1514"/>
                <a:gd name="T65" fmla="*/ 966 h 1010"/>
                <a:gd name="T66" fmla="*/ 7 w 1514"/>
                <a:gd name="T67" fmla="*/ 949 h 1010"/>
                <a:gd name="T68" fmla="*/ 1 w 1514"/>
                <a:gd name="T69" fmla="*/ 929 h 1010"/>
                <a:gd name="T70" fmla="*/ 0 w 1514"/>
                <a:gd name="T71" fmla="*/ 910 h 1010"/>
                <a:gd name="T72" fmla="*/ 0 w 1514"/>
                <a:gd name="T73" fmla="*/ 102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14" h="1010">
                  <a:moveTo>
                    <a:pt x="0" y="102"/>
                  </a:moveTo>
                  <a:lnTo>
                    <a:pt x="1" y="81"/>
                  </a:lnTo>
                  <a:lnTo>
                    <a:pt x="7" y="61"/>
                  </a:lnTo>
                  <a:lnTo>
                    <a:pt x="17" y="44"/>
                  </a:lnTo>
                  <a:lnTo>
                    <a:pt x="30" y="31"/>
                  </a:lnTo>
                  <a:lnTo>
                    <a:pt x="44" y="17"/>
                  </a:lnTo>
                  <a:lnTo>
                    <a:pt x="61" y="8"/>
                  </a:lnTo>
                  <a:lnTo>
                    <a:pt x="80" y="2"/>
                  </a:lnTo>
                  <a:lnTo>
                    <a:pt x="101" y="0"/>
                  </a:lnTo>
                  <a:lnTo>
                    <a:pt x="1415" y="0"/>
                  </a:lnTo>
                  <a:lnTo>
                    <a:pt x="1434" y="2"/>
                  </a:lnTo>
                  <a:lnTo>
                    <a:pt x="1453" y="8"/>
                  </a:lnTo>
                  <a:lnTo>
                    <a:pt x="1470" y="17"/>
                  </a:lnTo>
                  <a:lnTo>
                    <a:pt x="1486" y="31"/>
                  </a:lnTo>
                  <a:lnTo>
                    <a:pt x="1497" y="44"/>
                  </a:lnTo>
                  <a:lnTo>
                    <a:pt x="1507" y="61"/>
                  </a:lnTo>
                  <a:lnTo>
                    <a:pt x="1512" y="81"/>
                  </a:lnTo>
                  <a:lnTo>
                    <a:pt x="1514" y="102"/>
                  </a:lnTo>
                  <a:lnTo>
                    <a:pt x="1514" y="910"/>
                  </a:lnTo>
                  <a:lnTo>
                    <a:pt x="1512" y="929"/>
                  </a:lnTo>
                  <a:lnTo>
                    <a:pt x="1507" y="949"/>
                  </a:lnTo>
                  <a:lnTo>
                    <a:pt x="1497" y="966"/>
                  </a:lnTo>
                  <a:lnTo>
                    <a:pt x="1486" y="981"/>
                  </a:lnTo>
                  <a:lnTo>
                    <a:pt x="1470" y="993"/>
                  </a:lnTo>
                  <a:lnTo>
                    <a:pt x="1453" y="1002"/>
                  </a:lnTo>
                  <a:lnTo>
                    <a:pt x="1434" y="1008"/>
                  </a:lnTo>
                  <a:lnTo>
                    <a:pt x="1415" y="1010"/>
                  </a:lnTo>
                  <a:lnTo>
                    <a:pt x="101" y="1010"/>
                  </a:lnTo>
                  <a:lnTo>
                    <a:pt x="80" y="1008"/>
                  </a:lnTo>
                  <a:lnTo>
                    <a:pt x="61" y="1002"/>
                  </a:lnTo>
                  <a:lnTo>
                    <a:pt x="44" y="993"/>
                  </a:lnTo>
                  <a:lnTo>
                    <a:pt x="30" y="981"/>
                  </a:lnTo>
                  <a:lnTo>
                    <a:pt x="17" y="966"/>
                  </a:lnTo>
                  <a:lnTo>
                    <a:pt x="7" y="949"/>
                  </a:lnTo>
                  <a:lnTo>
                    <a:pt x="1" y="929"/>
                  </a:lnTo>
                  <a:lnTo>
                    <a:pt x="0" y="910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Freeform 38"/>
            <p:cNvSpPr>
              <a:spLocks noEditPoints="1"/>
            </p:cNvSpPr>
            <p:nvPr/>
          </p:nvSpPr>
          <p:spPr bwMode="auto">
            <a:xfrm>
              <a:off x="3754" y="1902"/>
              <a:ext cx="773" cy="521"/>
            </a:xfrm>
            <a:custGeom>
              <a:avLst/>
              <a:gdLst>
                <a:gd name="T0" fmla="*/ 2 w 1548"/>
                <a:gd name="T1" fmla="*/ 94 h 1042"/>
                <a:gd name="T2" fmla="*/ 14 w 1548"/>
                <a:gd name="T3" fmla="*/ 61 h 1042"/>
                <a:gd name="T4" fmla="*/ 33 w 1548"/>
                <a:gd name="T5" fmla="*/ 34 h 1042"/>
                <a:gd name="T6" fmla="*/ 60 w 1548"/>
                <a:gd name="T7" fmla="*/ 13 h 1042"/>
                <a:gd name="T8" fmla="*/ 92 w 1548"/>
                <a:gd name="T9" fmla="*/ 1 h 1042"/>
                <a:gd name="T10" fmla="*/ 1431 w 1548"/>
                <a:gd name="T11" fmla="*/ 0 h 1042"/>
                <a:gd name="T12" fmla="*/ 1463 w 1548"/>
                <a:gd name="T13" fmla="*/ 3 h 1042"/>
                <a:gd name="T14" fmla="*/ 1494 w 1548"/>
                <a:gd name="T15" fmla="*/ 19 h 1042"/>
                <a:gd name="T16" fmla="*/ 1521 w 1548"/>
                <a:gd name="T17" fmla="*/ 42 h 1042"/>
                <a:gd name="T18" fmla="*/ 1538 w 1548"/>
                <a:gd name="T19" fmla="*/ 71 h 1042"/>
                <a:gd name="T20" fmla="*/ 1546 w 1548"/>
                <a:gd name="T21" fmla="*/ 103 h 1042"/>
                <a:gd name="T22" fmla="*/ 1546 w 1548"/>
                <a:gd name="T23" fmla="*/ 935 h 1042"/>
                <a:gd name="T24" fmla="*/ 1538 w 1548"/>
                <a:gd name="T25" fmla="*/ 969 h 1042"/>
                <a:gd name="T26" fmla="*/ 1521 w 1548"/>
                <a:gd name="T27" fmla="*/ 998 h 1042"/>
                <a:gd name="T28" fmla="*/ 1496 w 1548"/>
                <a:gd name="T29" fmla="*/ 1021 h 1042"/>
                <a:gd name="T30" fmla="*/ 1465 w 1548"/>
                <a:gd name="T31" fmla="*/ 1037 h 1042"/>
                <a:gd name="T32" fmla="*/ 1431 w 1548"/>
                <a:gd name="T33" fmla="*/ 1042 h 1042"/>
                <a:gd name="T34" fmla="*/ 94 w 1548"/>
                <a:gd name="T35" fmla="*/ 1040 h 1042"/>
                <a:gd name="T36" fmla="*/ 62 w 1548"/>
                <a:gd name="T37" fmla="*/ 1029 h 1042"/>
                <a:gd name="T38" fmla="*/ 35 w 1548"/>
                <a:gd name="T39" fmla="*/ 1008 h 1042"/>
                <a:gd name="T40" fmla="*/ 14 w 1548"/>
                <a:gd name="T41" fmla="*/ 981 h 1042"/>
                <a:gd name="T42" fmla="*/ 2 w 1548"/>
                <a:gd name="T43" fmla="*/ 948 h 1042"/>
                <a:gd name="T44" fmla="*/ 0 w 1548"/>
                <a:gd name="T45" fmla="*/ 117 h 1042"/>
                <a:gd name="T46" fmla="*/ 35 w 1548"/>
                <a:gd name="T47" fmla="*/ 941 h 1042"/>
                <a:gd name="T48" fmla="*/ 42 w 1548"/>
                <a:gd name="T49" fmla="*/ 964 h 1042"/>
                <a:gd name="T50" fmla="*/ 56 w 1548"/>
                <a:gd name="T51" fmla="*/ 985 h 1042"/>
                <a:gd name="T52" fmla="*/ 75 w 1548"/>
                <a:gd name="T53" fmla="*/ 998 h 1042"/>
                <a:gd name="T54" fmla="*/ 100 w 1548"/>
                <a:gd name="T55" fmla="*/ 1008 h 1042"/>
                <a:gd name="T56" fmla="*/ 1429 w 1548"/>
                <a:gd name="T57" fmla="*/ 1010 h 1042"/>
                <a:gd name="T58" fmla="*/ 1454 w 1548"/>
                <a:gd name="T59" fmla="*/ 1006 h 1042"/>
                <a:gd name="T60" fmla="*/ 1477 w 1548"/>
                <a:gd name="T61" fmla="*/ 996 h 1042"/>
                <a:gd name="T62" fmla="*/ 1494 w 1548"/>
                <a:gd name="T63" fmla="*/ 979 h 1042"/>
                <a:gd name="T64" fmla="*/ 1507 w 1548"/>
                <a:gd name="T65" fmla="*/ 958 h 1042"/>
                <a:gd name="T66" fmla="*/ 1515 w 1548"/>
                <a:gd name="T67" fmla="*/ 935 h 1042"/>
                <a:gd name="T68" fmla="*/ 1515 w 1548"/>
                <a:gd name="T69" fmla="*/ 109 h 1042"/>
                <a:gd name="T70" fmla="*/ 1507 w 1548"/>
                <a:gd name="T71" fmla="*/ 84 h 1042"/>
                <a:gd name="T72" fmla="*/ 1496 w 1548"/>
                <a:gd name="T73" fmla="*/ 63 h 1042"/>
                <a:gd name="T74" fmla="*/ 1479 w 1548"/>
                <a:gd name="T75" fmla="*/ 48 h 1042"/>
                <a:gd name="T76" fmla="*/ 1455 w 1548"/>
                <a:gd name="T77" fmla="*/ 36 h 1042"/>
                <a:gd name="T78" fmla="*/ 1431 w 1548"/>
                <a:gd name="T79" fmla="*/ 32 h 1042"/>
                <a:gd name="T80" fmla="*/ 100 w 1548"/>
                <a:gd name="T81" fmla="*/ 34 h 1042"/>
                <a:gd name="T82" fmla="*/ 77 w 1548"/>
                <a:gd name="T83" fmla="*/ 42 h 1042"/>
                <a:gd name="T84" fmla="*/ 58 w 1548"/>
                <a:gd name="T85" fmla="*/ 55 h 1042"/>
                <a:gd name="T86" fmla="*/ 42 w 1548"/>
                <a:gd name="T87" fmla="*/ 76 h 1042"/>
                <a:gd name="T88" fmla="*/ 35 w 1548"/>
                <a:gd name="T89" fmla="*/ 99 h 1042"/>
                <a:gd name="T90" fmla="*/ 33 w 1548"/>
                <a:gd name="T91" fmla="*/ 923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48" h="1042">
                  <a:moveTo>
                    <a:pt x="0" y="117"/>
                  </a:moveTo>
                  <a:lnTo>
                    <a:pt x="0" y="105"/>
                  </a:lnTo>
                  <a:lnTo>
                    <a:pt x="2" y="94"/>
                  </a:lnTo>
                  <a:lnTo>
                    <a:pt x="4" y="82"/>
                  </a:lnTo>
                  <a:lnTo>
                    <a:pt x="8" y="71"/>
                  </a:lnTo>
                  <a:lnTo>
                    <a:pt x="14" y="61"/>
                  </a:lnTo>
                  <a:lnTo>
                    <a:pt x="19" y="51"/>
                  </a:lnTo>
                  <a:lnTo>
                    <a:pt x="25" y="42"/>
                  </a:lnTo>
                  <a:lnTo>
                    <a:pt x="33" y="34"/>
                  </a:lnTo>
                  <a:lnTo>
                    <a:pt x="42" y="26"/>
                  </a:lnTo>
                  <a:lnTo>
                    <a:pt x="50" y="19"/>
                  </a:lnTo>
                  <a:lnTo>
                    <a:pt x="60" y="13"/>
                  </a:lnTo>
                  <a:lnTo>
                    <a:pt x="71" y="9"/>
                  </a:lnTo>
                  <a:lnTo>
                    <a:pt x="81" y="5"/>
                  </a:lnTo>
                  <a:lnTo>
                    <a:pt x="92" y="1"/>
                  </a:lnTo>
                  <a:lnTo>
                    <a:pt x="104" y="0"/>
                  </a:lnTo>
                  <a:lnTo>
                    <a:pt x="115" y="0"/>
                  </a:lnTo>
                  <a:lnTo>
                    <a:pt x="1431" y="0"/>
                  </a:lnTo>
                  <a:lnTo>
                    <a:pt x="1440" y="0"/>
                  </a:lnTo>
                  <a:lnTo>
                    <a:pt x="1454" y="1"/>
                  </a:lnTo>
                  <a:lnTo>
                    <a:pt x="1463" y="3"/>
                  </a:lnTo>
                  <a:lnTo>
                    <a:pt x="1475" y="7"/>
                  </a:lnTo>
                  <a:lnTo>
                    <a:pt x="1486" y="13"/>
                  </a:lnTo>
                  <a:lnTo>
                    <a:pt x="1494" y="19"/>
                  </a:lnTo>
                  <a:lnTo>
                    <a:pt x="1503" y="25"/>
                  </a:lnTo>
                  <a:lnTo>
                    <a:pt x="1513" y="32"/>
                  </a:lnTo>
                  <a:lnTo>
                    <a:pt x="1521" y="42"/>
                  </a:lnTo>
                  <a:lnTo>
                    <a:pt x="1527" y="49"/>
                  </a:lnTo>
                  <a:lnTo>
                    <a:pt x="1532" y="59"/>
                  </a:lnTo>
                  <a:lnTo>
                    <a:pt x="1538" y="71"/>
                  </a:lnTo>
                  <a:lnTo>
                    <a:pt x="1542" y="80"/>
                  </a:lnTo>
                  <a:lnTo>
                    <a:pt x="1544" y="92"/>
                  </a:lnTo>
                  <a:lnTo>
                    <a:pt x="1546" y="103"/>
                  </a:lnTo>
                  <a:lnTo>
                    <a:pt x="1548" y="115"/>
                  </a:lnTo>
                  <a:lnTo>
                    <a:pt x="1548" y="925"/>
                  </a:lnTo>
                  <a:lnTo>
                    <a:pt x="1546" y="935"/>
                  </a:lnTo>
                  <a:lnTo>
                    <a:pt x="1546" y="948"/>
                  </a:lnTo>
                  <a:lnTo>
                    <a:pt x="1542" y="958"/>
                  </a:lnTo>
                  <a:lnTo>
                    <a:pt x="1538" y="969"/>
                  </a:lnTo>
                  <a:lnTo>
                    <a:pt x="1534" y="979"/>
                  </a:lnTo>
                  <a:lnTo>
                    <a:pt x="1528" y="989"/>
                  </a:lnTo>
                  <a:lnTo>
                    <a:pt x="1521" y="998"/>
                  </a:lnTo>
                  <a:lnTo>
                    <a:pt x="1513" y="1008"/>
                  </a:lnTo>
                  <a:lnTo>
                    <a:pt x="1505" y="1015"/>
                  </a:lnTo>
                  <a:lnTo>
                    <a:pt x="1496" y="1021"/>
                  </a:lnTo>
                  <a:lnTo>
                    <a:pt x="1486" y="1027"/>
                  </a:lnTo>
                  <a:lnTo>
                    <a:pt x="1477" y="1033"/>
                  </a:lnTo>
                  <a:lnTo>
                    <a:pt x="1465" y="1037"/>
                  </a:lnTo>
                  <a:lnTo>
                    <a:pt x="1454" y="1038"/>
                  </a:lnTo>
                  <a:lnTo>
                    <a:pt x="1442" y="1040"/>
                  </a:lnTo>
                  <a:lnTo>
                    <a:pt x="1431" y="1042"/>
                  </a:lnTo>
                  <a:lnTo>
                    <a:pt x="117" y="1042"/>
                  </a:lnTo>
                  <a:lnTo>
                    <a:pt x="106" y="1040"/>
                  </a:lnTo>
                  <a:lnTo>
                    <a:pt x="94" y="1040"/>
                  </a:lnTo>
                  <a:lnTo>
                    <a:pt x="83" y="1037"/>
                  </a:lnTo>
                  <a:lnTo>
                    <a:pt x="71" y="1033"/>
                  </a:lnTo>
                  <a:lnTo>
                    <a:pt x="62" y="1029"/>
                  </a:lnTo>
                  <a:lnTo>
                    <a:pt x="52" y="1023"/>
                  </a:lnTo>
                  <a:lnTo>
                    <a:pt x="42" y="1015"/>
                  </a:lnTo>
                  <a:lnTo>
                    <a:pt x="35" y="1008"/>
                  </a:lnTo>
                  <a:lnTo>
                    <a:pt x="27" y="1000"/>
                  </a:lnTo>
                  <a:lnTo>
                    <a:pt x="19" y="990"/>
                  </a:lnTo>
                  <a:lnTo>
                    <a:pt x="14" y="981"/>
                  </a:lnTo>
                  <a:lnTo>
                    <a:pt x="10" y="971"/>
                  </a:lnTo>
                  <a:lnTo>
                    <a:pt x="6" y="960"/>
                  </a:lnTo>
                  <a:lnTo>
                    <a:pt x="2" y="948"/>
                  </a:lnTo>
                  <a:lnTo>
                    <a:pt x="0" y="937"/>
                  </a:lnTo>
                  <a:lnTo>
                    <a:pt x="0" y="925"/>
                  </a:lnTo>
                  <a:lnTo>
                    <a:pt x="0" y="117"/>
                  </a:lnTo>
                  <a:close/>
                  <a:moveTo>
                    <a:pt x="33" y="923"/>
                  </a:moveTo>
                  <a:lnTo>
                    <a:pt x="33" y="933"/>
                  </a:lnTo>
                  <a:lnTo>
                    <a:pt x="35" y="941"/>
                  </a:lnTo>
                  <a:lnTo>
                    <a:pt x="37" y="948"/>
                  </a:lnTo>
                  <a:lnTo>
                    <a:pt x="39" y="956"/>
                  </a:lnTo>
                  <a:lnTo>
                    <a:pt x="42" y="964"/>
                  </a:lnTo>
                  <a:lnTo>
                    <a:pt x="46" y="971"/>
                  </a:lnTo>
                  <a:lnTo>
                    <a:pt x="52" y="977"/>
                  </a:lnTo>
                  <a:lnTo>
                    <a:pt x="56" y="985"/>
                  </a:lnTo>
                  <a:lnTo>
                    <a:pt x="62" y="989"/>
                  </a:lnTo>
                  <a:lnTo>
                    <a:pt x="69" y="994"/>
                  </a:lnTo>
                  <a:lnTo>
                    <a:pt x="75" y="998"/>
                  </a:lnTo>
                  <a:lnTo>
                    <a:pt x="83" y="1002"/>
                  </a:lnTo>
                  <a:lnTo>
                    <a:pt x="90" y="1006"/>
                  </a:lnTo>
                  <a:lnTo>
                    <a:pt x="100" y="1008"/>
                  </a:lnTo>
                  <a:lnTo>
                    <a:pt x="108" y="1010"/>
                  </a:lnTo>
                  <a:lnTo>
                    <a:pt x="117" y="1010"/>
                  </a:lnTo>
                  <a:lnTo>
                    <a:pt x="1429" y="1010"/>
                  </a:lnTo>
                  <a:lnTo>
                    <a:pt x="1438" y="1010"/>
                  </a:lnTo>
                  <a:lnTo>
                    <a:pt x="1446" y="1008"/>
                  </a:lnTo>
                  <a:lnTo>
                    <a:pt x="1454" y="1006"/>
                  </a:lnTo>
                  <a:lnTo>
                    <a:pt x="1463" y="1002"/>
                  </a:lnTo>
                  <a:lnTo>
                    <a:pt x="1469" y="1000"/>
                  </a:lnTo>
                  <a:lnTo>
                    <a:pt x="1477" y="996"/>
                  </a:lnTo>
                  <a:lnTo>
                    <a:pt x="1482" y="990"/>
                  </a:lnTo>
                  <a:lnTo>
                    <a:pt x="1490" y="985"/>
                  </a:lnTo>
                  <a:lnTo>
                    <a:pt x="1494" y="979"/>
                  </a:lnTo>
                  <a:lnTo>
                    <a:pt x="1500" y="973"/>
                  </a:lnTo>
                  <a:lnTo>
                    <a:pt x="1503" y="965"/>
                  </a:lnTo>
                  <a:lnTo>
                    <a:pt x="1507" y="958"/>
                  </a:lnTo>
                  <a:lnTo>
                    <a:pt x="1511" y="950"/>
                  </a:lnTo>
                  <a:lnTo>
                    <a:pt x="1513" y="942"/>
                  </a:lnTo>
                  <a:lnTo>
                    <a:pt x="1515" y="935"/>
                  </a:lnTo>
                  <a:lnTo>
                    <a:pt x="1515" y="925"/>
                  </a:lnTo>
                  <a:lnTo>
                    <a:pt x="1515" y="117"/>
                  </a:lnTo>
                  <a:lnTo>
                    <a:pt x="1515" y="109"/>
                  </a:lnTo>
                  <a:lnTo>
                    <a:pt x="1513" y="99"/>
                  </a:lnTo>
                  <a:lnTo>
                    <a:pt x="1511" y="92"/>
                  </a:lnTo>
                  <a:lnTo>
                    <a:pt x="1507" y="84"/>
                  </a:lnTo>
                  <a:lnTo>
                    <a:pt x="1505" y="76"/>
                  </a:lnTo>
                  <a:lnTo>
                    <a:pt x="1502" y="71"/>
                  </a:lnTo>
                  <a:lnTo>
                    <a:pt x="1496" y="63"/>
                  </a:lnTo>
                  <a:lnTo>
                    <a:pt x="1490" y="57"/>
                  </a:lnTo>
                  <a:lnTo>
                    <a:pt x="1484" y="51"/>
                  </a:lnTo>
                  <a:lnTo>
                    <a:pt x="1479" y="48"/>
                  </a:lnTo>
                  <a:lnTo>
                    <a:pt x="1471" y="42"/>
                  </a:lnTo>
                  <a:lnTo>
                    <a:pt x="1463" y="38"/>
                  </a:lnTo>
                  <a:lnTo>
                    <a:pt x="1455" y="36"/>
                  </a:lnTo>
                  <a:lnTo>
                    <a:pt x="1448" y="34"/>
                  </a:lnTo>
                  <a:lnTo>
                    <a:pt x="1440" y="32"/>
                  </a:lnTo>
                  <a:lnTo>
                    <a:pt x="1431" y="32"/>
                  </a:lnTo>
                  <a:lnTo>
                    <a:pt x="117" y="32"/>
                  </a:lnTo>
                  <a:lnTo>
                    <a:pt x="110" y="32"/>
                  </a:lnTo>
                  <a:lnTo>
                    <a:pt x="100" y="34"/>
                  </a:lnTo>
                  <a:lnTo>
                    <a:pt x="92" y="36"/>
                  </a:lnTo>
                  <a:lnTo>
                    <a:pt x="85" y="38"/>
                  </a:lnTo>
                  <a:lnTo>
                    <a:pt x="77" y="42"/>
                  </a:lnTo>
                  <a:lnTo>
                    <a:pt x="69" y="46"/>
                  </a:lnTo>
                  <a:lnTo>
                    <a:pt x="64" y="49"/>
                  </a:lnTo>
                  <a:lnTo>
                    <a:pt x="58" y="55"/>
                  </a:lnTo>
                  <a:lnTo>
                    <a:pt x="52" y="61"/>
                  </a:lnTo>
                  <a:lnTo>
                    <a:pt x="48" y="69"/>
                  </a:lnTo>
                  <a:lnTo>
                    <a:pt x="42" y="76"/>
                  </a:lnTo>
                  <a:lnTo>
                    <a:pt x="39" y="82"/>
                  </a:lnTo>
                  <a:lnTo>
                    <a:pt x="37" y="90"/>
                  </a:lnTo>
                  <a:lnTo>
                    <a:pt x="35" y="99"/>
                  </a:lnTo>
                  <a:lnTo>
                    <a:pt x="33" y="107"/>
                  </a:lnTo>
                  <a:lnTo>
                    <a:pt x="33" y="117"/>
                  </a:lnTo>
                  <a:lnTo>
                    <a:pt x="33" y="92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Rectangle 39"/>
            <p:cNvSpPr>
              <a:spLocks noChangeArrowheads="1"/>
            </p:cNvSpPr>
            <p:nvPr/>
          </p:nvSpPr>
          <p:spPr bwMode="auto">
            <a:xfrm>
              <a:off x="4067" y="2003"/>
              <a:ext cx="263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33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" name="Freeform 40"/>
            <p:cNvSpPr>
              <a:spLocks/>
            </p:cNvSpPr>
            <p:nvPr/>
          </p:nvSpPr>
          <p:spPr bwMode="auto">
            <a:xfrm>
              <a:off x="4132" y="1707"/>
              <a:ext cx="1001" cy="202"/>
            </a:xfrm>
            <a:custGeom>
              <a:avLst/>
              <a:gdLst>
                <a:gd name="T0" fmla="*/ 32 w 2002"/>
                <a:gd name="T1" fmla="*/ 0 h 405"/>
                <a:gd name="T2" fmla="*/ 32 w 2002"/>
                <a:gd name="T3" fmla="*/ 203 h 405"/>
                <a:gd name="T4" fmla="*/ 15 w 2002"/>
                <a:gd name="T5" fmla="*/ 186 h 405"/>
                <a:gd name="T6" fmla="*/ 1987 w 2002"/>
                <a:gd name="T7" fmla="*/ 186 h 405"/>
                <a:gd name="T8" fmla="*/ 1993 w 2002"/>
                <a:gd name="T9" fmla="*/ 188 h 405"/>
                <a:gd name="T10" fmla="*/ 1998 w 2002"/>
                <a:gd name="T11" fmla="*/ 192 h 405"/>
                <a:gd name="T12" fmla="*/ 2000 w 2002"/>
                <a:gd name="T13" fmla="*/ 196 h 405"/>
                <a:gd name="T14" fmla="*/ 2002 w 2002"/>
                <a:gd name="T15" fmla="*/ 203 h 405"/>
                <a:gd name="T16" fmla="*/ 2002 w 2002"/>
                <a:gd name="T17" fmla="*/ 405 h 405"/>
                <a:gd name="T18" fmla="*/ 1969 w 2002"/>
                <a:gd name="T19" fmla="*/ 405 h 405"/>
                <a:gd name="T20" fmla="*/ 1969 w 2002"/>
                <a:gd name="T21" fmla="*/ 203 h 405"/>
                <a:gd name="T22" fmla="*/ 1987 w 2002"/>
                <a:gd name="T23" fmla="*/ 219 h 405"/>
                <a:gd name="T24" fmla="*/ 15 w 2002"/>
                <a:gd name="T25" fmla="*/ 219 h 405"/>
                <a:gd name="T26" fmla="*/ 9 w 2002"/>
                <a:gd name="T27" fmla="*/ 217 h 405"/>
                <a:gd name="T28" fmla="*/ 3 w 2002"/>
                <a:gd name="T29" fmla="*/ 215 h 405"/>
                <a:gd name="T30" fmla="*/ 0 w 2002"/>
                <a:gd name="T31" fmla="*/ 209 h 405"/>
                <a:gd name="T32" fmla="*/ 0 w 2002"/>
                <a:gd name="T33" fmla="*/ 203 h 405"/>
                <a:gd name="T34" fmla="*/ 0 w 2002"/>
                <a:gd name="T35" fmla="*/ 0 h 405"/>
                <a:gd name="T36" fmla="*/ 32 w 2002"/>
                <a:gd name="T37" fmla="*/ 0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02" h="405">
                  <a:moveTo>
                    <a:pt x="32" y="0"/>
                  </a:moveTo>
                  <a:lnTo>
                    <a:pt x="32" y="203"/>
                  </a:lnTo>
                  <a:lnTo>
                    <a:pt x="15" y="186"/>
                  </a:lnTo>
                  <a:lnTo>
                    <a:pt x="1987" y="186"/>
                  </a:lnTo>
                  <a:lnTo>
                    <a:pt x="1993" y="188"/>
                  </a:lnTo>
                  <a:lnTo>
                    <a:pt x="1998" y="192"/>
                  </a:lnTo>
                  <a:lnTo>
                    <a:pt x="2000" y="196"/>
                  </a:lnTo>
                  <a:lnTo>
                    <a:pt x="2002" y="203"/>
                  </a:lnTo>
                  <a:lnTo>
                    <a:pt x="2002" y="405"/>
                  </a:lnTo>
                  <a:lnTo>
                    <a:pt x="1969" y="405"/>
                  </a:lnTo>
                  <a:lnTo>
                    <a:pt x="1969" y="203"/>
                  </a:lnTo>
                  <a:lnTo>
                    <a:pt x="1987" y="219"/>
                  </a:lnTo>
                  <a:lnTo>
                    <a:pt x="15" y="219"/>
                  </a:lnTo>
                  <a:lnTo>
                    <a:pt x="9" y="217"/>
                  </a:lnTo>
                  <a:lnTo>
                    <a:pt x="3" y="215"/>
                  </a:lnTo>
                  <a:lnTo>
                    <a:pt x="0" y="209"/>
                  </a:lnTo>
                  <a:lnTo>
                    <a:pt x="0" y="203"/>
                  </a:lnTo>
                  <a:lnTo>
                    <a:pt x="0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94B2B5"/>
            </a:solidFill>
            <a:ln w="0">
              <a:solidFill>
                <a:srgbClr val="94B2B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41"/>
            <p:cNvSpPr>
              <a:spLocks/>
            </p:cNvSpPr>
            <p:nvPr/>
          </p:nvSpPr>
          <p:spPr bwMode="auto">
            <a:xfrm>
              <a:off x="4746" y="1909"/>
              <a:ext cx="758" cy="506"/>
            </a:xfrm>
            <a:custGeom>
              <a:avLst/>
              <a:gdLst>
                <a:gd name="T0" fmla="*/ 0 w 1515"/>
                <a:gd name="T1" fmla="*/ 102 h 1010"/>
                <a:gd name="T2" fmla="*/ 2 w 1515"/>
                <a:gd name="T3" fmla="*/ 81 h 1010"/>
                <a:gd name="T4" fmla="*/ 8 w 1515"/>
                <a:gd name="T5" fmla="*/ 61 h 1010"/>
                <a:gd name="T6" fmla="*/ 18 w 1515"/>
                <a:gd name="T7" fmla="*/ 44 h 1010"/>
                <a:gd name="T8" fmla="*/ 31 w 1515"/>
                <a:gd name="T9" fmla="*/ 31 h 1010"/>
                <a:gd name="T10" fmla="*/ 45 w 1515"/>
                <a:gd name="T11" fmla="*/ 17 h 1010"/>
                <a:gd name="T12" fmla="*/ 62 w 1515"/>
                <a:gd name="T13" fmla="*/ 8 h 1010"/>
                <a:gd name="T14" fmla="*/ 81 w 1515"/>
                <a:gd name="T15" fmla="*/ 2 h 1010"/>
                <a:gd name="T16" fmla="*/ 102 w 1515"/>
                <a:gd name="T17" fmla="*/ 0 h 1010"/>
                <a:gd name="T18" fmla="*/ 1415 w 1515"/>
                <a:gd name="T19" fmla="*/ 0 h 1010"/>
                <a:gd name="T20" fmla="*/ 1435 w 1515"/>
                <a:gd name="T21" fmla="*/ 2 h 1010"/>
                <a:gd name="T22" fmla="*/ 1454 w 1515"/>
                <a:gd name="T23" fmla="*/ 8 h 1010"/>
                <a:gd name="T24" fmla="*/ 1471 w 1515"/>
                <a:gd name="T25" fmla="*/ 17 h 1010"/>
                <a:gd name="T26" fmla="*/ 1486 w 1515"/>
                <a:gd name="T27" fmla="*/ 31 h 1010"/>
                <a:gd name="T28" fmla="*/ 1498 w 1515"/>
                <a:gd name="T29" fmla="*/ 44 h 1010"/>
                <a:gd name="T30" fmla="*/ 1508 w 1515"/>
                <a:gd name="T31" fmla="*/ 61 h 1010"/>
                <a:gd name="T32" fmla="*/ 1513 w 1515"/>
                <a:gd name="T33" fmla="*/ 81 h 1010"/>
                <a:gd name="T34" fmla="*/ 1515 w 1515"/>
                <a:gd name="T35" fmla="*/ 102 h 1010"/>
                <a:gd name="T36" fmla="*/ 1515 w 1515"/>
                <a:gd name="T37" fmla="*/ 910 h 1010"/>
                <a:gd name="T38" fmla="*/ 1513 w 1515"/>
                <a:gd name="T39" fmla="*/ 929 h 1010"/>
                <a:gd name="T40" fmla="*/ 1508 w 1515"/>
                <a:gd name="T41" fmla="*/ 949 h 1010"/>
                <a:gd name="T42" fmla="*/ 1498 w 1515"/>
                <a:gd name="T43" fmla="*/ 966 h 1010"/>
                <a:gd name="T44" fmla="*/ 1486 w 1515"/>
                <a:gd name="T45" fmla="*/ 981 h 1010"/>
                <a:gd name="T46" fmla="*/ 1471 w 1515"/>
                <a:gd name="T47" fmla="*/ 993 h 1010"/>
                <a:gd name="T48" fmla="*/ 1454 w 1515"/>
                <a:gd name="T49" fmla="*/ 1002 h 1010"/>
                <a:gd name="T50" fmla="*/ 1435 w 1515"/>
                <a:gd name="T51" fmla="*/ 1008 h 1010"/>
                <a:gd name="T52" fmla="*/ 1415 w 1515"/>
                <a:gd name="T53" fmla="*/ 1010 h 1010"/>
                <a:gd name="T54" fmla="*/ 102 w 1515"/>
                <a:gd name="T55" fmla="*/ 1010 h 1010"/>
                <a:gd name="T56" fmla="*/ 81 w 1515"/>
                <a:gd name="T57" fmla="*/ 1008 h 1010"/>
                <a:gd name="T58" fmla="*/ 62 w 1515"/>
                <a:gd name="T59" fmla="*/ 1002 h 1010"/>
                <a:gd name="T60" fmla="*/ 45 w 1515"/>
                <a:gd name="T61" fmla="*/ 993 h 1010"/>
                <a:gd name="T62" fmla="*/ 31 w 1515"/>
                <a:gd name="T63" fmla="*/ 981 h 1010"/>
                <a:gd name="T64" fmla="*/ 18 w 1515"/>
                <a:gd name="T65" fmla="*/ 966 h 1010"/>
                <a:gd name="T66" fmla="*/ 8 w 1515"/>
                <a:gd name="T67" fmla="*/ 949 h 1010"/>
                <a:gd name="T68" fmla="*/ 2 w 1515"/>
                <a:gd name="T69" fmla="*/ 929 h 1010"/>
                <a:gd name="T70" fmla="*/ 0 w 1515"/>
                <a:gd name="T71" fmla="*/ 910 h 1010"/>
                <a:gd name="T72" fmla="*/ 0 w 1515"/>
                <a:gd name="T73" fmla="*/ 102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15" h="1010">
                  <a:moveTo>
                    <a:pt x="0" y="102"/>
                  </a:moveTo>
                  <a:lnTo>
                    <a:pt x="2" y="81"/>
                  </a:lnTo>
                  <a:lnTo>
                    <a:pt x="8" y="61"/>
                  </a:lnTo>
                  <a:lnTo>
                    <a:pt x="18" y="44"/>
                  </a:lnTo>
                  <a:lnTo>
                    <a:pt x="31" y="31"/>
                  </a:lnTo>
                  <a:lnTo>
                    <a:pt x="45" y="17"/>
                  </a:lnTo>
                  <a:lnTo>
                    <a:pt x="62" y="8"/>
                  </a:lnTo>
                  <a:lnTo>
                    <a:pt x="81" y="2"/>
                  </a:lnTo>
                  <a:lnTo>
                    <a:pt x="102" y="0"/>
                  </a:lnTo>
                  <a:lnTo>
                    <a:pt x="1415" y="0"/>
                  </a:lnTo>
                  <a:lnTo>
                    <a:pt x="1435" y="2"/>
                  </a:lnTo>
                  <a:lnTo>
                    <a:pt x="1454" y="8"/>
                  </a:lnTo>
                  <a:lnTo>
                    <a:pt x="1471" y="17"/>
                  </a:lnTo>
                  <a:lnTo>
                    <a:pt x="1486" y="31"/>
                  </a:lnTo>
                  <a:lnTo>
                    <a:pt x="1498" y="44"/>
                  </a:lnTo>
                  <a:lnTo>
                    <a:pt x="1508" y="61"/>
                  </a:lnTo>
                  <a:lnTo>
                    <a:pt x="1513" y="81"/>
                  </a:lnTo>
                  <a:lnTo>
                    <a:pt x="1515" y="102"/>
                  </a:lnTo>
                  <a:lnTo>
                    <a:pt x="1515" y="910"/>
                  </a:lnTo>
                  <a:lnTo>
                    <a:pt x="1513" y="929"/>
                  </a:lnTo>
                  <a:lnTo>
                    <a:pt x="1508" y="949"/>
                  </a:lnTo>
                  <a:lnTo>
                    <a:pt x="1498" y="966"/>
                  </a:lnTo>
                  <a:lnTo>
                    <a:pt x="1486" y="981"/>
                  </a:lnTo>
                  <a:lnTo>
                    <a:pt x="1471" y="993"/>
                  </a:lnTo>
                  <a:lnTo>
                    <a:pt x="1454" y="1002"/>
                  </a:lnTo>
                  <a:lnTo>
                    <a:pt x="1435" y="1008"/>
                  </a:lnTo>
                  <a:lnTo>
                    <a:pt x="1415" y="1010"/>
                  </a:lnTo>
                  <a:lnTo>
                    <a:pt x="102" y="1010"/>
                  </a:lnTo>
                  <a:lnTo>
                    <a:pt x="81" y="1008"/>
                  </a:lnTo>
                  <a:lnTo>
                    <a:pt x="62" y="1002"/>
                  </a:lnTo>
                  <a:lnTo>
                    <a:pt x="45" y="993"/>
                  </a:lnTo>
                  <a:lnTo>
                    <a:pt x="31" y="981"/>
                  </a:lnTo>
                  <a:lnTo>
                    <a:pt x="18" y="966"/>
                  </a:lnTo>
                  <a:lnTo>
                    <a:pt x="8" y="949"/>
                  </a:lnTo>
                  <a:lnTo>
                    <a:pt x="2" y="929"/>
                  </a:lnTo>
                  <a:lnTo>
                    <a:pt x="0" y="910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Freeform 42"/>
            <p:cNvSpPr>
              <a:spLocks noEditPoints="1"/>
            </p:cNvSpPr>
            <p:nvPr/>
          </p:nvSpPr>
          <p:spPr bwMode="auto">
            <a:xfrm>
              <a:off x="4739" y="1902"/>
              <a:ext cx="773" cy="521"/>
            </a:xfrm>
            <a:custGeom>
              <a:avLst/>
              <a:gdLst>
                <a:gd name="T0" fmla="*/ 2 w 1547"/>
                <a:gd name="T1" fmla="*/ 94 h 1042"/>
                <a:gd name="T2" fmla="*/ 13 w 1547"/>
                <a:gd name="T3" fmla="*/ 61 h 1042"/>
                <a:gd name="T4" fmla="*/ 33 w 1547"/>
                <a:gd name="T5" fmla="*/ 34 h 1042"/>
                <a:gd name="T6" fmla="*/ 60 w 1547"/>
                <a:gd name="T7" fmla="*/ 13 h 1042"/>
                <a:gd name="T8" fmla="*/ 92 w 1547"/>
                <a:gd name="T9" fmla="*/ 1 h 1042"/>
                <a:gd name="T10" fmla="*/ 1430 w 1547"/>
                <a:gd name="T11" fmla="*/ 0 h 1042"/>
                <a:gd name="T12" fmla="*/ 1463 w 1547"/>
                <a:gd name="T13" fmla="*/ 3 h 1042"/>
                <a:gd name="T14" fmla="*/ 1494 w 1547"/>
                <a:gd name="T15" fmla="*/ 19 h 1042"/>
                <a:gd name="T16" fmla="*/ 1521 w 1547"/>
                <a:gd name="T17" fmla="*/ 42 h 1042"/>
                <a:gd name="T18" fmla="*/ 1538 w 1547"/>
                <a:gd name="T19" fmla="*/ 71 h 1042"/>
                <a:gd name="T20" fmla="*/ 1546 w 1547"/>
                <a:gd name="T21" fmla="*/ 103 h 1042"/>
                <a:gd name="T22" fmla="*/ 1546 w 1547"/>
                <a:gd name="T23" fmla="*/ 935 h 1042"/>
                <a:gd name="T24" fmla="*/ 1538 w 1547"/>
                <a:gd name="T25" fmla="*/ 969 h 1042"/>
                <a:gd name="T26" fmla="*/ 1521 w 1547"/>
                <a:gd name="T27" fmla="*/ 998 h 1042"/>
                <a:gd name="T28" fmla="*/ 1496 w 1547"/>
                <a:gd name="T29" fmla="*/ 1021 h 1042"/>
                <a:gd name="T30" fmla="*/ 1465 w 1547"/>
                <a:gd name="T31" fmla="*/ 1037 h 1042"/>
                <a:gd name="T32" fmla="*/ 1430 w 1547"/>
                <a:gd name="T33" fmla="*/ 1042 h 1042"/>
                <a:gd name="T34" fmla="*/ 94 w 1547"/>
                <a:gd name="T35" fmla="*/ 1040 h 1042"/>
                <a:gd name="T36" fmla="*/ 61 w 1547"/>
                <a:gd name="T37" fmla="*/ 1029 h 1042"/>
                <a:gd name="T38" fmla="*/ 35 w 1547"/>
                <a:gd name="T39" fmla="*/ 1008 h 1042"/>
                <a:gd name="T40" fmla="*/ 13 w 1547"/>
                <a:gd name="T41" fmla="*/ 981 h 1042"/>
                <a:gd name="T42" fmla="*/ 2 w 1547"/>
                <a:gd name="T43" fmla="*/ 948 h 1042"/>
                <a:gd name="T44" fmla="*/ 0 w 1547"/>
                <a:gd name="T45" fmla="*/ 117 h 1042"/>
                <a:gd name="T46" fmla="*/ 35 w 1547"/>
                <a:gd name="T47" fmla="*/ 941 h 1042"/>
                <a:gd name="T48" fmla="*/ 42 w 1547"/>
                <a:gd name="T49" fmla="*/ 964 h 1042"/>
                <a:gd name="T50" fmla="*/ 56 w 1547"/>
                <a:gd name="T51" fmla="*/ 985 h 1042"/>
                <a:gd name="T52" fmla="*/ 75 w 1547"/>
                <a:gd name="T53" fmla="*/ 998 h 1042"/>
                <a:gd name="T54" fmla="*/ 100 w 1547"/>
                <a:gd name="T55" fmla="*/ 1008 h 1042"/>
                <a:gd name="T56" fmla="*/ 1428 w 1547"/>
                <a:gd name="T57" fmla="*/ 1010 h 1042"/>
                <a:gd name="T58" fmla="*/ 1453 w 1547"/>
                <a:gd name="T59" fmla="*/ 1006 h 1042"/>
                <a:gd name="T60" fmla="*/ 1476 w 1547"/>
                <a:gd name="T61" fmla="*/ 996 h 1042"/>
                <a:gd name="T62" fmla="*/ 1494 w 1547"/>
                <a:gd name="T63" fmla="*/ 979 h 1042"/>
                <a:gd name="T64" fmla="*/ 1507 w 1547"/>
                <a:gd name="T65" fmla="*/ 958 h 1042"/>
                <a:gd name="T66" fmla="*/ 1513 w 1547"/>
                <a:gd name="T67" fmla="*/ 935 h 1042"/>
                <a:gd name="T68" fmla="*/ 1515 w 1547"/>
                <a:gd name="T69" fmla="*/ 109 h 1042"/>
                <a:gd name="T70" fmla="*/ 1507 w 1547"/>
                <a:gd name="T71" fmla="*/ 84 h 1042"/>
                <a:gd name="T72" fmla="*/ 1496 w 1547"/>
                <a:gd name="T73" fmla="*/ 63 h 1042"/>
                <a:gd name="T74" fmla="*/ 1478 w 1547"/>
                <a:gd name="T75" fmla="*/ 48 h 1042"/>
                <a:gd name="T76" fmla="*/ 1455 w 1547"/>
                <a:gd name="T77" fmla="*/ 36 h 1042"/>
                <a:gd name="T78" fmla="*/ 1430 w 1547"/>
                <a:gd name="T79" fmla="*/ 32 h 1042"/>
                <a:gd name="T80" fmla="*/ 100 w 1547"/>
                <a:gd name="T81" fmla="*/ 34 h 1042"/>
                <a:gd name="T82" fmla="*/ 77 w 1547"/>
                <a:gd name="T83" fmla="*/ 42 h 1042"/>
                <a:gd name="T84" fmla="*/ 58 w 1547"/>
                <a:gd name="T85" fmla="*/ 55 h 1042"/>
                <a:gd name="T86" fmla="*/ 42 w 1547"/>
                <a:gd name="T87" fmla="*/ 76 h 1042"/>
                <a:gd name="T88" fmla="*/ 35 w 1547"/>
                <a:gd name="T89" fmla="*/ 99 h 1042"/>
                <a:gd name="T90" fmla="*/ 33 w 1547"/>
                <a:gd name="T91" fmla="*/ 923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47" h="1042">
                  <a:moveTo>
                    <a:pt x="0" y="117"/>
                  </a:moveTo>
                  <a:lnTo>
                    <a:pt x="0" y="105"/>
                  </a:lnTo>
                  <a:lnTo>
                    <a:pt x="2" y="94"/>
                  </a:lnTo>
                  <a:lnTo>
                    <a:pt x="4" y="82"/>
                  </a:lnTo>
                  <a:lnTo>
                    <a:pt x="8" y="71"/>
                  </a:lnTo>
                  <a:lnTo>
                    <a:pt x="13" y="61"/>
                  </a:lnTo>
                  <a:lnTo>
                    <a:pt x="19" y="51"/>
                  </a:lnTo>
                  <a:lnTo>
                    <a:pt x="25" y="42"/>
                  </a:lnTo>
                  <a:lnTo>
                    <a:pt x="33" y="34"/>
                  </a:lnTo>
                  <a:lnTo>
                    <a:pt x="42" y="26"/>
                  </a:lnTo>
                  <a:lnTo>
                    <a:pt x="50" y="19"/>
                  </a:lnTo>
                  <a:lnTo>
                    <a:pt x="60" y="13"/>
                  </a:lnTo>
                  <a:lnTo>
                    <a:pt x="71" y="9"/>
                  </a:lnTo>
                  <a:lnTo>
                    <a:pt x="81" y="5"/>
                  </a:lnTo>
                  <a:lnTo>
                    <a:pt x="92" y="1"/>
                  </a:lnTo>
                  <a:lnTo>
                    <a:pt x="104" y="0"/>
                  </a:lnTo>
                  <a:lnTo>
                    <a:pt x="115" y="0"/>
                  </a:lnTo>
                  <a:lnTo>
                    <a:pt x="1430" y="0"/>
                  </a:lnTo>
                  <a:lnTo>
                    <a:pt x="1440" y="0"/>
                  </a:lnTo>
                  <a:lnTo>
                    <a:pt x="1453" y="1"/>
                  </a:lnTo>
                  <a:lnTo>
                    <a:pt x="1463" y="3"/>
                  </a:lnTo>
                  <a:lnTo>
                    <a:pt x="1475" y="7"/>
                  </a:lnTo>
                  <a:lnTo>
                    <a:pt x="1486" y="13"/>
                  </a:lnTo>
                  <a:lnTo>
                    <a:pt x="1494" y="19"/>
                  </a:lnTo>
                  <a:lnTo>
                    <a:pt x="1503" y="25"/>
                  </a:lnTo>
                  <a:lnTo>
                    <a:pt x="1513" y="32"/>
                  </a:lnTo>
                  <a:lnTo>
                    <a:pt x="1521" y="42"/>
                  </a:lnTo>
                  <a:lnTo>
                    <a:pt x="1526" y="49"/>
                  </a:lnTo>
                  <a:lnTo>
                    <a:pt x="1532" y="59"/>
                  </a:lnTo>
                  <a:lnTo>
                    <a:pt x="1538" y="71"/>
                  </a:lnTo>
                  <a:lnTo>
                    <a:pt x="1542" y="80"/>
                  </a:lnTo>
                  <a:lnTo>
                    <a:pt x="1544" y="92"/>
                  </a:lnTo>
                  <a:lnTo>
                    <a:pt x="1546" y="103"/>
                  </a:lnTo>
                  <a:lnTo>
                    <a:pt x="1547" y="115"/>
                  </a:lnTo>
                  <a:lnTo>
                    <a:pt x="1547" y="925"/>
                  </a:lnTo>
                  <a:lnTo>
                    <a:pt x="1546" y="935"/>
                  </a:lnTo>
                  <a:lnTo>
                    <a:pt x="1546" y="948"/>
                  </a:lnTo>
                  <a:lnTo>
                    <a:pt x="1542" y="958"/>
                  </a:lnTo>
                  <a:lnTo>
                    <a:pt x="1538" y="969"/>
                  </a:lnTo>
                  <a:lnTo>
                    <a:pt x="1534" y="979"/>
                  </a:lnTo>
                  <a:lnTo>
                    <a:pt x="1528" y="989"/>
                  </a:lnTo>
                  <a:lnTo>
                    <a:pt x="1521" y="998"/>
                  </a:lnTo>
                  <a:lnTo>
                    <a:pt x="1513" y="1008"/>
                  </a:lnTo>
                  <a:lnTo>
                    <a:pt x="1505" y="1015"/>
                  </a:lnTo>
                  <a:lnTo>
                    <a:pt x="1496" y="1021"/>
                  </a:lnTo>
                  <a:lnTo>
                    <a:pt x="1486" y="1027"/>
                  </a:lnTo>
                  <a:lnTo>
                    <a:pt x="1476" y="1033"/>
                  </a:lnTo>
                  <a:lnTo>
                    <a:pt x="1465" y="1037"/>
                  </a:lnTo>
                  <a:lnTo>
                    <a:pt x="1453" y="1038"/>
                  </a:lnTo>
                  <a:lnTo>
                    <a:pt x="1442" y="1040"/>
                  </a:lnTo>
                  <a:lnTo>
                    <a:pt x="1430" y="1042"/>
                  </a:lnTo>
                  <a:lnTo>
                    <a:pt x="117" y="1042"/>
                  </a:lnTo>
                  <a:lnTo>
                    <a:pt x="106" y="1040"/>
                  </a:lnTo>
                  <a:lnTo>
                    <a:pt x="94" y="1040"/>
                  </a:lnTo>
                  <a:lnTo>
                    <a:pt x="83" y="1037"/>
                  </a:lnTo>
                  <a:lnTo>
                    <a:pt x="71" y="1033"/>
                  </a:lnTo>
                  <a:lnTo>
                    <a:pt x="61" y="1029"/>
                  </a:lnTo>
                  <a:lnTo>
                    <a:pt x="52" y="1023"/>
                  </a:lnTo>
                  <a:lnTo>
                    <a:pt x="42" y="1015"/>
                  </a:lnTo>
                  <a:lnTo>
                    <a:pt x="35" y="1008"/>
                  </a:lnTo>
                  <a:lnTo>
                    <a:pt x="27" y="1000"/>
                  </a:lnTo>
                  <a:lnTo>
                    <a:pt x="19" y="990"/>
                  </a:lnTo>
                  <a:lnTo>
                    <a:pt x="13" y="981"/>
                  </a:lnTo>
                  <a:lnTo>
                    <a:pt x="10" y="971"/>
                  </a:lnTo>
                  <a:lnTo>
                    <a:pt x="6" y="960"/>
                  </a:lnTo>
                  <a:lnTo>
                    <a:pt x="2" y="948"/>
                  </a:lnTo>
                  <a:lnTo>
                    <a:pt x="0" y="937"/>
                  </a:lnTo>
                  <a:lnTo>
                    <a:pt x="0" y="925"/>
                  </a:lnTo>
                  <a:lnTo>
                    <a:pt x="0" y="117"/>
                  </a:lnTo>
                  <a:close/>
                  <a:moveTo>
                    <a:pt x="33" y="923"/>
                  </a:moveTo>
                  <a:lnTo>
                    <a:pt x="33" y="933"/>
                  </a:lnTo>
                  <a:lnTo>
                    <a:pt x="35" y="941"/>
                  </a:lnTo>
                  <a:lnTo>
                    <a:pt x="36" y="948"/>
                  </a:lnTo>
                  <a:lnTo>
                    <a:pt x="38" y="956"/>
                  </a:lnTo>
                  <a:lnTo>
                    <a:pt x="42" y="964"/>
                  </a:lnTo>
                  <a:lnTo>
                    <a:pt x="46" y="971"/>
                  </a:lnTo>
                  <a:lnTo>
                    <a:pt x="52" y="977"/>
                  </a:lnTo>
                  <a:lnTo>
                    <a:pt x="56" y="985"/>
                  </a:lnTo>
                  <a:lnTo>
                    <a:pt x="61" y="989"/>
                  </a:lnTo>
                  <a:lnTo>
                    <a:pt x="69" y="994"/>
                  </a:lnTo>
                  <a:lnTo>
                    <a:pt x="75" y="998"/>
                  </a:lnTo>
                  <a:lnTo>
                    <a:pt x="83" y="1002"/>
                  </a:lnTo>
                  <a:lnTo>
                    <a:pt x="90" y="1006"/>
                  </a:lnTo>
                  <a:lnTo>
                    <a:pt x="100" y="1008"/>
                  </a:lnTo>
                  <a:lnTo>
                    <a:pt x="108" y="1010"/>
                  </a:lnTo>
                  <a:lnTo>
                    <a:pt x="117" y="1010"/>
                  </a:lnTo>
                  <a:lnTo>
                    <a:pt x="1428" y="1010"/>
                  </a:lnTo>
                  <a:lnTo>
                    <a:pt x="1438" y="1010"/>
                  </a:lnTo>
                  <a:lnTo>
                    <a:pt x="1446" y="1008"/>
                  </a:lnTo>
                  <a:lnTo>
                    <a:pt x="1453" y="1006"/>
                  </a:lnTo>
                  <a:lnTo>
                    <a:pt x="1463" y="1002"/>
                  </a:lnTo>
                  <a:lnTo>
                    <a:pt x="1469" y="1000"/>
                  </a:lnTo>
                  <a:lnTo>
                    <a:pt x="1476" y="996"/>
                  </a:lnTo>
                  <a:lnTo>
                    <a:pt x="1482" y="990"/>
                  </a:lnTo>
                  <a:lnTo>
                    <a:pt x="1490" y="985"/>
                  </a:lnTo>
                  <a:lnTo>
                    <a:pt x="1494" y="979"/>
                  </a:lnTo>
                  <a:lnTo>
                    <a:pt x="1499" y="973"/>
                  </a:lnTo>
                  <a:lnTo>
                    <a:pt x="1503" y="965"/>
                  </a:lnTo>
                  <a:lnTo>
                    <a:pt x="1507" y="958"/>
                  </a:lnTo>
                  <a:lnTo>
                    <a:pt x="1511" y="950"/>
                  </a:lnTo>
                  <a:lnTo>
                    <a:pt x="1513" y="942"/>
                  </a:lnTo>
                  <a:lnTo>
                    <a:pt x="1513" y="935"/>
                  </a:lnTo>
                  <a:lnTo>
                    <a:pt x="1515" y="925"/>
                  </a:lnTo>
                  <a:lnTo>
                    <a:pt x="1515" y="117"/>
                  </a:lnTo>
                  <a:lnTo>
                    <a:pt x="1515" y="109"/>
                  </a:lnTo>
                  <a:lnTo>
                    <a:pt x="1513" y="99"/>
                  </a:lnTo>
                  <a:lnTo>
                    <a:pt x="1511" y="92"/>
                  </a:lnTo>
                  <a:lnTo>
                    <a:pt x="1507" y="84"/>
                  </a:lnTo>
                  <a:lnTo>
                    <a:pt x="1505" y="76"/>
                  </a:lnTo>
                  <a:lnTo>
                    <a:pt x="1501" y="71"/>
                  </a:lnTo>
                  <a:lnTo>
                    <a:pt x="1496" y="63"/>
                  </a:lnTo>
                  <a:lnTo>
                    <a:pt x="1490" y="57"/>
                  </a:lnTo>
                  <a:lnTo>
                    <a:pt x="1484" y="51"/>
                  </a:lnTo>
                  <a:lnTo>
                    <a:pt x="1478" y="48"/>
                  </a:lnTo>
                  <a:lnTo>
                    <a:pt x="1471" y="42"/>
                  </a:lnTo>
                  <a:lnTo>
                    <a:pt x="1463" y="38"/>
                  </a:lnTo>
                  <a:lnTo>
                    <a:pt x="1455" y="36"/>
                  </a:lnTo>
                  <a:lnTo>
                    <a:pt x="1448" y="34"/>
                  </a:lnTo>
                  <a:lnTo>
                    <a:pt x="1440" y="32"/>
                  </a:lnTo>
                  <a:lnTo>
                    <a:pt x="1430" y="32"/>
                  </a:lnTo>
                  <a:lnTo>
                    <a:pt x="117" y="32"/>
                  </a:lnTo>
                  <a:lnTo>
                    <a:pt x="109" y="32"/>
                  </a:lnTo>
                  <a:lnTo>
                    <a:pt x="100" y="34"/>
                  </a:lnTo>
                  <a:lnTo>
                    <a:pt x="92" y="36"/>
                  </a:lnTo>
                  <a:lnTo>
                    <a:pt x="84" y="38"/>
                  </a:lnTo>
                  <a:lnTo>
                    <a:pt x="77" y="42"/>
                  </a:lnTo>
                  <a:lnTo>
                    <a:pt x="69" y="46"/>
                  </a:lnTo>
                  <a:lnTo>
                    <a:pt x="63" y="49"/>
                  </a:lnTo>
                  <a:lnTo>
                    <a:pt x="58" y="55"/>
                  </a:lnTo>
                  <a:lnTo>
                    <a:pt x="52" y="61"/>
                  </a:lnTo>
                  <a:lnTo>
                    <a:pt x="48" y="69"/>
                  </a:lnTo>
                  <a:lnTo>
                    <a:pt x="42" y="76"/>
                  </a:lnTo>
                  <a:lnTo>
                    <a:pt x="38" y="82"/>
                  </a:lnTo>
                  <a:lnTo>
                    <a:pt x="36" y="90"/>
                  </a:lnTo>
                  <a:lnTo>
                    <a:pt x="35" y="99"/>
                  </a:lnTo>
                  <a:lnTo>
                    <a:pt x="33" y="107"/>
                  </a:lnTo>
                  <a:lnTo>
                    <a:pt x="33" y="117"/>
                  </a:lnTo>
                  <a:lnTo>
                    <a:pt x="33" y="92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Rectangle 43"/>
            <p:cNvSpPr>
              <a:spLocks noChangeArrowheads="1"/>
            </p:cNvSpPr>
            <p:nvPr/>
          </p:nvSpPr>
          <p:spPr bwMode="auto">
            <a:xfrm>
              <a:off x="4846" y="2003"/>
              <a:ext cx="674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33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…13</a:t>
              </a: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" name="Rectangle 44"/>
            <p:cNvSpPr>
              <a:spLocks noChangeArrowheads="1"/>
            </p:cNvSpPr>
            <p:nvPr/>
          </p:nvSpPr>
          <p:spPr bwMode="auto">
            <a:xfrm>
              <a:off x="5118" y="2415"/>
              <a:ext cx="16" cy="202"/>
            </a:xfrm>
            <a:prstGeom prst="rect">
              <a:avLst/>
            </a:prstGeom>
            <a:solidFill>
              <a:srgbClr val="A9CBCE"/>
            </a:solidFill>
            <a:ln w="0">
              <a:solidFill>
                <a:srgbClr val="A9CBCE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45"/>
            <p:cNvSpPr>
              <a:spLocks/>
            </p:cNvSpPr>
            <p:nvPr/>
          </p:nvSpPr>
          <p:spPr bwMode="auto">
            <a:xfrm>
              <a:off x="4746" y="2616"/>
              <a:ext cx="758" cy="506"/>
            </a:xfrm>
            <a:custGeom>
              <a:avLst/>
              <a:gdLst>
                <a:gd name="T0" fmla="*/ 0 w 1515"/>
                <a:gd name="T1" fmla="*/ 102 h 1012"/>
                <a:gd name="T2" fmla="*/ 2 w 1515"/>
                <a:gd name="T3" fmla="*/ 81 h 1012"/>
                <a:gd name="T4" fmla="*/ 8 w 1515"/>
                <a:gd name="T5" fmla="*/ 62 h 1012"/>
                <a:gd name="T6" fmla="*/ 18 w 1515"/>
                <a:gd name="T7" fmla="*/ 44 h 1012"/>
                <a:gd name="T8" fmla="*/ 31 w 1515"/>
                <a:gd name="T9" fmla="*/ 31 h 1012"/>
                <a:gd name="T10" fmla="*/ 45 w 1515"/>
                <a:gd name="T11" fmla="*/ 18 h 1012"/>
                <a:gd name="T12" fmla="*/ 62 w 1515"/>
                <a:gd name="T13" fmla="*/ 8 h 1012"/>
                <a:gd name="T14" fmla="*/ 81 w 1515"/>
                <a:gd name="T15" fmla="*/ 2 h 1012"/>
                <a:gd name="T16" fmla="*/ 102 w 1515"/>
                <a:gd name="T17" fmla="*/ 0 h 1012"/>
                <a:gd name="T18" fmla="*/ 1415 w 1515"/>
                <a:gd name="T19" fmla="*/ 0 h 1012"/>
                <a:gd name="T20" fmla="*/ 1435 w 1515"/>
                <a:gd name="T21" fmla="*/ 2 h 1012"/>
                <a:gd name="T22" fmla="*/ 1454 w 1515"/>
                <a:gd name="T23" fmla="*/ 8 h 1012"/>
                <a:gd name="T24" fmla="*/ 1471 w 1515"/>
                <a:gd name="T25" fmla="*/ 18 h 1012"/>
                <a:gd name="T26" fmla="*/ 1486 w 1515"/>
                <a:gd name="T27" fmla="*/ 31 h 1012"/>
                <a:gd name="T28" fmla="*/ 1498 w 1515"/>
                <a:gd name="T29" fmla="*/ 44 h 1012"/>
                <a:gd name="T30" fmla="*/ 1508 w 1515"/>
                <a:gd name="T31" fmla="*/ 62 h 1012"/>
                <a:gd name="T32" fmla="*/ 1513 w 1515"/>
                <a:gd name="T33" fmla="*/ 81 h 1012"/>
                <a:gd name="T34" fmla="*/ 1515 w 1515"/>
                <a:gd name="T35" fmla="*/ 102 h 1012"/>
                <a:gd name="T36" fmla="*/ 1515 w 1515"/>
                <a:gd name="T37" fmla="*/ 912 h 1012"/>
                <a:gd name="T38" fmla="*/ 1513 w 1515"/>
                <a:gd name="T39" fmla="*/ 932 h 1012"/>
                <a:gd name="T40" fmla="*/ 1508 w 1515"/>
                <a:gd name="T41" fmla="*/ 951 h 1012"/>
                <a:gd name="T42" fmla="*/ 1498 w 1515"/>
                <a:gd name="T43" fmla="*/ 968 h 1012"/>
                <a:gd name="T44" fmla="*/ 1486 w 1515"/>
                <a:gd name="T45" fmla="*/ 984 h 1012"/>
                <a:gd name="T46" fmla="*/ 1471 w 1515"/>
                <a:gd name="T47" fmla="*/ 995 h 1012"/>
                <a:gd name="T48" fmla="*/ 1454 w 1515"/>
                <a:gd name="T49" fmla="*/ 1005 h 1012"/>
                <a:gd name="T50" fmla="*/ 1435 w 1515"/>
                <a:gd name="T51" fmla="*/ 1010 h 1012"/>
                <a:gd name="T52" fmla="*/ 1415 w 1515"/>
                <a:gd name="T53" fmla="*/ 1012 h 1012"/>
                <a:gd name="T54" fmla="*/ 102 w 1515"/>
                <a:gd name="T55" fmla="*/ 1012 h 1012"/>
                <a:gd name="T56" fmla="*/ 81 w 1515"/>
                <a:gd name="T57" fmla="*/ 1010 h 1012"/>
                <a:gd name="T58" fmla="*/ 62 w 1515"/>
                <a:gd name="T59" fmla="*/ 1005 h 1012"/>
                <a:gd name="T60" fmla="*/ 45 w 1515"/>
                <a:gd name="T61" fmla="*/ 995 h 1012"/>
                <a:gd name="T62" fmla="*/ 31 w 1515"/>
                <a:gd name="T63" fmla="*/ 984 h 1012"/>
                <a:gd name="T64" fmla="*/ 18 w 1515"/>
                <a:gd name="T65" fmla="*/ 968 h 1012"/>
                <a:gd name="T66" fmla="*/ 8 w 1515"/>
                <a:gd name="T67" fmla="*/ 951 h 1012"/>
                <a:gd name="T68" fmla="*/ 2 w 1515"/>
                <a:gd name="T69" fmla="*/ 932 h 1012"/>
                <a:gd name="T70" fmla="*/ 0 w 1515"/>
                <a:gd name="T71" fmla="*/ 912 h 1012"/>
                <a:gd name="T72" fmla="*/ 0 w 1515"/>
                <a:gd name="T73" fmla="*/ 102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15" h="1012">
                  <a:moveTo>
                    <a:pt x="0" y="102"/>
                  </a:moveTo>
                  <a:lnTo>
                    <a:pt x="2" y="81"/>
                  </a:lnTo>
                  <a:lnTo>
                    <a:pt x="8" y="62"/>
                  </a:lnTo>
                  <a:lnTo>
                    <a:pt x="18" y="44"/>
                  </a:lnTo>
                  <a:lnTo>
                    <a:pt x="31" y="31"/>
                  </a:lnTo>
                  <a:lnTo>
                    <a:pt x="45" y="18"/>
                  </a:lnTo>
                  <a:lnTo>
                    <a:pt x="62" y="8"/>
                  </a:lnTo>
                  <a:lnTo>
                    <a:pt x="81" y="2"/>
                  </a:lnTo>
                  <a:lnTo>
                    <a:pt x="102" y="0"/>
                  </a:lnTo>
                  <a:lnTo>
                    <a:pt x="1415" y="0"/>
                  </a:lnTo>
                  <a:lnTo>
                    <a:pt x="1435" y="2"/>
                  </a:lnTo>
                  <a:lnTo>
                    <a:pt x="1454" y="8"/>
                  </a:lnTo>
                  <a:lnTo>
                    <a:pt x="1471" y="18"/>
                  </a:lnTo>
                  <a:lnTo>
                    <a:pt x="1486" y="31"/>
                  </a:lnTo>
                  <a:lnTo>
                    <a:pt x="1498" y="44"/>
                  </a:lnTo>
                  <a:lnTo>
                    <a:pt x="1508" y="62"/>
                  </a:lnTo>
                  <a:lnTo>
                    <a:pt x="1513" y="81"/>
                  </a:lnTo>
                  <a:lnTo>
                    <a:pt x="1515" y="102"/>
                  </a:lnTo>
                  <a:lnTo>
                    <a:pt x="1515" y="912"/>
                  </a:lnTo>
                  <a:lnTo>
                    <a:pt x="1513" y="932"/>
                  </a:lnTo>
                  <a:lnTo>
                    <a:pt x="1508" y="951"/>
                  </a:lnTo>
                  <a:lnTo>
                    <a:pt x="1498" y="968"/>
                  </a:lnTo>
                  <a:lnTo>
                    <a:pt x="1486" y="984"/>
                  </a:lnTo>
                  <a:lnTo>
                    <a:pt x="1471" y="995"/>
                  </a:lnTo>
                  <a:lnTo>
                    <a:pt x="1454" y="1005"/>
                  </a:lnTo>
                  <a:lnTo>
                    <a:pt x="1435" y="1010"/>
                  </a:lnTo>
                  <a:lnTo>
                    <a:pt x="1415" y="1012"/>
                  </a:lnTo>
                  <a:lnTo>
                    <a:pt x="102" y="1012"/>
                  </a:lnTo>
                  <a:lnTo>
                    <a:pt x="81" y="1010"/>
                  </a:lnTo>
                  <a:lnTo>
                    <a:pt x="62" y="1005"/>
                  </a:lnTo>
                  <a:lnTo>
                    <a:pt x="45" y="995"/>
                  </a:lnTo>
                  <a:lnTo>
                    <a:pt x="31" y="984"/>
                  </a:lnTo>
                  <a:lnTo>
                    <a:pt x="18" y="968"/>
                  </a:lnTo>
                  <a:lnTo>
                    <a:pt x="8" y="951"/>
                  </a:lnTo>
                  <a:lnTo>
                    <a:pt x="2" y="932"/>
                  </a:lnTo>
                  <a:lnTo>
                    <a:pt x="0" y="912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Freeform 46"/>
            <p:cNvSpPr>
              <a:spLocks noEditPoints="1"/>
            </p:cNvSpPr>
            <p:nvPr/>
          </p:nvSpPr>
          <p:spPr bwMode="auto">
            <a:xfrm>
              <a:off x="4739" y="2608"/>
              <a:ext cx="773" cy="523"/>
            </a:xfrm>
            <a:custGeom>
              <a:avLst/>
              <a:gdLst>
                <a:gd name="T0" fmla="*/ 2 w 1547"/>
                <a:gd name="T1" fmla="*/ 94 h 1045"/>
                <a:gd name="T2" fmla="*/ 13 w 1547"/>
                <a:gd name="T3" fmla="*/ 61 h 1045"/>
                <a:gd name="T4" fmla="*/ 33 w 1547"/>
                <a:gd name="T5" fmla="*/ 35 h 1045"/>
                <a:gd name="T6" fmla="*/ 60 w 1547"/>
                <a:gd name="T7" fmla="*/ 13 h 1045"/>
                <a:gd name="T8" fmla="*/ 92 w 1547"/>
                <a:gd name="T9" fmla="*/ 2 h 1045"/>
                <a:gd name="T10" fmla="*/ 1430 w 1547"/>
                <a:gd name="T11" fmla="*/ 0 h 1045"/>
                <a:gd name="T12" fmla="*/ 1463 w 1547"/>
                <a:gd name="T13" fmla="*/ 4 h 1045"/>
                <a:gd name="T14" fmla="*/ 1494 w 1547"/>
                <a:gd name="T15" fmla="*/ 19 h 1045"/>
                <a:gd name="T16" fmla="*/ 1521 w 1547"/>
                <a:gd name="T17" fmla="*/ 42 h 1045"/>
                <a:gd name="T18" fmla="*/ 1538 w 1547"/>
                <a:gd name="T19" fmla="*/ 71 h 1045"/>
                <a:gd name="T20" fmla="*/ 1546 w 1547"/>
                <a:gd name="T21" fmla="*/ 104 h 1045"/>
                <a:gd name="T22" fmla="*/ 1546 w 1547"/>
                <a:gd name="T23" fmla="*/ 937 h 1045"/>
                <a:gd name="T24" fmla="*/ 1538 w 1547"/>
                <a:gd name="T25" fmla="*/ 972 h 1045"/>
                <a:gd name="T26" fmla="*/ 1521 w 1547"/>
                <a:gd name="T27" fmla="*/ 1000 h 1045"/>
                <a:gd name="T28" fmla="*/ 1496 w 1547"/>
                <a:gd name="T29" fmla="*/ 1023 h 1045"/>
                <a:gd name="T30" fmla="*/ 1465 w 1547"/>
                <a:gd name="T31" fmla="*/ 1039 h 1045"/>
                <a:gd name="T32" fmla="*/ 1430 w 1547"/>
                <a:gd name="T33" fmla="*/ 1045 h 1045"/>
                <a:gd name="T34" fmla="*/ 94 w 1547"/>
                <a:gd name="T35" fmla="*/ 1043 h 1045"/>
                <a:gd name="T36" fmla="*/ 61 w 1547"/>
                <a:gd name="T37" fmla="*/ 1031 h 1045"/>
                <a:gd name="T38" fmla="*/ 35 w 1547"/>
                <a:gd name="T39" fmla="*/ 1010 h 1045"/>
                <a:gd name="T40" fmla="*/ 13 w 1547"/>
                <a:gd name="T41" fmla="*/ 983 h 1045"/>
                <a:gd name="T42" fmla="*/ 2 w 1547"/>
                <a:gd name="T43" fmla="*/ 951 h 1045"/>
                <a:gd name="T44" fmla="*/ 0 w 1547"/>
                <a:gd name="T45" fmla="*/ 117 h 1045"/>
                <a:gd name="T46" fmla="*/ 35 w 1547"/>
                <a:gd name="T47" fmla="*/ 943 h 1045"/>
                <a:gd name="T48" fmla="*/ 42 w 1547"/>
                <a:gd name="T49" fmla="*/ 966 h 1045"/>
                <a:gd name="T50" fmla="*/ 56 w 1547"/>
                <a:gd name="T51" fmla="*/ 987 h 1045"/>
                <a:gd name="T52" fmla="*/ 77 w 1547"/>
                <a:gd name="T53" fmla="*/ 1000 h 1045"/>
                <a:gd name="T54" fmla="*/ 100 w 1547"/>
                <a:gd name="T55" fmla="*/ 1010 h 1045"/>
                <a:gd name="T56" fmla="*/ 1428 w 1547"/>
                <a:gd name="T57" fmla="*/ 1012 h 1045"/>
                <a:gd name="T58" fmla="*/ 1453 w 1547"/>
                <a:gd name="T59" fmla="*/ 1008 h 1045"/>
                <a:gd name="T60" fmla="*/ 1476 w 1547"/>
                <a:gd name="T61" fmla="*/ 997 h 1045"/>
                <a:gd name="T62" fmla="*/ 1494 w 1547"/>
                <a:gd name="T63" fmla="*/ 981 h 1045"/>
                <a:gd name="T64" fmla="*/ 1507 w 1547"/>
                <a:gd name="T65" fmla="*/ 960 h 1045"/>
                <a:gd name="T66" fmla="*/ 1513 w 1547"/>
                <a:gd name="T67" fmla="*/ 937 h 1045"/>
                <a:gd name="T68" fmla="*/ 1515 w 1547"/>
                <a:gd name="T69" fmla="*/ 109 h 1045"/>
                <a:gd name="T70" fmla="*/ 1507 w 1547"/>
                <a:gd name="T71" fmla="*/ 84 h 1045"/>
                <a:gd name="T72" fmla="*/ 1496 w 1547"/>
                <a:gd name="T73" fmla="*/ 63 h 1045"/>
                <a:gd name="T74" fmla="*/ 1478 w 1547"/>
                <a:gd name="T75" fmla="*/ 48 h 1045"/>
                <a:gd name="T76" fmla="*/ 1455 w 1547"/>
                <a:gd name="T77" fmla="*/ 36 h 1045"/>
                <a:gd name="T78" fmla="*/ 1430 w 1547"/>
                <a:gd name="T79" fmla="*/ 33 h 1045"/>
                <a:gd name="T80" fmla="*/ 100 w 1547"/>
                <a:gd name="T81" fmla="*/ 35 h 1045"/>
                <a:gd name="T82" fmla="*/ 77 w 1547"/>
                <a:gd name="T83" fmla="*/ 42 h 1045"/>
                <a:gd name="T84" fmla="*/ 58 w 1547"/>
                <a:gd name="T85" fmla="*/ 56 h 1045"/>
                <a:gd name="T86" fmla="*/ 42 w 1547"/>
                <a:gd name="T87" fmla="*/ 77 h 1045"/>
                <a:gd name="T88" fmla="*/ 35 w 1547"/>
                <a:gd name="T89" fmla="*/ 100 h 1045"/>
                <a:gd name="T90" fmla="*/ 33 w 1547"/>
                <a:gd name="T91" fmla="*/ 926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47" h="1045">
                  <a:moveTo>
                    <a:pt x="0" y="117"/>
                  </a:moveTo>
                  <a:lnTo>
                    <a:pt x="0" y="106"/>
                  </a:lnTo>
                  <a:lnTo>
                    <a:pt x="2" y="94"/>
                  </a:lnTo>
                  <a:lnTo>
                    <a:pt x="4" y="83"/>
                  </a:lnTo>
                  <a:lnTo>
                    <a:pt x="8" y="73"/>
                  </a:lnTo>
                  <a:lnTo>
                    <a:pt x="13" y="61"/>
                  </a:lnTo>
                  <a:lnTo>
                    <a:pt x="19" y="52"/>
                  </a:lnTo>
                  <a:lnTo>
                    <a:pt x="27" y="42"/>
                  </a:lnTo>
                  <a:lnTo>
                    <a:pt x="33" y="35"/>
                  </a:lnTo>
                  <a:lnTo>
                    <a:pt x="42" y="27"/>
                  </a:lnTo>
                  <a:lnTo>
                    <a:pt x="50" y="19"/>
                  </a:lnTo>
                  <a:lnTo>
                    <a:pt x="60" y="13"/>
                  </a:lnTo>
                  <a:lnTo>
                    <a:pt x="71" y="10"/>
                  </a:lnTo>
                  <a:lnTo>
                    <a:pt x="81" y="6"/>
                  </a:lnTo>
                  <a:lnTo>
                    <a:pt x="92" y="2"/>
                  </a:lnTo>
                  <a:lnTo>
                    <a:pt x="104" y="0"/>
                  </a:lnTo>
                  <a:lnTo>
                    <a:pt x="117" y="0"/>
                  </a:lnTo>
                  <a:lnTo>
                    <a:pt x="1430" y="0"/>
                  </a:lnTo>
                  <a:lnTo>
                    <a:pt x="1440" y="0"/>
                  </a:lnTo>
                  <a:lnTo>
                    <a:pt x="1451" y="2"/>
                  </a:lnTo>
                  <a:lnTo>
                    <a:pt x="1463" y="4"/>
                  </a:lnTo>
                  <a:lnTo>
                    <a:pt x="1475" y="8"/>
                  </a:lnTo>
                  <a:lnTo>
                    <a:pt x="1484" y="13"/>
                  </a:lnTo>
                  <a:lnTo>
                    <a:pt x="1494" y="19"/>
                  </a:lnTo>
                  <a:lnTo>
                    <a:pt x="1503" y="27"/>
                  </a:lnTo>
                  <a:lnTo>
                    <a:pt x="1511" y="33"/>
                  </a:lnTo>
                  <a:lnTo>
                    <a:pt x="1521" y="42"/>
                  </a:lnTo>
                  <a:lnTo>
                    <a:pt x="1526" y="50"/>
                  </a:lnTo>
                  <a:lnTo>
                    <a:pt x="1532" y="59"/>
                  </a:lnTo>
                  <a:lnTo>
                    <a:pt x="1538" y="71"/>
                  </a:lnTo>
                  <a:lnTo>
                    <a:pt x="1542" y="81"/>
                  </a:lnTo>
                  <a:lnTo>
                    <a:pt x="1544" y="92"/>
                  </a:lnTo>
                  <a:lnTo>
                    <a:pt x="1546" y="104"/>
                  </a:lnTo>
                  <a:lnTo>
                    <a:pt x="1547" y="117"/>
                  </a:lnTo>
                  <a:lnTo>
                    <a:pt x="1547" y="927"/>
                  </a:lnTo>
                  <a:lnTo>
                    <a:pt x="1546" y="937"/>
                  </a:lnTo>
                  <a:lnTo>
                    <a:pt x="1546" y="949"/>
                  </a:lnTo>
                  <a:lnTo>
                    <a:pt x="1542" y="960"/>
                  </a:lnTo>
                  <a:lnTo>
                    <a:pt x="1538" y="972"/>
                  </a:lnTo>
                  <a:lnTo>
                    <a:pt x="1534" y="981"/>
                  </a:lnTo>
                  <a:lnTo>
                    <a:pt x="1528" y="991"/>
                  </a:lnTo>
                  <a:lnTo>
                    <a:pt x="1521" y="1000"/>
                  </a:lnTo>
                  <a:lnTo>
                    <a:pt x="1513" y="1010"/>
                  </a:lnTo>
                  <a:lnTo>
                    <a:pt x="1505" y="1018"/>
                  </a:lnTo>
                  <a:lnTo>
                    <a:pt x="1496" y="1023"/>
                  </a:lnTo>
                  <a:lnTo>
                    <a:pt x="1486" y="1029"/>
                  </a:lnTo>
                  <a:lnTo>
                    <a:pt x="1476" y="1035"/>
                  </a:lnTo>
                  <a:lnTo>
                    <a:pt x="1465" y="1039"/>
                  </a:lnTo>
                  <a:lnTo>
                    <a:pt x="1453" y="1041"/>
                  </a:lnTo>
                  <a:lnTo>
                    <a:pt x="1442" y="1043"/>
                  </a:lnTo>
                  <a:lnTo>
                    <a:pt x="1430" y="1045"/>
                  </a:lnTo>
                  <a:lnTo>
                    <a:pt x="117" y="1045"/>
                  </a:lnTo>
                  <a:lnTo>
                    <a:pt x="106" y="1043"/>
                  </a:lnTo>
                  <a:lnTo>
                    <a:pt x="94" y="1043"/>
                  </a:lnTo>
                  <a:lnTo>
                    <a:pt x="83" y="1039"/>
                  </a:lnTo>
                  <a:lnTo>
                    <a:pt x="73" y="1035"/>
                  </a:lnTo>
                  <a:lnTo>
                    <a:pt x="61" y="1031"/>
                  </a:lnTo>
                  <a:lnTo>
                    <a:pt x="52" y="1025"/>
                  </a:lnTo>
                  <a:lnTo>
                    <a:pt x="42" y="1018"/>
                  </a:lnTo>
                  <a:lnTo>
                    <a:pt x="35" y="1010"/>
                  </a:lnTo>
                  <a:lnTo>
                    <a:pt x="27" y="1002"/>
                  </a:lnTo>
                  <a:lnTo>
                    <a:pt x="19" y="993"/>
                  </a:lnTo>
                  <a:lnTo>
                    <a:pt x="13" y="983"/>
                  </a:lnTo>
                  <a:lnTo>
                    <a:pt x="10" y="974"/>
                  </a:lnTo>
                  <a:lnTo>
                    <a:pt x="6" y="962"/>
                  </a:lnTo>
                  <a:lnTo>
                    <a:pt x="2" y="951"/>
                  </a:lnTo>
                  <a:lnTo>
                    <a:pt x="0" y="939"/>
                  </a:lnTo>
                  <a:lnTo>
                    <a:pt x="0" y="927"/>
                  </a:lnTo>
                  <a:lnTo>
                    <a:pt x="0" y="117"/>
                  </a:lnTo>
                  <a:close/>
                  <a:moveTo>
                    <a:pt x="33" y="926"/>
                  </a:moveTo>
                  <a:lnTo>
                    <a:pt x="33" y="935"/>
                  </a:lnTo>
                  <a:lnTo>
                    <a:pt x="35" y="943"/>
                  </a:lnTo>
                  <a:lnTo>
                    <a:pt x="36" y="951"/>
                  </a:lnTo>
                  <a:lnTo>
                    <a:pt x="38" y="958"/>
                  </a:lnTo>
                  <a:lnTo>
                    <a:pt x="42" y="966"/>
                  </a:lnTo>
                  <a:lnTo>
                    <a:pt x="46" y="974"/>
                  </a:lnTo>
                  <a:lnTo>
                    <a:pt x="52" y="979"/>
                  </a:lnTo>
                  <a:lnTo>
                    <a:pt x="56" y="987"/>
                  </a:lnTo>
                  <a:lnTo>
                    <a:pt x="61" y="991"/>
                  </a:lnTo>
                  <a:lnTo>
                    <a:pt x="69" y="997"/>
                  </a:lnTo>
                  <a:lnTo>
                    <a:pt x="77" y="1000"/>
                  </a:lnTo>
                  <a:lnTo>
                    <a:pt x="83" y="1004"/>
                  </a:lnTo>
                  <a:lnTo>
                    <a:pt x="90" y="1008"/>
                  </a:lnTo>
                  <a:lnTo>
                    <a:pt x="100" y="1010"/>
                  </a:lnTo>
                  <a:lnTo>
                    <a:pt x="108" y="1012"/>
                  </a:lnTo>
                  <a:lnTo>
                    <a:pt x="117" y="1012"/>
                  </a:lnTo>
                  <a:lnTo>
                    <a:pt x="1428" y="1012"/>
                  </a:lnTo>
                  <a:lnTo>
                    <a:pt x="1438" y="1012"/>
                  </a:lnTo>
                  <a:lnTo>
                    <a:pt x="1446" y="1010"/>
                  </a:lnTo>
                  <a:lnTo>
                    <a:pt x="1453" y="1008"/>
                  </a:lnTo>
                  <a:lnTo>
                    <a:pt x="1461" y="1004"/>
                  </a:lnTo>
                  <a:lnTo>
                    <a:pt x="1469" y="1002"/>
                  </a:lnTo>
                  <a:lnTo>
                    <a:pt x="1476" y="997"/>
                  </a:lnTo>
                  <a:lnTo>
                    <a:pt x="1482" y="993"/>
                  </a:lnTo>
                  <a:lnTo>
                    <a:pt x="1490" y="987"/>
                  </a:lnTo>
                  <a:lnTo>
                    <a:pt x="1494" y="981"/>
                  </a:lnTo>
                  <a:lnTo>
                    <a:pt x="1499" y="975"/>
                  </a:lnTo>
                  <a:lnTo>
                    <a:pt x="1503" y="968"/>
                  </a:lnTo>
                  <a:lnTo>
                    <a:pt x="1507" y="960"/>
                  </a:lnTo>
                  <a:lnTo>
                    <a:pt x="1511" y="952"/>
                  </a:lnTo>
                  <a:lnTo>
                    <a:pt x="1513" y="945"/>
                  </a:lnTo>
                  <a:lnTo>
                    <a:pt x="1513" y="937"/>
                  </a:lnTo>
                  <a:lnTo>
                    <a:pt x="1515" y="927"/>
                  </a:lnTo>
                  <a:lnTo>
                    <a:pt x="1515" y="117"/>
                  </a:lnTo>
                  <a:lnTo>
                    <a:pt x="1515" y="109"/>
                  </a:lnTo>
                  <a:lnTo>
                    <a:pt x="1513" y="100"/>
                  </a:lnTo>
                  <a:lnTo>
                    <a:pt x="1511" y="92"/>
                  </a:lnTo>
                  <a:lnTo>
                    <a:pt x="1507" y="84"/>
                  </a:lnTo>
                  <a:lnTo>
                    <a:pt x="1505" y="77"/>
                  </a:lnTo>
                  <a:lnTo>
                    <a:pt x="1499" y="71"/>
                  </a:lnTo>
                  <a:lnTo>
                    <a:pt x="1496" y="63"/>
                  </a:lnTo>
                  <a:lnTo>
                    <a:pt x="1490" y="58"/>
                  </a:lnTo>
                  <a:lnTo>
                    <a:pt x="1484" y="52"/>
                  </a:lnTo>
                  <a:lnTo>
                    <a:pt x="1478" y="48"/>
                  </a:lnTo>
                  <a:lnTo>
                    <a:pt x="1471" y="42"/>
                  </a:lnTo>
                  <a:lnTo>
                    <a:pt x="1463" y="38"/>
                  </a:lnTo>
                  <a:lnTo>
                    <a:pt x="1455" y="36"/>
                  </a:lnTo>
                  <a:lnTo>
                    <a:pt x="1448" y="35"/>
                  </a:lnTo>
                  <a:lnTo>
                    <a:pt x="1440" y="33"/>
                  </a:lnTo>
                  <a:lnTo>
                    <a:pt x="1430" y="33"/>
                  </a:lnTo>
                  <a:lnTo>
                    <a:pt x="117" y="33"/>
                  </a:lnTo>
                  <a:lnTo>
                    <a:pt x="109" y="33"/>
                  </a:lnTo>
                  <a:lnTo>
                    <a:pt x="100" y="35"/>
                  </a:lnTo>
                  <a:lnTo>
                    <a:pt x="92" y="36"/>
                  </a:lnTo>
                  <a:lnTo>
                    <a:pt x="84" y="38"/>
                  </a:lnTo>
                  <a:lnTo>
                    <a:pt x="77" y="42"/>
                  </a:lnTo>
                  <a:lnTo>
                    <a:pt x="71" y="46"/>
                  </a:lnTo>
                  <a:lnTo>
                    <a:pt x="63" y="52"/>
                  </a:lnTo>
                  <a:lnTo>
                    <a:pt x="58" y="56"/>
                  </a:lnTo>
                  <a:lnTo>
                    <a:pt x="52" y="63"/>
                  </a:lnTo>
                  <a:lnTo>
                    <a:pt x="48" y="69"/>
                  </a:lnTo>
                  <a:lnTo>
                    <a:pt x="42" y="77"/>
                  </a:lnTo>
                  <a:lnTo>
                    <a:pt x="38" y="83"/>
                  </a:lnTo>
                  <a:lnTo>
                    <a:pt x="36" y="90"/>
                  </a:lnTo>
                  <a:lnTo>
                    <a:pt x="35" y="100"/>
                  </a:lnTo>
                  <a:lnTo>
                    <a:pt x="33" y="107"/>
                  </a:lnTo>
                  <a:lnTo>
                    <a:pt x="33" y="117"/>
                  </a:lnTo>
                  <a:lnTo>
                    <a:pt x="33" y="92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Rectangle 47"/>
            <p:cNvSpPr>
              <a:spLocks noChangeArrowheads="1"/>
            </p:cNvSpPr>
            <p:nvPr/>
          </p:nvSpPr>
          <p:spPr bwMode="auto">
            <a:xfrm>
              <a:off x="4846" y="2710"/>
              <a:ext cx="674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33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…60</a:t>
              </a: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" name="Rectangle 48"/>
            <p:cNvSpPr>
              <a:spLocks noChangeArrowheads="1"/>
            </p:cNvSpPr>
            <p:nvPr/>
          </p:nvSpPr>
          <p:spPr bwMode="auto">
            <a:xfrm>
              <a:off x="2608" y="1253"/>
              <a:ext cx="630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>
                  <a:ln>
                    <a:noFill/>
                  </a:ln>
                  <a:solidFill>
                    <a:srgbClr val="008000"/>
                  </a:solidFill>
                  <a:effectLst/>
                  <a:latin typeface="Arial" pitchFamily="34" charset="0"/>
                  <a:cs typeface="Arial" pitchFamily="34" charset="0"/>
                </a:rPr>
                <a:t>6 </a:t>
              </a:r>
              <a:r>
                <a:rPr kumimoji="0" lang="en-GB" b="0" i="0" u="none" strike="noStrike" cap="none" normalizeH="0" baseline="0" dirty="0">
                  <a:ln>
                    <a:noFill/>
                  </a:ln>
                  <a:solidFill>
                    <a:srgbClr val="008000"/>
                  </a:solidFill>
                  <a:effectLst/>
                  <a:latin typeface="Arial" pitchFamily="34" charset="0"/>
                  <a:cs typeface="Arial" pitchFamily="34" charset="0"/>
                </a:rPr>
                <a:t>persons</a:t>
              </a:r>
              <a:endParaRPr kumimoji="0" lang="en-GB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9" name="Rectangle 13"/>
          <p:cNvSpPr>
            <a:spLocks noChangeArrowheads="1"/>
          </p:cNvSpPr>
          <p:nvPr/>
        </p:nvSpPr>
        <p:spPr bwMode="auto">
          <a:xfrm>
            <a:off x="323528" y="3009007"/>
            <a:ext cx="314062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Federal State Inventory</a:t>
            </a:r>
            <a:br>
              <a:rPr kumimoji="0" lang="en-GB" sz="2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GB" sz="2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Administration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Rectangle 13"/>
          <p:cNvSpPr>
            <a:spLocks noChangeArrowheads="1"/>
          </p:cNvSpPr>
          <p:nvPr/>
        </p:nvSpPr>
        <p:spPr bwMode="auto">
          <a:xfrm>
            <a:off x="323528" y="4089127"/>
            <a:ext cx="1440160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Survey</a:t>
            </a:r>
            <a:br>
              <a:rPr kumimoji="0" lang="en-GB" sz="2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GB" sz="2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Teams</a:t>
            </a:r>
            <a:br>
              <a:rPr kumimoji="0" lang="en-GB" sz="2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Rectangle 48"/>
          <p:cNvSpPr>
            <a:spLocks noChangeArrowheads="1"/>
          </p:cNvSpPr>
          <p:nvPr/>
        </p:nvSpPr>
        <p:spPr bwMode="auto">
          <a:xfrm>
            <a:off x="3283843" y="2996952"/>
            <a:ext cx="10001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25 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persons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Rectangle 48"/>
          <p:cNvSpPr>
            <a:spLocks noChangeArrowheads="1"/>
          </p:cNvSpPr>
          <p:nvPr/>
        </p:nvSpPr>
        <p:spPr bwMode="auto">
          <a:xfrm>
            <a:off x="1763688" y="4149080"/>
            <a:ext cx="10001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130 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persons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659535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US" sz="3200" dirty="0"/>
              <a:t>(9) Remote sensing data can be an addition </a:t>
            </a:r>
            <a:br>
              <a:rPr lang="en-US" sz="3200" dirty="0"/>
            </a:br>
            <a:r>
              <a:rPr lang="en-US" sz="3200" dirty="0"/>
              <a:t>but not a replacement for terrestrial inventory data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148A30C4-5196-49B3-9EA8-D26A2B095CB3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years of National Forest Inventory in Germany</a:t>
            </a:r>
            <a:endParaRPr lang="de-DE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1835696" y="1484784"/>
            <a:ext cx="5400600" cy="4104456"/>
            <a:chOff x="2411760" y="1803013"/>
            <a:chExt cx="4248472" cy="3421790"/>
          </a:xfrm>
        </p:grpSpPr>
        <p:pic>
          <p:nvPicPr>
            <p:cNvPr id="3081" name="Picture 9" descr="C:\Users\hpolley\AppData\Local\Microsoft\Windows\INetCache\IE\SHTAGBVN\Satellite-imagin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1803013"/>
              <a:ext cx="4248472" cy="34217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Picture 12" descr="C:\Users\hpolley\AppData\Local\Microsoft\Windows\INetCache\IE\SJ9Z3OHY\google-309739_960_720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7864" y="3864267"/>
              <a:ext cx="178020" cy="2880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71612671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US" sz="3200" dirty="0"/>
              <a:t>(10) We need national  and international cooperation to strengthens competences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148A30C4-5196-49B3-9EA8-D26A2B095CB3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years of National Forest Inventory in Germany</a:t>
            </a:r>
            <a:endParaRPr lang="de-DE" dirty="0"/>
          </a:p>
        </p:txBody>
      </p:sp>
      <p:pic>
        <p:nvPicPr>
          <p:cNvPr id="4098" name="Picture 2" descr="http://739uq.w4yserver.at/images/home/enfin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586738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9673359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 since 1987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360000" y="1440000"/>
            <a:ext cx="8460472" cy="4581288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en-GB" sz="2600" b="1" dirty="0"/>
              <a:t>Increasing awareness </a:t>
            </a:r>
            <a:r>
              <a:rPr lang="en-GB" sz="2600" dirty="0"/>
              <a:t>as a source of information for politics, business, science and the media</a:t>
            </a:r>
          </a:p>
          <a:p>
            <a:pPr marL="342900" indent="-342900">
              <a:lnSpc>
                <a:spcPct val="10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en-US" sz="2600" dirty="0"/>
              <a:t>Increasing</a:t>
            </a:r>
            <a:r>
              <a:rPr lang="en-US" sz="2600" b="1" dirty="0"/>
              <a:t> willingness to invest </a:t>
            </a:r>
            <a:r>
              <a:rPr lang="en-US" sz="2600" dirty="0"/>
              <a:t>(grid density, survey frequency, more staff for research and coordination)</a:t>
            </a:r>
          </a:p>
          <a:p>
            <a:pPr marL="342900" indent="-342900">
              <a:lnSpc>
                <a:spcPct val="10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en-US" sz="2600" dirty="0"/>
              <a:t>Technical progress in </a:t>
            </a:r>
            <a:r>
              <a:rPr lang="en-US" sz="2600" b="1" dirty="0"/>
              <a:t>data management </a:t>
            </a:r>
            <a:r>
              <a:rPr lang="en-US" sz="2600" dirty="0"/>
              <a:t>(powerful database, online data access, GIS)</a:t>
            </a:r>
          </a:p>
          <a:p>
            <a:pPr marL="342900" indent="-342900">
              <a:lnSpc>
                <a:spcPct val="10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en-US" sz="2600" dirty="0"/>
              <a:t>Increasing </a:t>
            </a:r>
            <a:r>
              <a:rPr lang="en-US" sz="2600" b="1" dirty="0"/>
              <a:t>networking in Europe</a:t>
            </a:r>
            <a:r>
              <a:rPr lang="en-US" sz="2600" dirty="0"/>
              <a:t> (growing expectations regarding harmonization and data delivery at European level)</a:t>
            </a:r>
          </a:p>
          <a:p>
            <a:pPr marL="342900" indent="-342900">
              <a:lnSpc>
                <a:spcPct val="10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en-GB" sz="2600" dirty="0"/>
              <a:t>Increasing </a:t>
            </a:r>
            <a:r>
              <a:rPr lang="en-GB" sz="2600" b="1" dirty="0"/>
              <a:t>complexity</a:t>
            </a:r>
          </a:p>
          <a:p>
            <a:pPr marL="342900" indent="-342900">
              <a:lnSpc>
                <a:spcPct val="100000"/>
              </a:lnSpc>
              <a:spcAft>
                <a:spcPts val="300"/>
              </a:spcAft>
              <a:buFont typeface="Arial" pitchFamily="34" charset="0"/>
              <a:buChar char="•"/>
            </a:pPr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148A30C4-5196-49B3-9EA8-D26A2B095CB3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years of National Forest Inventory in Germany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6386602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challenges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148A30C4-5196-49B3-9EA8-D26A2B095CB3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251520" y="1412776"/>
            <a:ext cx="8496944" cy="4680520"/>
          </a:xfrm>
        </p:spPr>
        <p:txBody>
          <a:bodyPr/>
          <a:lstStyle/>
          <a:p>
            <a:r>
              <a:rPr lang="en-GB" sz="2400" b="1" u="sng" dirty="0"/>
              <a:t>NEW</a:t>
            </a:r>
          </a:p>
          <a:p>
            <a:pPr marL="558900" lvl="1" indent="-342900">
              <a:buFont typeface="Arial" panose="020B0604020202020204" pitchFamily="34" charset="0"/>
              <a:buChar char="•"/>
            </a:pPr>
            <a:r>
              <a:rPr lang="en-GB" sz="2400" b="1" dirty="0"/>
              <a:t>Regional information</a:t>
            </a:r>
            <a:r>
              <a:rPr lang="en-GB" sz="2400" dirty="0"/>
              <a:t>: </a:t>
            </a:r>
            <a:r>
              <a:rPr lang="en-US" sz="2400" dirty="0"/>
              <a:t>small area estimation </a:t>
            </a:r>
            <a:br>
              <a:rPr lang="en-US" sz="2400" dirty="0"/>
            </a:br>
            <a:r>
              <a:rPr lang="en-US" sz="2400" dirty="0"/>
              <a:t>using remote sensing data</a:t>
            </a:r>
          </a:p>
          <a:p>
            <a:pPr marL="558900" lvl="1" indent="-342900">
              <a:buFont typeface="Arial" panose="020B0604020202020204" pitchFamily="34" charset="0"/>
              <a:buChar char="•"/>
            </a:pPr>
            <a:r>
              <a:rPr lang="en-US" sz="2400" b="1" dirty="0"/>
              <a:t>Time series </a:t>
            </a:r>
            <a:r>
              <a:rPr lang="en-US" sz="2400" dirty="0"/>
              <a:t>(1987, </a:t>
            </a:r>
            <a:r>
              <a:rPr lang="en-US" sz="2400" b="1" dirty="0"/>
              <a:t>2002</a:t>
            </a:r>
            <a:r>
              <a:rPr lang="en-US" sz="2400" dirty="0"/>
              <a:t>, </a:t>
            </a:r>
            <a:r>
              <a:rPr lang="en-US" sz="2400" i="1" dirty="0"/>
              <a:t>2008</a:t>
            </a:r>
            <a:r>
              <a:rPr lang="en-US" sz="2400" dirty="0"/>
              <a:t>, </a:t>
            </a:r>
            <a:r>
              <a:rPr lang="en-US" sz="2400" b="1" dirty="0"/>
              <a:t>2012</a:t>
            </a:r>
            <a:r>
              <a:rPr lang="en-US" sz="2400" dirty="0"/>
              <a:t>, </a:t>
            </a:r>
            <a:r>
              <a:rPr lang="en-US" sz="2400" i="1" dirty="0"/>
              <a:t>2017</a:t>
            </a:r>
            <a:r>
              <a:rPr lang="en-US" sz="2400" dirty="0"/>
              <a:t>, </a:t>
            </a:r>
            <a:r>
              <a:rPr lang="en-US" sz="2400" b="1" dirty="0"/>
              <a:t>2022</a:t>
            </a:r>
            <a:r>
              <a:rPr lang="en-US" sz="2400" dirty="0"/>
              <a:t>)</a:t>
            </a:r>
          </a:p>
          <a:p>
            <a:r>
              <a:rPr lang="en-US" sz="2400" b="1" u="sng" dirty="0"/>
              <a:t>As always before</a:t>
            </a:r>
          </a:p>
          <a:p>
            <a:pPr marL="558900" lvl="1" indent="-342900">
              <a:buFont typeface="Arial" panose="020B0604020202020204" pitchFamily="34" charset="0"/>
              <a:buChar char="•"/>
            </a:pPr>
            <a:r>
              <a:rPr lang="en-GB" sz="2400" b="1" dirty="0"/>
              <a:t>Always up-to-date</a:t>
            </a:r>
            <a:r>
              <a:rPr lang="en-GB" sz="2400" dirty="0"/>
              <a:t>: faster evaluation</a:t>
            </a:r>
          </a:p>
          <a:p>
            <a:pPr marL="558900" lvl="1" indent="-342900">
              <a:buFont typeface="Arial" panose="020B0604020202020204" pitchFamily="34" charset="0"/>
              <a:buChar char="•"/>
            </a:pPr>
            <a:r>
              <a:rPr lang="en-GB" sz="2400" dirty="0"/>
              <a:t>Clear </a:t>
            </a:r>
            <a:r>
              <a:rPr lang="en-GB" sz="2400" b="1" dirty="0"/>
              <a:t>communication </a:t>
            </a:r>
            <a:r>
              <a:rPr lang="en-GB" sz="2400" dirty="0"/>
              <a:t>to all target groups</a:t>
            </a:r>
          </a:p>
          <a:p>
            <a:pPr marL="558900" lvl="1" indent="-342900">
              <a:buFont typeface="Arial" panose="020B0604020202020204" pitchFamily="34" charset="0"/>
              <a:buChar char="•"/>
            </a:pPr>
            <a:r>
              <a:rPr lang="en-GB" sz="2400" dirty="0"/>
              <a:t>Improve </a:t>
            </a:r>
            <a:r>
              <a:rPr lang="en-GB" sz="2400" b="1" dirty="0"/>
              <a:t>political impact</a:t>
            </a:r>
          </a:p>
          <a:p>
            <a:pPr marL="5589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More </a:t>
            </a:r>
            <a:r>
              <a:rPr lang="en-US" sz="2400" b="1" dirty="0"/>
              <a:t>scientific</a:t>
            </a:r>
            <a:r>
              <a:rPr lang="en-US" sz="2400" dirty="0"/>
              <a:t> </a:t>
            </a:r>
            <a:r>
              <a:rPr lang="en-US" sz="2400" b="1" dirty="0"/>
              <a:t>projects </a:t>
            </a:r>
          </a:p>
          <a:p>
            <a:pPr marL="5589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More </a:t>
            </a:r>
            <a:r>
              <a:rPr lang="en-US" sz="2400" b="1" dirty="0"/>
              <a:t>European harmonization</a:t>
            </a:r>
          </a:p>
          <a:p>
            <a:pPr marL="5589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Adequate</a:t>
            </a:r>
            <a:r>
              <a:rPr lang="en-US" sz="2400" b="1" dirty="0"/>
              <a:t> funding, </a:t>
            </a:r>
            <a:r>
              <a:rPr lang="en-US" sz="2400" dirty="0"/>
              <a:t>comprehensive</a:t>
            </a:r>
            <a:r>
              <a:rPr lang="en-US" sz="2400" b="1" dirty="0"/>
              <a:t> knowledge, </a:t>
            </a:r>
            <a:r>
              <a:rPr lang="en-US" sz="2400" dirty="0"/>
              <a:t>motivated</a:t>
            </a:r>
            <a:r>
              <a:rPr lang="en-US" sz="2400" b="1" dirty="0"/>
              <a:t> staff</a:t>
            </a:r>
            <a:endParaRPr lang="en-GB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years of National Forest Inventory in Germany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3798936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0"/>
            <a:ext cx="8784000" cy="972000"/>
          </a:xfrm>
        </p:spPr>
        <p:txBody>
          <a:bodyPr/>
          <a:lstStyle/>
          <a:p>
            <a:r>
              <a:rPr lang="uk-UA" dirty="0"/>
              <a:t>Роздуми 35 років Національної інвентаризації лісів у Німеччині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180488" y="1196752"/>
            <a:ext cx="8928016" cy="4896544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de-DE" sz="2400" dirty="0"/>
              <a:t>NFI </a:t>
            </a:r>
            <a:r>
              <a:rPr lang="uk-UA" sz="2400" dirty="0"/>
              <a:t>не вирішує проблему - але підтримує пошук рішення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de-DE" sz="2400" dirty="0"/>
              <a:t>NFI </a:t>
            </a:r>
            <a:r>
              <a:rPr lang="uk-UA" sz="2400" dirty="0"/>
              <a:t>більше, ніж статистичний дизайн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de-DE" sz="2400" dirty="0"/>
              <a:t>NFI </a:t>
            </a:r>
            <a:r>
              <a:rPr lang="uk-UA" sz="2400" dirty="0"/>
              <a:t>є компромісом між вимогами та обмеженнями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400" dirty="0"/>
              <a:t>Потужне управління даними є основою </a:t>
            </a:r>
            <a:r>
              <a:rPr lang="de-DE" sz="2400" dirty="0"/>
              <a:t>NFI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400" dirty="0"/>
              <a:t>Значення часових рядів є перешкодою для інновацій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400" dirty="0"/>
              <a:t>Прийняття, довіра і спілкування роблять вплив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de-DE" sz="2400" dirty="0"/>
              <a:t>NFI </a:t>
            </a:r>
            <a:r>
              <a:rPr lang="uk-UA" sz="2400" dirty="0"/>
              <a:t>підтримує політичні процеси, але має бути незалежним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400" dirty="0"/>
              <a:t>Високі амбіції потребують критичної маси наукової робочої сили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400" dirty="0"/>
              <a:t>Дані дистанційного зондування можуть бути доповненням, але поки що не є заміною даних інвентаризації наземного лісу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Нам потрібно національне та міжнародне співробітництво для зміцнення компетенцій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endParaRPr lang="de-DE" sz="28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uk-UA" dirty="0"/>
              <a:t>сторінка</a:t>
            </a:r>
            <a:r>
              <a:rPr lang="de-DE" dirty="0"/>
              <a:t> </a:t>
            </a:r>
            <a:fld id="{148A30C4-5196-49B3-9EA8-D26A2B095CB3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128324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0"/>
            <a:ext cx="8784000" cy="972000"/>
          </a:xfrm>
        </p:spPr>
        <p:txBody>
          <a:bodyPr/>
          <a:lstStyle/>
          <a:p>
            <a:r>
              <a:rPr lang="uk-UA" dirty="0"/>
              <a:t>Фактори успіху для національної інвентаризації лісів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323528" y="1196752"/>
            <a:ext cx="8640960" cy="468204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Політика визнає потребу в інформації</a:t>
            </a:r>
            <a:endParaRPr lang="de-DE" sz="2800" dirty="0"/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Наука та зацікавлені сторони розробляють концепції</a:t>
            </a:r>
            <a:endParaRPr lang="de-DE" sz="2800" dirty="0"/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Легалізація</a:t>
            </a:r>
            <a:r>
              <a:rPr lang="de-DE" sz="2800" dirty="0"/>
              <a:t>, </a:t>
            </a:r>
            <a:r>
              <a:rPr lang="uk-UA" sz="2800" dirty="0" err="1"/>
              <a:t>інституціоналізація</a:t>
            </a:r>
            <a:r>
              <a:rPr lang="de-DE" sz="2800" dirty="0"/>
              <a:t>, </a:t>
            </a:r>
            <a:r>
              <a:rPr lang="uk-UA" sz="2800" dirty="0"/>
              <a:t>фінансування</a:t>
            </a:r>
            <a:endParaRPr lang="de-DE" sz="2800" dirty="0"/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Інвентаризація лісу надає вагому інформацію</a:t>
            </a:r>
            <a:endParaRPr lang="de-DE" sz="2800" dirty="0"/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Робота з громадськістю для поширення результатів</a:t>
            </a:r>
            <a:endParaRPr lang="de-DE" sz="2800" dirty="0"/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Варті довіри результати</a:t>
            </a:r>
            <a:r>
              <a:rPr lang="de-DE" sz="2800" dirty="0"/>
              <a:t>, </a:t>
            </a:r>
            <a:r>
              <a:rPr lang="uk-UA" sz="2800" dirty="0"/>
              <a:t>об'єктивність</a:t>
            </a:r>
            <a:r>
              <a:rPr lang="de-DE" sz="2800" dirty="0"/>
              <a:t>, </a:t>
            </a:r>
            <a:r>
              <a:rPr lang="uk-UA" sz="2800" dirty="0"/>
              <a:t>нейтральність</a:t>
            </a:r>
            <a:endParaRPr lang="de-DE" sz="2800" dirty="0"/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Розпізнавати нову потребу в інформації</a:t>
            </a:r>
            <a:endParaRPr lang="de-DE" sz="2800" dirty="0"/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Розвивати наукову кооперацію</a:t>
            </a:r>
            <a:endParaRPr lang="de-DE" sz="2800" dirty="0"/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Розширювати потужності/обсяги</a:t>
            </a:r>
            <a:endParaRPr lang="de-DE" sz="2800" dirty="0"/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Продовжувати розвиток методів</a:t>
            </a:r>
            <a:endParaRPr lang="de-DE" sz="28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uk-UA" dirty="0"/>
              <a:t>сторінка</a:t>
            </a:r>
            <a:r>
              <a:rPr lang="de-DE" dirty="0"/>
              <a:t> </a:t>
            </a:r>
            <a:fld id="{148A30C4-5196-49B3-9EA8-D26A2B095CB3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3549436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German National Forest Inventory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148A30C4-5196-49B3-9EA8-D26A2B095CB3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years of National Forest Inventory in Germany</a:t>
            </a:r>
            <a:endParaRPr lang="de-DE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5182921" cy="3897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2353452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Forest assessment, inventory and monitoring </a:t>
            </a:r>
            <a:br>
              <a:rPr lang="en-GB" dirty="0"/>
            </a:br>
            <a:r>
              <a:rPr lang="en-GB" dirty="0"/>
              <a:t>in Germany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GB" dirty="0" err="1"/>
              <a:t>Seite</a:t>
            </a:r>
            <a:r>
              <a:rPr lang="en-GB" dirty="0"/>
              <a:t> </a:t>
            </a:r>
            <a:fld id="{148A30C4-5196-49B3-9EA8-D26A2B095CB3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5212" y="1196752"/>
            <a:ext cx="8636481" cy="1959456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en-GB" b="1" dirty="0">
                <a:solidFill>
                  <a:schemeClr val="tx1"/>
                </a:solidFill>
              </a:rPr>
              <a:t>Forest assessments before 1980</a:t>
            </a:r>
          </a:p>
          <a:p>
            <a:pPr eaLnBrk="1" hangingPunct="1">
              <a:lnSpc>
                <a:spcPct val="100000"/>
              </a:lnSpc>
              <a:spcAft>
                <a:spcPts val="300"/>
              </a:spcAft>
            </a:pPr>
            <a:r>
              <a:rPr lang="en-GB" dirty="0"/>
              <a:t>1878, 1883, 1893, 1900, 1913, 1927, 1937, 1948-1950, 1961 (West Germany)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endParaRPr lang="en-GB" sz="800" dirty="0"/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en-GB" dirty="0"/>
              <a:t>1961 - 1970	</a:t>
            </a:r>
            <a:r>
              <a:rPr lang="en-US" dirty="0"/>
              <a:t>Large area forest sampling inventory in East Germany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1970 / 1971	Large area forest sampling inventory in Bavaria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en-GB" dirty="0"/>
              <a:t>1970 - 1990	</a:t>
            </a:r>
            <a:r>
              <a:rPr lang="en-US" dirty="0"/>
              <a:t>Forest planning database in East Germany</a:t>
            </a:r>
          </a:p>
          <a:p>
            <a:pPr eaLnBrk="1" hangingPunct="1">
              <a:lnSpc>
                <a:spcPct val="100000"/>
              </a:lnSpc>
              <a:spcAft>
                <a:spcPts val="300"/>
              </a:spcAft>
            </a:pPr>
            <a:endParaRPr lang="en-GB" dirty="0"/>
          </a:p>
          <a:p>
            <a:pPr>
              <a:lnSpc>
                <a:spcPct val="100000"/>
              </a:lnSpc>
              <a:spcAft>
                <a:spcPts val="300"/>
              </a:spcAft>
            </a:pPr>
            <a:endParaRPr lang="en-GB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5364088" y="3106703"/>
            <a:ext cx="3600400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GB" sz="2000" b="1" dirty="0">
                <a:latin typeface="Calibri" pitchFamily="34" charset="0"/>
              </a:rPr>
              <a:t>Forest Monitoring</a:t>
            </a:r>
          </a:p>
          <a:p>
            <a:pPr marL="342900" indent="-342900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itchFamily="34" charset="0"/>
              </a:rPr>
              <a:t>Crown Condition Survey</a:t>
            </a:r>
            <a:br>
              <a:rPr lang="en-GB" sz="2000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en-GB" sz="2000" dirty="0">
                <a:solidFill>
                  <a:schemeClr val="tx2"/>
                </a:solidFill>
                <a:latin typeface="Calibri" pitchFamily="34" charset="0"/>
              </a:rPr>
              <a:t>since 1984, every year</a:t>
            </a:r>
          </a:p>
          <a:p>
            <a:pPr marL="342900" indent="-342900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itchFamily="34" charset="0"/>
              </a:rPr>
              <a:t>Forest Soil Survey</a:t>
            </a:r>
            <a:br>
              <a:rPr lang="en-GB" sz="2000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en-GB" sz="2000" dirty="0">
                <a:solidFill>
                  <a:schemeClr val="tx2"/>
                </a:solidFill>
                <a:latin typeface="Calibri" pitchFamily="34" charset="0"/>
              </a:rPr>
              <a:t>1987-1993 / 2006-2008</a:t>
            </a:r>
            <a:br>
              <a:rPr lang="en-GB" sz="2000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en-GB" sz="2000" dirty="0">
                <a:solidFill>
                  <a:schemeClr val="bg1">
                    <a:lumMod val="50000"/>
                  </a:schemeClr>
                </a:solidFill>
              </a:rPr>
              <a:t>2023-2025</a:t>
            </a:r>
          </a:p>
          <a:p>
            <a:pPr marL="342900" indent="-342900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itchFamily="34" charset="0"/>
              </a:rPr>
              <a:t>Intensive Forest Monitoring</a:t>
            </a:r>
            <a:br>
              <a:rPr lang="en-GB" sz="2000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en-GB" sz="2000" dirty="0">
                <a:solidFill>
                  <a:schemeClr val="tx2"/>
                </a:solidFill>
                <a:latin typeface="Calibri" pitchFamily="34" charset="0"/>
              </a:rPr>
              <a:t>since 1994, continuously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07504" y="3156208"/>
            <a:ext cx="5218480" cy="27930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GB" sz="2000" b="1" dirty="0">
                <a:latin typeface="Calibri" pitchFamily="34" charset="0"/>
              </a:rPr>
              <a:t>National Forest Inventory</a:t>
            </a:r>
          </a:p>
          <a:p>
            <a:pPr>
              <a:spcAft>
                <a:spcPts val="300"/>
              </a:spcAft>
            </a:pPr>
            <a:r>
              <a:rPr lang="en-GB" sz="2000" dirty="0">
                <a:solidFill>
                  <a:schemeClr val="tx2"/>
                </a:solidFill>
                <a:latin typeface="Calibri" pitchFamily="34" charset="0"/>
              </a:rPr>
              <a:t>1986 - 1988 	1. National Forest Inventory</a:t>
            </a:r>
          </a:p>
          <a:p>
            <a:pPr>
              <a:spcAft>
                <a:spcPts val="300"/>
              </a:spcAft>
            </a:pPr>
            <a:r>
              <a:rPr lang="en-GB" sz="2000" dirty="0">
                <a:solidFill>
                  <a:schemeClr val="tx2"/>
                </a:solidFill>
                <a:latin typeface="Calibri" pitchFamily="34" charset="0"/>
              </a:rPr>
              <a:t>2001 - 2002 	2. National Forest Inventory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en-GB" sz="2000" dirty="0">
                <a:solidFill>
                  <a:schemeClr val="tx2"/>
                </a:solidFill>
                <a:latin typeface="Calibri" pitchFamily="34" charset="0"/>
              </a:rPr>
              <a:t>2008 		Sub sample (carbon Inventory)</a:t>
            </a:r>
          </a:p>
          <a:p>
            <a:pPr>
              <a:spcAft>
                <a:spcPts val="300"/>
              </a:spcAft>
            </a:pPr>
            <a:r>
              <a:rPr lang="en-GB" sz="2000" dirty="0">
                <a:solidFill>
                  <a:schemeClr val="tx2"/>
                </a:solidFill>
                <a:latin typeface="Calibri" pitchFamily="34" charset="0"/>
              </a:rPr>
              <a:t>2011 - 2012 	3. National Forest Inventory</a:t>
            </a:r>
          </a:p>
          <a:p>
            <a:pPr>
              <a:spcAft>
                <a:spcPts val="300"/>
              </a:spcAft>
            </a:pPr>
            <a:r>
              <a:rPr lang="en-GB" sz="2000" dirty="0">
                <a:solidFill>
                  <a:schemeClr val="tx2"/>
                </a:solidFill>
                <a:latin typeface="Calibri" pitchFamily="34" charset="0"/>
              </a:rPr>
              <a:t>2017 		Sub sample (carbon Inventory)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</a:rPr>
              <a:t>2021 - 2022	4. National Forest Inventory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2474517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GB" sz="3200" dirty="0"/>
              <a:t>Lessons learned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148A30C4-5196-49B3-9EA8-D26A2B095CB3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23" name="Rechteck 22"/>
          <p:cNvSpPr/>
          <p:nvPr/>
        </p:nvSpPr>
        <p:spPr>
          <a:xfrm>
            <a:off x="107504" y="1268760"/>
            <a:ext cx="8928992" cy="487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NFI does not solve a problem – but it supports decision finding</a:t>
            </a: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NFI is more than a statistical design</a:t>
            </a: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NFI is a compromise between requirements and limitations </a:t>
            </a: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A powerful data management is the backbone of the NFI</a:t>
            </a: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2400" dirty="0">
                <a:solidFill>
                  <a:schemeClr val="bg2">
                    <a:lumMod val="50000"/>
                  </a:schemeClr>
                </a:solidFill>
              </a:rPr>
              <a:t>The value of time series is an obstacle for innovation</a:t>
            </a: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2400" dirty="0">
                <a:solidFill>
                  <a:schemeClr val="bg2">
                    <a:lumMod val="50000"/>
                  </a:schemeClr>
                </a:solidFill>
              </a:rPr>
              <a:t>Acceptance, trust and 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communication make the impact</a:t>
            </a: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2400" dirty="0">
                <a:solidFill>
                  <a:schemeClr val="bg2">
                    <a:lumMod val="50000"/>
                  </a:schemeClr>
                </a:solidFill>
              </a:rPr>
              <a:t>NFI supports political processes but must be independent</a:t>
            </a: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2400" dirty="0"/>
              <a:t>High ambitions need a critical mass of scientific manpower</a:t>
            </a: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2400" dirty="0"/>
              <a:t>Remote sensing data can be an addition but so far not a replacement for terrestrial forest inventory data</a:t>
            </a: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US" sz="2400" dirty="0"/>
              <a:t>We need national and international cooperation to strengthen competences</a:t>
            </a:r>
            <a:endParaRPr lang="en-GB" sz="240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years of National Forest Inventory in Germany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4516984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0"/>
            <a:ext cx="8604488" cy="972000"/>
          </a:xfrm>
        </p:spPr>
        <p:txBody>
          <a:bodyPr/>
          <a:lstStyle/>
          <a:p>
            <a:r>
              <a:rPr lang="en-GB" dirty="0"/>
              <a:t>German NFI – an early one between the late starters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148A30C4-5196-49B3-9EA8-D26A2B095CB3}" type="slidenum">
              <a:rPr lang="en-GB" smtClean="0"/>
              <a:pPr/>
              <a:t>2</a:t>
            </a:fld>
            <a:endParaRPr lang="en-GB" dirty="0"/>
          </a:p>
        </p:txBody>
      </p:sp>
      <p:grpSp>
        <p:nvGrpSpPr>
          <p:cNvPr id="15" name="Gruppieren 14"/>
          <p:cNvGrpSpPr/>
          <p:nvPr/>
        </p:nvGrpSpPr>
        <p:grpSpPr>
          <a:xfrm>
            <a:off x="251520" y="1196752"/>
            <a:ext cx="8892480" cy="4896544"/>
            <a:chOff x="0" y="0"/>
            <a:chExt cx="9774255" cy="5543550"/>
          </a:xfrm>
        </p:grpSpPr>
        <p:graphicFrame>
          <p:nvGraphicFramePr>
            <p:cNvPr id="16" name="Diagramm 15"/>
            <p:cNvGraphicFramePr/>
            <p:nvPr>
              <p:extLst>
                <p:ext uri="{D42A27DB-BD31-4B8C-83A1-F6EECF244321}">
                  <p14:modId xmlns:p14="http://schemas.microsoft.com/office/powerpoint/2010/main" val="461776127"/>
                </p:ext>
              </p:extLst>
            </p:nvPr>
          </p:nvGraphicFramePr>
          <p:xfrm>
            <a:off x="0" y="0"/>
            <a:ext cx="9774255" cy="55435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7" name="Textfeld 3"/>
            <p:cNvSpPr txBox="1"/>
            <p:nvPr/>
          </p:nvSpPr>
          <p:spPr>
            <a:xfrm rot="20441095">
              <a:off x="1471968" y="2490160"/>
              <a:ext cx="7520644" cy="530658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400" b="1" dirty="0"/>
                <a:t>Starting year of the first National Forest Inventory</a:t>
              </a:r>
            </a:p>
          </p:txBody>
        </p:sp>
      </p:grp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years of National Forest Inventory in Germany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0660574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106" y="0"/>
            <a:ext cx="8820472" cy="972000"/>
          </a:xfrm>
        </p:spPr>
        <p:txBody>
          <a:bodyPr/>
          <a:lstStyle/>
          <a:p>
            <a:r>
              <a:rPr lang="en-GB" sz="3200" dirty="0"/>
              <a:t>(1) NFI does not solve a problem – </a:t>
            </a:r>
            <a:br>
              <a:rPr lang="en-GB" sz="3200" dirty="0"/>
            </a:br>
            <a:r>
              <a:rPr lang="en-GB" sz="3200" dirty="0"/>
              <a:t>but it supports decision finding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148A30C4-5196-49B3-9EA8-D26A2B095CB3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years of National Forest Inventory in Germany</a:t>
            </a:r>
            <a:endParaRPr lang="de-DE" dirty="0"/>
          </a:p>
        </p:txBody>
      </p:sp>
      <p:grpSp>
        <p:nvGrpSpPr>
          <p:cNvPr id="17" name="Gruppieren 16"/>
          <p:cNvGrpSpPr/>
          <p:nvPr/>
        </p:nvGrpSpPr>
        <p:grpSpPr>
          <a:xfrm>
            <a:off x="123681" y="1196752"/>
            <a:ext cx="2714435" cy="4702389"/>
            <a:chOff x="30191" y="1225016"/>
            <a:chExt cx="2490417" cy="4221672"/>
          </a:xfrm>
        </p:grpSpPr>
        <p:pic>
          <p:nvPicPr>
            <p:cNvPr id="18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91" y="1225016"/>
              <a:ext cx="2490417" cy="3278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feld 18"/>
            <p:cNvSpPr txBox="1"/>
            <p:nvPr/>
          </p:nvSpPr>
          <p:spPr>
            <a:xfrm>
              <a:off x="160129" y="4534854"/>
              <a:ext cx="2189180" cy="9118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dirty="0"/>
                <a:t>1981</a:t>
              </a:r>
            </a:p>
            <a:p>
              <a:pPr algn="ctr"/>
              <a:r>
                <a:rPr lang="en-GB" dirty="0"/>
                <a:t>Acid rain over Germany</a:t>
              </a:r>
            </a:p>
            <a:p>
              <a:pPr algn="ctr"/>
              <a:r>
                <a:rPr lang="en-GB" b="1" dirty="0"/>
                <a:t>The forest is dying</a:t>
              </a:r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2931522" y="1205431"/>
            <a:ext cx="2792606" cy="4509000"/>
            <a:chOff x="1907704" y="2183579"/>
            <a:chExt cx="2563329" cy="3947383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704" y="2850387"/>
              <a:ext cx="2491576" cy="3280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feld 21"/>
            <p:cNvSpPr txBox="1"/>
            <p:nvPr/>
          </p:nvSpPr>
          <p:spPr>
            <a:xfrm>
              <a:off x="1907705" y="2183579"/>
              <a:ext cx="2563328" cy="646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1984</a:t>
              </a:r>
            </a:p>
            <a:p>
              <a:pPr algn="ctr"/>
              <a:r>
                <a:rPr lang="en-GB" b="1" dirty="0"/>
                <a:t>Black forest is dying</a:t>
              </a:r>
              <a:endParaRPr lang="en-GB" dirty="0"/>
            </a:p>
          </p:txBody>
        </p:sp>
      </p:grpSp>
      <p:sp>
        <p:nvSpPr>
          <p:cNvPr id="23" name="Rechteck 22"/>
          <p:cNvSpPr/>
          <p:nvPr/>
        </p:nvSpPr>
        <p:spPr>
          <a:xfrm>
            <a:off x="5732940" y="1213194"/>
            <a:ext cx="340674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</a:rPr>
              <a:t>27.07.</a:t>
            </a:r>
            <a:r>
              <a:rPr lang="en-GB" sz="2600" b="1" dirty="0">
                <a:solidFill>
                  <a:srgbClr val="C00000"/>
                </a:solidFill>
                <a:latin typeface="Calibri" pitchFamily="34" charset="0"/>
              </a:rPr>
              <a:t>1984</a:t>
            </a:r>
            <a:r>
              <a:rPr lang="en-GB" sz="2600" dirty="0">
                <a:solidFill>
                  <a:schemeClr val="tx2"/>
                </a:solidFill>
                <a:latin typeface="Calibri" pitchFamily="34" charset="0"/>
              </a:rPr>
              <a:t>: </a:t>
            </a:r>
          </a:p>
          <a:p>
            <a:pPr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</a:rPr>
              <a:t>First law to change the Federal Forest Act</a:t>
            </a:r>
          </a:p>
          <a:p>
            <a:pPr>
              <a:spcAft>
                <a:spcPts val="1200"/>
              </a:spcAft>
            </a:pPr>
            <a:r>
              <a:rPr lang="en-GB" sz="2600" dirty="0">
                <a:solidFill>
                  <a:srgbClr val="C00000"/>
                </a:solidFill>
                <a:latin typeface="Calibri" pitchFamily="34" charset="0"/>
              </a:rPr>
              <a:t>Newly introduced §41a “</a:t>
            </a:r>
            <a:r>
              <a:rPr lang="en-GB" sz="2600" b="1" dirty="0" err="1">
                <a:solidFill>
                  <a:srgbClr val="C00000"/>
                </a:solidFill>
                <a:latin typeface="Calibri" pitchFamily="34" charset="0"/>
              </a:rPr>
              <a:t>Bundeswaldinventur</a:t>
            </a:r>
            <a:r>
              <a:rPr lang="en-GB" sz="2600" dirty="0">
                <a:solidFill>
                  <a:schemeClr val="tx2"/>
                </a:solidFill>
                <a:latin typeface="Calibri" pitchFamily="34" charset="0"/>
              </a:rPr>
              <a:t>”</a:t>
            </a:r>
          </a:p>
          <a:p>
            <a:pPr>
              <a:spcAft>
                <a:spcPts val="1200"/>
              </a:spcAft>
            </a:pPr>
            <a:r>
              <a:rPr lang="en-GB" sz="2000" i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(= Federal Forest Inventory)</a:t>
            </a:r>
          </a:p>
          <a:p>
            <a:pPr>
              <a:spcAft>
                <a:spcPts val="1200"/>
              </a:spcAft>
            </a:pPr>
            <a:r>
              <a:rPr lang="en-GB" sz="20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But </a:t>
            </a: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first discussions </a:t>
            </a:r>
            <a:b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</a:b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started in </a:t>
            </a:r>
            <a:r>
              <a:rPr lang="en-GB" sz="2600" b="1" dirty="0">
                <a:solidFill>
                  <a:srgbClr val="C00000"/>
                </a:solidFill>
                <a:latin typeface="Calibri" pitchFamily="34" charset="0"/>
              </a:rPr>
              <a:t>1974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37464B"/>
                </a:solidFill>
                <a:latin typeface="Calibri" pitchFamily="34" charset="0"/>
                <a:ea typeface="+mj-ea"/>
                <a:cs typeface="+mj-cs"/>
              </a:rPr>
              <a:t>concern for future wood supply </a:t>
            </a:r>
          </a:p>
        </p:txBody>
      </p:sp>
    </p:spTree>
    <p:extLst>
      <p:ext uri="{BB962C8B-B14F-4D97-AF65-F5344CB8AC3E}">
        <p14:creationId xmlns:p14="http://schemas.microsoft.com/office/powerpoint/2010/main" val="1456960725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16">
            <a:extLst>
              <a:ext uri="{FF2B5EF4-FFF2-40B4-BE49-F238E27FC236}">
                <a16:creationId xmlns:a16="http://schemas.microsoft.com/office/drawing/2014/main" id="{66C5C1A8-4117-4F9E-B55E-02ADF2DA192B}"/>
              </a:ext>
            </a:extLst>
          </p:cNvPr>
          <p:cNvGrpSpPr/>
          <p:nvPr/>
        </p:nvGrpSpPr>
        <p:grpSpPr>
          <a:xfrm>
            <a:off x="820619" y="1049097"/>
            <a:ext cx="2184420" cy="5283424"/>
            <a:chOff x="1139182" y="1274580"/>
            <a:chExt cx="2088248" cy="5050815"/>
          </a:xfrm>
        </p:grpSpPr>
        <p:sp>
          <p:nvSpPr>
            <p:cNvPr id="39" name="Freeform: Shape 91">
              <a:extLst>
                <a:ext uri="{FF2B5EF4-FFF2-40B4-BE49-F238E27FC236}">
                  <a16:creationId xmlns:a16="http://schemas.microsoft.com/office/drawing/2014/main" id="{72A173A3-00EB-4D80-8F01-7CAE20978C40}"/>
                </a:ext>
              </a:extLst>
            </p:cNvPr>
            <p:cNvSpPr/>
            <p:nvPr/>
          </p:nvSpPr>
          <p:spPr>
            <a:xfrm rot="204211">
              <a:off x="1139182" y="1274580"/>
              <a:ext cx="425810" cy="5050815"/>
            </a:xfrm>
            <a:custGeom>
              <a:avLst/>
              <a:gdLst>
                <a:gd name="connsiteX0" fmla="*/ 104640 w 425810"/>
                <a:gd name="connsiteY0" fmla="*/ 0 h 5050815"/>
                <a:gd name="connsiteX1" fmla="*/ 321695 w 425810"/>
                <a:gd name="connsiteY1" fmla="*/ 0 h 5050815"/>
                <a:gd name="connsiteX2" fmla="*/ 425810 w 425810"/>
                <a:gd name="connsiteY2" fmla="*/ 5025491 h 5050815"/>
                <a:gd name="connsiteX3" fmla="*/ 0 w 425810"/>
                <a:gd name="connsiteY3" fmla="*/ 5050815 h 5050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5810" h="5050815">
                  <a:moveTo>
                    <a:pt x="104640" y="0"/>
                  </a:moveTo>
                  <a:lnTo>
                    <a:pt x="321695" y="0"/>
                  </a:lnTo>
                  <a:lnTo>
                    <a:pt x="425810" y="5025491"/>
                  </a:lnTo>
                  <a:lnTo>
                    <a:pt x="0" y="505081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0" name="Freeform: Shape 93">
              <a:extLst>
                <a:ext uri="{FF2B5EF4-FFF2-40B4-BE49-F238E27FC236}">
                  <a16:creationId xmlns:a16="http://schemas.microsoft.com/office/drawing/2014/main" id="{EAA37455-C1F3-4FFF-A771-52E3824A0689}"/>
                </a:ext>
              </a:extLst>
            </p:cNvPr>
            <p:cNvSpPr/>
            <p:nvPr/>
          </p:nvSpPr>
          <p:spPr>
            <a:xfrm rot="204211">
              <a:off x="1359469" y="1281125"/>
              <a:ext cx="205717" cy="5037725"/>
            </a:xfrm>
            <a:custGeom>
              <a:avLst/>
              <a:gdLst>
                <a:gd name="connsiteX0" fmla="*/ 0 w 205717"/>
                <a:gd name="connsiteY0" fmla="*/ 0 h 5037725"/>
                <a:gd name="connsiteX1" fmla="*/ 101602 w 205717"/>
                <a:gd name="connsiteY1" fmla="*/ 0 h 5037725"/>
                <a:gd name="connsiteX2" fmla="*/ 205717 w 205717"/>
                <a:gd name="connsiteY2" fmla="*/ 5025491 h 5037725"/>
                <a:gd name="connsiteX3" fmla="*/ 0 w 205717"/>
                <a:gd name="connsiteY3" fmla="*/ 5037725 h 503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717" h="5037725">
                  <a:moveTo>
                    <a:pt x="0" y="0"/>
                  </a:moveTo>
                  <a:lnTo>
                    <a:pt x="101602" y="0"/>
                  </a:lnTo>
                  <a:lnTo>
                    <a:pt x="205717" y="5025491"/>
                  </a:lnTo>
                  <a:lnTo>
                    <a:pt x="0" y="5037725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1" name="Freeform: Shape 95">
              <a:extLst>
                <a:ext uri="{FF2B5EF4-FFF2-40B4-BE49-F238E27FC236}">
                  <a16:creationId xmlns:a16="http://schemas.microsoft.com/office/drawing/2014/main" id="{85443C81-D305-4910-979C-DC41D3C374F0}"/>
                </a:ext>
              </a:extLst>
            </p:cNvPr>
            <p:cNvSpPr/>
            <p:nvPr/>
          </p:nvSpPr>
          <p:spPr>
            <a:xfrm rot="21405725">
              <a:off x="2801638" y="1274583"/>
              <a:ext cx="425792" cy="5049772"/>
            </a:xfrm>
            <a:custGeom>
              <a:avLst/>
              <a:gdLst>
                <a:gd name="connsiteX0" fmla="*/ 321174 w 425792"/>
                <a:gd name="connsiteY0" fmla="*/ 0 h 5049772"/>
                <a:gd name="connsiteX1" fmla="*/ 425792 w 425792"/>
                <a:gd name="connsiteY1" fmla="*/ 5049772 h 5049772"/>
                <a:gd name="connsiteX2" fmla="*/ 0 w 425792"/>
                <a:gd name="connsiteY2" fmla="*/ 5025684 h 5049772"/>
                <a:gd name="connsiteX3" fmla="*/ 104119 w 425792"/>
                <a:gd name="connsiteY3" fmla="*/ 0 h 504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5792" h="5049772">
                  <a:moveTo>
                    <a:pt x="321174" y="0"/>
                  </a:moveTo>
                  <a:lnTo>
                    <a:pt x="425792" y="5049772"/>
                  </a:lnTo>
                  <a:lnTo>
                    <a:pt x="0" y="5025684"/>
                  </a:lnTo>
                  <a:lnTo>
                    <a:pt x="1041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2" name="Freeform: Shape 97">
              <a:extLst>
                <a:ext uri="{FF2B5EF4-FFF2-40B4-BE49-F238E27FC236}">
                  <a16:creationId xmlns:a16="http://schemas.microsoft.com/office/drawing/2014/main" id="{C06D2547-9119-4522-B35F-4413EC643090}"/>
                </a:ext>
              </a:extLst>
            </p:cNvPr>
            <p:cNvSpPr/>
            <p:nvPr/>
          </p:nvSpPr>
          <p:spPr>
            <a:xfrm rot="21405725">
              <a:off x="2801429" y="1281985"/>
              <a:ext cx="164157" cy="5034971"/>
            </a:xfrm>
            <a:custGeom>
              <a:avLst/>
              <a:gdLst>
                <a:gd name="connsiteX0" fmla="*/ 164157 w 164157"/>
                <a:gd name="connsiteY0" fmla="*/ 0 h 5034971"/>
                <a:gd name="connsiteX1" fmla="*/ 164157 w 164157"/>
                <a:gd name="connsiteY1" fmla="*/ 5034971 h 5034971"/>
                <a:gd name="connsiteX2" fmla="*/ 0 w 164157"/>
                <a:gd name="connsiteY2" fmla="*/ 5025684 h 5034971"/>
                <a:gd name="connsiteX3" fmla="*/ 104119 w 164157"/>
                <a:gd name="connsiteY3" fmla="*/ 0 h 5034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157" h="5034971">
                  <a:moveTo>
                    <a:pt x="164157" y="0"/>
                  </a:moveTo>
                  <a:lnTo>
                    <a:pt x="164157" y="5034971"/>
                  </a:lnTo>
                  <a:lnTo>
                    <a:pt x="0" y="5025684"/>
                  </a:lnTo>
                  <a:lnTo>
                    <a:pt x="104119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3" name="Freeform: Shape 126">
              <a:extLst>
                <a:ext uri="{FF2B5EF4-FFF2-40B4-BE49-F238E27FC236}">
                  <a16:creationId xmlns:a16="http://schemas.microsoft.com/office/drawing/2014/main" id="{452BE3FB-FECD-4157-BE65-8E79B0CEAC9F}"/>
                </a:ext>
              </a:extLst>
            </p:cNvPr>
            <p:cNvSpPr/>
            <p:nvPr/>
          </p:nvSpPr>
          <p:spPr>
            <a:xfrm>
              <a:off x="1515977" y="1954028"/>
              <a:ext cx="1319430" cy="175490"/>
            </a:xfrm>
            <a:custGeom>
              <a:avLst/>
              <a:gdLst>
                <a:gd name="connsiteX0" fmla="*/ 0 w 1319430"/>
                <a:gd name="connsiteY0" fmla="*/ 0 h 175490"/>
                <a:gd name="connsiteX1" fmla="*/ 1311484 w 1319430"/>
                <a:gd name="connsiteY1" fmla="*/ 0 h 175490"/>
                <a:gd name="connsiteX2" fmla="*/ 1319430 w 1319430"/>
                <a:gd name="connsiteY2" fmla="*/ 175490 h 175490"/>
                <a:gd name="connsiteX3" fmla="*/ 0 w 1319430"/>
                <a:gd name="connsiteY3" fmla="*/ 17549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430" h="175490">
                  <a:moveTo>
                    <a:pt x="0" y="0"/>
                  </a:moveTo>
                  <a:lnTo>
                    <a:pt x="1311484" y="0"/>
                  </a:lnTo>
                  <a:lnTo>
                    <a:pt x="1319430" y="175490"/>
                  </a:lnTo>
                  <a:lnTo>
                    <a:pt x="0" y="17549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4" name="Freeform: Shape 124">
              <a:extLst>
                <a:ext uri="{FF2B5EF4-FFF2-40B4-BE49-F238E27FC236}">
                  <a16:creationId xmlns:a16="http://schemas.microsoft.com/office/drawing/2014/main" id="{3F66349F-4D88-47E7-AD0C-393C2A13FDD0}"/>
                </a:ext>
              </a:extLst>
            </p:cNvPr>
            <p:cNvSpPr/>
            <p:nvPr/>
          </p:nvSpPr>
          <p:spPr>
            <a:xfrm>
              <a:off x="1515977" y="1866283"/>
              <a:ext cx="1315457" cy="175490"/>
            </a:xfrm>
            <a:custGeom>
              <a:avLst/>
              <a:gdLst>
                <a:gd name="connsiteX0" fmla="*/ 7518 w 1315457"/>
                <a:gd name="connsiteY0" fmla="*/ 0 h 175490"/>
                <a:gd name="connsiteX1" fmla="*/ 1307511 w 1315457"/>
                <a:gd name="connsiteY1" fmla="*/ 0 h 175490"/>
                <a:gd name="connsiteX2" fmla="*/ 1315457 w 1315457"/>
                <a:gd name="connsiteY2" fmla="*/ 175490 h 175490"/>
                <a:gd name="connsiteX3" fmla="*/ 0 w 1315457"/>
                <a:gd name="connsiteY3" fmla="*/ 175490 h 175490"/>
                <a:gd name="connsiteX4" fmla="*/ 0 w 1315457"/>
                <a:gd name="connsiteY4" fmla="*/ 14847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457" h="175490">
                  <a:moveTo>
                    <a:pt x="7518" y="0"/>
                  </a:moveTo>
                  <a:lnTo>
                    <a:pt x="1307511" y="0"/>
                  </a:lnTo>
                  <a:lnTo>
                    <a:pt x="1315457" y="175490"/>
                  </a:lnTo>
                  <a:lnTo>
                    <a:pt x="0" y="175490"/>
                  </a:lnTo>
                  <a:lnTo>
                    <a:pt x="0" y="14847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5" name="Freeform: Shape 110">
              <a:extLst>
                <a:ext uri="{FF2B5EF4-FFF2-40B4-BE49-F238E27FC236}">
                  <a16:creationId xmlns:a16="http://schemas.microsoft.com/office/drawing/2014/main" id="{C347D8F4-BD24-4506-88F9-1814B85653CF}"/>
                </a:ext>
              </a:extLst>
            </p:cNvPr>
            <p:cNvSpPr/>
            <p:nvPr/>
          </p:nvSpPr>
          <p:spPr>
            <a:xfrm>
              <a:off x="1491564" y="2848533"/>
              <a:ext cx="1384345" cy="175490"/>
            </a:xfrm>
            <a:custGeom>
              <a:avLst/>
              <a:gdLst>
                <a:gd name="connsiteX0" fmla="*/ 0 w 1384345"/>
                <a:gd name="connsiteY0" fmla="*/ 0 h 175490"/>
                <a:gd name="connsiteX1" fmla="*/ 1376399 w 1384345"/>
                <a:gd name="connsiteY1" fmla="*/ 0 h 175490"/>
                <a:gd name="connsiteX2" fmla="*/ 1384345 w 1384345"/>
                <a:gd name="connsiteY2" fmla="*/ 175490 h 175490"/>
                <a:gd name="connsiteX3" fmla="*/ 0 w 1384345"/>
                <a:gd name="connsiteY3" fmla="*/ 17549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4345" h="175490">
                  <a:moveTo>
                    <a:pt x="0" y="0"/>
                  </a:moveTo>
                  <a:lnTo>
                    <a:pt x="1376399" y="0"/>
                  </a:lnTo>
                  <a:lnTo>
                    <a:pt x="1384345" y="175490"/>
                  </a:lnTo>
                  <a:lnTo>
                    <a:pt x="0" y="17549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6" name="Freeform: Shape 108">
              <a:extLst>
                <a:ext uri="{FF2B5EF4-FFF2-40B4-BE49-F238E27FC236}">
                  <a16:creationId xmlns:a16="http://schemas.microsoft.com/office/drawing/2014/main" id="{AB0187FF-7508-4BF6-B461-579450E4CA7F}"/>
                </a:ext>
              </a:extLst>
            </p:cNvPr>
            <p:cNvSpPr/>
            <p:nvPr/>
          </p:nvSpPr>
          <p:spPr>
            <a:xfrm>
              <a:off x="1491563" y="2760788"/>
              <a:ext cx="1380372" cy="175490"/>
            </a:xfrm>
            <a:custGeom>
              <a:avLst/>
              <a:gdLst>
                <a:gd name="connsiteX0" fmla="*/ 0 w 1380372"/>
                <a:gd name="connsiteY0" fmla="*/ 0 h 175490"/>
                <a:gd name="connsiteX1" fmla="*/ 1372426 w 1380372"/>
                <a:gd name="connsiteY1" fmla="*/ 0 h 175490"/>
                <a:gd name="connsiteX2" fmla="*/ 1380372 w 1380372"/>
                <a:gd name="connsiteY2" fmla="*/ 175490 h 175490"/>
                <a:gd name="connsiteX3" fmla="*/ 0 w 1380372"/>
                <a:gd name="connsiteY3" fmla="*/ 17549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0372" h="175490">
                  <a:moveTo>
                    <a:pt x="0" y="0"/>
                  </a:moveTo>
                  <a:lnTo>
                    <a:pt x="1372426" y="0"/>
                  </a:lnTo>
                  <a:lnTo>
                    <a:pt x="1380372" y="175490"/>
                  </a:lnTo>
                  <a:lnTo>
                    <a:pt x="0" y="17549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7" name="Freeform: Shape 114">
              <a:extLst>
                <a:ext uri="{FF2B5EF4-FFF2-40B4-BE49-F238E27FC236}">
                  <a16:creationId xmlns:a16="http://schemas.microsoft.com/office/drawing/2014/main" id="{FF99BFEE-ABEB-410A-B1C4-E9CA2A5A40A3}"/>
                </a:ext>
              </a:extLst>
            </p:cNvPr>
            <p:cNvSpPr/>
            <p:nvPr/>
          </p:nvSpPr>
          <p:spPr>
            <a:xfrm>
              <a:off x="1413685" y="3743038"/>
              <a:ext cx="1484747" cy="175490"/>
            </a:xfrm>
            <a:custGeom>
              <a:avLst/>
              <a:gdLst>
                <a:gd name="connsiteX0" fmla="*/ 0 w 1484747"/>
                <a:gd name="connsiteY0" fmla="*/ 0 h 175490"/>
                <a:gd name="connsiteX1" fmla="*/ 1484747 w 1484747"/>
                <a:gd name="connsiteY1" fmla="*/ 0 h 175490"/>
                <a:gd name="connsiteX2" fmla="*/ 1484747 w 1484747"/>
                <a:gd name="connsiteY2" fmla="*/ 175490 h 175490"/>
                <a:gd name="connsiteX3" fmla="*/ 0 w 1484747"/>
                <a:gd name="connsiteY3" fmla="*/ 17549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4747" h="175490">
                  <a:moveTo>
                    <a:pt x="0" y="0"/>
                  </a:moveTo>
                  <a:lnTo>
                    <a:pt x="1484747" y="0"/>
                  </a:lnTo>
                  <a:lnTo>
                    <a:pt x="1484747" y="175490"/>
                  </a:lnTo>
                  <a:lnTo>
                    <a:pt x="0" y="17549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8" name="Freeform: Shape 112">
              <a:extLst>
                <a:ext uri="{FF2B5EF4-FFF2-40B4-BE49-F238E27FC236}">
                  <a16:creationId xmlns:a16="http://schemas.microsoft.com/office/drawing/2014/main" id="{E6F24FEF-B5B5-4781-A61B-50163CFCD6D9}"/>
                </a:ext>
              </a:extLst>
            </p:cNvPr>
            <p:cNvSpPr/>
            <p:nvPr/>
          </p:nvSpPr>
          <p:spPr>
            <a:xfrm>
              <a:off x="1431243" y="3655293"/>
              <a:ext cx="1467189" cy="175490"/>
            </a:xfrm>
            <a:custGeom>
              <a:avLst/>
              <a:gdLst>
                <a:gd name="connsiteX0" fmla="*/ 8188 w 1467189"/>
                <a:gd name="connsiteY0" fmla="*/ 0 h 175490"/>
                <a:gd name="connsiteX1" fmla="*/ 1467189 w 1467189"/>
                <a:gd name="connsiteY1" fmla="*/ 0 h 175490"/>
                <a:gd name="connsiteX2" fmla="*/ 1467189 w 1467189"/>
                <a:gd name="connsiteY2" fmla="*/ 175490 h 175490"/>
                <a:gd name="connsiteX3" fmla="*/ 0 w 1467189"/>
                <a:gd name="connsiteY3" fmla="*/ 17549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7189" h="175490">
                  <a:moveTo>
                    <a:pt x="8188" y="0"/>
                  </a:moveTo>
                  <a:lnTo>
                    <a:pt x="1467189" y="0"/>
                  </a:lnTo>
                  <a:lnTo>
                    <a:pt x="1467189" y="175490"/>
                  </a:lnTo>
                  <a:lnTo>
                    <a:pt x="0" y="17549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9" name="Freeform: Shape 118">
              <a:extLst>
                <a:ext uri="{FF2B5EF4-FFF2-40B4-BE49-F238E27FC236}">
                  <a16:creationId xmlns:a16="http://schemas.microsoft.com/office/drawing/2014/main" id="{0D9E033B-592F-4E0E-879B-5A7BB47622F9}"/>
                </a:ext>
              </a:extLst>
            </p:cNvPr>
            <p:cNvSpPr/>
            <p:nvPr/>
          </p:nvSpPr>
          <p:spPr>
            <a:xfrm>
              <a:off x="1356809" y="4637543"/>
              <a:ext cx="1598498" cy="175490"/>
            </a:xfrm>
            <a:custGeom>
              <a:avLst/>
              <a:gdLst>
                <a:gd name="connsiteX0" fmla="*/ 0 w 1598498"/>
                <a:gd name="connsiteY0" fmla="*/ 0 h 175490"/>
                <a:gd name="connsiteX1" fmla="*/ 1592155 w 1598498"/>
                <a:gd name="connsiteY1" fmla="*/ 0 h 175490"/>
                <a:gd name="connsiteX2" fmla="*/ 1598498 w 1598498"/>
                <a:gd name="connsiteY2" fmla="*/ 140105 h 175490"/>
                <a:gd name="connsiteX3" fmla="*/ 1598498 w 1598498"/>
                <a:gd name="connsiteY3" fmla="*/ 175490 h 175490"/>
                <a:gd name="connsiteX4" fmla="*/ 0 w 1598498"/>
                <a:gd name="connsiteY4" fmla="*/ 17549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8498" h="175490">
                  <a:moveTo>
                    <a:pt x="0" y="0"/>
                  </a:moveTo>
                  <a:lnTo>
                    <a:pt x="1592155" y="0"/>
                  </a:lnTo>
                  <a:lnTo>
                    <a:pt x="1598498" y="140105"/>
                  </a:lnTo>
                  <a:lnTo>
                    <a:pt x="1598498" y="175490"/>
                  </a:lnTo>
                  <a:lnTo>
                    <a:pt x="0" y="17549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50" name="Freeform: Shape 116">
              <a:extLst>
                <a:ext uri="{FF2B5EF4-FFF2-40B4-BE49-F238E27FC236}">
                  <a16:creationId xmlns:a16="http://schemas.microsoft.com/office/drawing/2014/main" id="{D6A31373-D0B8-4B2D-9C8C-19765ABF17CB}"/>
                </a:ext>
              </a:extLst>
            </p:cNvPr>
            <p:cNvSpPr/>
            <p:nvPr/>
          </p:nvSpPr>
          <p:spPr>
            <a:xfrm>
              <a:off x="1389507" y="4549798"/>
              <a:ext cx="1563429" cy="175490"/>
            </a:xfrm>
            <a:custGeom>
              <a:avLst/>
              <a:gdLst>
                <a:gd name="connsiteX0" fmla="*/ 8188 w 1563429"/>
                <a:gd name="connsiteY0" fmla="*/ 0 h 175490"/>
                <a:gd name="connsiteX1" fmla="*/ 1555484 w 1563429"/>
                <a:gd name="connsiteY1" fmla="*/ 0 h 175490"/>
                <a:gd name="connsiteX2" fmla="*/ 1563429 w 1563429"/>
                <a:gd name="connsiteY2" fmla="*/ 175490 h 175490"/>
                <a:gd name="connsiteX3" fmla="*/ 0 w 1563429"/>
                <a:gd name="connsiteY3" fmla="*/ 17549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3429" h="175490">
                  <a:moveTo>
                    <a:pt x="8188" y="0"/>
                  </a:moveTo>
                  <a:lnTo>
                    <a:pt x="1555484" y="0"/>
                  </a:lnTo>
                  <a:lnTo>
                    <a:pt x="1563429" y="175490"/>
                  </a:lnTo>
                  <a:lnTo>
                    <a:pt x="0" y="17549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51" name="Freeform: Shape 122">
              <a:extLst>
                <a:ext uri="{FF2B5EF4-FFF2-40B4-BE49-F238E27FC236}">
                  <a16:creationId xmlns:a16="http://schemas.microsoft.com/office/drawing/2014/main" id="{9328624B-0A72-42DD-949A-CEB064140E7C}"/>
                </a:ext>
              </a:extLst>
            </p:cNvPr>
            <p:cNvSpPr/>
            <p:nvPr/>
          </p:nvSpPr>
          <p:spPr>
            <a:xfrm>
              <a:off x="1309036" y="5532046"/>
              <a:ext cx="1688374" cy="175490"/>
            </a:xfrm>
            <a:custGeom>
              <a:avLst/>
              <a:gdLst>
                <a:gd name="connsiteX0" fmla="*/ 0 w 1688374"/>
                <a:gd name="connsiteY0" fmla="*/ 0 h 175490"/>
                <a:gd name="connsiteX1" fmla="*/ 1680428 w 1688374"/>
                <a:gd name="connsiteY1" fmla="*/ 0 h 175490"/>
                <a:gd name="connsiteX2" fmla="*/ 1688374 w 1688374"/>
                <a:gd name="connsiteY2" fmla="*/ 175490 h 175490"/>
                <a:gd name="connsiteX3" fmla="*/ 0 w 1688374"/>
                <a:gd name="connsiteY3" fmla="*/ 17549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8374" h="175490">
                  <a:moveTo>
                    <a:pt x="0" y="0"/>
                  </a:moveTo>
                  <a:lnTo>
                    <a:pt x="1680428" y="0"/>
                  </a:lnTo>
                  <a:lnTo>
                    <a:pt x="1688374" y="175490"/>
                  </a:lnTo>
                  <a:lnTo>
                    <a:pt x="0" y="17549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52" name="Freeform: Shape 120">
              <a:extLst>
                <a:ext uri="{FF2B5EF4-FFF2-40B4-BE49-F238E27FC236}">
                  <a16:creationId xmlns:a16="http://schemas.microsoft.com/office/drawing/2014/main" id="{8856CE4F-635F-45AB-8581-46CC070FBCC3}"/>
                </a:ext>
              </a:extLst>
            </p:cNvPr>
            <p:cNvSpPr/>
            <p:nvPr/>
          </p:nvSpPr>
          <p:spPr>
            <a:xfrm>
              <a:off x="1347769" y="5444301"/>
              <a:ext cx="1645668" cy="175490"/>
            </a:xfrm>
            <a:custGeom>
              <a:avLst/>
              <a:gdLst>
                <a:gd name="connsiteX0" fmla="*/ 8188 w 1645668"/>
                <a:gd name="connsiteY0" fmla="*/ 0 h 175490"/>
                <a:gd name="connsiteX1" fmla="*/ 1637722 w 1645668"/>
                <a:gd name="connsiteY1" fmla="*/ 0 h 175490"/>
                <a:gd name="connsiteX2" fmla="*/ 1645668 w 1645668"/>
                <a:gd name="connsiteY2" fmla="*/ 175490 h 175490"/>
                <a:gd name="connsiteX3" fmla="*/ 0 w 1645668"/>
                <a:gd name="connsiteY3" fmla="*/ 17549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5668" h="175490">
                  <a:moveTo>
                    <a:pt x="8188" y="0"/>
                  </a:moveTo>
                  <a:lnTo>
                    <a:pt x="1637722" y="0"/>
                  </a:lnTo>
                  <a:lnTo>
                    <a:pt x="1645668" y="175490"/>
                  </a:lnTo>
                  <a:lnTo>
                    <a:pt x="0" y="17549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GB" sz="3200" dirty="0"/>
              <a:t>(2) NFI is more than a statistical design and the development is never finished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148A30C4-5196-49B3-9EA8-D26A2B095CB3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years of National Forest Inventory in Germany</a:t>
            </a:r>
            <a:endParaRPr lang="de-DE" dirty="0"/>
          </a:p>
        </p:txBody>
      </p:sp>
      <p:sp>
        <p:nvSpPr>
          <p:cNvPr id="12" name="Oval 18">
            <a:extLst>
              <a:ext uri="{FF2B5EF4-FFF2-40B4-BE49-F238E27FC236}">
                <a16:creationId xmlns:a16="http://schemas.microsoft.com/office/drawing/2014/main" id="{FA0DDE52-CC72-4138-ABD1-721D2449F414}"/>
              </a:ext>
            </a:extLst>
          </p:cNvPr>
          <p:cNvSpPr/>
          <p:nvPr/>
        </p:nvSpPr>
        <p:spPr>
          <a:xfrm>
            <a:off x="1521340" y="5095649"/>
            <a:ext cx="773092" cy="773092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1"/>
              <a:t>§§</a:t>
            </a:r>
          </a:p>
        </p:txBody>
      </p:sp>
      <p:sp>
        <p:nvSpPr>
          <p:cNvPr id="13" name="Oval 179">
            <a:extLst>
              <a:ext uri="{FF2B5EF4-FFF2-40B4-BE49-F238E27FC236}">
                <a16:creationId xmlns:a16="http://schemas.microsoft.com/office/drawing/2014/main" id="{CC538DEE-A153-4B0E-86FC-5F16DA2A3DC7}"/>
              </a:ext>
            </a:extLst>
          </p:cNvPr>
          <p:cNvSpPr/>
          <p:nvPr/>
        </p:nvSpPr>
        <p:spPr>
          <a:xfrm>
            <a:off x="1521340" y="4158753"/>
            <a:ext cx="773092" cy="773092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noProof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Oval 180">
            <a:extLst>
              <a:ext uri="{FF2B5EF4-FFF2-40B4-BE49-F238E27FC236}">
                <a16:creationId xmlns:a16="http://schemas.microsoft.com/office/drawing/2014/main" id="{5F721D51-1A60-4851-AC76-50CC90725889}"/>
              </a:ext>
            </a:extLst>
          </p:cNvPr>
          <p:cNvSpPr/>
          <p:nvPr/>
        </p:nvSpPr>
        <p:spPr>
          <a:xfrm>
            <a:off x="1521340" y="3242297"/>
            <a:ext cx="773092" cy="77309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1">
                <a:solidFill>
                  <a:schemeClr val="accent1">
                    <a:lumMod val="50000"/>
                  </a:schemeClr>
                </a:solidFill>
              </a:rPr>
              <a:t>€€</a:t>
            </a:r>
          </a:p>
        </p:txBody>
      </p:sp>
      <p:sp>
        <p:nvSpPr>
          <p:cNvPr id="15" name="Oval 181">
            <a:extLst>
              <a:ext uri="{FF2B5EF4-FFF2-40B4-BE49-F238E27FC236}">
                <a16:creationId xmlns:a16="http://schemas.microsoft.com/office/drawing/2014/main" id="{9BE51674-5E12-487A-BF5F-2B214A450562}"/>
              </a:ext>
            </a:extLst>
          </p:cNvPr>
          <p:cNvSpPr/>
          <p:nvPr/>
        </p:nvSpPr>
        <p:spPr>
          <a:xfrm>
            <a:off x="1521340" y="2284962"/>
            <a:ext cx="773092" cy="773092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noProof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Oval 182">
            <a:extLst>
              <a:ext uri="{FF2B5EF4-FFF2-40B4-BE49-F238E27FC236}">
                <a16:creationId xmlns:a16="http://schemas.microsoft.com/office/drawing/2014/main" id="{AA26B993-91BB-4351-91AB-A36B830D0999}"/>
              </a:ext>
            </a:extLst>
          </p:cNvPr>
          <p:cNvSpPr/>
          <p:nvPr/>
        </p:nvSpPr>
        <p:spPr>
          <a:xfrm>
            <a:off x="1521340" y="1348067"/>
            <a:ext cx="773092" cy="773092"/>
          </a:xfrm>
          <a:prstGeom prst="ellipse">
            <a:avLst/>
          </a:prstGeom>
          <a:gradFill>
            <a:gsLst>
              <a:gs pos="0">
                <a:schemeClr val="accent5"/>
              </a:gs>
              <a:gs pos="50000">
                <a:schemeClr val="accent5"/>
              </a:gs>
              <a:gs pos="100000">
                <a:schemeClr val="accent5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noProof="1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365F93EE-5DBF-4069-82A1-2D8F3BE2EA85}"/>
              </a:ext>
            </a:extLst>
          </p:cNvPr>
          <p:cNvGrpSpPr/>
          <p:nvPr/>
        </p:nvGrpSpPr>
        <p:grpSpPr>
          <a:xfrm>
            <a:off x="3635921" y="5260746"/>
            <a:ext cx="4651440" cy="662693"/>
            <a:chOff x="4156287" y="5109250"/>
            <a:chExt cx="4651440" cy="662693"/>
          </a:xfrm>
        </p:grpSpPr>
        <p:sp>
          <p:nvSpPr>
            <p:cNvPr id="18" name="TextBox 187">
              <a:extLst>
                <a:ext uri="{FF2B5EF4-FFF2-40B4-BE49-F238E27FC236}">
                  <a16:creationId xmlns:a16="http://schemas.microsoft.com/office/drawing/2014/main" id="{1D2E06F3-A9A3-4B4D-8C2E-261CA202E0FE}"/>
                </a:ext>
              </a:extLst>
            </p:cNvPr>
            <p:cNvSpPr txBox="1"/>
            <p:nvPr/>
          </p:nvSpPr>
          <p:spPr>
            <a:xfrm>
              <a:off x="4156287" y="5109250"/>
              <a:ext cx="4353507" cy="40011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/>
                <a:t>Legalisation</a:t>
              </a:r>
            </a:p>
          </p:txBody>
        </p:sp>
        <p:sp>
          <p:nvSpPr>
            <p:cNvPr id="19" name="TextBox 188">
              <a:extLst>
                <a:ext uri="{FF2B5EF4-FFF2-40B4-BE49-F238E27FC236}">
                  <a16:creationId xmlns:a16="http://schemas.microsoft.com/office/drawing/2014/main" id="{59B79228-1118-49FF-A414-B9E4B5C8EB19}"/>
                </a:ext>
              </a:extLst>
            </p:cNvPr>
            <p:cNvSpPr txBox="1"/>
            <p:nvPr/>
          </p:nvSpPr>
          <p:spPr>
            <a:xfrm>
              <a:off x="4167841" y="5464166"/>
              <a:ext cx="4639886" cy="307777"/>
            </a:xfrm>
            <a:prstGeom prst="rect">
              <a:avLst/>
            </a:prstGeom>
            <a:noFill/>
          </p:spPr>
          <p:txBody>
            <a:bodyPr wrap="square" lIns="137160" rIns="137160" rtlCol="0" anchor="t">
              <a:spAutoFit/>
            </a:bodyPr>
            <a:lstStyle/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Federal Forest Act § 41 a</a:t>
              </a:r>
            </a:p>
          </p:txBody>
        </p:sp>
      </p:grpSp>
      <p:pic>
        <p:nvPicPr>
          <p:cNvPr id="20" name="Graphic 204" descr="Users">
            <a:extLst>
              <a:ext uri="{FF2B5EF4-FFF2-40B4-BE49-F238E27FC236}">
                <a16:creationId xmlns:a16="http://schemas.microsoft.com/office/drawing/2014/main" id="{FC24E4D2-4C47-46A2-9253-F7AE949F5F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75540" y="4227496"/>
            <a:ext cx="648000" cy="648000"/>
          </a:xfrm>
          <a:prstGeom prst="rect">
            <a:avLst/>
          </a:prstGeom>
        </p:spPr>
      </p:pic>
      <p:grpSp>
        <p:nvGrpSpPr>
          <p:cNvPr id="21" name="Group 11">
            <a:extLst>
              <a:ext uri="{FF2B5EF4-FFF2-40B4-BE49-F238E27FC236}">
                <a16:creationId xmlns:a16="http://schemas.microsoft.com/office/drawing/2014/main" id="{0779138F-8055-49C8-9D7B-F499519FB4B4}"/>
              </a:ext>
            </a:extLst>
          </p:cNvPr>
          <p:cNvGrpSpPr/>
          <p:nvPr/>
        </p:nvGrpSpPr>
        <p:grpSpPr>
          <a:xfrm>
            <a:off x="3635921" y="2132856"/>
            <a:ext cx="4651440" cy="1093580"/>
            <a:chOff x="4156287" y="2301883"/>
            <a:chExt cx="4651440" cy="1093580"/>
          </a:xfrm>
        </p:grpSpPr>
        <p:sp>
          <p:nvSpPr>
            <p:cNvPr id="22" name="TextBox 199">
              <a:extLst>
                <a:ext uri="{FF2B5EF4-FFF2-40B4-BE49-F238E27FC236}">
                  <a16:creationId xmlns:a16="http://schemas.microsoft.com/office/drawing/2014/main" id="{15A38602-1C09-4BCB-8FE5-4AAF6C5F12FE}"/>
                </a:ext>
              </a:extLst>
            </p:cNvPr>
            <p:cNvSpPr txBox="1"/>
            <p:nvPr/>
          </p:nvSpPr>
          <p:spPr>
            <a:xfrm>
              <a:off x="4156287" y="2301883"/>
              <a:ext cx="4353507" cy="40011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/>
                <a:t>Scientific sound methods</a:t>
              </a:r>
            </a:p>
          </p:txBody>
        </p:sp>
        <p:sp>
          <p:nvSpPr>
            <p:cNvPr id="24" name="TextBox 200">
              <a:extLst>
                <a:ext uri="{FF2B5EF4-FFF2-40B4-BE49-F238E27FC236}">
                  <a16:creationId xmlns:a16="http://schemas.microsoft.com/office/drawing/2014/main" id="{3AFD3BB8-6FC3-4C59-AA56-217937A5A76B}"/>
                </a:ext>
              </a:extLst>
            </p:cNvPr>
            <p:cNvSpPr txBox="1"/>
            <p:nvPr/>
          </p:nvSpPr>
          <p:spPr>
            <a:xfrm>
              <a:off x="4167841" y="2656799"/>
              <a:ext cx="4639886" cy="738664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lIns="137160" rIns="137160" rtlCol="0" anchor="t">
              <a:spAutoFit/>
            </a:bodyPr>
            <a:lstStyle/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Sampling design</a:t>
              </a:r>
            </a:p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Statistical algorithms</a:t>
              </a:r>
            </a:p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Models and functions</a:t>
              </a:r>
            </a:p>
          </p:txBody>
        </p:sp>
      </p:grpSp>
      <p:grpSp>
        <p:nvGrpSpPr>
          <p:cNvPr id="26" name="Group 9">
            <a:extLst>
              <a:ext uri="{FF2B5EF4-FFF2-40B4-BE49-F238E27FC236}">
                <a16:creationId xmlns:a16="http://schemas.microsoft.com/office/drawing/2014/main" id="{EC3E8806-0023-4AE7-B78E-93AC1E4005F5}"/>
              </a:ext>
            </a:extLst>
          </p:cNvPr>
          <p:cNvGrpSpPr/>
          <p:nvPr/>
        </p:nvGrpSpPr>
        <p:grpSpPr>
          <a:xfrm>
            <a:off x="3602969" y="4149080"/>
            <a:ext cx="4651440" cy="1093579"/>
            <a:chOff x="4156287" y="4173461"/>
            <a:chExt cx="4651440" cy="1093579"/>
          </a:xfrm>
        </p:grpSpPr>
        <p:sp>
          <p:nvSpPr>
            <p:cNvPr id="27" name="TextBox 193">
              <a:extLst>
                <a:ext uri="{FF2B5EF4-FFF2-40B4-BE49-F238E27FC236}">
                  <a16:creationId xmlns:a16="http://schemas.microsoft.com/office/drawing/2014/main" id="{D70278CE-C1C3-481A-84CB-D826B0C28691}"/>
                </a:ext>
              </a:extLst>
            </p:cNvPr>
            <p:cNvSpPr txBox="1"/>
            <p:nvPr/>
          </p:nvSpPr>
          <p:spPr>
            <a:xfrm>
              <a:off x="4156287" y="4173461"/>
              <a:ext cx="4353507" cy="40011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/>
                <a:t>Institutionalisation</a:t>
              </a:r>
            </a:p>
          </p:txBody>
        </p:sp>
        <p:sp>
          <p:nvSpPr>
            <p:cNvPr id="28" name="TextBox 194">
              <a:extLst>
                <a:ext uri="{FF2B5EF4-FFF2-40B4-BE49-F238E27FC236}">
                  <a16:creationId xmlns:a16="http://schemas.microsoft.com/office/drawing/2014/main" id="{D2FF3220-A504-440F-9E2D-F14A14817D91}"/>
                </a:ext>
              </a:extLst>
            </p:cNvPr>
            <p:cNvSpPr txBox="1"/>
            <p:nvPr/>
          </p:nvSpPr>
          <p:spPr>
            <a:xfrm>
              <a:off x="4167841" y="4528376"/>
              <a:ext cx="4639886" cy="738664"/>
            </a:xfrm>
            <a:prstGeom prst="rect">
              <a:avLst/>
            </a:prstGeom>
            <a:noFill/>
          </p:spPr>
          <p:txBody>
            <a:bodyPr wrap="square" lIns="137160" rIns="137160" rtlCol="0" anchor="t">
              <a:spAutoFit/>
            </a:bodyPr>
            <a:lstStyle/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Overall NFI coordination at the Federal Ministry</a:t>
              </a:r>
            </a:p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Scientific NFI coordination at the Thuenen Institute.</a:t>
              </a:r>
            </a:p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NFI coordinators at federal state level</a:t>
              </a:r>
            </a:p>
          </p:txBody>
        </p:sp>
      </p:grpSp>
      <p:grpSp>
        <p:nvGrpSpPr>
          <p:cNvPr id="30" name="Group 10">
            <a:extLst>
              <a:ext uri="{FF2B5EF4-FFF2-40B4-BE49-F238E27FC236}">
                <a16:creationId xmlns:a16="http://schemas.microsoft.com/office/drawing/2014/main" id="{0461FA6A-A19F-4BEC-BDB1-2E7AAB5B80B9}"/>
              </a:ext>
            </a:extLst>
          </p:cNvPr>
          <p:cNvGrpSpPr/>
          <p:nvPr/>
        </p:nvGrpSpPr>
        <p:grpSpPr>
          <a:xfrm>
            <a:off x="3635896" y="3153864"/>
            <a:ext cx="5160252" cy="1102740"/>
            <a:chOff x="4156262" y="3237672"/>
            <a:chExt cx="4639886" cy="1102740"/>
          </a:xfrm>
        </p:grpSpPr>
        <p:sp>
          <p:nvSpPr>
            <p:cNvPr id="31" name="TextBox 196">
              <a:extLst>
                <a:ext uri="{FF2B5EF4-FFF2-40B4-BE49-F238E27FC236}">
                  <a16:creationId xmlns:a16="http://schemas.microsoft.com/office/drawing/2014/main" id="{AF0DB6A7-F02B-4ED3-AAFC-6C2DC5BA646D}"/>
                </a:ext>
              </a:extLst>
            </p:cNvPr>
            <p:cNvSpPr txBox="1"/>
            <p:nvPr/>
          </p:nvSpPr>
          <p:spPr>
            <a:xfrm>
              <a:off x="4156287" y="3237672"/>
              <a:ext cx="4353507" cy="40011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/>
                <a:t>Financing</a:t>
              </a:r>
            </a:p>
          </p:txBody>
        </p:sp>
        <p:sp>
          <p:nvSpPr>
            <p:cNvPr id="32" name="TextBox 197">
              <a:extLst>
                <a:ext uri="{FF2B5EF4-FFF2-40B4-BE49-F238E27FC236}">
                  <a16:creationId xmlns:a16="http://schemas.microsoft.com/office/drawing/2014/main" id="{4F527CE9-12B5-451E-8DAA-65F7C2D8492B}"/>
                </a:ext>
              </a:extLst>
            </p:cNvPr>
            <p:cNvSpPr txBox="1"/>
            <p:nvPr/>
          </p:nvSpPr>
          <p:spPr>
            <a:xfrm>
              <a:off x="4156262" y="3601748"/>
              <a:ext cx="4639886" cy="738664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lIns="137160" rIns="137160" rtlCol="0" anchor="t">
              <a:spAutoFit/>
            </a:bodyPr>
            <a:lstStyle/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Permanent staff and additional NFI budget at the Thünen Institute</a:t>
              </a:r>
            </a:p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Periodic budget  for data collection at federal state level</a:t>
              </a:r>
            </a:p>
          </p:txBody>
        </p:sp>
      </p:grpSp>
      <p:grpSp>
        <p:nvGrpSpPr>
          <p:cNvPr id="34" name="Group 12">
            <a:extLst>
              <a:ext uri="{FF2B5EF4-FFF2-40B4-BE49-F238E27FC236}">
                <a16:creationId xmlns:a16="http://schemas.microsoft.com/office/drawing/2014/main" id="{B0ABE61D-3BB5-4BB9-9488-28AA9CDEC6B9}"/>
              </a:ext>
            </a:extLst>
          </p:cNvPr>
          <p:cNvGrpSpPr/>
          <p:nvPr/>
        </p:nvGrpSpPr>
        <p:grpSpPr>
          <a:xfrm>
            <a:off x="3635921" y="1196752"/>
            <a:ext cx="4651440" cy="878136"/>
            <a:chOff x="4156287" y="1366094"/>
            <a:chExt cx="4651440" cy="878136"/>
          </a:xfrm>
        </p:grpSpPr>
        <p:sp>
          <p:nvSpPr>
            <p:cNvPr id="35" name="TextBox 202">
              <a:extLst>
                <a:ext uri="{FF2B5EF4-FFF2-40B4-BE49-F238E27FC236}">
                  <a16:creationId xmlns:a16="http://schemas.microsoft.com/office/drawing/2014/main" id="{996F179E-4B4C-406A-9A3E-A401B60D5CBA}"/>
                </a:ext>
              </a:extLst>
            </p:cNvPr>
            <p:cNvSpPr txBox="1"/>
            <p:nvPr/>
          </p:nvSpPr>
          <p:spPr>
            <a:xfrm>
              <a:off x="4156287" y="1366094"/>
              <a:ext cx="4353507" cy="40011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/>
                <a:t>Information technlology</a:t>
              </a:r>
            </a:p>
          </p:txBody>
        </p:sp>
        <p:sp>
          <p:nvSpPr>
            <p:cNvPr id="36" name="TextBox 203">
              <a:extLst>
                <a:ext uri="{FF2B5EF4-FFF2-40B4-BE49-F238E27FC236}">
                  <a16:creationId xmlns:a16="http://schemas.microsoft.com/office/drawing/2014/main" id="{BC179FB8-F2D8-4BEE-8D41-BBE97D13EF15}"/>
                </a:ext>
              </a:extLst>
            </p:cNvPr>
            <p:cNvSpPr txBox="1"/>
            <p:nvPr/>
          </p:nvSpPr>
          <p:spPr>
            <a:xfrm>
              <a:off x="4167841" y="1721010"/>
              <a:ext cx="4639886" cy="52322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lIns="137160" rIns="137160" rtlCol="0" anchor="t">
              <a:spAutoFit/>
            </a:bodyPr>
            <a:lstStyle/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Rapid development</a:t>
              </a:r>
            </a:p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Inventory cycle is longer than software live cycle</a:t>
              </a:r>
            </a:p>
          </p:txBody>
        </p:sp>
      </p:grpSp>
      <p:sp>
        <p:nvSpPr>
          <p:cNvPr id="11" name="Rechteck 10"/>
          <p:cNvSpPr/>
          <p:nvPr/>
        </p:nvSpPr>
        <p:spPr>
          <a:xfrm>
            <a:off x="7207251" y="5942088"/>
            <a:ext cx="158889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Designed</a:t>
            </a:r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de-DE" sz="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by</a:t>
            </a:r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PresentationGO.com</a:t>
            </a:r>
          </a:p>
        </p:txBody>
      </p:sp>
      <p:pic>
        <p:nvPicPr>
          <p:cNvPr id="1027" name="Picture 3" descr="C:\Users\hpolley\AppData\Local\Microsoft\Windows\INetCache\IE\SJ9Z3OHY\Gnome-fs-server.svg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201" y="1435836"/>
            <a:ext cx="64800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feld 54"/>
              <p:cNvSpPr txBox="1"/>
              <p:nvPr/>
            </p:nvSpPr>
            <p:spPr>
              <a:xfrm>
                <a:off x="1548701" y="2351275"/>
                <a:ext cx="690967" cy="6885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de-DE" sz="1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de-DE" sz="1600" b="1" i="0" smtClean="0">
                              <a:latin typeface="Cambria Math"/>
                            </a:rPr>
                            <m:t>𝐤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de-DE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de-DE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de-DE" sz="1600" b="1" i="0" smtClean="0">
                                      <a:latin typeface="Cambria Math"/>
                                    </a:rPr>
                                    <m:t>𝐧</m:t>
                                  </m:r>
                                </m:num>
                                <m:den>
                                  <m:r>
                                    <a:rPr lang="de-DE" sz="1600" b="1" i="0" smtClean="0">
                                      <a:latin typeface="Cambria Math"/>
                                    </a:rPr>
                                    <m:t>𝐤</m:t>
                                  </m:r>
                                </m:den>
                              </m:f>
                            </m:e>
                          </m:d>
                        </m:e>
                      </m:nary>
                    </m:oMath>
                  </m:oMathPara>
                </a14:m>
                <a:endParaRPr lang="de-DE" sz="1600" b="1" dirty="0"/>
              </a:p>
            </p:txBody>
          </p:sp>
        </mc:Choice>
        <mc:Fallback xmlns="">
          <p:sp>
            <p:nvSpPr>
              <p:cNvPr id="55" name="Textfeld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701" y="2351275"/>
                <a:ext cx="690967" cy="688522"/>
              </a:xfrm>
              <a:prstGeom prst="rect">
                <a:avLst/>
              </a:prstGeom>
              <a:blipFill rotWithShape="1">
                <a:blip r:embed="rId6"/>
                <a:stretch>
                  <a:fillRect r="-265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8558315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GB" sz="3200" dirty="0"/>
              <a:t>(3) NFI </a:t>
            </a:r>
            <a:r>
              <a:rPr lang="en-US" sz="3200" dirty="0"/>
              <a:t>is a compromise between </a:t>
            </a:r>
            <a:br>
              <a:rPr lang="en-US" sz="3200" dirty="0"/>
            </a:br>
            <a:r>
              <a:rPr lang="en-US" sz="3200" dirty="0"/>
              <a:t>requirements and limitations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148A30C4-5196-49B3-9EA8-D26A2B095CB3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years of National Forest Inventory in Germany</a:t>
            </a:r>
            <a:endParaRPr lang="de-DE" dirty="0"/>
          </a:p>
        </p:txBody>
      </p:sp>
      <p:sp>
        <p:nvSpPr>
          <p:cNvPr id="8" name="Shape 608">
            <a:extLst>
              <a:ext uri="{FF2B5EF4-FFF2-40B4-BE49-F238E27FC236}">
                <a16:creationId xmlns:a16="http://schemas.microsoft.com/office/drawing/2014/main" id="{0DE5E020-3D24-4486-8EED-5D355F4DA68A}"/>
              </a:ext>
            </a:extLst>
          </p:cNvPr>
          <p:cNvSpPr/>
          <p:nvPr/>
        </p:nvSpPr>
        <p:spPr>
          <a:xfrm>
            <a:off x="4501203" y="1268339"/>
            <a:ext cx="141598" cy="441816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 defTabSz="1028700">
              <a:defRPr sz="2700">
                <a:solidFill>
                  <a:srgbClr val="FFFFFF"/>
                </a:solidFill>
              </a:defRPr>
            </a:pPr>
            <a:endParaRPr sz="2025"/>
          </a:p>
        </p:txBody>
      </p:sp>
      <p:sp>
        <p:nvSpPr>
          <p:cNvPr id="9" name="Shape 609">
            <a:extLst>
              <a:ext uri="{FF2B5EF4-FFF2-40B4-BE49-F238E27FC236}">
                <a16:creationId xmlns:a16="http://schemas.microsoft.com/office/drawing/2014/main" id="{D3BD6D83-CA3A-4B50-9208-F3E9832803DC}"/>
              </a:ext>
            </a:extLst>
          </p:cNvPr>
          <p:cNvSpPr/>
          <p:nvPr/>
        </p:nvSpPr>
        <p:spPr>
          <a:xfrm>
            <a:off x="4456249" y="1171499"/>
            <a:ext cx="231503" cy="96841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</p:spPr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>
              <a:defRPr>
                <a:solidFill>
                  <a:srgbClr val="FFFFFF"/>
                </a:solidFill>
              </a:defRPr>
            </a:pPr>
            <a:endParaRPr sz="1350"/>
          </a:p>
        </p:txBody>
      </p:sp>
      <p:sp>
        <p:nvSpPr>
          <p:cNvPr id="10" name="Freeform: Shape 100">
            <a:extLst>
              <a:ext uri="{FF2B5EF4-FFF2-40B4-BE49-F238E27FC236}">
                <a16:creationId xmlns:a16="http://schemas.microsoft.com/office/drawing/2014/main" id="{D6047E2D-68F4-44DF-A96F-A8B13844F656}"/>
              </a:ext>
            </a:extLst>
          </p:cNvPr>
          <p:cNvSpPr/>
          <p:nvPr/>
        </p:nvSpPr>
        <p:spPr>
          <a:xfrm>
            <a:off x="4501203" y="1601050"/>
            <a:ext cx="141598" cy="766754"/>
          </a:xfrm>
          <a:custGeom>
            <a:avLst/>
            <a:gdLst>
              <a:gd name="connsiteX0" fmla="*/ 138198 w 138198"/>
              <a:gd name="connsiteY0" fmla="*/ 0 h 748345"/>
              <a:gd name="connsiteX1" fmla="*/ 138198 w 138198"/>
              <a:gd name="connsiteY1" fmla="*/ 734949 h 748345"/>
              <a:gd name="connsiteX2" fmla="*/ 0 w 138198"/>
              <a:gd name="connsiteY2" fmla="*/ 748345 h 748345"/>
              <a:gd name="connsiteX3" fmla="*/ 0 w 138198"/>
              <a:gd name="connsiteY3" fmla="*/ 13396 h 748345"/>
              <a:gd name="connsiteX4" fmla="*/ 138198 w 138198"/>
              <a:gd name="connsiteY4" fmla="*/ 0 h 748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198" h="748345">
                <a:moveTo>
                  <a:pt x="138198" y="0"/>
                </a:moveTo>
                <a:lnTo>
                  <a:pt x="138198" y="734949"/>
                </a:lnTo>
                <a:lnTo>
                  <a:pt x="0" y="748345"/>
                </a:lnTo>
                <a:lnTo>
                  <a:pt x="0" y="13396"/>
                </a:lnTo>
                <a:lnTo>
                  <a:pt x="138198" y="0"/>
                </a:lnTo>
                <a:close/>
              </a:path>
            </a:pathLst>
          </a:custGeom>
          <a:solidFill>
            <a:schemeClr val="tx1">
              <a:alpha val="40000"/>
            </a:schemeClr>
          </a:solidFill>
          <a:ln w="12700" cap="flat">
            <a:noFill/>
            <a:miter lim="400000"/>
          </a:ln>
          <a:effectLst/>
        </p:spPr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 defTabSz="1028700">
              <a:defRPr sz="2700">
                <a:solidFill>
                  <a:srgbClr val="FFFFFF"/>
                </a:solidFill>
              </a:defRPr>
            </a:pPr>
            <a:endParaRPr sz="2025"/>
          </a:p>
        </p:txBody>
      </p:sp>
      <p:sp>
        <p:nvSpPr>
          <p:cNvPr id="11" name="Freeform: Shape 99">
            <a:extLst>
              <a:ext uri="{FF2B5EF4-FFF2-40B4-BE49-F238E27FC236}">
                <a16:creationId xmlns:a16="http://schemas.microsoft.com/office/drawing/2014/main" id="{9EC06359-DEEE-4163-A865-C391E4C43EAD}"/>
              </a:ext>
            </a:extLst>
          </p:cNvPr>
          <p:cNvSpPr/>
          <p:nvPr/>
        </p:nvSpPr>
        <p:spPr>
          <a:xfrm>
            <a:off x="4501203" y="2601038"/>
            <a:ext cx="141598" cy="749515"/>
          </a:xfrm>
          <a:custGeom>
            <a:avLst/>
            <a:gdLst>
              <a:gd name="connsiteX0" fmla="*/ 0 w 138198"/>
              <a:gd name="connsiteY0" fmla="*/ 0 h 731520"/>
              <a:gd name="connsiteX1" fmla="*/ 138198 w 138198"/>
              <a:gd name="connsiteY1" fmla="*/ 0 h 731520"/>
              <a:gd name="connsiteX2" fmla="*/ 138198 w 138198"/>
              <a:gd name="connsiteY2" fmla="*/ 731520 h 731520"/>
              <a:gd name="connsiteX3" fmla="*/ 0 w 138198"/>
              <a:gd name="connsiteY3" fmla="*/ 731520 h 731520"/>
              <a:gd name="connsiteX4" fmla="*/ 0 w 138198"/>
              <a:gd name="connsiteY4" fmla="*/ 0 h 73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198" h="731520">
                <a:moveTo>
                  <a:pt x="0" y="0"/>
                </a:moveTo>
                <a:lnTo>
                  <a:pt x="138198" y="0"/>
                </a:lnTo>
                <a:lnTo>
                  <a:pt x="138198" y="731520"/>
                </a:lnTo>
                <a:lnTo>
                  <a:pt x="0" y="7315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40000"/>
            </a:schemeClr>
          </a:solidFill>
          <a:ln w="12700" cap="flat">
            <a:noFill/>
            <a:miter lim="400000"/>
          </a:ln>
          <a:effectLst/>
        </p:spPr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 defTabSz="1028700">
              <a:defRPr sz="2700">
                <a:solidFill>
                  <a:srgbClr val="FFFFFF"/>
                </a:solidFill>
              </a:defRPr>
            </a:pPr>
            <a:endParaRPr sz="2025"/>
          </a:p>
        </p:txBody>
      </p:sp>
      <p:sp>
        <p:nvSpPr>
          <p:cNvPr id="12" name="Freeform: Shape 98">
            <a:extLst>
              <a:ext uri="{FF2B5EF4-FFF2-40B4-BE49-F238E27FC236}">
                <a16:creationId xmlns:a16="http://schemas.microsoft.com/office/drawing/2014/main" id="{9C9DE30F-AE41-419E-8FA0-18A3DFD23BD8}"/>
              </a:ext>
            </a:extLst>
          </p:cNvPr>
          <p:cNvSpPr/>
          <p:nvPr/>
        </p:nvSpPr>
        <p:spPr>
          <a:xfrm>
            <a:off x="4501203" y="3585350"/>
            <a:ext cx="141598" cy="763635"/>
          </a:xfrm>
          <a:custGeom>
            <a:avLst/>
            <a:gdLst>
              <a:gd name="connsiteX0" fmla="*/ 138198 w 138198"/>
              <a:gd name="connsiteY0" fmla="*/ 0 h 745301"/>
              <a:gd name="connsiteX1" fmla="*/ 138198 w 138198"/>
              <a:gd name="connsiteY1" fmla="*/ 733973 h 745301"/>
              <a:gd name="connsiteX2" fmla="*/ 0 w 138198"/>
              <a:gd name="connsiteY2" fmla="*/ 745301 h 745301"/>
              <a:gd name="connsiteX3" fmla="*/ 0 w 138198"/>
              <a:gd name="connsiteY3" fmla="*/ 11327 h 745301"/>
              <a:gd name="connsiteX4" fmla="*/ 138198 w 138198"/>
              <a:gd name="connsiteY4" fmla="*/ 0 h 745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198" h="745301">
                <a:moveTo>
                  <a:pt x="138198" y="0"/>
                </a:moveTo>
                <a:lnTo>
                  <a:pt x="138198" y="733973"/>
                </a:lnTo>
                <a:lnTo>
                  <a:pt x="0" y="745301"/>
                </a:lnTo>
                <a:lnTo>
                  <a:pt x="0" y="11327"/>
                </a:lnTo>
                <a:lnTo>
                  <a:pt x="138198" y="0"/>
                </a:lnTo>
                <a:close/>
              </a:path>
            </a:pathLst>
          </a:custGeom>
          <a:solidFill>
            <a:schemeClr val="tx1">
              <a:alpha val="40000"/>
            </a:schemeClr>
          </a:solidFill>
          <a:ln w="12700" cap="flat">
            <a:noFill/>
            <a:miter lim="400000"/>
          </a:ln>
          <a:effectLst/>
        </p:spPr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 defTabSz="1028700">
              <a:defRPr sz="2700">
                <a:solidFill>
                  <a:srgbClr val="FFFFFF"/>
                </a:solidFill>
              </a:defRPr>
            </a:pPr>
            <a:endParaRPr sz="2025"/>
          </a:p>
        </p:txBody>
      </p:sp>
      <p:sp>
        <p:nvSpPr>
          <p:cNvPr id="13" name="Freeform: Shape 97">
            <a:extLst>
              <a:ext uri="{FF2B5EF4-FFF2-40B4-BE49-F238E27FC236}">
                <a16:creationId xmlns:a16="http://schemas.microsoft.com/office/drawing/2014/main" id="{702BB405-1907-4419-AF62-413856D63906}"/>
              </a:ext>
            </a:extLst>
          </p:cNvPr>
          <p:cNvSpPr/>
          <p:nvPr/>
        </p:nvSpPr>
        <p:spPr>
          <a:xfrm>
            <a:off x="4501203" y="4576432"/>
            <a:ext cx="141598" cy="764211"/>
          </a:xfrm>
          <a:custGeom>
            <a:avLst/>
            <a:gdLst>
              <a:gd name="connsiteX0" fmla="*/ 0 w 138198"/>
              <a:gd name="connsiteY0" fmla="*/ 0 h 745863"/>
              <a:gd name="connsiteX1" fmla="*/ 138198 w 138198"/>
              <a:gd name="connsiteY1" fmla="*/ 11719 h 745863"/>
              <a:gd name="connsiteX2" fmla="*/ 138198 w 138198"/>
              <a:gd name="connsiteY2" fmla="*/ 745863 h 745863"/>
              <a:gd name="connsiteX3" fmla="*/ 0 w 138198"/>
              <a:gd name="connsiteY3" fmla="*/ 734145 h 745863"/>
              <a:gd name="connsiteX4" fmla="*/ 0 w 138198"/>
              <a:gd name="connsiteY4" fmla="*/ 0 h 745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198" h="745863">
                <a:moveTo>
                  <a:pt x="0" y="0"/>
                </a:moveTo>
                <a:lnTo>
                  <a:pt x="138198" y="11719"/>
                </a:lnTo>
                <a:lnTo>
                  <a:pt x="138198" y="745863"/>
                </a:lnTo>
                <a:lnTo>
                  <a:pt x="0" y="73414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40000"/>
            </a:schemeClr>
          </a:solidFill>
          <a:ln w="12700" cap="flat">
            <a:noFill/>
            <a:miter lim="400000"/>
          </a:ln>
          <a:effectLst/>
        </p:spPr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 defTabSz="1028700">
              <a:defRPr sz="2700">
                <a:solidFill>
                  <a:srgbClr val="FFFFFF"/>
                </a:solidFill>
              </a:defRPr>
            </a:pPr>
            <a:endParaRPr sz="2025"/>
          </a:p>
        </p:txBody>
      </p:sp>
      <p:sp>
        <p:nvSpPr>
          <p:cNvPr id="14" name="Shape 611">
            <a:extLst>
              <a:ext uri="{FF2B5EF4-FFF2-40B4-BE49-F238E27FC236}">
                <a16:creationId xmlns:a16="http://schemas.microsoft.com/office/drawing/2014/main" id="{99D82432-44E2-45A2-ADD3-0C7D66D2A503}"/>
              </a:ext>
            </a:extLst>
          </p:cNvPr>
          <p:cNvSpPr/>
          <p:nvPr/>
        </p:nvSpPr>
        <p:spPr>
          <a:xfrm rot="21267794">
            <a:off x="3166659" y="1480527"/>
            <a:ext cx="2810683" cy="749515"/>
          </a:xfrm>
          <a:prstGeom prst="notchedRightArrow">
            <a:avLst>
              <a:gd name="adj1" fmla="val 100000"/>
              <a:gd name="adj2" fmla="val 50000"/>
            </a:avLst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>
              <a:defRPr sz="2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Fast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Shape 614">
            <a:extLst>
              <a:ext uri="{FF2B5EF4-FFF2-40B4-BE49-F238E27FC236}">
                <a16:creationId xmlns:a16="http://schemas.microsoft.com/office/drawing/2014/main" id="{24BE9EA5-9685-4EC3-AE9F-C28FA3F03F40}"/>
              </a:ext>
            </a:extLst>
          </p:cNvPr>
          <p:cNvSpPr/>
          <p:nvPr/>
        </p:nvSpPr>
        <p:spPr>
          <a:xfrm flipH="1">
            <a:off x="3166659" y="2471897"/>
            <a:ext cx="2810683" cy="749515"/>
          </a:xfrm>
          <a:prstGeom prst="notchedRightArrow">
            <a:avLst>
              <a:gd name="adj1" fmla="val 100000"/>
              <a:gd name="adj2" fmla="val 50000"/>
            </a:avLst>
          </a:prstGeom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>
              <a:defRPr sz="2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Cheap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Shape 617">
            <a:extLst>
              <a:ext uri="{FF2B5EF4-FFF2-40B4-BE49-F238E27FC236}">
                <a16:creationId xmlns:a16="http://schemas.microsoft.com/office/drawing/2014/main" id="{61EEF72D-AE5E-44C8-A951-E19FF7759269}"/>
              </a:ext>
            </a:extLst>
          </p:cNvPr>
          <p:cNvSpPr/>
          <p:nvPr/>
        </p:nvSpPr>
        <p:spPr>
          <a:xfrm rot="21318851">
            <a:off x="3166659" y="3463267"/>
            <a:ext cx="2810683" cy="749515"/>
          </a:xfrm>
          <a:prstGeom prst="notchedRightArrow">
            <a:avLst>
              <a:gd name="adj1" fmla="val 100000"/>
              <a:gd name="adj2" fmla="val 50000"/>
            </a:avLst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>
              <a:defRPr sz="2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Shape 620">
            <a:extLst>
              <a:ext uri="{FF2B5EF4-FFF2-40B4-BE49-F238E27FC236}">
                <a16:creationId xmlns:a16="http://schemas.microsoft.com/office/drawing/2014/main" id="{08AF22AC-682A-403B-B3D3-ED570AF6BD93}"/>
              </a:ext>
            </a:extLst>
          </p:cNvPr>
          <p:cNvSpPr/>
          <p:nvPr/>
        </p:nvSpPr>
        <p:spPr>
          <a:xfrm rot="290802" flipH="1">
            <a:off x="3124313" y="4578483"/>
            <a:ext cx="2810683" cy="749515"/>
          </a:xfrm>
          <a:prstGeom prst="notchedRightArrow">
            <a:avLst>
              <a:gd name="adj1" fmla="val 100000"/>
              <a:gd name="adj2" fmla="val 50000"/>
            </a:avLst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>
              <a:defRPr sz="2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Simpel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8" name="Group 29">
            <a:extLst>
              <a:ext uri="{FF2B5EF4-FFF2-40B4-BE49-F238E27FC236}">
                <a16:creationId xmlns:a16="http://schemas.microsoft.com/office/drawing/2014/main" id="{14634061-1E27-47E1-9015-4D477089EFA7}"/>
              </a:ext>
            </a:extLst>
          </p:cNvPr>
          <p:cNvGrpSpPr/>
          <p:nvPr/>
        </p:nvGrpSpPr>
        <p:grpSpPr>
          <a:xfrm>
            <a:off x="6691483" y="1206579"/>
            <a:ext cx="2202816" cy="2029443"/>
            <a:chOff x="8921977" y="984542"/>
            <a:chExt cx="2937088" cy="2705926"/>
          </a:xfrm>
        </p:grpSpPr>
        <p:sp>
          <p:nvSpPr>
            <p:cNvPr id="19" name="TextBox 30">
              <a:extLst>
                <a:ext uri="{FF2B5EF4-FFF2-40B4-BE49-F238E27FC236}">
                  <a16:creationId xmlns:a16="http://schemas.microsoft.com/office/drawing/2014/main" id="{FCE526C6-8C55-4422-AA07-2E7DEBEDD9AB}"/>
                </a:ext>
              </a:extLst>
            </p:cNvPr>
            <p:cNvSpPr txBox="1"/>
            <p:nvPr/>
          </p:nvSpPr>
          <p:spPr>
            <a:xfrm>
              <a:off x="8921977" y="984542"/>
              <a:ext cx="2937088" cy="94384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cap="all" dirty="0">
                  <a:solidFill>
                    <a:schemeClr val="accent3"/>
                  </a:solidFill>
                </a:rPr>
                <a:t>Always up to date!</a:t>
              </a:r>
            </a:p>
          </p:txBody>
        </p:sp>
        <p:sp>
          <p:nvSpPr>
            <p:cNvPr id="20" name="TextBox 31">
              <a:extLst>
                <a:ext uri="{FF2B5EF4-FFF2-40B4-BE49-F238E27FC236}">
                  <a16:creationId xmlns:a16="http://schemas.microsoft.com/office/drawing/2014/main" id="{755B5105-3F48-44DD-BC74-F05A20976B44}"/>
                </a:ext>
              </a:extLst>
            </p:cNvPr>
            <p:cNvSpPr txBox="1"/>
            <p:nvPr/>
          </p:nvSpPr>
          <p:spPr>
            <a:xfrm>
              <a:off x="8929772" y="1925881"/>
              <a:ext cx="2929293" cy="176458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Regular NFI every 10 years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Simplified subsample inventory in the time between</a:t>
              </a:r>
            </a:p>
          </p:txBody>
        </p:sp>
      </p:grpSp>
      <p:grpSp>
        <p:nvGrpSpPr>
          <p:cNvPr id="21" name="Group 32">
            <a:extLst>
              <a:ext uri="{FF2B5EF4-FFF2-40B4-BE49-F238E27FC236}">
                <a16:creationId xmlns:a16="http://schemas.microsoft.com/office/drawing/2014/main" id="{9E3199F5-D307-4F9D-B7C3-9196DB87A5B7}"/>
              </a:ext>
            </a:extLst>
          </p:cNvPr>
          <p:cNvGrpSpPr/>
          <p:nvPr/>
        </p:nvGrpSpPr>
        <p:grpSpPr>
          <a:xfrm>
            <a:off x="6691483" y="3512080"/>
            <a:ext cx="2202816" cy="1475446"/>
            <a:chOff x="8921977" y="4001571"/>
            <a:chExt cx="2937088" cy="1967263"/>
          </a:xfrm>
        </p:grpSpPr>
        <p:sp>
          <p:nvSpPr>
            <p:cNvPr id="22" name="TextBox 35">
              <a:extLst>
                <a:ext uri="{FF2B5EF4-FFF2-40B4-BE49-F238E27FC236}">
                  <a16:creationId xmlns:a16="http://schemas.microsoft.com/office/drawing/2014/main" id="{C53D312C-00C5-4286-8988-316873B3D381}"/>
                </a:ext>
              </a:extLst>
            </p:cNvPr>
            <p:cNvSpPr txBox="1"/>
            <p:nvPr/>
          </p:nvSpPr>
          <p:spPr>
            <a:xfrm>
              <a:off x="8921977" y="4001571"/>
              <a:ext cx="2937088" cy="53348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cap="all" dirty="0">
                  <a:solidFill>
                    <a:schemeClr val="accent6"/>
                  </a:solidFill>
                </a:rPr>
                <a:t>Multiple targets </a:t>
              </a:r>
            </a:p>
          </p:txBody>
        </p:sp>
        <p:sp>
          <p:nvSpPr>
            <p:cNvPr id="24" name="TextBox 37">
              <a:extLst>
                <a:ext uri="{FF2B5EF4-FFF2-40B4-BE49-F238E27FC236}">
                  <a16:creationId xmlns:a16="http://schemas.microsoft.com/office/drawing/2014/main" id="{515EE682-7B20-4D87-A7B2-61F09EA6DD0E}"/>
                </a:ext>
              </a:extLst>
            </p:cNvPr>
            <p:cNvSpPr txBox="1"/>
            <p:nvPr/>
          </p:nvSpPr>
          <p:spPr>
            <a:xfrm>
              <a:off x="8929772" y="4532542"/>
              <a:ext cx="2929293" cy="143629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Forest resources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Nature protection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Carbon sequestration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Outlook studies</a:t>
              </a:r>
            </a:p>
          </p:txBody>
        </p:sp>
      </p:grpSp>
      <p:grpSp>
        <p:nvGrpSpPr>
          <p:cNvPr id="25" name="Group 38">
            <a:extLst>
              <a:ext uri="{FF2B5EF4-FFF2-40B4-BE49-F238E27FC236}">
                <a16:creationId xmlns:a16="http://schemas.microsoft.com/office/drawing/2014/main" id="{EA312CFD-E6B5-4E4C-B73A-E6CF0A3A1772}"/>
              </a:ext>
            </a:extLst>
          </p:cNvPr>
          <p:cNvGrpSpPr/>
          <p:nvPr/>
        </p:nvGrpSpPr>
        <p:grpSpPr>
          <a:xfrm>
            <a:off x="261395" y="4566743"/>
            <a:ext cx="2202816" cy="1229225"/>
            <a:chOff x="332936" y="4580523"/>
            <a:chExt cx="2937088" cy="1638968"/>
          </a:xfrm>
        </p:grpSpPr>
        <p:sp>
          <p:nvSpPr>
            <p:cNvPr id="26" name="TextBox 40">
              <a:extLst>
                <a:ext uri="{FF2B5EF4-FFF2-40B4-BE49-F238E27FC236}">
                  <a16:creationId xmlns:a16="http://schemas.microsoft.com/office/drawing/2014/main" id="{2AEC781D-D8A7-4789-8499-0B5ED3E06FDF}"/>
                </a:ext>
              </a:extLst>
            </p:cNvPr>
            <p:cNvSpPr txBox="1"/>
            <p:nvPr/>
          </p:nvSpPr>
          <p:spPr>
            <a:xfrm>
              <a:off x="332936" y="4580523"/>
              <a:ext cx="2937088" cy="53348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000" b="1" cap="all" dirty="0">
                  <a:solidFill>
                    <a:schemeClr val="accent1"/>
                  </a:solidFill>
                </a:rPr>
                <a:t>robustness</a:t>
              </a:r>
            </a:p>
          </p:txBody>
        </p:sp>
        <p:sp>
          <p:nvSpPr>
            <p:cNvPr id="27" name="TextBox 41">
              <a:extLst>
                <a:ext uri="{FF2B5EF4-FFF2-40B4-BE49-F238E27FC236}">
                  <a16:creationId xmlns:a16="http://schemas.microsoft.com/office/drawing/2014/main" id="{C29D0D13-9B62-4C7D-A290-8756077BC633}"/>
                </a:ext>
              </a:extLst>
            </p:cNvPr>
            <p:cNvSpPr txBox="1"/>
            <p:nvPr/>
          </p:nvSpPr>
          <p:spPr>
            <a:xfrm>
              <a:off x="340731" y="5111494"/>
              <a:ext cx="2929293" cy="1107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Comparability over time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Acceptance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Clear massages</a:t>
              </a:r>
            </a:p>
          </p:txBody>
        </p:sp>
      </p:grpSp>
      <p:grpSp>
        <p:nvGrpSpPr>
          <p:cNvPr id="28" name="Group 42">
            <a:extLst>
              <a:ext uri="{FF2B5EF4-FFF2-40B4-BE49-F238E27FC236}">
                <a16:creationId xmlns:a16="http://schemas.microsoft.com/office/drawing/2014/main" id="{4584049D-B33A-4DEC-B694-550D88DE2851}"/>
              </a:ext>
            </a:extLst>
          </p:cNvPr>
          <p:cNvGrpSpPr/>
          <p:nvPr/>
        </p:nvGrpSpPr>
        <p:grpSpPr>
          <a:xfrm>
            <a:off x="255548" y="2357074"/>
            <a:ext cx="2202816" cy="2029443"/>
            <a:chOff x="340731" y="1687116"/>
            <a:chExt cx="2937088" cy="2705922"/>
          </a:xfrm>
        </p:grpSpPr>
        <p:sp>
          <p:nvSpPr>
            <p:cNvPr id="29" name="TextBox 43">
              <a:extLst>
                <a:ext uri="{FF2B5EF4-FFF2-40B4-BE49-F238E27FC236}">
                  <a16:creationId xmlns:a16="http://schemas.microsoft.com/office/drawing/2014/main" id="{7CE7269B-4EAD-4362-A385-1039AC23BF1F}"/>
                </a:ext>
              </a:extLst>
            </p:cNvPr>
            <p:cNvSpPr txBox="1"/>
            <p:nvPr/>
          </p:nvSpPr>
          <p:spPr>
            <a:xfrm>
              <a:off x="340731" y="1687116"/>
              <a:ext cx="2937088" cy="94384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000" b="1" cap="all" dirty="0">
                  <a:solidFill>
                    <a:schemeClr val="accent2"/>
                  </a:solidFill>
                </a:rPr>
                <a:t>no cost escalation!</a:t>
              </a:r>
            </a:p>
          </p:txBody>
        </p:sp>
        <p:sp>
          <p:nvSpPr>
            <p:cNvPr id="30" name="TextBox 44">
              <a:extLst>
                <a:ext uri="{FF2B5EF4-FFF2-40B4-BE49-F238E27FC236}">
                  <a16:creationId xmlns:a16="http://schemas.microsoft.com/office/drawing/2014/main" id="{0037F893-E1EB-46F7-89DC-96897F655B86}"/>
                </a:ext>
              </a:extLst>
            </p:cNvPr>
            <p:cNvSpPr txBox="1"/>
            <p:nvPr/>
          </p:nvSpPr>
          <p:spPr>
            <a:xfrm>
              <a:off x="348526" y="2628454"/>
              <a:ext cx="2929293" cy="176458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high cost sensitivity in plot design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Increasing willingness for higher sample density</a:t>
              </a:r>
            </a:p>
          </p:txBody>
        </p:sp>
      </p:grpSp>
      <p:sp>
        <p:nvSpPr>
          <p:cNvPr id="31" name="Rectangle: Rounded Corners 45">
            <a:extLst>
              <a:ext uri="{FF2B5EF4-FFF2-40B4-BE49-F238E27FC236}">
                <a16:creationId xmlns:a16="http://schemas.microsoft.com/office/drawing/2014/main" id="{18FDB597-D026-4230-A6B6-691FB8D97837}"/>
              </a:ext>
            </a:extLst>
          </p:cNvPr>
          <p:cNvSpPr/>
          <p:nvPr/>
        </p:nvSpPr>
        <p:spPr>
          <a:xfrm>
            <a:off x="2544757" y="2716828"/>
            <a:ext cx="82358" cy="346249"/>
          </a:xfrm>
          <a:prstGeom prst="roundRect">
            <a:avLst>
              <a:gd name="adj" fmla="val 276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32" name="Rectangle: Rounded Corners 46">
            <a:extLst>
              <a:ext uri="{FF2B5EF4-FFF2-40B4-BE49-F238E27FC236}">
                <a16:creationId xmlns:a16="http://schemas.microsoft.com/office/drawing/2014/main" id="{62E463DA-3DF1-45DB-881E-37FE6C013F88}"/>
              </a:ext>
            </a:extLst>
          </p:cNvPr>
          <p:cNvSpPr/>
          <p:nvPr/>
        </p:nvSpPr>
        <p:spPr>
          <a:xfrm>
            <a:off x="2544757" y="4538174"/>
            <a:ext cx="82358" cy="346249"/>
          </a:xfrm>
          <a:prstGeom prst="roundRect">
            <a:avLst>
              <a:gd name="adj" fmla="val 276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33" name="Rectangle: Rounded Corners 47">
            <a:extLst>
              <a:ext uri="{FF2B5EF4-FFF2-40B4-BE49-F238E27FC236}">
                <a16:creationId xmlns:a16="http://schemas.microsoft.com/office/drawing/2014/main" id="{5876010F-79D8-4956-8745-0C744794A4A2}"/>
              </a:ext>
            </a:extLst>
          </p:cNvPr>
          <p:cNvSpPr/>
          <p:nvPr/>
        </p:nvSpPr>
        <p:spPr>
          <a:xfrm>
            <a:off x="6516887" y="1568218"/>
            <a:ext cx="82358" cy="346249"/>
          </a:xfrm>
          <a:prstGeom prst="roundRect">
            <a:avLst>
              <a:gd name="adj" fmla="val 276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34" name="Rectangle: Rounded Corners 48">
            <a:extLst>
              <a:ext uri="{FF2B5EF4-FFF2-40B4-BE49-F238E27FC236}">
                <a16:creationId xmlns:a16="http://schemas.microsoft.com/office/drawing/2014/main" id="{7E8583D4-09FC-4437-BFDB-7DCE3C47345E}"/>
              </a:ext>
            </a:extLst>
          </p:cNvPr>
          <p:cNvSpPr/>
          <p:nvPr/>
        </p:nvSpPr>
        <p:spPr>
          <a:xfrm>
            <a:off x="6516887" y="3565943"/>
            <a:ext cx="82358" cy="346249"/>
          </a:xfrm>
          <a:prstGeom prst="roundRect">
            <a:avLst>
              <a:gd name="adj" fmla="val 276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35" name="Rechteck 34"/>
          <p:cNvSpPr/>
          <p:nvPr/>
        </p:nvSpPr>
        <p:spPr>
          <a:xfrm>
            <a:off x="7207251" y="5942088"/>
            <a:ext cx="158889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Designed</a:t>
            </a:r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de-DE" sz="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by</a:t>
            </a:r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PresentationGO.com</a:t>
            </a:r>
          </a:p>
        </p:txBody>
      </p:sp>
    </p:spTree>
    <p:extLst>
      <p:ext uri="{BB962C8B-B14F-4D97-AF65-F5344CB8AC3E}">
        <p14:creationId xmlns:p14="http://schemas.microsoft.com/office/powerpoint/2010/main" val="2975971829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US" sz="3200" dirty="0"/>
              <a:t>(4) A powerful data management </a:t>
            </a:r>
            <a:br>
              <a:rPr lang="en-US" sz="3200" dirty="0"/>
            </a:br>
            <a:r>
              <a:rPr lang="en-US" sz="3200" dirty="0"/>
              <a:t>is the backbone of the NFI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148A30C4-5196-49B3-9EA8-D26A2B095CB3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years of National Forest Inventory in Germany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5580112" y="2388837"/>
            <a:ext cx="343560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The dilemma</a:t>
            </a:r>
          </a:p>
          <a:p>
            <a:pPr algn="ctr"/>
            <a:endParaRPr lang="en-GB" sz="2400" dirty="0"/>
          </a:p>
          <a:p>
            <a:pPr algn="ctr"/>
            <a:r>
              <a:rPr lang="en-GB" sz="3200" dirty="0"/>
              <a:t>Inventory cycle</a:t>
            </a:r>
          </a:p>
          <a:p>
            <a:pPr algn="ctr"/>
            <a:r>
              <a:rPr lang="en-GB" sz="4400" dirty="0"/>
              <a:t>&gt;</a:t>
            </a:r>
          </a:p>
          <a:p>
            <a:pPr algn="ctr"/>
            <a:r>
              <a:rPr lang="en-GB" sz="3200" dirty="0"/>
              <a:t>Software live cycle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313664" y="994206"/>
            <a:ext cx="5406531" cy="5410200"/>
            <a:chOff x="3493539" y="1124744"/>
            <a:chExt cx="5406531" cy="5410200"/>
          </a:xfrm>
        </p:grpSpPr>
        <p:grpSp>
          <p:nvGrpSpPr>
            <p:cNvPr id="17" name="Gruppieren 16"/>
            <p:cNvGrpSpPr>
              <a:grpSpLocks noChangeAspect="1"/>
            </p:cNvGrpSpPr>
            <p:nvPr/>
          </p:nvGrpSpPr>
          <p:grpSpPr>
            <a:xfrm>
              <a:off x="3493539" y="1124744"/>
              <a:ext cx="5406531" cy="5410200"/>
              <a:chOff x="1127429" y="1106052"/>
              <a:chExt cx="5406531" cy="5410200"/>
            </a:xfrm>
          </p:grpSpPr>
          <p:grpSp>
            <p:nvGrpSpPr>
              <p:cNvPr id="18" name="Group 7"/>
              <p:cNvGrpSpPr>
                <a:grpSpLocks noChangeAspect="1"/>
              </p:cNvGrpSpPr>
              <p:nvPr/>
            </p:nvGrpSpPr>
            <p:grpSpPr>
              <a:xfrm>
                <a:off x="2588854" y="2568037"/>
                <a:ext cx="2473847" cy="2473847"/>
                <a:chOff x="685800" y="1295400"/>
                <a:chExt cx="4572000" cy="4572000"/>
              </a:xfrm>
            </p:grpSpPr>
            <p:pic>
              <p:nvPicPr>
                <p:cNvPr id="35" name="Picture 8"/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prstClr val="black"/>
                    <a:schemeClr val="accent6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5800" y="1295400"/>
                  <a:ext cx="4572000" cy="4572000"/>
                </a:xfrm>
                <a:prstGeom prst="rect">
                  <a:avLst/>
                </a:prstGeom>
              </p:spPr>
            </p:pic>
            <p:sp>
              <p:nvSpPr>
                <p:cNvPr id="36" name="TextBox 9"/>
                <p:cNvSpPr txBox="1"/>
                <p:nvPr/>
              </p:nvSpPr>
              <p:spPr>
                <a:xfrm>
                  <a:off x="1295400" y="3232216"/>
                  <a:ext cx="3352799" cy="6825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/>
                    <a:t>Security</a:t>
                  </a:r>
                </a:p>
              </p:txBody>
            </p:sp>
          </p:grpSp>
          <p:grpSp>
            <p:nvGrpSpPr>
              <p:cNvPr id="19" name="Group 18"/>
              <p:cNvGrpSpPr/>
              <p:nvPr/>
            </p:nvGrpSpPr>
            <p:grpSpPr>
              <a:xfrm>
                <a:off x="4060113" y="1107501"/>
                <a:ext cx="2473847" cy="2473847"/>
                <a:chOff x="4060113" y="1107501"/>
                <a:chExt cx="2473847" cy="2473847"/>
              </a:xfrm>
            </p:grpSpPr>
            <p:pic>
              <p:nvPicPr>
                <p:cNvPr id="33" name="Picture 11"/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60113" y="1107501"/>
                  <a:ext cx="2473847" cy="2473847"/>
                </a:xfrm>
                <a:prstGeom prst="rect">
                  <a:avLst/>
                </a:prstGeom>
              </p:spPr>
            </p:pic>
            <p:sp>
              <p:nvSpPr>
                <p:cNvPr id="34" name="TextBox 12"/>
                <p:cNvSpPr txBox="1"/>
                <p:nvPr/>
              </p:nvSpPr>
              <p:spPr>
                <a:xfrm>
                  <a:off x="4389959" y="2168536"/>
                  <a:ext cx="200391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/>
                    <a:t>Plausibility checks</a:t>
                  </a:r>
                </a:p>
              </p:txBody>
            </p:sp>
          </p:grpSp>
          <p:grpSp>
            <p:nvGrpSpPr>
              <p:cNvPr id="20" name="Group 41"/>
              <p:cNvGrpSpPr/>
              <p:nvPr/>
            </p:nvGrpSpPr>
            <p:grpSpPr>
              <a:xfrm>
                <a:off x="1136845" y="4030892"/>
                <a:ext cx="2473847" cy="2473847"/>
                <a:chOff x="1136845" y="4030892"/>
                <a:chExt cx="2473847" cy="2473847"/>
              </a:xfrm>
            </p:grpSpPr>
            <p:pic>
              <p:nvPicPr>
                <p:cNvPr id="31" name="Picture 34"/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36845" y="4030892"/>
                  <a:ext cx="2473847" cy="2473847"/>
                </a:xfrm>
                <a:prstGeom prst="rect">
                  <a:avLst/>
                </a:prstGeom>
              </p:spPr>
            </p:pic>
            <p:sp>
              <p:nvSpPr>
                <p:cNvPr id="32" name="TextBox 35"/>
                <p:cNvSpPr txBox="1"/>
                <p:nvPr/>
              </p:nvSpPr>
              <p:spPr>
                <a:xfrm>
                  <a:off x="1447441" y="5091927"/>
                  <a:ext cx="181415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/>
                    <a:t>Aggregation</a:t>
                  </a:r>
                </a:p>
              </p:txBody>
            </p:sp>
          </p:grpSp>
          <p:grpSp>
            <p:nvGrpSpPr>
              <p:cNvPr id="21" name="Group 2"/>
              <p:cNvGrpSpPr/>
              <p:nvPr/>
            </p:nvGrpSpPr>
            <p:grpSpPr>
              <a:xfrm>
                <a:off x="4046045" y="4033251"/>
                <a:ext cx="2473847" cy="2473847"/>
                <a:chOff x="4046045" y="4023920"/>
                <a:chExt cx="2473847" cy="2473847"/>
              </a:xfrm>
            </p:grpSpPr>
            <p:pic>
              <p:nvPicPr>
                <p:cNvPr id="29" name="Picture 14"/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46045" y="4023920"/>
                  <a:ext cx="2473847" cy="2473847"/>
                </a:xfrm>
                <a:prstGeom prst="rect">
                  <a:avLst/>
                </a:prstGeom>
              </p:spPr>
            </p:pic>
            <p:sp>
              <p:nvSpPr>
                <p:cNvPr id="30" name="TextBox 15"/>
                <p:cNvSpPr txBox="1"/>
                <p:nvPr/>
              </p:nvSpPr>
              <p:spPr>
                <a:xfrm>
                  <a:off x="4389959" y="5071906"/>
                  <a:ext cx="181415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/>
                    <a:t>Presentation</a:t>
                  </a:r>
                </a:p>
              </p:txBody>
            </p:sp>
          </p:grpSp>
          <p:grpSp>
            <p:nvGrpSpPr>
              <p:cNvPr id="22" name="Group 42"/>
              <p:cNvGrpSpPr/>
              <p:nvPr/>
            </p:nvGrpSpPr>
            <p:grpSpPr>
              <a:xfrm>
                <a:off x="1130644" y="1109674"/>
                <a:ext cx="2473847" cy="2473847"/>
                <a:chOff x="1130644" y="1109674"/>
                <a:chExt cx="2473847" cy="2473847"/>
              </a:xfrm>
            </p:grpSpPr>
            <p:pic>
              <p:nvPicPr>
                <p:cNvPr id="27" name="Picture 38"/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30644" y="1109674"/>
                  <a:ext cx="2473847" cy="2473847"/>
                </a:xfrm>
                <a:prstGeom prst="rect">
                  <a:avLst/>
                </a:prstGeom>
              </p:spPr>
            </p:pic>
            <p:sp>
              <p:nvSpPr>
                <p:cNvPr id="28" name="TextBox 39"/>
                <p:cNvSpPr txBox="1"/>
                <p:nvPr/>
              </p:nvSpPr>
              <p:spPr>
                <a:xfrm>
                  <a:off x="1460490" y="2157659"/>
                  <a:ext cx="181415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/>
                    <a:t>Collecting</a:t>
                  </a:r>
                </a:p>
              </p:txBody>
            </p:sp>
          </p:grpSp>
          <p:pic>
            <p:nvPicPr>
              <p:cNvPr id="23" name="Picture 3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47064" y="2565711"/>
                <a:ext cx="2486046" cy="2486046"/>
              </a:xfrm>
              <a:prstGeom prst="rect">
                <a:avLst/>
              </a:prstGeom>
              <a:effectLst/>
            </p:spPr>
          </p:pic>
          <p:pic>
            <p:nvPicPr>
              <p:cNvPr id="24" name="Picture 27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429" y="2549927"/>
                <a:ext cx="2486046" cy="2486046"/>
              </a:xfrm>
              <a:prstGeom prst="rect">
                <a:avLst/>
              </a:prstGeom>
              <a:effectLst/>
            </p:spPr>
          </p:pic>
          <p:pic>
            <p:nvPicPr>
              <p:cNvPr id="25" name="Picture 28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2004" y="1106052"/>
                <a:ext cx="2486046" cy="2486046"/>
              </a:xfrm>
              <a:prstGeom prst="rect">
                <a:avLst/>
              </a:prstGeom>
              <a:effectLst/>
            </p:spPr>
          </p:pic>
          <p:pic>
            <p:nvPicPr>
              <p:cNvPr id="26" name="Picture 40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6655" y="4030206"/>
                <a:ext cx="2486046" cy="2486046"/>
              </a:xfrm>
              <a:prstGeom prst="rect">
                <a:avLst/>
              </a:prstGeom>
              <a:effectLst/>
            </p:spPr>
          </p:pic>
        </p:grpSp>
        <p:sp>
          <p:nvSpPr>
            <p:cNvPr id="38" name="TextBox 39"/>
            <p:cNvSpPr txBox="1"/>
            <p:nvPr/>
          </p:nvSpPr>
          <p:spPr>
            <a:xfrm>
              <a:off x="3949966" y="3428296"/>
              <a:ext cx="149765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high</a:t>
              </a:r>
            </a:p>
            <a:p>
              <a:pPr algn="ctr"/>
              <a:r>
                <a:rPr lang="en-US" dirty="0"/>
                <a:t>-</a:t>
              </a:r>
            </a:p>
            <a:p>
              <a:pPr algn="ctr"/>
              <a:r>
                <a:rPr lang="en-US" dirty="0"/>
                <a:t>performance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6863689" y="3436981"/>
              <a:ext cx="149765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user </a:t>
              </a:r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friendly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462134" y="4868456"/>
              <a:ext cx="149765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high</a:t>
              </a:r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flexibility</a:t>
              </a:r>
            </a:p>
          </p:txBody>
        </p:sp>
        <p:sp>
          <p:nvSpPr>
            <p:cNvPr id="41" name="TextBox 39"/>
            <p:cNvSpPr txBox="1"/>
            <p:nvPr/>
          </p:nvSpPr>
          <p:spPr>
            <a:xfrm>
              <a:off x="5441195" y="1980720"/>
              <a:ext cx="149765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fit </a:t>
              </a:r>
            </a:p>
            <a:p>
              <a:pPr algn="ctr"/>
              <a:r>
                <a:rPr lang="en-US" dirty="0"/>
                <a:t>for</a:t>
              </a:r>
            </a:p>
            <a:p>
              <a:pPr algn="ctr"/>
              <a:r>
                <a:rPr lang="en-US" dirty="0"/>
                <a:t> future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9572952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US" sz="3200" dirty="0"/>
              <a:t>(5) The value of time series </a:t>
            </a:r>
            <a:br>
              <a:rPr lang="en-US" sz="3200" dirty="0"/>
            </a:br>
            <a:r>
              <a:rPr lang="en-US" sz="3200" dirty="0"/>
              <a:t>is an obstacle for innovation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148A30C4-5196-49B3-9EA8-D26A2B095CB3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23" name="Rechteck 22"/>
          <p:cNvSpPr/>
          <p:nvPr/>
        </p:nvSpPr>
        <p:spPr>
          <a:xfrm>
            <a:off x="395536" y="1556792"/>
            <a:ext cx="34067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600" b="1" dirty="0">
                <a:solidFill>
                  <a:schemeClr val="tx2"/>
                </a:solidFill>
                <a:latin typeface="Calibri" pitchFamily="34" charset="0"/>
              </a:rPr>
              <a:t>Do not change</a:t>
            </a:r>
          </a:p>
          <a:p>
            <a:pPr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Definitions</a:t>
            </a:r>
          </a:p>
          <a:p>
            <a:pPr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Measurements</a:t>
            </a:r>
          </a:p>
          <a:p>
            <a:pPr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Formulas</a:t>
            </a:r>
          </a:p>
          <a:p>
            <a:pPr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Plot</a:t>
            </a:r>
            <a:r>
              <a:rPr lang="en-GB" sz="20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 </a:t>
            </a: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selection</a:t>
            </a:r>
          </a:p>
          <a:p>
            <a:pPr>
              <a:spcAft>
                <a:spcPts val="1200"/>
              </a:spcAft>
            </a:pPr>
            <a:endParaRPr lang="en-GB" sz="2000" i="1" dirty="0">
              <a:solidFill>
                <a:srgbClr val="37464B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years of National Forest Inventory in Germany</a:t>
            </a: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07881"/>
            <a:ext cx="256222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7"/>
          <p:cNvSpPr/>
          <p:nvPr/>
        </p:nvSpPr>
        <p:spPr>
          <a:xfrm>
            <a:off x="5292080" y="2138660"/>
            <a:ext cx="3744415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600" b="1" dirty="0">
                <a:solidFill>
                  <a:schemeClr val="tx2"/>
                </a:solidFill>
                <a:latin typeface="Calibri" pitchFamily="34" charset="0"/>
              </a:rPr>
              <a:t>But …</a:t>
            </a:r>
          </a:p>
          <a:p>
            <a:pPr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Growing information need</a:t>
            </a:r>
          </a:p>
          <a:p>
            <a:pPr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Need for more efficiency</a:t>
            </a:r>
          </a:p>
          <a:p>
            <a:pPr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Scientific innovation</a:t>
            </a:r>
          </a:p>
        </p:txBody>
      </p:sp>
      <p:sp>
        <p:nvSpPr>
          <p:cNvPr id="9" name="Rechteck 8"/>
          <p:cNvSpPr/>
          <p:nvPr/>
        </p:nvSpPr>
        <p:spPr>
          <a:xfrm>
            <a:off x="394379" y="4581128"/>
            <a:ext cx="819288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2600" b="1" dirty="0">
                <a:solidFill>
                  <a:schemeClr val="tx2"/>
                </a:solidFill>
                <a:latin typeface="Calibri" pitchFamily="34" charset="0"/>
              </a:rPr>
              <a:t>For correct time series</a:t>
            </a:r>
          </a:p>
          <a:p>
            <a:pPr algn="ctr"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Re-evaluation of old data with new methods</a:t>
            </a:r>
          </a:p>
          <a:p>
            <a:pPr>
              <a:spcAft>
                <a:spcPts val="1200"/>
              </a:spcAft>
            </a:pPr>
            <a:endParaRPr lang="en-GB" sz="2000" i="1" dirty="0">
              <a:solidFill>
                <a:srgbClr val="37464B"/>
              </a:solidFill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69533816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US" sz="3200" dirty="0"/>
              <a:t>(6) Acceptance, trust and communication </a:t>
            </a:r>
            <a:br>
              <a:rPr lang="en-US" sz="3200" dirty="0"/>
            </a:br>
            <a:r>
              <a:rPr lang="en-US" sz="3200" dirty="0"/>
              <a:t>make the impact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148A30C4-5196-49B3-9EA8-D26A2B095CB3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years of National Forest Inventory in Germany</a:t>
            </a:r>
            <a:endParaRPr lang="de-DE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628657" y="3488597"/>
            <a:ext cx="3477462" cy="2534023"/>
            <a:chOff x="971600" y="3645024"/>
            <a:chExt cx="3201860" cy="2406979"/>
          </a:xfrm>
        </p:grpSpPr>
        <p:pic>
          <p:nvPicPr>
            <p:cNvPr id="10" name="Grafik 9"/>
            <p:cNvPicPr/>
            <p:nvPr/>
          </p:nvPicPr>
          <p:blipFill rotWithShape="1">
            <a:blip r:embed="rId3"/>
            <a:srcRect l="9659" t="9592" r="10521" b="3171"/>
            <a:stretch/>
          </p:blipFill>
          <p:spPr bwMode="auto">
            <a:xfrm>
              <a:off x="971600" y="3645024"/>
              <a:ext cx="3201860" cy="240697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5" name="Textfeld 14"/>
            <p:cNvSpPr txBox="1"/>
            <p:nvPr/>
          </p:nvSpPr>
          <p:spPr>
            <a:xfrm rot="20066817">
              <a:off x="1238248" y="4642364"/>
              <a:ext cx="2337435" cy="430887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none" lIns="0" tIns="0" rIns="0" bIns="0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de-DE" sz="2800" b="1" dirty="0">
                  <a:solidFill>
                    <a:schemeClr val="tx2"/>
                  </a:solidFill>
                </a:rPr>
                <a:t>thuenen.de/wo</a:t>
              </a:r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154555" y="1321902"/>
            <a:ext cx="4705477" cy="2039388"/>
            <a:chOff x="-4525965" y="1494660"/>
            <a:chExt cx="4705477" cy="2039388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45" t="17124" r="9460" b="38718"/>
            <a:stretch/>
          </p:blipFill>
          <p:spPr bwMode="auto">
            <a:xfrm>
              <a:off x="-4525965" y="1494660"/>
              <a:ext cx="4705477" cy="2039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feld 11"/>
            <p:cNvSpPr txBox="1"/>
            <p:nvPr/>
          </p:nvSpPr>
          <p:spPr>
            <a:xfrm rot="20066817">
              <a:off x="-4005486" y="2358796"/>
              <a:ext cx="3509807" cy="430887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none" lIns="0" tIns="0" rIns="0" bIns="0" rtlCol="0">
              <a:spAutoFit/>
            </a:bodyPr>
            <a:lstStyle/>
            <a:p>
              <a:pPr marL="0">
                <a:spcBef>
                  <a:spcPts val="600"/>
                </a:spcBef>
                <a:spcAft>
                  <a:spcPts val="1200"/>
                </a:spcAft>
              </a:pPr>
              <a:r>
                <a:rPr lang="de-DE" sz="2800" b="1" dirty="0">
                  <a:solidFill>
                    <a:schemeClr val="tx2"/>
                  </a:solidFill>
                </a:rPr>
                <a:t>bundeswaldinventur.de</a:t>
              </a:r>
            </a:p>
          </p:txBody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7" t="8958" r="11069" b="26604"/>
          <a:stretch/>
        </p:blipFill>
        <p:spPr bwMode="auto">
          <a:xfrm>
            <a:off x="4939596" y="1198231"/>
            <a:ext cx="3952884" cy="2570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feld 8"/>
          <p:cNvSpPr txBox="1"/>
          <p:nvPr/>
        </p:nvSpPr>
        <p:spPr>
          <a:xfrm rot="20066817">
            <a:off x="5215857" y="2267801"/>
            <a:ext cx="3419141" cy="43088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de-DE" sz="2800" b="1" dirty="0">
                <a:solidFill>
                  <a:schemeClr val="tx2"/>
                </a:solidFill>
              </a:rPr>
              <a:t>twitter.com/BWI_INFO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4427984" y="3674039"/>
            <a:ext cx="3717813" cy="2476540"/>
            <a:chOff x="4788025" y="1245596"/>
            <a:chExt cx="4037859" cy="2778708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356" t="10039" r="31830" b="7896"/>
            <a:stretch/>
          </p:blipFill>
          <p:spPr bwMode="auto">
            <a:xfrm>
              <a:off x="4788025" y="1245596"/>
              <a:ext cx="4037859" cy="27787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feld 13"/>
            <p:cNvSpPr txBox="1"/>
            <p:nvPr/>
          </p:nvSpPr>
          <p:spPr>
            <a:xfrm rot="20066817">
              <a:off x="5832804" y="2553524"/>
              <a:ext cx="1222001" cy="430887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none" lIns="0" tIns="0" rIns="0" bIns="0" rtlCol="0">
              <a:spAutoFit/>
            </a:bodyPr>
            <a:lstStyle/>
            <a:p>
              <a:pPr marL="0">
                <a:spcAft>
                  <a:spcPts val="1200"/>
                </a:spcAft>
              </a:pPr>
              <a:r>
                <a:rPr lang="de-DE" sz="2800" b="1" dirty="0">
                  <a:solidFill>
                    <a:schemeClr val="tx2"/>
                  </a:solidFill>
                </a:rPr>
                <a:t>bwi.info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8074456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US" sz="3200" dirty="0"/>
              <a:t>(7) The NFI supports political processes </a:t>
            </a:r>
            <a:br>
              <a:rPr lang="en-US" sz="3200" dirty="0"/>
            </a:br>
            <a:r>
              <a:rPr lang="en-US" sz="3200" dirty="0"/>
              <a:t>but must be independent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148A30C4-5196-49B3-9EA8-D26A2B095CB3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years of National Forest Inventory in Germany</a:t>
            </a:r>
            <a:endParaRPr lang="de-DE" dirty="0"/>
          </a:p>
        </p:txBody>
      </p:sp>
      <p:graphicFrame>
        <p:nvGraphicFramePr>
          <p:cNvPr id="12" name="Diagramm 11"/>
          <p:cNvGraphicFramePr/>
          <p:nvPr>
            <p:extLst>
              <p:ext uri="{D42A27DB-BD31-4B8C-83A1-F6EECF244321}">
                <p14:modId xmlns:p14="http://schemas.microsoft.com/office/powerpoint/2010/main" val="2059983125"/>
              </p:ext>
            </p:extLst>
          </p:nvPr>
        </p:nvGraphicFramePr>
        <p:xfrm>
          <a:off x="-612576" y="908720"/>
          <a:ext cx="446449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Diagramm 12"/>
          <p:cNvGraphicFramePr/>
          <p:nvPr>
            <p:extLst>
              <p:ext uri="{D42A27DB-BD31-4B8C-83A1-F6EECF244321}">
                <p14:modId xmlns:p14="http://schemas.microsoft.com/office/powerpoint/2010/main" val="1445052073"/>
              </p:ext>
            </p:extLst>
          </p:nvPr>
        </p:nvGraphicFramePr>
        <p:xfrm>
          <a:off x="3347864" y="1268760"/>
          <a:ext cx="2448272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5940152" y="4301786"/>
            <a:ext cx="32038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Strategic planning</a:t>
            </a:r>
          </a:p>
          <a:p>
            <a:r>
              <a:rPr lang="en-GB" sz="2200" dirty="0"/>
              <a:t>Public relations</a:t>
            </a:r>
          </a:p>
          <a:p>
            <a:r>
              <a:rPr lang="en-GB" sz="2200" dirty="0"/>
              <a:t>Financial incentives Legislation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5868144" y="1556792"/>
            <a:ext cx="28083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Timber production</a:t>
            </a:r>
          </a:p>
          <a:p>
            <a:r>
              <a:rPr lang="en-GB" sz="2200" dirty="0"/>
              <a:t>Biodiversity</a:t>
            </a:r>
          </a:p>
          <a:p>
            <a:r>
              <a:rPr lang="en-GB" sz="2200" dirty="0"/>
              <a:t>Climate protection</a:t>
            </a:r>
          </a:p>
          <a:p>
            <a:r>
              <a:rPr lang="en-GB" sz="2200" dirty="0"/>
              <a:t>Climate adaption</a:t>
            </a:r>
          </a:p>
        </p:txBody>
      </p:sp>
    </p:spTree>
    <p:extLst>
      <p:ext uri="{BB962C8B-B14F-4D97-AF65-F5344CB8AC3E}">
        <p14:creationId xmlns:p14="http://schemas.microsoft.com/office/powerpoint/2010/main" val="2352929427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Thünen blau">
  <a:themeElements>
    <a:clrScheme name="THÜNEN Prim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008CD2"/>
      </a:accent2>
      <a:accent3>
        <a:srgbClr val="00A0FF"/>
      </a:accent3>
      <a:accent4>
        <a:srgbClr val="00AAAA"/>
      </a:accent4>
      <a:accent5>
        <a:srgbClr val="00AA82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marL="0">
          <a:lnSpc>
            <a:spcPts val="2400"/>
          </a:lnSpc>
          <a:spcAft>
            <a:spcPts val="1200"/>
          </a:spcAft>
          <a:defRPr sz="2000" dirty="0" err="1" smtClean="0">
            <a:solidFill>
              <a:schemeClr val="tx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ünen grün">
  <a:themeElements>
    <a:clrScheme name="THÜNEN Prim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008CD2"/>
      </a:accent2>
      <a:accent3>
        <a:srgbClr val="00A0FF"/>
      </a:accent3>
      <a:accent4>
        <a:srgbClr val="00AAAA"/>
      </a:accent4>
      <a:accent5>
        <a:srgbClr val="00AA82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ünen blaugrün">
  <a:themeElements>
    <a:clrScheme name="THÜNEN Prim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008CD2"/>
      </a:accent2>
      <a:accent3>
        <a:srgbClr val="00A0FF"/>
      </a:accent3>
      <a:accent4>
        <a:srgbClr val="00AAAA"/>
      </a:accent4>
      <a:accent5>
        <a:srgbClr val="00AA82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ünen rot">
  <a:themeElements>
    <a:clrScheme name="THÜNEN Sekund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4B3228"/>
      </a:accent2>
      <a:accent3>
        <a:srgbClr val="AF0A19"/>
      </a:accent3>
      <a:accent4>
        <a:srgbClr val="E10019"/>
      </a:accent4>
      <a:accent5>
        <a:srgbClr val="E17D00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5AE73F3A7726419B17A6AE052AAF73" ma:contentTypeVersion="15" ma:contentTypeDescription="Create a new document." ma:contentTypeScope="" ma:versionID="7826c8860d0fa044ef053e1108407afd">
  <xsd:schema xmlns:xsd="http://www.w3.org/2001/XMLSchema" xmlns:xs="http://www.w3.org/2001/XMLSchema" xmlns:p="http://schemas.microsoft.com/office/2006/metadata/properties" xmlns:ns2="b4de3b38-e3bc-457f-93af-f189da2c859d" xmlns:ns3="7c83095a-db20-459a-9d7d-43b1b6dbea8c" targetNamespace="http://schemas.microsoft.com/office/2006/metadata/properties" ma:root="true" ma:fieldsID="1216832ac8f68ead39ee4eb4b0be036c" ns2:_="" ns3:_="">
    <xsd:import namespace="b4de3b38-e3bc-457f-93af-f189da2c859d"/>
    <xsd:import namespace="7c83095a-db20-459a-9d7d-43b1b6dbe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e3b38-e3bc-457f-93af-f189da2c85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b7bff88-3b98-42a0-ae7d-3b40ec8681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3095a-db20-459a-9d7d-43b1b6dbe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82debb7e-26e7-41d6-8b55-f3635c35fdd5}" ma:internalName="TaxCatchAll" ma:showField="CatchAllData" ma:web="7c83095a-db20-459a-9d7d-43b1b6dbe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de3b38-e3bc-457f-93af-f189da2c859d">
      <Terms xmlns="http://schemas.microsoft.com/office/infopath/2007/PartnerControls"/>
    </lcf76f155ced4ddcb4097134ff3c332f>
    <TaxCatchAll xmlns="7c83095a-db20-459a-9d7d-43b1b6dbea8c" xsi:nil="true"/>
  </documentManagement>
</p:properties>
</file>

<file path=customXml/itemProps1.xml><?xml version="1.0" encoding="utf-8"?>
<ds:datastoreItem xmlns:ds="http://schemas.openxmlformats.org/officeDocument/2006/customXml" ds:itemID="{A43EB1EC-EFA2-4CE1-86E5-66883163BBA7}"/>
</file>

<file path=customXml/itemProps2.xml><?xml version="1.0" encoding="utf-8"?>
<ds:datastoreItem xmlns:ds="http://schemas.openxmlformats.org/officeDocument/2006/customXml" ds:itemID="{8B0950E3-AE75-4414-91E9-ECDFB4A974BC}"/>
</file>

<file path=customXml/itemProps3.xml><?xml version="1.0" encoding="utf-8"?>
<ds:datastoreItem xmlns:ds="http://schemas.openxmlformats.org/officeDocument/2006/customXml" ds:itemID="{FCC42018-F15A-4EE5-9B7A-55A52911FB3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1233</Words>
  <Application>Microsoft Office PowerPoint</Application>
  <PresentationFormat>Bildschirmpräsentation (4:3)</PresentationFormat>
  <Paragraphs>251</Paragraphs>
  <Slides>19</Slides>
  <Notes>14</Notes>
  <HiddenSlides>2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19</vt:i4>
      </vt:variant>
    </vt:vector>
  </HeadingPairs>
  <TitlesOfParts>
    <vt:vector size="26" baseType="lpstr">
      <vt:lpstr>Arial</vt:lpstr>
      <vt:lpstr>Calibri</vt:lpstr>
      <vt:lpstr>Cambria Math</vt:lpstr>
      <vt:lpstr>Thünen blau</vt:lpstr>
      <vt:lpstr>Thünen grün</vt:lpstr>
      <vt:lpstr>Thünen blaugrün</vt:lpstr>
      <vt:lpstr>Thünen rot</vt:lpstr>
      <vt:lpstr>Reflections from 35 years of National Forest Inventory in Germany</vt:lpstr>
      <vt:lpstr>German NFI – an early one between the late starters</vt:lpstr>
      <vt:lpstr>(1) NFI does not solve a problem –  but it supports decision finding</vt:lpstr>
      <vt:lpstr>(2) NFI is more than a statistical design and the development is never finished</vt:lpstr>
      <vt:lpstr>(3) NFI is a compromise between  requirements and limitations </vt:lpstr>
      <vt:lpstr>(4) A powerful data management  is the backbone of the NFI</vt:lpstr>
      <vt:lpstr>(5) The value of time series  is an obstacle for innovation</vt:lpstr>
      <vt:lpstr>(6) Acceptance, trust and communication  make the impact</vt:lpstr>
      <vt:lpstr>(7) The NFI supports political processes  but must be independent</vt:lpstr>
      <vt:lpstr>(8) High ambitions need  a critical mass of scientific manpower</vt:lpstr>
      <vt:lpstr>(9) Remote sensing data can be an addition  but not a replacement for terrestrial inventory data</vt:lpstr>
      <vt:lpstr>(10) We need national  and international cooperation to strengthens competences</vt:lpstr>
      <vt:lpstr>Development since 1987</vt:lpstr>
      <vt:lpstr>Future challenges</vt:lpstr>
      <vt:lpstr>Роздуми 35 років Національної інвентаризації лісів у Німеччині</vt:lpstr>
      <vt:lpstr>Фактори успіху для національної інвентаризації лісів</vt:lpstr>
      <vt:lpstr>The German National Forest Inventory</vt:lpstr>
      <vt:lpstr>Forest assessment, inventory and monitoring  in Germany</vt:lpstr>
      <vt:lpstr>Lessons learned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Thünen</dc:title>
  <dc:creator>hpolley</dc:creator>
  <cp:lastModifiedBy>Heino Polley</cp:lastModifiedBy>
  <cp:revision>747</cp:revision>
  <cp:lastPrinted>2019-02-13T09:19:43Z</cp:lastPrinted>
  <dcterms:created xsi:type="dcterms:W3CDTF">2012-08-01T11:27:56Z</dcterms:created>
  <dcterms:modified xsi:type="dcterms:W3CDTF">2026-07-03T10:52:08Z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0x010100475AE73F3A7726419B17A6AE052AAF73</vt:lpwstr>
  </property>
</Properties>
</file>