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Lst>
  <p:notesMasterIdLst>
    <p:notesMasterId r:id="rId10"/>
  </p:notesMasterIdLst>
  <p:sldIdLst>
    <p:sldId id="262" r:id="rId5"/>
    <p:sldId id="279" r:id="rId6"/>
    <p:sldId id="278" r:id="rId7"/>
    <p:sldId id="280" r:id="rId8"/>
    <p:sldId id="282"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jJ0+pQ17wZhX7S+5VhwMhzfe4EE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3201"/>
    <a:srgbClr val="193201"/>
    <a:srgbClr val="0F2600"/>
    <a:srgbClr val="0F1E00"/>
    <a:srgbClr val="193200"/>
    <a:srgbClr val="0C1800"/>
    <a:srgbClr val="020400"/>
    <a:srgbClr val="060C00"/>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560C40-0569-410F-AABB-6BCE9370161C}" v="12" dt="2026-07-23T12:48:14.123"/>
  </p1510:revLst>
</p1510:revInfo>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Світли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Світли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Без стилю та сітки таблиці">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3" Type="http://schemas.openxmlformats.org/officeDocument/2006/relationships/customXml" Target="../customXml/item3.xml"/><Relationship Id="rId7" Type="http://schemas.openxmlformats.org/officeDocument/2006/relationships/slide" Target="slides/slide3.xml"/><Relationship Id="rId33" Type="http://schemas.microsoft.com/office/2015/10/relationships/revisionInfo" Target="revisionInfo.xml"/><Relationship Id="rId2" Type="http://schemas.openxmlformats.org/officeDocument/2006/relationships/customXml" Target="../customXml/item2.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32" Type="http://schemas.microsoft.com/office/2016/11/relationships/changesInfo" Target="changesInfos/changesInfo1.xml"/><Relationship Id="rId5" Type="http://schemas.openxmlformats.org/officeDocument/2006/relationships/slide" Target="slides/slide1.xml"/><Relationship Id="rId28" Type="http://schemas.openxmlformats.org/officeDocument/2006/relationships/presProps" Target="presProps.xml"/><Relationship Id="rId10"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27" Type="http://customschemas.google.com/relationships/presentationmetadata" Target="metadata"/><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lyna Semytska" userId="a3d2e4e7-b9ff-45b1-8635-20d07c4ce47e" providerId="ADAL" clId="{FB7BFF1B-B6B8-43E0-A23D-4DB3B4C8A227}"/>
    <pc:docChg chg="undo custSel modSld">
      <pc:chgData name="Halyna Semytska" userId="a3d2e4e7-b9ff-45b1-8635-20d07c4ce47e" providerId="ADAL" clId="{FB7BFF1B-B6B8-43E0-A23D-4DB3B4C8A227}" dt="2026-07-23T12:50:23.107" v="113" actId="20577"/>
      <pc:docMkLst>
        <pc:docMk/>
      </pc:docMkLst>
      <pc:sldChg chg="modSp mod">
        <pc:chgData name="Halyna Semytska" userId="a3d2e4e7-b9ff-45b1-8635-20d07c4ce47e" providerId="ADAL" clId="{FB7BFF1B-B6B8-43E0-A23D-4DB3B4C8A227}" dt="2026-07-23T12:48:34.813" v="104" actId="20577"/>
        <pc:sldMkLst>
          <pc:docMk/>
          <pc:sldMk cId="3313774339" sldId="262"/>
        </pc:sldMkLst>
        <pc:spChg chg="mod">
          <ac:chgData name="Halyna Semytska" userId="a3d2e4e7-b9ff-45b1-8635-20d07c4ce47e" providerId="ADAL" clId="{FB7BFF1B-B6B8-43E0-A23D-4DB3B4C8A227}" dt="2026-07-23T12:48:34.813" v="104" actId="20577"/>
          <ac:spMkLst>
            <pc:docMk/>
            <pc:sldMk cId="3313774339" sldId="262"/>
            <ac:spMk id="7" creationId="{2E888E9A-1173-F97B-930C-77FDB96980F0}"/>
          </ac:spMkLst>
        </pc:spChg>
        <pc:spChg chg="mod">
          <ac:chgData name="Halyna Semytska" userId="a3d2e4e7-b9ff-45b1-8635-20d07c4ce47e" providerId="ADAL" clId="{FB7BFF1B-B6B8-43E0-A23D-4DB3B4C8A227}" dt="2026-07-23T12:40:50.273" v="1" actId="6549"/>
          <ac:spMkLst>
            <pc:docMk/>
            <pc:sldMk cId="3313774339" sldId="262"/>
            <ac:spMk id="8" creationId="{29FDC211-1AF4-10D0-8192-03910954252C}"/>
          </ac:spMkLst>
        </pc:spChg>
      </pc:sldChg>
      <pc:sldChg chg="modSp mod">
        <pc:chgData name="Halyna Semytska" userId="a3d2e4e7-b9ff-45b1-8635-20d07c4ce47e" providerId="ADAL" clId="{FB7BFF1B-B6B8-43E0-A23D-4DB3B4C8A227}" dt="2026-07-23T12:50:23.107" v="113" actId="20577"/>
        <pc:sldMkLst>
          <pc:docMk/>
          <pc:sldMk cId="2832904573" sldId="279"/>
        </pc:sldMkLst>
        <pc:spChg chg="mod">
          <ac:chgData name="Halyna Semytska" userId="a3d2e4e7-b9ff-45b1-8635-20d07c4ce47e" providerId="ADAL" clId="{FB7BFF1B-B6B8-43E0-A23D-4DB3B4C8A227}" dt="2026-07-23T12:50:23.107" v="113" actId="20577"/>
          <ac:spMkLst>
            <pc:docMk/>
            <pc:sldMk cId="2832904573" sldId="279"/>
            <ac:spMk id="6" creationId="{027AFE37-6E70-AF03-3609-373A77A99E5A}"/>
          </ac:spMkLst>
        </pc:spChg>
        <pc:graphicFrameChg chg="mod modGraphic">
          <ac:chgData name="Halyna Semytska" userId="a3d2e4e7-b9ff-45b1-8635-20d07c4ce47e" providerId="ADAL" clId="{FB7BFF1B-B6B8-43E0-A23D-4DB3B4C8A227}" dt="2026-07-23T12:48:14.123" v="95"/>
          <ac:graphicFrameMkLst>
            <pc:docMk/>
            <pc:sldMk cId="2832904573" sldId="279"/>
            <ac:graphicFrameMk id="12" creationId="{A21EE01A-9047-144A-658A-FC2FD955AFAC}"/>
          </ac:graphicFrameMkLst>
        </pc:graphicFrameChg>
      </pc:sldChg>
      <pc:sldChg chg="modSp mod">
        <pc:chgData name="Halyna Semytska" userId="a3d2e4e7-b9ff-45b1-8635-20d07c4ce47e" providerId="ADAL" clId="{FB7BFF1B-B6B8-43E0-A23D-4DB3B4C8A227}" dt="2026-07-23T12:46:12.838" v="67" actId="20577"/>
        <pc:sldMkLst>
          <pc:docMk/>
          <pc:sldMk cId="611954439" sldId="280"/>
        </pc:sldMkLst>
        <pc:graphicFrameChg chg="modGraphic">
          <ac:chgData name="Halyna Semytska" userId="a3d2e4e7-b9ff-45b1-8635-20d07c4ce47e" providerId="ADAL" clId="{FB7BFF1B-B6B8-43E0-A23D-4DB3B4C8A227}" dt="2026-07-23T12:46:12.838" v="67" actId="20577"/>
          <ac:graphicFrameMkLst>
            <pc:docMk/>
            <pc:sldMk cId="611954439" sldId="280"/>
            <ac:graphicFrameMk id="3" creationId="{C8C1299A-E678-806E-3F19-C115A357B20F}"/>
          </ac:graphicFrameMkLst>
        </pc:graphicFrameChg>
      </pc:sldChg>
      <pc:sldChg chg="modSp mod">
        <pc:chgData name="Halyna Semytska" userId="a3d2e4e7-b9ff-45b1-8635-20d07c4ce47e" providerId="ADAL" clId="{FB7BFF1B-B6B8-43E0-A23D-4DB3B4C8A227}" dt="2026-07-23T12:45:21.452" v="49" actId="20577"/>
        <pc:sldMkLst>
          <pc:docMk/>
          <pc:sldMk cId="3358440103" sldId="282"/>
        </pc:sldMkLst>
        <pc:spChg chg="mod">
          <ac:chgData name="Halyna Semytska" userId="a3d2e4e7-b9ff-45b1-8635-20d07c4ce47e" providerId="ADAL" clId="{FB7BFF1B-B6B8-43E0-A23D-4DB3B4C8A227}" dt="2026-07-23T12:43:34.523" v="30" actId="20577"/>
          <ac:spMkLst>
            <pc:docMk/>
            <pc:sldMk cId="3358440103" sldId="282"/>
            <ac:spMk id="4" creationId="{678CBD3A-0DD8-96DF-4714-5A443ADF15C6}"/>
          </ac:spMkLst>
        </pc:spChg>
        <pc:spChg chg="mod">
          <ac:chgData name="Halyna Semytska" userId="a3d2e4e7-b9ff-45b1-8635-20d07c4ce47e" providerId="ADAL" clId="{FB7BFF1B-B6B8-43E0-A23D-4DB3B4C8A227}" dt="2026-07-23T12:43:59.634" v="31" actId="1076"/>
          <ac:spMkLst>
            <pc:docMk/>
            <pc:sldMk cId="3358440103" sldId="282"/>
            <ac:spMk id="5" creationId="{C9795504-CF54-1D97-62DD-6F20E56A9029}"/>
          </ac:spMkLst>
        </pc:spChg>
        <pc:spChg chg="mod">
          <ac:chgData name="Halyna Semytska" userId="a3d2e4e7-b9ff-45b1-8635-20d07c4ce47e" providerId="ADAL" clId="{FB7BFF1B-B6B8-43E0-A23D-4DB3B4C8A227}" dt="2026-07-23T12:45:21.452" v="49" actId="20577"/>
          <ac:spMkLst>
            <pc:docMk/>
            <pc:sldMk cId="3358440103" sldId="282"/>
            <ac:spMk id="6" creationId="{05484996-F36F-91EC-8CEC-A81871C9CBCD}"/>
          </ac:spMkLst>
        </pc:spChg>
        <pc:graphicFrameChg chg="mod">
          <ac:chgData name="Halyna Semytska" userId="a3d2e4e7-b9ff-45b1-8635-20d07c4ce47e" providerId="ADAL" clId="{FB7BFF1B-B6B8-43E0-A23D-4DB3B4C8A227}" dt="2026-07-23T12:45:08.997" v="40" actId="20577"/>
          <ac:graphicFrameMkLst>
            <pc:docMk/>
            <pc:sldMk cId="3358440103" sldId="282"/>
            <ac:graphicFrameMk id="3" creationId="{122C6880-7F4A-7339-8ED6-AFBE5B1C7103}"/>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1050;&#1085;&#1080;&#1075;&#1072;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uk-UA" dirty="0"/>
              <a:t>Provisional balance sheet </a:t>
            </a:r>
            <a:r>
              <a:rPr lang="uk-UA" baseline="0" dirty="0"/>
              <a:t>of income and expenditure from forestry activities – where are the costs of forest management</a:t>
            </a:r>
            <a:r>
              <a:rPr lang="en-GB" baseline="0" dirty="0"/>
              <a:t> planning</a:t>
            </a:r>
            <a:r>
              <a:rPr lang="uk-UA" baseline="0" dirty="0"/>
              <a:t>? </a:t>
            </a:r>
            <a:endParaRPr lang="uk-UA" dirty="0"/>
          </a:p>
        </c:rich>
      </c:tx>
      <c:layout>
        <c:manualLayout>
          <c:xMode val="edge"/>
          <c:yMode val="edge"/>
          <c:x val="0.10351979185344844"/>
          <c:y val="4.3337314451458797E-3"/>
        </c:manualLayout>
      </c:layout>
      <c:overlay val="0"/>
      <c:spPr>
        <a:noFill/>
        <a:ln>
          <a:noFill/>
        </a:ln>
        <a:effectLst/>
      </c:spPr>
      <c:txPr>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endParaRPr lang="uk-UA"/>
        </a:p>
      </c:txPr>
    </c:title>
    <c:autoTitleDeleted val="0"/>
    <c:plotArea>
      <c:layout>
        <c:manualLayout>
          <c:layoutTarget val="inner"/>
          <c:xMode val="edge"/>
          <c:yMode val="edge"/>
          <c:x val="0"/>
          <c:y val="0.20654837908774917"/>
          <c:w val="1"/>
          <c:h val="0.7117714170863777"/>
        </c:manualLayout>
      </c:layout>
      <c:ofPieChart>
        <c:ofPieType val="bar"/>
        <c:varyColors val="1"/>
        <c:ser>
          <c:idx val="0"/>
          <c:order val="0"/>
          <c:dPt>
            <c:idx val="0"/>
            <c:bubble3D val="0"/>
            <c:spPr>
              <a:solidFill>
                <a:schemeClr val="accent1"/>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A1EB-4678-A209-BD634B5EDBBD}"/>
              </c:ext>
            </c:extLst>
          </c:dPt>
          <c:dPt>
            <c:idx val="1"/>
            <c:bubble3D val="0"/>
            <c:spPr>
              <a:solidFill>
                <a:schemeClr val="accent2"/>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3-A1EB-4678-A209-BD634B5EDBBD}"/>
              </c:ext>
            </c:extLst>
          </c:dPt>
          <c:dPt>
            <c:idx val="2"/>
            <c:bubble3D val="0"/>
            <c:spPr>
              <a:solidFill>
                <a:schemeClr val="accent3"/>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5-A1EB-4678-A209-BD634B5EDBBD}"/>
              </c:ext>
            </c:extLst>
          </c:dPt>
          <c:dPt>
            <c:idx val="3"/>
            <c:bubble3D val="0"/>
            <c:spPr>
              <a:solidFill>
                <a:schemeClr val="accent4"/>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7-A1EB-4678-A209-BD634B5EDBBD}"/>
              </c:ext>
            </c:extLst>
          </c:dPt>
          <c:dPt>
            <c:idx val="4"/>
            <c:bubble3D val="0"/>
            <c:spPr>
              <a:solidFill>
                <a:schemeClr val="accent5"/>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9-A1EB-4678-A209-BD634B5EDBBD}"/>
              </c:ext>
            </c:extLst>
          </c:dPt>
          <c:dPt>
            <c:idx val="5"/>
            <c:bubble3D val="0"/>
            <c:spPr>
              <a:solidFill>
                <a:schemeClr val="accent6"/>
              </a:solidFill>
              <a:ln w="19050">
                <a:solidFill>
                  <a:schemeClr val="lt1"/>
                </a:solidFill>
              </a:ln>
              <a:effectLst/>
            </c:spPr>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B-A1EB-4678-A209-BD634B5EDBBD}"/>
              </c:ext>
            </c:extLst>
          </c:dPt>
          <c:dLbls>
            <c:dLbl>
              <c:idx val="0"/>
              <c:delete val="1"/>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 xmlns:c16="http://schemas.microsoft.com/office/drawing/2014/chart" uri="{C3380CC4-5D6E-409C-BE32-E72D297353CC}">
                  <c16:uniqueId val="{00000001-A1EB-4678-A209-BD634B5EDBBD}"/>
                </c:ext>
              </c:extLst>
            </c:dLbl>
            <c:dLbl>
              <c:idx val="1"/>
              <c:delete val="1"/>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 xmlns:c16="http://schemas.microsoft.com/office/drawing/2014/chart" uri="{C3380CC4-5D6E-409C-BE32-E72D297353CC}">
                  <c16:uniqueId val="{00000003-A1EB-4678-A209-BD634B5EDBBD}"/>
                </c:ext>
              </c:extLst>
            </c:dLbl>
            <c:dLbl>
              <c:idx val="2"/>
              <c:delete val="1"/>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 xmlns:c16="http://schemas.microsoft.com/office/drawing/2014/chart" uri="{C3380CC4-5D6E-409C-BE32-E72D297353CC}">
                  <c16:uniqueId val="{00000005-A1EB-4678-A209-BD634B5EDBBD}"/>
                </c:ext>
              </c:extLst>
            </c:dLbl>
            <c:dLbl>
              <c:idx val="3"/>
              <c:tx>
                <c:rich>
                  <a:bodyPr/>
                  <a:lstStyle/>
                  <a:p>
                    <a:fld id="{A5BED360-7920-47FA-9780-5E8DBA678B9E}" type="CATEGORYNAME">
                      <a:rPr lang="en-US"/>
                      <a:pPr/>
                      <a:t>[CATEGORY NAME]</a:t>
                    </a:fld>
                    <a:endParaRPr lang="en-GB"/>
                  </a:p>
                </c:rich>
              </c:tx>
              <c:showLegendKey val="0"/>
              <c:showVal val="1"/>
              <c:showCatName val="1"/>
              <c:showSerName val="0"/>
              <c:showPercent val="0"/>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dlblFieldTable/>
                  <c15:showDataLabelsRange val="0"/>
                </c:ext>
                <c:ext xmlns:c16="http://schemas.microsoft.com/office/drawing/2014/chart" uri="{C3380CC4-5D6E-409C-BE32-E72D297353CC}">
                  <c16:uniqueId val="{00000007-A1EB-4678-A209-BD634B5EDBBD}"/>
                </c:ext>
              </c:extLst>
            </c:dLbl>
            <c:dLbl>
              <c:idx val="4"/>
              <c:delete val="1"/>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 xmlns:c16="http://schemas.microsoft.com/office/drawing/2014/chart" uri="{C3380CC4-5D6E-409C-BE32-E72D297353CC}">
                  <c16:uniqueId val="{00000009-A1EB-4678-A209-BD634B5EDBBD}"/>
                </c:ext>
              </c:extLst>
            </c:dLbl>
            <c:dLbl>
              <c:idx val="5"/>
              <c:layout>
                <c:manualLayout>
                  <c:x val="-0.11418861891948248"/>
                  <c:y val="4.9771227920834219E-3"/>
                </c:manualLayout>
              </c:layout>
              <c:tx>
                <c:rich>
                  <a:bodyPr/>
                  <a:lstStyle/>
                  <a:p>
                    <a:r>
                      <a:rPr lang="en-US">
                        <a:solidFill>
                          <a:schemeClr val="bg1"/>
                        </a:solidFill>
                      </a:rPr>
                      <a:t>Taxes</a:t>
                    </a:r>
                  </a:p>
                </c:rich>
              </c:tx>
              <c:showLegendKey val="0"/>
              <c:showVal val="0"/>
              <c:showCatName val="1"/>
              <c:showSerName val="0"/>
              <c:showPercent val="0"/>
              <c:showBubbleSize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15:showDataLabelsRange val="0"/>
                </c:ext>
                <c:ext xmlns:c16="http://schemas.microsoft.com/office/drawing/2014/chart" uri="{C3380CC4-5D6E-409C-BE32-E72D297353CC}">
                  <c16:uniqueId val="{0000000B-A1EB-4678-A209-BD634B5EDBB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65000"/>
                        <a:lumOff val="35000"/>
                      </a:schemeClr>
                    </a:solidFill>
                    <a:latin typeface="+mn-lt"/>
                    <a:ea typeface="+mn-ea"/>
                    <a:cs typeface="+mn-cs"/>
                  </a:defRPr>
                </a:pPr>
                <a:endParaRPr lang="uk-UA"/>
              </a:p>
            </c:txP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5="http://schemas.microsoft.com/office/drawing/2012/chart" uri="{CE6537A1-D6FC-4f65-9D91-7224C49458BB}"/>
            </c:extLst>
          </c:dLbls>
          <c:cat>
            <c:strRef>
              <c:f>Аркуш1!$A$5:$A$9</c:f>
              <c:strCache>
                <c:ptCount val="4"/>
                <c:pt idx="3">
                  <c:v>Rent</c:v>
                </c:pt>
              </c:strCache>
            </c:strRef>
          </c:cat>
          <c:val>
            <c:numRef>
              <c:f>Аркуш1!$B$5:$B$9</c:f>
              <c:numCache>
                <c:formatCode>General</c:formatCode>
                <c:ptCount val="5"/>
                <c:pt idx="0">
                  <c:v>70</c:v>
                </c:pt>
                <c:pt idx="1">
                  <c:v>20</c:v>
                </c:pt>
                <c:pt idx="2">
                  <c:v>5</c:v>
                </c:pt>
                <c:pt idx="3">
                  <c:v>5</c:v>
                </c:pt>
                <c:pt idx="4">
                  <c:v>20</c:v>
                </c:pt>
              </c:numCache>
            </c:numRef>
          </c:val>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C-A1EB-4678-A209-BD634B5EDBBD}"/>
            </c:ext>
          </c:extLst>
        </c:ser>
        <c:dLbls>
          <c:showLegendKey val="0"/>
          <c:showVal val="0"/>
          <c:showCatName val="0"/>
          <c:showSerName val="0"/>
          <c:showPercent val="0"/>
          <c:showBubbleSize val="0"/>
          <c:showLeaderLines val="1"/>
        </c:dLbls>
        <c:gapWidth val="100"/>
        <c:secondPieSize val="75"/>
        <c:serLines>
          <c:spPr>
            <a:ln w="9525" cap="flat" cmpd="sng" algn="ctr">
              <a:solidFill>
                <a:schemeClr val="tx1">
                  <a:lumMod val="35000"/>
                  <a:lumOff val="65000"/>
                </a:schemeClr>
              </a:solidFill>
              <a:round/>
            </a:ln>
            <a:effectLst/>
          </c:spPr>
        </c:serLines>
      </c:ofPieChart>
      <c:spPr>
        <a:noFill/>
        <a:ln>
          <a:noFill/>
        </a:ln>
        <a:effectLst/>
      </c:spPr>
    </c:plotArea>
    <c:plotVisOnly val="1"/>
    <c:dispBlanksAs val="gap"/>
    <c:showDLblsOverMax val="0"/>
    <c:extLst xmlns:c16r3="http://schemas.microsoft.com/office/drawing/2017/03/chart" xmlns:c15="http://schemas.microsoft.com/office/drawing/2012/chart" xmlns:c16="http://schemas.microsoft.com/office/drawing/2014/chart" xmlns:c14="http://schemas.microsoft.com/office/drawing/2007/8/2/chart" xmlns:mc="http://schemas.openxmlformats.org/markup-compatibility/2006">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uk-UA"/>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3">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65000"/>
        <a:lumOff val="3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50000"/>
            <a:lumOff val="50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40" b="0" kern="1200" spc="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uk-U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a:extLst>
            <a:ext uri="{FF2B5EF4-FFF2-40B4-BE49-F238E27FC236}">
              <a16:creationId xmlns:a16="http://schemas.microsoft.com/office/drawing/2014/main" id="{55257333-4A5D-27C3-8869-5D41831B638E}"/>
            </a:ext>
          </a:extLst>
        </p:cNvPr>
        <p:cNvGrpSpPr/>
        <p:nvPr/>
      </p:nvGrpSpPr>
      <p:grpSpPr>
        <a:xfrm>
          <a:off x="0" y="0"/>
          <a:ext cx="0" cy="0"/>
          <a:chOff x="0" y="0"/>
          <a:chExt cx="0" cy="0"/>
        </a:xfrm>
      </p:grpSpPr>
      <p:sp>
        <p:nvSpPr>
          <p:cNvPr id="436" name="Google Shape;436;p11:notes">
            <a:extLst>
              <a:ext uri="{FF2B5EF4-FFF2-40B4-BE49-F238E27FC236}">
                <a16:creationId xmlns:a16="http://schemas.microsoft.com/office/drawing/2014/main" id="{41E90E69-DCB4-158A-3716-D6D8D98014A4}"/>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7" name="Google Shape;437;p11:notes">
            <a:extLst>
              <a:ext uri="{FF2B5EF4-FFF2-40B4-BE49-F238E27FC236}">
                <a16:creationId xmlns:a16="http://schemas.microsoft.com/office/drawing/2014/main" id="{9BE463AF-DAE9-A756-08E8-5B478FC009C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0094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a:extLst>
            <a:ext uri="{FF2B5EF4-FFF2-40B4-BE49-F238E27FC236}">
              <a16:creationId xmlns:a16="http://schemas.microsoft.com/office/drawing/2014/main" id="{FA5BC598-9669-7651-B8BA-80D4B4EBDD44}"/>
            </a:ext>
          </a:extLst>
        </p:cNvPr>
        <p:cNvGrpSpPr/>
        <p:nvPr/>
      </p:nvGrpSpPr>
      <p:grpSpPr>
        <a:xfrm>
          <a:off x="0" y="0"/>
          <a:ext cx="0" cy="0"/>
          <a:chOff x="0" y="0"/>
          <a:chExt cx="0" cy="0"/>
        </a:xfrm>
      </p:grpSpPr>
      <p:sp>
        <p:nvSpPr>
          <p:cNvPr id="436" name="Google Shape;436;p11:notes">
            <a:extLst>
              <a:ext uri="{FF2B5EF4-FFF2-40B4-BE49-F238E27FC236}">
                <a16:creationId xmlns:a16="http://schemas.microsoft.com/office/drawing/2014/main" id="{28072609-DE4E-5832-18C9-6B000F5985A8}"/>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7" name="Google Shape;437;p11:notes">
            <a:extLst>
              <a:ext uri="{FF2B5EF4-FFF2-40B4-BE49-F238E27FC236}">
                <a16:creationId xmlns:a16="http://schemas.microsoft.com/office/drawing/2014/main" id="{7E03ECC8-D20B-8BB5-BAF1-A57581247E5B}"/>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73091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a:extLst>
            <a:ext uri="{FF2B5EF4-FFF2-40B4-BE49-F238E27FC236}">
              <a16:creationId xmlns:a16="http://schemas.microsoft.com/office/drawing/2014/main" id="{004C00F4-FCD0-38EF-4257-E4FFF6B2724C}"/>
            </a:ext>
          </a:extLst>
        </p:cNvPr>
        <p:cNvGrpSpPr/>
        <p:nvPr/>
      </p:nvGrpSpPr>
      <p:grpSpPr>
        <a:xfrm>
          <a:off x="0" y="0"/>
          <a:ext cx="0" cy="0"/>
          <a:chOff x="0" y="0"/>
          <a:chExt cx="0" cy="0"/>
        </a:xfrm>
      </p:grpSpPr>
      <p:sp>
        <p:nvSpPr>
          <p:cNvPr id="436" name="Google Shape;436;p11:notes">
            <a:extLst>
              <a:ext uri="{FF2B5EF4-FFF2-40B4-BE49-F238E27FC236}">
                <a16:creationId xmlns:a16="http://schemas.microsoft.com/office/drawing/2014/main" id="{3C6A226F-CDA3-A641-BF0F-56052E97BD8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7" name="Google Shape;437;p11:notes">
            <a:extLst>
              <a:ext uri="{FF2B5EF4-FFF2-40B4-BE49-F238E27FC236}">
                <a16:creationId xmlns:a16="http://schemas.microsoft.com/office/drawing/2014/main" id="{8DAFF827-7A33-C448-6A62-F19F072F1BB3}"/>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2713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a:extLst>
            <a:ext uri="{FF2B5EF4-FFF2-40B4-BE49-F238E27FC236}">
              <a16:creationId xmlns:a16="http://schemas.microsoft.com/office/drawing/2014/main" id="{F48B945E-7DED-AF8A-AF6F-814B2871BD9C}"/>
            </a:ext>
          </a:extLst>
        </p:cNvPr>
        <p:cNvGrpSpPr/>
        <p:nvPr/>
      </p:nvGrpSpPr>
      <p:grpSpPr>
        <a:xfrm>
          <a:off x="0" y="0"/>
          <a:ext cx="0" cy="0"/>
          <a:chOff x="0" y="0"/>
          <a:chExt cx="0" cy="0"/>
        </a:xfrm>
      </p:grpSpPr>
      <p:sp>
        <p:nvSpPr>
          <p:cNvPr id="436" name="Google Shape;436;p11:notes">
            <a:extLst>
              <a:ext uri="{FF2B5EF4-FFF2-40B4-BE49-F238E27FC236}">
                <a16:creationId xmlns:a16="http://schemas.microsoft.com/office/drawing/2014/main" id="{4C49E68C-227A-98D3-A380-1F0CC5E978C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7" name="Google Shape;437;p11:notes">
            <a:extLst>
              <a:ext uri="{FF2B5EF4-FFF2-40B4-BE49-F238E27FC236}">
                <a16:creationId xmlns:a16="http://schemas.microsoft.com/office/drawing/2014/main" id="{982B266D-35CF-A16D-07C7-E6F67898798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0692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3"/>
        <p:cNvGrpSpPr/>
        <p:nvPr/>
      </p:nvGrpSpPr>
      <p:grpSpPr>
        <a:xfrm>
          <a:off x="0" y="0"/>
          <a:ext cx="0" cy="0"/>
          <a:chOff x="0" y="0"/>
          <a:chExt cx="0" cy="0"/>
        </a:xfrm>
      </p:grpSpPr>
      <p:sp>
        <p:nvSpPr>
          <p:cNvPr id="94" name="Google Shape;94;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7"/>
          <p:cNvSpPr txBox="1">
            <a:spLocks noGrp="1"/>
          </p:cNvSpPr>
          <p:nvPr>
            <p:ph type="ftr" idx="11"/>
          </p:nvPr>
        </p:nvSpPr>
        <p:spPr>
          <a:xfrm>
            <a:off x="4038600" y="6176963"/>
            <a:ext cx="4114800" cy="54451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ru-RU"/>
              <a:t>Онлайн презентація результатів ДЗЗ-інвентаризації за участі ДП «Ліси України», 2024-12-05</a:t>
            </a:r>
            <a:endParaRPr/>
          </a:p>
        </p:txBody>
      </p:sp>
      <p:sp>
        <p:nvSpPr>
          <p:cNvPr id="96" name="Google Shape;9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0"/>
        <p:cNvGrpSpPr/>
        <p:nvPr/>
      </p:nvGrpSpPr>
      <p:grpSpPr>
        <a:xfrm>
          <a:off x="0" y="0"/>
          <a:ext cx="0" cy="0"/>
          <a:chOff x="0" y="0"/>
          <a:chExt cx="0" cy="0"/>
        </a:xfrm>
      </p:grpSpPr>
      <p:sp>
        <p:nvSpPr>
          <p:cNvPr id="151" name="Google Shape;151;p26"/>
          <p:cNvSpPr txBox="1">
            <a:spLocks noGrp="1"/>
          </p:cNvSpPr>
          <p:nvPr>
            <p:ph type="title"/>
          </p:nvPr>
        </p:nvSpPr>
        <p:spPr>
          <a:xfrm>
            <a:off x="838200" y="35518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2" name="Google Shape;152;p2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3" name="Google Shape;153;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26"/>
          <p:cNvSpPr txBox="1">
            <a:spLocks noGrp="1"/>
          </p:cNvSpPr>
          <p:nvPr>
            <p:ph type="ftr" idx="11"/>
          </p:nvPr>
        </p:nvSpPr>
        <p:spPr>
          <a:xfrm>
            <a:off x="4038600" y="6176963"/>
            <a:ext cx="4114800" cy="54451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ru-RU"/>
              <a:t>Онлайн презентація результатів ДЗЗ-інвентаризації за участі ДП «Ліси України», 2024-12-05</a:t>
            </a:r>
            <a:endParaRPr/>
          </a:p>
        </p:txBody>
      </p:sp>
      <p:sp>
        <p:nvSpPr>
          <p:cNvPr id="155" name="Google Shape;155;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6"/>
        <p:cNvGrpSpPr/>
        <p:nvPr/>
      </p:nvGrpSpPr>
      <p:grpSpPr>
        <a:xfrm>
          <a:off x="0" y="0"/>
          <a:ext cx="0" cy="0"/>
          <a:chOff x="0" y="0"/>
          <a:chExt cx="0" cy="0"/>
        </a:xfrm>
      </p:grpSpPr>
      <p:sp>
        <p:nvSpPr>
          <p:cNvPr id="157" name="Google Shape;157;p2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8" name="Google Shape;158;p2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0" name="Google Shape;160;p27"/>
          <p:cNvSpPr txBox="1">
            <a:spLocks noGrp="1"/>
          </p:cNvSpPr>
          <p:nvPr>
            <p:ph type="ftr" idx="11"/>
          </p:nvPr>
        </p:nvSpPr>
        <p:spPr>
          <a:xfrm>
            <a:off x="4038600" y="6176963"/>
            <a:ext cx="4114800" cy="54451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ru-RU"/>
              <a:t>Онлайн презентація результатів ДЗЗ-інвентаризації за участі ДП «Ліси України», 2024-12-05</a:t>
            </a:r>
            <a:endParaRPr/>
          </a:p>
        </p:txBody>
      </p:sp>
      <p:sp>
        <p:nvSpPr>
          <p:cNvPr id="161" name="Google Shape;161;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62"/>
        <p:cNvGrpSpPr/>
        <p:nvPr/>
      </p:nvGrpSpPr>
      <p:grpSpPr>
        <a:xfrm>
          <a:off x="0" y="0"/>
          <a:ext cx="0" cy="0"/>
          <a:chOff x="0" y="0"/>
          <a:chExt cx="0" cy="0"/>
        </a:xfrm>
      </p:grpSpPr>
      <p:sp>
        <p:nvSpPr>
          <p:cNvPr id="163" name="Google Shape;163;p28"/>
          <p:cNvSpPr txBox="1">
            <a:spLocks noGrp="1"/>
          </p:cNvSpPr>
          <p:nvPr>
            <p:ph type="title"/>
          </p:nvPr>
        </p:nvSpPr>
        <p:spPr>
          <a:xfrm>
            <a:off x="838200" y="35518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28"/>
          <p:cNvSpPr txBox="1">
            <a:spLocks noGrp="1"/>
          </p:cNvSpPr>
          <p:nvPr>
            <p:ph type="ftr" idx="11"/>
          </p:nvPr>
        </p:nvSpPr>
        <p:spPr>
          <a:xfrm>
            <a:off x="4038600" y="6176963"/>
            <a:ext cx="4114800" cy="54451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ru-RU"/>
              <a:t>Онлайн презентація результатів ДЗЗ-інвентаризації за участі ДП «Ліси України», 2024-12-05</a:t>
            </a:r>
            <a:endParaRPr/>
          </a:p>
        </p:txBody>
      </p:sp>
      <p:sp>
        <p:nvSpPr>
          <p:cNvPr id="166" name="Google Shape;166;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r>
              <a:rPr lang="uk-UA"/>
              <a:t>2</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67"/>
        <p:cNvGrpSpPr/>
        <p:nvPr/>
      </p:nvGrpSpPr>
      <p:grpSpPr>
        <a:xfrm>
          <a:off x="0" y="0"/>
          <a:ext cx="0" cy="0"/>
          <a:chOff x="0" y="0"/>
          <a:chExt cx="0" cy="0"/>
        </a:xfrm>
      </p:grpSpPr>
      <p:sp>
        <p:nvSpPr>
          <p:cNvPr id="168" name="Google Shape;168;p29"/>
          <p:cNvSpPr txBox="1">
            <a:spLocks noGrp="1"/>
          </p:cNvSpPr>
          <p:nvPr>
            <p:ph type="title"/>
          </p:nvPr>
        </p:nvSpPr>
        <p:spPr>
          <a:xfrm>
            <a:off x="838200" y="35518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0" name="Google Shape;170;p29"/>
          <p:cNvSpPr txBox="1">
            <a:spLocks noGrp="1"/>
          </p:cNvSpPr>
          <p:nvPr>
            <p:ph type="ftr" idx="11"/>
          </p:nvPr>
        </p:nvSpPr>
        <p:spPr>
          <a:xfrm>
            <a:off x="4038600" y="6176963"/>
            <a:ext cx="4114800" cy="54451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ru-RU"/>
              <a:t>Онлайн презентація результатів ДЗЗ-інвентаризації за участі ДП «Ліси України», 2024-12-05</a:t>
            </a:r>
            <a:endParaRPr/>
          </a:p>
        </p:txBody>
      </p:sp>
      <p:sp>
        <p:nvSpPr>
          <p:cNvPr id="171" name="Google Shape;17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r>
              <a:rPr lang="uk-UA"/>
              <a:t>2</a:t>
            </a: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7"/>
        <p:cNvGrpSpPr/>
        <p:nvPr/>
      </p:nvGrpSpPr>
      <p:grpSpPr>
        <a:xfrm>
          <a:off x="0" y="0"/>
          <a:ext cx="0" cy="0"/>
          <a:chOff x="0" y="0"/>
          <a:chExt cx="0" cy="0"/>
        </a:xfrm>
      </p:grpSpPr>
      <p:sp>
        <p:nvSpPr>
          <p:cNvPr id="98" name="Google Shape;98;p1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1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00" name="Google Shape;100;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18"/>
          <p:cNvSpPr txBox="1">
            <a:spLocks noGrp="1"/>
          </p:cNvSpPr>
          <p:nvPr>
            <p:ph type="ftr" idx="11"/>
          </p:nvPr>
        </p:nvSpPr>
        <p:spPr>
          <a:xfrm>
            <a:off x="4038600" y="6176963"/>
            <a:ext cx="4114800" cy="54451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ru-RU"/>
              <a:t>Онлайн презентація результатів ДЗЗ-інвентаризації за участі ДП «Ліси України», 2024-12-05</a:t>
            </a:r>
            <a:endParaRPr/>
          </a:p>
        </p:txBody>
      </p:sp>
      <p:sp>
        <p:nvSpPr>
          <p:cNvPr id="102" name="Google Shape;102;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03"/>
        <p:cNvGrpSpPr/>
        <p:nvPr/>
      </p:nvGrpSpPr>
      <p:grpSpPr>
        <a:xfrm>
          <a:off x="0" y="0"/>
          <a:ext cx="0" cy="0"/>
          <a:chOff x="0" y="0"/>
          <a:chExt cx="0" cy="0"/>
        </a:xfrm>
      </p:grpSpPr>
      <p:sp>
        <p:nvSpPr>
          <p:cNvPr id="104" name="Google Shape;104;p19"/>
          <p:cNvSpPr txBox="1">
            <a:spLocks noGrp="1"/>
          </p:cNvSpPr>
          <p:nvPr>
            <p:ph type="title"/>
          </p:nvPr>
        </p:nvSpPr>
        <p:spPr>
          <a:xfrm>
            <a:off x="838200" y="225978"/>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5" name="Google Shape;105;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19"/>
          <p:cNvSpPr txBox="1">
            <a:spLocks noGrp="1"/>
          </p:cNvSpPr>
          <p:nvPr>
            <p:ph type="ftr" idx="11"/>
          </p:nvPr>
        </p:nvSpPr>
        <p:spPr>
          <a:xfrm>
            <a:off x="4038600" y="6176963"/>
            <a:ext cx="4114800" cy="54451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ru-RU"/>
              <a:t>Онлайн презентація результатів ДЗЗ-інвентаризації за участі ДП «Ліси України», 2024-12-05</a:t>
            </a:r>
            <a:endParaRPr/>
          </a:p>
        </p:txBody>
      </p:sp>
      <p:sp>
        <p:nvSpPr>
          <p:cNvPr id="108" name="Google Shape;10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9"/>
        <p:cNvGrpSpPr/>
        <p:nvPr/>
      </p:nvGrpSpPr>
      <p:grpSpPr>
        <a:xfrm>
          <a:off x="0" y="0"/>
          <a:ext cx="0" cy="0"/>
          <a:chOff x="0" y="0"/>
          <a:chExt cx="0" cy="0"/>
        </a:xfrm>
      </p:grpSpPr>
      <p:sp>
        <p:nvSpPr>
          <p:cNvPr id="110" name="Google Shape;110;p2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1" name="Google Shape;111;p2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12" name="Google Shape;11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0"/>
          <p:cNvSpPr txBox="1">
            <a:spLocks noGrp="1"/>
          </p:cNvSpPr>
          <p:nvPr>
            <p:ph type="ftr" idx="11"/>
          </p:nvPr>
        </p:nvSpPr>
        <p:spPr>
          <a:xfrm>
            <a:off x="4038600" y="6176963"/>
            <a:ext cx="4114800" cy="54451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ru-RU"/>
              <a:t>Онлайн презентація результатів ДЗЗ-інвентаризації за участі ДП «Ліси України», 2024-12-05</a:t>
            </a:r>
            <a:endParaRPr/>
          </a:p>
        </p:txBody>
      </p:sp>
      <p:sp>
        <p:nvSpPr>
          <p:cNvPr id="114" name="Google Shape;11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15"/>
        <p:cNvGrpSpPr/>
        <p:nvPr/>
      </p:nvGrpSpPr>
      <p:grpSpPr>
        <a:xfrm>
          <a:off x="0" y="0"/>
          <a:ext cx="0" cy="0"/>
          <a:chOff x="0" y="0"/>
          <a:chExt cx="0" cy="0"/>
        </a:xfrm>
      </p:grpSpPr>
      <p:sp>
        <p:nvSpPr>
          <p:cNvPr id="116" name="Google Shape;116;p21"/>
          <p:cNvSpPr txBox="1">
            <a:spLocks noGrp="1"/>
          </p:cNvSpPr>
          <p:nvPr>
            <p:ph type="title"/>
          </p:nvPr>
        </p:nvSpPr>
        <p:spPr>
          <a:xfrm>
            <a:off x="838200" y="35518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9" name="Google Shape;119;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1"/>
          <p:cNvSpPr txBox="1">
            <a:spLocks noGrp="1"/>
          </p:cNvSpPr>
          <p:nvPr>
            <p:ph type="ftr" idx="11"/>
          </p:nvPr>
        </p:nvSpPr>
        <p:spPr>
          <a:xfrm>
            <a:off x="4038600" y="6176963"/>
            <a:ext cx="4114800" cy="54451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ru-RU"/>
              <a:t>Онлайн презентація результатів ДЗЗ-інвентаризації за участі ДП «Ліси України», 2024-12-05</a:t>
            </a:r>
            <a:endParaRPr/>
          </a:p>
        </p:txBody>
      </p:sp>
      <p:sp>
        <p:nvSpPr>
          <p:cNvPr id="121" name="Google Shape;121;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2"/>
        <p:cNvGrpSpPr/>
        <p:nvPr/>
      </p:nvGrpSpPr>
      <p:grpSpPr>
        <a:xfrm>
          <a:off x="0" y="0"/>
          <a:ext cx="0" cy="0"/>
          <a:chOff x="0" y="0"/>
          <a:chExt cx="0" cy="0"/>
        </a:xfrm>
      </p:grpSpPr>
      <p:sp>
        <p:nvSpPr>
          <p:cNvPr id="123" name="Google Shape;123;p2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4" name="Google Shape;124;p2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5" name="Google Shape;125;p2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2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7" name="Google Shape;127;p2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22"/>
          <p:cNvSpPr txBox="1">
            <a:spLocks noGrp="1"/>
          </p:cNvSpPr>
          <p:nvPr>
            <p:ph type="ftr" idx="11"/>
          </p:nvPr>
        </p:nvSpPr>
        <p:spPr>
          <a:xfrm>
            <a:off x="4038600" y="6176963"/>
            <a:ext cx="4114800" cy="54451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ru-RU"/>
              <a:t>Онлайн презентація результатів ДЗЗ-інвентаризації за участі ДП «Ліси України», 2024-12-05</a:t>
            </a:r>
            <a:endParaRPr/>
          </a:p>
        </p:txBody>
      </p:sp>
      <p:sp>
        <p:nvSpPr>
          <p:cNvPr id="130" name="Google Shape;130;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1"/>
        <p:cNvGrpSpPr/>
        <p:nvPr/>
      </p:nvGrpSpPr>
      <p:grpSpPr>
        <a:xfrm>
          <a:off x="0" y="0"/>
          <a:ext cx="0" cy="0"/>
          <a:chOff x="0" y="0"/>
          <a:chExt cx="0" cy="0"/>
        </a:xfrm>
      </p:grpSpPr>
      <p:sp>
        <p:nvSpPr>
          <p:cNvPr id="132" name="Google Shape;132;p23"/>
          <p:cNvSpPr txBox="1">
            <a:spLocks noGrp="1"/>
          </p:cNvSpPr>
          <p:nvPr>
            <p:ph type="title"/>
          </p:nvPr>
        </p:nvSpPr>
        <p:spPr>
          <a:xfrm>
            <a:off x="838200" y="355186"/>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3" name="Google Shape;13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23"/>
          <p:cNvSpPr txBox="1">
            <a:spLocks noGrp="1"/>
          </p:cNvSpPr>
          <p:nvPr>
            <p:ph type="ftr" idx="11"/>
          </p:nvPr>
        </p:nvSpPr>
        <p:spPr>
          <a:xfrm>
            <a:off x="4038600" y="6176963"/>
            <a:ext cx="4114800" cy="54451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ru-RU"/>
              <a:t>Онлайн презентація результатів ДЗЗ-інвентаризації за участі ДП «Ліси України», 2024-12-05</a:t>
            </a:r>
            <a:endParaRPr/>
          </a:p>
        </p:txBody>
      </p:sp>
      <p:sp>
        <p:nvSpPr>
          <p:cNvPr id="135" name="Google Shape;13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6"/>
        <p:cNvGrpSpPr/>
        <p:nvPr/>
      </p:nvGrpSpPr>
      <p:grpSpPr>
        <a:xfrm>
          <a:off x="0" y="0"/>
          <a:ext cx="0" cy="0"/>
          <a:chOff x="0" y="0"/>
          <a:chExt cx="0" cy="0"/>
        </a:xfrm>
      </p:grpSpPr>
      <p:sp>
        <p:nvSpPr>
          <p:cNvPr id="137" name="Google Shape;137;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8" name="Google Shape;138;p2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39" name="Google Shape;139;p2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0" name="Google Shape;140;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1" name="Google Shape;141;p24"/>
          <p:cNvSpPr txBox="1">
            <a:spLocks noGrp="1"/>
          </p:cNvSpPr>
          <p:nvPr>
            <p:ph type="ftr" idx="11"/>
          </p:nvPr>
        </p:nvSpPr>
        <p:spPr>
          <a:xfrm>
            <a:off x="4038600" y="6176963"/>
            <a:ext cx="4114800" cy="54451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ru-RU"/>
              <a:t>Онлайн презентація результатів ДЗЗ-інвентаризації за участі ДП «Ліси України», 2024-12-05</a:t>
            </a:r>
            <a:endParaRPr/>
          </a:p>
        </p:txBody>
      </p:sp>
      <p:sp>
        <p:nvSpPr>
          <p:cNvPr id="142" name="Google Shape;142;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3"/>
        <p:cNvGrpSpPr/>
        <p:nvPr/>
      </p:nvGrpSpPr>
      <p:grpSpPr>
        <a:xfrm>
          <a:off x="0" y="0"/>
          <a:ext cx="0" cy="0"/>
          <a:chOff x="0" y="0"/>
          <a:chExt cx="0" cy="0"/>
        </a:xfrm>
      </p:grpSpPr>
      <p:sp>
        <p:nvSpPr>
          <p:cNvPr id="144" name="Google Shape;144;p2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p25"/>
          <p:cNvSpPr>
            <a:spLocks noGrp="1"/>
          </p:cNvSpPr>
          <p:nvPr>
            <p:ph type="pic" idx="2"/>
          </p:nvPr>
        </p:nvSpPr>
        <p:spPr>
          <a:xfrm>
            <a:off x="5183188" y="987425"/>
            <a:ext cx="6172200" cy="4873625"/>
          </a:xfrm>
          <a:prstGeom prst="rect">
            <a:avLst/>
          </a:prstGeom>
          <a:noFill/>
          <a:ln>
            <a:noFill/>
          </a:ln>
        </p:spPr>
      </p:sp>
      <p:sp>
        <p:nvSpPr>
          <p:cNvPr id="146" name="Google Shape;146;p2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47" name="Google Shape;147;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25"/>
          <p:cNvSpPr txBox="1">
            <a:spLocks noGrp="1"/>
          </p:cNvSpPr>
          <p:nvPr>
            <p:ph type="ftr" idx="11"/>
          </p:nvPr>
        </p:nvSpPr>
        <p:spPr>
          <a:xfrm>
            <a:off x="4038600" y="6176963"/>
            <a:ext cx="4114800" cy="54451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ru-RU"/>
              <a:t>Онлайн презентація результатів ДЗЗ-інвентаризації за участі ДП «Ліси України», 2024-12-05</a:t>
            </a:r>
            <a:endParaRPr/>
          </a:p>
        </p:txBody>
      </p:sp>
      <p:sp>
        <p:nvSpPr>
          <p:cNvPr id="149" name="Google Shape;149;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pic>
        <p:nvPicPr>
          <p:cNvPr id="85" name="Google Shape;85;p16"/>
          <p:cNvPicPr preferRelativeResize="0"/>
          <p:nvPr/>
        </p:nvPicPr>
        <p:blipFill rotWithShape="1">
          <a:blip r:embed="rId15">
            <a:alphaModFix/>
          </a:blip>
          <a:srcRect/>
          <a:stretch/>
        </p:blipFill>
        <p:spPr>
          <a:xfrm>
            <a:off x="8811548" y="365125"/>
            <a:ext cx="2542252" cy="1115665"/>
          </a:xfrm>
          <a:prstGeom prst="rect">
            <a:avLst/>
          </a:prstGeom>
          <a:noFill/>
          <a:ln>
            <a:noFill/>
          </a:ln>
        </p:spPr>
      </p:pic>
      <p:pic>
        <p:nvPicPr>
          <p:cNvPr id="86" name="Google Shape;86;p16"/>
          <p:cNvPicPr preferRelativeResize="0"/>
          <p:nvPr/>
        </p:nvPicPr>
        <p:blipFill rotWithShape="1">
          <a:blip r:embed="rId16">
            <a:alphaModFix/>
          </a:blip>
          <a:srcRect/>
          <a:stretch/>
        </p:blipFill>
        <p:spPr>
          <a:xfrm>
            <a:off x="838199" y="1288999"/>
            <a:ext cx="10594923" cy="47351"/>
          </a:xfrm>
          <a:prstGeom prst="rect">
            <a:avLst/>
          </a:prstGeom>
          <a:noFill/>
          <a:ln>
            <a:noFill/>
          </a:ln>
        </p:spPr>
      </p:pic>
      <p:pic>
        <p:nvPicPr>
          <p:cNvPr id="87" name="Google Shape;87;p16"/>
          <p:cNvPicPr preferRelativeResize="0"/>
          <p:nvPr/>
        </p:nvPicPr>
        <p:blipFill rotWithShape="1">
          <a:blip r:embed="rId17">
            <a:alphaModFix/>
          </a:blip>
          <a:srcRect/>
          <a:stretch/>
        </p:blipFill>
        <p:spPr>
          <a:xfrm>
            <a:off x="838198" y="1360758"/>
            <a:ext cx="10594924" cy="88784"/>
          </a:xfrm>
          <a:prstGeom prst="rect">
            <a:avLst/>
          </a:prstGeom>
          <a:noFill/>
          <a:ln>
            <a:noFill/>
          </a:ln>
        </p:spPr>
      </p:pic>
      <p:sp>
        <p:nvSpPr>
          <p:cNvPr id="88" name="Google Shape;88;p16"/>
          <p:cNvSpPr txBox="1">
            <a:spLocks noGrp="1"/>
          </p:cNvSpPr>
          <p:nvPr>
            <p:ph type="title"/>
          </p:nvPr>
        </p:nvSpPr>
        <p:spPr>
          <a:xfrm>
            <a:off x="838200" y="355186"/>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9" name="Google Shape;89;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4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1" name="Google Shape;91;p16"/>
          <p:cNvSpPr txBox="1">
            <a:spLocks noGrp="1"/>
          </p:cNvSpPr>
          <p:nvPr>
            <p:ph type="ftr" idx="11"/>
          </p:nvPr>
        </p:nvSpPr>
        <p:spPr>
          <a:xfrm>
            <a:off x="4038600" y="6176963"/>
            <a:ext cx="4114800" cy="544512"/>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6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ru-RU"/>
              <a:t>Online presentation of the results of the remote sensing inventory, with the participation of the State Enterprise ‘Forests of Ukraine’, 5 December 2024</a:t>
            </a:r>
            <a:endParaRPr/>
          </a:p>
        </p:txBody>
      </p:sp>
      <p:sp>
        <p:nvSpPr>
          <p:cNvPr id="92" name="Google Shape;9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r>
              <a:rPr lang="uk-UA"/>
              <a:t>2</a:t>
            </a:r>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8" Type="http://schemas.openxmlformats.org/officeDocument/2006/relationships/hyperlink" Target="https://zakon.rada.gov.ua/laws/show/271-2016-%D1%80/ed20171220#n8" TargetMode="External"/><Relationship Id="rId13" Type="http://schemas.openxmlformats.org/officeDocument/2006/relationships/hyperlink" Target="https://zakon.rada.gov.ua/laws/show/3852-12/ed20210616#n408" TargetMode="External"/><Relationship Id="rId3" Type="http://schemas.openxmlformats.org/officeDocument/2006/relationships/hyperlink" Target="https://zakon.rada.gov.ua/laws/show/3852-12/ed20171220#n357" TargetMode="External"/><Relationship Id="rId7" Type="http://schemas.openxmlformats.org/officeDocument/2006/relationships/hyperlink" Target="https://zakon.rada.gov.ua/laws/show/271-2016-%D1%80/ed20210616#n8" TargetMode="External"/><Relationship Id="rId12" Type="http://schemas.openxmlformats.org/officeDocument/2006/relationships/hyperlink" Target="https://zakon.rada.gov.ua/laws/show/3852-12/ed20210616#n392" TargetMode="External"/><Relationship Id="rId17" Type="http://schemas.openxmlformats.org/officeDocument/2006/relationships/hyperlink" Target="https://zakon.rada.gov.ua/laws/show/z0380-25#n16" TargetMode="External"/><Relationship Id="rId2" Type="http://schemas.openxmlformats.org/officeDocument/2006/relationships/notesSlide" Target="../notesSlides/notesSlide1.xml"/><Relationship Id="rId16" Type="http://schemas.openxmlformats.org/officeDocument/2006/relationships/hyperlink" Target="https://zakon.rada.gov.ua/laws/show/1024-2014-%D1%80/ed20210616#n8" TargetMode="External"/><Relationship Id="rId1" Type="http://schemas.openxmlformats.org/officeDocument/2006/relationships/slideLayout" Target="../slideLayouts/slideLayout1.xml"/><Relationship Id="rId6" Type="http://schemas.openxmlformats.org/officeDocument/2006/relationships/hyperlink" Target="https://zakon.rada.gov.ua/laws/show/3852-12/ed20171220#n408" TargetMode="External"/><Relationship Id="rId11" Type="http://schemas.openxmlformats.org/officeDocument/2006/relationships/hyperlink" Target="https://zakon.rada.gov.ua/laws/show/3852-12/ed20210616#n375" TargetMode="External"/><Relationship Id="rId5" Type="http://schemas.openxmlformats.org/officeDocument/2006/relationships/hyperlink" Target="https://zakon.rada.gov.ua/laws/show/3852-12/ed20171220#n392" TargetMode="External"/><Relationship Id="rId15" Type="http://schemas.openxmlformats.org/officeDocument/2006/relationships/hyperlink" Target="https://zakon.rada.gov.ua/laws/show/3852-12/ed20210616#n681" TargetMode="External"/><Relationship Id="rId10" Type="http://schemas.openxmlformats.org/officeDocument/2006/relationships/hyperlink" Target="https://zakon.rada.gov.ua/laws/show/3852-12/ed20210616#n357" TargetMode="External"/><Relationship Id="rId4" Type="http://schemas.openxmlformats.org/officeDocument/2006/relationships/hyperlink" Target="https://zakon.rada.gov.ua/laws/show/3852-12/ed20171220#n375" TargetMode="External"/><Relationship Id="rId9" Type="http://schemas.openxmlformats.org/officeDocument/2006/relationships/hyperlink" Target="https://zakon.rada.gov.ua/laws/show/1024-2014-%D1%80/ed20171220#n8" TargetMode="External"/><Relationship Id="rId14" Type="http://schemas.openxmlformats.org/officeDocument/2006/relationships/hyperlink" Target="https://zakon.rada.gov.ua/laws/show/3852-12/ed20210616#n856"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zakon.rada.gov.ua/laws/show/2456-17#n3252"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zakon.rada.gov.ua/laws/show/2456-17#n633"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D2E584-1BAC-CA92-2DA0-2E3BAA625C33}"/>
              </a:ext>
            </a:extLst>
          </p:cNvPr>
          <p:cNvSpPr/>
          <p:nvPr/>
        </p:nvSpPr>
        <p:spPr>
          <a:xfrm>
            <a:off x="685552" y="156117"/>
            <a:ext cx="11062010" cy="219679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tangle 1">
            <a:extLst>
              <a:ext uri="{FF2B5EF4-FFF2-40B4-BE49-F238E27FC236}">
                <a16:creationId xmlns:a16="http://schemas.microsoft.com/office/drawing/2014/main" id="{D8059F6F-0AF7-DF4F-8185-24A86957F90C}"/>
              </a:ext>
            </a:extLst>
          </p:cNvPr>
          <p:cNvSpPr/>
          <p:nvPr/>
        </p:nvSpPr>
        <p:spPr>
          <a:xfrm>
            <a:off x="7821637" y="156117"/>
            <a:ext cx="1195754" cy="14335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Групувати 10">
            <a:extLst>
              <a:ext uri="{FF2B5EF4-FFF2-40B4-BE49-F238E27FC236}">
                <a16:creationId xmlns:a16="http://schemas.microsoft.com/office/drawing/2014/main" id="{3BB01D26-D027-7A03-1BFD-431F2728F30A}"/>
              </a:ext>
            </a:extLst>
          </p:cNvPr>
          <p:cNvGrpSpPr/>
          <p:nvPr/>
        </p:nvGrpSpPr>
        <p:grpSpPr>
          <a:xfrm>
            <a:off x="416285" y="0"/>
            <a:ext cx="11517085" cy="3577755"/>
            <a:chOff x="416285" y="0"/>
            <a:chExt cx="11517085" cy="3577755"/>
          </a:xfrm>
        </p:grpSpPr>
        <p:pic>
          <p:nvPicPr>
            <p:cNvPr id="3" name="Picture 2">
              <a:extLst>
                <a:ext uri="{FF2B5EF4-FFF2-40B4-BE49-F238E27FC236}">
                  <a16:creationId xmlns:a16="http://schemas.microsoft.com/office/drawing/2014/main" id="{FEAC473E-E45E-93C5-9CDA-F45D38711DCB}"/>
                </a:ext>
              </a:extLst>
            </p:cNvPr>
            <p:cNvPicPr>
              <a:picLocks noChangeAspect="1"/>
            </p:cNvPicPr>
            <p:nvPr/>
          </p:nvPicPr>
          <p:blipFill>
            <a:blip r:embed="rId2"/>
            <a:stretch>
              <a:fillRect/>
            </a:stretch>
          </p:blipFill>
          <p:spPr>
            <a:xfrm>
              <a:off x="1084653" y="0"/>
              <a:ext cx="10022693" cy="1993565"/>
            </a:xfrm>
            <a:prstGeom prst="rect">
              <a:avLst/>
            </a:prstGeom>
          </p:spPr>
        </p:pic>
        <p:sp>
          <p:nvSpPr>
            <p:cNvPr id="7" name="TextBox 6">
              <a:extLst>
                <a:ext uri="{FF2B5EF4-FFF2-40B4-BE49-F238E27FC236}">
                  <a16:creationId xmlns:a16="http://schemas.microsoft.com/office/drawing/2014/main" id="{2E888E9A-1173-F97B-930C-77FDB96980F0}"/>
                </a:ext>
              </a:extLst>
            </p:cNvPr>
            <p:cNvSpPr txBox="1"/>
            <p:nvPr/>
          </p:nvSpPr>
          <p:spPr>
            <a:xfrm>
              <a:off x="416285" y="2469823"/>
              <a:ext cx="11517085" cy="1107932"/>
            </a:xfrm>
            <a:prstGeom prst="rect">
              <a:avLst/>
            </a:prstGeom>
            <a:noFill/>
          </p:spPr>
          <p:txBody>
            <a:bodyPr wrap="square">
              <a:spAutoFit/>
            </a:bodyPr>
            <a:lstStyle/>
            <a:p>
              <a:pPr algn="ctr">
                <a:lnSpc>
                  <a:spcPct val="107000"/>
                </a:lnSpc>
                <a:spcBef>
                  <a:spcPts val="800"/>
                </a:spcBef>
                <a:spcAft>
                  <a:spcPts val="400"/>
                </a:spcAft>
              </a:pPr>
              <a:r>
                <a:rPr lang="uk-UA" sz="3200" b="1" dirty="0"/>
                <a:t>An expert assessment of certain aspects of forest management</a:t>
              </a:r>
              <a:r>
                <a:rPr lang="en-GB" sz="3200" b="1" dirty="0"/>
                <a:t> planning</a:t>
              </a:r>
              <a:endParaRPr lang="uk-UA" sz="3200" b="1" dirty="0"/>
            </a:p>
          </p:txBody>
        </p:sp>
      </p:grpSp>
      <p:pic>
        <p:nvPicPr>
          <p:cNvPr id="10" name="Picture 9">
            <a:extLst>
              <a:ext uri="{FF2B5EF4-FFF2-40B4-BE49-F238E27FC236}">
                <a16:creationId xmlns:a16="http://schemas.microsoft.com/office/drawing/2014/main" id="{C0BDF060-D0E3-4B9B-B611-446BF72B8613}"/>
              </a:ext>
            </a:extLst>
          </p:cNvPr>
          <p:cNvPicPr>
            <a:picLocks noChangeAspect="1"/>
          </p:cNvPicPr>
          <p:nvPr/>
        </p:nvPicPr>
        <p:blipFill>
          <a:blip r:embed="rId3"/>
          <a:stretch>
            <a:fillRect/>
          </a:stretch>
        </p:blipFill>
        <p:spPr>
          <a:xfrm>
            <a:off x="4332954" y="5649790"/>
            <a:ext cx="3822523" cy="627942"/>
          </a:xfrm>
          <a:prstGeom prst="rect">
            <a:avLst/>
          </a:prstGeom>
        </p:spPr>
      </p:pic>
      <p:sp>
        <p:nvSpPr>
          <p:cNvPr id="5" name="TextBox 4">
            <a:extLst>
              <a:ext uri="{FF2B5EF4-FFF2-40B4-BE49-F238E27FC236}">
                <a16:creationId xmlns:a16="http://schemas.microsoft.com/office/drawing/2014/main" id="{403CB551-7921-08D6-5152-2DFB1869CC81}"/>
              </a:ext>
            </a:extLst>
          </p:cNvPr>
          <p:cNvSpPr txBox="1"/>
          <p:nvPr/>
        </p:nvSpPr>
        <p:spPr>
          <a:xfrm>
            <a:off x="3823514" y="3747392"/>
            <a:ext cx="4653827" cy="707886"/>
          </a:xfrm>
          <a:prstGeom prst="rect">
            <a:avLst/>
          </a:prstGeom>
          <a:noFill/>
        </p:spPr>
        <p:txBody>
          <a:bodyPr wrap="square" rtlCol="0">
            <a:spAutoFit/>
          </a:bodyPr>
          <a:lstStyle/>
          <a:p>
            <a:pPr algn="ctr"/>
            <a:r>
              <a:rPr lang="en-US" sz="2200" b="1" i="1" dirty="0"/>
              <a:t>Vitaliy Storozhuk </a:t>
            </a:r>
            <a:br>
              <a:rPr lang="en-US" b="1" i="1" dirty="0"/>
            </a:br>
            <a:r>
              <a:rPr lang="en-US" b="1" i="1" dirty="0"/>
              <a:t>National </a:t>
            </a:r>
            <a:r>
              <a:rPr lang="en-US" b="1" i="1" dirty="0" err="1"/>
              <a:t>Coordinator of </a:t>
            </a:r>
            <a:r>
              <a:rPr lang="uk-UA" b="1" i="1" dirty="0"/>
              <a:t>the </a:t>
            </a:r>
            <a:r>
              <a:rPr lang="en-US" b="1" i="1" dirty="0"/>
              <a:t>SFI </a:t>
            </a:r>
            <a:r>
              <a:rPr lang="en-US" b="1" i="1" dirty="0" err="1"/>
              <a:t>project</a:t>
            </a:r>
            <a:r>
              <a:rPr lang="en-US" b="1" i="1" dirty="0"/>
              <a:t> </a:t>
            </a:r>
            <a:endParaRPr lang="uk-UA" b="1" i="1" dirty="0"/>
          </a:p>
        </p:txBody>
      </p:sp>
      <p:sp>
        <p:nvSpPr>
          <p:cNvPr id="8" name="TextBox 7">
            <a:extLst>
              <a:ext uri="{FF2B5EF4-FFF2-40B4-BE49-F238E27FC236}">
                <a16:creationId xmlns:a16="http://schemas.microsoft.com/office/drawing/2014/main" id="{29FDC211-1AF4-10D0-8192-03910954252C}"/>
              </a:ext>
            </a:extLst>
          </p:cNvPr>
          <p:cNvSpPr txBox="1"/>
          <p:nvPr/>
        </p:nvSpPr>
        <p:spPr>
          <a:xfrm>
            <a:off x="945932" y="5009654"/>
            <a:ext cx="10457792" cy="738664"/>
          </a:xfrm>
          <a:prstGeom prst="rect">
            <a:avLst/>
          </a:prstGeom>
          <a:noFill/>
        </p:spPr>
        <p:txBody>
          <a:bodyPr wrap="square">
            <a:spAutoFit/>
          </a:bodyPr>
          <a:lstStyle/>
          <a:p>
            <a:pPr algn="ctr"/>
            <a:r>
              <a:rPr lang="uk-UA" i="1" dirty="0"/>
              <a:t>Round table</a:t>
            </a:r>
            <a:r>
              <a:rPr lang="en-US" i="1" dirty="0"/>
              <a:t>: </a:t>
            </a:r>
            <a:r>
              <a:rPr lang="ru-RU" i="1" dirty="0"/>
              <a:t>‘</a:t>
            </a:r>
            <a:r>
              <a:rPr lang="en-GB" i="1" dirty="0"/>
              <a:t>Assessment of the Current State and Future Prospects of Forest Management Planning in Ukraine, </a:t>
            </a:r>
          </a:p>
          <a:p>
            <a:pPr algn="ctr"/>
            <a:r>
              <a:rPr lang="en-GB" i="1" dirty="0"/>
              <a:t>based on German experience</a:t>
            </a:r>
            <a:r>
              <a:rPr lang="en-US" i="1" dirty="0"/>
              <a:t>’ </a:t>
            </a:r>
          </a:p>
          <a:p>
            <a:pPr algn="ctr"/>
            <a:r>
              <a:rPr lang="en-US" i="1" dirty="0"/>
              <a:t>2</a:t>
            </a:r>
            <a:r>
              <a:rPr lang="uk-UA" i="1" dirty="0"/>
              <a:t>3 July 2026</a:t>
            </a:r>
          </a:p>
        </p:txBody>
      </p:sp>
      <p:pic>
        <p:nvPicPr>
          <p:cNvPr id="9" name="Рисунок 8">
            <a:extLst>
              <a:ext uri="{FF2B5EF4-FFF2-40B4-BE49-F238E27FC236}">
                <a16:creationId xmlns:a16="http://schemas.microsoft.com/office/drawing/2014/main" id="{6320A8FF-DC2C-BA5A-8DC5-EBAFA5AF8068}"/>
              </a:ext>
            </a:extLst>
          </p:cNvPr>
          <p:cNvPicPr>
            <a:picLocks noChangeAspect="1"/>
          </p:cNvPicPr>
          <p:nvPr/>
        </p:nvPicPr>
        <p:blipFill>
          <a:blip r:embed="rId4"/>
          <a:stretch>
            <a:fillRect/>
          </a:stretch>
        </p:blipFill>
        <p:spPr>
          <a:xfrm>
            <a:off x="9017390" y="156116"/>
            <a:ext cx="1776733" cy="1236509"/>
          </a:xfrm>
          <a:prstGeom prst="rect">
            <a:avLst/>
          </a:prstGeom>
        </p:spPr>
      </p:pic>
    </p:spTree>
    <p:extLst>
      <p:ext uri="{BB962C8B-B14F-4D97-AF65-F5344CB8AC3E}">
        <p14:creationId xmlns:p14="http://schemas.microsoft.com/office/powerpoint/2010/main" val="3313774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8">
          <a:extLst>
            <a:ext uri="{FF2B5EF4-FFF2-40B4-BE49-F238E27FC236}">
              <a16:creationId xmlns:a16="http://schemas.microsoft.com/office/drawing/2014/main" id="{B296D646-AB69-E11A-6BB5-BDB229539C99}"/>
            </a:ext>
          </a:extLst>
        </p:cNvPr>
        <p:cNvGrpSpPr/>
        <p:nvPr/>
      </p:nvGrpSpPr>
      <p:grpSpPr>
        <a:xfrm>
          <a:off x="0" y="0"/>
          <a:ext cx="0" cy="0"/>
          <a:chOff x="0" y="0"/>
          <a:chExt cx="0" cy="0"/>
        </a:xfrm>
      </p:grpSpPr>
      <p:sp>
        <p:nvSpPr>
          <p:cNvPr id="6" name="Google Shape;441;p11">
            <a:extLst>
              <a:ext uri="{FF2B5EF4-FFF2-40B4-BE49-F238E27FC236}">
                <a16:creationId xmlns:a16="http://schemas.microsoft.com/office/drawing/2014/main" id="{027AFE37-6E70-AF03-3609-373A77A99E5A}"/>
              </a:ext>
            </a:extLst>
          </p:cNvPr>
          <p:cNvSpPr txBox="1"/>
          <p:nvPr/>
        </p:nvSpPr>
        <p:spPr>
          <a:xfrm>
            <a:off x="664085" y="0"/>
            <a:ext cx="9445115"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200" b="1" dirty="0">
                <a:solidFill>
                  <a:schemeClr val="dk1"/>
                </a:solidFill>
                <a:latin typeface="Calibri"/>
                <a:ea typeface="Calibri"/>
                <a:cs typeface="Calibri"/>
                <a:sym typeface="Calibri"/>
              </a:rPr>
              <a:t>From state-funded ‘programmatic’ forest management </a:t>
            </a:r>
            <a:r>
              <a:rPr lang="en-GB" sz="3200" b="1">
                <a:solidFill>
                  <a:schemeClr val="dk1"/>
                </a:solidFill>
                <a:latin typeface="Calibri"/>
                <a:ea typeface="Calibri"/>
                <a:cs typeface="Calibri"/>
                <a:sym typeface="Calibri"/>
              </a:rPr>
              <a:t>planning </a:t>
            </a:r>
            <a:r>
              <a:rPr lang="uk-UA" sz="3200" b="1">
                <a:solidFill>
                  <a:schemeClr val="dk1"/>
                </a:solidFill>
                <a:latin typeface="Calibri"/>
                <a:ea typeface="Calibri"/>
                <a:cs typeface="Calibri"/>
                <a:sym typeface="Calibri"/>
              </a:rPr>
              <a:t>to </a:t>
            </a:r>
            <a:r>
              <a:rPr lang="uk-UA" sz="3200" b="1" dirty="0">
                <a:solidFill>
                  <a:schemeClr val="dk1"/>
                </a:solidFill>
                <a:latin typeface="Calibri"/>
                <a:ea typeface="Calibri"/>
                <a:cs typeface="Calibri"/>
                <a:sym typeface="Calibri"/>
              </a:rPr>
              <a:t>self-financing</a:t>
            </a:r>
            <a:endParaRPr sz="3200" b="1" dirty="0">
              <a:solidFill>
                <a:schemeClr val="dk1"/>
              </a:solidFill>
              <a:latin typeface="Calibri"/>
              <a:ea typeface="Calibri"/>
              <a:cs typeface="Calibri"/>
              <a:sym typeface="Calibri"/>
            </a:endParaRPr>
          </a:p>
        </p:txBody>
      </p:sp>
      <p:graphicFrame>
        <p:nvGraphicFramePr>
          <p:cNvPr id="12" name="Таблиця 11">
            <a:extLst>
              <a:ext uri="{FF2B5EF4-FFF2-40B4-BE49-F238E27FC236}">
                <a16:creationId xmlns:a16="http://schemas.microsoft.com/office/drawing/2014/main" id="{A21EE01A-9047-144A-658A-FC2FD955AFAC}"/>
              </a:ext>
            </a:extLst>
          </p:cNvPr>
          <p:cNvGraphicFramePr>
            <a:graphicFrameLocks noGrp="1"/>
          </p:cNvGraphicFramePr>
          <p:nvPr>
            <p:extLst>
              <p:ext uri="{D42A27DB-BD31-4B8C-83A1-F6EECF244321}">
                <p14:modId xmlns:p14="http://schemas.microsoft.com/office/powerpoint/2010/main" val="2953156115"/>
              </p:ext>
            </p:extLst>
          </p:nvPr>
        </p:nvGraphicFramePr>
        <p:xfrm>
          <a:off x="126999" y="1142013"/>
          <a:ext cx="11938001" cy="5780263"/>
        </p:xfrm>
        <a:graphic>
          <a:graphicData uri="http://schemas.openxmlformats.org/drawingml/2006/table">
            <a:tbl>
              <a:tblPr firstRow="1" firstCol="1" bandRow="1">
                <a:tableStyleId>{5940675A-B579-460E-94D1-54222C63F5DA}</a:tableStyleId>
              </a:tblPr>
              <a:tblGrid>
                <a:gridCol w="2235199">
                  <a:extLst>
                    <a:ext uri="{9D8B030D-6E8A-4147-A177-3AD203B41FA5}">
                      <a16:colId xmlns:a16="http://schemas.microsoft.com/office/drawing/2014/main" val="559588873"/>
                    </a:ext>
                  </a:extLst>
                </a:gridCol>
                <a:gridCol w="2397760">
                  <a:extLst>
                    <a:ext uri="{9D8B030D-6E8A-4147-A177-3AD203B41FA5}">
                      <a16:colId xmlns:a16="http://schemas.microsoft.com/office/drawing/2014/main" val="3516848816"/>
                    </a:ext>
                  </a:extLst>
                </a:gridCol>
                <a:gridCol w="2375872">
                  <a:extLst>
                    <a:ext uri="{9D8B030D-6E8A-4147-A177-3AD203B41FA5}">
                      <a16:colId xmlns:a16="http://schemas.microsoft.com/office/drawing/2014/main" val="2680060857"/>
                    </a:ext>
                  </a:extLst>
                </a:gridCol>
                <a:gridCol w="2245634">
                  <a:extLst>
                    <a:ext uri="{9D8B030D-6E8A-4147-A177-3AD203B41FA5}">
                      <a16:colId xmlns:a16="http://schemas.microsoft.com/office/drawing/2014/main" val="4199457081"/>
                    </a:ext>
                  </a:extLst>
                </a:gridCol>
                <a:gridCol w="2683536">
                  <a:extLst>
                    <a:ext uri="{9D8B030D-6E8A-4147-A177-3AD203B41FA5}">
                      <a16:colId xmlns:a16="http://schemas.microsoft.com/office/drawing/2014/main" val="2330926219"/>
                    </a:ext>
                  </a:extLst>
                </a:gridCol>
              </a:tblGrid>
              <a:tr h="185548">
                <a:tc>
                  <a:txBody>
                    <a:bodyPr/>
                    <a:lstStyle/>
                    <a:p>
                      <a:pPr algn="ctr">
                        <a:lnSpc>
                          <a:spcPct val="115000"/>
                        </a:lnSpc>
                        <a:spcAft>
                          <a:spcPts val="800"/>
                        </a:spcAft>
                        <a:buNone/>
                      </a:pPr>
                      <a:r>
                        <a:rPr lang="uk-UA" sz="1200" b="1" kern="100" dirty="0">
                          <a:effectLst/>
                        </a:rPr>
                        <a:t>2007</a:t>
                      </a:r>
                      <a:endParaRPr lang="uk-UA"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8288" marR="8288" marT="0" marB="0">
                    <a:solidFill>
                      <a:schemeClr val="bg1"/>
                    </a:solidFill>
                  </a:tcPr>
                </a:tc>
                <a:tc>
                  <a:txBody>
                    <a:bodyPr/>
                    <a:lstStyle/>
                    <a:p>
                      <a:pPr algn="ctr">
                        <a:lnSpc>
                          <a:spcPct val="115000"/>
                        </a:lnSpc>
                        <a:spcAft>
                          <a:spcPts val="800"/>
                        </a:spcAft>
                        <a:buNone/>
                      </a:pPr>
                      <a:r>
                        <a:rPr lang="uk-UA" sz="1200" b="1" kern="100">
                          <a:effectLst/>
                        </a:rPr>
                        <a:t>2007 (2010)</a:t>
                      </a:r>
                      <a:endParaRPr lang="uk-UA" sz="1200" b="1" kern="100">
                        <a:effectLst/>
                        <a:latin typeface="Aptos" panose="020B0004020202020204" pitchFamily="34" charset="0"/>
                        <a:ea typeface="Aptos" panose="020B0004020202020204" pitchFamily="34" charset="0"/>
                        <a:cs typeface="Times New Roman" panose="02020603050405020304" pitchFamily="18" charset="0"/>
                      </a:endParaRPr>
                    </a:p>
                  </a:txBody>
                  <a:tcPr marL="8288" marR="8288" marT="0" marB="0">
                    <a:solidFill>
                      <a:schemeClr val="bg1"/>
                    </a:solidFill>
                  </a:tcPr>
                </a:tc>
                <a:tc>
                  <a:txBody>
                    <a:bodyPr/>
                    <a:lstStyle/>
                    <a:p>
                      <a:pPr algn="ctr">
                        <a:lnSpc>
                          <a:spcPct val="115000"/>
                        </a:lnSpc>
                        <a:spcAft>
                          <a:spcPts val="800"/>
                        </a:spcAft>
                        <a:buNone/>
                      </a:pPr>
                      <a:r>
                        <a:rPr lang="uk-UA" sz="1200" b="1" kern="100">
                          <a:effectLst/>
                        </a:rPr>
                        <a:t>2017</a:t>
                      </a:r>
                      <a:endParaRPr lang="uk-UA" sz="1200" b="1" kern="100">
                        <a:effectLst/>
                        <a:latin typeface="Aptos" panose="020B0004020202020204" pitchFamily="34" charset="0"/>
                        <a:ea typeface="Aptos" panose="020B0004020202020204" pitchFamily="34" charset="0"/>
                        <a:cs typeface="Times New Roman" panose="02020603050405020304" pitchFamily="18" charset="0"/>
                      </a:endParaRPr>
                    </a:p>
                  </a:txBody>
                  <a:tcPr marL="8288" marR="8288" marT="0" marB="0">
                    <a:solidFill>
                      <a:schemeClr val="bg1"/>
                    </a:solidFill>
                  </a:tcPr>
                </a:tc>
                <a:tc>
                  <a:txBody>
                    <a:bodyPr/>
                    <a:lstStyle/>
                    <a:p>
                      <a:pPr algn="ctr">
                        <a:lnSpc>
                          <a:spcPct val="115000"/>
                        </a:lnSpc>
                        <a:spcAft>
                          <a:spcPts val="800"/>
                        </a:spcAft>
                        <a:buNone/>
                      </a:pPr>
                      <a:r>
                        <a:rPr lang="uk-UA" sz="1200" b="1" kern="100">
                          <a:effectLst/>
                        </a:rPr>
                        <a:t>2017 (2021)</a:t>
                      </a:r>
                      <a:endParaRPr lang="uk-UA" sz="1200" b="1" kern="100">
                        <a:effectLst/>
                        <a:latin typeface="Aptos" panose="020B0004020202020204" pitchFamily="34" charset="0"/>
                        <a:ea typeface="Aptos" panose="020B0004020202020204" pitchFamily="34" charset="0"/>
                        <a:cs typeface="Times New Roman" panose="02020603050405020304" pitchFamily="18" charset="0"/>
                      </a:endParaRPr>
                    </a:p>
                  </a:txBody>
                  <a:tcPr marL="8288" marR="8288" marT="0" marB="0">
                    <a:solidFill>
                      <a:schemeClr val="bg1"/>
                    </a:solidFill>
                  </a:tcPr>
                </a:tc>
                <a:tc>
                  <a:txBody>
                    <a:bodyPr/>
                    <a:lstStyle/>
                    <a:p>
                      <a:pPr algn="ctr">
                        <a:lnSpc>
                          <a:spcPct val="115000"/>
                        </a:lnSpc>
                        <a:spcAft>
                          <a:spcPts val="800"/>
                        </a:spcAft>
                        <a:buNone/>
                      </a:pPr>
                      <a:r>
                        <a:rPr lang="uk-UA" sz="1200" b="1" kern="100" dirty="0">
                          <a:effectLst/>
                        </a:rPr>
                        <a:t>2026</a:t>
                      </a:r>
                      <a:endParaRPr lang="uk-UA"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8288" marR="8288" marT="0" marB="0">
                    <a:solidFill>
                      <a:schemeClr val="bg1"/>
                    </a:solidFill>
                  </a:tcPr>
                </a:tc>
                <a:extLst>
                  <a:ext uri="{0D108BD9-81ED-4DB2-BD59-A6C34878D82A}">
                    <a16:rowId xmlns:a16="http://schemas.microsoft.com/office/drawing/2014/main" val="3829459734"/>
                  </a:ext>
                </a:extLst>
              </a:tr>
              <a:tr h="5582016">
                <a:tc>
                  <a:txBody>
                    <a:bodyPr/>
                    <a:lstStyle/>
                    <a:p>
                      <a:pPr>
                        <a:lnSpc>
                          <a:spcPct val="115000"/>
                        </a:lnSpc>
                        <a:spcAft>
                          <a:spcPts val="800"/>
                        </a:spcAft>
                        <a:buNone/>
                      </a:pPr>
                      <a:r>
                        <a:rPr lang="uk-UA" sz="1200" kern="100" dirty="0">
                          <a:effectLst/>
                        </a:rPr>
                        <a:t>2. Budgetary funds shall be allocated for the management of forestry and hunting, and the conservation and protection of forests in accordance with </a:t>
                      </a:r>
                      <a:r>
                        <a:rPr lang="uk-UA" sz="1200" kern="100" dirty="0">
                          <a:solidFill>
                            <a:srgbClr val="0070C0"/>
                          </a:solidFill>
                          <a:effectLst/>
                        </a:rPr>
                        <a:t>the State Programme ‘Forests of Ukraine’ for 2002–2015</a:t>
                      </a:r>
                      <a:r>
                        <a:rPr lang="uk-UA" sz="1200" kern="100" dirty="0">
                          <a:effectLst/>
                        </a:rPr>
                        <a:t>, … and the list of works set out in the Annex, taking into account </a:t>
                      </a:r>
                      <a:br>
                        <a:rPr lang="uk-UA" sz="1200" kern="100" dirty="0">
                          <a:effectLst/>
                        </a:rPr>
                      </a:br>
                      <a:r>
                        <a:rPr lang="uk-UA" sz="1200" kern="100" dirty="0">
                          <a:effectLst/>
                        </a:rPr>
                        <a:t>priorities to which at least 70 per cent of the total funds are allocated: </a:t>
                      </a:r>
                    </a:p>
                    <a:p>
                      <a:pPr>
                        <a:lnSpc>
                          <a:spcPct val="115000"/>
                        </a:lnSpc>
                        <a:spcAft>
                          <a:spcPts val="800"/>
                        </a:spcAft>
                        <a:buNone/>
                      </a:pPr>
                      <a:r>
                        <a:rPr lang="uk-UA" sz="1200" kern="100" dirty="0">
                          <a:effectLst/>
                        </a:rPr>
                        <a:t>     </a:t>
                      </a:r>
                      <a:r>
                        <a:rPr lang="uk-UA" sz="1200" b="1" kern="100" cap="small" dirty="0">
                          <a:effectLst/>
                        </a:rPr>
                        <a:t>forest</a:t>
                      </a:r>
                      <a:r>
                        <a:rPr lang="en-GB" sz="1200" b="1" kern="100" cap="small" dirty="0">
                          <a:effectLst/>
                        </a:rPr>
                        <a:t> management </a:t>
                      </a:r>
                      <a:r>
                        <a:rPr lang="uk-UA" sz="1200" b="1" kern="100" cap="small" dirty="0">
                          <a:effectLst/>
                        </a:rPr>
                        <a:t>planning </a:t>
                      </a:r>
                      <a:r>
                        <a:rPr lang="uk-UA" sz="1200" b="1" kern="100" dirty="0">
                          <a:effectLst/>
                        </a:rPr>
                        <a:t>and other design and survey work </a:t>
                      </a:r>
                      <a:br>
                        <a:rPr lang="uk-UA" sz="1200" b="1" kern="100" dirty="0">
                          <a:effectLst/>
                        </a:rPr>
                      </a:br>
                      <a:r>
                        <a:rPr lang="uk-UA" sz="1200" b="1" kern="100" dirty="0">
                          <a:effectLst/>
                        </a:rPr>
                        <a:t>(basic and ongoing forest management, </a:t>
                      </a:r>
                      <a:r>
                        <a:rPr lang="ru-RU" sz="1200" b="1" kern="100" dirty="0">
                          <a:effectLst/>
                        </a:rPr>
                        <a:t>… </a:t>
                      </a:r>
                      <a:r>
                        <a:rPr lang="ru-RU" sz="1200" b="1" kern="100" dirty="0" err="1">
                          <a:effectLst/>
                        </a:rPr>
                        <a:t>maintenance of </a:t>
                      </a:r>
                      <a:r>
                        <a:rPr lang="ru-RU" sz="1200" b="1" kern="100" dirty="0">
                          <a:effectLst/>
                        </a:rPr>
                        <a:t>the state </a:t>
                      </a:r>
                      <a:r>
                        <a:rPr lang="ru-RU" sz="1200" b="1" kern="100" dirty="0" err="1">
                          <a:effectLst/>
                        </a:rPr>
                        <a:t>forest </a:t>
                      </a:r>
                      <a:r>
                        <a:rPr lang="ru-RU" sz="1200" b="1" kern="100" dirty="0">
                          <a:effectLst/>
                        </a:rPr>
                        <a:t>cadastre, … </a:t>
                      </a:r>
                      <a:r>
                        <a:rPr lang="uk-UA" sz="1200" b="1" kern="100" dirty="0">
                          <a:effectLst/>
                        </a:rPr>
                        <a:t>conducting the national forest inventory, aerial photography of forests, …); </a:t>
                      </a:r>
                    </a:p>
                    <a:p>
                      <a:pPr>
                        <a:lnSpc>
                          <a:spcPct val="115000"/>
                        </a:lnSpc>
                        <a:spcAft>
                          <a:spcPts val="800"/>
                        </a:spcAft>
                        <a:buNone/>
                      </a:pPr>
                      <a:r>
                        <a:rPr lang="uk-UA" sz="1200" kern="100" dirty="0">
                          <a:effectLst/>
                        </a:rPr>
                        <a:t>ensuring the functioning of the State Forest Protection Service; </a:t>
                      </a:r>
                    </a:p>
                  </a:txBody>
                  <a:tcPr marL="8288" marR="8288" marT="0" marB="0">
                    <a:solidFill>
                      <a:schemeClr val="bg1"/>
                    </a:solidFill>
                  </a:tcPr>
                </a:tc>
                <a:tc>
                  <a:txBody>
                    <a:bodyPr/>
                    <a:lstStyle/>
                    <a:p>
                      <a:pPr>
                        <a:lnSpc>
                          <a:spcPct val="115000"/>
                        </a:lnSpc>
                        <a:spcAft>
                          <a:spcPts val="800"/>
                        </a:spcAft>
                        <a:buNone/>
                      </a:pPr>
                      <a:r>
                        <a:rPr lang="uk-UA" sz="1200" kern="100" dirty="0">
                          <a:effectLst/>
                        </a:rPr>
                        <a:t>2. Budgetary funds are allocated to the management of forestry and hunting, and the conservation and protection of forests in accordance with </a:t>
                      </a:r>
                      <a:r>
                        <a:rPr lang="uk-UA" sz="1200" kern="100" dirty="0">
                          <a:solidFill>
                            <a:srgbClr val="0070C0"/>
                          </a:solidFill>
                          <a:effectLst/>
                        </a:rPr>
                        <a:t>the State Target Programme ‘Forests of Ukraine’ for 2010–2015, </a:t>
                      </a:r>
                      <a:r>
                        <a:rPr lang="uk-UA" sz="1200" kern="100" dirty="0">
                          <a:effectLst/>
                        </a:rPr>
                        <a:t>… and the list of works set out in the annex, taking into account the priorities to which no less than 70 per cent of the total funds are allocated:  </a:t>
                      </a:r>
                    </a:p>
                    <a:p>
                      <a:pPr>
                        <a:lnSpc>
                          <a:spcPct val="115000"/>
                        </a:lnSpc>
                        <a:spcAft>
                          <a:spcPts val="800"/>
                        </a:spcAft>
                        <a:buNone/>
                      </a:pPr>
                      <a:r>
                        <a:rPr lang="uk-UA" sz="1200" kern="100" dirty="0">
                          <a:effectLst/>
                        </a:rPr>
                        <a:t>     </a:t>
                      </a:r>
                      <a:r>
                        <a:rPr lang="uk-UA" sz="1200" b="1" kern="100" cap="small" dirty="0">
                          <a:effectLst/>
                        </a:rPr>
                        <a:t>forest</a:t>
                      </a:r>
                      <a:r>
                        <a:rPr lang="en-GB" sz="1200" b="1" kern="100" cap="small" dirty="0">
                          <a:effectLst/>
                        </a:rPr>
                        <a:t> management </a:t>
                      </a:r>
                      <a:r>
                        <a:rPr lang="uk-UA" sz="1200" b="1" kern="100" cap="small" dirty="0">
                          <a:effectLst/>
                        </a:rPr>
                        <a:t>planning </a:t>
                      </a:r>
                      <a:r>
                        <a:rPr lang="uk-UA" sz="1200" b="1" kern="100" dirty="0">
                          <a:effectLst/>
                        </a:rPr>
                        <a:t>and other design and survey work (…); </a:t>
                      </a:r>
                    </a:p>
                    <a:p>
                      <a:pPr>
                        <a:lnSpc>
                          <a:spcPct val="115000"/>
                        </a:lnSpc>
                        <a:spcAft>
                          <a:spcPts val="800"/>
                        </a:spcAft>
                        <a:buNone/>
                      </a:pPr>
                      <a:r>
                        <a:rPr lang="uk-UA" sz="1200" kern="100" dirty="0">
                          <a:effectLst/>
                        </a:rPr>
                        <a:t>ensuring the functioning of the State Forest Protection Service;</a:t>
                      </a:r>
                    </a:p>
                    <a:p>
                      <a:pPr>
                        <a:lnSpc>
                          <a:spcPct val="115000"/>
                        </a:lnSpc>
                        <a:spcAft>
                          <a:spcPts val="800"/>
                        </a:spcAft>
                        <a:buNone/>
                      </a:pPr>
                      <a:r>
                        <a:rPr lang="uk-UA" sz="1200" kern="100" dirty="0">
                          <a:effectLst/>
                        </a:rPr>
                        <a:t>… </a:t>
                      </a:r>
                    </a:p>
                    <a:p>
                      <a:pPr>
                        <a:lnSpc>
                          <a:spcPct val="115000"/>
                        </a:lnSpc>
                        <a:spcAft>
                          <a:spcPts val="800"/>
                        </a:spcAft>
                        <a:buNone/>
                      </a:pPr>
                      <a:r>
                        <a:rPr lang="uk-UA" sz="1200" kern="100" dirty="0">
                          <a:effectLst/>
                        </a:rPr>
                        <a:t>    </a:t>
                      </a:r>
                      <a:r>
                        <a:rPr lang="uk-UA" sz="1200" b="1" kern="100" dirty="0">
                          <a:effectLst/>
                        </a:rPr>
                        <a:t>work  related  to  obtaining  state  certificates  granting the right to permanent  use of land plots.  </a:t>
                      </a:r>
                      <a:endParaRPr lang="uk-UA" sz="12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8288" marR="8288" marT="0" marB="0">
                    <a:solidFill>
                      <a:schemeClr val="bg1"/>
                    </a:solidFill>
                  </a:tcPr>
                </a:tc>
                <a:tc>
                  <a:txBody>
                    <a:bodyPr/>
                    <a:lstStyle/>
                    <a:p>
                      <a:pPr>
                        <a:lnSpc>
                          <a:spcPct val="115000"/>
                        </a:lnSpc>
                        <a:spcAft>
                          <a:spcPts val="800"/>
                        </a:spcAft>
                        <a:buNone/>
                      </a:pPr>
                      <a:r>
                        <a:rPr lang="uk-UA" sz="1200" kern="100" dirty="0">
                          <a:effectLst/>
                        </a:rPr>
                        <a:t>4. Budgetary funds are allocated for implementation in accordance with </a:t>
                      </a:r>
                      <a:r>
                        <a:rPr lang="uk-UA" sz="1200" u="sng" kern="100" dirty="0">
                          <a:effectLst/>
                          <a:hlinkClick r:id="rId3"/>
                        </a:rPr>
                        <a:t>Articles 46</a:t>
                      </a:r>
                      <a:r>
                        <a:rPr lang="uk-UA" sz="1200" kern="100" dirty="0">
                          <a:effectLst/>
                        </a:rPr>
                        <a:t>,</a:t>
                      </a:r>
                      <a:r>
                        <a:rPr lang="uk-UA" sz="1200" u="sng" kern="100" dirty="0">
                          <a:effectLst/>
                          <a:hlinkClick r:id="rId4"/>
                        </a:rPr>
                        <a:t> 47</a:t>
                      </a:r>
                      <a:r>
                        <a:rPr lang="uk-UA" sz="1200" kern="100" dirty="0">
                          <a:effectLst/>
                        </a:rPr>
                        <a:t>,</a:t>
                      </a:r>
                      <a:r>
                        <a:rPr lang="uk-UA" sz="1200" u="sng" kern="100" dirty="0">
                          <a:effectLst/>
                          <a:hlinkClick r:id="rId5"/>
                        </a:rPr>
                        <a:t> 51 </a:t>
                      </a:r>
                      <a:r>
                        <a:rPr lang="uk-UA" sz="1200" kern="100" dirty="0">
                          <a:effectLst/>
                        </a:rPr>
                        <a:t>and</a:t>
                      </a:r>
                      <a:r>
                        <a:rPr lang="uk-UA" sz="1200" u="sng" kern="100" dirty="0">
                          <a:effectLst/>
                          <a:hlinkClick r:id="rId6"/>
                        </a:rPr>
                        <a:t> 53 of </a:t>
                      </a:r>
                      <a:r>
                        <a:rPr lang="uk-UA" sz="1200" kern="100" dirty="0">
                          <a:effectLst/>
                        </a:rPr>
                        <a:t>the Forest Code of Ukraine, </a:t>
                      </a:r>
                    </a:p>
                    <a:p>
                      <a:pPr>
                        <a:lnSpc>
                          <a:spcPct val="115000"/>
                        </a:lnSpc>
                        <a:spcAft>
                          <a:spcPts val="800"/>
                        </a:spcAft>
                        <a:buNone/>
                      </a:pPr>
                      <a:r>
                        <a:rPr lang="uk-UA" sz="1200" u="sng" kern="100" dirty="0">
                          <a:effectLst/>
                          <a:hlinkClick r:id="rId7"/>
                        </a:rPr>
                        <a:t>the National Action Plan to </a:t>
                      </a:r>
                      <a:r>
                        <a:rPr lang="uk-UA" sz="1200" u="sng" kern="100" dirty="0">
                          <a:effectLst/>
                          <a:hlinkClick r:id="rId8"/>
                        </a:rPr>
                        <a:t>Combat Land Degradation and </a:t>
                      </a:r>
                      <a:r>
                        <a:rPr lang="uk-UA" sz="1200" u="sng" kern="100" dirty="0" err="1">
                          <a:effectLst/>
                          <a:hlinkClick r:id="rId8"/>
                        </a:rPr>
                        <a:t>Desertification</a:t>
                      </a:r>
                      <a:r>
                        <a:rPr lang="uk-UA" sz="1200" kern="100" dirty="0">
                          <a:effectLst/>
                        </a:rPr>
                        <a:t>, </a:t>
                      </a:r>
                      <a:r>
                        <a:rPr lang="uk-UA" sz="1200" u="sng" kern="100" dirty="0">
                          <a:effectLst/>
                          <a:hlinkClick r:id="rId9"/>
                        </a:rPr>
                        <a:t>the Concept for Combating Land Degradation and </a:t>
                      </a:r>
                      <a:r>
                        <a:rPr lang="uk-UA" sz="1200" u="sng" kern="100" dirty="0" err="1">
                          <a:effectLst/>
                          <a:hlinkClick r:id="rId9"/>
                        </a:rPr>
                        <a:t>Desertification</a:t>
                      </a:r>
                      <a:r>
                        <a:rPr lang="uk-UA" sz="1200" kern="100" dirty="0">
                          <a:effectLst/>
                        </a:rPr>
                        <a:t>, </a:t>
                      </a:r>
                      <a:br>
                        <a:rPr lang="uk-UA" sz="1200" kern="100" dirty="0">
                          <a:effectLst/>
                        </a:rPr>
                      </a:br>
                      <a:r>
                        <a:rPr lang="uk-UA" sz="1200" kern="100" dirty="0">
                          <a:effectLst/>
                        </a:rPr>
                        <a:t>measures for </a:t>
                      </a:r>
                    </a:p>
                    <a:p>
                      <a:pPr>
                        <a:lnSpc>
                          <a:spcPct val="115000"/>
                        </a:lnSpc>
                        <a:spcAft>
                          <a:spcPts val="800"/>
                        </a:spcAft>
                        <a:buNone/>
                      </a:pPr>
                      <a:r>
                        <a:rPr lang="uk-UA" sz="1200" b="1" kern="100" cap="small" dirty="0">
                          <a:effectLst/>
                        </a:rPr>
                        <a:t>forest</a:t>
                      </a:r>
                      <a:r>
                        <a:rPr lang="en-GB" sz="1200" b="1" kern="100" cap="small" dirty="0">
                          <a:effectLst/>
                        </a:rPr>
                        <a:t> management </a:t>
                      </a:r>
                      <a:r>
                        <a:rPr lang="uk-UA" sz="1200" b="1" kern="100" cap="small" dirty="0">
                          <a:effectLst/>
                        </a:rPr>
                        <a:t>planning </a:t>
                      </a:r>
                      <a:r>
                        <a:rPr lang="uk-UA" sz="1200" b="1" kern="100" dirty="0">
                          <a:effectLst/>
                        </a:rPr>
                        <a:t>, </a:t>
                      </a:r>
                      <a:br>
                        <a:rPr lang="uk-UA" sz="1200" b="1" kern="100" dirty="0">
                          <a:effectLst/>
                        </a:rPr>
                      </a:br>
                      <a:r>
                        <a:rPr lang="uk-UA" sz="1200" kern="100" dirty="0">
                          <a:effectLst/>
                        </a:rPr>
                        <a:t>afforestation and forest restoration, the conservation (including protection against fires) and protection of forests, </a:t>
                      </a:r>
                    </a:p>
                    <a:p>
                      <a:pPr>
                        <a:lnSpc>
                          <a:spcPct val="115000"/>
                        </a:lnSpc>
                        <a:spcAft>
                          <a:spcPts val="800"/>
                        </a:spcAft>
                        <a:buNone/>
                      </a:pPr>
                      <a:r>
                        <a:rPr lang="uk-UA" sz="1200" kern="100" dirty="0">
                          <a:effectLst/>
                        </a:rPr>
                        <a:t>the establishment of protective forest plantations and field-protective forest strips.</a:t>
                      </a:r>
                      <a:endParaRPr lang="uk-UA"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288" marR="8288" marT="0" marB="0">
                    <a:solidFill>
                      <a:schemeClr val="bg1"/>
                    </a:solidFill>
                  </a:tcPr>
                </a:tc>
                <a:tc>
                  <a:txBody>
                    <a:bodyPr/>
                    <a:lstStyle/>
                    <a:p>
                      <a:pPr marL="0" marR="0" lvl="0" indent="0" algn="l" defTabSz="914400" rtl="0" eaLnBrk="1" fontAlgn="auto" latinLnBrk="0" hangingPunct="1">
                        <a:lnSpc>
                          <a:spcPct val="115000"/>
                        </a:lnSpc>
                        <a:spcBef>
                          <a:spcPts val="0"/>
                        </a:spcBef>
                        <a:spcAft>
                          <a:spcPts val="800"/>
                        </a:spcAft>
                        <a:buClr>
                          <a:srgbClr val="000000"/>
                        </a:buClr>
                        <a:buSzTx/>
                        <a:buFont typeface="Arial"/>
                        <a:buNone/>
                        <a:tabLst/>
                        <a:defRPr/>
                      </a:pPr>
                      <a:r>
                        <a:rPr lang="uk-UA" sz="1200" kern="100" dirty="0">
                          <a:effectLst/>
                        </a:rPr>
                        <a:t>4. Budgetary funds are allocated for the implementation, in accordance with </a:t>
                      </a:r>
                      <a:r>
                        <a:rPr lang="uk-UA" sz="1200" u="sng" kern="100" dirty="0">
                          <a:effectLst/>
                          <a:hlinkClick r:id="rId10"/>
                        </a:rPr>
                        <a:t>Articles 46</a:t>
                      </a:r>
                      <a:r>
                        <a:rPr lang="uk-UA" sz="1200" kern="100" dirty="0">
                          <a:effectLst/>
                        </a:rPr>
                        <a:t>,</a:t>
                      </a:r>
                      <a:r>
                        <a:rPr lang="uk-UA" sz="1200" u="sng" kern="100" dirty="0">
                          <a:effectLst/>
                          <a:hlinkClick r:id="rId11"/>
                        </a:rPr>
                        <a:t> 47</a:t>
                      </a:r>
                      <a:r>
                        <a:rPr lang="uk-UA" sz="1200" kern="100" dirty="0">
                          <a:effectLst/>
                        </a:rPr>
                        <a:t>,</a:t>
                      </a:r>
                      <a:r>
                        <a:rPr lang="uk-UA" sz="1200" u="sng" kern="100" dirty="0">
                          <a:effectLst/>
                          <a:hlinkClick r:id="rId12"/>
                        </a:rPr>
                        <a:t> 51</a:t>
                      </a:r>
                      <a:r>
                        <a:rPr lang="uk-UA" sz="1200" kern="100" dirty="0">
                          <a:effectLst/>
                        </a:rPr>
                        <a:t>,</a:t>
                      </a:r>
                      <a:r>
                        <a:rPr lang="uk-UA" sz="1200" u="sng" kern="100" dirty="0">
                          <a:effectLst/>
                          <a:hlinkClick r:id="rId13"/>
                        </a:rPr>
                        <a:t> 53</a:t>
                      </a:r>
                      <a:r>
                        <a:rPr lang="uk-UA" sz="1200" kern="100" dirty="0">
                          <a:effectLst/>
                        </a:rPr>
                        <a:t>, 55</a:t>
                      </a:r>
                      <a:r>
                        <a:rPr lang="uk-UA" sz="1200" u="sng" kern="100" baseline="30000" dirty="0">
                          <a:effectLst/>
                          <a:hlinkClick r:id="rId14"/>
                        </a:rPr>
                        <a:t>-1</a:t>
                      </a:r>
                      <a:r>
                        <a:rPr lang="uk-UA" sz="1200" kern="100" dirty="0">
                          <a:effectLst/>
                        </a:rPr>
                        <a:t> , and</a:t>
                      </a:r>
                      <a:r>
                        <a:rPr lang="uk-UA" sz="1200" u="sng" kern="100" dirty="0">
                          <a:effectLst/>
                          <a:hlinkClick r:id="rId15"/>
                        </a:rPr>
                        <a:t> 98 of </a:t>
                      </a:r>
                      <a:r>
                        <a:rPr lang="uk-UA" sz="1200" kern="100" dirty="0">
                          <a:effectLst/>
                        </a:rPr>
                        <a:t>the Forest Code of Ukraine, </a:t>
                      </a:r>
                      <a:r>
                        <a:rPr lang="uk-UA" sz="1200" u="sng" kern="100" dirty="0">
                          <a:effectLst/>
                          <a:hlinkClick r:id="rId7"/>
                        </a:rPr>
                        <a:t>the National Action Plan to Combat Land Degradation and Desertification</a:t>
                      </a:r>
                      <a:r>
                        <a:rPr lang="uk-UA" sz="1200" kern="100" dirty="0">
                          <a:effectLst/>
                        </a:rPr>
                        <a:t>, </a:t>
                      </a:r>
                      <a:r>
                        <a:rPr lang="uk-UA" sz="1200" u="sng" kern="100" dirty="0">
                          <a:effectLst/>
                          <a:hlinkClick r:id="rId16"/>
                        </a:rPr>
                        <a:t>the Concept for Combating Land Degradation and Desertification</a:t>
                      </a:r>
                      <a:r>
                        <a:rPr lang="uk-UA" sz="1200" kern="100" dirty="0">
                          <a:effectLst/>
                        </a:rPr>
                        <a:t>, and measures relating to</a:t>
                      </a:r>
                      <a:br>
                        <a:rPr lang="uk-UA" sz="1200" kern="100" dirty="0">
                          <a:effectLst/>
                        </a:rPr>
                      </a:br>
                      <a:br>
                        <a:rPr lang="uk-UA" sz="1200" kern="100" dirty="0">
                          <a:effectLst/>
                        </a:rPr>
                      </a:br>
                      <a:r>
                        <a:rPr lang="uk-UA" sz="1200" kern="100" dirty="0">
                          <a:effectLst/>
                        </a:rPr>
                        <a:t> </a:t>
                      </a:r>
                      <a:r>
                        <a:rPr lang="uk-UA" sz="1200" b="1" kern="100" cap="small" dirty="0">
                          <a:effectLst/>
                        </a:rPr>
                        <a:t>forest</a:t>
                      </a:r>
                      <a:r>
                        <a:rPr lang="en-GB" sz="1200" b="1" kern="100" cap="small" dirty="0">
                          <a:effectLst/>
                        </a:rPr>
                        <a:t> management </a:t>
                      </a:r>
                      <a:r>
                        <a:rPr lang="uk-UA" sz="1200" b="1" kern="100" cap="small" dirty="0">
                          <a:effectLst/>
                        </a:rPr>
                        <a:t>planning </a:t>
                      </a:r>
                      <a:r>
                        <a:rPr lang="uk-UA" sz="1200" b="1" kern="100" dirty="0">
                          <a:effectLst/>
                        </a:rPr>
                        <a:t>, the national forest inventory, </a:t>
                      </a:r>
                      <a:r>
                        <a:rPr lang="uk-UA" sz="1200" kern="100" dirty="0">
                          <a:effectLst/>
                        </a:rPr>
                        <a:t>afforestation and forest restoration, the conservation (including protection against fires) and protection of forests, and the creation of protective forest plantations and field-protective forest strips.</a:t>
                      </a:r>
                      <a:endParaRPr lang="uk-UA" sz="12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288" marR="8288" marT="0" marB="0">
                    <a:solidFill>
                      <a:schemeClr val="bg1"/>
                    </a:solidFill>
                  </a:tcPr>
                </a:tc>
                <a:tc>
                  <a:txBody>
                    <a:bodyPr/>
                    <a:lstStyle/>
                    <a:p>
                      <a:pPr>
                        <a:lnSpc>
                          <a:spcPct val="115000"/>
                        </a:lnSpc>
                        <a:spcAft>
                          <a:spcPts val="800"/>
                        </a:spcAft>
                        <a:buNone/>
                      </a:pPr>
                      <a:r>
                        <a:rPr lang="uk-UA" sz="1200" kern="100" dirty="0">
                          <a:effectLst/>
                        </a:rPr>
                        <a:t>4. Budgetary funds are allocated for the implementation of measures relating to forestry and game management, as well as the conservation and protection of forests within the forest fund, in the following areas:</a:t>
                      </a:r>
                      <a:br>
                        <a:rPr lang="uk-UA" sz="1200" kern="100" dirty="0">
                          <a:effectLst/>
                        </a:rPr>
                      </a:br>
                      <a:r>
                        <a:rPr lang="uk-UA" sz="1200" kern="100" dirty="0">
                          <a:effectLst/>
                        </a:rPr>
                        <a:t>partial compensation (up to 50 per cent) of the cost of work to restore forests located in territories included in </a:t>
                      </a:r>
                      <a:r>
                        <a:rPr lang="uk-UA" sz="1200" u="sng" kern="100" dirty="0">
                          <a:effectLst/>
                          <a:hlinkClick r:id="rId17"/>
                        </a:rPr>
                        <a:t>the list of territories where hostilities are (or were) taking place or which are temporarily occupied by the Russian Federation</a:t>
                      </a:r>
                      <a:r>
                        <a:rPr lang="uk-UA" sz="1200" kern="100" dirty="0">
                          <a:effectLst/>
                        </a:rPr>
                        <a:t>;</a:t>
                      </a:r>
                    </a:p>
                    <a:p>
                      <a:pPr>
                        <a:lnSpc>
                          <a:spcPct val="115000"/>
                        </a:lnSpc>
                        <a:spcAft>
                          <a:spcPts val="800"/>
                        </a:spcAft>
                        <a:buNone/>
                      </a:pPr>
                      <a:r>
                        <a:rPr lang="uk-UA" sz="1200" b="1" kern="100" dirty="0">
                          <a:effectLst/>
                        </a:rPr>
                        <a:t>maintenance of the state forest cadastre; </a:t>
                      </a:r>
                      <a:br>
                        <a:rPr lang="uk-UA" sz="1200" b="1" kern="100" dirty="0">
                          <a:effectLst/>
                        </a:rPr>
                      </a:br>
                      <a:r>
                        <a:rPr lang="uk-UA" sz="1200" b="1" kern="100" dirty="0">
                          <a:effectLst/>
                        </a:rPr>
                        <a:t>conducting a national forest inventory;</a:t>
                      </a:r>
                    </a:p>
                    <a:p>
                      <a:pPr>
                        <a:lnSpc>
                          <a:spcPct val="115000"/>
                        </a:lnSpc>
                        <a:spcAft>
                          <a:spcPts val="800"/>
                        </a:spcAft>
                        <a:buNone/>
                      </a:pPr>
                      <a:r>
                        <a:rPr lang="uk-UA" sz="1200" kern="100" dirty="0">
                          <a:effectLst/>
                        </a:rPr>
                        <a:t>forest management (forest conservation and protection, fire prevention, and reforestation) by permanent forest users engaged in the specialised use of forest resources, other than timber harvesting under main-use felling schemes.</a:t>
                      </a:r>
                    </a:p>
                  </a:txBody>
                  <a:tcPr marL="8288" marR="8288" marT="0" marB="0">
                    <a:solidFill>
                      <a:schemeClr val="bg1"/>
                    </a:solidFill>
                  </a:tcPr>
                </a:tc>
                <a:extLst>
                  <a:ext uri="{0D108BD9-81ED-4DB2-BD59-A6C34878D82A}">
                    <a16:rowId xmlns:a16="http://schemas.microsoft.com/office/drawing/2014/main" val="1581969195"/>
                  </a:ext>
                </a:extLst>
              </a:tr>
            </a:tbl>
          </a:graphicData>
        </a:graphic>
      </p:graphicFrame>
    </p:spTree>
    <p:extLst>
      <p:ext uri="{BB962C8B-B14F-4D97-AF65-F5344CB8AC3E}">
        <p14:creationId xmlns:p14="http://schemas.microsoft.com/office/powerpoint/2010/main" val="2832904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38">
          <a:extLst>
            <a:ext uri="{FF2B5EF4-FFF2-40B4-BE49-F238E27FC236}">
              <a16:creationId xmlns:a16="http://schemas.microsoft.com/office/drawing/2014/main" id="{57435C04-AE7E-EB92-31E6-A00489BBEF7A}"/>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7BB9DFA5-8891-9663-EF37-9E00734C6804}"/>
              </a:ext>
            </a:extLst>
          </p:cNvPr>
          <p:cNvSpPr txBox="1"/>
          <p:nvPr/>
        </p:nvSpPr>
        <p:spPr>
          <a:xfrm>
            <a:off x="872359" y="1520304"/>
            <a:ext cx="10321158" cy="5019259"/>
          </a:xfrm>
          <a:prstGeom prst="rect">
            <a:avLst/>
          </a:prstGeom>
          <a:noFill/>
        </p:spPr>
        <p:txBody>
          <a:bodyPr wrap="square">
            <a:spAutoFit/>
          </a:bodyPr>
          <a:lstStyle/>
          <a:p>
            <a:pPr>
              <a:lnSpc>
                <a:spcPct val="115000"/>
              </a:lnSpc>
              <a:spcAft>
                <a:spcPts val="800"/>
              </a:spcAft>
              <a:buNone/>
            </a:pPr>
            <a:endParaRPr lang="uk-UA" sz="1600" kern="100" dirty="0">
              <a:effectLst/>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00"/>
              </a:spcAft>
              <a:buNone/>
            </a:pPr>
            <a:r>
              <a:rPr lang="uk-UA" sz="1600" kern="100" dirty="0">
                <a:effectLst/>
                <a:latin typeface="Aptos" panose="020B0004020202020204" pitchFamily="34" charset="0"/>
                <a:ea typeface="Aptos" panose="020B0004020202020204" pitchFamily="34" charset="0"/>
                <a:cs typeface="Times New Roman" panose="02020603050405020304" pitchFamily="18" charset="0"/>
              </a:rPr>
              <a:t>In accordance with </a:t>
            </a:r>
            <a:r>
              <a:rPr lang="uk-UA" sz="16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paragraph 13</a:t>
            </a:r>
            <a:r>
              <a:rPr lang="uk-UA" sz="1600" b="1" u="sng" kern="100" baseline="300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-4</a:t>
            </a:r>
            <a:r>
              <a:rPr lang="uk-UA" sz="1600" kern="100" dirty="0">
                <a:effectLst/>
                <a:latin typeface="Aptos" panose="020B0004020202020204" pitchFamily="34" charset="0"/>
                <a:ea typeface="Aptos" panose="020B0004020202020204" pitchFamily="34" charset="0"/>
                <a:cs typeface="Times New Roman" panose="02020603050405020304" pitchFamily="18" charset="0"/>
              </a:rPr>
              <a:t>  of Part Three of Article 29 of the Budget Code of Ukraine, the sources of revenue for the Special Fund of the State Budget of Ukraine are: 26 per cent of the rent payable for the special use of forest resources in respect of timber harvested under main-use felling operations.</a:t>
            </a:r>
          </a:p>
          <a:p>
            <a:pPr algn="just">
              <a:lnSpc>
                <a:spcPct val="115000"/>
              </a:lnSpc>
              <a:spcAft>
                <a:spcPts val="800"/>
              </a:spcAft>
              <a:buNone/>
            </a:pPr>
            <a:r>
              <a:rPr lang="uk-UA" sz="1600" kern="100" dirty="0">
                <a:effectLst/>
                <a:latin typeface="Aptos" panose="020B0004020202020204" pitchFamily="34" charset="0"/>
                <a:ea typeface="Aptos" panose="020B0004020202020204" pitchFamily="34" charset="0"/>
                <a:cs typeface="Times New Roman" panose="02020603050405020304" pitchFamily="18" charset="0"/>
              </a:rPr>
              <a:t>In accordance with paragraph 15</a:t>
            </a:r>
            <a:r>
              <a:rPr lang="uk-UA" sz="1600" b="1" kern="100" baseline="30000" dirty="0">
                <a:effectLst/>
                <a:latin typeface="Aptos" panose="020B0004020202020204" pitchFamily="34" charset="0"/>
                <a:ea typeface="Aptos" panose="020B0004020202020204" pitchFamily="34" charset="0"/>
                <a:cs typeface="Times New Roman" panose="02020603050405020304" pitchFamily="18" charset="0"/>
              </a:rPr>
              <a:t>-1</a:t>
            </a:r>
            <a:r>
              <a:rPr lang="uk-UA" sz="1600" kern="100" dirty="0">
                <a:effectLst/>
                <a:latin typeface="Aptos" panose="020B0004020202020204" pitchFamily="34" charset="0"/>
                <a:ea typeface="Aptos" panose="020B0004020202020204" pitchFamily="34" charset="0"/>
                <a:cs typeface="Times New Roman" panose="02020603050405020304" pitchFamily="18" charset="0"/>
              </a:rPr>
              <a:t> of Part Four of Article 29 of the Budget Code of Ukraine, funds received into the special fund of the State Budget of Ukraine in accordance with the relevant paragraphs </a:t>
            </a:r>
            <a:r>
              <a:rPr lang="uk-UA" sz="16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of Part Three </a:t>
            </a:r>
            <a:r>
              <a:rPr lang="uk-UA" sz="1600" kern="100" dirty="0">
                <a:effectLst/>
                <a:latin typeface="Aptos" panose="020B0004020202020204" pitchFamily="34" charset="0"/>
                <a:ea typeface="Aptos" panose="020B0004020202020204" pitchFamily="34" charset="0"/>
                <a:cs typeface="Times New Roman" panose="02020603050405020304" pitchFamily="18" charset="0"/>
              </a:rPr>
              <a:t>of Article</a:t>
            </a:r>
            <a:r>
              <a:rPr lang="uk-UA" sz="16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4"/>
              </a:rPr>
              <a:t> 29 </a:t>
            </a:r>
            <a:r>
              <a:rPr lang="uk-UA" sz="1600" kern="100" dirty="0">
                <a:effectLst/>
                <a:latin typeface="Aptos" panose="020B0004020202020204" pitchFamily="34" charset="0"/>
                <a:ea typeface="Aptos" panose="020B0004020202020204" pitchFamily="34" charset="0"/>
                <a:cs typeface="Times New Roman" panose="02020603050405020304" pitchFamily="18" charset="0"/>
              </a:rPr>
              <a:t>of this Code shall be allocated, respectively, to: the management of forestry and hunting, and the conservation and protection of forests within the forest fund (at the expense of the sources specified in paragraph 13</a:t>
            </a:r>
            <a:r>
              <a:rPr lang="uk-UA" sz="1600" b="1" kern="100" baseline="30000" dirty="0">
                <a:effectLst/>
                <a:latin typeface="Aptos" panose="020B0004020202020204" pitchFamily="34" charset="0"/>
                <a:ea typeface="Aptos" panose="020B0004020202020204" pitchFamily="34" charset="0"/>
                <a:cs typeface="Times New Roman" panose="02020603050405020304" pitchFamily="18" charset="0"/>
              </a:rPr>
              <a:t>-4</a:t>
            </a:r>
            <a:r>
              <a:rPr lang="uk-UA" sz="1600" kern="100" dirty="0">
                <a:effectLst/>
                <a:latin typeface="Aptos" panose="020B0004020202020204" pitchFamily="34" charset="0"/>
                <a:ea typeface="Aptos" panose="020B0004020202020204" pitchFamily="34" charset="0"/>
                <a:cs typeface="Times New Roman" panose="02020603050405020304" pitchFamily="18" charset="0"/>
              </a:rPr>
              <a:t> of Part Three of Article 29 of this Code).</a:t>
            </a:r>
          </a:p>
          <a:p>
            <a:pPr>
              <a:lnSpc>
                <a:spcPct val="115000"/>
              </a:lnSpc>
              <a:spcAft>
                <a:spcPts val="800"/>
              </a:spcAft>
              <a:buNone/>
            </a:pPr>
            <a:r>
              <a:rPr lang="uk-UA" sz="1600" b="1" kern="100" dirty="0">
                <a:effectLst/>
                <a:latin typeface="Aptos" panose="020B0004020202020204" pitchFamily="34" charset="0"/>
                <a:ea typeface="Aptos" panose="020B0004020202020204" pitchFamily="34" charset="0"/>
                <a:cs typeface="Times New Roman" panose="02020603050405020304" pitchFamily="18" charset="0"/>
              </a:rPr>
              <a:t>From 2024 onwards, the Laws on the State Budget of Ukraine </a:t>
            </a:r>
            <a:br>
              <a:rPr lang="uk-UA" sz="1600" b="1" kern="100" dirty="0">
                <a:effectLst/>
                <a:latin typeface="Aptos" panose="020B0004020202020204" pitchFamily="34" charset="0"/>
                <a:ea typeface="Aptos" panose="020B0004020202020204" pitchFamily="34" charset="0"/>
                <a:cs typeface="Times New Roman" panose="02020603050405020304" pitchFamily="18" charset="0"/>
              </a:rPr>
            </a:br>
            <a:r>
              <a:rPr lang="uk-UA" sz="1600" b="1" kern="100" dirty="0">
                <a:effectLst/>
                <a:latin typeface="Aptos" panose="020B0004020202020204" pitchFamily="34" charset="0"/>
                <a:ea typeface="Aptos" panose="020B0004020202020204" pitchFamily="34" charset="0"/>
                <a:cs typeface="Times New Roman" panose="02020603050405020304" pitchFamily="18" charset="0"/>
              </a:rPr>
              <a:t>shall specify the proportion of revenue referred to </a:t>
            </a:r>
            <a:r>
              <a:rPr lang="uk-UA" sz="1600" b="1"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in paragraph 13 </a:t>
            </a:r>
            <a:r>
              <a:rPr lang="uk-UA" sz="1600" b="1" kern="100" dirty="0">
                <a:effectLst/>
                <a:latin typeface="Aptos" panose="020B0004020202020204" pitchFamily="34" charset="0"/>
                <a:ea typeface="Aptos" panose="020B0004020202020204" pitchFamily="34" charset="0"/>
                <a:cs typeface="Times New Roman" panose="02020603050405020304" pitchFamily="18" charset="0"/>
              </a:rPr>
              <a:t>of</a:t>
            </a:r>
            <a:r>
              <a:rPr lang="uk-UA" sz="1600" b="1" u="sng" kern="100" baseline="300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-4</a:t>
            </a:r>
            <a:r>
              <a:rPr lang="uk-UA" sz="1600" b="1" kern="100" dirty="0">
                <a:effectLst/>
                <a:latin typeface="Aptos" panose="020B0004020202020204" pitchFamily="34" charset="0"/>
                <a:ea typeface="Aptos" panose="020B0004020202020204" pitchFamily="34" charset="0"/>
                <a:cs typeface="Times New Roman" panose="02020603050405020304" pitchFamily="18" charset="0"/>
              </a:rPr>
              <a:t>   </a:t>
            </a:r>
            <a:br>
              <a:rPr lang="uk-UA" sz="1600" b="1" kern="100" dirty="0">
                <a:effectLst/>
                <a:latin typeface="Aptos" panose="020B0004020202020204" pitchFamily="34" charset="0"/>
                <a:ea typeface="Aptos" panose="020B0004020202020204" pitchFamily="34" charset="0"/>
                <a:cs typeface="Times New Roman" panose="02020603050405020304" pitchFamily="18" charset="0"/>
              </a:rPr>
            </a:br>
            <a:r>
              <a:rPr lang="uk-UA" sz="1600" b="1" kern="100" dirty="0">
                <a:effectLst/>
                <a:latin typeface="Aptos" panose="020B0004020202020204" pitchFamily="34" charset="0"/>
                <a:ea typeface="Aptos" panose="020B0004020202020204" pitchFamily="34" charset="0"/>
                <a:cs typeface="Times New Roman" panose="02020603050405020304" pitchFamily="18" charset="0"/>
              </a:rPr>
              <a:t>of Part Three of Article 29 of the Budget Code of Ukraine  </a:t>
            </a:r>
            <a:br>
              <a:rPr lang="uk-UA" sz="1600" b="1" kern="100" dirty="0">
                <a:effectLst/>
                <a:latin typeface="Aptos" panose="020B0004020202020204" pitchFamily="34" charset="0"/>
                <a:ea typeface="Aptos" panose="020B0004020202020204" pitchFamily="34" charset="0"/>
                <a:cs typeface="Times New Roman" panose="02020603050405020304" pitchFamily="18" charset="0"/>
              </a:rPr>
            </a:br>
            <a:r>
              <a:rPr lang="uk-UA" sz="1600" b="1" kern="100" dirty="0">
                <a:effectLst/>
                <a:latin typeface="Aptos" panose="020B0004020202020204" pitchFamily="34" charset="0"/>
                <a:ea typeface="Aptos" panose="020B0004020202020204" pitchFamily="34" charset="0"/>
                <a:cs typeface="Times New Roman" panose="02020603050405020304" pitchFamily="18" charset="0"/>
              </a:rPr>
              <a:t>to the General Fund of the State Budget of Ukraine</a:t>
            </a:r>
            <a:r>
              <a:rPr lang="uk-UA" sz="1600" kern="100" dirty="0">
                <a:effectLst/>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800"/>
              </a:spcAft>
              <a:buNone/>
            </a:pPr>
            <a:r>
              <a:rPr lang="uk-UA" sz="1600" kern="100" dirty="0">
                <a:effectLst/>
                <a:latin typeface="Aptos" panose="020B0004020202020204" pitchFamily="34" charset="0"/>
                <a:ea typeface="Aptos" panose="020B0004020202020204" pitchFamily="34" charset="0"/>
                <a:cs typeface="Times New Roman" panose="02020603050405020304" pitchFamily="18" charset="0"/>
              </a:rPr>
              <a:t> </a:t>
            </a:r>
            <a:r>
              <a:rPr lang="uk-UA" sz="1600" b="1" kern="100" dirty="0">
                <a:effectLst/>
                <a:latin typeface="Aptos" panose="020B0004020202020204" pitchFamily="34" charset="0"/>
                <a:ea typeface="Aptos" panose="020B0004020202020204" pitchFamily="34" charset="0"/>
                <a:cs typeface="Times New Roman" panose="02020603050405020304" pitchFamily="18" charset="0"/>
              </a:rPr>
              <a:t>Rent payments for the special use of forest resources are currently channelled in full into the general fund of the State Budget. </a:t>
            </a:r>
          </a:p>
        </p:txBody>
      </p:sp>
      <p:sp>
        <p:nvSpPr>
          <p:cNvPr id="441" name="Google Shape;441;p11">
            <a:extLst>
              <a:ext uri="{FF2B5EF4-FFF2-40B4-BE49-F238E27FC236}">
                <a16:creationId xmlns:a16="http://schemas.microsoft.com/office/drawing/2014/main" id="{B277D1B9-E60A-B491-735E-E6E3DED331F5}"/>
              </a:ext>
            </a:extLst>
          </p:cNvPr>
          <p:cNvSpPr txBox="1"/>
          <p:nvPr/>
        </p:nvSpPr>
        <p:spPr>
          <a:xfrm>
            <a:off x="759777" y="113252"/>
            <a:ext cx="7479983" cy="10771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200" b="1" dirty="0">
                <a:solidFill>
                  <a:schemeClr val="dk1"/>
                </a:solidFill>
                <a:latin typeface="Calibri"/>
                <a:ea typeface="Calibri"/>
                <a:cs typeface="Calibri"/>
                <a:sym typeface="Calibri"/>
              </a:rPr>
              <a:t>Regarding the allocation of funds for forest management</a:t>
            </a:r>
            <a:endParaRPr sz="3200" b="1" dirty="0">
              <a:solidFill>
                <a:schemeClr val="dk1"/>
              </a:solidFill>
              <a:latin typeface="Calibri"/>
              <a:ea typeface="Calibri"/>
              <a:cs typeface="Calibri"/>
              <a:sym typeface="Calibri"/>
            </a:endParaRPr>
          </a:p>
        </p:txBody>
      </p:sp>
      <p:graphicFrame>
        <p:nvGraphicFramePr>
          <p:cNvPr id="2" name="Таблиця 1">
            <a:extLst>
              <a:ext uri="{FF2B5EF4-FFF2-40B4-BE49-F238E27FC236}">
                <a16:creationId xmlns:a16="http://schemas.microsoft.com/office/drawing/2014/main" id="{3EAB0682-CDFA-ED12-526E-9DC0CA3E8BD0}"/>
              </a:ext>
            </a:extLst>
          </p:cNvPr>
          <p:cNvGraphicFramePr>
            <a:graphicFrameLocks noGrp="1"/>
          </p:cNvGraphicFramePr>
          <p:nvPr>
            <p:extLst>
              <p:ext uri="{D42A27DB-BD31-4B8C-83A1-F6EECF244321}">
                <p14:modId xmlns:p14="http://schemas.microsoft.com/office/powerpoint/2010/main" val="1134255385"/>
              </p:ext>
            </p:extLst>
          </p:nvPr>
        </p:nvGraphicFramePr>
        <p:xfrm>
          <a:off x="8416969" y="4788835"/>
          <a:ext cx="2562447" cy="793242"/>
        </p:xfrm>
        <a:graphic>
          <a:graphicData uri="http://schemas.openxmlformats.org/drawingml/2006/table">
            <a:tbl>
              <a:tblPr firstRow="1" firstCol="1" bandRow="1">
                <a:tableStyleId>{BC89EF96-8CEA-46FF-86C4-4CE0E7609802}</a:tableStyleId>
              </a:tblPr>
              <a:tblGrid>
                <a:gridCol w="1286539">
                  <a:extLst>
                    <a:ext uri="{9D8B030D-6E8A-4147-A177-3AD203B41FA5}">
                      <a16:colId xmlns:a16="http://schemas.microsoft.com/office/drawing/2014/main" val="649750791"/>
                    </a:ext>
                  </a:extLst>
                </a:gridCol>
                <a:gridCol w="1275908">
                  <a:extLst>
                    <a:ext uri="{9D8B030D-6E8A-4147-A177-3AD203B41FA5}">
                      <a16:colId xmlns:a16="http://schemas.microsoft.com/office/drawing/2014/main" val="1896016335"/>
                    </a:ext>
                  </a:extLst>
                </a:gridCol>
              </a:tblGrid>
              <a:tr h="0">
                <a:tc>
                  <a:txBody>
                    <a:bodyPr/>
                    <a:lstStyle/>
                    <a:p>
                      <a:pPr algn="ctr">
                        <a:lnSpc>
                          <a:spcPct val="115000"/>
                        </a:lnSpc>
                        <a:spcAft>
                          <a:spcPts val="800"/>
                        </a:spcAft>
                        <a:buNone/>
                      </a:pPr>
                      <a:r>
                        <a:rPr lang="uk-UA" sz="1600" b="1" kern="100" dirty="0">
                          <a:effectLst/>
                        </a:rPr>
                        <a:t>2024</a:t>
                      </a:r>
                      <a:endParaRPr lang="uk-UA"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uk-UA" sz="1600" b="1" kern="100" dirty="0">
                          <a:effectLst/>
                        </a:rPr>
                        <a:t>100%</a:t>
                      </a:r>
                      <a:endParaRPr lang="uk-UA"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01875033"/>
                  </a:ext>
                </a:extLst>
              </a:tr>
              <a:tr h="0">
                <a:tc>
                  <a:txBody>
                    <a:bodyPr/>
                    <a:lstStyle/>
                    <a:p>
                      <a:pPr algn="ctr">
                        <a:lnSpc>
                          <a:spcPct val="115000"/>
                        </a:lnSpc>
                        <a:spcAft>
                          <a:spcPts val="800"/>
                        </a:spcAft>
                        <a:buNone/>
                      </a:pPr>
                      <a:r>
                        <a:rPr lang="uk-UA" sz="1600" b="1" kern="100" dirty="0">
                          <a:effectLst/>
                        </a:rPr>
                        <a:t>2025</a:t>
                      </a:r>
                      <a:endParaRPr lang="uk-UA"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uk-UA" sz="1600" b="1" kern="100" dirty="0">
                          <a:effectLst/>
                        </a:rPr>
                        <a:t>75%</a:t>
                      </a:r>
                      <a:endParaRPr lang="uk-UA"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41623882"/>
                  </a:ext>
                </a:extLst>
              </a:tr>
              <a:tr h="0">
                <a:tc>
                  <a:txBody>
                    <a:bodyPr/>
                    <a:lstStyle/>
                    <a:p>
                      <a:pPr algn="ctr">
                        <a:lnSpc>
                          <a:spcPct val="115000"/>
                        </a:lnSpc>
                        <a:spcAft>
                          <a:spcPts val="800"/>
                        </a:spcAft>
                        <a:buNone/>
                      </a:pPr>
                      <a:r>
                        <a:rPr lang="uk-UA" sz="1600" b="1" kern="100" dirty="0">
                          <a:effectLst/>
                        </a:rPr>
                        <a:t>2026</a:t>
                      </a:r>
                      <a:endParaRPr lang="uk-UA"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buNone/>
                      </a:pPr>
                      <a:r>
                        <a:rPr lang="uk-UA" sz="1600" b="1" kern="100" dirty="0">
                          <a:effectLst/>
                        </a:rPr>
                        <a:t>100%</a:t>
                      </a:r>
                      <a:endParaRPr lang="uk-UA" sz="1600" b="1"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37659393"/>
                  </a:ext>
                </a:extLst>
              </a:tr>
            </a:tbl>
          </a:graphicData>
        </a:graphic>
      </p:graphicFrame>
    </p:spTree>
    <p:extLst>
      <p:ext uri="{BB962C8B-B14F-4D97-AF65-F5344CB8AC3E}">
        <p14:creationId xmlns:p14="http://schemas.microsoft.com/office/powerpoint/2010/main" val="40656418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38">
          <a:extLst>
            <a:ext uri="{FF2B5EF4-FFF2-40B4-BE49-F238E27FC236}">
              <a16:creationId xmlns:a16="http://schemas.microsoft.com/office/drawing/2014/main" id="{2441C258-AD76-F44C-06D7-3BD5532095D6}"/>
            </a:ext>
          </a:extLst>
        </p:cNvPr>
        <p:cNvGrpSpPr/>
        <p:nvPr/>
      </p:nvGrpSpPr>
      <p:grpSpPr>
        <a:xfrm>
          <a:off x="0" y="0"/>
          <a:ext cx="0" cy="0"/>
          <a:chOff x="0" y="0"/>
          <a:chExt cx="0" cy="0"/>
        </a:xfrm>
      </p:grpSpPr>
      <p:sp>
        <p:nvSpPr>
          <p:cNvPr id="441" name="Google Shape;441;p11">
            <a:extLst>
              <a:ext uri="{FF2B5EF4-FFF2-40B4-BE49-F238E27FC236}">
                <a16:creationId xmlns:a16="http://schemas.microsoft.com/office/drawing/2014/main" id="{9B2733BA-E7B8-5F55-8844-D329C4D88BC7}"/>
              </a:ext>
            </a:extLst>
          </p:cNvPr>
          <p:cNvSpPr txBox="1"/>
          <p:nvPr/>
        </p:nvSpPr>
        <p:spPr>
          <a:xfrm>
            <a:off x="706120" y="479012"/>
            <a:ext cx="7479983"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3200" b="1" dirty="0">
                <a:solidFill>
                  <a:schemeClr val="dk1"/>
                </a:solidFill>
                <a:latin typeface="Calibri"/>
                <a:ea typeface="Calibri"/>
                <a:cs typeface="Calibri"/>
                <a:sym typeface="Calibri"/>
              </a:rPr>
              <a:t>From a public to a private service</a:t>
            </a:r>
            <a:endParaRPr sz="3200" b="1" dirty="0">
              <a:solidFill>
                <a:schemeClr val="dk1"/>
              </a:solidFill>
              <a:latin typeface="Calibri"/>
              <a:ea typeface="Calibri"/>
              <a:cs typeface="Calibri"/>
              <a:sym typeface="Calibri"/>
            </a:endParaRPr>
          </a:p>
        </p:txBody>
      </p:sp>
      <p:graphicFrame>
        <p:nvGraphicFramePr>
          <p:cNvPr id="3" name="Таблиця 2">
            <a:extLst>
              <a:ext uri="{FF2B5EF4-FFF2-40B4-BE49-F238E27FC236}">
                <a16:creationId xmlns:a16="http://schemas.microsoft.com/office/drawing/2014/main" id="{C8C1299A-E678-806E-3F19-C115A357B20F}"/>
              </a:ext>
            </a:extLst>
          </p:cNvPr>
          <p:cNvGraphicFramePr>
            <a:graphicFrameLocks noGrp="1"/>
          </p:cNvGraphicFramePr>
          <p:nvPr>
            <p:extLst>
              <p:ext uri="{D42A27DB-BD31-4B8C-83A1-F6EECF244321}">
                <p14:modId xmlns:p14="http://schemas.microsoft.com/office/powerpoint/2010/main" val="2076412572"/>
              </p:ext>
            </p:extLst>
          </p:nvPr>
        </p:nvGraphicFramePr>
        <p:xfrm>
          <a:off x="819806" y="1685068"/>
          <a:ext cx="10620353" cy="4480560"/>
        </p:xfrm>
        <a:graphic>
          <a:graphicData uri="http://schemas.openxmlformats.org/drawingml/2006/table">
            <a:tbl>
              <a:tblPr firstRow="1" bandRow="1">
                <a:tableStyleId>{5C22544A-7EE6-4342-B048-85BDC9FD1C3A}</a:tableStyleId>
              </a:tblPr>
              <a:tblGrid>
                <a:gridCol w="10620353">
                  <a:extLst>
                    <a:ext uri="{9D8B030D-6E8A-4147-A177-3AD203B41FA5}">
                      <a16:colId xmlns:a16="http://schemas.microsoft.com/office/drawing/2014/main" val="1336938231"/>
                    </a:ext>
                  </a:extLst>
                </a:gridCol>
              </a:tblGrid>
              <a:tr h="370840">
                <a:tc>
                  <a:txBody>
                    <a:bodyPr/>
                    <a:lstStyle/>
                    <a:p>
                      <a:r>
                        <a:rPr lang="uk-UA" sz="1400" b="0" i="0" u="none" strike="noStrike" cap="none" dirty="0">
                          <a:solidFill>
                            <a:schemeClr val="dk1"/>
                          </a:solidFill>
                          <a:effectLst/>
                          <a:latin typeface="+mn-lt"/>
                          <a:ea typeface="+mn-ea"/>
                          <a:cs typeface="+mn-cs"/>
                          <a:sym typeface="Arial"/>
                        </a:rPr>
                        <a:t>The central executive body responsible for formulating public policy in the field of forestry: </a:t>
                      </a:r>
                      <a:r>
                        <a:rPr lang="uk-UA" sz="1400" b="1" i="0" u="none" strike="noStrike" cap="none" dirty="0">
                          <a:solidFill>
                            <a:schemeClr val="dk1"/>
                          </a:solidFill>
                          <a:effectLst/>
                          <a:latin typeface="+mn-lt"/>
                          <a:ea typeface="+mn-ea"/>
                          <a:cs typeface="+mn-cs"/>
                          <a:sym typeface="Arial"/>
                        </a:rPr>
                        <a:t>ensures </a:t>
                      </a:r>
                      <a:r>
                        <a:rPr lang="uk-UA" sz="1400" b="0" i="0" u="none" strike="noStrike" cap="none" dirty="0">
                          <a:solidFill>
                            <a:schemeClr val="dk1"/>
                          </a:solidFill>
                          <a:effectLst/>
                          <a:latin typeface="+mn-lt"/>
                          <a:ea typeface="+mn-ea"/>
                          <a:cs typeface="+mn-cs"/>
                          <a:sym typeface="Arial"/>
                        </a:rPr>
                        <a:t>… the management of forest planning and the national forest cadastre… </a:t>
                      </a:r>
                      <a:endParaRPr lang="uk-U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40006493"/>
                  </a:ext>
                </a:extLst>
              </a:tr>
              <a:tr h="370840">
                <a:tc>
                  <a:txBody>
                    <a:bodyPr/>
                    <a:lstStyle/>
                    <a:p>
                      <a:r>
                        <a:rPr lang="uk-UA" sz="1400" b="0" i="0" u="none" strike="noStrike" cap="none" dirty="0">
                          <a:solidFill>
                            <a:schemeClr val="dk1"/>
                          </a:solidFill>
                          <a:effectLst/>
                          <a:latin typeface="+mn-lt"/>
                          <a:ea typeface="+mn-ea"/>
                          <a:cs typeface="+mn-cs"/>
                          <a:sym typeface="Arial"/>
                        </a:rPr>
                        <a:t>The central executive authority responsible for implementing state policy in the field of environmental protection and forestry: </a:t>
                      </a:r>
                    </a:p>
                    <a:p>
                      <a:r>
                        <a:rPr lang="uk-UA" sz="1400" b="1" i="0" u="none" strike="noStrike" cap="none" dirty="0">
                          <a:solidFill>
                            <a:schemeClr val="dk1"/>
                          </a:solidFill>
                          <a:effectLst/>
                          <a:latin typeface="+mn-lt"/>
                          <a:ea typeface="+mn-ea"/>
                          <a:cs typeface="+mn-cs"/>
                          <a:sym typeface="Arial"/>
                        </a:rPr>
                        <a:t>approves forest management </a:t>
                      </a:r>
                      <a:r>
                        <a:rPr lang="en-GB" sz="1400" b="1" i="0" u="none" strike="noStrike" cap="none" dirty="0">
                          <a:solidFill>
                            <a:schemeClr val="dk1"/>
                          </a:solidFill>
                          <a:effectLst/>
                          <a:latin typeface="+mn-lt"/>
                          <a:ea typeface="+mn-ea"/>
                          <a:cs typeface="+mn-cs"/>
                          <a:sym typeface="Arial"/>
                        </a:rPr>
                        <a:t>planning </a:t>
                      </a:r>
                      <a:r>
                        <a:rPr lang="uk-UA" sz="1400" b="1" i="0" u="none" strike="noStrike" cap="none" dirty="0">
                          <a:solidFill>
                            <a:schemeClr val="dk1"/>
                          </a:solidFill>
                          <a:effectLst/>
                          <a:latin typeface="+mn-lt"/>
                          <a:ea typeface="+mn-ea"/>
                          <a:cs typeface="+mn-cs"/>
                          <a:sym typeface="Arial"/>
                        </a:rPr>
                        <a:t>documentation;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3362683521"/>
                  </a:ext>
                </a:extLst>
              </a:tr>
              <a:tr h="370840">
                <a:tc>
                  <a:txBody>
                    <a:bodyPr/>
                    <a:lstStyle/>
                    <a:p>
                      <a:r>
                        <a:rPr lang="uk-UA" sz="1400" b="0" i="0" u="none" strike="noStrike" cap="none" dirty="0">
                          <a:solidFill>
                            <a:schemeClr val="dk1"/>
                          </a:solidFill>
                          <a:effectLst/>
                          <a:latin typeface="+mn-lt"/>
                          <a:ea typeface="+mn-ea"/>
                          <a:cs typeface="+mn-cs"/>
                          <a:sym typeface="Arial"/>
                        </a:rPr>
                        <a:t>The central executive authority responsible for implementing state policy in the field of forestry:</a:t>
                      </a:r>
                    </a:p>
                    <a:p>
                      <a:r>
                        <a:rPr lang="uk-UA" sz="1400" b="1" i="0" u="none" strike="noStrike" cap="none" dirty="0">
                          <a:solidFill>
                            <a:schemeClr val="dk1"/>
                          </a:solidFill>
                          <a:effectLst/>
                          <a:latin typeface="+mn-lt"/>
                          <a:ea typeface="+mn-ea"/>
                          <a:cs typeface="+mn-cs"/>
                          <a:sym typeface="Arial"/>
                        </a:rPr>
                        <a:t>organises </a:t>
                      </a:r>
                      <a:r>
                        <a:rPr lang="uk-UA" sz="1400" b="0" i="0" u="none" strike="noStrike" cap="none" dirty="0">
                          <a:solidFill>
                            <a:schemeClr val="dk1"/>
                          </a:solidFill>
                          <a:effectLst/>
                          <a:latin typeface="+mn-lt"/>
                          <a:ea typeface="+mn-ea"/>
                          <a:cs typeface="+mn-cs"/>
                          <a:sym typeface="Arial"/>
                        </a:rPr>
                        <a:t>the maintenance of forest management plans and the state forest cadastre…;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3472182615"/>
                  </a:ext>
                </a:extLst>
              </a:tr>
              <a:tr h="370840">
                <a:tc>
                  <a:txBody>
                    <a:bodyPr/>
                    <a:lstStyle/>
                    <a:p>
                      <a:r>
                        <a:rPr lang="uk-UA" sz="1400" b="0" i="0" u="none" strike="noStrike" cap="none" dirty="0">
                          <a:solidFill>
                            <a:schemeClr val="dk1"/>
                          </a:solidFill>
                          <a:effectLst/>
                          <a:latin typeface="+mn-lt"/>
                          <a:ea typeface="+mn-ea"/>
                          <a:cs typeface="+mn-cs"/>
                          <a:sym typeface="Arial"/>
                        </a:rPr>
                        <a:t>The organisation of forestry involves:</a:t>
                      </a:r>
                    </a:p>
                    <a:p>
                      <a:r>
                        <a:rPr lang="uk-UA" sz="1400" b="1" i="0" u="none" strike="noStrike" cap="none" dirty="0">
                          <a:solidFill>
                            <a:schemeClr val="dk1"/>
                          </a:solidFill>
                          <a:effectLst/>
                          <a:latin typeface="+mn-lt"/>
                          <a:ea typeface="+mn-ea"/>
                          <a:cs typeface="+mn-cs"/>
                          <a:sym typeface="Arial"/>
                        </a:rPr>
                        <a:t>carrying out forest management</a:t>
                      </a:r>
                      <a:r>
                        <a:rPr lang="en-GB" sz="1400" b="1" i="0" u="none" strike="noStrike" cap="none" dirty="0">
                          <a:solidFill>
                            <a:schemeClr val="dk1"/>
                          </a:solidFill>
                          <a:effectLst/>
                          <a:latin typeface="+mn-lt"/>
                          <a:ea typeface="+mn-ea"/>
                          <a:cs typeface="+mn-cs"/>
                          <a:sym typeface="Arial"/>
                        </a:rPr>
                        <a:t> planning</a:t>
                      </a:r>
                      <a:r>
                        <a:rPr lang="uk-UA" sz="1400" b="0" i="0" u="none" strike="noStrike" cap="none" dirty="0">
                          <a:solidFill>
                            <a:schemeClr val="dk1"/>
                          </a:solidFill>
                          <a:effectLst/>
                          <a:latin typeface="+mn-lt"/>
                          <a:ea typeface="+mn-ea"/>
                          <a:cs typeface="+mn-cs"/>
                          <a:sym typeface="Arial"/>
                        </a:rPr>
                        <a:t>; maintaining the state forest cadastre and forest records;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53739099"/>
                  </a:ext>
                </a:extLst>
              </a:tr>
              <a:tr h="370840">
                <a:tc>
                  <a:txBody>
                    <a:bodyPr/>
                    <a:lstStyle/>
                    <a:p>
                      <a:r>
                        <a:rPr lang="uk-UA" sz="1400" b="0" i="0" u="none" strike="noStrike" cap="none" dirty="0">
                          <a:solidFill>
                            <a:schemeClr val="dk1"/>
                          </a:solidFill>
                          <a:effectLst/>
                          <a:latin typeface="+mn-lt"/>
                          <a:ea typeface="+mn-ea"/>
                          <a:cs typeface="+mn-cs"/>
                          <a:sym typeface="Arial"/>
                        </a:rPr>
                        <a:t>Forest inventory in forests of all forms of ownership with a total area of 100 hectares or more for each permanent forest user and forest owner is mandatory throughout the territory of Ukraine and </a:t>
                      </a:r>
                      <a:r>
                        <a:rPr lang="uk-UA" sz="1400" b="1" i="0" u="none" strike="noStrike" cap="none" dirty="0">
                          <a:solidFill>
                            <a:schemeClr val="dk1"/>
                          </a:solidFill>
                          <a:effectLst/>
                          <a:latin typeface="+mn-lt"/>
                          <a:ea typeface="+mn-ea"/>
                          <a:cs typeface="+mn-cs"/>
                          <a:sym typeface="Arial"/>
                        </a:rPr>
                        <a:t>is carried out once every 10 years by state forest inventory organisations </a:t>
                      </a:r>
                      <a:r>
                        <a:rPr lang="uk-UA" sz="1400" b="1" i="0" u="none" strike="noStrike" cap="all" baseline="0" dirty="0">
                          <a:solidFill>
                            <a:schemeClr val="dk1"/>
                          </a:solidFill>
                          <a:effectLst/>
                          <a:latin typeface="+mn-lt"/>
                          <a:ea typeface="+mn-ea"/>
                          <a:cs typeface="+mn-cs"/>
                          <a:sym typeface="Arial"/>
                        </a:rPr>
                        <a:t>in accordance with a unified system </a:t>
                      </a:r>
                      <a:r>
                        <a:rPr lang="uk-UA" sz="1400" b="0" i="0" u="none" strike="noStrike" cap="none" dirty="0">
                          <a:solidFill>
                            <a:schemeClr val="dk1"/>
                          </a:solidFill>
                          <a:effectLst/>
                          <a:latin typeface="+mn-lt"/>
                          <a:ea typeface="+mn-ea"/>
                          <a:cs typeface="+mn-cs"/>
                          <a:sym typeface="Arial"/>
                        </a:rPr>
                        <a:t>and in the manner established by the Cabinet of Ministers of Ukraine.</a:t>
                      </a:r>
                      <a:endParaRPr lang="uk-U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3658172"/>
                  </a:ext>
                </a:extLst>
              </a:tr>
              <a:tr h="370840">
                <a:tc>
                  <a:txBody>
                    <a:bodyPr/>
                    <a:lstStyle/>
                    <a:p>
                      <a:r>
                        <a:rPr lang="uk-UA" sz="1400" b="1" i="0" u="none" strike="noStrike" cap="none" dirty="0">
                          <a:solidFill>
                            <a:schemeClr val="dk1"/>
                          </a:solidFill>
                          <a:effectLst/>
                          <a:latin typeface="+mn-lt"/>
                          <a:ea typeface="+mn-ea"/>
                          <a:cs typeface="+mn-cs"/>
                          <a:sym typeface="Arial"/>
                        </a:rPr>
                        <a:t>In state-owned forests</a:t>
                      </a:r>
                      <a:r>
                        <a:rPr lang="uk-UA" sz="1400" b="0" i="0" u="none" strike="noStrike" cap="none" dirty="0">
                          <a:solidFill>
                            <a:schemeClr val="dk1"/>
                          </a:solidFill>
                          <a:effectLst/>
                          <a:latin typeface="+mn-lt"/>
                          <a:ea typeface="+mn-ea"/>
                          <a:cs typeface="+mn-cs"/>
                          <a:sym typeface="Arial"/>
                        </a:rPr>
                        <a:t>, forest management is carried out </a:t>
                      </a:r>
                      <a:r>
                        <a:rPr lang="uk-UA" sz="1400" b="1" i="0" u="none" strike="sngStrike" cap="none" dirty="0">
                          <a:solidFill>
                            <a:schemeClr val="dk1"/>
                          </a:solidFill>
                          <a:effectLst/>
                          <a:latin typeface="+mn-lt"/>
                          <a:ea typeface="+mn-ea"/>
                          <a:cs typeface="+mn-cs"/>
                          <a:sym typeface="Arial"/>
                        </a:rPr>
                        <a:t>at the expense of the state budget</a:t>
                      </a:r>
                      <a:r>
                        <a:rPr lang="uk-UA" sz="1400" b="0" i="0" u="none" strike="noStrike" cap="none" dirty="0">
                          <a:solidFill>
                            <a:schemeClr val="dk1"/>
                          </a:solidFill>
                          <a:effectLst/>
                          <a:latin typeface="+mn-lt"/>
                          <a:ea typeface="+mn-ea"/>
                          <a:cs typeface="+mn-cs"/>
                          <a:sym typeface="Arial"/>
                        </a:rPr>
                        <a:t>; in municipally-owned forests, at the expense of the local budget; and in privately-owned forests, at the expense of their owners. Forest management may be carried out </a:t>
                      </a:r>
                      <a:r>
                        <a:rPr lang="uk-UA" sz="1400" b="1" i="0" u="none" strike="noStrike" cap="all" baseline="0" dirty="0">
                          <a:solidFill>
                            <a:schemeClr val="dk1"/>
                          </a:solidFill>
                          <a:effectLst/>
                          <a:latin typeface="+mn-lt"/>
                          <a:ea typeface="+mn-ea"/>
                          <a:cs typeface="+mn-cs"/>
                          <a:sym typeface="Arial"/>
                        </a:rPr>
                        <a:t>using other sources </a:t>
                      </a:r>
                      <a:r>
                        <a:rPr lang="uk-UA" sz="1400" b="0" i="0" u="none" strike="noStrike" cap="none" dirty="0">
                          <a:solidFill>
                            <a:schemeClr val="dk1"/>
                          </a:solidFill>
                          <a:effectLst/>
                          <a:latin typeface="+mn-lt"/>
                          <a:ea typeface="+mn-ea"/>
                          <a:cs typeface="+mn-cs"/>
                          <a:sym typeface="Arial"/>
                        </a:rPr>
                        <a:t>of</a:t>
                      </a:r>
                      <a:r>
                        <a:rPr lang="uk-UA" sz="1400" b="1" i="0" u="none" strike="noStrike" cap="all" baseline="0" dirty="0">
                          <a:solidFill>
                            <a:schemeClr val="dk1"/>
                          </a:solidFill>
                          <a:effectLst/>
                          <a:latin typeface="+mn-lt"/>
                          <a:ea typeface="+mn-ea"/>
                          <a:cs typeface="+mn-cs"/>
                          <a:sym typeface="Arial"/>
                        </a:rPr>
                        <a:t> funding </a:t>
                      </a:r>
                      <a:r>
                        <a:rPr lang="uk-UA" sz="1400" b="0" i="0" u="none" strike="noStrike" cap="none" dirty="0">
                          <a:solidFill>
                            <a:schemeClr val="dk1"/>
                          </a:solidFill>
                          <a:effectLst/>
                          <a:latin typeface="+mn-lt"/>
                          <a:ea typeface="+mn-ea"/>
                          <a:cs typeface="+mn-cs"/>
                          <a:sym typeface="Arial"/>
                        </a:rPr>
                        <a:t>not prohibited by law.</a:t>
                      </a:r>
                      <a:endParaRPr lang="uk-U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1937536381"/>
                  </a:ext>
                </a:extLst>
              </a:tr>
              <a:tr h="370840">
                <a:tc>
                  <a:txBody>
                    <a:bodyPr/>
                    <a:lstStyle/>
                    <a:p>
                      <a:r>
                        <a:rPr lang="uk-UA" sz="1400" b="0" i="0" u="none" strike="noStrike" cap="none" dirty="0">
                          <a:solidFill>
                            <a:schemeClr val="dk1"/>
                          </a:solidFill>
                          <a:effectLst/>
                          <a:latin typeface="+mn-lt"/>
                          <a:ea typeface="+mn-ea"/>
                          <a:cs typeface="+mn-cs"/>
                          <a:sym typeface="Arial"/>
                        </a:rPr>
                        <a:t>Forest management documentation provides a qualitative and quantitative description of each forest plot, as well as </a:t>
                      </a:r>
                      <a:r>
                        <a:rPr lang="uk-UA" sz="1400" b="1" i="0" u="none" strike="noStrike" cap="all" baseline="0" dirty="0">
                          <a:solidFill>
                            <a:schemeClr val="dk1"/>
                          </a:solidFill>
                          <a:effectLst/>
                          <a:latin typeface="+mn-lt"/>
                          <a:ea typeface="+mn-ea"/>
                          <a:cs typeface="+mn-cs"/>
                          <a:sym typeface="Arial"/>
                        </a:rPr>
                        <a:t>a comprehensive assessment of forest management practices, </a:t>
                      </a:r>
                      <a:r>
                        <a:rPr lang="uk-UA" sz="1400" b="0" i="0" u="none" strike="noStrike" cap="none" dirty="0">
                          <a:solidFill>
                            <a:schemeClr val="dk1"/>
                          </a:solidFill>
                          <a:effectLst/>
                          <a:latin typeface="+mn-lt"/>
                          <a:ea typeface="+mn-ea"/>
                          <a:cs typeface="+mn-cs"/>
                          <a:sym typeface="Arial"/>
                        </a:rPr>
                        <a:t>which forms the basis for the development, on the principles of sustainable development, </a:t>
                      </a:r>
                      <a:r>
                        <a:rPr lang="uk-UA" sz="1400" b="0" i="0" u="none" strike="noStrike" cap="none" dirty="0" err="1">
                          <a:solidFill>
                            <a:schemeClr val="dk1"/>
                          </a:solidFill>
                          <a:effectLst/>
                          <a:latin typeface="+mn-lt"/>
                          <a:ea typeface="+mn-ea"/>
                          <a:cs typeface="+mn-cs"/>
                          <a:sym typeface="Arial"/>
                        </a:rPr>
                        <a:t>of a project </a:t>
                      </a:r>
                      <a:r>
                        <a:rPr lang="uk-UA" sz="1400" b="0" i="0" u="none" strike="noStrike" cap="none" dirty="0">
                          <a:solidFill>
                            <a:schemeClr val="dk1"/>
                          </a:solidFill>
                          <a:effectLst/>
                          <a:latin typeface="+mn-lt"/>
                          <a:ea typeface="+mn-ea"/>
                          <a:cs typeface="+mn-cs"/>
                          <a:sym typeface="Arial"/>
                        </a:rPr>
                        <a:t>for the organisation and development of forest management for the relevant forest management area.</a:t>
                      </a:r>
                      <a:endParaRPr lang="uk-U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77450005"/>
                  </a:ext>
                </a:extLst>
              </a:tr>
            </a:tbl>
          </a:graphicData>
        </a:graphic>
      </p:graphicFrame>
    </p:spTree>
    <p:extLst>
      <p:ext uri="{BB962C8B-B14F-4D97-AF65-F5344CB8AC3E}">
        <p14:creationId xmlns:p14="http://schemas.microsoft.com/office/powerpoint/2010/main" val="611954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38">
          <a:extLst>
            <a:ext uri="{FF2B5EF4-FFF2-40B4-BE49-F238E27FC236}">
              <a16:creationId xmlns:a16="http://schemas.microsoft.com/office/drawing/2014/main" id="{DD2DE80F-4EF6-F5BD-4C41-0DA13DAA144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9795504-CF54-1D97-62DD-6F20E56A9029}"/>
              </a:ext>
            </a:extLst>
          </p:cNvPr>
          <p:cNvSpPr txBox="1"/>
          <p:nvPr/>
        </p:nvSpPr>
        <p:spPr>
          <a:xfrm>
            <a:off x="851336" y="1454808"/>
            <a:ext cx="10321159" cy="1477328"/>
          </a:xfrm>
          <a:prstGeom prst="rect">
            <a:avLst/>
          </a:prstGeom>
          <a:noFill/>
        </p:spPr>
        <p:txBody>
          <a:bodyPr wrap="square" rtlCol="0">
            <a:spAutoFit/>
          </a:bodyPr>
          <a:lstStyle/>
          <a:p>
            <a:pPr algn="just"/>
            <a:r>
              <a:rPr lang="uk-UA" sz="1800" i="1" dirty="0"/>
              <a:t>Hypothetical </a:t>
            </a:r>
            <a:r>
              <a:rPr lang="uk-UA" sz="1800" i="1" dirty="0" err="1"/>
              <a:t>Ministry of the Environment</a:t>
            </a:r>
            <a:r>
              <a:rPr lang="uk-UA" sz="1800" dirty="0"/>
              <a:t>: What form should a ‘comprehensive assessment of forest management’ take in order to strengthen the capacity for administrative oversight of forest management?</a:t>
            </a:r>
            <a:br>
              <a:rPr lang="uk-UA" sz="1800" dirty="0"/>
            </a:br>
            <a:r>
              <a:rPr lang="uk-UA" sz="1800" i="1" dirty="0"/>
              <a:t>Hypothetical user</a:t>
            </a:r>
            <a:r>
              <a:rPr lang="uk-UA" sz="1800" dirty="0"/>
              <a:t>: Does forest management really have to be carried out according to a single system (and even if it is, does it need to be so comprehensive)?</a:t>
            </a:r>
            <a:br>
              <a:rPr lang="uk-UA" sz="1800" dirty="0"/>
            </a:br>
            <a:r>
              <a:rPr lang="uk-UA" sz="1800" i="1" dirty="0" err="1"/>
              <a:t>Ukrderzhlesproekt</a:t>
            </a:r>
            <a:r>
              <a:rPr lang="uk-UA" sz="1800" dirty="0"/>
              <a:t>: How much should high-quality forest management cost?</a:t>
            </a:r>
          </a:p>
        </p:txBody>
      </p:sp>
      <p:graphicFrame>
        <p:nvGraphicFramePr>
          <p:cNvPr id="3" name="Діаграма 2">
            <a:extLst>
              <a:ext uri="{FF2B5EF4-FFF2-40B4-BE49-F238E27FC236}">
                <a16:creationId xmlns:a16="http://schemas.microsoft.com/office/drawing/2014/main" id="{122C6880-7F4A-7339-8ED6-AFBE5B1C7103}"/>
              </a:ext>
            </a:extLst>
          </p:cNvPr>
          <p:cNvGraphicFramePr>
            <a:graphicFrameLocks/>
          </p:cNvGraphicFramePr>
          <p:nvPr>
            <p:extLst>
              <p:ext uri="{D42A27DB-BD31-4B8C-83A1-F6EECF244321}">
                <p14:modId xmlns:p14="http://schemas.microsoft.com/office/powerpoint/2010/main" val="1003202743"/>
              </p:ext>
            </p:extLst>
          </p:nvPr>
        </p:nvGraphicFramePr>
        <p:xfrm>
          <a:off x="1828799" y="3100516"/>
          <a:ext cx="7651532" cy="2930500"/>
        </p:xfrm>
        <a:graphic>
          <a:graphicData uri="http://schemas.openxmlformats.org/drawingml/2006/chart">
            <c:chart xmlns:c="http://schemas.openxmlformats.org/drawingml/2006/chart" xmlns:r="http://schemas.openxmlformats.org/officeDocument/2006/relationships" r:id="rId3"/>
          </a:graphicData>
        </a:graphic>
      </p:graphicFrame>
      <p:sp>
        <p:nvSpPr>
          <p:cNvPr id="6" name="Google Shape;441;p11">
            <a:extLst>
              <a:ext uri="{FF2B5EF4-FFF2-40B4-BE49-F238E27FC236}">
                <a16:creationId xmlns:a16="http://schemas.microsoft.com/office/drawing/2014/main" id="{05484996-F36F-91EC-8CEC-A81871C9CBCD}"/>
              </a:ext>
            </a:extLst>
          </p:cNvPr>
          <p:cNvSpPr txBox="1"/>
          <p:nvPr/>
        </p:nvSpPr>
        <p:spPr>
          <a:xfrm>
            <a:off x="152401" y="119132"/>
            <a:ext cx="9616966" cy="83095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uk-UA" sz="2400" b="1" dirty="0">
                <a:solidFill>
                  <a:schemeClr val="dk1"/>
                </a:solidFill>
                <a:latin typeface="Calibri"/>
                <a:ea typeface="Calibri"/>
                <a:cs typeface="Calibri"/>
                <a:sym typeface="Calibri"/>
              </a:rPr>
              <a:t>Some issues regarding the development of forest management planning – for the development of forest management</a:t>
            </a:r>
            <a:r>
              <a:rPr lang="en-GB" sz="2400" b="1" dirty="0">
                <a:solidFill>
                  <a:schemeClr val="dk1"/>
                </a:solidFill>
                <a:latin typeface="Calibri"/>
                <a:ea typeface="Calibri"/>
                <a:cs typeface="Calibri"/>
                <a:sym typeface="Calibri"/>
              </a:rPr>
              <a:t> planning</a:t>
            </a:r>
            <a:endParaRPr lang="uk-UA" sz="2400" b="1" dirty="0">
              <a:solidFill>
                <a:schemeClr val="dk1"/>
              </a:solidFill>
              <a:latin typeface="Calibri"/>
              <a:ea typeface="Calibri"/>
              <a:cs typeface="Calibri"/>
              <a:sym typeface="Calibri"/>
            </a:endParaRPr>
          </a:p>
        </p:txBody>
      </p:sp>
      <p:sp>
        <p:nvSpPr>
          <p:cNvPr id="4" name="TextBox 3">
            <a:extLst>
              <a:ext uri="{FF2B5EF4-FFF2-40B4-BE49-F238E27FC236}">
                <a16:creationId xmlns:a16="http://schemas.microsoft.com/office/drawing/2014/main" id="{678CBD3A-0DD8-96DF-4714-5A443ADF15C6}"/>
              </a:ext>
            </a:extLst>
          </p:cNvPr>
          <p:cNvSpPr txBox="1"/>
          <p:nvPr/>
        </p:nvSpPr>
        <p:spPr>
          <a:xfrm>
            <a:off x="851336" y="5915895"/>
            <a:ext cx="10957039" cy="646331"/>
          </a:xfrm>
          <a:prstGeom prst="rect">
            <a:avLst/>
          </a:prstGeom>
          <a:noFill/>
        </p:spPr>
        <p:txBody>
          <a:bodyPr wrap="square">
            <a:spAutoFit/>
          </a:bodyPr>
          <a:lstStyle/>
          <a:p>
            <a:r>
              <a:rPr lang="uk-UA" sz="1800" i="1" dirty="0"/>
              <a:t>State Forest </a:t>
            </a:r>
            <a:r>
              <a:rPr lang="en-GB" sz="1800" i="1" dirty="0"/>
              <a:t>Resources</a:t>
            </a:r>
            <a:r>
              <a:rPr lang="uk-UA" sz="1800" i="1" dirty="0"/>
              <a:t> Agency</a:t>
            </a:r>
            <a:r>
              <a:rPr lang="uk-UA" sz="1800" dirty="0"/>
              <a:t>: Is a plan needed to coordinate forest management activities, </a:t>
            </a:r>
            <a:br>
              <a:rPr lang="uk-UA" sz="1800" dirty="0"/>
            </a:br>
            <a:r>
              <a:rPr lang="uk-UA" sz="1800" dirty="0"/>
              <a:t>with a view to implementing the State Forest Management Strategy up to 2035? </a:t>
            </a:r>
          </a:p>
        </p:txBody>
      </p:sp>
    </p:spTree>
    <p:extLst>
      <p:ext uri="{BB962C8B-B14F-4D97-AF65-F5344CB8AC3E}">
        <p14:creationId xmlns:p14="http://schemas.microsoft.com/office/powerpoint/2010/main" val="335844010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75AE73F3A7726419B17A6AE052AAF73" ma:contentTypeVersion="15" ma:contentTypeDescription="Create a new document." ma:contentTypeScope="" ma:versionID="7826c8860d0fa044ef053e1108407afd">
  <xsd:schema xmlns:xsd="http://www.w3.org/2001/XMLSchema" xmlns:xs="http://www.w3.org/2001/XMLSchema" xmlns:p="http://schemas.microsoft.com/office/2006/metadata/properties" xmlns:ns2="b4de3b38-e3bc-457f-93af-f189da2c859d" xmlns:ns3="7c83095a-db20-459a-9d7d-43b1b6dbea8c" targetNamespace="http://schemas.microsoft.com/office/2006/metadata/properties" ma:root="true" ma:fieldsID="1216832ac8f68ead39ee4eb4b0be036c" ns2:_="" ns3:_="">
    <xsd:import namespace="b4de3b38-e3bc-457f-93af-f189da2c859d"/>
    <xsd:import namespace="7c83095a-db20-459a-9d7d-43b1b6dbea8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MediaServiceSearchProperties"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de3b38-e3bc-457f-93af-f189da2c85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b7bff88-3b98-42a0-ae7d-3b40ec868101"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83095a-db20-459a-9d7d-43b1b6dbea8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82debb7e-26e7-41d6-8b55-f3635c35fdd5}" ma:internalName="TaxCatchAll" ma:showField="CatchAllData" ma:web="7c83095a-db20-459a-9d7d-43b1b6dbea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4de3b38-e3bc-457f-93af-f189da2c859d">
      <Terms xmlns="http://schemas.microsoft.com/office/infopath/2007/PartnerControls"/>
    </lcf76f155ced4ddcb4097134ff3c332f>
    <TaxCatchAll xmlns="7c83095a-db20-459a-9d7d-43b1b6dbea8c" xsi:nil="true"/>
  </documentManagement>
</p:properties>
</file>

<file path=customXml/itemProps1.xml><?xml version="1.0" encoding="utf-8"?>
<ds:datastoreItem xmlns:ds="http://schemas.openxmlformats.org/officeDocument/2006/customXml" ds:itemID="{D7F232E4-A9BC-4EF8-BE24-2914BC64B100}"/>
</file>

<file path=customXml/itemProps2.xml><?xml version="1.0" encoding="utf-8"?>
<ds:datastoreItem xmlns:ds="http://schemas.openxmlformats.org/officeDocument/2006/customXml" ds:itemID="{ED25B8FC-7B75-42AA-85DA-D3B3A10A4F0B}">
  <ds:schemaRefs>
    <ds:schemaRef ds:uri="http://schemas.microsoft.com/sharepoint/v3/contenttype/forms"/>
  </ds:schemaRefs>
</ds:datastoreItem>
</file>

<file path=customXml/itemProps3.xml><?xml version="1.0" encoding="utf-8"?>
<ds:datastoreItem xmlns:ds="http://schemas.openxmlformats.org/officeDocument/2006/customXml" ds:itemID="{94B749CA-E76D-467E-A7C9-0C4A0011BD0E}">
  <ds:schemaRefs>
    <ds:schemaRef ds:uri="http://schemas.microsoft.com/office/2006/metadata/properties"/>
    <ds:schemaRef ds:uri="http://schemas.microsoft.com/office/infopath/2007/PartnerControls"/>
    <ds:schemaRef ds:uri="b4de3b38-e3bc-457f-93af-f189da2c859d"/>
    <ds:schemaRef ds:uri="7c83095a-db20-459a-9d7d-43b1b6dbea8c"/>
  </ds:schemaRefs>
</ds:datastoreItem>
</file>

<file path=docProps/app.xml><?xml version="1.0" encoding="utf-8"?>
<Properties xmlns="http://schemas.openxmlformats.org/officeDocument/2006/extended-properties" xmlns:vt="http://schemas.openxmlformats.org/officeDocument/2006/docPropsVTypes">
  <TotalTime>0</TotalTime>
  <Words>1279</Words>
  <Application>Microsoft Office PowerPoint</Application>
  <PresentationFormat>Widescreen</PresentationFormat>
  <Paragraphs>56</Paragraphs>
  <Slides>5</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Aptos</vt:lpstr>
      <vt:lpstr>Arial</vt:lpstr>
      <vt:lpstr>Calibri</vt:lpstr>
      <vt:lpstr>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Halyna Semytska</dc:creator>
  <cp:keywords>, docId:8F9C9EF8D6B6D77111E48CA6E9FC5AB0</cp:keywords>
  <cp:lastModifiedBy>Halyna Semytska</cp:lastModifiedBy>
  <cp:revision>18</cp:revision>
  <dcterms:created xsi:type="dcterms:W3CDTF">2023-06-30T13:21:15Z</dcterms:created>
  <dcterms:modified xsi:type="dcterms:W3CDTF">2026-07-23T12:50:25Z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0x010100475AE73F3A7726419B17A6AE052AAF73</vt:lpwstr>
  </property>
  <property fmtid="{D5CDD505-2E9C-101B-9397-08002B2CF9AE}" pid="3" name="MediaServiceImageTags">
    <vt:lpwstr/>
  </property>
</Properties>
</file>