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</p:sldMasterIdLst>
  <p:notesMasterIdLst>
    <p:notesMasterId r:id="rId10"/>
  </p:notesMasterIdLst>
  <p:sldIdLst>
    <p:sldId id="262" r:id="rId5"/>
    <p:sldId id="279" r:id="rId6"/>
    <p:sldId id="278" r:id="rId7"/>
    <p:sldId id="280" r:id="rId8"/>
    <p:sldId id="282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J0+pQ17wZhX7S+5VhwMhzfe4E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201"/>
    <a:srgbClr val="193201"/>
    <a:srgbClr val="0F2600"/>
    <a:srgbClr val="0F1E00"/>
    <a:srgbClr val="193200"/>
    <a:srgbClr val="0C1800"/>
    <a:srgbClr val="020400"/>
    <a:srgbClr val="060C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Умовний баланс</a:t>
            </a:r>
            <a:r>
              <a:rPr lang="uk-UA" baseline="0" dirty="0"/>
              <a:t> доходів і витрат від лісогосподарської діяльності – де витрати на лісовпорядкування? </a:t>
            </a:r>
            <a:endParaRPr lang="uk-UA" dirty="0"/>
          </a:p>
        </c:rich>
      </c:tx>
      <c:layout>
        <c:manualLayout>
          <c:xMode val="edge"/>
          <c:yMode val="edge"/>
          <c:x val="0.10351979185344844"/>
          <c:y val="4.333731445145879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20654837908774917"/>
          <c:w val="1"/>
          <c:h val="0.7117714170863777"/>
        </c:manualLayout>
      </c:layout>
      <c:ofPieChart>
        <c:ofPieType val="bar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EB-4678-A209-BD634B5EDB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EB-4678-A209-BD634B5EDB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EB-4678-A209-BD634B5EDBB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EB-4678-A209-BD634B5EDBB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1EB-4678-A209-BD634B5EDBB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1EB-4678-A209-BD634B5EDB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EB-4678-A209-BD634B5EDBB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EB-4678-A209-BD634B5EDBB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EB-4678-A209-BD634B5EDBB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5BED360-7920-47FA-9780-5E8DBA678B9E}" type="CATEGORYNAME">
                      <a:rPr lang="uk-UA"/>
                      <a:pPr/>
                      <a:t>[ІМ’Я КАТЕГОРІЇ]</a:t>
                    </a:fld>
                    <a:endParaRPr lang="uk-UA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1EB-4678-A209-BD634B5EDBB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EB-4678-A209-BD634B5EDBBD}"/>
                </c:ext>
              </c:extLst>
            </c:dLbl>
            <c:dLbl>
              <c:idx val="5"/>
              <c:layout>
                <c:manualLayout>
                  <c:x val="-0.11418861891948248"/>
                  <c:y val="4.9771227920834219E-3"/>
                </c:manualLayout>
              </c:layout>
              <c:tx>
                <c:rich>
                  <a:bodyPr/>
                  <a:lstStyle/>
                  <a:p>
                    <a:r>
                      <a:rPr lang="uk-UA">
                        <a:solidFill>
                          <a:schemeClr val="bg1"/>
                        </a:solidFill>
                      </a:rPr>
                      <a:t>Податки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1EB-4678-A209-BD634B5EDB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Аркуш1!$A$5:$A$9</c:f>
              <c:strCache>
                <c:ptCount val="4"/>
                <c:pt idx="3">
                  <c:v>рентна плата</c:v>
                </c:pt>
              </c:strCache>
            </c:strRef>
          </c:cat>
          <c:val>
            <c:numRef>
              <c:f>Аркуш1!$B$5:$B$9</c:f>
              <c:numCache>
                <c:formatCode>General</c:formatCode>
                <c:ptCount val="5"/>
                <c:pt idx="0">
                  <c:v>70</c:v>
                </c:pt>
                <c:pt idx="1">
                  <c:v>20</c:v>
                </c:pt>
                <c:pt idx="2">
                  <c:v>5</c:v>
                </c:pt>
                <c:pt idx="3">
                  <c:v>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EB-4678-A209-BD634B5ED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>
          <a:extLst>
            <a:ext uri="{FF2B5EF4-FFF2-40B4-BE49-F238E27FC236}">
              <a16:creationId xmlns:a16="http://schemas.microsoft.com/office/drawing/2014/main" id="{55257333-4A5D-27C3-8869-5D41831B6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>
            <a:extLst>
              <a:ext uri="{FF2B5EF4-FFF2-40B4-BE49-F238E27FC236}">
                <a16:creationId xmlns:a16="http://schemas.microsoft.com/office/drawing/2014/main" id="{41E90E69-DCB4-158A-3716-D6D8D98014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7" name="Google Shape;437;p11:notes">
            <a:extLst>
              <a:ext uri="{FF2B5EF4-FFF2-40B4-BE49-F238E27FC236}">
                <a16:creationId xmlns:a16="http://schemas.microsoft.com/office/drawing/2014/main" id="{9BE463AF-DAE9-A756-08E8-5B478FC009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0094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>
          <a:extLst>
            <a:ext uri="{FF2B5EF4-FFF2-40B4-BE49-F238E27FC236}">
              <a16:creationId xmlns:a16="http://schemas.microsoft.com/office/drawing/2014/main" id="{FA5BC598-9669-7651-B8BA-80D4B4EBD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>
            <a:extLst>
              <a:ext uri="{FF2B5EF4-FFF2-40B4-BE49-F238E27FC236}">
                <a16:creationId xmlns:a16="http://schemas.microsoft.com/office/drawing/2014/main" id="{28072609-DE4E-5832-18C9-6B000F5985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1:notes">
            <a:extLst>
              <a:ext uri="{FF2B5EF4-FFF2-40B4-BE49-F238E27FC236}">
                <a16:creationId xmlns:a16="http://schemas.microsoft.com/office/drawing/2014/main" id="{7E03ECC8-D20B-8BB5-BAF1-A57581247E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7309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>
          <a:extLst>
            <a:ext uri="{FF2B5EF4-FFF2-40B4-BE49-F238E27FC236}">
              <a16:creationId xmlns:a16="http://schemas.microsoft.com/office/drawing/2014/main" id="{004C00F4-FCD0-38EF-4257-E4FFF6B27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>
            <a:extLst>
              <a:ext uri="{FF2B5EF4-FFF2-40B4-BE49-F238E27FC236}">
                <a16:creationId xmlns:a16="http://schemas.microsoft.com/office/drawing/2014/main" id="{3C6A226F-CDA3-A641-BF0F-56052E97BD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1:notes">
            <a:extLst>
              <a:ext uri="{FF2B5EF4-FFF2-40B4-BE49-F238E27FC236}">
                <a16:creationId xmlns:a16="http://schemas.microsoft.com/office/drawing/2014/main" id="{8DAFF827-7A33-C448-6A62-F19F072F1B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2713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>
          <a:extLst>
            <a:ext uri="{FF2B5EF4-FFF2-40B4-BE49-F238E27FC236}">
              <a16:creationId xmlns:a16="http://schemas.microsoft.com/office/drawing/2014/main" id="{F48B945E-7DED-AF8A-AF6F-814B2871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>
            <a:extLst>
              <a:ext uri="{FF2B5EF4-FFF2-40B4-BE49-F238E27FC236}">
                <a16:creationId xmlns:a16="http://schemas.microsoft.com/office/drawing/2014/main" id="{4C49E68C-227A-98D3-A380-1F0CC5E978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1:notes">
            <a:extLst>
              <a:ext uri="{FF2B5EF4-FFF2-40B4-BE49-F238E27FC236}">
                <a16:creationId xmlns:a16="http://schemas.microsoft.com/office/drawing/2014/main" id="{982B266D-35CF-A16D-07C7-E6F6789879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0692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6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2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2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838200" y="2259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42" name="Google Shape;14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811548" y="365125"/>
            <a:ext cx="2542252" cy="111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38199" y="1288999"/>
            <a:ext cx="10594923" cy="4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38198" y="1360758"/>
            <a:ext cx="10594924" cy="8878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838200" y="3551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ftr" idx="11"/>
          </p:nvPr>
        </p:nvSpPr>
        <p:spPr>
          <a:xfrm>
            <a:off x="4038600" y="6176963"/>
            <a:ext cx="4114800" cy="54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/>
              <a:t>Онлайн презентація результатів ДЗЗ-інвентаризації за участі ДП «Ліси України», 2024-12-05</a:t>
            </a:r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2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zakon.rada.gov.ua/laws/show/271-2016-%D1%80/ed20171220#n8" TargetMode="External"/><Relationship Id="rId13" Type="http://schemas.openxmlformats.org/officeDocument/2006/relationships/hyperlink" Target="https://zakon.rada.gov.ua/laws/show/3852-12/ed20210616#n408" TargetMode="External"/><Relationship Id="rId3" Type="http://schemas.openxmlformats.org/officeDocument/2006/relationships/hyperlink" Target="https://zakon.rada.gov.ua/laws/show/3852-12/ed20171220#n357" TargetMode="External"/><Relationship Id="rId7" Type="http://schemas.openxmlformats.org/officeDocument/2006/relationships/hyperlink" Target="https://zakon.rada.gov.ua/laws/show/271-2016-%D1%80/ed20210616#n8" TargetMode="External"/><Relationship Id="rId12" Type="http://schemas.openxmlformats.org/officeDocument/2006/relationships/hyperlink" Target="https://zakon.rada.gov.ua/laws/show/3852-12/ed20210616#n392" TargetMode="External"/><Relationship Id="rId17" Type="http://schemas.openxmlformats.org/officeDocument/2006/relationships/hyperlink" Target="https://zakon.rada.gov.ua/laws/show/z0380-25#n16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zakon.rada.gov.ua/laws/show/1024-2014-%D1%80/ed20210616#n8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akon.rada.gov.ua/laws/show/3852-12/ed20171220#n408" TargetMode="External"/><Relationship Id="rId11" Type="http://schemas.openxmlformats.org/officeDocument/2006/relationships/hyperlink" Target="https://zakon.rada.gov.ua/laws/show/3852-12/ed20210616#n375" TargetMode="External"/><Relationship Id="rId5" Type="http://schemas.openxmlformats.org/officeDocument/2006/relationships/hyperlink" Target="https://zakon.rada.gov.ua/laws/show/3852-12/ed20171220#n392" TargetMode="External"/><Relationship Id="rId15" Type="http://schemas.openxmlformats.org/officeDocument/2006/relationships/hyperlink" Target="https://zakon.rada.gov.ua/laws/show/3852-12/ed20210616#n681" TargetMode="External"/><Relationship Id="rId10" Type="http://schemas.openxmlformats.org/officeDocument/2006/relationships/hyperlink" Target="https://zakon.rada.gov.ua/laws/show/3852-12/ed20210616#n357" TargetMode="External"/><Relationship Id="rId4" Type="http://schemas.openxmlformats.org/officeDocument/2006/relationships/hyperlink" Target="https://zakon.rada.gov.ua/laws/show/3852-12/ed20171220#n375" TargetMode="External"/><Relationship Id="rId9" Type="http://schemas.openxmlformats.org/officeDocument/2006/relationships/hyperlink" Target="https://zakon.rada.gov.ua/laws/show/1024-2014-%D1%80/ed20171220#n8" TargetMode="External"/><Relationship Id="rId14" Type="http://schemas.openxmlformats.org/officeDocument/2006/relationships/hyperlink" Target="https://zakon.rada.gov.ua/laws/show/3852-12/ed20210616#n85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456-17#n325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on.rada.gov.ua/laws/show/2456-17#n63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D2E584-1BAC-CA92-2DA0-2E3BAA625C33}"/>
              </a:ext>
            </a:extLst>
          </p:cNvPr>
          <p:cNvSpPr/>
          <p:nvPr/>
        </p:nvSpPr>
        <p:spPr>
          <a:xfrm>
            <a:off x="685552" y="156117"/>
            <a:ext cx="11062010" cy="2196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059F6F-0AF7-DF4F-8185-24A86957F90C}"/>
              </a:ext>
            </a:extLst>
          </p:cNvPr>
          <p:cNvSpPr/>
          <p:nvPr/>
        </p:nvSpPr>
        <p:spPr>
          <a:xfrm>
            <a:off x="7821637" y="156117"/>
            <a:ext cx="1195754" cy="1433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3BB01D26-D027-7A03-1BFD-431F2728F30A}"/>
              </a:ext>
            </a:extLst>
          </p:cNvPr>
          <p:cNvGrpSpPr/>
          <p:nvPr/>
        </p:nvGrpSpPr>
        <p:grpSpPr>
          <a:xfrm>
            <a:off x="416285" y="0"/>
            <a:ext cx="11517085" cy="3577755"/>
            <a:chOff x="416285" y="0"/>
            <a:chExt cx="11517085" cy="357775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EAC473E-E45E-93C5-9CDA-F45D38711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4653" y="0"/>
              <a:ext cx="10022693" cy="199356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888E9A-1173-F97B-930C-77FDB96980F0}"/>
                </a:ext>
              </a:extLst>
            </p:cNvPr>
            <p:cNvSpPr txBox="1"/>
            <p:nvPr/>
          </p:nvSpPr>
          <p:spPr>
            <a:xfrm>
              <a:off x="416285" y="2469823"/>
              <a:ext cx="11517085" cy="1107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Bef>
                  <a:spcPts val="800"/>
                </a:spcBef>
                <a:spcAft>
                  <a:spcPts val="400"/>
                </a:spcAft>
              </a:pPr>
              <a:r>
                <a:rPr lang="uk-UA" sz="3200" b="1" dirty="0"/>
                <a:t>Експертна оцінка деяких аспектів розвитку лісовпорядкування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0BDF060-D0E3-4B9B-B611-446BF72B8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954" y="5649790"/>
            <a:ext cx="3822523" cy="6279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3CB551-7921-08D6-5152-2DFB1869CC81}"/>
              </a:ext>
            </a:extLst>
          </p:cNvPr>
          <p:cNvSpPr txBox="1"/>
          <p:nvPr/>
        </p:nvSpPr>
        <p:spPr>
          <a:xfrm>
            <a:off x="3823514" y="3747392"/>
            <a:ext cx="465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Віталій Сторожук </a:t>
            </a:r>
            <a:br>
              <a:rPr lang="en-US" b="1" i="1" dirty="0"/>
            </a:br>
            <a:r>
              <a:rPr lang="en-US" b="1" i="1" dirty="0"/>
              <a:t>Національний </a:t>
            </a:r>
            <a:r>
              <a:rPr lang="en-US" b="1" i="1" dirty="0" err="1"/>
              <a:t>координатор</a:t>
            </a:r>
            <a:r>
              <a:rPr lang="en-US" b="1" i="1" dirty="0"/>
              <a:t> </a:t>
            </a:r>
            <a:r>
              <a:rPr lang="en-US" b="1" i="1" dirty="0" err="1"/>
              <a:t>про</a:t>
            </a:r>
            <a:r>
              <a:rPr lang="uk-UA" b="1" i="1" dirty="0"/>
              <a:t>є</a:t>
            </a:r>
            <a:r>
              <a:rPr lang="en-US" b="1" i="1" dirty="0" err="1"/>
              <a:t>кту</a:t>
            </a:r>
            <a:r>
              <a:rPr lang="en-US" b="1" i="1" dirty="0"/>
              <a:t> SFI </a:t>
            </a:r>
            <a:endParaRPr lang="uk-UA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DC211-1AF4-10D0-8192-03910954252C}"/>
              </a:ext>
            </a:extLst>
          </p:cNvPr>
          <p:cNvSpPr txBox="1"/>
          <p:nvPr/>
        </p:nvSpPr>
        <p:spPr>
          <a:xfrm>
            <a:off x="945932" y="5009654"/>
            <a:ext cx="10457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i="1" dirty="0"/>
              <a:t>Круглий стіл </a:t>
            </a:r>
            <a:r>
              <a:rPr lang="en-US" i="1" dirty="0"/>
              <a:t>"</a:t>
            </a:r>
            <a:r>
              <a:rPr lang="ru-RU" i="1" dirty="0"/>
              <a:t>Стан та напрямки </a:t>
            </a:r>
            <a:r>
              <a:rPr lang="ru-RU" i="1" dirty="0" err="1"/>
              <a:t>розвитку</a:t>
            </a:r>
            <a:r>
              <a:rPr lang="ru-RU" i="1" dirty="0"/>
              <a:t> </a:t>
            </a:r>
            <a:r>
              <a:rPr lang="ru-RU" i="1" dirty="0" err="1"/>
              <a:t>лісовпорядкування</a:t>
            </a:r>
            <a:r>
              <a:rPr lang="ru-RU" i="1" dirty="0"/>
              <a:t> в </a:t>
            </a:r>
            <a:r>
              <a:rPr lang="ru-RU" i="1" dirty="0" err="1"/>
              <a:t>Україні</a:t>
            </a:r>
            <a:r>
              <a:rPr lang="ru-RU" i="1" dirty="0"/>
              <a:t> з </a:t>
            </a:r>
            <a:r>
              <a:rPr lang="ru-RU" i="1" dirty="0" err="1"/>
              <a:t>урахуванням</a:t>
            </a:r>
            <a:r>
              <a:rPr lang="ru-RU" i="1" dirty="0"/>
              <a:t> </a:t>
            </a:r>
            <a:r>
              <a:rPr lang="ru-RU" i="1" dirty="0" err="1"/>
              <a:t>німецького</a:t>
            </a:r>
            <a:r>
              <a:rPr lang="ru-RU" i="1" dirty="0"/>
              <a:t> </a:t>
            </a:r>
            <a:r>
              <a:rPr lang="ru-RU" i="1" dirty="0" err="1"/>
              <a:t>досвіду</a:t>
            </a:r>
            <a:r>
              <a:rPr lang="en-US" i="1" dirty="0"/>
              <a:t>" </a:t>
            </a:r>
          </a:p>
          <a:p>
            <a:pPr algn="ctr"/>
            <a:r>
              <a:rPr lang="uk-UA" i="1" dirty="0"/>
              <a:t>23</a:t>
            </a:r>
            <a:r>
              <a:rPr lang="en-US" i="1" dirty="0"/>
              <a:t>.</a:t>
            </a:r>
            <a:r>
              <a:rPr lang="uk-UA" i="1" dirty="0"/>
              <a:t>07</a:t>
            </a:r>
            <a:r>
              <a:rPr lang="en-US" i="1" dirty="0"/>
              <a:t>.202</a:t>
            </a:r>
            <a:r>
              <a:rPr lang="uk-UA" i="1" dirty="0"/>
              <a:t>6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20A8FF-DC2C-BA5A-8DC5-EBAFA5AF8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390" y="156116"/>
            <a:ext cx="1776733" cy="12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74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>
          <a:extLst>
            <a:ext uri="{FF2B5EF4-FFF2-40B4-BE49-F238E27FC236}">
              <a16:creationId xmlns:a16="http://schemas.microsoft.com/office/drawing/2014/main" id="{B296D646-AB69-E11A-6BB5-BDB229539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41;p11">
            <a:extLst>
              <a:ext uri="{FF2B5EF4-FFF2-40B4-BE49-F238E27FC236}">
                <a16:creationId xmlns:a16="http://schemas.microsoft.com/office/drawing/2014/main" id="{027AFE37-6E70-AF03-3609-373A77A99E5A}"/>
              </a:ext>
            </a:extLst>
          </p:cNvPr>
          <p:cNvSpPr txBox="1"/>
          <p:nvPr/>
        </p:nvSpPr>
        <p:spPr>
          <a:xfrm>
            <a:off x="664085" y="0"/>
            <a:ext cx="9445115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 фінансування «програмного» лісовпорядкування до самофінансування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" name="Таблиця 11">
            <a:extLst>
              <a:ext uri="{FF2B5EF4-FFF2-40B4-BE49-F238E27FC236}">
                <a16:creationId xmlns:a16="http://schemas.microsoft.com/office/drawing/2014/main" id="{A21EE01A-9047-144A-658A-FC2FD955A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619944"/>
              </p:ext>
            </p:extLst>
          </p:nvPr>
        </p:nvGraphicFramePr>
        <p:xfrm>
          <a:off x="126999" y="1142013"/>
          <a:ext cx="11938001" cy="57802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35199">
                  <a:extLst>
                    <a:ext uri="{9D8B030D-6E8A-4147-A177-3AD203B41FA5}">
                      <a16:colId xmlns:a16="http://schemas.microsoft.com/office/drawing/2014/main" val="559588873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3516848816"/>
                    </a:ext>
                  </a:extLst>
                </a:gridCol>
                <a:gridCol w="2375872">
                  <a:extLst>
                    <a:ext uri="{9D8B030D-6E8A-4147-A177-3AD203B41FA5}">
                      <a16:colId xmlns:a16="http://schemas.microsoft.com/office/drawing/2014/main" val="2680060857"/>
                    </a:ext>
                  </a:extLst>
                </a:gridCol>
                <a:gridCol w="2245634">
                  <a:extLst>
                    <a:ext uri="{9D8B030D-6E8A-4147-A177-3AD203B41FA5}">
                      <a16:colId xmlns:a16="http://schemas.microsoft.com/office/drawing/2014/main" val="4199457081"/>
                    </a:ext>
                  </a:extLst>
                </a:gridCol>
                <a:gridCol w="2683536">
                  <a:extLst>
                    <a:ext uri="{9D8B030D-6E8A-4147-A177-3AD203B41FA5}">
                      <a16:colId xmlns:a16="http://schemas.microsoft.com/office/drawing/2014/main" val="2330926219"/>
                    </a:ext>
                  </a:extLst>
                </a:gridCol>
              </a:tblGrid>
              <a:tr h="185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 dirty="0">
                          <a:effectLst/>
                        </a:rPr>
                        <a:t>2007</a:t>
                      </a:r>
                      <a:endParaRPr lang="uk-UA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>
                          <a:effectLst/>
                        </a:rPr>
                        <a:t>2007(2010)</a:t>
                      </a:r>
                      <a:endParaRPr lang="uk-UA" sz="12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>
                          <a:effectLst/>
                        </a:rPr>
                        <a:t>2017</a:t>
                      </a:r>
                      <a:endParaRPr lang="uk-UA" sz="12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>
                          <a:effectLst/>
                        </a:rPr>
                        <a:t>2017(2021)</a:t>
                      </a:r>
                      <a:endParaRPr lang="uk-UA" sz="12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 dirty="0">
                          <a:effectLst/>
                        </a:rPr>
                        <a:t>2026</a:t>
                      </a:r>
                      <a:endParaRPr lang="uk-UA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459734"/>
                  </a:ext>
                </a:extLst>
              </a:tr>
              <a:tr h="5582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2. Бюджетні   кошти   спрямовуються  на  ведення  лісового  і мисливського господарства,  охорону і захист лісів  відповідно  до </a:t>
                      </a:r>
                      <a:r>
                        <a:rPr lang="uk-UA" sz="1200" kern="100" dirty="0">
                          <a:solidFill>
                            <a:srgbClr val="0070C0"/>
                          </a:solidFill>
                          <a:effectLst/>
                        </a:rPr>
                        <a:t>Державної програми "Ліси України" на 2002-2015 роки</a:t>
                      </a:r>
                      <a:r>
                        <a:rPr lang="uk-UA" sz="1200" kern="100" dirty="0">
                          <a:effectLst/>
                        </a:rPr>
                        <a:t>", … та  переліку  робіт,   наведеного   у   додатку,   з   урахуванням </a:t>
                      </a:r>
                      <a:br>
                        <a:rPr lang="uk-UA" sz="1200" kern="100" dirty="0">
                          <a:effectLst/>
                        </a:rPr>
                      </a:br>
                      <a:r>
                        <a:rPr lang="uk-UA" sz="1200" kern="100" dirty="0">
                          <a:effectLst/>
                        </a:rPr>
                        <a:t>пріоритетів, на які виділяється не менш як 70 відсотків загального обсягу коштів: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     </a:t>
                      </a:r>
                      <a:r>
                        <a:rPr lang="uk-UA" sz="1200" b="1" kern="100" cap="small" dirty="0">
                          <a:effectLst/>
                        </a:rPr>
                        <a:t>лісовпорядкування</a:t>
                      </a:r>
                      <a:r>
                        <a:rPr lang="uk-UA" sz="1200" b="1" kern="100" dirty="0">
                          <a:effectLst/>
                        </a:rPr>
                        <a:t> та інші </a:t>
                      </a:r>
                      <a:r>
                        <a:rPr lang="uk-UA" sz="1200" b="1" kern="100" dirty="0" err="1">
                          <a:effectLst/>
                        </a:rPr>
                        <a:t>проектно</a:t>
                      </a:r>
                      <a:r>
                        <a:rPr lang="uk-UA" sz="1200" b="1" kern="100" dirty="0">
                          <a:effectLst/>
                        </a:rPr>
                        <a:t>-вишукувальні роботи </a:t>
                      </a:r>
                      <a:br>
                        <a:rPr lang="uk-UA" sz="1200" b="1" kern="100" dirty="0">
                          <a:effectLst/>
                        </a:rPr>
                      </a:br>
                      <a:r>
                        <a:rPr lang="uk-UA" sz="1200" b="1" kern="100" dirty="0">
                          <a:effectLst/>
                        </a:rPr>
                        <a:t>(базове, безперервне лісовпорядкування,</a:t>
                      </a:r>
                      <a:r>
                        <a:rPr lang="ru-RU" sz="1200" b="1" kern="100" dirty="0">
                          <a:effectLst/>
                        </a:rPr>
                        <a:t> …</a:t>
                      </a:r>
                      <a:r>
                        <a:rPr lang="ru-RU" sz="1200" b="1" kern="100" dirty="0" err="1">
                          <a:effectLst/>
                        </a:rPr>
                        <a:t>ведення</a:t>
                      </a:r>
                      <a:r>
                        <a:rPr lang="ru-RU" sz="1200" b="1" kern="100" dirty="0">
                          <a:effectLst/>
                        </a:rPr>
                        <a:t> державного  </a:t>
                      </a:r>
                      <a:r>
                        <a:rPr lang="ru-RU" sz="1200" b="1" kern="100" dirty="0" err="1">
                          <a:effectLst/>
                        </a:rPr>
                        <a:t>лісового</a:t>
                      </a:r>
                      <a:r>
                        <a:rPr lang="ru-RU" sz="1200" b="1" kern="100" dirty="0">
                          <a:effectLst/>
                        </a:rPr>
                        <a:t> кадастру, … </a:t>
                      </a:r>
                      <a:r>
                        <a:rPr lang="uk-UA" sz="1200" b="1" kern="100" dirty="0">
                          <a:effectLst/>
                        </a:rPr>
                        <a:t> проведення   національної інвентаризації лісів, аерофотозйомка лісів, …);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забезпечення функціонування державної лісової охорони; </a:t>
                      </a: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2. Бюджетні   кошти   спрямовуються  на  ведення  лісового  і мисливського господарства,  охорону і захист лісів  відповідно  до </a:t>
                      </a:r>
                      <a:r>
                        <a:rPr lang="uk-UA" sz="1200" kern="100" dirty="0">
                          <a:solidFill>
                            <a:srgbClr val="0070C0"/>
                          </a:solidFill>
                          <a:effectLst/>
                        </a:rPr>
                        <a:t>Державної  цільової  програми  "Ліси  України" на 2010-2015 роки", </a:t>
                      </a:r>
                      <a:r>
                        <a:rPr lang="uk-UA" sz="1200" kern="100" dirty="0">
                          <a:effectLst/>
                        </a:rPr>
                        <a:t>… та  переліку  робіт,  наведеного у додатку, з урахуванням   пріоритетів,  на  які  виділяється  не  менш  як  70 відсотків  загального  обсягу  коштів: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     </a:t>
                      </a:r>
                      <a:r>
                        <a:rPr lang="uk-UA" sz="1200" b="1" kern="100" cap="small" dirty="0">
                          <a:effectLst/>
                        </a:rPr>
                        <a:t>лісовпорядкування</a:t>
                      </a:r>
                      <a:r>
                        <a:rPr lang="uk-UA" sz="1200" b="1" kern="100" dirty="0">
                          <a:effectLst/>
                        </a:rPr>
                        <a:t> та інші </a:t>
                      </a:r>
                      <a:r>
                        <a:rPr lang="uk-UA" sz="1200" b="1" kern="100" dirty="0" err="1">
                          <a:effectLst/>
                        </a:rPr>
                        <a:t>проектно</a:t>
                      </a:r>
                      <a:r>
                        <a:rPr lang="uk-UA" sz="1200" b="1" kern="100" dirty="0">
                          <a:effectLst/>
                        </a:rPr>
                        <a:t>-вишукувальні роботи (…);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забезпечення функціонування державної лісової охорони;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…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    </a:t>
                      </a:r>
                      <a:r>
                        <a:rPr lang="uk-UA" sz="1200" b="1" kern="100" dirty="0">
                          <a:effectLst/>
                        </a:rPr>
                        <a:t>роботи,  пов'язані  з  одержанням  державних  актів  на право постійного  користування земельними ділянками.  </a:t>
                      </a:r>
                      <a:endParaRPr lang="uk-UA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4. Бюджетні кошти спрямовуються на здійснення відповідно до </a:t>
                      </a:r>
                      <a:r>
                        <a:rPr lang="uk-UA" sz="1200" u="sng" kern="100" dirty="0">
                          <a:effectLst/>
                          <a:hlinkClick r:id="rId3"/>
                        </a:rPr>
                        <a:t>статей 46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4"/>
                        </a:rPr>
                        <a:t>47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5"/>
                        </a:rPr>
                        <a:t>51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6"/>
                        </a:rPr>
                        <a:t>53</a:t>
                      </a:r>
                      <a:r>
                        <a:rPr lang="uk-UA" sz="1200" kern="100" dirty="0">
                          <a:effectLst/>
                        </a:rPr>
                        <a:t> Лісового кодексу України,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u="sng" kern="100" dirty="0">
                          <a:effectLst/>
                          <a:hlinkClick r:id="rId7"/>
                        </a:rPr>
                        <a:t>Національного плану дій щодо боротьби </a:t>
                      </a:r>
                      <a:r>
                        <a:rPr lang="uk-UA" sz="1200" u="sng" kern="100" dirty="0">
                          <a:effectLst/>
                          <a:hlinkClick r:id="rId8"/>
                        </a:rPr>
                        <a:t>з деградацією земель та </a:t>
                      </a:r>
                      <a:r>
                        <a:rPr lang="uk-UA" sz="1200" u="sng" kern="100" dirty="0" err="1">
                          <a:effectLst/>
                          <a:hlinkClick r:id="rId8"/>
                        </a:rPr>
                        <a:t>опустелюванням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u="sng" kern="100" dirty="0">
                          <a:effectLst/>
                          <a:hlinkClick r:id="rId9"/>
                        </a:rPr>
                        <a:t>Концепції боротьби з деградацією земель та </a:t>
                      </a:r>
                      <a:r>
                        <a:rPr lang="uk-UA" sz="1200" u="sng" kern="100" dirty="0" err="1">
                          <a:effectLst/>
                          <a:hlinkClick r:id="rId9"/>
                        </a:rPr>
                        <a:t>опустелюванням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br>
                        <a:rPr lang="uk-UA" sz="1200" kern="100" dirty="0">
                          <a:effectLst/>
                        </a:rPr>
                      </a:br>
                      <a:r>
                        <a:rPr lang="uk-UA" sz="1200" kern="100" dirty="0">
                          <a:effectLst/>
                        </a:rPr>
                        <a:t>заходів з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 cap="small" dirty="0">
                          <a:effectLst/>
                          <a:latin typeface="+mj-lt"/>
                        </a:rPr>
                        <a:t>лісовпорядкування</a:t>
                      </a:r>
                      <a:r>
                        <a:rPr lang="uk-UA" sz="1200" b="1" kern="100" dirty="0">
                          <a:effectLst/>
                        </a:rPr>
                        <a:t>, </a:t>
                      </a:r>
                      <a:br>
                        <a:rPr lang="uk-UA" sz="1200" b="1" kern="100" dirty="0">
                          <a:effectLst/>
                        </a:rPr>
                      </a:br>
                      <a:r>
                        <a:rPr lang="uk-UA" sz="1200" kern="100" dirty="0">
                          <a:effectLst/>
                        </a:rPr>
                        <a:t>лісорозведення і відновлення лісів, охорони (у тому числі від пожеж) і захисту лісів,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створення захисних лісових насаджень та полезахисних лісових смуг.</a:t>
                      </a:r>
                      <a:endParaRPr lang="uk-U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uk-UA" sz="1200" kern="100" dirty="0">
                          <a:effectLst/>
                        </a:rPr>
                        <a:t>4. Бюджетні кошти спрямовуються на здійснення відповідно до </a:t>
                      </a:r>
                      <a:r>
                        <a:rPr lang="uk-UA" sz="1200" u="sng" kern="100" dirty="0">
                          <a:effectLst/>
                          <a:hlinkClick r:id="rId10"/>
                        </a:rPr>
                        <a:t>статей 46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11"/>
                        </a:rPr>
                        <a:t>47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12"/>
                        </a:rPr>
                        <a:t>51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13"/>
                        </a:rPr>
                        <a:t>53</a:t>
                      </a:r>
                      <a:r>
                        <a:rPr lang="uk-UA" sz="1200" kern="100" dirty="0">
                          <a:effectLst/>
                        </a:rPr>
                        <a:t>, </a:t>
                      </a:r>
                      <a:r>
                        <a:rPr lang="uk-UA" sz="1200" u="sng" kern="100" dirty="0">
                          <a:effectLst/>
                          <a:hlinkClick r:id="rId14"/>
                        </a:rPr>
                        <a:t>55</a:t>
                      </a:r>
                      <a:r>
                        <a:rPr lang="uk-UA" sz="1200" u="sng" kern="100" baseline="30000" dirty="0">
                          <a:effectLst/>
                          <a:hlinkClick r:id="rId14"/>
                        </a:rPr>
                        <a:t>-1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u="sng" kern="100" dirty="0">
                          <a:effectLst/>
                          <a:hlinkClick r:id="rId15"/>
                        </a:rPr>
                        <a:t>98</a:t>
                      </a:r>
                      <a:r>
                        <a:rPr lang="uk-UA" sz="1200" kern="100" dirty="0">
                          <a:effectLst/>
                        </a:rPr>
                        <a:t> Лісового кодексу України, </a:t>
                      </a:r>
                      <a:r>
                        <a:rPr lang="uk-UA" sz="1200" u="sng" kern="100" dirty="0">
                          <a:effectLst/>
                          <a:hlinkClick r:id="rId7"/>
                        </a:rPr>
                        <a:t>Національного плану дій щодо боротьби з деградацією земель та </a:t>
                      </a:r>
                      <a:r>
                        <a:rPr lang="uk-UA" sz="1200" u="sng" kern="100" dirty="0" err="1">
                          <a:effectLst/>
                          <a:hlinkClick r:id="rId7"/>
                        </a:rPr>
                        <a:t>опустелюванням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u="sng" kern="100" dirty="0">
                          <a:effectLst/>
                          <a:hlinkClick r:id="rId16"/>
                        </a:rPr>
                        <a:t>Концепції боротьби з деградацією земель та </a:t>
                      </a:r>
                      <a:r>
                        <a:rPr lang="uk-UA" sz="1200" u="sng" kern="100" dirty="0" err="1">
                          <a:effectLst/>
                          <a:hlinkClick r:id="rId16"/>
                        </a:rPr>
                        <a:t>опустелюванням</a:t>
                      </a:r>
                      <a:r>
                        <a:rPr lang="uk-UA" sz="1200" kern="100" dirty="0">
                          <a:effectLst/>
                        </a:rPr>
                        <a:t>, заходів з</a:t>
                      </a:r>
                      <a:br>
                        <a:rPr lang="uk-UA" sz="1200" kern="100" dirty="0">
                          <a:effectLst/>
                        </a:rPr>
                      </a:br>
                      <a:br>
                        <a:rPr lang="uk-UA" sz="1200" kern="100" dirty="0">
                          <a:effectLst/>
                        </a:rPr>
                      </a:b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b="1" kern="100" cap="small" dirty="0">
                          <a:effectLst/>
                        </a:rPr>
                        <a:t>лісовпорядкування</a:t>
                      </a:r>
                      <a:r>
                        <a:rPr lang="uk-UA" sz="1200" b="1" kern="100" dirty="0">
                          <a:effectLst/>
                        </a:rPr>
                        <a:t>, національної інвентаризації лісів, </a:t>
                      </a:r>
                      <a:r>
                        <a:rPr lang="uk-UA" sz="1200" kern="100" dirty="0">
                          <a:effectLst/>
                        </a:rPr>
                        <a:t>лісорозведення і відновлення лісів, охорони (у тому числі від пожеж) і захисту лісів, створення захисних лісових насаджень та полезахисних лісових смуг.</a:t>
                      </a:r>
                      <a:endParaRPr lang="uk-U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4. Бюджетні кошти спрямовуються на здійснення заходів з ведення лісового і мисливського господарства, охорони і захисту лісів у лісовому фонді за такими напрямами:</a:t>
                      </a:r>
                      <a:br>
                        <a:rPr lang="uk-UA" sz="1200" kern="100" dirty="0">
                          <a:effectLst/>
                        </a:rPr>
                      </a:br>
                      <a:r>
                        <a:rPr lang="uk-UA" sz="1200" kern="100" dirty="0">
                          <a:effectLst/>
                        </a:rPr>
                        <a:t>часткова компенсація (до 50 відсотків) вартості робіт з відновлення лісів, які розташовані на територіях, включених до </a:t>
                      </a:r>
                      <a:r>
                        <a:rPr lang="uk-UA" sz="1200" u="sng" kern="100" dirty="0">
                          <a:effectLst/>
                          <a:hlinkClick r:id="rId17"/>
                        </a:rPr>
                        <a:t>переліку територій, на яких ведуться (велися) бойові дії або тимчасово окупованих Російською Федерацією</a:t>
                      </a:r>
                      <a:r>
                        <a:rPr lang="uk-UA" sz="1200" kern="100" dirty="0"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b="1" kern="100" dirty="0">
                          <a:effectLst/>
                        </a:rPr>
                        <a:t>ведення державного лісового кадастру; </a:t>
                      </a:r>
                      <a:br>
                        <a:rPr lang="uk-UA" sz="1200" b="1" kern="100" dirty="0">
                          <a:effectLst/>
                        </a:rPr>
                      </a:br>
                      <a:r>
                        <a:rPr lang="uk-UA" sz="1200" b="1" kern="100" dirty="0">
                          <a:effectLst/>
                        </a:rPr>
                        <a:t>проведення національної інвентаризації лісів;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200" kern="100" dirty="0">
                          <a:effectLst/>
                        </a:rPr>
                        <a:t>ведення лісового господарства (охорона і захист лісу, охорона лісів від пожеж, відтворення лісів) постійними лісокористувачами, які здійснюють спеціальне використання лісових ресурсів, крім заготівлі деревини в порядку рубок головного користування.</a:t>
                      </a:r>
                    </a:p>
                  </a:txBody>
                  <a:tcPr marL="8288" marR="82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969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904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>
          <a:extLst>
            <a:ext uri="{FF2B5EF4-FFF2-40B4-BE49-F238E27FC236}">
              <a16:creationId xmlns:a16="http://schemas.microsoft.com/office/drawing/2014/main" id="{57435C04-AE7E-EB92-31E6-A00489BBE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B9DFA5-8891-9663-EF37-9E00734C6804}"/>
              </a:ext>
            </a:extLst>
          </p:cNvPr>
          <p:cNvSpPr txBox="1"/>
          <p:nvPr/>
        </p:nvSpPr>
        <p:spPr>
          <a:xfrm>
            <a:off x="872359" y="1520304"/>
            <a:ext cx="10321158" cy="5019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uk-UA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Відповідно до </a:t>
            </a:r>
            <a:r>
              <a:rPr lang="uk-UA" sz="16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пункту 13</a:t>
            </a:r>
            <a:r>
              <a:rPr lang="uk-UA" sz="1600" b="1" u="sng" kern="100" baseline="300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-4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частини третьої статті 29 Бюджетного кодексу України джерелами формування спеціального фонду Державного бюджету України в частині доходів є: 26 відсотків рентної плати за спеціальне використання лісових ресурсів у частині деревини, заготовленої в порядку рубок головного користування.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Відповідно до пункту 15</a:t>
            </a:r>
            <a:r>
              <a:rPr lang="uk-UA" sz="1600" b="1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-1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частини четвертої статті Бюджетного кодексу України, кошти, отримані до спеціального фонду Державного бюджету України згідно з відповідними пунктами  </a:t>
            </a:r>
            <a:r>
              <a:rPr lang="uk-UA" sz="16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частини третьої статті 29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цієї статті цього Кодексу, спрямовуються відповідно на: ведення лісового і мисливського господарства, охорону і захист лісів в лісовому фонді (за рахунок джерел, визначених пунктом 13</a:t>
            </a:r>
            <a:r>
              <a:rPr lang="uk-UA" sz="1600" b="1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-4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частини третьої статті 29 цього Кодексу).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Починаючи з 2024 року Закони про Державний бюджет України </a:t>
            </a:r>
            <a:b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встановлюють частку надходжень, визначених </a:t>
            </a:r>
            <a:r>
              <a:rPr lang="uk-UA" sz="1600" b="1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пунктом 13</a:t>
            </a:r>
            <a:r>
              <a:rPr lang="uk-UA" sz="1600" b="1" u="sng" kern="100" baseline="300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-4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 </a:t>
            </a:r>
            <a:b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частини третьої статті 29 Бюджетного кодексу України  </a:t>
            </a:r>
            <a:b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 загального фонду Державного бюджету України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uk-UA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ентна плата за спеціальне використання лісових ресурсів зараз спрямовується у повному обсязі у загальний фонд державного бюджету. </a:t>
            </a:r>
          </a:p>
        </p:txBody>
      </p:sp>
      <p:sp>
        <p:nvSpPr>
          <p:cNvPr id="441" name="Google Shape;441;p11">
            <a:extLst>
              <a:ext uri="{FF2B5EF4-FFF2-40B4-BE49-F238E27FC236}">
                <a16:creationId xmlns:a16="http://schemas.microsoft.com/office/drawing/2014/main" id="{B277D1B9-E60A-B491-735E-E6E3DED331F5}"/>
              </a:ext>
            </a:extLst>
          </p:cNvPr>
          <p:cNvSpPr txBox="1"/>
          <p:nvPr/>
        </p:nvSpPr>
        <p:spPr>
          <a:xfrm>
            <a:off x="759777" y="113252"/>
            <a:ext cx="747998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Щодо виділення коштів на ведення лісового господарства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3EAB0682-CDFA-ED12-526E-9DC0CA3E8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255385"/>
              </p:ext>
            </p:extLst>
          </p:nvPr>
        </p:nvGraphicFramePr>
        <p:xfrm>
          <a:off x="8416969" y="4788835"/>
          <a:ext cx="2562447" cy="79324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86539">
                  <a:extLst>
                    <a:ext uri="{9D8B030D-6E8A-4147-A177-3AD203B41FA5}">
                      <a16:colId xmlns:a16="http://schemas.microsoft.com/office/drawing/2014/main" val="649750791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18960163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2024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100%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1875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2025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75%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1623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2026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600" b="1" kern="100" dirty="0">
                          <a:effectLst/>
                        </a:rPr>
                        <a:t>100%</a:t>
                      </a:r>
                      <a:endParaRPr lang="uk-UA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7659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64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>
          <a:extLst>
            <a:ext uri="{FF2B5EF4-FFF2-40B4-BE49-F238E27FC236}">
              <a16:creationId xmlns:a16="http://schemas.microsoft.com/office/drawing/2014/main" id="{2441C258-AD76-F44C-06D7-3BD55320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1">
            <a:extLst>
              <a:ext uri="{FF2B5EF4-FFF2-40B4-BE49-F238E27FC236}">
                <a16:creationId xmlns:a16="http://schemas.microsoft.com/office/drawing/2014/main" id="{9B2733BA-E7B8-5F55-8844-D329C4D88BC7}"/>
              </a:ext>
            </a:extLst>
          </p:cNvPr>
          <p:cNvSpPr txBox="1"/>
          <p:nvPr/>
        </p:nvSpPr>
        <p:spPr>
          <a:xfrm>
            <a:off x="706120" y="479012"/>
            <a:ext cx="747998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 державної до приватної послуги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C8C1299A-E678-806E-3F19-C115A357B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954985"/>
              </p:ext>
            </p:extLst>
          </p:nvPr>
        </p:nvGraphicFramePr>
        <p:xfrm>
          <a:off x="819806" y="1685068"/>
          <a:ext cx="10620353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53">
                  <a:extLst>
                    <a:ext uri="{9D8B030D-6E8A-4147-A177-3AD203B41FA5}">
                      <a16:colId xmlns:a16="http://schemas.microsoft.com/office/drawing/2014/main" val="13369382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Центральний орган виконавчої влади, що забезпечує формування державної політики у сфері лісового господарства: </a:t>
                      </a:r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забезпечує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… ведення лісовпорядкування, державного лісового кадастру… 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Центральний орган виконавчої влади, що реалізує державну політику у сфері охорони навколишнього природного середовища, у сфері лісових відносин: </a:t>
                      </a:r>
                    </a:p>
                    <a:p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погоджує матеріали лісовпорядкування;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68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Центральний орган виконавчої влади, що реалізує державну політику у сфері лісового господарства:</a:t>
                      </a:r>
                    </a:p>
                    <a:p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організовує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ведення лісовпорядкування, державного лісового кадастру…;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182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Організація лісового господарства передбачає:</a:t>
                      </a:r>
                    </a:p>
                    <a:p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проведення лісовпорядкування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; ведення державного лісового кадастру, обліку лісів;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739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Лісовпорядкування в лісах усіх форм власності сумарною площею 100 гектарів і більше для кожного з постійних лісокористувачів і власників лісів є обов’язковим на всій території України та </a:t>
                      </a:r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здійснюється один раз на 10 років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державними лісовпорядними організаціями </a:t>
                      </a:r>
                      <a:r>
                        <a:rPr lang="uk-UA" sz="1400" b="1" i="0" u="none" strike="noStrike" cap="all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за єдиною системою 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в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порядку, встановленому Кабінетом Міністрів України.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58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У лісах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що перебувають </a:t>
                      </a:r>
                      <a:r>
                        <a:rPr lang="uk-UA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у державній власності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лісовпорядкування здійснюється </a:t>
                      </a:r>
                      <a:r>
                        <a:rPr lang="uk-UA" sz="1400" b="1" i="0" u="none" strike="sng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за рахунок коштів державного бюджету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у лісах комунальної власності - за рахунок коштів місцевого бюджету, у лісах приватної власності - за кошти їх власників. Лісовпорядкування може здійснюватися </a:t>
                      </a:r>
                      <a:r>
                        <a:rPr lang="uk-UA" sz="1400" b="1" i="0" u="none" strike="noStrike" cap="all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за рахунок інших джерел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не заборонених законом.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536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У матеріалах лісовпорядкування дається якісна і кількісна характеристика кожної лісової ділянки, </a:t>
                      </a:r>
                      <a:r>
                        <a:rPr lang="uk-UA" sz="1400" b="1" i="0" u="none" strike="noStrike" cap="all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комплексна оцінка ведення лісового господарства,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що є основою для розроблення на засадах сталого розвитку </a:t>
                      </a:r>
                      <a:r>
                        <a:rPr lang="uk-UA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проекту</a:t>
                      </a:r>
                      <a:r>
                        <a:rPr lang="uk-UA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організації та розвитку лісового господарства відповідного об'єкта лісовпорядкування.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5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95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>
          <a:extLst>
            <a:ext uri="{FF2B5EF4-FFF2-40B4-BE49-F238E27FC236}">
              <a16:creationId xmlns:a16="http://schemas.microsoft.com/office/drawing/2014/main" id="{DD2DE80F-4EF6-F5BD-4C41-0DA13DAA1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795504-CF54-1D97-62DD-6F20E56A9029}"/>
              </a:ext>
            </a:extLst>
          </p:cNvPr>
          <p:cNvSpPr txBox="1"/>
          <p:nvPr/>
        </p:nvSpPr>
        <p:spPr>
          <a:xfrm>
            <a:off x="851336" y="1574551"/>
            <a:ext cx="103211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800" i="1" dirty="0"/>
              <a:t>Умовне </a:t>
            </a:r>
            <a:r>
              <a:rPr lang="uk-UA" sz="1800" i="1" dirty="0" err="1"/>
              <a:t>Міндовкілля</a:t>
            </a:r>
            <a:r>
              <a:rPr lang="uk-UA" sz="1800" dirty="0"/>
              <a:t>: Якою має бути «комплексна оцінка ведення лісового господарства» для посилення можливостей управлінського нагляду за веденням лісового господарства?</a:t>
            </a:r>
            <a:br>
              <a:rPr lang="uk-UA" sz="1800" dirty="0"/>
            </a:br>
            <a:r>
              <a:rPr lang="uk-UA" sz="1800" i="1" dirty="0"/>
              <a:t>Умовний користувач</a:t>
            </a:r>
            <a:r>
              <a:rPr lang="uk-UA" sz="1800" dirty="0"/>
              <a:t>: Чи точно лісовпорядкування має проводитися за єдиною системою (гаразд, навіть якщо за єдиною, чи має бути настільки комплексним)?</a:t>
            </a:r>
            <a:br>
              <a:rPr lang="uk-UA" sz="1800" dirty="0"/>
            </a:br>
            <a:r>
              <a:rPr lang="uk-UA" sz="1800" i="1" dirty="0" err="1"/>
              <a:t>Укрдержліспроект</a:t>
            </a:r>
            <a:r>
              <a:rPr lang="uk-UA" sz="1800" dirty="0"/>
              <a:t>: Скільки має коштувати якісне лісовпорядкування?</a:t>
            </a:r>
          </a:p>
        </p:txBody>
      </p:sp>
      <p:graphicFrame>
        <p:nvGraphicFramePr>
          <p:cNvPr id="3" name="Діаграма 2">
            <a:extLst>
              <a:ext uri="{FF2B5EF4-FFF2-40B4-BE49-F238E27FC236}">
                <a16:creationId xmlns:a16="http://schemas.microsoft.com/office/drawing/2014/main" id="{122C6880-7F4A-7339-8ED6-AFBE5B1C71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310250"/>
              </p:ext>
            </p:extLst>
          </p:nvPr>
        </p:nvGraphicFramePr>
        <p:xfrm>
          <a:off x="1828799" y="3100516"/>
          <a:ext cx="7651532" cy="293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441;p11">
            <a:extLst>
              <a:ext uri="{FF2B5EF4-FFF2-40B4-BE49-F238E27FC236}">
                <a16:creationId xmlns:a16="http://schemas.microsoft.com/office/drawing/2014/main" id="{05484996-F36F-91EC-8CEC-A81871C9CBCD}"/>
              </a:ext>
            </a:extLst>
          </p:cNvPr>
          <p:cNvSpPr txBox="1"/>
          <p:nvPr/>
        </p:nvSpPr>
        <p:spPr>
          <a:xfrm>
            <a:off x="730819" y="121956"/>
            <a:ext cx="888614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Деякі питання розвитку лісовпорядкування – </a:t>
            </a:r>
            <a:b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розвитку лісоуправління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CBD3A-0DD8-96DF-4714-5A443ADF15C6}"/>
              </a:ext>
            </a:extLst>
          </p:cNvPr>
          <p:cNvSpPr txBox="1"/>
          <p:nvPr/>
        </p:nvSpPr>
        <p:spPr>
          <a:xfrm>
            <a:off x="851336" y="5915895"/>
            <a:ext cx="10957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i="1" dirty="0" err="1"/>
              <a:t>Держлісагенство</a:t>
            </a:r>
            <a:r>
              <a:rPr lang="uk-UA" sz="1800" dirty="0"/>
              <a:t>: Чи потрібен план для координації роботи із здійснення лісовпорядкування, </a:t>
            </a:r>
            <a:br>
              <a:rPr lang="uk-UA" sz="1800" dirty="0"/>
            </a:br>
            <a:r>
              <a:rPr lang="uk-UA" sz="1800" dirty="0"/>
              <a:t>з метою реалізації Державної стратегії управління лісами до 2035 року? </a:t>
            </a:r>
          </a:p>
        </p:txBody>
      </p:sp>
    </p:spTree>
    <p:extLst>
      <p:ext uri="{BB962C8B-B14F-4D97-AF65-F5344CB8AC3E}">
        <p14:creationId xmlns:p14="http://schemas.microsoft.com/office/powerpoint/2010/main" val="3358440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5AE73F3A7726419B17A6AE052AAF73" ma:contentTypeVersion="15" ma:contentTypeDescription="Create a new document." ma:contentTypeScope="" ma:versionID="7826c8860d0fa044ef053e1108407afd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1216832ac8f68ead39ee4eb4b0be036c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3EBAFF-16A2-49E0-9549-9F8DEE7338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e3b38-e3bc-457f-93af-f189da2c859d"/>
    <ds:schemaRef ds:uri="7c83095a-db20-459a-9d7d-43b1b6dbe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B749CA-E76D-467E-A7C9-0C4A0011BD0E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customXml/itemProps3.xml><?xml version="1.0" encoding="utf-8"?>
<ds:datastoreItem xmlns:ds="http://schemas.openxmlformats.org/officeDocument/2006/customXml" ds:itemID="{ED25B8FC-7B75-42AA-85DA-D3B3A10A4F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995</Words>
  <Application>Microsoft Office PowerPoint</Application>
  <PresentationFormat>Широкий екран</PresentationFormat>
  <Paragraphs>55</Paragraphs>
  <Slides>5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Aptos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Halyna Semytska</dc:creator>
  <cp:lastModifiedBy>Vitaliy Storozhuk</cp:lastModifiedBy>
  <cp:revision>18</cp:revision>
  <dcterms:created xsi:type="dcterms:W3CDTF">2023-06-30T13:21:15Z</dcterms:created>
  <dcterms:modified xsi:type="dcterms:W3CDTF">2026-07-23T09:13:26Z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  <property fmtid="{D5CDD505-2E9C-101B-9397-08002B2CF9AE}" pid="3" name="MediaServiceImageTags">
    <vt:lpwstr/>
  </property>
</Properties>
</file>