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1520488" cy="719931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Переміщення слайда клацанням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Редагування форматування нотаток за допомогою клацання</a:t>
            </a: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&lt;Заголовок&gt;</a:t>
            </a: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&lt;Дата/Час&gt;</a:t>
            </a: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&lt;Нижній колонтитул&gt;</a:t>
            </a: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889FFF2-B9CA-40BF-9524-82AF57A76398}" type="slidenum"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sldNum" idx="4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sldNum" idx="13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Num" idx="14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15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16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17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18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sldNum" idx="5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sldNum" idx="6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sldNum" idx="7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 idx="8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9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10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sldNum" idx="11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sldNum" idx="12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rapezoid 6"/>
          <p:cNvSpPr/>
          <p:nvPr/>
        </p:nvSpPr>
        <p:spPr>
          <a:xfrm>
            <a:off x="1023480" y="-2439000"/>
            <a:ext cx="13600440" cy="8184240"/>
          </a:xfrm>
          <a:prstGeom prst="parallelogram">
            <a:avLst>
              <a:gd name="adj" fmla="val 19991"/>
            </a:avLst>
          </a:prstGeom>
          <a:solidFill>
            <a:srgbClr val="005A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9000" tIns="49680" rIns="99000" bIns="49680" numCol="1" spcCol="0" anchor="ctr">
            <a:noAutofit/>
          </a:bodyPr>
          <a:lstStyle/>
          <a:p>
            <a:pPr algn="ctr" defTabSz="515520">
              <a:lnSpc>
                <a:spcPct val="100000"/>
              </a:lnSpc>
            </a:pPr>
            <a:endParaRPr lang="de-DE" sz="1950" b="0" u="none" strike="noStrike">
              <a:solidFill>
                <a:schemeClr val="dk1"/>
              </a:solidFill>
              <a:effectLst/>
              <a:uFillTx/>
              <a:latin typeface="Open Sans"/>
              <a:ea typeface="Aria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1861200" y="2149200"/>
            <a:ext cx="7788240" cy="111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de-DE" sz="4000" b="1" u="none" strike="noStrike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Hier steht die Überschrift zum Thema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5" name="Grafik 2"/>
          <p:cNvPicPr/>
          <p:nvPr/>
        </p:nvPicPr>
        <p:blipFill>
          <a:blip r:embed="rId3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" name="Grafik 8"/>
          <p:cNvPicPr/>
          <p:nvPr/>
        </p:nvPicPr>
        <p:blipFill>
          <a:blip r:embed="rId4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576000" y="286920"/>
            <a:ext cx="103669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50" b="0" u="none" strike="noStrike">
                <a:solidFill>
                  <a:schemeClr val="dk1"/>
                </a:solidFill>
                <a:effectLst/>
                <a:uFillTx/>
                <a:latin typeface="Open Sans"/>
                <a:ea typeface="Arial"/>
              </a:rPr>
              <a:t>Format des Titeltextes durch Klicken bearbeiten</a:t>
            </a:r>
            <a:endParaRPr lang="de-DE" sz="20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Rechteck 7"/>
          <p:cNvSpPr/>
          <p:nvPr/>
        </p:nvSpPr>
        <p:spPr>
          <a:xfrm>
            <a:off x="468360" y="0"/>
            <a:ext cx="1119600" cy="1806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9000" tIns="49680" rIns="99000" bIns="49680" numCol="1" spcCol="0" anchor="ctr">
            <a:noAutofit/>
          </a:bodyPr>
          <a:lstStyle/>
          <a:p>
            <a:pPr algn="ctr" defTabSz="515520">
              <a:lnSpc>
                <a:spcPct val="100000"/>
              </a:lnSpc>
            </a:pPr>
            <a:endParaRPr lang="de-DE" sz="1950" b="0" u="none" strike="noStrike">
              <a:solidFill>
                <a:schemeClr val="lt1"/>
              </a:solidFill>
              <a:effectLst/>
              <a:uFillTx/>
              <a:latin typeface="Open Sans"/>
              <a:ea typeface="Arial"/>
            </a:endParaRPr>
          </a:p>
        </p:txBody>
      </p:sp>
      <p:sp>
        <p:nvSpPr>
          <p:cNvPr id="10" name="PlaceHolder 1"/>
          <p:cNvSpPr>
            <a:spLocks noGrp="1"/>
          </p:cNvSpPr>
          <p:nvPr>
            <p:ph type="body"/>
          </p:nvPr>
        </p:nvSpPr>
        <p:spPr>
          <a:xfrm>
            <a:off x="1861200" y="2149200"/>
            <a:ext cx="6251760" cy="1117800"/>
          </a:xfrm>
          <a:prstGeom prst="rect">
            <a:avLst/>
          </a:prstGeom>
          <a:solidFill>
            <a:schemeClr val="lt1">
              <a:alpha val="67000"/>
            </a:schemeClr>
          </a:solidFill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de-DE" sz="4000" b="1" u="none" strike="noStrike">
                <a:solidFill>
                  <a:srgbClr val="3B3B3B"/>
                </a:solidFill>
                <a:effectLst/>
                <a:uFillTx/>
                <a:latin typeface="Open Sans"/>
                <a:ea typeface="Open Sans"/>
              </a:rPr>
              <a:t>Hier steht die Überschrift zum Thema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1" name="Grafik 10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Textfeld 1"/>
          <p:cNvSpPr/>
          <p:nvPr/>
        </p:nvSpPr>
        <p:spPr>
          <a:xfrm>
            <a:off x="1861200" y="3574080"/>
            <a:ext cx="2970720" cy="700200"/>
          </a:xfrm>
          <a:prstGeom prst="rect">
            <a:avLst/>
          </a:prstGeom>
          <a:solidFill>
            <a:schemeClr val="lt1">
              <a:alpha val="67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2000" b="0" u="none" strike="noStrike">
                <a:solidFill>
                  <a:srgbClr val="3B3B3B"/>
                </a:solidFill>
                <a:effectLst/>
                <a:uFillTx/>
                <a:latin typeface="Open Sans"/>
                <a:ea typeface="Open Sans"/>
              </a:rPr>
              <a:t>Optional steht hier eine Unterüberschrift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" name="Grafik 8"/>
          <p:cNvPicPr/>
          <p:nvPr/>
        </p:nvPicPr>
        <p:blipFill>
          <a:blip r:embed="rId3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Grafik 11"/>
          <p:cNvPicPr/>
          <p:nvPr/>
        </p:nvPicPr>
        <p:blipFill>
          <a:blip r:embed="rId4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sfolie einspalt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" name="Grafik 1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Textfeld 5"/>
          <p:cNvSpPr/>
          <p:nvPr/>
        </p:nvSpPr>
        <p:spPr>
          <a:xfrm>
            <a:off x="369360" y="6725160"/>
            <a:ext cx="968328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0" y="2059560"/>
            <a:ext cx="5753880" cy="460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0" name="Textfeld 15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E7950FD1-FC49-42D8-86F7-978089FD6EC8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043680" y="2059560"/>
            <a:ext cx="5132520" cy="1963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43680" y="4083480"/>
            <a:ext cx="5132520" cy="205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nhaltsfolie zweispalt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25" name="Grafik 16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89960" y="2036160"/>
            <a:ext cx="5271840" cy="4398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970240" y="2457360"/>
            <a:ext cx="2360880" cy="3933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8712720" y="2457360"/>
            <a:ext cx="2360880" cy="3933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9" name="Textfeld 17"/>
          <p:cNvSpPr/>
          <p:nvPr/>
        </p:nvSpPr>
        <p:spPr>
          <a:xfrm>
            <a:off x="369360" y="6725160"/>
            <a:ext cx="9683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feld 18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78300596-1EA9-4471-A8D3-ACEE24AD2748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970240" y="2059560"/>
            <a:ext cx="236088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body"/>
          </p:nvPr>
        </p:nvSpPr>
        <p:spPr>
          <a:xfrm>
            <a:off x="8712720" y="2059560"/>
            <a:ext cx="236088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Inhaltsfolie dreispalt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Grafik 12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Textfeld 6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8DD7B64A-58B8-4B30-82C1-4619A185CA30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5169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169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2231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2231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792972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792972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2" name="Textfeld 20"/>
          <p:cNvSpPr/>
          <p:nvPr/>
        </p:nvSpPr>
        <p:spPr>
          <a:xfrm>
            <a:off x="369360" y="6725160"/>
            <a:ext cx="9683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5169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body"/>
          </p:nvPr>
        </p:nvSpPr>
        <p:spPr>
          <a:xfrm>
            <a:off x="42231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5" name="PlaceHolder 9"/>
          <p:cNvSpPr>
            <a:spLocks noGrp="1"/>
          </p:cNvSpPr>
          <p:nvPr>
            <p:ph type="body"/>
          </p:nvPr>
        </p:nvSpPr>
        <p:spPr>
          <a:xfrm>
            <a:off x="792972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6" name="PlaceHolder 10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nhaltsfolie einfa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Trapezoid 6"/>
          <p:cNvSpPr/>
          <p:nvPr/>
        </p:nvSpPr>
        <p:spPr>
          <a:xfrm>
            <a:off x="-6026040" y="-2439360"/>
            <a:ext cx="13600440" cy="8184240"/>
          </a:xfrm>
          <a:prstGeom prst="parallelogram">
            <a:avLst>
              <a:gd name="adj" fmla="val 19991"/>
            </a:avLst>
          </a:prstGeom>
          <a:solidFill>
            <a:srgbClr val="005A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9000" tIns="49680" rIns="99000" bIns="49680" numCol="1" spcCol="0" anchor="ctr">
            <a:noAutofit/>
          </a:bodyPr>
          <a:lstStyle/>
          <a:p>
            <a:pPr algn="ctr" defTabSz="515520">
              <a:lnSpc>
                <a:spcPct val="100000"/>
              </a:lnSpc>
            </a:pPr>
            <a:endParaRPr lang="de-DE" sz="1950" b="0" u="none" strike="noStrike">
              <a:solidFill>
                <a:schemeClr val="dk1"/>
              </a:solidFill>
              <a:effectLst/>
              <a:uFillTx/>
              <a:latin typeface="Open Sans"/>
              <a:ea typeface="Arial"/>
            </a:endParaRPr>
          </a:p>
        </p:txBody>
      </p:sp>
      <p:pic>
        <p:nvPicPr>
          <p:cNvPr id="49" name="Grafik 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13194360" cy="824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34960" y="1653120"/>
            <a:ext cx="4973760" cy="184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4000" b="1" u="none" strike="noStrike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Vielen Dank für Ihre Aufmerksamkeit!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51" name="Grafik 8"/>
          <p:cNvPicPr/>
          <p:nvPr/>
        </p:nvPicPr>
        <p:blipFill>
          <a:blip r:embed="rId4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Grafik 7"/>
          <p:cNvPicPr/>
          <p:nvPr/>
        </p:nvPicPr>
        <p:blipFill>
          <a:blip r:embed="rId5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76000" y="1684440"/>
            <a:ext cx="10367640" cy="41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Siebte Gliederungsebene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Inhaltsfolie einfa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34960" y="2367720"/>
            <a:ext cx="4988880" cy="1219680"/>
          </a:xfrm>
          <a:prstGeom prst="rect">
            <a:avLst/>
          </a:prstGeom>
          <a:solidFill>
            <a:schemeClr val="lt1">
              <a:alpha val="67000"/>
            </a:schemeClr>
          </a:solidFill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br>
              <a:rPr sz="4000"/>
            </a:br>
            <a:r>
              <a:rPr lang="de-DE" sz="4000" b="1" u="none" strike="noStrike">
                <a:solidFill>
                  <a:srgbClr val="3B3B3B"/>
                </a:solidFill>
                <a:effectLst/>
                <a:uFillTx/>
                <a:latin typeface="Open Sans"/>
                <a:ea typeface="Open Sans"/>
              </a:rPr>
              <a:t>Vielen Dank für Ihre Aufmerksamkeit!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56" name="Grafik 8"/>
          <p:cNvPicPr/>
          <p:nvPr/>
        </p:nvPicPr>
        <p:blipFill>
          <a:blip r:embed="rId3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Grafik 7"/>
          <p:cNvPicPr/>
          <p:nvPr/>
        </p:nvPicPr>
        <p:blipFill>
          <a:blip r:embed="rId4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Inhaltsfolie dreispaltig_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Grafik 12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Textfeld 6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E09CED13-FE39-43E9-845A-E27BF6AE9BD6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body"/>
          </p:nvPr>
        </p:nvSpPr>
        <p:spPr>
          <a:xfrm>
            <a:off x="5169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169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2231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2231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792972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body"/>
          </p:nvPr>
        </p:nvSpPr>
        <p:spPr>
          <a:xfrm>
            <a:off x="792972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7" name="Textfeld 20"/>
          <p:cNvSpPr/>
          <p:nvPr/>
        </p:nvSpPr>
        <p:spPr>
          <a:xfrm>
            <a:off x="369360" y="6725160"/>
            <a:ext cx="9683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 type="body"/>
          </p:nvPr>
        </p:nvSpPr>
        <p:spPr>
          <a:xfrm>
            <a:off x="5169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9" name="PlaceHolder 8"/>
          <p:cNvSpPr>
            <a:spLocks noGrp="1"/>
          </p:cNvSpPr>
          <p:nvPr>
            <p:ph type="body"/>
          </p:nvPr>
        </p:nvSpPr>
        <p:spPr>
          <a:xfrm>
            <a:off x="42231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70" name="PlaceHolder 9"/>
          <p:cNvSpPr>
            <a:spLocks noGrp="1"/>
          </p:cNvSpPr>
          <p:nvPr>
            <p:ph type="body"/>
          </p:nvPr>
        </p:nvSpPr>
        <p:spPr>
          <a:xfrm>
            <a:off x="792972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71" name="PlaceHolder 10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p-forests.ne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ruenecho.d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gitlab.opencode.de/lfe/fuk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forstliche-umweltkontrolle.de/en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/>
          </p:nvPr>
        </p:nvSpPr>
        <p:spPr>
          <a:xfrm>
            <a:off x="1861200" y="2149200"/>
            <a:ext cx="7788240" cy="111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70000" lnSpcReduction="20000"/>
          </a:bodyPr>
          <a:lstStyle/>
          <a:p>
            <a:pPr indent="0" defTabSz="515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4000" b="1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Моніторинг стану лісового середовища </a:t>
            </a:r>
            <a:endParaRPr lang="en-GB" sz="40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indent="0" defTabSz="515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400" b="0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Зустріч з українською делегацією щодо інвентаризації лісу</a:t>
            </a:r>
            <a:endParaRPr lang="en-GB" sz="24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79" name="Textfeld 2"/>
          <p:cNvSpPr/>
          <p:nvPr/>
        </p:nvSpPr>
        <p:spPr>
          <a:xfrm>
            <a:off x="1861200" y="3574080"/>
            <a:ext cx="7788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en-GB" sz="2000" b="0" u="none" strike="noStrike" dirty="0" err="1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Д-р </a:t>
            </a:r>
            <a:r>
              <a:rPr lang="en-GB" sz="2000" b="0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Райнер Хенчель</a:t>
            </a:r>
          </a:p>
          <a:p>
            <a:pPr defTabSz="515520">
              <a:lnSpc>
                <a:spcPct val="100000"/>
              </a:lnSpc>
            </a:pPr>
            <a:r>
              <a:rPr lang="en-GB" sz="1600" b="0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Еберсвальде, 08.07.2026</a:t>
            </a:r>
            <a:endParaRPr lang="en-GB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Рівень I — стан крони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44" name="Grafik 3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Grafik 3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Grafik 3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Grafik 3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PlaceHolder 38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Основна ціль моніторингу: втрата листя як індикатор життєздатності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149" name="Textfeld 148"/>
          <p:cNvSpPr txBox="1"/>
          <p:nvPr/>
        </p:nvSpPr>
        <p:spPr>
          <a:xfrm>
            <a:off x="540000" y="5040000"/>
            <a:ext cx="7200000" cy="16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Часовий ряд середнього рівня оголення крони (починаючи з 1991 року) ілюструє чіткі зміни життєздатності дерев</a:t>
            </a:r>
          </a:p>
          <a:p>
            <a:pPr marL="216000" indent="-216000">
              <a:buClr>
                <a:srgbClr val="000000"/>
              </a:buClr>
              <a:buSzPct val="45000"/>
              <a:buFont typeface="OpenSymbol"/>
              <a:buChar char="-"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Частка класів життєздатності дозволяє оцінити здоров'я лісу та площу, що належить до </a:t>
            </a: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відповідних класів життєздатності</a:t>
            </a:r>
          </a:p>
        </p:txBody>
      </p:sp>
      <p:pic>
        <p:nvPicPr>
          <p:cNvPr id="150" name="Grafik 149"/>
          <p:cNvPicPr/>
          <p:nvPr/>
        </p:nvPicPr>
        <p:blipFill>
          <a:blip r:embed="rId4"/>
          <a:stretch/>
        </p:blipFill>
        <p:spPr>
          <a:xfrm>
            <a:off x="2475000" y="2407320"/>
            <a:ext cx="4725000" cy="270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Grafik 150"/>
          <p:cNvPicPr/>
          <p:nvPr/>
        </p:nvPicPr>
        <p:blipFill>
          <a:blip r:embed="rId5"/>
          <a:stretch/>
        </p:blipFill>
        <p:spPr>
          <a:xfrm>
            <a:off x="8159040" y="2520000"/>
            <a:ext cx="1920960" cy="378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" name="Textfeld 151"/>
          <p:cNvSpPr txBox="1"/>
          <p:nvPr/>
        </p:nvSpPr>
        <p:spPr>
          <a:xfrm>
            <a:off x="7920000" y="2160000"/>
            <a:ext cx="1080000" cy="7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2024</a:t>
            </a:r>
          </a:p>
        </p:txBody>
      </p:sp>
      <p:sp>
        <p:nvSpPr>
          <p:cNvPr id="153" name="Textfeld 152"/>
          <p:cNvSpPr txBox="1"/>
          <p:nvPr/>
        </p:nvSpPr>
        <p:spPr>
          <a:xfrm>
            <a:off x="9540000" y="2160000"/>
            <a:ext cx="1080000" cy="7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2025</a:t>
            </a:r>
          </a:p>
        </p:txBody>
      </p:sp>
      <p:sp>
        <p:nvSpPr>
          <p:cNvPr id="154" name="Textfeld 153"/>
          <p:cNvSpPr txBox="1"/>
          <p:nvPr/>
        </p:nvSpPr>
        <p:spPr>
          <a:xfrm>
            <a:off x="7740000" y="6011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400" b="1" u="none" strike="noStrike">
                <a:solidFill>
                  <a:srgbClr val="395511"/>
                </a:solidFill>
                <a:effectLst/>
                <a:uFillTx/>
                <a:latin typeface="Arial"/>
              </a:rPr>
              <a:t>15 %                  8 %</a:t>
            </a:r>
          </a:p>
        </p:txBody>
      </p:sp>
      <p:sp>
        <p:nvSpPr>
          <p:cNvPr id="155" name="Textfeld 154"/>
          <p:cNvSpPr txBox="1"/>
          <p:nvPr/>
        </p:nvSpPr>
        <p:spPr>
          <a:xfrm>
            <a:off x="7740000" y="4715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just"/>
            <a:r>
              <a:rPr lang="de-DE" sz="1400" b="1" u="none" strike="noStrike">
                <a:solidFill>
                  <a:srgbClr val="468A1A"/>
                </a:solidFill>
                <a:effectLst/>
                <a:uFillTx/>
                <a:latin typeface="Arial"/>
              </a:rPr>
              <a:t>53 %                 53 %</a:t>
            </a:r>
          </a:p>
        </p:txBody>
      </p:sp>
      <p:sp>
        <p:nvSpPr>
          <p:cNvPr id="156" name="Textfeld 155"/>
          <p:cNvSpPr txBox="1"/>
          <p:nvPr/>
        </p:nvSpPr>
        <p:spPr>
          <a:xfrm>
            <a:off x="7740000" y="3059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just"/>
            <a:r>
              <a:rPr lang="de-DE" sz="1400" b="1" u="none" strike="noStrike">
                <a:solidFill>
                  <a:srgbClr val="BBE33D"/>
                </a:solidFill>
                <a:effectLst/>
                <a:uFillTx/>
                <a:latin typeface="Arial"/>
              </a:rPr>
              <a:t>27 %                 35 %</a:t>
            </a:r>
          </a:p>
        </p:txBody>
      </p:sp>
      <p:sp>
        <p:nvSpPr>
          <p:cNvPr id="157" name="Textfeld 156"/>
          <p:cNvSpPr txBox="1"/>
          <p:nvPr/>
        </p:nvSpPr>
        <p:spPr>
          <a:xfrm>
            <a:off x="7740000" y="2483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just"/>
            <a:r>
              <a:rPr lang="de-DE" sz="1400" b="1" u="none" strike="noStrike">
                <a:solidFill>
                  <a:srgbClr val="EA7500"/>
                </a:solidFill>
                <a:effectLst/>
                <a:uFillTx/>
                <a:latin typeface="Arial"/>
              </a:rPr>
              <a:t> 4 %                  4 %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Рівень I — Фронтенд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59" name="Grafik 3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Grafik 3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Grafik 4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Grafik 4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Grafik 162"/>
          <p:cNvPicPr/>
          <p:nvPr/>
        </p:nvPicPr>
        <p:blipFill>
          <a:blip r:embed="rId4"/>
          <a:stretch/>
        </p:blipFill>
        <p:spPr>
          <a:xfrm>
            <a:off x="1800000" y="2160000"/>
            <a:ext cx="7740000" cy="4236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PlaceHolder 43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Навігація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65" name="Grafik 164"/>
          <p:cNvPicPr/>
          <p:nvPr/>
        </p:nvPicPr>
        <p:blipFill>
          <a:blip r:embed="rId4"/>
          <a:stretch/>
        </p:blipFill>
        <p:spPr>
          <a:xfrm>
            <a:off x="1800000" y="2160360"/>
            <a:ext cx="7740000" cy="4236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Рівень I — Фронтенд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67" name="Grafik 4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Grafik 43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" name="Grafik 4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Grafik 4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PlaceHolder 48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Спрощений опис насадження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2" name="Grafik 171"/>
          <p:cNvPicPr/>
          <p:nvPr/>
        </p:nvPicPr>
        <p:blipFill>
          <a:blip r:embed="rId4"/>
          <a:stretch/>
        </p:blipFill>
        <p:spPr>
          <a:xfrm>
            <a:off x="1800000" y="2340000"/>
            <a:ext cx="7380000" cy="4192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Рівень I — Фронтенд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4" name="Grafik 4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Grafik 4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Grafik 4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Grafik 4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PlaceHolder 53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ru-RU" sz="2250" dirty="0">
                <a:solidFill>
                  <a:schemeClr val="lt1">
                    <a:lumMod val="10000"/>
                  </a:schemeClr>
                </a:solidFill>
              </a:rPr>
              <a:t>Оцінка втрати листя та пошкодження дерев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9" name="Grafik 178"/>
          <p:cNvPicPr/>
          <p:nvPr/>
        </p:nvPicPr>
        <p:blipFill>
          <a:blip r:embed="rId4"/>
          <a:stretch/>
        </p:blipFill>
        <p:spPr>
          <a:xfrm>
            <a:off x="1800000" y="2160000"/>
            <a:ext cx="8460000" cy="4432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Рівень I — Фронтенд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81" name="Grafik 5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Grafik 5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Grafik 5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Grafik 53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PlaceHolder 58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Інструмент адміністрування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86" name="Grafik 185"/>
          <p:cNvPicPr/>
          <p:nvPr/>
        </p:nvPicPr>
        <p:blipFill>
          <a:blip r:embed="rId4"/>
          <a:stretch/>
        </p:blipFill>
        <p:spPr>
          <a:xfrm>
            <a:off x="1800000" y="2340000"/>
            <a:ext cx="7095240" cy="3717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Заключні слова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88" name="Grafik 5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Grafik 5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Grafik 5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" name="Grafik 5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PlaceHolder 63"/>
          <p:cNvSpPr txBox="1"/>
          <p:nvPr/>
        </p:nvSpPr>
        <p:spPr>
          <a:xfrm>
            <a:off x="1160640" y="1938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432000" indent="-324000" defTabSz="864000">
              <a:lnSpc>
                <a:spcPct val="90000"/>
              </a:lnSpc>
              <a:spcBef>
                <a:spcPts val="935"/>
              </a:spcBef>
              <a:spcAft>
                <a:spcPts val="850"/>
              </a:spcAft>
              <a:buClr>
                <a:srgbClr val="005A25"/>
              </a:buClr>
              <a:buFont typeface="OpenSymbol"/>
              <a:buChar char="-"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Зміни в екологічній ситуації вимагають дедалі більшої доступності даних і ставлять виклики перед роботою інвентаризаційних груп, менеджерів даних та адміністративного персоналу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432000" indent="-324000" defTabSz="864000">
              <a:lnSpc>
                <a:spcPct val="90000"/>
              </a:lnSpc>
              <a:spcBef>
                <a:spcPts val="935"/>
              </a:spcBef>
              <a:spcAft>
                <a:spcPts val="850"/>
              </a:spcAft>
              <a:buClr>
                <a:srgbClr val="005A25"/>
              </a:buClr>
              <a:buFont typeface="OpenSymbol"/>
              <a:buChar char="-"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Стандарти моніторингу необхідні для забезпечення порівнянності результатів та можливості їх змістовного тлумачення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432000" indent="-324000" defTabSz="864000">
              <a:lnSpc>
                <a:spcPct val="90000"/>
              </a:lnSpc>
              <a:spcBef>
                <a:spcPts val="935"/>
              </a:spcBef>
              <a:spcAft>
                <a:spcPts val="850"/>
              </a:spcAft>
              <a:buClr>
                <a:srgbClr val="005A25"/>
              </a:buClr>
              <a:buFont typeface="OpenSymbol"/>
              <a:buChar char="-"/>
              <a:tabLst>
                <a:tab pos="0" algn="l"/>
              </a:tabLst>
            </a:pPr>
            <a:r>
              <a:rPr lang="en-US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Рішення з відкритим кодом сприяють обміну ІТ-розробками, гармонізації обстежень та підвищенню якості даних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40000" y="3018240"/>
            <a:ext cx="4973760" cy="184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Щиро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дякуємо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за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увагу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та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бажаємо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успіхів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у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майбутніх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інвентаризаціях</a:t>
            </a:r>
            <a:r>
              <a:rPr lang="en-GB" sz="3600" b="0" u="none" strike="noStrike" dirty="0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3600" b="0" u="none" strike="noStrike" dirty="0" err="1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ліс</a:t>
            </a:r>
            <a:r>
              <a:rPr lang="uk-UA" sz="3600" b="0" u="none" strike="noStrike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ів</a:t>
            </a: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!</a:t>
            </a:r>
            <a:endParaRPr lang="en-GB" sz="3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/>
          </p:nvPr>
        </p:nvSpPr>
        <p:spPr>
          <a:xfrm>
            <a:off x="1160640" y="1980000"/>
            <a:ext cx="9962640" cy="4274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Команда FUK </a:t>
            </a:r>
            <a:r>
              <a:rPr lang="en-GB" sz="20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(</a:t>
            </a:r>
            <a:r>
              <a:rPr lang="en-GB" sz="2000" b="0" u="none" strike="noStrike" dirty="0" err="1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«лісовий екологічний </a:t>
            </a:r>
            <a:r>
              <a:rPr lang="en-GB" sz="20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контроль»)</a:t>
            </a:r>
            <a:endParaRPr lang="en-GB" sz="20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Розробка ІТ</a:t>
            </a:r>
            <a:endParaRPr lang="en-GB" sz="2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ICP Ліси </a:t>
            </a: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Панель управління рівня II</a:t>
            </a:r>
            <a:endParaRPr lang="en-GB" sz="2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Інтерфейс рівня I</a:t>
            </a:r>
            <a:endParaRPr lang="en-GB" sz="2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uk-UA" sz="3200" b="1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Зміст</a:t>
            </a:r>
            <a:endParaRPr lang="en-GB" sz="3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82" name="Grafik 8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Grafik 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Grafik 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Grafik 3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711936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Структура: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Підпорядковується Державному управлінню лісового господарства Бранденбургу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Відповідає за програму моніторингу рівнів I та II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276 (+41) пробних ділянок для обстеження стану крони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7 (+1) ділянок довгострокового спостереження, на яких проводяться чотирнадцять обстежень в рамках ICP Forests 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Основні завдання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Відбір зразків, підготовка зразків та аналіз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Наземне оцінювання та інспекції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Управління даними, їх аналіз та передача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Утримання ділянок для спостереження, закупівля датчиків та </a:t>
            </a:r>
            <a:r>
              <a:rPr lang="en-GB" sz="1800" dirty="0">
                <a:solidFill>
                  <a:schemeClr val="lt1">
                    <a:lumMod val="10000"/>
                  </a:schemeClr>
                </a:solidFill>
                <a:latin typeface="Open Sans"/>
                <a:ea typeface="Arial"/>
              </a:rPr>
              <a:t>матеріалів</a:t>
            </a: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, а також підтримка підрядників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FUK — моніторинг стану лісового господарства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88" name="Grafik 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Grafik 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Grafik 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Grafik 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Grafik 10"/>
          <p:cNvPicPr/>
          <p:nvPr/>
        </p:nvPicPr>
        <p:blipFill>
          <a:blip r:embed="rId3"/>
          <a:stretch/>
        </p:blipFill>
        <p:spPr>
          <a:xfrm>
            <a:off x="7580160" y="3840840"/>
            <a:ext cx="4479120" cy="3359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996264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 dirty="0">
                <a:solidFill>
                  <a:srgbClr val="50938A"/>
                </a:solidFill>
                <a:effectLst/>
                <a:uFillTx/>
                <a:latin typeface="Open Sans"/>
                <a:ea typeface="Arial"/>
                <a:hlinkClick r:id="rId3"/>
              </a:rPr>
              <a:t>https://www.icp-forests.net/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ICP «Ліси»</a:t>
            </a:r>
            <a:endParaRPr lang="en-GB" sz="3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95" name="Grafik 13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Grafik 14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" name="Grafik 15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Grafik 16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Grafik 98"/>
          <p:cNvPicPr/>
          <p:nvPr/>
        </p:nvPicPr>
        <p:blipFill>
          <a:blip r:embed="rId5"/>
          <a:stretch/>
        </p:blipFill>
        <p:spPr>
          <a:xfrm>
            <a:off x="4419720" y="2412000"/>
            <a:ext cx="7100640" cy="40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Textfeld 99"/>
          <p:cNvSpPr txBox="1"/>
          <p:nvPr/>
        </p:nvSpPr>
        <p:spPr>
          <a:xfrm>
            <a:off x="180000" y="2193840"/>
            <a:ext cx="4140000" cy="423047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1979 р.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— Ухвалення Конвенції про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транскордонне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забруднення повітря на великі відстані</a:t>
            </a:r>
          </a:p>
          <a:p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1985 р.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— Запуск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програми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ICP Ліси на 1-му засіданні робочої групи 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…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1986 р.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—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Введення обов’язкового проведення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щорічних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обстежень </a:t>
            </a:r>
            <a:r>
              <a:rPr lang="de-DE" sz="1500" b="0" u="sng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стану крони дерев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у всіх державах-членах ЄС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9</a:t>
            </a: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6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— перша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передача даних </a:t>
            </a:r>
            <a:r>
              <a:rPr lang="de-DE" sz="1500" b="0" u="sng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рівня II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2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0</a:t>
            </a: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10 р.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—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перший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повний перегляд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та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гармонізація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Посібника ICP Лісів 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2025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— ICP Ліси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відзначають своє 40-річчя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ICP Ліси — Технічний звіт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02" name="Grafik 1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Grafik 1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Grafik 1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Grafik 2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Grafik 105"/>
          <p:cNvPicPr/>
          <p:nvPr/>
        </p:nvPicPr>
        <p:blipFill>
          <a:blip r:embed="rId4"/>
          <a:stretch/>
        </p:blipFill>
        <p:spPr>
          <a:xfrm>
            <a:off x="6097320" y="2398320"/>
            <a:ext cx="3982680" cy="390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Grafik 106"/>
          <p:cNvPicPr/>
          <p:nvPr/>
        </p:nvPicPr>
        <p:blipFill>
          <a:blip r:embed="rId5"/>
          <a:stretch/>
        </p:blipFill>
        <p:spPr>
          <a:xfrm>
            <a:off x="1017000" y="2340000"/>
            <a:ext cx="4203000" cy="396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Textfeld 107"/>
          <p:cNvSpPr txBox="1"/>
          <p:nvPr/>
        </p:nvSpPr>
        <p:spPr>
          <a:xfrm>
            <a:off x="1800000" y="198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 anchorCtr="1">
            <a:spAutoFit/>
          </a:bodyPr>
          <a:lstStyle/>
          <a:p>
            <a:pPr algn="ctr"/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Рівень II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6480000" y="203832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 anchorCtr="1">
            <a:spAutoFit/>
          </a:bodyPr>
          <a:lstStyle/>
          <a:p>
            <a:pPr algn="ctr"/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Рівень 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Цілі: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Використання технологій з відкритим кодом для зміцнення цифрового суверенітету та забезпечення можливості постійного подальшого розвитку різними групами користувачів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Забезпечення вільного доступу до екологічних даних (REST API) та швидкого огляду доступної інформації (інформаційні панелі)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Оптимізація збору наземних даних та підвищення їхньої якості за допомогою перевірок правдоподібності в режимі реального часу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Стандартизація моделей даних відповідно до рекомендацій ICP Ліси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За підтримки</a:t>
            </a:r>
            <a:r>
              <a:rPr lang="en-GB" sz="1800" b="0" u="none" strike="noStrike" dirty="0">
                <a:solidFill>
                  <a:srgbClr val="069A2E"/>
                </a:solidFill>
                <a:effectLst/>
                <a:uFillTx/>
                <a:latin typeface="Open Sans"/>
                <a:ea typeface="Arial"/>
                <a:hlinkClick r:id="rId3"/>
              </a:rPr>
              <a:t> https://gruenecho.de/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Розробка ІТ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12" name="Grafik 8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" name="Grafik 9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Grafik 11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" name="Grafik 12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" name="Grafik 115"/>
          <p:cNvPicPr/>
          <p:nvPr/>
        </p:nvPicPr>
        <p:blipFill>
          <a:blip r:embed="rId5"/>
          <a:stretch/>
        </p:blipFill>
        <p:spPr>
          <a:xfrm>
            <a:off x="6445080" y="4680000"/>
            <a:ext cx="5075280" cy="1620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rafik 116"/>
          <p:cNvPicPr/>
          <p:nvPr/>
        </p:nvPicPr>
        <p:blipFill>
          <a:blip r:embed="rId3"/>
          <a:stretch/>
        </p:blipFill>
        <p:spPr>
          <a:xfrm>
            <a:off x="900000" y="2905200"/>
            <a:ext cx="9301680" cy="3718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>
                <a:solidFill>
                  <a:srgbClr val="395511"/>
                </a:solidFill>
                <a:effectLst/>
                <a:uFillTx/>
                <a:latin typeface="Open Sans"/>
                <a:ea typeface="Arial"/>
                <a:hlinkClick r:id="rId4"/>
              </a:rPr>
              <a:t>https://forstliche-umweltkontrolle.de/en/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Панель управління FUK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20" name="Grafik 21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Grafik 22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Grafik 23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Grafik 24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Sprechblase: rechteckig mit abgerundeten Ecken 123"/>
          <p:cNvSpPr/>
          <p:nvPr/>
        </p:nvSpPr>
        <p:spPr>
          <a:xfrm>
            <a:off x="9900000" y="2880000"/>
            <a:ext cx="360000" cy="360000"/>
          </a:xfrm>
          <a:prstGeom prst="wedgeRoundRectCallout">
            <a:avLst>
              <a:gd name="adj1" fmla="val 167578"/>
              <a:gd name="adj2" fmla="val -138611"/>
              <a:gd name="adj3" fmla="val 16667"/>
            </a:avLst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feld 124"/>
          <p:cNvSpPr txBox="1"/>
          <p:nvPr/>
        </p:nvSpPr>
        <p:spPr>
          <a:xfrm>
            <a:off x="8640000" y="2160000"/>
            <a:ext cx="2752200" cy="54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  <a:hlinkClick r:id="rId6"/>
              </a:rPr>
              <a:t>https://gitlab.opencode.de/lfe/fuk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Панель управління FUK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27" name="Grafik 2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Grafik 2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Grafik 2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Grafik 2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Grafik 130"/>
          <p:cNvPicPr/>
          <p:nvPr/>
        </p:nvPicPr>
        <p:blipFill>
          <a:blip r:embed="rId4"/>
          <a:stretch/>
        </p:blipFill>
        <p:spPr>
          <a:xfrm>
            <a:off x="1548000" y="1855440"/>
            <a:ext cx="6840000" cy="430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Sprechblase: rechteckig mit abgerundeten Ecken 131"/>
          <p:cNvSpPr/>
          <p:nvPr/>
        </p:nvSpPr>
        <p:spPr>
          <a:xfrm>
            <a:off x="6120000" y="1800000"/>
            <a:ext cx="360000" cy="360000"/>
          </a:xfrm>
          <a:prstGeom prst="wedgeRoundRectCallout">
            <a:avLst>
              <a:gd name="adj1" fmla="val 167578"/>
              <a:gd name="adj2" fmla="val -138611"/>
              <a:gd name="adj3" fmla="val 16667"/>
            </a:avLst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3" name="Grafik 132"/>
          <p:cNvPicPr/>
          <p:nvPr/>
        </p:nvPicPr>
        <p:blipFill>
          <a:blip r:embed="rId5"/>
          <a:stretch/>
        </p:blipFill>
        <p:spPr>
          <a:xfrm>
            <a:off x="6300000" y="1036080"/>
            <a:ext cx="3600000" cy="44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Textfeld 133"/>
          <p:cNvSpPr txBox="1"/>
          <p:nvPr/>
        </p:nvSpPr>
        <p:spPr>
          <a:xfrm rot="16200000">
            <a:off x="-989640" y="2610000"/>
            <a:ext cx="414000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800" b="0" u="none" strike="noStrike">
                <a:solidFill>
                  <a:srgbClr val="FF0000"/>
                </a:solidFill>
                <a:effectLst/>
                <a:uFillTx/>
                <a:latin typeface="Arial"/>
              </a:rPr>
              <a:t>Дослідження лісів ICP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100000"/>
              </a:lnSpc>
              <a:spcAft>
                <a:spcPts val="283"/>
              </a:spcAft>
              <a:buNone/>
              <a:tabLst>
                <a:tab pos="0" algn="l"/>
              </a:tabLst>
            </a:pPr>
            <a:r>
              <a:rPr lang="en-GB" sz="3200" b="1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Рівень I — сітка інвентаризації</a:t>
            </a:r>
            <a:endParaRPr lang="en-GB" sz="3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36" name="Grafik 2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7" name="Grafik 3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8" name="Grafik 3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" name="Grafik 3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PlaceHolder 36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Передумови: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41" name="Grafik 33"/>
          <p:cNvPicPr/>
          <p:nvPr/>
        </p:nvPicPr>
        <p:blipFill>
          <a:blip r:embed="rId4"/>
          <a:stretch/>
        </p:blipFill>
        <p:spPr>
          <a:xfrm>
            <a:off x="720000" y="2160000"/>
            <a:ext cx="4257360" cy="431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feld 141"/>
          <p:cNvSpPr txBox="1"/>
          <p:nvPr/>
        </p:nvSpPr>
        <p:spPr>
          <a:xfrm>
            <a:off x="5400000" y="2340000"/>
            <a:ext cx="5220000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marL="216000" indent="-216000"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7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команд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по дві особи</a:t>
            </a:r>
          </a:p>
          <a:p>
            <a:pPr marL="216000" indent="-216000"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376 пробних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ділянок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lvl="1" indent="-216000"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Національна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сітка інвентаризації лісу розміром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8 × 8 км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lvl="1" indent="-216000"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Концентрація площ, де переважають дубові або букові 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насадження, розміром 2 × 2 км</a:t>
            </a:r>
          </a:p>
          <a:p>
            <a:pPr marL="432000" lvl="1" indent="-216000"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Відбір лісових територій, що не підлягають лісогосподарському управлінню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6 492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дерева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для відбору зразків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005A25"/>
      </a:dk1>
      <a:lt1>
        <a:srgbClr val="FFFFFF"/>
      </a:lt1>
      <a:dk2>
        <a:srgbClr val="214152"/>
      </a:dk2>
      <a:lt2>
        <a:srgbClr val="FFFFFF"/>
      </a:lt2>
      <a:accent1>
        <a:srgbClr val="0E882C"/>
      </a:accent1>
      <a:accent2>
        <a:srgbClr val="AE0B05"/>
      </a:accent2>
      <a:accent3>
        <a:srgbClr val="27505F"/>
      </a:accent3>
      <a:accent4>
        <a:srgbClr val="4688AC"/>
      </a:accent4>
      <a:accent5>
        <a:srgbClr val="5C9ABC"/>
      </a:accent5>
      <a:accent6>
        <a:srgbClr val="77AAC7"/>
      </a:accent6>
      <a:hlink>
        <a:srgbClr val="214152"/>
      </a:hlink>
      <a:folHlink>
        <a:srgbClr val="3A3838"/>
      </a:folHlink>
    </a:clrScheme>
    <a:fontScheme name="Benutzerdefiniert 2">
      <a:majorFont>
        <a:latin typeface="Open Sans"/>
        <a:ea typeface="Arial"/>
        <a:cs typeface="Arial"/>
      </a:majorFont>
      <a:minorFont>
        <a:latin typeface="Open Sans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5AE73F3A7726419B17A6AE052AAF73" ma:contentTypeVersion="15" ma:contentTypeDescription="Ein neues Dokument erstellen." ma:contentTypeScope="" ma:versionID="44cd08e633bdb379a6a042f47258c6f8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33a261dea6d93c7b36c34bd57053434e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A15B7C-4E72-4778-8BB3-2CB2976E9A26}">
  <ds:schemaRefs>
    <ds:schemaRef ds:uri="http://schemas.microsoft.com/office/2006/metadata/properties"/>
    <ds:schemaRef ds:uri="http://schemas.microsoft.com/office/infopath/2007/PartnerControls"/>
    <ds:schemaRef ds:uri="b4de3b38-e3bc-457f-93af-f189da2c859d"/>
    <ds:schemaRef ds:uri="7c83095a-db20-459a-9d7d-43b1b6dbea8c"/>
  </ds:schemaRefs>
</ds:datastoreItem>
</file>

<file path=customXml/itemProps2.xml><?xml version="1.0" encoding="utf-8"?>
<ds:datastoreItem xmlns:ds="http://schemas.openxmlformats.org/officeDocument/2006/customXml" ds:itemID="{4A30B027-C1EF-4817-9620-8FF2900F19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DF8D2A-1499-4164-89F0-FE09F824D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e3b38-e3bc-457f-93af-f189da2c859d"/>
    <ds:schemaRef ds:uri="7c83095a-db20-459a-9d7d-43b1b6dbe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20250808_LFE_LFB_Vorschlag-Praesentation_SG</Template>
  <TotalTime>0</TotalTime>
  <Words>526</Words>
  <Application>Microsoft Office PowerPoint</Application>
  <PresentationFormat>Custom</PresentationFormat>
  <Paragraphs>82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Open Sans</vt:lpstr>
      <vt:lpstr>OpenSymbol</vt:lpstr>
      <vt:lpstr>Symbol</vt:lpstr>
      <vt:lpstr>Times New Roman</vt:lpstr>
      <vt:lpstr>Wingdings</vt:lpstr>
      <vt:lpstr>Office</vt:lpstr>
      <vt:lpstr>PowerPoint Presentation</vt:lpstr>
      <vt:lpstr>Зміст</vt:lpstr>
      <vt:lpstr>FUK — моніторинг стану лісового господарства</vt:lpstr>
      <vt:lpstr>ICP «Ліси»</vt:lpstr>
      <vt:lpstr>ICP Ліси — Технічний звіт</vt:lpstr>
      <vt:lpstr>Розробка ІТ</vt:lpstr>
      <vt:lpstr>Панель управління FUK</vt:lpstr>
      <vt:lpstr>Панель управління FUK</vt:lpstr>
      <vt:lpstr>Рівень I — сітка інвентаризації</vt:lpstr>
      <vt:lpstr>Рівень I — стан крони</vt:lpstr>
      <vt:lpstr>Рівень I — Фронтенд</vt:lpstr>
      <vt:lpstr>Рівень I — Фронтенд</vt:lpstr>
      <vt:lpstr>Рівень I — Фронтенд</vt:lpstr>
      <vt:lpstr>Рівень I — Фронтенд</vt:lpstr>
      <vt:lpstr>Заключні слова</vt:lpstr>
      <vt:lpstr>Щиро дякуємо за увагу та бажаємо успіхів у майбутніх інвентаризаціях лісів!</vt:lpstr>
    </vt:vector>
  </TitlesOfParts>
  <Company>Landesbetriebe Forst Brandenburg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Gensch, Sandra</dc:creator>
  <cp:keywords>, docId:38AFECFF64A08820F5D3389D3FF11DDA</cp:keywords>
  <dc:description/>
  <cp:lastModifiedBy>Halyna Semytska</cp:lastModifiedBy>
  <cp:revision>105</cp:revision>
  <dcterms:created xsi:type="dcterms:W3CDTF">2025-08-14T09:27:35Z</dcterms:created>
  <dcterms:modified xsi:type="dcterms:W3CDTF">2026-08-31T21:16:21Z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14</vt:i4>
  </property>
  <property fmtid="{D5CDD505-2E9C-101B-9397-08002B2CF9AE}" pid="4" name="PresentationFormat">
    <vt:lpwstr>Benutzerdefiniert</vt:lpwstr>
  </property>
  <property fmtid="{D5CDD505-2E9C-101B-9397-08002B2CF9AE}" pid="5" name="Slides">
    <vt:i4>15</vt:i4>
  </property>
  <property fmtid="{D5CDD505-2E9C-101B-9397-08002B2CF9AE}" pid="6" name="ContentTypeId">
    <vt:lpwstr>0x010100475AE73F3A7726419B17A6AE052AAF73</vt:lpwstr>
  </property>
  <property fmtid="{D5CDD505-2E9C-101B-9397-08002B2CF9AE}" pid="7" name="MediaServiceImageTags">
    <vt:lpwstr/>
  </property>
</Properties>
</file>