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media/image20.JPG" ContentType="image/jpeg"/>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7"/>
  </p:notesMasterIdLst>
  <p:sldIdLst>
    <p:sldId id="256" r:id="rId5"/>
    <p:sldId id="257" r:id="rId6"/>
    <p:sldId id="576" r:id="rId7"/>
    <p:sldId id="642" r:id="rId8"/>
    <p:sldId id="643" r:id="rId9"/>
    <p:sldId id="631" r:id="rId10"/>
    <p:sldId id="630" r:id="rId11"/>
    <p:sldId id="259" r:id="rId12"/>
    <p:sldId id="653" r:id="rId13"/>
    <p:sldId id="617" r:id="rId14"/>
    <p:sldId id="645" r:id="rId15"/>
    <p:sldId id="647" r:id="rId16"/>
    <p:sldId id="648" r:id="rId17"/>
    <p:sldId id="649" r:id="rId18"/>
    <p:sldId id="650" r:id="rId19"/>
    <p:sldId id="651" r:id="rId20"/>
    <p:sldId id="654" r:id="rId21"/>
    <p:sldId id="655" r:id="rId22"/>
    <p:sldId id="656" r:id="rId23"/>
    <p:sldId id="657" r:id="rId24"/>
    <p:sldId id="658" r:id="rId25"/>
    <p:sldId id="275" r:id="rId26"/>
  </p:sldIdLst>
  <p:sldSz cx="9144000" cy="6858000" type="screen4x3"/>
  <p:notesSz cx="9144000" cy="6858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2985" autoAdjust="0"/>
  </p:normalViewPr>
  <p:slideViewPr>
    <p:cSldViewPr>
      <p:cViewPr varScale="1">
        <p:scale>
          <a:sx n="59" d="100"/>
          <a:sy n="59" d="100"/>
        </p:scale>
        <p:origin x="1524" y="4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lyna Semytska" userId="a3d2e4e7-b9ff-45b1-8635-20d07c4ce47e" providerId="ADAL" clId="{FB7BFF1B-B6B8-43E0-A23D-4DB3B4C8A227}"/>
    <pc:docChg chg="modSld">
      <pc:chgData name="Halyna Semytska" userId="a3d2e4e7-b9ff-45b1-8635-20d07c4ce47e" providerId="ADAL" clId="{FB7BFF1B-B6B8-43E0-A23D-4DB3B4C8A227}" dt="2026-07-20T16:03:18.646" v="0" actId="1076"/>
      <pc:docMkLst>
        <pc:docMk/>
      </pc:docMkLst>
      <pc:sldChg chg="modSp mod">
        <pc:chgData name="Halyna Semytska" userId="a3d2e4e7-b9ff-45b1-8635-20d07c4ce47e" providerId="ADAL" clId="{FB7BFF1B-B6B8-43E0-A23D-4DB3B4C8A227}" dt="2026-07-20T16:03:18.646" v="0" actId="1076"/>
        <pc:sldMkLst>
          <pc:docMk/>
          <pc:sldMk cId="3523573191" sldId="653"/>
        </pc:sldMkLst>
        <pc:picChg chg="mod">
          <ac:chgData name="Halyna Semytska" userId="a3d2e4e7-b9ff-45b1-8635-20d07c4ce47e" providerId="ADAL" clId="{FB7BFF1B-B6B8-43E0-A23D-4DB3B4C8A227}" dt="2026-07-20T16:03:18.646" v="0" actId="1076"/>
          <ac:picMkLst>
            <pc:docMk/>
            <pc:sldMk cId="3523573191" sldId="653"/>
            <ac:picMk id="8" creationId="{42B9C0E2-9A06-BF62-3CA0-59878CD6EC26}"/>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95F4465-E3D4-48D7-8645-6BAD23183A66}" type="doc">
      <dgm:prSet loTypeId="urn:microsoft.com/office/officeart/2005/8/layout/pyramid4" loCatId="relationship" qsTypeId="urn:microsoft.com/office/officeart/2005/8/quickstyle/simple1" qsCatId="simple" csTypeId="urn:microsoft.com/office/officeart/2005/8/colors/accent1_2" csCatId="accent1" phldr="1"/>
      <dgm:spPr/>
      <dgm:t>
        <a:bodyPr/>
        <a:lstStyle/>
        <a:p>
          <a:endParaRPr lang="de-DE"/>
        </a:p>
      </dgm:t>
    </dgm:pt>
    <dgm:pt modelId="{8CB12D66-901F-45BA-9246-DC164682F0FA}">
      <dgm:prSet phldrT="[Text]" custT="1"/>
      <dgm:spPr>
        <a:noFill/>
        <a:ln>
          <a:solidFill>
            <a:srgbClr val="006600"/>
          </a:solidFill>
        </a:ln>
      </dgm:spPr>
      <dgm:t>
        <a:bodyPr/>
        <a:lstStyle/>
        <a:p>
          <a:r>
            <a:rPr lang="de-DE" sz="1800" b="1" dirty="0">
              <a:solidFill>
                <a:schemeClr val="tx2"/>
              </a:solidFill>
            </a:rPr>
            <a:t>Rahmen-</a:t>
          </a:r>
        </a:p>
        <a:p>
          <a:r>
            <a:rPr lang="de-DE" sz="1800" b="1" dirty="0" err="1">
              <a:solidFill>
                <a:schemeClr val="tx2"/>
              </a:solidFill>
            </a:rPr>
            <a:t>bedingungen</a:t>
          </a:r>
          <a:endParaRPr lang="de-DE" sz="1800" b="1" dirty="0">
            <a:solidFill>
              <a:schemeClr val="tx2"/>
            </a:solidFill>
          </a:endParaRPr>
        </a:p>
      </dgm:t>
    </dgm:pt>
    <dgm:pt modelId="{BF45B2B7-55BD-4C4D-B7EB-71BA281908AD}" type="parTrans" cxnId="{761FF4F3-4010-4008-9744-3CBC3A12B7D1}">
      <dgm:prSet/>
      <dgm:spPr/>
      <dgm:t>
        <a:bodyPr/>
        <a:lstStyle/>
        <a:p>
          <a:endParaRPr lang="de-DE" sz="1800"/>
        </a:p>
      </dgm:t>
    </dgm:pt>
    <dgm:pt modelId="{8B39FA9C-F22C-4DBB-9ABA-354725F3E56E}" type="sibTrans" cxnId="{761FF4F3-4010-4008-9744-3CBC3A12B7D1}">
      <dgm:prSet/>
      <dgm:spPr/>
      <dgm:t>
        <a:bodyPr/>
        <a:lstStyle/>
        <a:p>
          <a:endParaRPr lang="de-DE" sz="1800"/>
        </a:p>
      </dgm:t>
    </dgm:pt>
    <dgm:pt modelId="{3B94E836-3638-4817-B911-88E9EAC55CFA}">
      <dgm:prSet phldrT="[Text]" custT="1"/>
      <dgm:spPr>
        <a:noFill/>
        <a:ln>
          <a:solidFill>
            <a:srgbClr val="006600"/>
          </a:solidFill>
        </a:ln>
      </dgm:spPr>
      <dgm:t>
        <a:bodyPr/>
        <a:lstStyle/>
        <a:p>
          <a:r>
            <a:rPr lang="de-DE" sz="1800" b="1" dirty="0">
              <a:solidFill>
                <a:schemeClr val="tx2"/>
              </a:solidFill>
            </a:rPr>
            <a:t>Grundsätze</a:t>
          </a:r>
        </a:p>
      </dgm:t>
    </dgm:pt>
    <dgm:pt modelId="{F32FF04E-CE50-48A6-85DE-C0CEC11C371F}" type="parTrans" cxnId="{A8D752E6-C3A4-4A71-9473-591AB0997A65}">
      <dgm:prSet/>
      <dgm:spPr/>
      <dgm:t>
        <a:bodyPr/>
        <a:lstStyle/>
        <a:p>
          <a:endParaRPr lang="de-DE" sz="1800"/>
        </a:p>
      </dgm:t>
    </dgm:pt>
    <dgm:pt modelId="{D85BD1F0-39C5-47F7-BA2A-FB52DAAD9597}" type="sibTrans" cxnId="{A8D752E6-C3A4-4A71-9473-591AB0997A65}">
      <dgm:prSet/>
      <dgm:spPr/>
      <dgm:t>
        <a:bodyPr/>
        <a:lstStyle/>
        <a:p>
          <a:endParaRPr lang="de-DE" sz="1800"/>
        </a:p>
      </dgm:t>
    </dgm:pt>
    <dgm:pt modelId="{935B70FA-BD1E-457D-894D-6E0221F84C30}">
      <dgm:prSet phldrT="[Text]" custT="1"/>
      <dgm:spPr>
        <a:solidFill>
          <a:srgbClr val="006600"/>
        </a:solidFill>
      </dgm:spPr>
      <dgm:t>
        <a:bodyPr/>
        <a:lstStyle/>
        <a:p>
          <a:r>
            <a:rPr lang="de-DE" sz="1800" b="1" dirty="0"/>
            <a:t>Umsetzung, Rückkopplung, Anpassung</a:t>
          </a:r>
        </a:p>
      </dgm:t>
    </dgm:pt>
    <dgm:pt modelId="{3F7E568D-25C9-4D4F-9258-CC1CF5F52464}" type="parTrans" cxnId="{879ECD18-7BD7-423E-B17D-E41547BAF675}">
      <dgm:prSet/>
      <dgm:spPr/>
      <dgm:t>
        <a:bodyPr/>
        <a:lstStyle/>
        <a:p>
          <a:endParaRPr lang="de-DE" sz="1800"/>
        </a:p>
      </dgm:t>
    </dgm:pt>
    <dgm:pt modelId="{2D5AFC93-55D8-4C40-9376-A0A22D612C3D}" type="sibTrans" cxnId="{879ECD18-7BD7-423E-B17D-E41547BAF675}">
      <dgm:prSet/>
      <dgm:spPr/>
      <dgm:t>
        <a:bodyPr/>
        <a:lstStyle/>
        <a:p>
          <a:endParaRPr lang="de-DE" sz="1800"/>
        </a:p>
      </dgm:t>
    </dgm:pt>
    <dgm:pt modelId="{75C99708-F065-46F6-B4C7-27769BC99677}">
      <dgm:prSet phldrT="[Text]" custT="1"/>
      <dgm:spPr>
        <a:noFill/>
        <a:ln>
          <a:solidFill>
            <a:srgbClr val="006600"/>
          </a:solidFill>
        </a:ln>
      </dgm:spPr>
      <dgm:t>
        <a:bodyPr/>
        <a:lstStyle/>
        <a:p>
          <a:r>
            <a:rPr lang="de-DE" sz="1800" b="1" dirty="0">
              <a:solidFill>
                <a:schemeClr val="tx2"/>
              </a:solidFill>
            </a:rPr>
            <a:t>Strategie</a:t>
          </a:r>
        </a:p>
      </dgm:t>
    </dgm:pt>
    <dgm:pt modelId="{BEC95847-94F2-4D27-A740-AA0677F08543}" type="parTrans" cxnId="{75E8FE90-37A1-48CC-91EE-6B7967F2091D}">
      <dgm:prSet/>
      <dgm:spPr/>
      <dgm:t>
        <a:bodyPr/>
        <a:lstStyle/>
        <a:p>
          <a:endParaRPr lang="de-DE" sz="1800"/>
        </a:p>
      </dgm:t>
    </dgm:pt>
    <dgm:pt modelId="{6B5ECF6A-591E-426C-BD4D-BF631A3C961F}" type="sibTrans" cxnId="{75E8FE90-37A1-48CC-91EE-6B7967F2091D}">
      <dgm:prSet/>
      <dgm:spPr/>
      <dgm:t>
        <a:bodyPr/>
        <a:lstStyle/>
        <a:p>
          <a:endParaRPr lang="de-DE" sz="1800"/>
        </a:p>
      </dgm:t>
    </dgm:pt>
    <dgm:pt modelId="{E268401F-EB8D-4662-B45C-557F6E84DE3B}" type="pres">
      <dgm:prSet presAssocID="{F95F4465-E3D4-48D7-8645-6BAD23183A66}" presName="compositeShape" presStyleCnt="0">
        <dgm:presLayoutVars>
          <dgm:chMax val="9"/>
          <dgm:dir/>
          <dgm:resizeHandles val="exact"/>
        </dgm:presLayoutVars>
      </dgm:prSet>
      <dgm:spPr/>
    </dgm:pt>
    <dgm:pt modelId="{B136ACF3-4BFA-405F-B5B5-0B00911E1FB6}" type="pres">
      <dgm:prSet presAssocID="{F95F4465-E3D4-48D7-8645-6BAD23183A66}" presName="triangle1" presStyleLbl="node1" presStyleIdx="0" presStyleCnt="4" custScaleX="140123" custLinFactNeighborX="-78" custLinFactNeighborY="-5437">
        <dgm:presLayoutVars>
          <dgm:bulletEnabled val="1"/>
        </dgm:presLayoutVars>
      </dgm:prSet>
      <dgm:spPr/>
    </dgm:pt>
    <dgm:pt modelId="{A7F84A0A-7CC0-44BE-A316-1439EBD8323D}" type="pres">
      <dgm:prSet presAssocID="{F95F4465-E3D4-48D7-8645-6BAD23183A66}" presName="triangle2" presStyleLbl="node1" presStyleIdx="1" presStyleCnt="4" custScaleX="138330" custScaleY="93879" custLinFactNeighborX="-21383" custLinFactNeighborY="-3784">
        <dgm:presLayoutVars>
          <dgm:bulletEnabled val="1"/>
        </dgm:presLayoutVars>
      </dgm:prSet>
      <dgm:spPr/>
    </dgm:pt>
    <dgm:pt modelId="{2EB3ADCF-6253-42A2-8A56-D86CB2410F88}" type="pres">
      <dgm:prSet presAssocID="{F95F4465-E3D4-48D7-8645-6BAD23183A66}" presName="triangle3" presStyleLbl="node1" presStyleIdx="2" presStyleCnt="4" custScaleX="137430" custScaleY="92102" custLinFactNeighborX="72" custLinFactNeighborY="-3944">
        <dgm:presLayoutVars>
          <dgm:bulletEnabled val="1"/>
        </dgm:presLayoutVars>
      </dgm:prSet>
      <dgm:spPr/>
    </dgm:pt>
    <dgm:pt modelId="{B5381575-8886-4949-93AE-497DC7CB7808}" type="pres">
      <dgm:prSet presAssocID="{F95F4465-E3D4-48D7-8645-6BAD23183A66}" presName="triangle4" presStyleLbl="node1" presStyleIdx="3" presStyleCnt="4" custScaleX="137730" custScaleY="94539" custLinFactNeighborX="19387" custLinFactNeighborY="-2726">
        <dgm:presLayoutVars>
          <dgm:bulletEnabled val="1"/>
        </dgm:presLayoutVars>
      </dgm:prSet>
      <dgm:spPr/>
    </dgm:pt>
  </dgm:ptLst>
  <dgm:cxnLst>
    <dgm:cxn modelId="{B138D512-E152-4F8F-BE46-A7699F6C74E9}" type="presOf" srcId="{F95F4465-E3D4-48D7-8645-6BAD23183A66}" destId="{E268401F-EB8D-4662-B45C-557F6E84DE3B}" srcOrd="0" destOrd="0" presId="urn:microsoft.com/office/officeart/2005/8/layout/pyramid4"/>
    <dgm:cxn modelId="{879ECD18-7BD7-423E-B17D-E41547BAF675}" srcId="{F95F4465-E3D4-48D7-8645-6BAD23183A66}" destId="{935B70FA-BD1E-457D-894D-6E0221F84C30}" srcOrd="2" destOrd="0" parTransId="{3F7E568D-25C9-4D4F-9258-CC1CF5F52464}" sibTransId="{2D5AFC93-55D8-4C40-9376-A0A22D612C3D}"/>
    <dgm:cxn modelId="{27881F25-82D5-41AE-9845-7E125B242C4C}" type="presOf" srcId="{8CB12D66-901F-45BA-9246-DC164682F0FA}" destId="{B136ACF3-4BFA-405F-B5B5-0B00911E1FB6}" srcOrd="0" destOrd="0" presId="urn:microsoft.com/office/officeart/2005/8/layout/pyramid4"/>
    <dgm:cxn modelId="{A201A84A-88AF-4FC1-B661-9D7C4608A9E2}" type="presOf" srcId="{935B70FA-BD1E-457D-894D-6E0221F84C30}" destId="{2EB3ADCF-6253-42A2-8A56-D86CB2410F88}" srcOrd="0" destOrd="0" presId="urn:microsoft.com/office/officeart/2005/8/layout/pyramid4"/>
    <dgm:cxn modelId="{523C388B-8600-44F9-BA39-99659A0611CB}" type="presOf" srcId="{3B94E836-3638-4817-B911-88E9EAC55CFA}" destId="{A7F84A0A-7CC0-44BE-A316-1439EBD8323D}" srcOrd="0" destOrd="0" presId="urn:microsoft.com/office/officeart/2005/8/layout/pyramid4"/>
    <dgm:cxn modelId="{75E8FE90-37A1-48CC-91EE-6B7967F2091D}" srcId="{F95F4465-E3D4-48D7-8645-6BAD23183A66}" destId="{75C99708-F065-46F6-B4C7-27769BC99677}" srcOrd="3" destOrd="0" parTransId="{BEC95847-94F2-4D27-A740-AA0677F08543}" sibTransId="{6B5ECF6A-591E-426C-BD4D-BF631A3C961F}"/>
    <dgm:cxn modelId="{392090BB-7195-44EC-B062-4B912F50FAF8}" type="presOf" srcId="{75C99708-F065-46F6-B4C7-27769BC99677}" destId="{B5381575-8886-4949-93AE-497DC7CB7808}" srcOrd="0" destOrd="0" presId="urn:microsoft.com/office/officeart/2005/8/layout/pyramid4"/>
    <dgm:cxn modelId="{A8D752E6-C3A4-4A71-9473-591AB0997A65}" srcId="{F95F4465-E3D4-48D7-8645-6BAD23183A66}" destId="{3B94E836-3638-4817-B911-88E9EAC55CFA}" srcOrd="1" destOrd="0" parTransId="{F32FF04E-CE50-48A6-85DE-C0CEC11C371F}" sibTransId="{D85BD1F0-39C5-47F7-BA2A-FB52DAAD9597}"/>
    <dgm:cxn modelId="{761FF4F3-4010-4008-9744-3CBC3A12B7D1}" srcId="{F95F4465-E3D4-48D7-8645-6BAD23183A66}" destId="{8CB12D66-901F-45BA-9246-DC164682F0FA}" srcOrd="0" destOrd="0" parTransId="{BF45B2B7-55BD-4C4D-B7EB-71BA281908AD}" sibTransId="{8B39FA9C-F22C-4DBB-9ABA-354725F3E56E}"/>
    <dgm:cxn modelId="{9D937556-B2D0-48EA-BFF8-4FEC9A7F300E}" type="presParOf" srcId="{E268401F-EB8D-4662-B45C-557F6E84DE3B}" destId="{B136ACF3-4BFA-405F-B5B5-0B00911E1FB6}" srcOrd="0" destOrd="0" presId="urn:microsoft.com/office/officeart/2005/8/layout/pyramid4"/>
    <dgm:cxn modelId="{D16E50AF-EC84-4739-9AC8-43E7A4D575AE}" type="presParOf" srcId="{E268401F-EB8D-4662-B45C-557F6E84DE3B}" destId="{A7F84A0A-7CC0-44BE-A316-1439EBD8323D}" srcOrd="1" destOrd="0" presId="urn:microsoft.com/office/officeart/2005/8/layout/pyramid4"/>
    <dgm:cxn modelId="{BB682229-97C7-4B18-997D-EA2EFC6D879E}" type="presParOf" srcId="{E268401F-EB8D-4662-B45C-557F6E84DE3B}" destId="{2EB3ADCF-6253-42A2-8A56-D86CB2410F88}" srcOrd="2" destOrd="0" presId="urn:microsoft.com/office/officeart/2005/8/layout/pyramid4"/>
    <dgm:cxn modelId="{42DB09AB-A575-4AEC-9984-A5E6D9E5039D}" type="presParOf" srcId="{E268401F-EB8D-4662-B45C-557F6E84DE3B}" destId="{B5381575-8886-4949-93AE-497DC7CB7808}" srcOrd="3" destOrd="0" presId="urn:microsoft.com/office/officeart/2005/8/layout/pyramid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ECB6A63-3B15-48B2-B4BF-5F4C79A9EB03}" type="doc">
      <dgm:prSet loTypeId="urn:microsoft.com/office/officeart/2005/8/layout/gear1" loCatId="relationship" qsTypeId="urn:microsoft.com/office/officeart/2005/8/quickstyle/simple1" qsCatId="simple" csTypeId="urn:microsoft.com/office/officeart/2005/8/colors/accent1_2" csCatId="accent1" phldr="1"/>
      <dgm:spPr/>
    </dgm:pt>
    <dgm:pt modelId="{50B1AE10-35CC-4A32-A040-15F578A8C126}">
      <dgm:prSet phldrT="[Text]"/>
      <dgm:spPr>
        <a:noFill/>
        <a:ln>
          <a:solidFill>
            <a:srgbClr val="006600"/>
          </a:solidFill>
        </a:ln>
      </dgm:spPr>
      <dgm:t>
        <a:bodyPr/>
        <a:lstStyle/>
        <a:p>
          <a:r>
            <a:rPr lang="de-DE" b="1" dirty="0">
              <a:solidFill>
                <a:schemeClr val="tx2"/>
              </a:solidFill>
            </a:rPr>
            <a:t>Dynamischer Zielzustand</a:t>
          </a:r>
        </a:p>
      </dgm:t>
    </dgm:pt>
    <dgm:pt modelId="{FB6290F1-DD99-4249-A09C-46EAEA98CE61}" type="parTrans" cxnId="{31B2E2EF-8CD7-4AD0-A3C6-D4695EC6D7BC}">
      <dgm:prSet/>
      <dgm:spPr/>
      <dgm:t>
        <a:bodyPr/>
        <a:lstStyle/>
        <a:p>
          <a:endParaRPr lang="de-DE"/>
        </a:p>
      </dgm:t>
    </dgm:pt>
    <dgm:pt modelId="{49C424FA-4BBA-4D06-A356-57EFA6DDD599}" type="sibTrans" cxnId="{31B2E2EF-8CD7-4AD0-A3C6-D4695EC6D7BC}">
      <dgm:prSet/>
      <dgm:spPr>
        <a:solidFill>
          <a:srgbClr val="99FF33"/>
        </a:solidFill>
      </dgm:spPr>
      <dgm:t>
        <a:bodyPr/>
        <a:lstStyle/>
        <a:p>
          <a:endParaRPr lang="de-DE"/>
        </a:p>
      </dgm:t>
    </dgm:pt>
    <dgm:pt modelId="{C7B3AEB1-564B-4E73-80EF-0C315030AD39}">
      <dgm:prSet phldrT="[Text]"/>
      <dgm:spPr>
        <a:noFill/>
        <a:ln>
          <a:solidFill>
            <a:srgbClr val="006600"/>
          </a:solidFill>
        </a:ln>
      </dgm:spPr>
      <dgm:t>
        <a:bodyPr/>
        <a:lstStyle/>
        <a:p>
          <a:r>
            <a:rPr lang="de-DE" b="1" dirty="0">
              <a:solidFill>
                <a:schemeClr val="tx2"/>
              </a:solidFill>
            </a:rPr>
            <a:t>Forstbetriebliche Ressourcen / Input</a:t>
          </a:r>
        </a:p>
      </dgm:t>
    </dgm:pt>
    <dgm:pt modelId="{AD35B872-99F2-4C55-BFA5-113C996D31FF}" type="parTrans" cxnId="{9DEEBDE9-A8C9-41F1-B4FE-E9FF5DA95051}">
      <dgm:prSet/>
      <dgm:spPr/>
      <dgm:t>
        <a:bodyPr/>
        <a:lstStyle/>
        <a:p>
          <a:endParaRPr lang="de-DE"/>
        </a:p>
      </dgm:t>
    </dgm:pt>
    <dgm:pt modelId="{6471DF78-AB98-4E6C-9003-74EB527076EE}" type="sibTrans" cxnId="{9DEEBDE9-A8C9-41F1-B4FE-E9FF5DA95051}">
      <dgm:prSet/>
      <dgm:spPr>
        <a:solidFill>
          <a:srgbClr val="006600"/>
        </a:solidFill>
      </dgm:spPr>
      <dgm:t>
        <a:bodyPr/>
        <a:lstStyle/>
        <a:p>
          <a:endParaRPr lang="de-DE"/>
        </a:p>
      </dgm:t>
    </dgm:pt>
    <dgm:pt modelId="{9414E1C0-EA6C-44B1-8640-0D47A9FECC93}">
      <dgm:prSet phldrT="[Text]"/>
      <dgm:spPr>
        <a:noFill/>
        <a:ln>
          <a:solidFill>
            <a:srgbClr val="006600"/>
          </a:solidFill>
        </a:ln>
      </dgm:spPr>
      <dgm:t>
        <a:bodyPr/>
        <a:lstStyle/>
        <a:p>
          <a:r>
            <a:rPr lang="de-DE" b="1" dirty="0">
              <a:solidFill>
                <a:schemeClr val="tx2"/>
              </a:solidFill>
            </a:rPr>
            <a:t>Ausgangszustand</a:t>
          </a:r>
        </a:p>
      </dgm:t>
    </dgm:pt>
    <dgm:pt modelId="{88AFEA09-2A27-4A31-8BF3-1E44BF74BE98}" type="parTrans" cxnId="{C678BEC5-BEE7-4CBE-A03A-87E44865E609}">
      <dgm:prSet/>
      <dgm:spPr/>
      <dgm:t>
        <a:bodyPr/>
        <a:lstStyle/>
        <a:p>
          <a:endParaRPr lang="de-DE"/>
        </a:p>
      </dgm:t>
    </dgm:pt>
    <dgm:pt modelId="{71A93EF2-AD79-42AC-9C5D-98C451B58F79}" type="sibTrans" cxnId="{C678BEC5-BEE7-4CBE-A03A-87E44865E609}">
      <dgm:prSet/>
      <dgm:spPr>
        <a:solidFill>
          <a:srgbClr val="FF3300"/>
        </a:solidFill>
      </dgm:spPr>
      <dgm:t>
        <a:bodyPr/>
        <a:lstStyle/>
        <a:p>
          <a:endParaRPr lang="de-DE"/>
        </a:p>
      </dgm:t>
    </dgm:pt>
    <dgm:pt modelId="{620D6361-B6D0-4A79-8A35-487D4290E931}" type="pres">
      <dgm:prSet presAssocID="{1ECB6A63-3B15-48B2-B4BF-5F4C79A9EB03}" presName="composite" presStyleCnt="0">
        <dgm:presLayoutVars>
          <dgm:chMax val="3"/>
          <dgm:animLvl val="lvl"/>
          <dgm:resizeHandles val="exact"/>
        </dgm:presLayoutVars>
      </dgm:prSet>
      <dgm:spPr/>
    </dgm:pt>
    <dgm:pt modelId="{FCE7E7A3-97FC-44D4-80BA-89E3F294F722}" type="pres">
      <dgm:prSet presAssocID="{50B1AE10-35CC-4A32-A040-15F578A8C126}" presName="gear1" presStyleLbl="node1" presStyleIdx="0" presStyleCnt="3" custScaleX="68405" custScaleY="69898" custLinFactNeighborX="-13872" custLinFactNeighborY="8625">
        <dgm:presLayoutVars>
          <dgm:chMax val="1"/>
          <dgm:bulletEnabled val="1"/>
        </dgm:presLayoutVars>
      </dgm:prSet>
      <dgm:spPr/>
    </dgm:pt>
    <dgm:pt modelId="{0F0054D9-6D81-4A52-8780-AD8CC6AD1AE8}" type="pres">
      <dgm:prSet presAssocID="{50B1AE10-35CC-4A32-A040-15F578A8C126}" presName="gear1srcNode" presStyleLbl="node1" presStyleIdx="0" presStyleCnt="3"/>
      <dgm:spPr/>
    </dgm:pt>
    <dgm:pt modelId="{C43AFBB0-B7EB-41C6-A672-D2C7F8AC0365}" type="pres">
      <dgm:prSet presAssocID="{50B1AE10-35CC-4A32-A040-15F578A8C126}" presName="gear1dstNode" presStyleLbl="node1" presStyleIdx="0" presStyleCnt="3"/>
      <dgm:spPr/>
    </dgm:pt>
    <dgm:pt modelId="{030E3284-35EC-4EA0-AA02-986569A1BFC4}" type="pres">
      <dgm:prSet presAssocID="{C7B3AEB1-564B-4E73-80EF-0C315030AD39}" presName="gear2" presStyleLbl="node1" presStyleIdx="1" presStyleCnt="3" custScaleX="110417" custScaleY="111833" custLinFactNeighborX="-380" custLinFactNeighborY="9074">
        <dgm:presLayoutVars>
          <dgm:chMax val="1"/>
          <dgm:bulletEnabled val="1"/>
        </dgm:presLayoutVars>
      </dgm:prSet>
      <dgm:spPr/>
    </dgm:pt>
    <dgm:pt modelId="{285BA212-6F13-44DF-86BC-8A94372FE50E}" type="pres">
      <dgm:prSet presAssocID="{C7B3AEB1-564B-4E73-80EF-0C315030AD39}" presName="gear2srcNode" presStyleLbl="node1" presStyleIdx="1" presStyleCnt="3"/>
      <dgm:spPr/>
    </dgm:pt>
    <dgm:pt modelId="{6B718B14-0B7E-4EBC-B617-248B944475AA}" type="pres">
      <dgm:prSet presAssocID="{C7B3AEB1-564B-4E73-80EF-0C315030AD39}" presName="gear2dstNode" presStyleLbl="node1" presStyleIdx="1" presStyleCnt="3"/>
      <dgm:spPr/>
    </dgm:pt>
    <dgm:pt modelId="{43E18C30-4DFA-40F4-835B-933C7E5B787D}" type="pres">
      <dgm:prSet presAssocID="{9414E1C0-EA6C-44B1-8640-0D47A9FECC93}" presName="gear3" presStyleLbl="node1" presStyleIdx="2" presStyleCnt="3" custScaleX="133961" custScaleY="135920" custLinFactNeighborX="12649" custLinFactNeighborY="-2883"/>
      <dgm:spPr/>
    </dgm:pt>
    <dgm:pt modelId="{19A2A1E4-7325-49CE-AC7A-20E5DD56EDC9}" type="pres">
      <dgm:prSet presAssocID="{9414E1C0-EA6C-44B1-8640-0D47A9FECC93}" presName="gear3tx" presStyleLbl="node1" presStyleIdx="2" presStyleCnt="3">
        <dgm:presLayoutVars>
          <dgm:chMax val="1"/>
          <dgm:bulletEnabled val="1"/>
        </dgm:presLayoutVars>
      </dgm:prSet>
      <dgm:spPr/>
    </dgm:pt>
    <dgm:pt modelId="{0E5BB105-2F45-4008-A73C-D6EC60FC90F5}" type="pres">
      <dgm:prSet presAssocID="{9414E1C0-EA6C-44B1-8640-0D47A9FECC93}" presName="gear3srcNode" presStyleLbl="node1" presStyleIdx="2" presStyleCnt="3"/>
      <dgm:spPr/>
    </dgm:pt>
    <dgm:pt modelId="{C7AD4FFF-A5B3-4B1C-9310-0A935E33306F}" type="pres">
      <dgm:prSet presAssocID="{9414E1C0-EA6C-44B1-8640-0D47A9FECC93}" presName="gear3dstNode" presStyleLbl="node1" presStyleIdx="2" presStyleCnt="3"/>
      <dgm:spPr/>
    </dgm:pt>
    <dgm:pt modelId="{42312618-2676-46C2-9BF1-CB142A83F550}" type="pres">
      <dgm:prSet presAssocID="{49C424FA-4BBA-4D06-A356-57EFA6DDD599}" presName="connector1" presStyleLbl="sibTrans2D1" presStyleIdx="0" presStyleCnt="3" custScaleX="77505" custScaleY="71908"/>
      <dgm:spPr/>
    </dgm:pt>
    <dgm:pt modelId="{55EF43E0-157D-4D00-8F23-B9609C6EE488}" type="pres">
      <dgm:prSet presAssocID="{6471DF78-AB98-4E6C-9003-74EB527076EE}" presName="connector2" presStyleLbl="sibTrans2D1" presStyleIdx="1" presStyleCnt="3" custLinFactNeighborX="-8766" custLinFactNeighborY="15646"/>
      <dgm:spPr/>
    </dgm:pt>
    <dgm:pt modelId="{AA63016C-7717-4DB2-BF0D-71D001CF82F2}" type="pres">
      <dgm:prSet presAssocID="{71A93EF2-AD79-42AC-9C5D-98C451B58F79}" presName="connector3" presStyleLbl="sibTrans2D1" presStyleIdx="2" presStyleCnt="3" custScaleX="136839" custScaleY="107981"/>
      <dgm:spPr/>
    </dgm:pt>
  </dgm:ptLst>
  <dgm:cxnLst>
    <dgm:cxn modelId="{21FB3E0A-607D-4A93-B985-A082CD03E50D}" type="presOf" srcId="{9414E1C0-EA6C-44B1-8640-0D47A9FECC93}" destId="{19A2A1E4-7325-49CE-AC7A-20E5DD56EDC9}" srcOrd="1" destOrd="0" presId="urn:microsoft.com/office/officeart/2005/8/layout/gear1"/>
    <dgm:cxn modelId="{1D0AAF1C-17FA-4D59-9585-EC091FBB238D}" type="presOf" srcId="{50B1AE10-35CC-4A32-A040-15F578A8C126}" destId="{C43AFBB0-B7EB-41C6-A672-D2C7F8AC0365}" srcOrd="2" destOrd="0" presId="urn:microsoft.com/office/officeart/2005/8/layout/gear1"/>
    <dgm:cxn modelId="{25B73F21-3829-4248-A0BD-0CD37EF91F60}" type="presOf" srcId="{1ECB6A63-3B15-48B2-B4BF-5F4C79A9EB03}" destId="{620D6361-B6D0-4A79-8A35-487D4290E931}" srcOrd="0" destOrd="0" presId="urn:microsoft.com/office/officeart/2005/8/layout/gear1"/>
    <dgm:cxn modelId="{63DE5721-5A1C-4A36-B1BE-77DD7AC13843}" type="presOf" srcId="{9414E1C0-EA6C-44B1-8640-0D47A9FECC93}" destId="{C7AD4FFF-A5B3-4B1C-9310-0A935E33306F}" srcOrd="3" destOrd="0" presId="urn:microsoft.com/office/officeart/2005/8/layout/gear1"/>
    <dgm:cxn modelId="{4693EE35-4266-4818-AF32-79517802BCBF}" type="presOf" srcId="{C7B3AEB1-564B-4E73-80EF-0C315030AD39}" destId="{6B718B14-0B7E-4EBC-B617-248B944475AA}" srcOrd="2" destOrd="0" presId="urn:microsoft.com/office/officeart/2005/8/layout/gear1"/>
    <dgm:cxn modelId="{96861836-FAF3-455B-8F9F-45A6A71C5911}" type="presOf" srcId="{50B1AE10-35CC-4A32-A040-15F578A8C126}" destId="{0F0054D9-6D81-4A52-8780-AD8CC6AD1AE8}" srcOrd="1" destOrd="0" presId="urn:microsoft.com/office/officeart/2005/8/layout/gear1"/>
    <dgm:cxn modelId="{C8385084-3945-4E24-83FF-34C13D226001}" type="presOf" srcId="{9414E1C0-EA6C-44B1-8640-0D47A9FECC93}" destId="{43E18C30-4DFA-40F4-835B-933C7E5B787D}" srcOrd="0" destOrd="0" presId="urn:microsoft.com/office/officeart/2005/8/layout/gear1"/>
    <dgm:cxn modelId="{A9755685-0E49-47C2-B4D6-4725B8EF7A61}" type="presOf" srcId="{9414E1C0-EA6C-44B1-8640-0D47A9FECC93}" destId="{0E5BB105-2F45-4008-A73C-D6EC60FC90F5}" srcOrd="2" destOrd="0" presId="urn:microsoft.com/office/officeart/2005/8/layout/gear1"/>
    <dgm:cxn modelId="{87BC2288-5A80-4A0E-9469-BDA1C4FD7F8F}" type="presOf" srcId="{71A93EF2-AD79-42AC-9C5D-98C451B58F79}" destId="{AA63016C-7717-4DB2-BF0D-71D001CF82F2}" srcOrd="0" destOrd="0" presId="urn:microsoft.com/office/officeart/2005/8/layout/gear1"/>
    <dgm:cxn modelId="{4B9D1394-891E-4CB4-8C8B-DD6881F4A538}" type="presOf" srcId="{C7B3AEB1-564B-4E73-80EF-0C315030AD39}" destId="{285BA212-6F13-44DF-86BC-8A94372FE50E}" srcOrd="1" destOrd="0" presId="urn:microsoft.com/office/officeart/2005/8/layout/gear1"/>
    <dgm:cxn modelId="{37F4649D-A299-4242-89D2-9A4490CF351D}" type="presOf" srcId="{C7B3AEB1-564B-4E73-80EF-0C315030AD39}" destId="{030E3284-35EC-4EA0-AA02-986569A1BFC4}" srcOrd="0" destOrd="0" presId="urn:microsoft.com/office/officeart/2005/8/layout/gear1"/>
    <dgm:cxn modelId="{7AC3ABA7-5B78-4A28-AD6C-331F7ABF0DCA}" type="presOf" srcId="{6471DF78-AB98-4E6C-9003-74EB527076EE}" destId="{55EF43E0-157D-4D00-8F23-B9609C6EE488}" srcOrd="0" destOrd="0" presId="urn:microsoft.com/office/officeart/2005/8/layout/gear1"/>
    <dgm:cxn modelId="{C678BEC5-BEE7-4CBE-A03A-87E44865E609}" srcId="{1ECB6A63-3B15-48B2-B4BF-5F4C79A9EB03}" destId="{9414E1C0-EA6C-44B1-8640-0D47A9FECC93}" srcOrd="2" destOrd="0" parTransId="{88AFEA09-2A27-4A31-8BF3-1E44BF74BE98}" sibTransId="{71A93EF2-AD79-42AC-9C5D-98C451B58F79}"/>
    <dgm:cxn modelId="{9CE4D0E1-D6FF-4099-A01E-AA67E30B3764}" type="presOf" srcId="{49C424FA-4BBA-4D06-A356-57EFA6DDD599}" destId="{42312618-2676-46C2-9BF1-CB142A83F550}" srcOrd="0" destOrd="0" presId="urn:microsoft.com/office/officeart/2005/8/layout/gear1"/>
    <dgm:cxn modelId="{9DEEBDE9-A8C9-41F1-B4FE-E9FF5DA95051}" srcId="{1ECB6A63-3B15-48B2-B4BF-5F4C79A9EB03}" destId="{C7B3AEB1-564B-4E73-80EF-0C315030AD39}" srcOrd="1" destOrd="0" parTransId="{AD35B872-99F2-4C55-BFA5-113C996D31FF}" sibTransId="{6471DF78-AB98-4E6C-9003-74EB527076EE}"/>
    <dgm:cxn modelId="{EFDE3AEF-CED4-423D-B360-2877F3E6BA64}" type="presOf" srcId="{50B1AE10-35CC-4A32-A040-15F578A8C126}" destId="{FCE7E7A3-97FC-44D4-80BA-89E3F294F722}" srcOrd="0" destOrd="0" presId="urn:microsoft.com/office/officeart/2005/8/layout/gear1"/>
    <dgm:cxn modelId="{31B2E2EF-8CD7-4AD0-A3C6-D4695EC6D7BC}" srcId="{1ECB6A63-3B15-48B2-B4BF-5F4C79A9EB03}" destId="{50B1AE10-35CC-4A32-A040-15F578A8C126}" srcOrd="0" destOrd="0" parTransId="{FB6290F1-DD99-4249-A09C-46EAEA98CE61}" sibTransId="{49C424FA-4BBA-4D06-A356-57EFA6DDD599}"/>
    <dgm:cxn modelId="{08E327EA-D222-4BE1-B2BF-8C20A5378284}" type="presParOf" srcId="{620D6361-B6D0-4A79-8A35-487D4290E931}" destId="{FCE7E7A3-97FC-44D4-80BA-89E3F294F722}" srcOrd="0" destOrd="0" presId="urn:microsoft.com/office/officeart/2005/8/layout/gear1"/>
    <dgm:cxn modelId="{B61DB388-C345-411D-A5B8-C15415F09237}" type="presParOf" srcId="{620D6361-B6D0-4A79-8A35-487D4290E931}" destId="{0F0054D9-6D81-4A52-8780-AD8CC6AD1AE8}" srcOrd="1" destOrd="0" presId="urn:microsoft.com/office/officeart/2005/8/layout/gear1"/>
    <dgm:cxn modelId="{EB0B947E-668E-46B9-B12A-338C0D4EE078}" type="presParOf" srcId="{620D6361-B6D0-4A79-8A35-487D4290E931}" destId="{C43AFBB0-B7EB-41C6-A672-D2C7F8AC0365}" srcOrd="2" destOrd="0" presId="urn:microsoft.com/office/officeart/2005/8/layout/gear1"/>
    <dgm:cxn modelId="{9526130C-892A-4949-9C36-1362A89FE199}" type="presParOf" srcId="{620D6361-B6D0-4A79-8A35-487D4290E931}" destId="{030E3284-35EC-4EA0-AA02-986569A1BFC4}" srcOrd="3" destOrd="0" presId="urn:microsoft.com/office/officeart/2005/8/layout/gear1"/>
    <dgm:cxn modelId="{BA0FA3FE-F639-417D-9F94-C7BAF11F1963}" type="presParOf" srcId="{620D6361-B6D0-4A79-8A35-487D4290E931}" destId="{285BA212-6F13-44DF-86BC-8A94372FE50E}" srcOrd="4" destOrd="0" presId="urn:microsoft.com/office/officeart/2005/8/layout/gear1"/>
    <dgm:cxn modelId="{F1D0CB31-0D73-4A12-88CA-870AD6AE79DF}" type="presParOf" srcId="{620D6361-B6D0-4A79-8A35-487D4290E931}" destId="{6B718B14-0B7E-4EBC-B617-248B944475AA}" srcOrd="5" destOrd="0" presId="urn:microsoft.com/office/officeart/2005/8/layout/gear1"/>
    <dgm:cxn modelId="{11645704-8736-41CF-B09C-5791DD9DEF47}" type="presParOf" srcId="{620D6361-B6D0-4A79-8A35-487D4290E931}" destId="{43E18C30-4DFA-40F4-835B-933C7E5B787D}" srcOrd="6" destOrd="0" presId="urn:microsoft.com/office/officeart/2005/8/layout/gear1"/>
    <dgm:cxn modelId="{3A108E96-89A9-44D4-AA2D-417C15C18518}" type="presParOf" srcId="{620D6361-B6D0-4A79-8A35-487D4290E931}" destId="{19A2A1E4-7325-49CE-AC7A-20E5DD56EDC9}" srcOrd="7" destOrd="0" presId="urn:microsoft.com/office/officeart/2005/8/layout/gear1"/>
    <dgm:cxn modelId="{C7A289E6-2233-412D-9FCE-08F29C450D90}" type="presParOf" srcId="{620D6361-B6D0-4A79-8A35-487D4290E931}" destId="{0E5BB105-2F45-4008-A73C-D6EC60FC90F5}" srcOrd="8" destOrd="0" presId="urn:microsoft.com/office/officeart/2005/8/layout/gear1"/>
    <dgm:cxn modelId="{ED24B61D-8178-47F0-9696-8ADF600C7C43}" type="presParOf" srcId="{620D6361-B6D0-4A79-8A35-487D4290E931}" destId="{C7AD4FFF-A5B3-4B1C-9310-0A935E33306F}" srcOrd="9" destOrd="0" presId="urn:microsoft.com/office/officeart/2005/8/layout/gear1"/>
    <dgm:cxn modelId="{80075DA6-C70E-4C6A-92CA-99C0A92A74B8}" type="presParOf" srcId="{620D6361-B6D0-4A79-8A35-487D4290E931}" destId="{42312618-2676-46C2-9BF1-CB142A83F550}" srcOrd="10" destOrd="0" presId="urn:microsoft.com/office/officeart/2005/8/layout/gear1"/>
    <dgm:cxn modelId="{01F06884-D733-453A-B9E3-C47EFCE1C756}" type="presParOf" srcId="{620D6361-B6D0-4A79-8A35-487D4290E931}" destId="{55EF43E0-157D-4D00-8F23-B9609C6EE488}" srcOrd="11" destOrd="0" presId="urn:microsoft.com/office/officeart/2005/8/layout/gear1"/>
    <dgm:cxn modelId="{DD38E33A-4E53-4E07-89AB-D8DD2408933A}" type="presParOf" srcId="{620D6361-B6D0-4A79-8A35-487D4290E931}" destId="{AA63016C-7717-4DB2-BF0D-71D001CF82F2}" srcOrd="12" destOrd="0" presId="urn:microsoft.com/office/officeart/2005/8/layout/gear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36ACF3-4BFA-405F-B5B5-0B00911E1FB6}">
      <dsp:nvSpPr>
        <dsp:cNvPr id="0" name=""/>
        <dsp:cNvSpPr/>
      </dsp:nvSpPr>
      <dsp:spPr>
        <a:xfrm>
          <a:off x="2120911" y="0"/>
          <a:ext cx="3682841" cy="2628291"/>
        </a:xfrm>
        <a:prstGeom prst="triangle">
          <a:avLst/>
        </a:prstGeom>
        <a:noFill/>
        <a:ln w="25400" cap="flat" cmpd="sng" algn="ctr">
          <a:solidFill>
            <a:srgbClr val="0066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de-DE" sz="1800" b="1" kern="1200" dirty="0">
              <a:solidFill>
                <a:schemeClr val="tx2"/>
              </a:solidFill>
            </a:rPr>
            <a:t>Rahmen-</a:t>
          </a:r>
        </a:p>
        <a:p>
          <a:pPr marL="0" lvl="0" indent="0" algn="ctr" defTabSz="800100">
            <a:lnSpc>
              <a:spcPct val="90000"/>
            </a:lnSpc>
            <a:spcBef>
              <a:spcPct val="0"/>
            </a:spcBef>
            <a:spcAft>
              <a:spcPct val="35000"/>
            </a:spcAft>
            <a:buNone/>
          </a:pPr>
          <a:r>
            <a:rPr lang="de-DE" sz="1800" b="1" kern="1200" dirty="0" err="1">
              <a:solidFill>
                <a:schemeClr val="tx2"/>
              </a:solidFill>
            </a:rPr>
            <a:t>bedingungen</a:t>
          </a:r>
          <a:endParaRPr lang="de-DE" sz="1800" b="1" kern="1200" dirty="0">
            <a:solidFill>
              <a:schemeClr val="tx2"/>
            </a:solidFill>
          </a:endParaRPr>
        </a:p>
      </dsp:txBody>
      <dsp:txXfrm>
        <a:off x="3041621" y="1314146"/>
        <a:ext cx="1841421" cy="1314145"/>
      </dsp:txXfrm>
    </dsp:sp>
    <dsp:sp modelId="{A7F84A0A-7CC0-44BE-A316-1439EBD8323D}">
      <dsp:nvSpPr>
        <dsp:cNvPr id="0" name=""/>
        <dsp:cNvSpPr/>
      </dsp:nvSpPr>
      <dsp:spPr>
        <a:xfrm>
          <a:off x="270370" y="2645159"/>
          <a:ext cx="3635716" cy="2467414"/>
        </a:xfrm>
        <a:prstGeom prst="triangle">
          <a:avLst/>
        </a:prstGeom>
        <a:noFill/>
        <a:ln w="25400" cap="flat" cmpd="sng" algn="ctr">
          <a:solidFill>
            <a:srgbClr val="0066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de-DE" sz="1800" b="1" kern="1200" dirty="0">
              <a:solidFill>
                <a:schemeClr val="tx2"/>
              </a:solidFill>
            </a:rPr>
            <a:t>Grundsätze</a:t>
          </a:r>
        </a:p>
      </dsp:txBody>
      <dsp:txXfrm>
        <a:off x="1179299" y="3878866"/>
        <a:ext cx="1817858" cy="1233707"/>
      </dsp:txXfrm>
    </dsp:sp>
    <dsp:sp modelId="{2EB3ADCF-6253-42A2-8A56-D86CB2410F88}">
      <dsp:nvSpPr>
        <dsp:cNvPr id="0" name=""/>
        <dsp:cNvSpPr/>
      </dsp:nvSpPr>
      <dsp:spPr>
        <a:xfrm rot="10800000">
          <a:off x="2160243" y="2664306"/>
          <a:ext cx="3612061" cy="2420709"/>
        </a:xfrm>
        <a:prstGeom prst="triangle">
          <a:avLst/>
        </a:prstGeom>
        <a:solidFill>
          <a:srgbClr val="0066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de-DE" sz="1800" b="1" kern="1200" dirty="0"/>
            <a:t>Umsetzung, Rückkopplung, Anpassung</a:t>
          </a:r>
        </a:p>
      </dsp:txBody>
      <dsp:txXfrm rot="10800000">
        <a:off x="3063258" y="2664306"/>
        <a:ext cx="1806031" cy="1210354"/>
      </dsp:txXfrm>
    </dsp:sp>
    <dsp:sp modelId="{B5381575-8886-4949-93AE-497DC7CB7808}">
      <dsp:nvSpPr>
        <dsp:cNvPr id="0" name=""/>
        <dsp:cNvSpPr/>
      </dsp:nvSpPr>
      <dsp:spPr>
        <a:xfrm>
          <a:off x="3978102" y="2664293"/>
          <a:ext cx="3619946" cy="2484760"/>
        </a:xfrm>
        <a:prstGeom prst="triangle">
          <a:avLst/>
        </a:prstGeom>
        <a:noFill/>
        <a:ln w="25400" cap="flat" cmpd="sng" algn="ctr">
          <a:solidFill>
            <a:srgbClr val="0066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de-DE" sz="1800" b="1" kern="1200" dirty="0">
              <a:solidFill>
                <a:schemeClr val="tx2"/>
              </a:solidFill>
            </a:rPr>
            <a:t>Strategie</a:t>
          </a:r>
        </a:p>
      </dsp:txBody>
      <dsp:txXfrm>
        <a:off x="4883089" y="3906673"/>
        <a:ext cx="1809973" cy="12423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E7E7A3-97FC-44D4-80BA-89E3F294F722}">
      <dsp:nvSpPr>
        <dsp:cNvPr id="0" name=""/>
        <dsp:cNvSpPr/>
      </dsp:nvSpPr>
      <dsp:spPr>
        <a:xfrm>
          <a:off x="3240369" y="3014121"/>
          <a:ext cx="1842214" cy="1882422"/>
        </a:xfrm>
        <a:prstGeom prst="gear9">
          <a:avLst/>
        </a:prstGeom>
        <a:noFill/>
        <a:ln w="25400" cap="flat" cmpd="sng" algn="ctr">
          <a:solidFill>
            <a:srgbClr val="0066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de-DE" sz="1100" b="1" kern="1200" dirty="0">
              <a:solidFill>
                <a:schemeClr val="tx2"/>
              </a:solidFill>
            </a:rPr>
            <a:t>Dynamischer Zielzustand</a:t>
          </a:r>
        </a:p>
      </dsp:txBody>
      <dsp:txXfrm>
        <a:off x="3610736" y="3452398"/>
        <a:ext cx="1101480" cy="972771"/>
      </dsp:txXfrm>
    </dsp:sp>
    <dsp:sp modelId="{030E3284-35EC-4EA0-AA02-986569A1BFC4}">
      <dsp:nvSpPr>
        <dsp:cNvPr id="0" name=""/>
        <dsp:cNvSpPr/>
      </dsp:nvSpPr>
      <dsp:spPr>
        <a:xfrm>
          <a:off x="1512162" y="1944211"/>
          <a:ext cx="2162646" cy="2190380"/>
        </a:xfrm>
        <a:prstGeom prst="gear6">
          <a:avLst/>
        </a:prstGeom>
        <a:noFill/>
        <a:ln w="25400" cap="flat" cmpd="sng" algn="ctr">
          <a:solidFill>
            <a:srgbClr val="0066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de-DE" sz="1100" b="1" kern="1200" dirty="0">
              <a:solidFill>
                <a:schemeClr val="tx2"/>
              </a:solidFill>
            </a:rPr>
            <a:t>Forstbetriebliche Ressourcen / Input</a:t>
          </a:r>
        </a:p>
      </dsp:txBody>
      <dsp:txXfrm>
        <a:off x="2056615" y="2496046"/>
        <a:ext cx="1073740" cy="1086710"/>
      </dsp:txXfrm>
    </dsp:sp>
    <dsp:sp modelId="{43E18C30-4DFA-40F4-835B-933C7E5B787D}">
      <dsp:nvSpPr>
        <dsp:cNvPr id="0" name=""/>
        <dsp:cNvSpPr/>
      </dsp:nvSpPr>
      <dsp:spPr>
        <a:xfrm rot="20700000">
          <a:off x="2696957" y="179581"/>
          <a:ext cx="2557012" cy="2622127"/>
        </a:xfrm>
        <a:prstGeom prst="gear6">
          <a:avLst/>
        </a:prstGeom>
        <a:noFill/>
        <a:ln w="25400" cap="flat" cmpd="sng" algn="ctr">
          <a:solidFill>
            <a:srgbClr val="0066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de-DE" sz="1100" b="1" kern="1200" dirty="0">
              <a:solidFill>
                <a:schemeClr val="tx2"/>
              </a:solidFill>
            </a:rPr>
            <a:t>Ausgangszustand</a:t>
          </a:r>
        </a:p>
      </dsp:txBody>
      <dsp:txXfrm rot="-20700000">
        <a:off x="3253922" y="758552"/>
        <a:ext cx="1443081" cy="1464184"/>
      </dsp:txXfrm>
    </dsp:sp>
    <dsp:sp modelId="{42312618-2676-46C2-9BF1-CB142A83F550}">
      <dsp:nvSpPr>
        <dsp:cNvPr id="0" name=""/>
        <dsp:cNvSpPr/>
      </dsp:nvSpPr>
      <dsp:spPr>
        <a:xfrm>
          <a:off x="3376937" y="2592282"/>
          <a:ext cx="2671726" cy="2478788"/>
        </a:xfrm>
        <a:prstGeom prst="circularArrow">
          <a:avLst>
            <a:gd name="adj1" fmla="val 4688"/>
            <a:gd name="adj2" fmla="val 299029"/>
            <a:gd name="adj3" fmla="val 2530717"/>
            <a:gd name="adj4" fmla="val 15830279"/>
            <a:gd name="adj5" fmla="val 5469"/>
          </a:avLst>
        </a:prstGeom>
        <a:solidFill>
          <a:srgbClr val="99FF33"/>
        </a:solidFill>
        <a:ln>
          <a:noFill/>
        </a:ln>
        <a:effectLst/>
      </dsp:spPr>
      <dsp:style>
        <a:lnRef idx="0">
          <a:scrgbClr r="0" g="0" b="0"/>
        </a:lnRef>
        <a:fillRef idx="1">
          <a:scrgbClr r="0" g="0" b="0"/>
        </a:fillRef>
        <a:effectRef idx="0">
          <a:scrgbClr r="0" g="0" b="0"/>
        </a:effectRef>
        <a:fontRef idx="minor">
          <a:schemeClr val="lt1"/>
        </a:fontRef>
      </dsp:style>
    </dsp:sp>
    <dsp:sp modelId="{55EF43E0-157D-4D00-8F23-B9609C6EE488}">
      <dsp:nvSpPr>
        <dsp:cNvPr id="0" name=""/>
        <dsp:cNvSpPr/>
      </dsp:nvSpPr>
      <dsp:spPr>
        <a:xfrm>
          <a:off x="1055201" y="1837853"/>
          <a:ext cx="2504582" cy="2504582"/>
        </a:xfrm>
        <a:prstGeom prst="leftCircularArrow">
          <a:avLst>
            <a:gd name="adj1" fmla="val 6452"/>
            <a:gd name="adj2" fmla="val 429999"/>
            <a:gd name="adj3" fmla="val 10489124"/>
            <a:gd name="adj4" fmla="val 14837806"/>
            <a:gd name="adj5" fmla="val 7527"/>
          </a:avLst>
        </a:prstGeom>
        <a:solidFill>
          <a:srgbClr val="006600"/>
        </a:solidFill>
        <a:ln>
          <a:noFill/>
        </a:ln>
        <a:effectLst/>
      </dsp:spPr>
      <dsp:style>
        <a:lnRef idx="0">
          <a:scrgbClr r="0" g="0" b="0"/>
        </a:lnRef>
        <a:fillRef idx="1">
          <a:scrgbClr r="0" g="0" b="0"/>
        </a:fillRef>
        <a:effectRef idx="0">
          <a:scrgbClr r="0" g="0" b="0"/>
        </a:effectRef>
        <a:fontRef idx="minor">
          <a:schemeClr val="lt1"/>
        </a:fontRef>
      </dsp:style>
    </dsp:sp>
    <dsp:sp modelId="{AA63016C-7717-4DB2-BF0D-71D001CF82F2}">
      <dsp:nvSpPr>
        <dsp:cNvPr id="0" name=""/>
        <dsp:cNvSpPr/>
      </dsp:nvSpPr>
      <dsp:spPr>
        <a:xfrm>
          <a:off x="1777342" y="4"/>
          <a:ext cx="3695260" cy="2915966"/>
        </a:xfrm>
        <a:prstGeom prst="circularArrow">
          <a:avLst>
            <a:gd name="adj1" fmla="val 5984"/>
            <a:gd name="adj2" fmla="val 394124"/>
            <a:gd name="adj3" fmla="val 13313824"/>
            <a:gd name="adj4" fmla="val 10508221"/>
            <a:gd name="adj5" fmla="val 6981"/>
          </a:avLst>
        </a:prstGeom>
        <a:solidFill>
          <a:srgbClr val="FF3300"/>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layout2.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22315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extLst>
      <p:ext uri="{BB962C8B-B14F-4D97-AF65-F5344CB8AC3E}">
        <p14:creationId xmlns:p14="http://schemas.microsoft.com/office/powerpoint/2010/main" val="1576087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extLst>
      <p:ext uri="{BB962C8B-B14F-4D97-AF65-F5344CB8AC3E}">
        <p14:creationId xmlns:p14="http://schemas.microsoft.com/office/powerpoint/2010/main" val="34659786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extLst>
      <p:ext uri="{BB962C8B-B14F-4D97-AF65-F5344CB8AC3E}">
        <p14:creationId xmlns:p14="http://schemas.microsoft.com/office/powerpoint/2010/main" val="26914768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extLst>
      <p:ext uri="{BB962C8B-B14F-4D97-AF65-F5344CB8AC3E}">
        <p14:creationId xmlns:p14="http://schemas.microsoft.com/office/powerpoint/2010/main" val="6366520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extLst>
      <p:ext uri="{BB962C8B-B14F-4D97-AF65-F5344CB8AC3E}">
        <p14:creationId xmlns:p14="http://schemas.microsoft.com/office/powerpoint/2010/main" val="7736601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extLst>
      <p:ext uri="{BB962C8B-B14F-4D97-AF65-F5344CB8AC3E}">
        <p14:creationId xmlns:p14="http://schemas.microsoft.com/office/powerpoint/2010/main" val="40525137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extLst>
      <p:ext uri="{BB962C8B-B14F-4D97-AF65-F5344CB8AC3E}">
        <p14:creationId xmlns:p14="http://schemas.microsoft.com/office/powerpoint/2010/main" val="7934331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extLst>
      <p:ext uri="{BB962C8B-B14F-4D97-AF65-F5344CB8AC3E}">
        <p14:creationId xmlns:p14="http://schemas.microsoft.com/office/powerpoint/2010/main" val="7655947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extLst>
      <p:ext uri="{BB962C8B-B14F-4D97-AF65-F5344CB8AC3E}">
        <p14:creationId xmlns:p14="http://schemas.microsoft.com/office/powerpoint/2010/main" val="36669579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extLst>
      <p:ext uri="{BB962C8B-B14F-4D97-AF65-F5344CB8AC3E}">
        <p14:creationId xmlns:p14="http://schemas.microsoft.com/office/powerpoint/2010/main" val="35914922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Folienbildplatzhalter 1">
            <a:extLst>
              <a:ext uri="{FF2B5EF4-FFF2-40B4-BE49-F238E27FC236}">
                <a16:creationId xmlns:a16="http://schemas.microsoft.com/office/drawing/2014/main" id="{FE96FC47-182F-31F2-7DF9-0F68DD94878D}"/>
              </a:ext>
            </a:extLst>
          </p:cNvPr>
          <p:cNvSpPr>
            <a:spLocks noGrp="1" noRot="1" noChangeAspect="1" noTextEdit="1"/>
          </p:cNvSpPr>
          <p:nvPr>
            <p:ph type="sldImg"/>
          </p:nvPr>
        </p:nvSpPr>
        <p:spPr>
          <a:ln/>
        </p:spPr>
      </p:sp>
      <p:sp>
        <p:nvSpPr>
          <p:cNvPr id="11267" name="Notizenplatzhalter 2">
            <a:extLst>
              <a:ext uri="{FF2B5EF4-FFF2-40B4-BE49-F238E27FC236}">
                <a16:creationId xmlns:a16="http://schemas.microsoft.com/office/drawing/2014/main" id="{BAE38AF6-DA0F-3479-0A14-326EF9B0E47A}"/>
              </a:ext>
            </a:extLst>
          </p:cNvPr>
          <p:cNvSpPr>
            <a:spLocks noGrp="1"/>
          </p:cNvSpPr>
          <p:nvPr>
            <p:ph type="body" idx="1"/>
          </p:nvPr>
        </p:nvSpPr>
        <p:spPr>
          <a:xfrm>
            <a:off x="914400" y="4375150"/>
            <a:ext cx="5029200" cy="4114800"/>
          </a:xfrm>
        </p:spPr>
        <p:txBody>
          <a:bodyPr/>
          <a:lstStyle/>
          <a:p>
            <a:pPr>
              <a:defRPr/>
            </a:pPr>
            <a:r>
              <a:rPr lang="de-DE" altLang="de-DE" sz="1600" dirty="0">
                <a:latin typeface="Arial" panose="020B0604020202020204" pitchFamily="34" charset="0"/>
                <a:ea typeface="ＭＳ Ｐゴシック" panose="020B0600070205080204" pitchFamily="34" charset="-128"/>
              </a:rPr>
              <a:t>An Stelle einer </a:t>
            </a:r>
          </a:p>
          <a:p>
            <a:pPr marL="285750" indent="-285750">
              <a:buFont typeface="Wingdings" panose="05000000000000000000" pitchFamily="2" charset="2"/>
              <a:buChar char="§"/>
              <a:defRPr/>
            </a:pPr>
            <a:r>
              <a:rPr lang="de-DE" altLang="de-DE" sz="1600" b="1" dirty="0">
                <a:latin typeface="Arial" panose="020B0604020202020204" pitchFamily="34" charset="0"/>
                <a:ea typeface="ＭＳ Ｐゴシック" panose="020B0600070205080204" pitchFamily="34" charset="-128"/>
              </a:rPr>
              <a:t>strategisch ausgerichteten</a:t>
            </a:r>
            <a:r>
              <a:rPr lang="de-DE" altLang="de-DE" sz="1600" dirty="0">
                <a:latin typeface="Arial" panose="020B0604020202020204" pitchFamily="34" charset="0"/>
                <a:ea typeface="ＭＳ Ｐゴシック" panose="020B0600070205080204" pitchFamily="34" charset="-128"/>
              </a:rPr>
              <a:t>, </a:t>
            </a:r>
            <a:r>
              <a:rPr lang="de-DE" altLang="de-DE" sz="1600" b="1" dirty="0">
                <a:latin typeface="Arial" panose="020B0604020202020204" pitchFamily="34" charset="0"/>
                <a:ea typeface="ＭＳ Ｐゴシック" panose="020B0600070205080204" pitchFamily="34" charset="-128"/>
              </a:rPr>
              <a:t>widerspruchsfreien</a:t>
            </a:r>
            <a:r>
              <a:rPr lang="de-DE" altLang="de-DE" sz="1600" dirty="0">
                <a:latin typeface="Arial" panose="020B0604020202020204" pitchFamily="34" charset="0"/>
                <a:ea typeface="ＭＳ Ｐゴシック" panose="020B0600070205080204" pitchFamily="34" charset="-128"/>
              </a:rPr>
              <a:t>, </a:t>
            </a:r>
            <a:r>
              <a:rPr lang="de-DE" altLang="de-DE" sz="1600" b="1" dirty="0">
                <a:latin typeface="Arial" panose="020B0604020202020204" pitchFamily="34" charset="0"/>
                <a:ea typeface="ＭＳ Ｐゴシック" panose="020B0600070205080204" pitchFamily="34" charset="-128"/>
              </a:rPr>
              <a:t>programmatisch untersetzen Umwelt-, Klima-, Energie- und Rohstoffpolitik</a:t>
            </a:r>
            <a:r>
              <a:rPr lang="de-DE" altLang="de-DE" sz="1600" dirty="0">
                <a:latin typeface="Arial" panose="020B0604020202020204" pitchFamily="34" charset="0"/>
                <a:ea typeface="ＭＳ Ｐゴシック" panose="020B0600070205080204" pitchFamily="34" charset="-128"/>
              </a:rPr>
              <a:t>, </a:t>
            </a:r>
          </a:p>
          <a:p>
            <a:pPr>
              <a:defRPr/>
            </a:pPr>
            <a:r>
              <a:rPr lang="de-DE" altLang="de-DE" sz="1600" dirty="0">
                <a:latin typeface="Arial" panose="020B0604020202020204" pitchFamily="34" charset="0"/>
                <a:ea typeface="ＭＳ Ｐゴシック" panose="020B0600070205080204" pitchFamily="34" charset="-128"/>
              </a:rPr>
              <a:t>Verlagerung des Fokus von Ressortpolitik auf</a:t>
            </a:r>
          </a:p>
          <a:p>
            <a:pPr marL="285750" indent="-285750">
              <a:buFont typeface="Wingdings" panose="05000000000000000000" pitchFamily="2" charset="2"/>
              <a:buChar char="§"/>
              <a:defRPr/>
            </a:pPr>
            <a:r>
              <a:rPr lang="de-DE" altLang="de-DE" sz="1600" dirty="0">
                <a:latin typeface="Arial" panose="020B0604020202020204" pitchFamily="34" charset="0"/>
                <a:ea typeface="ＭＳ Ｐゴシック" panose="020B0600070205080204" pitchFamily="34" charset="-128"/>
              </a:rPr>
              <a:t>symbolorientierte Klientelpolitik getreten, deren Schwerpunkt </a:t>
            </a:r>
            <a:r>
              <a:rPr lang="de-DE" altLang="de-DE" sz="1600" b="1" dirty="0">
                <a:latin typeface="Arial" panose="020B0604020202020204" pitchFamily="34" charset="0"/>
                <a:ea typeface="ＭＳ Ｐゴシック" panose="020B0600070205080204" pitchFamily="34" charset="-128"/>
              </a:rPr>
              <a:t>die operative waldbauliche Einzelplanung</a:t>
            </a:r>
            <a:r>
              <a:rPr lang="de-DE" altLang="de-DE" sz="1600" dirty="0">
                <a:latin typeface="Arial" panose="020B0604020202020204" pitchFamily="34" charset="0"/>
                <a:ea typeface="ＭＳ Ｐゴシック" panose="020B0600070205080204" pitchFamily="34" charset="-128"/>
              </a:rPr>
              <a:t> zu sein scheint.</a:t>
            </a:r>
          </a:p>
        </p:txBody>
      </p:sp>
      <p:sp>
        <p:nvSpPr>
          <p:cNvPr id="8196" name="Foliennummernplatzhalter 3">
            <a:extLst>
              <a:ext uri="{FF2B5EF4-FFF2-40B4-BE49-F238E27FC236}">
                <a16:creationId xmlns:a16="http://schemas.microsoft.com/office/drawing/2014/main" id="{EB192606-A07E-D225-634B-8A6021F002C0}"/>
              </a:ext>
            </a:extLst>
          </p:cNvPr>
          <p:cNvSpPr>
            <a:spLocks noGrp="1"/>
          </p:cNvSpPr>
          <p:nvPr>
            <p:ph type="sldNum" sz="quarter" idx="5"/>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74BD58CC-86CD-404C-A933-51C1AA8D10D3}" type="slidenum">
              <a:rPr lang="de-DE" altLang="sk-SK" sz="1200"/>
              <a:pPr/>
              <a:t>3</a:t>
            </a:fld>
            <a:endParaRPr lang="de-DE" altLang="sk-SK"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Folienbildplatzhalter 1">
            <a:extLst>
              <a:ext uri="{FF2B5EF4-FFF2-40B4-BE49-F238E27FC236}">
                <a16:creationId xmlns:a16="http://schemas.microsoft.com/office/drawing/2014/main" id="{F580F820-A997-56FC-1611-29F770DF7C92}"/>
              </a:ext>
            </a:extLst>
          </p:cNvPr>
          <p:cNvSpPr>
            <a:spLocks noGrp="1" noRot="1" noChangeAspect="1" noTextEdit="1"/>
          </p:cNvSpPr>
          <p:nvPr>
            <p:ph type="sldImg"/>
          </p:nvPr>
        </p:nvSpPr>
        <p:spPr>
          <a:xfrm>
            <a:off x="1701800" y="268288"/>
            <a:ext cx="3238500" cy="2428875"/>
          </a:xfrm>
          <a:ln/>
        </p:spPr>
      </p:sp>
      <p:sp>
        <p:nvSpPr>
          <p:cNvPr id="13315" name="Notizenplatzhalter 2">
            <a:extLst>
              <a:ext uri="{FF2B5EF4-FFF2-40B4-BE49-F238E27FC236}">
                <a16:creationId xmlns:a16="http://schemas.microsoft.com/office/drawing/2014/main" id="{3A0CDD88-1FFE-6E9A-8506-569DE52934FD}"/>
              </a:ext>
            </a:extLst>
          </p:cNvPr>
          <p:cNvSpPr>
            <a:spLocks noGrp="1"/>
          </p:cNvSpPr>
          <p:nvPr>
            <p:ph type="body" idx="1"/>
          </p:nvPr>
        </p:nvSpPr>
        <p:spPr>
          <a:xfrm>
            <a:off x="377825" y="2822575"/>
            <a:ext cx="6480175" cy="5997575"/>
          </a:xfrm>
        </p:spPr>
        <p:txBody>
          <a:bodyPr/>
          <a:lstStyle/>
          <a:p>
            <a:pPr>
              <a:defRPr/>
            </a:pPr>
            <a:r>
              <a:rPr lang="de-DE" altLang="de-DE" sz="1400" b="1" dirty="0">
                <a:latin typeface="Arial" panose="020B0604020202020204" pitchFamily="34" charset="0"/>
                <a:ea typeface="ＭＳ Ｐゴシック" panose="020B0600070205080204" pitchFamily="34" charset="-128"/>
              </a:rPr>
              <a:t>Ökosystemleistungen:</a:t>
            </a:r>
          </a:p>
          <a:p>
            <a:pPr marL="285750" indent="-285750">
              <a:buFont typeface="Wingdings" panose="05000000000000000000" pitchFamily="2" charset="2"/>
              <a:buChar char="Ø"/>
              <a:defRPr/>
            </a:pPr>
            <a:r>
              <a:rPr lang="de-DE" altLang="de-DE" sz="1400" dirty="0">
                <a:latin typeface="Arial" panose="020B0604020202020204" pitchFamily="34" charset="0"/>
                <a:ea typeface="ＭＳ Ｐゴシック" panose="020B0600070205080204" pitchFamily="34" charset="-128"/>
              </a:rPr>
              <a:t>Abflussregulation, Grund- und Quellwasserneubildung in Menge und Qualität, Boden- und Klimaschutz</a:t>
            </a:r>
          </a:p>
          <a:p>
            <a:pPr>
              <a:defRPr/>
            </a:pPr>
            <a:endParaRPr lang="de-DE" altLang="de-DE" sz="1400" b="1" dirty="0">
              <a:latin typeface="Arial" panose="020B0604020202020204" pitchFamily="34" charset="0"/>
              <a:ea typeface="ＭＳ Ｐゴシック" panose="020B0600070205080204" pitchFamily="34" charset="-128"/>
            </a:endParaRPr>
          </a:p>
          <a:p>
            <a:pPr>
              <a:defRPr/>
            </a:pPr>
            <a:r>
              <a:rPr lang="de-DE" altLang="de-DE" sz="1400" b="1" dirty="0">
                <a:latin typeface="Arial" panose="020B0604020202020204" pitchFamily="34" charset="0"/>
                <a:ea typeface="ＭＳ Ｐゴシック" panose="020B0600070205080204" pitchFamily="34" charset="-128"/>
              </a:rPr>
              <a:t>Holzbereitstellung</a:t>
            </a:r>
            <a:endParaRPr lang="de-DE" altLang="de-DE" sz="1400" dirty="0">
              <a:latin typeface="Arial" panose="020B0604020202020204" pitchFamily="34" charset="0"/>
              <a:ea typeface="ＭＳ Ｐゴシック" panose="020B0600070205080204" pitchFamily="34" charset="-128"/>
            </a:endParaRPr>
          </a:p>
          <a:p>
            <a:pPr marL="171450" indent="-171450">
              <a:buFont typeface="Wingdings" panose="05000000000000000000" pitchFamily="2" charset="2"/>
              <a:buChar char="Ø"/>
              <a:defRPr/>
            </a:pPr>
            <a:r>
              <a:rPr lang="de-DE" altLang="de-DE" sz="1400" dirty="0">
                <a:latin typeface="Arial" panose="020B0604020202020204" pitchFamily="34" charset="0"/>
                <a:ea typeface="ＭＳ Ｐゴシック" panose="020B0600070205080204" pitchFamily="34" charset="-128"/>
              </a:rPr>
              <a:t>Entwicklung einer </a:t>
            </a:r>
            <a:r>
              <a:rPr lang="de-DE" altLang="de-DE" sz="1400" b="1" dirty="0">
                <a:latin typeface="Arial" panose="020B0604020202020204" pitchFamily="34" charset="0"/>
                <a:ea typeface="ＭＳ Ｐゴシック" panose="020B0600070205080204" pitchFamily="34" charset="-128"/>
              </a:rPr>
              <a:t>regionalen </a:t>
            </a:r>
            <a:r>
              <a:rPr lang="de-DE" altLang="de-DE" sz="1400" dirty="0">
                <a:latin typeface="Arial" panose="020B0604020202020204" pitchFamily="34" charset="0"/>
                <a:ea typeface="ＭＳ Ｐゴシック" panose="020B0600070205080204" pitchFamily="34" charset="-128"/>
              </a:rPr>
              <a:t>Bioökonomie </a:t>
            </a:r>
            <a:r>
              <a:rPr lang="de-DE" altLang="de-DE" sz="1400" b="1" dirty="0">
                <a:latin typeface="Arial" panose="020B0604020202020204" pitchFamily="34" charset="0"/>
                <a:ea typeface="ＭＳ Ｐゴシック" panose="020B0600070205080204" pitchFamily="34" charset="-128"/>
              </a:rPr>
              <a:t>versus Ökobilanz von Holzimporten….&gt; 200 km!!???</a:t>
            </a:r>
          </a:p>
          <a:p>
            <a:pPr>
              <a:defRPr/>
            </a:pPr>
            <a:endParaRPr lang="de-DE" altLang="de-DE" sz="1400" b="1" dirty="0">
              <a:latin typeface="Arial" panose="020B0604020202020204" pitchFamily="34" charset="0"/>
              <a:ea typeface="ＭＳ Ｐゴシック" panose="020B0600070205080204" pitchFamily="34" charset="-128"/>
            </a:endParaRPr>
          </a:p>
          <a:p>
            <a:pPr>
              <a:defRPr/>
            </a:pPr>
            <a:r>
              <a:rPr lang="de-DE" altLang="de-DE" sz="1400" b="1" dirty="0">
                <a:latin typeface="Arial" panose="020B0604020202020204" pitchFamily="34" charset="0"/>
                <a:ea typeface="ＭＳ Ｐゴシック" panose="020B0600070205080204" pitchFamily="34" charset="-128"/>
              </a:rPr>
              <a:t>Systemkontinuität </a:t>
            </a:r>
          </a:p>
          <a:p>
            <a:pPr marL="171450" indent="-171450">
              <a:buFont typeface="Wingdings" panose="05000000000000000000" pitchFamily="2" charset="2"/>
              <a:buChar char="Ø"/>
              <a:defRPr/>
            </a:pPr>
            <a:r>
              <a:rPr lang="de-DE" altLang="de-DE" sz="1400" dirty="0">
                <a:latin typeface="Arial" panose="020B0604020202020204" pitchFamily="34" charset="0"/>
                <a:ea typeface="ＭＳ Ｐゴシック" panose="020B0600070205080204" pitchFamily="34" charset="-128"/>
              </a:rPr>
              <a:t>entspricht den Prinzipien eines ökologisch orientierten Waldbaus, </a:t>
            </a:r>
          </a:p>
          <a:p>
            <a:pPr marL="171450" indent="-171450">
              <a:buFont typeface="Wingdings" panose="05000000000000000000" pitchFamily="2" charset="2"/>
              <a:buChar char="Ø"/>
              <a:defRPr/>
            </a:pPr>
            <a:r>
              <a:rPr lang="de-DE" altLang="de-DE" sz="1400" dirty="0">
                <a:latin typeface="Arial" panose="020B0604020202020204" pitchFamily="34" charset="0"/>
                <a:ea typeface="ＭＳ Ｐゴシック" panose="020B0600070205080204" pitchFamily="34" charset="-128"/>
              </a:rPr>
              <a:t>Produktionsstruktur / Holzverwendung mit dem Fokus auf Holzprodukten mit langer Verwendungsdauer essentiell für Beitrag zum Klimaschutz – </a:t>
            </a:r>
          </a:p>
          <a:p>
            <a:pPr>
              <a:defRPr/>
            </a:pPr>
            <a:endParaRPr lang="de-DE" altLang="de-DE" sz="1400" dirty="0">
              <a:latin typeface="Arial" panose="020B0604020202020204" pitchFamily="34" charset="0"/>
              <a:ea typeface="ＭＳ Ｐゴシック" panose="020B0600070205080204" pitchFamily="34" charset="-128"/>
            </a:endParaRPr>
          </a:p>
          <a:p>
            <a:pPr lvl="1">
              <a:defRPr/>
            </a:pPr>
            <a:r>
              <a:rPr lang="de-DE" altLang="de-DE" sz="1400" b="1" dirty="0">
                <a:latin typeface="Arial" panose="020B0604020202020204" pitchFamily="34" charset="0"/>
                <a:ea typeface="ＭＳ Ｐゴシック" panose="020B0600070205080204" pitchFamily="34" charset="-128"/>
              </a:rPr>
              <a:t>Anmerkung: </a:t>
            </a:r>
            <a:r>
              <a:rPr lang="de-DE" altLang="de-DE" sz="1400" dirty="0">
                <a:latin typeface="Arial" panose="020B0604020202020204" pitchFamily="34" charset="0"/>
                <a:ea typeface="ＭＳ Ｐゴシック" panose="020B0600070205080204" pitchFamily="34" charset="-128"/>
              </a:rPr>
              <a:t>Die Entwicklung der Holzverarbeitungstechnologien stellt unterstützt diesen Prozess, d.h. bereits heute werden Industrieholzsortimente zu höherwertigen langlebigen Produkten veredelt. Beispiel Holzhaus in Rahmenbauweise: 20 – 30% Schnittholz 70 – 80% Produkte der Holzwerkstoffindustrie</a:t>
            </a:r>
          </a:p>
          <a:p>
            <a:pPr>
              <a:defRPr/>
            </a:pPr>
            <a:endParaRPr lang="de-DE" altLang="de-DE" sz="1400" dirty="0">
              <a:latin typeface="Arial" panose="020B0604020202020204" pitchFamily="34" charset="0"/>
              <a:ea typeface="ＭＳ Ｐゴシック" panose="020B0600070205080204" pitchFamily="34" charset="-128"/>
            </a:endParaRPr>
          </a:p>
          <a:p>
            <a:pPr>
              <a:defRPr/>
            </a:pPr>
            <a:r>
              <a:rPr lang="de-DE" altLang="de-DE" sz="1400" b="1" dirty="0">
                <a:latin typeface="Arial" panose="020B0604020202020204" pitchFamily="34" charset="0"/>
                <a:ea typeface="ＭＳ Ｐゴシック" panose="020B0600070205080204" pitchFamily="34" charset="-128"/>
              </a:rPr>
              <a:t>Funktionale Biodiversität </a:t>
            </a:r>
            <a:endParaRPr lang="de-DE" altLang="de-DE" sz="1400" dirty="0">
              <a:latin typeface="Arial" panose="020B0604020202020204" pitchFamily="34" charset="0"/>
              <a:ea typeface="ＭＳ Ｐゴシック" panose="020B0600070205080204" pitchFamily="34" charset="-128"/>
            </a:endParaRPr>
          </a:p>
          <a:p>
            <a:pPr marL="171450" indent="-171450">
              <a:buFont typeface="Wingdings" panose="05000000000000000000" pitchFamily="2" charset="2"/>
              <a:buChar char="Ø"/>
              <a:defRPr/>
            </a:pPr>
            <a:r>
              <a:rPr lang="de-DE" altLang="de-DE" sz="1400" dirty="0">
                <a:latin typeface="Arial" panose="020B0604020202020204" pitchFamily="34" charset="0"/>
                <a:ea typeface="ＭＳ Ｐゴシック" panose="020B0600070205080204" pitchFamily="34" charset="-128"/>
              </a:rPr>
              <a:t>nicht biologische Vielfalt an sich, sondern </a:t>
            </a:r>
          </a:p>
          <a:p>
            <a:pPr marL="171450" indent="-171450">
              <a:buFont typeface="Wingdings" panose="05000000000000000000" pitchFamily="2" charset="2"/>
              <a:buChar char="Ø"/>
              <a:defRPr/>
            </a:pPr>
            <a:r>
              <a:rPr lang="de-DE" altLang="de-DE" sz="1400" dirty="0">
                <a:latin typeface="Arial" panose="020B0604020202020204" pitchFamily="34" charset="0"/>
                <a:ea typeface="ＭＳ Ｐゴシック" panose="020B0600070205080204" pitchFamily="34" charset="-128"/>
              </a:rPr>
              <a:t>im Kontext zur Funktionsfähigkeit / zum funktionalen Potenzial von Ökosystemen und ihren Entwicklungsstadien / -phasen.</a:t>
            </a:r>
          </a:p>
          <a:p>
            <a:pPr>
              <a:defRPr/>
            </a:pPr>
            <a:endParaRPr lang="de-DE" altLang="de-DE" sz="1400" dirty="0">
              <a:latin typeface="Arial" panose="020B0604020202020204" pitchFamily="34" charset="0"/>
              <a:ea typeface="ＭＳ Ｐゴシック" panose="020B0600070205080204" pitchFamily="34" charset="-128"/>
            </a:endParaRPr>
          </a:p>
          <a:p>
            <a:pPr>
              <a:defRPr/>
            </a:pPr>
            <a:endParaRPr lang="de-DE" altLang="de-DE" sz="1400" dirty="0">
              <a:latin typeface="Arial" panose="020B0604020202020204" pitchFamily="34" charset="0"/>
              <a:ea typeface="ＭＳ Ｐゴシック" panose="020B0600070205080204" pitchFamily="34" charset="-128"/>
            </a:endParaRPr>
          </a:p>
        </p:txBody>
      </p:sp>
      <p:sp>
        <p:nvSpPr>
          <p:cNvPr id="10244" name="Foliennummernplatzhalter 3">
            <a:extLst>
              <a:ext uri="{FF2B5EF4-FFF2-40B4-BE49-F238E27FC236}">
                <a16:creationId xmlns:a16="http://schemas.microsoft.com/office/drawing/2014/main" id="{F323CFFC-7027-54E2-D69C-743D6A9E98A8}"/>
              </a:ext>
            </a:extLst>
          </p:cNvPr>
          <p:cNvSpPr>
            <a:spLocks noGrp="1"/>
          </p:cNvSpPr>
          <p:nvPr>
            <p:ph type="sldNum" sz="quarter" idx="5"/>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EB9FE939-6490-43EF-BF65-439B2A160210}" type="slidenum">
              <a:rPr lang="de-DE" altLang="sk-SK" sz="1200"/>
              <a:pPr/>
              <a:t>4</a:t>
            </a:fld>
            <a:endParaRPr lang="de-DE" altLang="sk-SK" sz="1200"/>
          </a:p>
        </p:txBody>
      </p:sp>
    </p:spTree>
    <p:extLst>
      <p:ext uri="{BB962C8B-B14F-4D97-AF65-F5344CB8AC3E}">
        <p14:creationId xmlns:p14="http://schemas.microsoft.com/office/powerpoint/2010/main" val="17861458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extLst>
      <p:ext uri="{BB962C8B-B14F-4D97-AF65-F5344CB8AC3E}">
        <p14:creationId xmlns:p14="http://schemas.microsoft.com/office/powerpoint/2010/main" val="7141917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extLst>
      <p:ext uri="{BB962C8B-B14F-4D97-AF65-F5344CB8AC3E}">
        <p14:creationId xmlns:p14="http://schemas.microsoft.com/office/powerpoint/2010/main" val="26088481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extLst>
      <p:ext uri="{BB962C8B-B14F-4D97-AF65-F5344CB8AC3E}">
        <p14:creationId xmlns:p14="http://schemas.microsoft.com/office/powerpoint/2010/main" val="5991234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Folienbildplatzhalter 1">
            <a:extLst>
              <a:ext uri="{FF2B5EF4-FFF2-40B4-BE49-F238E27FC236}">
                <a16:creationId xmlns:a16="http://schemas.microsoft.com/office/drawing/2014/main" id="{A05D633B-6521-46C9-083C-C16AC2DAB0A5}"/>
              </a:ext>
            </a:extLst>
          </p:cNvPr>
          <p:cNvSpPr>
            <a:spLocks noGrp="1" noRot="1" noChangeAspect="1" noChangeArrowheads="1" noTextEdit="1"/>
          </p:cNvSpPr>
          <p:nvPr>
            <p:ph type="sldImg"/>
          </p:nvPr>
        </p:nvSpPr>
        <p:spPr>
          <a:ln/>
        </p:spPr>
      </p:sp>
      <p:sp>
        <p:nvSpPr>
          <p:cNvPr id="54275" name="Notizenplatzhalter 2">
            <a:extLst>
              <a:ext uri="{FF2B5EF4-FFF2-40B4-BE49-F238E27FC236}">
                <a16:creationId xmlns:a16="http://schemas.microsoft.com/office/drawing/2014/main" id="{E634FCDE-46E7-46E2-2F80-713BE72AF178}"/>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endParaRPr lang="de-DE" altLang="de-DE">
              <a:latin typeface="Arial" panose="020B0604020202020204" pitchFamily="34" charset="0"/>
              <a:ea typeface="ＭＳ Ｐゴシック" panose="020B0600070205080204" pitchFamily="34" charset="-128"/>
            </a:endParaRPr>
          </a:p>
        </p:txBody>
      </p:sp>
      <p:sp>
        <p:nvSpPr>
          <p:cNvPr id="54276" name="Foliennummernplatzhalter 3">
            <a:extLst>
              <a:ext uri="{FF2B5EF4-FFF2-40B4-BE49-F238E27FC236}">
                <a16:creationId xmlns:a16="http://schemas.microsoft.com/office/drawing/2014/main" id="{171C1FD5-188E-1BC1-B95A-0344774411A0}"/>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8CF13FE3-3F9A-4AA6-BF40-4F3EA506AD27}" type="slidenum">
              <a:rPr lang="de-DE" altLang="sk-SK" sz="1200"/>
              <a:pPr/>
              <a:t>10</a:t>
            </a:fld>
            <a:endParaRPr lang="de-DE" altLang="sk-SK" sz="12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extLst>
      <p:ext uri="{BB962C8B-B14F-4D97-AF65-F5344CB8AC3E}">
        <p14:creationId xmlns:p14="http://schemas.microsoft.com/office/powerpoint/2010/main" val="14886944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jpg"/><Relationship Id="rId9" Type="http://schemas.openxmlformats.org/officeDocument/2006/relationships/image" Target="../media/image9.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7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0"/>
            <a:ext cx="6400799"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7/20/2026</a:t>
            </a:fld>
            <a:endParaRPr lang="en-US"/>
          </a:p>
        </p:txBody>
      </p:sp>
      <p:sp>
        <p:nvSpPr>
          <p:cNvPr id="6" name="Holder 6"/>
          <p:cNvSpPr>
            <a:spLocks noGrp="1"/>
          </p:cNvSpPr>
          <p:nvPr>
            <p:ph type="sldNum" sz="quarter" idx="7"/>
          </p:nvPr>
        </p:nvSpPr>
        <p:spPr/>
        <p:txBody>
          <a:bodyPr lIns="0" tIns="0" rIns="0" bIns="0"/>
          <a:lstStyle>
            <a:lvl1pPr>
              <a:defRPr sz="1200" b="0" i="0">
                <a:solidFill>
                  <a:srgbClr val="81837F"/>
                </a:solidFill>
                <a:latin typeface="Arial"/>
                <a:cs typeface="Arial"/>
              </a:defRPr>
            </a:lvl1pPr>
          </a:lstStyle>
          <a:p>
            <a:pPr marL="25400">
              <a:lnSpc>
                <a:spcPct val="100000"/>
              </a:lnSpc>
            </a:pPr>
            <a:fld id="{81D60167-4931-47E6-BA6A-407CBD079E47}" type="slidenum">
              <a:rPr dirty="0"/>
              <a:t>‹#›</a:t>
            </a:fld>
            <a:r>
              <a:rPr spc="40" dirty="0">
                <a:latin typeface="Times New Roman"/>
                <a:cs typeface="Times New Roman"/>
              </a:rPr>
              <a:t> </a:t>
            </a:r>
            <a:r>
              <a:rPr spc="-5" dirty="0"/>
              <a:t>|</a:t>
            </a:r>
            <a:r>
              <a:rPr dirty="0">
                <a:latin typeface="Times New Roman"/>
                <a:cs typeface="Times New Roman"/>
              </a:rPr>
              <a:t> </a:t>
            </a:r>
            <a:r>
              <a:rPr spc="70" dirty="0">
                <a:latin typeface="Times New Roman"/>
                <a:cs typeface="Times New Roman"/>
              </a:rPr>
              <a:t> </a:t>
            </a:r>
            <a:r>
              <a:rPr spc="-10" dirty="0"/>
              <a:t>8</a:t>
            </a:r>
            <a:r>
              <a:rPr spc="-5" dirty="0"/>
              <a:t>.</a:t>
            </a:r>
            <a:r>
              <a:rPr spc="35" dirty="0">
                <a:latin typeface="Times New Roman"/>
                <a:cs typeface="Times New Roman"/>
              </a:rPr>
              <a:t> </a:t>
            </a:r>
            <a:r>
              <a:rPr spc="-10" dirty="0"/>
              <a:t>Ok</a:t>
            </a:r>
            <a:r>
              <a:rPr spc="-15" dirty="0"/>
              <a:t>t</a:t>
            </a:r>
            <a:r>
              <a:rPr dirty="0"/>
              <a:t>ober</a:t>
            </a:r>
            <a:r>
              <a:rPr spc="20" dirty="0">
                <a:latin typeface="Times New Roman"/>
                <a:cs typeface="Times New Roman"/>
              </a:rPr>
              <a:t> </a:t>
            </a:r>
            <a:r>
              <a:rPr dirty="0"/>
              <a:t>20</a:t>
            </a:r>
            <a:r>
              <a:rPr spc="-10" dirty="0"/>
              <a:t>2</a:t>
            </a:r>
            <a:r>
              <a:rPr dirty="0"/>
              <a:t>4</a:t>
            </a:r>
            <a:r>
              <a:rPr spc="35" dirty="0">
                <a:latin typeface="Times New Roman"/>
                <a:cs typeface="Times New Roman"/>
              </a:rPr>
              <a:t> </a:t>
            </a:r>
            <a:r>
              <a:rPr spc="-5" dirty="0"/>
              <a:t>|</a:t>
            </a:r>
            <a:r>
              <a:rPr dirty="0">
                <a:latin typeface="Times New Roman"/>
                <a:cs typeface="Times New Roman"/>
              </a:rPr>
              <a:t> </a:t>
            </a:r>
            <a:r>
              <a:rPr spc="60" dirty="0">
                <a:latin typeface="Times New Roman"/>
                <a:cs typeface="Times New Roman"/>
              </a:rPr>
              <a:t> </a:t>
            </a:r>
            <a:r>
              <a:rPr spc="-5" dirty="0">
                <a:solidFill>
                  <a:srgbClr val="008344"/>
                </a:solidFill>
              </a:rPr>
              <a:t>D</a:t>
            </a:r>
            <a:r>
              <a:rPr spc="-10" dirty="0">
                <a:solidFill>
                  <a:srgbClr val="008344"/>
                </a:solidFill>
              </a:rPr>
              <a:t>r</a:t>
            </a:r>
            <a:r>
              <a:rPr spc="-5" dirty="0">
                <a:solidFill>
                  <a:srgbClr val="008344"/>
                </a:solidFill>
              </a:rPr>
              <a:t>.</a:t>
            </a:r>
            <a:r>
              <a:rPr spc="35" dirty="0">
                <a:solidFill>
                  <a:srgbClr val="008344"/>
                </a:solidFill>
                <a:latin typeface="Times New Roman"/>
                <a:cs typeface="Times New Roman"/>
              </a:rPr>
              <a:t> </a:t>
            </a:r>
            <a:r>
              <a:rPr spc="-10" dirty="0">
                <a:solidFill>
                  <a:srgbClr val="008344"/>
                </a:solidFill>
              </a:rPr>
              <a:t>E</a:t>
            </a:r>
            <a:r>
              <a:rPr spc="-5" dirty="0">
                <a:solidFill>
                  <a:srgbClr val="008344"/>
                </a:solidFill>
              </a:rPr>
              <a:t>ise</a:t>
            </a:r>
            <a:r>
              <a:rPr spc="5" dirty="0">
                <a:solidFill>
                  <a:srgbClr val="008344"/>
                </a:solidFill>
              </a:rPr>
              <a:t>n</a:t>
            </a:r>
            <a:r>
              <a:rPr dirty="0">
                <a:solidFill>
                  <a:srgbClr val="008344"/>
                </a:solidFill>
              </a:rPr>
              <a:t>h</a:t>
            </a:r>
            <a:r>
              <a:rPr spc="-10" dirty="0">
                <a:solidFill>
                  <a:srgbClr val="008344"/>
                </a:solidFill>
              </a:rPr>
              <a:t>a</a:t>
            </a:r>
            <a:r>
              <a:rPr dirty="0">
                <a:solidFill>
                  <a:srgbClr val="008344"/>
                </a:solidFill>
              </a:rPr>
              <a:t>uer</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800" b="1" i="0">
                <a:solidFill>
                  <a:srgbClr val="323232"/>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1800" b="0" i="0">
                <a:solidFill>
                  <a:srgbClr val="323232"/>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7/20/2026</a:t>
            </a:fld>
            <a:endParaRPr lang="en-US"/>
          </a:p>
        </p:txBody>
      </p:sp>
      <p:sp>
        <p:nvSpPr>
          <p:cNvPr id="6" name="Holder 6"/>
          <p:cNvSpPr>
            <a:spLocks noGrp="1"/>
          </p:cNvSpPr>
          <p:nvPr>
            <p:ph type="sldNum" sz="quarter" idx="7"/>
          </p:nvPr>
        </p:nvSpPr>
        <p:spPr/>
        <p:txBody>
          <a:bodyPr lIns="0" tIns="0" rIns="0" bIns="0"/>
          <a:lstStyle>
            <a:lvl1pPr>
              <a:defRPr sz="1200" b="0" i="0">
                <a:solidFill>
                  <a:srgbClr val="81837F"/>
                </a:solidFill>
                <a:latin typeface="Arial"/>
                <a:cs typeface="Arial"/>
              </a:defRPr>
            </a:lvl1pPr>
          </a:lstStyle>
          <a:p>
            <a:pPr marL="25400">
              <a:lnSpc>
                <a:spcPct val="100000"/>
              </a:lnSpc>
            </a:pPr>
            <a:fld id="{81D60167-4931-47E6-BA6A-407CBD079E47}" type="slidenum">
              <a:rPr dirty="0"/>
              <a:t>‹#›</a:t>
            </a:fld>
            <a:r>
              <a:rPr spc="40" dirty="0">
                <a:latin typeface="Times New Roman"/>
                <a:cs typeface="Times New Roman"/>
              </a:rPr>
              <a:t> </a:t>
            </a:r>
            <a:r>
              <a:rPr spc="-5" dirty="0"/>
              <a:t>|</a:t>
            </a:r>
            <a:r>
              <a:rPr dirty="0">
                <a:latin typeface="Times New Roman"/>
                <a:cs typeface="Times New Roman"/>
              </a:rPr>
              <a:t> </a:t>
            </a:r>
            <a:r>
              <a:rPr spc="70" dirty="0">
                <a:latin typeface="Times New Roman"/>
                <a:cs typeface="Times New Roman"/>
              </a:rPr>
              <a:t> </a:t>
            </a:r>
            <a:r>
              <a:rPr spc="-10" dirty="0"/>
              <a:t>8</a:t>
            </a:r>
            <a:r>
              <a:rPr spc="-5" dirty="0"/>
              <a:t>.</a:t>
            </a:r>
            <a:r>
              <a:rPr spc="35" dirty="0">
                <a:latin typeface="Times New Roman"/>
                <a:cs typeface="Times New Roman"/>
              </a:rPr>
              <a:t> </a:t>
            </a:r>
            <a:r>
              <a:rPr spc="-10" dirty="0"/>
              <a:t>Ok</a:t>
            </a:r>
            <a:r>
              <a:rPr spc="-15" dirty="0"/>
              <a:t>t</a:t>
            </a:r>
            <a:r>
              <a:rPr dirty="0"/>
              <a:t>ober</a:t>
            </a:r>
            <a:r>
              <a:rPr spc="20" dirty="0">
                <a:latin typeface="Times New Roman"/>
                <a:cs typeface="Times New Roman"/>
              </a:rPr>
              <a:t> </a:t>
            </a:r>
            <a:r>
              <a:rPr dirty="0"/>
              <a:t>20</a:t>
            </a:r>
            <a:r>
              <a:rPr spc="-10" dirty="0"/>
              <a:t>2</a:t>
            </a:r>
            <a:r>
              <a:rPr dirty="0"/>
              <a:t>4</a:t>
            </a:r>
            <a:r>
              <a:rPr spc="35" dirty="0">
                <a:latin typeface="Times New Roman"/>
                <a:cs typeface="Times New Roman"/>
              </a:rPr>
              <a:t> </a:t>
            </a:r>
            <a:r>
              <a:rPr spc="-5" dirty="0"/>
              <a:t>|</a:t>
            </a:r>
            <a:r>
              <a:rPr dirty="0">
                <a:latin typeface="Times New Roman"/>
                <a:cs typeface="Times New Roman"/>
              </a:rPr>
              <a:t> </a:t>
            </a:r>
            <a:r>
              <a:rPr spc="60" dirty="0">
                <a:latin typeface="Times New Roman"/>
                <a:cs typeface="Times New Roman"/>
              </a:rPr>
              <a:t> </a:t>
            </a:r>
            <a:r>
              <a:rPr spc="-5" dirty="0">
                <a:solidFill>
                  <a:srgbClr val="008344"/>
                </a:solidFill>
              </a:rPr>
              <a:t>D</a:t>
            </a:r>
            <a:r>
              <a:rPr spc="-10" dirty="0">
                <a:solidFill>
                  <a:srgbClr val="008344"/>
                </a:solidFill>
              </a:rPr>
              <a:t>r</a:t>
            </a:r>
            <a:r>
              <a:rPr spc="-5" dirty="0">
                <a:solidFill>
                  <a:srgbClr val="008344"/>
                </a:solidFill>
              </a:rPr>
              <a:t>.</a:t>
            </a:r>
            <a:r>
              <a:rPr spc="35" dirty="0">
                <a:solidFill>
                  <a:srgbClr val="008344"/>
                </a:solidFill>
                <a:latin typeface="Times New Roman"/>
                <a:cs typeface="Times New Roman"/>
              </a:rPr>
              <a:t> </a:t>
            </a:r>
            <a:r>
              <a:rPr spc="-10" dirty="0">
                <a:solidFill>
                  <a:srgbClr val="008344"/>
                </a:solidFill>
              </a:rPr>
              <a:t>E</a:t>
            </a:r>
            <a:r>
              <a:rPr spc="-5" dirty="0">
                <a:solidFill>
                  <a:srgbClr val="008344"/>
                </a:solidFill>
              </a:rPr>
              <a:t>ise</a:t>
            </a:r>
            <a:r>
              <a:rPr spc="5" dirty="0">
                <a:solidFill>
                  <a:srgbClr val="008344"/>
                </a:solidFill>
              </a:rPr>
              <a:t>n</a:t>
            </a:r>
            <a:r>
              <a:rPr dirty="0">
                <a:solidFill>
                  <a:srgbClr val="008344"/>
                </a:solidFill>
              </a:rPr>
              <a:t>h</a:t>
            </a:r>
            <a:r>
              <a:rPr spc="-10" dirty="0">
                <a:solidFill>
                  <a:srgbClr val="008344"/>
                </a:solidFill>
              </a:rPr>
              <a:t>a</a:t>
            </a:r>
            <a:r>
              <a:rPr dirty="0">
                <a:solidFill>
                  <a:srgbClr val="008344"/>
                </a:solidFill>
              </a:rPr>
              <a:t>uer</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5574670" y="436891"/>
            <a:ext cx="3118103" cy="520698"/>
          </a:xfrm>
          <a:prstGeom prst="rect">
            <a:avLst/>
          </a:prstGeom>
          <a:blipFill>
            <a:blip r:embed="rId2" cstate="print"/>
            <a:stretch>
              <a:fillRect/>
            </a:stretch>
          </a:blipFill>
        </p:spPr>
        <p:txBody>
          <a:bodyPr wrap="square" lIns="0" tIns="0" rIns="0" bIns="0" rtlCol="0"/>
          <a:lstStyle/>
          <a:p>
            <a:endParaRPr/>
          </a:p>
        </p:txBody>
      </p:sp>
      <p:sp>
        <p:nvSpPr>
          <p:cNvPr id="17" name="bk object 17"/>
          <p:cNvSpPr/>
          <p:nvPr/>
        </p:nvSpPr>
        <p:spPr>
          <a:xfrm>
            <a:off x="2110739" y="6463284"/>
            <a:ext cx="1790700" cy="225551"/>
          </a:xfrm>
          <a:prstGeom prst="rect">
            <a:avLst/>
          </a:prstGeom>
          <a:blipFill>
            <a:blip r:embed="rId3" cstate="print"/>
            <a:stretch>
              <a:fillRect/>
            </a:stretch>
          </a:blip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1800" b="1" i="0">
                <a:solidFill>
                  <a:srgbClr val="323232"/>
                </a:solidFill>
                <a:latin typeface="Arial"/>
                <a:cs typeface="Arial"/>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59"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7/20/2026</a:t>
            </a:fld>
            <a:endParaRPr lang="en-US"/>
          </a:p>
        </p:txBody>
      </p:sp>
      <p:sp>
        <p:nvSpPr>
          <p:cNvPr id="7" name="Holder 7"/>
          <p:cNvSpPr>
            <a:spLocks noGrp="1"/>
          </p:cNvSpPr>
          <p:nvPr>
            <p:ph type="sldNum" sz="quarter" idx="7"/>
          </p:nvPr>
        </p:nvSpPr>
        <p:spPr/>
        <p:txBody>
          <a:bodyPr lIns="0" tIns="0" rIns="0" bIns="0"/>
          <a:lstStyle>
            <a:lvl1pPr>
              <a:defRPr sz="1200" b="0" i="0">
                <a:solidFill>
                  <a:srgbClr val="81837F"/>
                </a:solidFill>
                <a:latin typeface="Arial"/>
                <a:cs typeface="Arial"/>
              </a:defRPr>
            </a:lvl1pPr>
          </a:lstStyle>
          <a:p>
            <a:pPr marL="25400">
              <a:lnSpc>
                <a:spcPct val="100000"/>
              </a:lnSpc>
            </a:pPr>
            <a:fld id="{81D60167-4931-47E6-BA6A-407CBD079E47}" type="slidenum">
              <a:rPr dirty="0"/>
              <a:t>‹#›</a:t>
            </a:fld>
            <a:r>
              <a:rPr spc="40" dirty="0">
                <a:latin typeface="Times New Roman"/>
                <a:cs typeface="Times New Roman"/>
              </a:rPr>
              <a:t> </a:t>
            </a:r>
            <a:r>
              <a:rPr spc="-5" dirty="0"/>
              <a:t>|</a:t>
            </a:r>
            <a:r>
              <a:rPr dirty="0">
                <a:latin typeface="Times New Roman"/>
                <a:cs typeface="Times New Roman"/>
              </a:rPr>
              <a:t> </a:t>
            </a:r>
            <a:r>
              <a:rPr spc="70" dirty="0">
                <a:latin typeface="Times New Roman"/>
                <a:cs typeface="Times New Roman"/>
              </a:rPr>
              <a:t> </a:t>
            </a:r>
            <a:r>
              <a:rPr spc="-10" dirty="0"/>
              <a:t>8</a:t>
            </a:r>
            <a:r>
              <a:rPr spc="-5" dirty="0"/>
              <a:t>.</a:t>
            </a:r>
            <a:r>
              <a:rPr spc="35" dirty="0">
                <a:latin typeface="Times New Roman"/>
                <a:cs typeface="Times New Roman"/>
              </a:rPr>
              <a:t> </a:t>
            </a:r>
            <a:r>
              <a:rPr spc="-10" dirty="0"/>
              <a:t>Ok</a:t>
            </a:r>
            <a:r>
              <a:rPr spc="-15" dirty="0"/>
              <a:t>t</a:t>
            </a:r>
            <a:r>
              <a:rPr dirty="0"/>
              <a:t>ober</a:t>
            </a:r>
            <a:r>
              <a:rPr spc="20" dirty="0">
                <a:latin typeface="Times New Roman"/>
                <a:cs typeface="Times New Roman"/>
              </a:rPr>
              <a:t> </a:t>
            </a:r>
            <a:r>
              <a:rPr dirty="0"/>
              <a:t>20</a:t>
            </a:r>
            <a:r>
              <a:rPr spc="-10" dirty="0"/>
              <a:t>2</a:t>
            </a:r>
            <a:r>
              <a:rPr dirty="0"/>
              <a:t>4</a:t>
            </a:r>
            <a:r>
              <a:rPr spc="35" dirty="0">
                <a:latin typeface="Times New Roman"/>
                <a:cs typeface="Times New Roman"/>
              </a:rPr>
              <a:t> </a:t>
            </a:r>
            <a:r>
              <a:rPr spc="-5" dirty="0"/>
              <a:t>|</a:t>
            </a:r>
            <a:r>
              <a:rPr dirty="0">
                <a:latin typeface="Times New Roman"/>
                <a:cs typeface="Times New Roman"/>
              </a:rPr>
              <a:t> </a:t>
            </a:r>
            <a:r>
              <a:rPr spc="60" dirty="0">
                <a:latin typeface="Times New Roman"/>
                <a:cs typeface="Times New Roman"/>
              </a:rPr>
              <a:t> </a:t>
            </a:r>
            <a:r>
              <a:rPr spc="-5" dirty="0">
                <a:solidFill>
                  <a:srgbClr val="008344"/>
                </a:solidFill>
              </a:rPr>
              <a:t>D</a:t>
            </a:r>
            <a:r>
              <a:rPr spc="-10" dirty="0">
                <a:solidFill>
                  <a:srgbClr val="008344"/>
                </a:solidFill>
              </a:rPr>
              <a:t>r</a:t>
            </a:r>
            <a:r>
              <a:rPr spc="-5" dirty="0">
                <a:solidFill>
                  <a:srgbClr val="008344"/>
                </a:solidFill>
              </a:rPr>
              <a:t>.</a:t>
            </a:r>
            <a:r>
              <a:rPr spc="35" dirty="0">
                <a:solidFill>
                  <a:srgbClr val="008344"/>
                </a:solidFill>
                <a:latin typeface="Times New Roman"/>
                <a:cs typeface="Times New Roman"/>
              </a:rPr>
              <a:t> </a:t>
            </a:r>
            <a:r>
              <a:rPr spc="-10" dirty="0">
                <a:solidFill>
                  <a:srgbClr val="008344"/>
                </a:solidFill>
              </a:rPr>
              <a:t>E</a:t>
            </a:r>
            <a:r>
              <a:rPr spc="-5" dirty="0">
                <a:solidFill>
                  <a:srgbClr val="008344"/>
                </a:solidFill>
              </a:rPr>
              <a:t>ise</a:t>
            </a:r>
            <a:r>
              <a:rPr spc="5" dirty="0">
                <a:solidFill>
                  <a:srgbClr val="008344"/>
                </a:solidFill>
              </a:rPr>
              <a:t>n</a:t>
            </a:r>
            <a:r>
              <a:rPr dirty="0">
                <a:solidFill>
                  <a:srgbClr val="008344"/>
                </a:solidFill>
              </a:rPr>
              <a:t>h</a:t>
            </a:r>
            <a:r>
              <a:rPr spc="-10" dirty="0">
                <a:solidFill>
                  <a:srgbClr val="008344"/>
                </a:solidFill>
              </a:rPr>
              <a:t>a</a:t>
            </a:r>
            <a:r>
              <a:rPr dirty="0">
                <a:solidFill>
                  <a:srgbClr val="008344"/>
                </a:solidFill>
              </a:rPr>
              <a:t>uer</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5579120" y="438780"/>
            <a:ext cx="3121029" cy="520698"/>
          </a:xfrm>
          <a:prstGeom prst="rect">
            <a:avLst/>
          </a:prstGeom>
          <a:blipFill>
            <a:blip r:embed="rId2" cstate="print"/>
            <a:stretch>
              <a:fillRect/>
            </a:stretch>
          </a:blipFill>
        </p:spPr>
        <p:txBody>
          <a:bodyPr wrap="square" lIns="0" tIns="0" rIns="0" bIns="0" rtlCol="0"/>
          <a:lstStyle/>
          <a:p>
            <a:endParaRPr/>
          </a:p>
        </p:txBody>
      </p:sp>
      <p:sp>
        <p:nvSpPr>
          <p:cNvPr id="17" name="bk object 17"/>
          <p:cNvSpPr/>
          <p:nvPr/>
        </p:nvSpPr>
        <p:spPr>
          <a:xfrm>
            <a:off x="0" y="2126492"/>
            <a:ext cx="5431413" cy="4288532"/>
          </a:xfrm>
          <a:prstGeom prst="rect">
            <a:avLst/>
          </a:prstGeom>
          <a:blipFill>
            <a:blip r:embed="rId3" cstate="print"/>
            <a:stretch>
              <a:fillRect/>
            </a:stretch>
          </a:blipFill>
        </p:spPr>
        <p:txBody>
          <a:bodyPr wrap="square" lIns="0" tIns="0" rIns="0" bIns="0" rtlCol="0"/>
          <a:lstStyle/>
          <a:p>
            <a:endParaRPr/>
          </a:p>
        </p:txBody>
      </p:sp>
      <p:sp>
        <p:nvSpPr>
          <p:cNvPr id="18" name="bk object 18"/>
          <p:cNvSpPr/>
          <p:nvPr/>
        </p:nvSpPr>
        <p:spPr>
          <a:xfrm>
            <a:off x="3492886" y="2104644"/>
            <a:ext cx="5542665" cy="4146803"/>
          </a:xfrm>
          <a:prstGeom prst="rect">
            <a:avLst/>
          </a:prstGeom>
          <a:blipFill>
            <a:blip r:embed="rId4" cstate="print"/>
            <a:stretch>
              <a:fillRect/>
            </a:stretch>
          </a:blipFill>
        </p:spPr>
        <p:txBody>
          <a:bodyPr wrap="square" lIns="0" tIns="0" rIns="0" bIns="0" rtlCol="0"/>
          <a:lstStyle/>
          <a:p>
            <a:endParaRPr/>
          </a:p>
        </p:txBody>
      </p:sp>
      <p:sp>
        <p:nvSpPr>
          <p:cNvPr id="19" name="bk object 19"/>
          <p:cNvSpPr/>
          <p:nvPr/>
        </p:nvSpPr>
        <p:spPr>
          <a:xfrm>
            <a:off x="6514459" y="1913132"/>
            <a:ext cx="2627244" cy="4325108"/>
          </a:xfrm>
          <a:prstGeom prst="rect">
            <a:avLst/>
          </a:prstGeom>
          <a:blipFill>
            <a:blip r:embed="rId5" cstate="print"/>
            <a:stretch>
              <a:fillRect/>
            </a:stretch>
          </a:blipFill>
        </p:spPr>
        <p:txBody>
          <a:bodyPr wrap="square" lIns="0" tIns="0" rIns="0" bIns="0" rtlCol="0"/>
          <a:lstStyle/>
          <a:p>
            <a:endParaRPr/>
          </a:p>
        </p:txBody>
      </p:sp>
      <p:sp>
        <p:nvSpPr>
          <p:cNvPr id="20" name="bk object 20"/>
          <p:cNvSpPr/>
          <p:nvPr/>
        </p:nvSpPr>
        <p:spPr>
          <a:xfrm>
            <a:off x="1523" y="22860"/>
            <a:ext cx="9142475" cy="2380487"/>
          </a:xfrm>
          <a:prstGeom prst="rect">
            <a:avLst/>
          </a:prstGeom>
          <a:blipFill>
            <a:blip r:embed="rId6" cstate="print"/>
            <a:stretch>
              <a:fillRect/>
            </a:stretch>
          </a:blipFill>
        </p:spPr>
        <p:txBody>
          <a:bodyPr wrap="square" lIns="0" tIns="0" rIns="0" bIns="0" rtlCol="0"/>
          <a:lstStyle/>
          <a:p>
            <a:endParaRPr/>
          </a:p>
        </p:txBody>
      </p:sp>
      <p:sp>
        <p:nvSpPr>
          <p:cNvPr id="21" name="bk object 21"/>
          <p:cNvSpPr/>
          <p:nvPr/>
        </p:nvSpPr>
        <p:spPr>
          <a:xfrm>
            <a:off x="438899" y="6237732"/>
            <a:ext cx="864083" cy="422147"/>
          </a:xfrm>
          <a:prstGeom prst="rect">
            <a:avLst/>
          </a:prstGeom>
          <a:blipFill>
            <a:blip r:embed="rId7" cstate="print"/>
            <a:stretch>
              <a:fillRect/>
            </a:stretch>
          </a:blipFill>
        </p:spPr>
        <p:txBody>
          <a:bodyPr wrap="square" lIns="0" tIns="0" rIns="0" bIns="0" rtlCol="0"/>
          <a:lstStyle/>
          <a:p>
            <a:endParaRPr/>
          </a:p>
        </p:txBody>
      </p:sp>
      <p:sp>
        <p:nvSpPr>
          <p:cNvPr id="22" name="bk object 22"/>
          <p:cNvSpPr/>
          <p:nvPr/>
        </p:nvSpPr>
        <p:spPr>
          <a:xfrm>
            <a:off x="179831" y="746759"/>
            <a:ext cx="8781288" cy="377951"/>
          </a:xfrm>
          <a:prstGeom prst="rect">
            <a:avLst/>
          </a:prstGeom>
          <a:blipFill>
            <a:blip r:embed="rId8" cstate="print"/>
            <a:stretch>
              <a:fillRect/>
            </a:stretch>
          </a:blipFill>
        </p:spPr>
        <p:txBody>
          <a:bodyPr wrap="square" lIns="0" tIns="0" rIns="0" bIns="0" rtlCol="0"/>
          <a:lstStyle/>
          <a:p>
            <a:endParaRPr/>
          </a:p>
        </p:txBody>
      </p:sp>
      <p:sp>
        <p:nvSpPr>
          <p:cNvPr id="23" name="bk object 23"/>
          <p:cNvSpPr/>
          <p:nvPr/>
        </p:nvSpPr>
        <p:spPr>
          <a:xfrm>
            <a:off x="179831" y="1051560"/>
            <a:ext cx="8705088" cy="377951"/>
          </a:xfrm>
          <a:prstGeom prst="rect">
            <a:avLst/>
          </a:prstGeom>
          <a:blipFill>
            <a:blip r:embed="rId9" cstate="print"/>
            <a:stretch>
              <a:fillRect/>
            </a:stretch>
          </a:blipFill>
        </p:spPr>
        <p:txBody>
          <a:bodyPr wrap="square" lIns="0" tIns="0" rIns="0" bIns="0" rtlCol="0"/>
          <a:lstStyle/>
          <a:p>
            <a:endParaRPr/>
          </a:p>
        </p:txBody>
      </p:sp>
      <p:sp>
        <p:nvSpPr>
          <p:cNvPr id="24" name="bk object 24"/>
          <p:cNvSpPr/>
          <p:nvPr/>
        </p:nvSpPr>
        <p:spPr>
          <a:xfrm>
            <a:off x="179831" y="1356360"/>
            <a:ext cx="7754111" cy="377951"/>
          </a:xfrm>
          <a:prstGeom prst="rect">
            <a:avLst/>
          </a:prstGeom>
          <a:blipFill>
            <a:blip r:embed="rId10" cstate="print"/>
            <a:stretch>
              <a:fillRect/>
            </a:stretch>
          </a:blip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1800" b="1" i="0">
                <a:solidFill>
                  <a:srgbClr val="323232"/>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7/20/2026</a:t>
            </a:fld>
            <a:endParaRPr lang="en-US"/>
          </a:p>
        </p:txBody>
      </p:sp>
      <p:sp>
        <p:nvSpPr>
          <p:cNvPr id="5" name="Holder 5"/>
          <p:cNvSpPr>
            <a:spLocks noGrp="1"/>
          </p:cNvSpPr>
          <p:nvPr>
            <p:ph type="sldNum" sz="quarter" idx="7"/>
          </p:nvPr>
        </p:nvSpPr>
        <p:spPr/>
        <p:txBody>
          <a:bodyPr lIns="0" tIns="0" rIns="0" bIns="0"/>
          <a:lstStyle>
            <a:lvl1pPr>
              <a:defRPr sz="1200" b="0" i="0">
                <a:solidFill>
                  <a:srgbClr val="81837F"/>
                </a:solidFill>
                <a:latin typeface="Arial"/>
                <a:cs typeface="Arial"/>
              </a:defRPr>
            </a:lvl1pPr>
          </a:lstStyle>
          <a:p>
            <a:pPr marL="25400">
              <a:lnSpc>
                <a:spcPct val="100000"/>
              </a:lnSpc>
            </a:pPr>
            <a:fld id="{81D60167-4931-47E6-BA6A-407CBD079E47}" type="slidenum">
              <a:rPr dirty="0"/>
              <a:t>‹#›</a:t>
            </a:fld>
            <a:r>
              <a:rPr spc="40" dirty="0">
                <a:latin typeface="Times New Roman"/>
                <a:cs typeface="Times New Roman"/>
              </a:rPr>
              <a:t> </a:t>
            </a:r>
            <a:r>
              <a:rPr spc="-5" dirty="0"/>
              <a:t>|</a:t>
            </a:r>
            <a:r>
              <a:rPr dirty="0">
                <a:latin typeface="Times New Roman"/>
                <a:cs typeface="Times New Roman"/>
              </a:rPr>
              <a:t> </a:t>
            </a:r>
            <a:r>
              <a:rPr spc="70" dirty="0">
                <a:latin typeface="Times New Roman"/>
                <a:cs typeface="Times New Roman"/>
              </a:rPr>
              <a:t> </a:t>
            </a:r>
            <a:r>
              <a:rPr spc="-10" dirty="0"/>
              <a:t>8</a:t>
            </a:r>
            <a:r>
              <a:rPr spc="-5" dirty="0"/>
              <a:t>.</a:t>
            </a:r>
            <a:r>
              <a:rPr spc="35" dirty="0">
                <a:latin typeface="Times New Roman"/>
                <a:cs typeface="Times New Roman"/>
              </a:rPr>
              <a:t> </a:t>
            </a:r>
            <a:r>
              <a:rPr spc="-10" dirty="0"/>
              <a:t>Ok</a:t>
            </a:r>
            <a:r>
              <a:rPr spc="-15" dirty="0"/>
              <a:t>t</a:t>
            </a:r>
            <a:r>
              <a:rPr dirty="0"/>
              <a:t>ober</a:t>
            </a:r>
            <a:r>
              <a:rPr spc="20" dirty="0">
                <a:latin typeface="Times New Roman"/>
                <a:cs typeface="Times New Roman"/>
              </a:rPr>
              <a:t> </a:t>
            </a:r>
            <a:r>
              <a:rPr dirty="0"/>
              <a:t>20</a:t>
            </a:r>
            <a:r>
              <a:rPr spc="-10" dirty="0"/>
              <a:t>2</a:t>
            </a:r>
            <a:r>
              <a:rPr dirty="0"/>
              <a:t>4</a:t>
            </a:r>
            <a:r>
              <a:rPr spc="35" dirty="0">
                <a:latin typeface="Times New Roman"/>
                <a:cs typeface="Times New Roman"/>
              </a:rPr>
              <a:t> </a:t>
            </a:r>
            <a:r>
              <a:rPr spc="-5" dirty="0"/>
              <a:t>|</a:t>
            </a:r>
            <a:r>
              <a:rPr dirty="0">
                <a:latin typeface="Times New Roman"/>
                <a:cs typeface="Times New Roman"/>
              </a:rPr>
              <a:t> </a:t>
            </a:r>
            <a:r>
              <a:rPr spc="60" dirty="0">
                <a:latin typeface="Times New Roman"/>
                <a:cs typeface="Times New Roman"/>
              </a:rPr>
              <a:t> </a:t>
            </a:r>
            <a:r>
              <a:rPr spc="-5" dirty="0">
                <a:solidFill>
                  <a:srgbClr val="008344"/>
                </a:solidFill>
              </a:rPr>
              <a:t>D</a:t>
            </a:r>
            <a:r>
              <a:rPr spc="-10" dirty="0">
                <a:solidFill>
                  <a:srgbClr val="008344"/>
                </a:solidFill>
              </a:rPr>
              <a:t>r</a:t>
            </a:r>
            <a:r>
              <a:rPr spc="-5" dirty="0">
                <a:solidFill>
                  <a:srgbClr val="008344"/>
                </a:solidFill>
              </a:rPr>
              <a:t>.</a:t>
            </a:r>
            <a:r>
              <a:rPr spc="35" dirty="0">
                <a:solidFill>
                  <a:srgbClr val="008344"/>
                </a:solidFill>
                <a:latin typeface="Times New Roman"/>
                <a:cs typeface="Times New Roman"/>
              </a:rPr>
              <a:t> </a:t>
            </a:r>
            <a:r>
              <a:rPr spc="-10" dirty="0">
                <a:solidFill>
                  <a:srgbClr val="008344"/>
                </a:solidFill>
              </a:rPr>
              <a:t>E</a:t>
            </a:r>
            <a:r>
              <a:rPr spc="-5" dirty="0">
                <a:solidFill>
                  <a:srgbClr val="008344"/>
                </a:solidFill>
              </a:rPr>
              <a:t>ise</a:t>
            </a:r>
            <a:r>
              <a:rPr spc="5" dirty="0">
                <a:solidFill>
                  <a:srgbClr val="008344"/>
                </a:solidFill>
              </a:rPr>
              <a:t>n</a:t>
            </a:r>
            <a:r>
              <a:rPr dirty="0">
                <a:solidFill>
                  <a:srgbClr val="008344"/>
                </a:solidFill>
              </a:rPr>
              <a:t>h</a:t>
            </a:r>
            <a:r>
              <a:rPr spc="-10" dirty="0">
                <a:solidFill>
                  <a:srgbClr val="008344"/>
                </a:solidFill>
              </a:rPr>
              <a:t>a</a:t>
            </a:r>
            <a:r>
              <a:rPr dirty="0">
                <a:solidFill>
                  <a:srgbClr val="008344"/>
                </a:solidFill>
              </a:rPr>
              <a:t>uer</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7/20/2026</a:t>
            </a:fld>
            <a:endParaRPr lang="en-US"/>
          </a:p>
        </p:txBody>
      </p:sp>
      <p:sp>
        <p:nvSpPr>
          <p:cNvPr id="4" name="Holder 4"/>
          <p:cNvSpPr>
            <a:spLocks noGrp="1"/>
          </p:cNvSpPr>
          <p:nvPr>
            <p:ph type="sldNum" sz="quarter" idx="7"/>
          </p:nvPr>
        </p:nvSpPr>
        <p:spPr/>
        <p:txBody>
          <a:bodyPr lIns="0" tIns="0" rIns="0" bIns="0"/>
          <a:lstStyle>
            <a:lvl1pPr>
              <a:defRPr sz="1200" b="0" i="0">
                <a:solidFill>
                  <a:srgbClr val="81837F"/>
                </a:solidFill>
                <a:latin typeface="Arial"/>
                <a:cs typeface="Arial"/>
              </a:defRPr>
            </a:lvl1pPr>
          </a:lstStyle>
          <a:p>
            <a:pPr marL="25400">
              <a:lnSpc>
                <a:spcPct val="100000"/>
              </a:lnSpc>
            </a:pPr>
            <a:fld id="{81D60167-4931-47E6-BA6A-407CBD079E47}" type="slidenum">
              <a:rPr dirty="0"/>
              <a:t>‹#›</a:t>
            </a:fld>
            <a:r>
              <a:rPr spc="40" dirty="0">
                <a:latin typeface="Times New Roman"/>
                <a:cs typeface="Times New Roman"/>
              </a:rPr>
              <a:t> </a:t>
            </a:r>
            <a:r>
              <a:rPr spc="-5" dirty="0"/>
              <a:t>|</a:t>
            </a:r>
            <a:r>
              <a:rPr dirty="0">
                <a:latin typeface="Times New Roman"/>
                <a:cs typeface="Times New Roman"/>
              </a:rPr>
              <a:t> </a:t>
            </a:r>
            <a:r>
              <a:rPr spc="70" dirty="0">
                <a:latin typeface="Times New Roman"/>
                <a:cs typeface="Times New Roman"/>
              </a:rPr>
              <a:t> </a:t>
            </a:r>
            <a:r>
              <a:rPr spc="-10" dirty="0"/>
              <a:t>8</a:t>
            </a:r>
            <a:r>
              <a:rPr spc="-5" dirty="0"/>
              <a:t>.</a:t>
            </a:r>
            <a:r>
              <a:rPr spc="35" dirty="0">
                <a:latin typeface="Times New Roman"/>
                <a:cs typeface="Times New Roman"/>
              </a:rPr>
              <a:t> </a:t>
            </a:r>
            <a:r>
              <a:rPr spc="-10" dirty="0"/>
              <a:t>Ok</a:t>
            </a:r>
            <a:r>
              <a:rPr spc="-15" dirty="0"/>
              <a:t>t</a:t>
            </a:r>
            <a:r>
              <a:rPr dirty="0"/>
              <a:t>ober</a:t>
            </a:r>
            <a:r>
              <a:rPr spc="20" dirty="0">
                <a:latin typeface="Times New Roman"/>
                <a:cs typeface="Times New Roman"/>
              </a:rPr>
              <a:t> </a:t>
            </a:r>
            <a:r>
              <a:rPr dirty="0"/>
              <a:t>20</a:t>
            </a:r>
            <a:r>
              <a:rPr spc="-10" dirty="0"/>
              <a:t>2</a:t>
            </a:r>
            <a:r>
              <a:rPr dirty="0"/>
              <a:t>4</a:t>
            </a:r>
            <a:r>
              <a:rPr spc="35" dirty="0">
                <a:latin typeface="Times New Roman"/>
                <a:cs typeface="Times New Roman"/>
              </a:rPr>
              <a:t> </a:t>
            </a:r>
            <a:r>
              <a:rPr spc="-5" dirty="0"/>
              <a:t>|</a:t>
            </a:r>
            <a:r>
              <a:rPr dirty="0">
                <a:latin typeface="Times New Roman"/>
                <a:cs typeface="Times New Roman"/>
              </a:rPr>
              <a:t> </a:t>
            </a:r>
            <a:r>
              <a:rPr spc="60" dirty="0">
                <a:latin typeface="Times New Roman"/>
                <a:cs typeface="Times New Roman"/>
              </a:rPr>
              <a:t> </a:t>
            </a:r>
            <a:r>
              <a:rPr spc="-5" dirty="0">
                <a:solidFill>
                  <a:srgbClr val="008344"/>
                </a:solidFill>
              </a:rPr>
              <a:t>D</a:t>
            </a:r>
            <a:r>
              <a:rPr spc="-10" dirty="0">
                <a:solidFill>
                  <a:srgbClr val="008344"/>
                </a:solidFill>
              </a:rPr>
              <a:t>r</a:t>
            </a:r>
            <a:r>
              <a:rPr spc="-5" dirty="0">
                <a:solidFill>
                  <a:srgbClr val="008344"/>
                </a:solidFill>
              </a:rPr>
              <a:t>.</a:t>
            </a:r>
            <a:r>
              <a:rPr spc="35" dirty="0">
                <a:solidFill>
                  <a:srgbClr val="008344"/>
                </a:solidFill>
                <a:latin typeface="Times New Roman"/>
                <a:cs typeface="Times New Roman"/>
              </a:rPr>
              <a:t> </a:t>
            </a:r>
            <a:r>
              <a:rPr spc="-10" dirty="0">
                <a:solidFill>
                  <a:srgbClr val="008344"/>
                </a:solidFill>
              </a:rPr>
              <a:t>E</a:t>
            </a:r>
            <a:r>
              <a:rPr spc="-5" dirty="0">
                <a:solidFill>
                  <a:srgbClr val="008344"/>
                </a:solidFill>
              </a:rPr>
              <a:t>ise</a:t>
            </a:r>
            <a:r>
              <a:rPr spc="5" dirty="0">
                <a:solidFill>
                  <a:srgbClr val="008344"/>
                </a:solidFill>
              </a:rPr>
              <a:t>n</a:t>
            </a:r>
            <a:r>
              <a:rPr dirty="0">
                <a:solidFill>
                  <a:srgbClr val="008344"/>
                </a:solidFill>
              </a:rPr>
              <a:t>h</a:t>
            </a:r>
            <a:r>
              <a:rPr spc="-10" dirty="0">
                <a:solidFill>
                  <a:srgbClr val="008344"/>
                </a:solidFill>
              </a:rPr>
              <a:t>a</a:t>
            </a:r>
            <a:r>
              <a:rPr dirty="0">
                <a:solidFill>
                  <a:srgbClr val="008344"/>
                </a:solidFill>
              </a:rPr>
              <a:t>uer</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438150" y="2381250"/>
            <a:ext cx="4057650" cy="3848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2381250"/>
            <a:ext cx="4057650" cy="3848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4">
            <a:extLst>
              <a:ext uri="{FF2B5EF4-FFF2-40B4-BE49-F238E27FC236}">
                <a16:creationId xmlns:a16="http://schemas.microsoft.com/office/drawing/2014/main" id="{058BEA4B-084D-AB6A-9BE4-51EC61CF89CA}"/>
              </a:ext>
            </a:extLst>
          </p:cNvPr>
          <p:cNvSpPr>
            <a:spLocks noGrp="1" noChangeArrowheads="1"/>
          </p:cNvSpPr>
          <p:nvPr>
            <p:ph type="dt" sz="half" idx="10"/>
          </p:nvPr>
        </p:nvSpPr>
        <p:spPr>
          <a:ln/>
        </p:spPr>
        <p:txBody>
          <a:bodyPr/>
          <a:lstStyle>
            <a:lvl1pPr>
              <a:defRPr/>
            </a:lvl1pPr>
          </a:lstStyle>
          <a:p>
            <a:pPr>
              <a:defRPr/>
            </a:pPr>
            <a:r>
              <a:rPr lang="de-DE"/>
              <a:t>| Graupa, 24. Januar 2019  |  R 46</a:t>
            </a:r>
            <a:endParaRPr lang="de-DE">
              <a:solidFill>
                <a:schemeClr val="accent1"/>
              </a:solidFill>
            </a:endParaRPr>
          </a:p>
        </p:txBody>
      </p:sp>
      <p:sp>
        <p:nvSpPr>
          <p:cNvPr id="6" name="Rectangle 6">
            <a:extLst>
              <a:ext uri="{FF2B5EF4-FFF2-40B4-BE49-F238E27FC236}">
                <a16:creationId xmlns:a16="http://schemas.microsoft.com/office/drawing/2014/main" id="{FEF274EE-9573-39A4-D939-1CDEB3A60348}"/>
              </a:ext>
            </a:extLst>
          </p:cNvPr>
          <p:cNvSpPr>
            <a:spLocks noGrp="1" noChangeArrowheads="1"/>
          </p:cNvSpPr>
          <p:nvPr>
            <p:ph type="sldNum" sz="quarter" idx="11"/>
          </p:nvPr>
        </p:nvSpPr>
        <p:spPr>
          <a:ln/>
        </p:spPr>
        <p:txBody>
          <a:bodyPr/>
          <a:lstStyle>
            <a:lvl1pPr>
              <a:defRPr/>
            </a:lvl1pPr>
          </a:lstStyle>
          <a:p>
            <a:pPr>
              <a:defRPr/>
            </a:pPr>
            <a:fld id="{F182DC06-0C66-466E-A85E-9C2CE8814230}" type="slidenum">
              <a:rPr lang="de-DE" altLang="sk-SK"/>
              <a:pPr>
                <a:defRPr/>
              </a:pPr>
              <a:t>‹#›</a:t>
            </a:fld>
            <a:endParaRPr lang="de-DE" altLang="sk-SK"/>
          </a:p>
        </p:txBody>
      </p:sp>
    </p:spTree>
    <p:extLst>
      <p:ext uri="{BB962C8B-B14F-4D97-AF65-F5344CB8AC3E}">
        <p14:creationId xmlns:p14="http://schemas.microsoft.com/office/powerpoint/2010/main" val="913557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5574670" y="436891"/>
            <a:ext cx="3118103" cy="520698"/>
          </a:xfrm>
          <a:prstGeom prst="rect">
            <a:avLst/>
          </a:prstGeom>
          <a:blipFill>
            <a:blip r:embed="rId8" cstate="print"/>
            <a:stretch>
              <a:fillRect/>
            </a:stretch>
          </a:blipFill>
        </p:spPr>
        <p:txBody>
          <a:bodyPr wrap="square" lIns="0" tIns="0" rIns="0" bIns="0" rtlCol="0"/>
          <a:lstStyle/>
          <a:p>
            <a:endParaRPr/>
          </a:p>
        </p:txBody>
      </p:sp>
      <p:sp>
        <p:nvSpPr>
          <p:cNvPr id="2" name="Holder 2"/>
          <p:cNvSpPr>
            <a:spLocks noGrp="1"/>
          </p:cNvSpPr>
          <p:nvPr>
            <p:ph type="title"/>
          </p:nvPr>
        </p:nvSpPr>
        <p:spPr>
          <a:xfrm>
            <a:off x="167132" y="765821"/>
            <a:ext cx="8809735" cy="889635"/>
          </a:xfrm>
          <a:prstGeom prst="rect">
            <a:avLst/>
          </a:prstGeom>
        </p:spPr>
        <p:txBody>
          <a:bodyPr wrap="square" lIns="0" tIns="0" rIns="0" bIns="0">
            <a:spAutoFit/>
          </a:bodyPr>
          <a:lstStyle>
            <a:lvl1pPr>
              <a:defRPr sz="1800" b="1" i="0">
                <a:solidFill>
                  <a:srgbClr val="323232"/>
                </a:solidFill>
                <a:latin typeface="Arial"/>
                <a:cs typeface="Arial"/>
              </a:defRPr>
            </a:lvl1pPr>
          </a:lstStyle>
          <a:p>
            <a:endParaRPr/>
          </a:p>
        </p:txBody>
      </p:sp>
      <p:sp>
        <p:nvSpPr>
          <p:cNvPr id="3" name="Holder 3"/>
          <p:cNvSpPr>
            <a:spLocks noGrp="1"/>
          </p:cNvSpPr>
          <p:nvPr>
            <p:ph type="body" idx="1"/>
          </p:nvPr>
        </p:nvSpPr>
        <p:spPr>
          <a:xfrm>
            <a:off x="645668" y="1224711"/>
            <a:ext cx="7852662" cy="1824989"/>
          </a:xfrm>
          <a:prstGeom prst="rect">
            <a:avLst/>
          </a:prstGeom>
        </p:spPr>
        <p:txBody>
          <a:bodyPr wrap="square" lIns="0" tIns="0" rIns="0" bIns="0">
            <a:spAutoFit/>
          </a:bodyPr>
          <a:lstStyle>
            <a:lvl1pPr>
              <a:defRPr sz="1800" b="0" i="0">
                <a:solidFill>
                  <a:srgbClr val="323232"/>
                </a:solidFill>
                <a:latin typeface="Arial"/>
                <a:cs typeface="Arial"/>
              </a:defRPr>
            </a:lvl1pPr>
          </a:lstStyle>
          <a:p>
            <a:endParaRPr/>
          </a:p>
        </p:txBody>
      </p:sp>
      <p:sp>
        <p:nvSpPr>
          <p:cNvPr id="4" name="Holder 4"/>
          <p:cNvSpPr>
            <a:spLocks noGrp="1"/>
          </p:cNvSpPr>
          <p:nvPr>
            <p:ph type="ftr" sz="quarter" idx="5"/>
          </p:nvPr>
        </p:nvSpPr>
        <p:spPr>
          <a:xfrm>
            <a:off x="3108960" y="6377940"/>
            <a:ext cx="2926079"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7/20/2026</a:t>
            </a:fld>
            <a:endParaRPr lang="en-US"/>
          </a:p>
        </p:txBody>
      </p:sp>
      <p:sp>
        <p:nvSpPr>
          <p:cNvPr id="6" name="Holder 6"/>
          <p:cNvSpPr>
            <a:spLocks noGrp="1"/>
          </p:cNvSpPr>
          <p:nvPr>
            <p:ph type="sldNum" sz="quarter" idx="7"/>
          </p:nvPr>
        </p:nvSpPr>
        <p:spPr>
          <a:xfrm>
            <a:off x="500380" y="6453583"/>
            <a:ext cx="2651760" cy="177800"/>
          </a:xfrm>
          <a:prstGeom prst="rect">
            <a:avLst/>
          </a:prstGeom>
        </p:spPr>
        <p:txBody>
          <a:bodyPr wrap="square" lIns="0" tIns="0" rIns="0" bIns="0">
            <a:spAutoFit/>
          </a:bodyPr>
          <a:lstStyle>
            <a:lvl1pPr>
              <a:defRPr sz="1200" b="0" i="0">
                <a:solidFill>
                  <a:srgbClr val="81837F"/>
                </a:solidFill>
                <a:latin typeface="Arial"/>
                <a:cs typeface="Arial"/>
              </a:defRPr>
            </a:lvl1pPr>
          </a:lstStyle>
          <a:p>
            <a:pPr marL="25400">
              <a:lnSpc>
                <a:spcPct val="100000"/>
              </a:lnSpc>
            </a:pPr>
            <a:fld id="{81D60167-4931-47E6-BA6A-407CBD079E47}" type="slidenum">
              <a:rPr dirty="0"/>
              <a:t>‹#›</a:t>
            </a:fld>
            <a:r>
              <a:rPr spc="40" dirty="0">
                <a:latin typeface="Times New Roman"/>
                <a:cs typeface="Times New Roman"/>
              </a:rPr>
              <a:t> </a:t>
            </a:r>
            <a:r>
              <a:rPr spc="-5" dirty="0"/>
              <a:t>|</a:t>
            </a:r>
            <a:r>
              <a:rPr dirty="0">
                <a:latin typeface="Times New Roman"/>
                <a:cs typeface="Times New Roman"/>
              </a:rPr>
              <a:t> </a:t>
            </a:r>
            <a:r>
              <a:rPr spc="70" dirty="0">
                <a:latin typeface="Times New Roman"/>
                <a:cs typeface="Times New Roman"/>
              </a:rPr>
              <a:t> </a:t>
            </a:r>
            <a:r>
              <a:rPr spc="-10" dirty="0"/>
              <a:t>8</a:t>
            </a:r>
            <a:r>
              <a:rPr spc="-5" dirty="0"/>
              <a:t>.</a:t>
            </a:r>
            <a:r>
              <a:rPr spc="35" dirty="0">
                <a:latin typeface="Times New Roman"/>
                <a:cs typeface="Times New Roman"/>
              </a:rPr>
              <a:t> </a:t>
            </a:r>
            <a:r>
              <a:rPr spc="-10" dirty="0"/>
              <a:t>Ok</a:t>
            </a:r>
            <a:r>
              <a:rPr spc="-15" dirty="0"/>
              <a:t>t</a:t>
            </a:r>
            <a:r>
              <a:rPr dirty="0"/>
              <a:t>ober</a:t>
            </a:r>
            <a:r>
              <a:rPr spc="20" dirty="0">
                <a:latin typeface="Times New Roman"/>
                <a:cs typeface="Times New Roman"/>
              </a:rPr>
              <a:t> </a:t>
            </a:r>
            <a:r>
              <a:rPr dirty="0"/>
              <a:t>20</a:t>
            </a:r>
            <a:r>
              <a:rPr spc="-10" dirty="0"/>
              <a:t>2</a:t>
            </a:r>
            <a:r>
              <a:rPr dirty="0"/>
              <a:t>4</a:t>
            </a:r>
            <a:r>
              <a:rPr spc="35" dirty="0">
                <a:latin typeface="Times New Roman"/>
                <a:cs typeface="Times New Roman"/>
              </a:rPr>
              <a:t> </a:t>
            </a:r>
            <a:r>
              <a:rPr spc="-5" dirty="0"/>
              <a:t>|</a:t>
            </a:r>
            <a:r>
              <a:rPr dirty="0">
                <a:latin typeface="Times New Roman"/>
                <a:cs typeface="Times New Roman"/>
              </a:rPr>
              <a:t> </a:t>
            </a:r>
            <a:r>
              <a:rPr spc="60" dirty="0">
                <a:latin typeface="Times New Roman"/>
                <a:cs typeface="Times New Roman"/>
              </a:rPr>
              <a:t> </a:t>
            </a:r>
            <a:r>
              <a:rPr spc="-5" dirty="0">
                <a:solidFill>
                  <a:srgbClr val="008344"/>
                </a:solidFill>
              </a:rPr>
              <a:t>D</a:t>
            </a:r>
            <a:r>
              <a:rPr spc="-10" dirty="0">
                <a:solidFill>
                  <a:srgbClr val="008344"/>
                </a:solidFill>
              </a:rPr>
              <a:t>r</a:t>
            </a:r>
            <a:r>
              <a:rPr spc="-5" dirty="0">
                <a:solidFill>
                  <a:srgbClr val="008344"/>
                </a:solidFill>
              </a:rPr>
              <a:t>.</a:t>
            </a:r>
            <a:r>
              <a:rPr spc="35" dirty="0">
                <a:solidFill>
                  <a:srgbClr val="008344"/>
                </a:solidFill>
                <a:latin typeface="Times New Roman"/>
                <a:cs typeface="Times New Roman"/>
              </a:rPr>
              <a:t> </a:t>
            </a:r>
            <a:r>
              <a:rPr spc="-10" dirty="0">
                <a:solidFill>
                  <a:srgbClr val="008344"/>
                </a:solidFill>
              </a:rPr>
              <a:t>E</a:t>
            </a:r>
            <a:r>
              <a:rPr spc="-5" dirty="0">
                <a:solidFill>
                  <a:srgbClr val="008344"/>
                </a:solidFill>
              </a:rPr>
              <a:t>ise</a:t>
            </a:r>
            <a:r>
              <a:rPr spc="5" dirty="0">
                <a:solidFill>
                  <a:srgbClr val="008344"/>
                </a:solidFill>
              </a:rPr>
              <a:t>n</a:t>
            </a:r>
            <a:r>
              <a:rPr dirty="0">
                <a:solidFill>
                  <a:srgbClr val="008344"/>
                </a:solidFill>
              </a:rPr>
              <a:t>h</a:t>
            </a:r>
            <a:r>
              <a:rPr spc="-10" dirty="0">
                <a:solidFill>
                  <a:srgbClr val="008344"/>
                </a:solidFill>
              </a:rPr>
              <a:t>a</a:t>
            </a:r>
            <a:r>
              <a:rPr dirty="0">
                <a:solidFill>
                  <a:srgbClr val="008344"/>
                </a:solidFill>
              </a:rPr>
              <a:t>uer</a:t>
            </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21.png"/><Relationship Id="rId7" Type="http://schemas.openxmlformats.org/officeDocument/2006/relationships/image" Target="../media/image24.jpe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23.png"/><Relationship Id="rId5" Type="http://schemas.openxmlformats.org/officeDocument/2006/relationships/image" Target="../media/image22.jpeg"/><Relationship Id="rId4" Type="http://schemas.openxmlformats.org/officeDocument/2006/relationships/image" Target="../media/image19.jpeg"/><Relationship Id="rId9"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jpg"/><Relationship Id="rId7"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5.xml"/><Relationship Id="rId6" Type="http://schemas.openxmlformats.org/officeDocument/2006/relationships/image" Target="../media/image29.jpg"/><Relationship Id="rId5" Type="http://schemas.openxmlformats.org/officeDocument/2006/relationships/image" Target="../media/image28.png"/><Relationship Id="rId10" Type="http://schemas.openxmlformats.org/officeDocument/2006/relationships/image" Target="../media/image33.png"/><Relationship Id="rId4" Type="http://schemas.openxmlformats.org/officeDocument/2006/relationships/image" Target="../media/image27.jpg"/><Relationship Id="rId9" Type="http://schemas.openxmlformats.org/officeDocument/2006/relationships/image" Target="../media/image32.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4.png"/><Relationship Id="rId7"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jpeg"/><Relationship Id="rId4" Type="http://schemas.openxmlformats.org/officeDocument/2006/relationships/image" Target="../media/image13.png"/><Relationship Id="rId9" Type="http://schemas.openxmlformats.org/officeDocument/2006/relationships/image" Target="../media/image19.jpeg"/></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3.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3.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0.JP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9831" y="215645"/>
            <a:ext cx="8809735" cy="1723549"/>
          </a:xfrm>
          <a:prstGeom prst="rect">
            <a:avLst/>
          </a:prstGeom>
        </p:spPr>
        <p:txBody>
          <a:bodyPr vert="horz" wrap="square" lIns="0" tIns="0" rIns="0" bIns="0" rtlCol="0">
            <a:spAutoFit/>
          </a:bodyPr>
          <a:lstStyle/>
          <a:p>
            <a:pPr marL="12700" marR="5080" algn="l">
              <a:spcBef>
                <a:spcPts val="1200"/>
              </a:spcBef>
              <a:spcAft>
                <a:spcPts val="1200"/>
              </a:spcAft>
            </a:pPr>
            <a:r>
              <a:rPr lang="de-DE" sz="2400" dirty="0">
                <a:latin typeface="Arial"/>
                <a:cs typeface="Arial"/>
              </a:rPr>
              <a:t>Waldmanagementplanung - Wohin?</a:t>
            </a:r>
            <a:br>
              <a:rPr lang="de-DE" sz="2400" dirty="0">
                <a:latin typeface="Arial"/>
                <a:cs typeface="Arial"/>
              </a:rPr>
            </a:br>
            <a:br>
              <a:rPr lang="de-DE" sz="2400" dirty="0">
                <a:latin typeface="Arial"/>
                <a:cs typeface="Arial"/>
              </a:rPr>
            </a:br>
            <a:r>
              <a:rPr lang="de-DE" sz="1600" b="0" dirty="0"/>
              <a:t>Zusammenfassung einer Expertise zum Waldpolitikbericht </a:t>
            </a:r>
            <a:r>
              <a:rPr lang="de-DE" sz="1600" b="0" i="1" dirty="0">
                <a:effectLst/>
                <a:latin typeface="Arial" panose="020B0604020202020204" pitchFamily="34" charset="0"/>
                <a:ea typeface="Aptos" panose="020B0004020202020204" pitchFamily="34" charset="0"/>
                <a:cs typeface="Times New Roman" panose="02020603050405020304" pitchFamily="18" charset="0"/>
              </a:rPr>
              <a:t>„Analyse der Effizienz des FMP in der Ukraine und Ausarbeitung eines Entwurfs für ein „Programm zur Entwicklung des FMP und des NFI” unter Berücksichtigung der Erfahrungen Deutschlands und der EU“ </a:t>
            </a:r>
            <a:r>
              <a:rPr lang="de-DE" sz="1600" b="0" cap="small" dirty="0">
                <a:effectLst/>
                <a:latin typeface="Arial" panose="020B0604020202020204" pitchFamily="34" charset="0"/>
                <a:ea typeface="Aptos" panose="020B0004020202020204" pitchFamily="34" charset="0"/>
                <a:cs typeface="Times New Roman" panose="02020603050405020304" pitchFamily="18" charset="0"/>
              </a:rPr>
              <a:t>[Viktor </a:t>
            </a:r>
            <a:r>
              <a:rPr lang="de-DE" sz="1600" b="0" cap="small" dirty="0" err="1">
                <a:effectLst/>
                <a:latin typeface="Arial" panose="020B0604020202020204" pitchFamily="34" charset="0"/>
                <a:ea typeface="Aptos" panose="020B0004020202020204" pitchFamily="34" charset="0"/>
                <a:cs typeface="Times New Roman" panose="02020603050405020304" pitchFamily="18" charset="0"/>
              </a:rPr>
              <a:t>Melnychenko</a:t>
            </a:r>
            <a:r>
              <a:rPr lang="de-DE" sz="1600" b="0" cap="small" dirty="0">
                <a:effectLst/>
                <a:latin typeface="Arial" panose="020B0604020202020204" pitchFamily="34" charset="0"/>
                <a:ea typeface="Aptos" panose="020B0004020202020204" pitchFamily="34" charset="0"/>
                <a:cs typeface="Times New Roman" panose="02020603050405020304" pitchFamily="18" charset="0"/>
              </a:rPr>
              <a:t>, 2026]</a:t>
            </a:r>
            <a:endParaRPr sz="1600" b="0" dirty="0">
              <a:latin typeface="Arial"/>
              <a:cs typeface="Arial"/>
            </a:endParaRPr>
          </a:p>
        </p:txBody>
      </p:sp>
      <p:sp>
        <p:nvSpPr>
          <p:cNvPr id="3" name="object 3"/>
          <p:cNvSpPr/>
          <p:nvPr/>
        </p:nvSpPr>
        <p:spPr>
          <a:xfrm>
            <a:off x="179831" y="1959864"/>
            <a:ext cx="685800" cy="225551"/>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694944" y="1959864"/>
            <a:ext cx="2159508" cy="225551"/>
          </a:xfrm>
          <a:prstGeom prst="rect">
            <a:avLst/>
          </a:prstGeom>
          <a:blipFill>
            <a:blip r:embed="rId4" cstate="print"/>
            <a:stretch>
              <a:fillRect/>
            </a:stretch>
          </a:blipFill>
        </p:spPr>
        <p:txBody>
          <a:bodyPr wrap="square" lIns="0" tIns="0" rIns="0" bIns="0" rtlCol="0"/>
          <a:lstStyle/>
          <a:p>
            <a:endParaRPr/>
          </a:p>
        </p:txBody>
      </p:sp>
      <p:sp>
        <p:nvSpPr>
          <p:cNvPr id="6" name="object 6"/>
          <p:cNvSpPr txBox="1"/>
          <p:nvPr/>
        </p:nvSpPr>
        <p:spPr>
          <a:xfrm>
            <a:off x="1759552" y="6476763"/>
            <a:ext cx="5624895" cy="184666"/>
          </a:xfrm>
          <a:prstGeom prst="rect">
            <a:avLst/>
          </a:prstGeom>
        </p:spPr>
        <p:txBody>
          <a:bodyPr vert="horz" wrap="square" lIns="0" tIns="0" rIns="0" bIns="0" rtlCol="0">
            <a:spAutoFit/>
          </a:bodyPr>
          <a:lstStyle/>
          <a:p>
            <a:pPr marL="12700">
              <a:lnSpc>
                <a:spcPct val="100000"/>
              </a:lnSpc>
            </a:pPr>
            <a:r>
              <a:rPr sz="1200" spc="-5" dirty="0">
                <a:solidFill>
                  <a:srgbClr val="4C8A1D"/>
                </a:solidFill>
                <a:latin typeface="Arial"/>
                <a:cs typeface="Arial"/>
              </a:rPr>
              <a:t>D</a:t>
            </a:r>
            <a:r>
              <a:rPr sz="1200" spc="-10" dirty="0">
                <a:solidFill>
                  <a:srgbClr val="4C8A1D"/>
                </a:solidFill>
                <a:latin typeface="Arial"/>
                <a:cs typeface="Arial"/>
              </a:rPr>
              <a:t>r</a:t>
            </a:r>
            <a:r>
              <a:rPr sz="1200" spc="-5" dirty="0">
                <a:solidFill>
                  <a:srgbClr val="4C8A1D"/>
                </a:solidFill>
                <a:latin typeface="Arial"/>
                <a:cs typeface="Arial"/>
              </a:rPr>
              <a:t>.</a:t>
            </a:r>
            <a:r>
              <a:rPr sz="1200" spc="35" dirty="0">
                <a:solidFill>
                  <a:srgbClr val="4C8A1D"/>
                </a:solidFill>
                <a:latin typeface="Times New Roman"/>
                <a:cs typeface="Times New Roman"/>
              </a:rPr>
              <a:t> </a:t>
            </a:r>
            <a:r>
              <a:rPr sz="1200" spc="-5" dirty="0">
                <a:solidFill>
                  <a:srgbClr val="4C8A1D"/>
                </a:solidFill>
                <a:latin typeface="Arial"/>
                <a:cs typeface="Arial"/>
              </a:rPr>
              <a:t>Di</a:t>
            </a:r>
            <a:r>
              <a:rPr sz="1200" dirty="0">
                <a:solidFill>
                  <a:srgbClr val="4C8A1D"/>
                </a:solidFill>
                <a:latin typeface="Arial"/>
                <a:cs typeface="Arial"/>
              </a:rPr>
              <a:t>r</a:t>
            </a:r>
            <a:r>
              <a:rPr sz="1200" spc="-5" dirty="0">
                <a:solidFill>
                  <a:srgbClr val="4C8A1D"/>
                </a:solidFill>
                <a:latin typeface="Arial"/>
                <a:cs typeface="Arial"/>
              </a:rPr>
              <a:t>k-Ro</a:t>
            </a:r>
            <a:r>
              <a:rPr sz="1200" spc="5" dirty="0">
                <a:solidFill>
                  <a:srgbClr val="4C8A1D"/>
                </a:solidFill>
                <a:latin typeface="Arial"/>
                <a:cs typeface="Arial"/>
              </a:rPr>
              <a:t>g</a:t>
            </a:r>
            <a:r>
              <a:rPr sz="1200" dirty="0">
                <a:solidFill>
                  <a:srgbClr val="4C8A1D"/>
                </a:solidFill>
                <a:latin typeface="Arial"/>
                <a:cs typeface="Arial"/>
              </a:rPr>
              <a:t>er</a:t>
            </a:r>
            <a:r>
              <a:rPr sz="1200" spc="30" dirty="0">
                <a:solidFill>
                  <a:srgbClr val="4C8A1D"/>
                </a:solidFill>
                <a:latin typeface="Times New Roman"/>
                <a:cs typeface="Times New Roman"/>
              </a:rPr>
              <a:t> </a:t>
            </a:r>
            <a:r>
              <a:rPr sz="1200" dirty="0">
                <a:solidFill>
                  <a:srgbClr val="4C8A1D"/>
                </a:solidFill>
                <a:latin typeface="Arial"/>
                <a:cs typeface="Arial"/>
              </a:rPr>
              <a:t>Eis</a:t>
            </a:r>
            <a:r>
              <a:rPr sz="1200" spc="-10" dirty="0">
                <a:solidFill>
                  <a:srgbClr val="4C8A1D"/>
                </a:solidFill>
                <a:latin typeface="Arial"/>
                <a:cs typeface="Arial"/>
              </a:rPr>
              <a:t>e</a:t>
            </a:r>
            <a:r>
              <a:rPr sz="1200" dirty="0">
                <a:solidFill>
                  <a:srgbClr val="4C8A1D"/>
                </a:solidFill>
                <a:latin typeface="Arial"/>
                <a:cs typeface="Arial"/>
              </a:rPr>
              <a:t>nh</a:t>
            </a:r>
            <a:r>
              <a:rPr sz="1200" spc="-10" dirty="0">
                <a:solidFill>
                  <a:srgbClr val="4C8A1D"/>
                </a:solidFill>
                <a:latin typeface="Arial"/>
                <a:cs typeface="Arial"/>
              </a:rPr>
              <a:t>a</a:t>
            </a:r>
            <a:r>
              <a:rPr sz="1200" dirty="0">
                <a:solidFill>
                  <a:srgbClr val="4C8A1D"/>
                </a:solidFill>
                <a:latin typeface="Arial"/>
                <a:cs typeface="Arial"/>
              </a:rPr>
              <a:t>uer</a:t>
            </a:r>
            <a:r>
              <a:rPr sz="1200" spc="30" dirty="0">
                <a:solidFill>
                  <a:srgbClr val="4C8A1D"/>
                </a:solidFill>
                <a:latin typeface="Times New Roman"/>
                <a:cs typeface="Times New Roman"/>
              </a:rPr>
              <a:t> </a:t>
            </a:r>
            <a:r>
              <a:rPr sz="1200" spc="-5" dirty="0">
                <a:solidFill>
                  <a:srgbClr val="4C8A1D"/>
                </a:solidFill>
                <a:latin typeface="Arial"/>
                <a:cs typeface="Arial"/>
              </a:rPr>
              <a:t>(Di</a:t>
            </a:r>
            <a:r>
              <a:rPr sz="1200" dirty="0">
                <a:solidFill>
                  <a:srgbClr val="4C8A1D"/>
                </a:solidFill>
                <a:latin typeface="Arial"/>
                <a:cs typeface="Arial"/>
              </a:rPr>
              <a:t>r</a:t>
            </a:r>
            <a:r>
              <a:rPr sz="1200" spc="-45" dirty="0">
                <a:solidFill>
                  <a:srgbClr val="4C8A1D"/>
                </a:solidFill>
                <a:latin typeface="Arial"/>
                <a:cs typeface="Arial"/>
              </a:rPr>
              <a:t>k</a:t>
            </a:r>
            <a:r>
              <a:rPr lang="de-DE" sz="1200" spc="-5" dirty="0">
                <a:solidFill>
                  <a:srgbClr val="4C8A1D"/>
                </a:solidFill>
                <a:latin typeface="Arial"/>
                <a:cs typeface="Arial"/>
              </a:rPr>
              <a:t>-</a:t>
            </a:r>
            <a:r>
              <a:rPr sz="1200" spc="-5" dirty="0" err="1">
                <a:solidFill>
                  <a:srgbClr val="4C8A1D"/>
                </a:solidFill>
                <a:latin typeface="Arial"/>
                <a:cs typeface="Arial"/>
              </a:rPr>
              <a:t>Ro</a:t>
            </a:r>
            <a:r>
              <a:rPr sz="1200" spc="5" dirty="0" err="1">
                <a:solidFill>
                  <a:srgbClr val="4C8A1D"/>
                </a:solidFill>
                <a:latin typeface="Arial"/>
                <a:cs typeface="Arial"/>
              </a:rPr>
              <a:t>g</a:t>
            </a:r>
            <a:r>
              <a:rPr sz="1200" dirty="0" err="1">
                <a:solidFill>
                  <a:srgbClr val="4C8A1D"/>
                </a:solidFill>
                <a:latin typeface="Arial"/>
                <a:cs typeface="Arial"/>
              </a:rPr>
              <a:t>er.Eis</a:t>
            </a:r>
            <a:r>
              <a:rPr sz="1200" spc="-10" dirty="0" err="1">
                <a:solidFill>
                  <a:srgbClr val="4C8A1D"/>
                </a:solidFill>
                <a:latin typeface="Arial"/>
                <a:cs typeface="Arial"/>
              </a:rPr>
              <a:t>e</a:t>
            </a:r>
            <a:r>
              <a:rPr sz="1200" dirty="0" err="1">
                <a:solidFill>
                  <a:srgbClr val="4C8A1D"/>
                </a:solidFill>
                <a:latin typeface="Arial"/>
                <a:cs typeface="Arial"/>
              </a:rPr>
              <a:t>nh</a:t>
            </a:r>
            <a:r>
              <a:rPr sz="1200" spc="-10" dirty="0" err="1">
                <a:solidFill>
                  <a:srgbClr val="4C8A1D"/>
                </a:solidFill>
                <a:latin typeface="Arial"/>
                <a:cs typeface="Arial"/>
              </a:rPr>
              <a:t>a</a:t>
            </a:r>
            <a:r>
              <a:rPr sz="1200" dirty="0" err="1">
                <a:solidFill>
                  <a:srgbClr val="4C8A1D"/>
                </a:solidFill>
                <a:latin typeface="Arial"/>
                <a:cs typeface="Arial"/>
              </a:rPr>
              <a:t>uer@</a:t>
            </a:r>
            <a:r>
              <a:rPr sz="1200" spc="-10" dirty="0" err="1">
                <a:solidFill>
                  <a:srgbClr val="4C8A1D"/>
                </a:solidFill>
                <a:latin typeface="Arial"/>
                <a:cs typeface="Arial"/>
              </a:rPr>
              <a:t>s</a:t>
            </a:r>
            <a:r>
              <a:rPr lang="de-DE" sz="1200" spc="5" dirty="0" err="1">
                <a:solidFill>
                  <a:srgbClr val="4C8A1D"/>
                </a:solidFill>
                <a:latin typeface="Arial"/>
                <a:cs typeface="Arial"/>
              </a:rPr>
              <a:t>achsenforst.sachsen</a:t>
            </a:r>
            <a:r>
              <a:rPr sz="1200" spc="-15" dirty="0">
                <a:solidFill>
                  <a:srgbClr val="4C8A1D"/>
                </a:solidFill>
                <a:latin typeface="Arial"/>
                <a:cs typeface="Arial"/>
              </a:rPr>
              <a:t>.</a:t>
            </a:r>
            <a:r>
              <a:rPr sz="1200" dirty="0">
                <a:solidFill>
                  <a:srgbClr val="4C8A1D"/>
                </a:solidFill>
                <a:latin typeface="Arial"/>
                <a:cs typeface="Arial"/>
              </a:rPr>
              <a:t>de)</a:t>
            </a:r>
            <a:endParaRPr sz="120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Foliennummernplatzhalter 5">
            <a:extLst>
              <a:ext uri="{FF2B5EF4-FFF2-40B4-BE49-F238E27FC236}">
                <a16:creationId xmlns:a16="http://schemas.microsoft.com/office/drawing/2014/main" id="{BB065A41-EEAB-D207-046D-8CAF8563DA9D}"/>
              </a:ext>
            </a:extLst>
          </p:cNvPr>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A4F33291-E386-47E5-804E-0C9F334055F4}" type="slidenum">
              <a:rPr lang="de-DE" altLang="sk-SK" sz="1200">
                <a:solidFill>
                  <a:srgbClr val="828480"/>
                </a:solidFill>
              </a:rPr>
              <a:pPr/>
              <a:t>10</a:t>
            </a:fld>
            <a:endParaRPr lang="de-DE" altLang="sk-SK" sz="1200">
              <a:solidFill>
                <a:srgbClr val="828480"/>
              </a:solidFill>
            </a:endParaRPr>
          </a:p>
        </p:txBody>
      </p:sp>
      <p:sp>
        <p:nvSpPr>
          <p:cNvPr id="53251" name="Textfeld 6">
            <a:extLst>
              <a:ext uri="{FF2B5EF4-FFF2-40B4-BE49-F238E27FC236}">
                <a16:creationId xmlns:a16="http://schemas.microsoft.com/office/drawing/2014/main" id="{4DCE66C0-68E7-BD35-EBA1-C648B598E0FE}"/>
              </a:ext>
            </a:extLst>
          </p:cNvPr>
          <p:cNvSpPr txBox="1">
            <a:spLocks noChangeArrowheads="1"/>
          </p:cNvSpPr>
          <p:nvPr/>
        </p:nvSpPr>
        <p:spPr bwMode="auto">
          <a:xfrm>
            <a:off x="611188" y="273945"/>
            <a:ext cx="67691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de-DE" altLang="de-DE" sz="2000" dirty="0"/>
              <a:t>Eine </a:t>
            </a:r>
            <a:r>
              <a:rPr lang="de-DE" altLang="de-DE" sz="2000" i="1" dirty="0"/>
              <a:t>mögliche strategische Ausrichtung </a:t>
            </a:r>
          </a:p>
          <a:p>
            <a:r>
              <a:rPr lang="de-DE" altLang="de-DE" sz="2000" i="1" dirty="0"/>
              <a:t>der Waldbewirtschaftung</a:t>
            </a:r>
            <a:endParaRPr lang="de-DE" altLang="de-DE" sz="2000" dirty="0"/>
          </a:p>
        </p:txBody>
      </p:sp>
      <p:sp>
        <p:nvSpPr>
          <p:cNvPr id="53252" name="Rechteck 7">
            <a:extLst>
              <a:ext uri="{FF2B5EF4-FFF2-40B4-BE49-F238E27FC236}">
                <a16:creationId xmlns:a16="http://schemas.microsoft.com/office/drawing/2014/main" id="{8A101AC4-BAA3-7715-B131-09DF29FB2037}"/>
              </a:ext>
            </a:extLst>
          </p:cNvPr>
          <p:cNvSpPr>
            <a:spLocks noChangeArrowheads="1"/>
          </p:cNvSpPr>
          <p:nvPr/>
        </p:nvSpPr>
        <p:spPr bwMode="auto">
          <a:xfrm>
            <a:off x="608730" y="5164215"/>
            <a:ext cx="8208962" cy="140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spcAft>
                <a:spcPts val="600"/>
              </a:spcAft>
              <a:buFont typeface="Wingdings" panose="05000000000000000000" pitchFamily="2" charset="2"/>
              <a:buChar char="Ø"/>
            </a:pPr>
            <a:r>
              <a:rPr lang="de-DE" altLang="de-DE" sz="2000" dirty="0"/>
              <a:t>Forstwirtschaft / Waldbau → Ausdruck und </a:t>
            </a:r>
            <a:r>
              <a:rPr lang="de-DE" altLang="de-DE" sz="2000" b="1" dirty="0"/>
              <a:t>Umsetzung </a:t>
            </a:r>
            <a:r>
              <a:rPr lang="de-DE" altLang="de-DE" sz="2000" dirty="0"/>
              <a:t>von sich ändernden </a:t>
            </a:r>
            <a:r>
              <a:rPr lang="de-DE" altLang="de-DE" sz="2000" b="1" dirty="0"/>
              <a:t>gesellschaftlichen Anforderungen und Zielsystemen</a:t>
            </a:r>
            <a:endParaRPr lang="de-DE" altLang="de-DE" sz="2000" dirty="0"/>
          </a:p>
          <a:p>
            <a:pPr>
              <a:spcAft>
                <a:spcPts val="600"/>
              </a:spcAft>
              <a:buFont typeface="Wingdings" panose="05000000000000000000" pitchFamily="2" charset="2"/>
              <a:buChar char="Ø"/>
            </a:pPr>
            <a:r>
              <a:rPr lang="de-DE" altLang="de-DE" sz="2000" dirty="0"/>
              <a:t>„Kunst“ der Waldbewirtschaftung → </a:t>
            </a:r>
            <a:r>
              <a:rPr lang="de-DE" altLang="de-DE" sz="2000" b="1" dirty="0"/>
              <a:t>Kontinuität, gerichtet auf strategische Erfolgspotenziale</a:t>
            </a:r>
            <a:endParaRPr lang="de-DE" altLang="de-DE" sz="2000" dirty="0"/>
          </a:p>
        </p:txBody>
      </p:sp>
      <p:sp>
        <p:nvSpPr>
          <p:cNvPr id="53253" name="Textfeld 8">
            <a:extLst>
              <a:ext uri="{FF2B5EF4-FFF2-40B4-BE49-F238E27FC236}">
                <a16:creationId xmlns:a16="http://schemas.microsoft.com/office/drawing/2014/main" id="{0A44FAD4-16A9-D233-EC4A-2B0692B82C3F}"/>
              </a:ext>
            </a:extLst>
          </p:cNvPr>
          <p:cNvSpPr txBox="1">
            <a:spLocks noChangeArrowheads="1"/>
          </p:cNvSpPr>
          <p:nvPr/>
        </p:nvSpPr>
        <p:spPr bwMode="auto">
          <a:xfrm>
            <a:off x="608730" y="1258756"/>
            <a:ext cx="7058025"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de-DE" altLang="de-DE" sz="2800" dirty="0"/>
              <a:t>Ökologisch und funktionsorientierte, Wald</a:t>
            </a:r>
            <a:r>
              <a:rPr lang="de-DE" altLang="de-DE" sz="2800" b="1" dirty="0"/>
              <a:t>bewirtschaftung</a:t>
            </a:r>
            <a:r>
              <a:rPr lang="de-DE" altLang="de-DE" sz="2800" dirty="0"/>
              <a:t> mit partieller (!!) Segregation</a:t>
            </a:r>
          </a:p>
        </p:txBody>
      </p:sp>
      <p:sp>
        <p:nvSpPr>
          <p:cNvPr id="10" name="Pfeil nach unten 9">
            <a:extLst>
              <a:ext uri="{FF2B5EF4-FFF2-40B4-BE49-F238E27FC236}">
                <a16:creationId xmlns:a16="http://schemas.microsoft.com/office/drawing/2014/main" id="{38C0917D-8A45-39DC-D8B9-725BDF885F2B}"/>
              </a:ext>
            </a:extLst>
          </p:cNvPr>
          <p:cNvSpPr/>
          <p:nvPr/>
        </p:nvSpPr>
        <p:spPr>
          <a:xfrm>
            <a:off x="3633710" y="2632751"/>
            <a:ext cx="1008063" cy="792162"/>
          </a:xfrm>
          <a:prstGeom prst="down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pic>
        <p:nvPicPr>
          <p:cNvPr id="53255" name="Picture 37">
            <a:extLst>
              <a:ext uri="{FF2B5EF4-FFF2-40B4-BE49-F238E27FC236}">
                <a16:creationId xmlns:a16="http://schemas.microsoft.com/office/drawing/2014/main" id="{49B91D69-E0B0-588E-8643-4DAF0F49E1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8498" t="10942" r="18889" b="7161"/>
          <a:stretch>
            <a:fillRect/>
          </a:stretch>
        </p:blipFill>
        <p:spPr bwMode="auto">
          <a:xfrm>
            <a:off x="608730" y="3552875"/>
            <a:ext cx="2044700" cy="1420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3256" name="Picture 2" descr="C:\Users\Eisenhdi\Pictures\Naturwälder\bild7.JPG">
            <a:extLst>
              <a:ext uri="{FF2B5EF4-FFF2-40B4-BE49-F238E27FC236}">
                <a16:creationId xmlns:a16="http://schemas.microsoft.com/office/drawing/2014/main" id="{CB475CA7-F5BE-961C-A623-B12548F656D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94489" y="3552874"/>
            <a:ext cx="962025" cy="1420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7" name="Grafik 12">
            <a:extLst>
              <a:ext uri="{FF2B5EF4-FFF2-40B4-BE49-F238E27FC236}">
                <a16:creationId xmlns:a16="http://schemas.microsoft.com/office/drawing/2014/main" id="{30197408-9FC9-B115-2201-0AE8973AB44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745590" y="3560813"/>
            <a:ext cx="955675" cy="141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8" name="Grafik 13">
            <a:extLst>
              <a:ext uri="{FF2B5EF4-FFF2-40B4-BE49-F238E27FC236}">
                <a16:creationId xmlns:a16="http://schemas.microsoft.com/office/drawing/2014/main" id="{B62A0427-9F6E-FBF2-92F8-1925195B9F5D}"/>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031976" y="3549700"/>
            <a:ext cx="1914525" cy="143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9" name="Picture 2" descr="G:\Daten\8636_Versuchswesen\8636.35 Forschung\NWZ\Fotodokumentation\05_Rungstock\RS_010_S_2002.JPG">
            <a:extLst>
              <a:ext uri="{FF2B5EF4-FFF2-40B4-BE49-F238E27FC236}">
                <a16:creationId xmlns:a16="http://schemas.microsoft.com/office/drawing/2014/main" id="{812ABAC6-550C-848A-EE5D-19A01C541D5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66378" y="3552875"/>
            <a:ext cx="2152650" cy="143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object 7">
            <a:extLst>
              <a:ext uri="{FF2B5EF4-FFF2-40B4-BE49-F238E27FC236}">
                <a16:creationId xmlns:a16="http://schemas.microsoft.com/office/drawing/2014/main" id="{19CF8FD8-6C87-806B-B11D-96C3F0A6F351}"/>
              </a:ext>
            </a:extLst>
          </p:cNvPr>
          <p:cNvSpPr/>
          <p:nvPr/>
        </p:nvSpPr>
        <p:spPr>
          <a:xfrm>
            <a:off x="62383" y="0"/>
            <a:ext cx="377953" cy="5537073"/>
          </a:xfrm>
          <a:prstGeom prst="rect">
            <a:avLst/>
          </a:prstGeom>
          <a:blipFill>
            <a:blip r:embed="rId8" cstate="print"/>
            <a:stretch>
              <a:fillRect/>
            </a:stretch>
          </a:blipFill>
        </p:spPr>
        <p:txBody>
          <a:bodyPr wrap="square" lIns="0" tIns="0" rIns="0" bIns="0" rtlCol="0"/>
          <a:lstStyle/>
          <a:p>
            <a:endParaRPr/>
          </a:p>
        </p:txBody>
      </p:sp>
      <p:sp>
        <p:nvSpPr>
          <p:cNvPr id="3" name="object 5">
            <a:extLst>
              <a:ext uri="{FF2B5EF4-FFF2-40B4-BE49-F238E27FC236}">
                <a16:creationId xmlns:a16="http://schemas.microsoft.com/office/drawing/2014/main" id="{D84F3F02-1DAC-ADB9-766F-635DD136ABE8}"/>
              </a:ext>
            </a:extLst>
          </p:cNvPr>
          <p:cNvSpPr/>
          <p:nvPr/>
        </p:nvSpPr>
        <p:spPr>
          <a:xfrm>
            <a:off x="0" y="5"/>
            <a:ext cx="402204" cy="6857351"/>
          </a:xfrm>
          <a:prstGeom prst="rect">
            <a:avLst/>
          </a:prstGeom>
          <a:blipFill>
            <a:blip r:embed="rId9" cstate="print"/>
            <a:stretch>
              <a:fillRect/>
            </a:stretch>
          </a:blipFill>
        </p:spPr>
        <p:txBody>
          <a:bodyPr wrap="square" lIns="0" tIns="0" rIns="0" bIns="0" rtlCol="0"/>
          <a:lstStyle/>
          <a:p>
            <a:endParaRPr/>
          </a:p>
        </p:txBody>
      </p:sp>
      <p:sp>
        <p:nvSpPr>
          <p:cNvPr id="4" name="Textfeld 3">
            <a:extLst>
              <a:ext uri="{FF2B5EF4-FFF2-40B4-BE49-F238E27FC236}">
                <a16:creationId xmlns:a16="http://schemas.microsoft.com/office/drawing/2014/main" id="{5A9030C2-2C27-658A-8F01-49A9D907699D}"/>
              </a:ext>
            </a:extLst>
          </p:cNvPr>
          <p:cNvSpPr txBox="1"/>
          <p:nvPr/>
        </p:nvSpPr>
        <p:spPr>
          <a:xfrm rot="16200000">
            <a:off x="-2528371" y="3137972"/>
            <a:ext cx="5426075" cy="369332"/>
          </a:xfrm>
          <a:prstGeom prst="rect">
            <a:avLst/>
          </a:prstGeom>
          <a:noFill/>
        </p:spPr>
        <p:txBody>
          <a:bodyPr wrap="square" rtlCol="0">
            <a:spAutoFit/>
          </a:bodyPr>
          <a:lstStyle/>
          <a:p>
            <a:r>
              <a:rPr lang="de-DE" dirty="0"/>
              <a:t>Strategie, Strategisches Zielsystem, Waldbaugrundsätze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7"/>
          <p:cNvSpPr/>
          <p:nvPr/>
        </p:nvSpPr>
        <p:spPr>
          <a:xfrm>
            <a:off x="62383" y="0"/>
            <a:ext cx="377953" cy="5537073"/>
          </a:xfrm>
          <a:prstGeom prst="rect">
            <a:avLst/>
          </a:prstGeom>
          <a:blipFill>
            <a:blip r:embed="rId3" cstate="print"/>
            <a:stretch>
              <a:fillRect/>
            </a:stretch>
          </a:blipFill>
        </p:spPr>
        <p:txBody>
          <a:bodyPr wrap="square" lIns="0" tIns="0" rIns="0" bIns="0" rtlCol="0"/>
          <a:lstStyle/>
          <a:p>
            <a:endParaRPr/>
          </a:p>
        </p:txBody>
      </p:sp>
      <p:sp>
        <p:nvSpPr>
          <p:cNvPr id="10" name="object 10"/>
          <p:cNvSpPr txBox="1"/>
          <p:nvPr/>
        </p:nvSpPr>
        <p:spPr>
          <a:xfrm>
            <a:off x="513080" y="6220411"/>
            <a:ext cx="222688" cy="184666"/>
          </a:xfrm>
          <a:prstGeom prst="rect">
            <a:avLst/>
          </a:prstGeom>
        </p:spPr>
        <p:txBody>
          <a:bodyPr vert="horz" wrap="square" lIns="0" tIns="0" rIns="0" bIns="0" rtlCol="0">
            <a:spAutoFit/>
          </a:bodyPr>
          <a:lstStyle/>
          <a:p>
            <a:pPr marL="12700">
              <a:lnSpc>
                <a:spcPct val="100000"/>
              </a:lnSpc>
            </a:pPr>
            <a:r>
              <a:rPr lang="de-DE" sz="1200" dirty="0">
                <a:solidFill>
                  <a:srgbClr val="81837F"/>
                </a:solidFill>
                <a:latin typeface="Arial"/>
                <a:cs typeface="Arial"/>
              </a:rPr>
              <a:t>11</a:t>
            </a:r>
            <a:endParaRPr sz="1200" dirty="0">
              <a:latin typeface="Arial"/>
              <a:cs typeface="Arial"/>
            </a:endParaRPr>
          </a:p>
        </p:txBody>
      </p:sp>
      <p:sp>
        <p:nvSpPr>
          <p:cNvPr id="2" name="object 5">
            <a:extLst>
              <a:ext uri="{FF2B5EF4-FFF2-40B4-BE49-F238E27FC236}">
                <a16:creationId xmlns:a16="http://schemas.microsoft.com/office/drawing/2014/main" id="{443D1E25-C367-533C-EF4F-5EAABF8D54BD}"/>
              </a:ext>
            </a:extLst>
          </p:cNvPr>
          <p:cNvSpPr/>
          <p:nvPr/>
        </p:nvSpPr>
        <p:spPr>
          <a:xfrm>
            <a:off x="0" y="5"/>
            <a:ext cx="402204" cy="6857351"/>
          </a:xfrm>
          <a:prstGeom prst="rect">
            <a:avLst/>
          </a:prstGeom>
          <a:blipFill>
            <a:blip r:embed="rId4" cstate="print"/>
            <a:stretch>
              <a:fillRect/>
            </a:stretch>
          </a:blipFill>
        </p:spPr>
        <p:txBody>
          <a:bodyPr wrap="square" lIns="0" tIns="0" rIns="0" bIns="0" rtlCol="0"/>
          <a:lstStyle/>
          <a:p>
            <a:endParaRPr/>
          </a:p>
        </p:txBody>
      </p:sp>
      <p:sp>
        <p:nvSpPr>
          <p:cNvPr id="4" name="Textfeld 3">
            <a:extLst>
              <a:ext uri="{FF2B5EF4-FFF2-40B4-BE49-F238E27FC236}">
                <a16:creationId xmlns:a16="http://schemas.microsoft.com/office/drawing/2014/main" id="{B36DCC9E-316E-466D-3678-2412DCF4335A}"/>
              </a:ext>
            </a:extLst>
          </p:cNvPr>
          <p:cNvSpPr txBox="1"/>
          <p:nvPr/>
        </p:nvSpPr>
        <p:spPr>
          <a:xfrm rot="16200000">
            <a:off x="-2528371" y="3137972"/>
            <a:ext cx="5426075" cy="369332"/>
          </a:xfrm>
          <a:prstGeom prst="rect">
            <a:avLst/>
          </a:prstGeom>
          <a:noFill/>
        </p:spPr>
        <p:txBody>
          <a:bodyPr wrap="square" rtlCol="0">
            <a:spAutoFit/>
          </a:bodyPr>
          <a:lstStyle/>
          <a:p>
            <a:r>
              <a:rPr lang="de-DE" dirty="0"/>
              <a:t>Strategie, Strategisches Zielsystem, Waldbaugrundsätze</a:t>
            </a:r>
          </a:p>
        </p:txBody>
      </p:sp>
      <p:sp>
        <p:nvSpPr>
          <p:cNvPr id="3" name="Textfeld 2">
            <a:extLst>
              <a:ext uri="{FF2B5EF4-FFF2-40B4-BE49-F238E27FC236}">
                <a16:creationId xmlns:a16="http://schemas.microsoft.com/office/drawing/2014/main" id="{C33BCFB4-E2CA-EC94-DA22-98C4117E0791}"/>
              </a:ext>
            </a:extLst>
          </p:cNvPr>
          <p:cNvSpPr txBox="1"/>
          <p:nvPr/>
        </p:nvSpPr>
        <p:spPr>
          <a:xfrm>
            <a:off x="578156" y="409545"/>
            <a:ext cx="5867400" cy="400110"/>
          </a:xfrm>
          <a:prstGeom prst="rect">
            <a:avLst/>
          </a:prstGeom>
          <a:noFill/>
        </p:spPr>
        <p:txBody>
          <a:bodyPr wrap="square" rtlCol="0">
            <a:spAutoFit/>
          </a:bodyPr>
          <a:lstStyle/>
          <a:p>
            <a:pPr>
              <a:spcBef>
                <a:spcPts val="600"/>
              </a:spcBef>
              <a:spcAft>
                <a:spcPts val="600"/>
              </a:spcAft>
            </a:pPr>
            <a:r>
              <a:rPr lang="de-DE" sz="2000" b="1" dirty="0"/>
              <a:t>Waldbaustrategie*</a:t>
            </a:r>
            <a:endParaRPr lang="de-DE" b="1" i="1" dirty="0"/>
          </a:p>
        </p:txBody>
      </p:sp>
      <p:sp>
        <p:nvSpPr>
          <p:cNvPr id="5" name="Textfeld 4">
            <a:extLst>
              <a:ext uri="{FF2B5EF4-FFF2-40B4-BE49-F238E27FC236}">
                <a16:creationId xmlns:a16="http://schemas.microsoft.com/office/drawing/2014/main" id="{CC5DAC41-8657-3DF6-5EBB-47F0B1034ABA}"/>
              </a:ext>
            </a:extLst>
          </p:cNvPr>
          <p:cNvSpPr txBox="1"/>
          <p:nvPr/>
        </p:nvSpPr>
        <p:spPr>
          <a:xfrm>
            <a:off x="2715249" y="3070127"/>
            <a:ext cx="3377381" cy="923330"/>
          </a:xfrm>
          <a:prstGeom prst="rect">
            <a:avLst/>
          </a:prstGeom>
          <a:noFill/>
          <a:ln>
            <a:solidFill>
              <a:schemeClr val="tx2"/>
            </a:solidFill>
          </a:ln>
        </p:spPr>
        <p:txBody>
          <a:bodyPr wrap="square" rtlCol="0">
            <a:spAutoFit/>
          </a:bodyPr>
          <a:lstStyle/>
          <a:p>
            <a:r>
              <a:rPr lang="de-DE" dirty="0"/>
              <a:t>Naturräumliche Untersetzung mit Bezug zu forstbetrieblichen Organisationseinheiten</a:t>
            </a:r>
          </a:p>
        </p:txBody>
      </p:sp>
      <p:sp>
        <p:nvSpPr>
          <p:cNvPr id="8" name="Textfeld 7">
            <a:extLst>
              <a:ext uri="{FF2B5EF4-FFF2-40B4-BE49-F238E27FC236}">
                <a16:creationId xmlns:a16="http://schemas.microsoft.com/office/drawing/2014/main" id="{E608AE83-D7C4-A1F7-BD85-E0D149959667}"/>
              </a:ext>
            </a:extLst>
          </p:cNvPr>
          <p:cNvSpPr txBox="1"/>
          <p:nvPr/>
        </p:nvSpPr>
        <p:spPr>
          <a:xfrm>
            <a:off x="2717040" y="1155885"/>
            <a:ext cx="3377381" cy="646331"/>
          </a:xfrm>
          <a:prstGeom prst="rect">
            <a:avLst/>
          </a:prstGeom>
          <a:noFill/>
          <a:ln>
            <a:solidFill>
              <a:schemeClr val="tx2"/>
            </a:solidFill>
          </a:ln>
        </p:spPr>
        <p:txBody>
          <a:bodyPr wrap="square" rtlCol="0">
            <a:spAutoFit/>
          </a:bodyPr>
          <a:lstStyle/>
          <a:p>
            <a:r>
              <a:rPr lang="de-DE" dirty="0"/>
              <a:t>Planungs- und Steuerungsinstrumente</a:t>
            </a:r>
          </a:p>
        </p:txBody>
      </p:sp>
      <p:sp>
        <p:nvSpPr>
          <p:cNvPr id="9" name="Textfeld 8">
            <a:extLst>
              <a:ext uri="{FF2B5EF4-FFF2-40B4-BE49-F238E27FC236}">
                <a16:creationId xmlns:a16="http://schemas.microsoft.com/office/drawing/2014/main" id="{13D4E40E-DE11-76E8-3EDF-159B9DE73D61}"/>
              </a:ext>
            </a:extLst>
          </p:cNvPr>
          <p:cNvSpPr txBox="1"/>
          <p:nvPr/>
        </p:nvSpPr>
        <p:spPr>
          <a:xfrm>
            <a:off x="2715250" y="2113006"/>
            <a:ext cx="3377381" cy="646331"/>
          </a:xfrm>
          <a:prstGeom prst="rect">
            <a:avLst/>
          </a:prstGeom>
          <a:noFill/>
          <a:ln>
            <a:solidFill>
              <a:schemeClr val="tx2"/>
            </a:solidFill>
          </a:ln>
        </p:spPr>
        <p:txBody>
          <a:bodyPr wrap="square" rtlCol="0">
            <a:spAutoFit/>
          </a:bodyPr>
          <a:lstStyle/>
          <a:p>
            <a:r>
              <a:rPr lang="de-DE" dirty="0"/>
              <a:t>Prämissen für die Untersetzung für naturräumliche Einheiten</a:t>
            </a:r>
          </a:p>
        </p:txBody>
      </p:sp>
      <p:sp>
        <p:nvSpPr>
          <p:cNvPr id="12" name="Textfeld 11">
            <a:extLst>
              <a:ext uri="{FF2B5EF4-FFF2-40B4-BE49-F238E27FC236}">
                <a16:creationId xmlns:a16="http://schemas.microsoft.com/office/drawing/2014/main" id="{53BA5246-C746-0E14-56F3-C548B15A1240}"/>
              </a:ext>
            </a:extLst>
          </p:cNvPr>
          <p:cNvSpPr txBox="1"/>
          <p:nvPr/>
        </p:nvSpPr>
        <p:spPr>
          <a:xfrm rot="16200000">
            <a:off x="-974437" y="3420868"/>
            <a:ext cx="5075868" cy="523220"/>
          </a:xfrm>
          <a:prstGeom prst="rect">
            <a:avLst/>
          </a:prstGeom>
          <a:noFill/>
          <a:ln>
            <a:solidFill>
              <a:schemeClr val="tx2"/>
            </a:solidFill>
          </a:ln>
        </p:spPr>
        <p:txBody>
          <a:bodyPr wrap="square" rtlCol="0">
            <a:spAutoFit/>
          </a:bodyPr>
          <a:lstStyle/>
          <a:p>
            <a:pPr algn="ctr"/>
            <a:r>
              <a:rPr lang="de-DE" sz="2800" dirty="0"/>
              <a:t>SFMPA</a:t>
            </a:r>
          </a:p>
        </p:txBody>
      </p:sp>
      <p:sp>
        <p:nvSpPr>
          <p:cNvPr id="13" name="Textfeld 12">
            <a:extLst>
              <a:ext uri="{FF2B5EF4-FFF2-40B4-BE49-F238E27FC236}">
                <a16:creationId xmlns:a16="http://schemas.microsoft.com/office/drawing/2014/main" id="{11B19ACB-E1CD-6B47-70E5-787260C064D0}"/>
              </a:ext>
            </a:extLst>
          </p:cNvPr>
          <p:cNvSpPr txBox="1"/>
          <p:nvPr/>
        </p:nvSpPr>
        <p:spPr>
          <a:xfrm rot="5400000">
            <a:off x="4606783" y="3451646"/>
            <a:ext cx="5075867" cy="461665"/>
          </a:xfrm>
          <a:prstGeom prst="rect">
            <a:avLst/>
          </a:prstGeom>
          <a:noFill/>
          <a:ln>
            <a:solidFill>
              <a:schemeClr val="tx2"/>
            </a:solidFill>
          </a:ln>
        </p:spPr>
        <p:txBody>
          <a:bodyPr wrap="square" rtlCol="0">
            <a:spAutoFit/>
          </a:bodyPr>
          <a:lstStyle/>
          <a:p>
            <a:pPr algn="ctr"/>
            <a:r>
              <a:rPr lang="de-DE" sz="2400" dirty="0"/>
              <a:t>Regionaldirektionen / Forstbetriebe</a:t>
            </a:r>
          </a:p>
        </p:txBody>
      </p:sp>
      <p:sp>
        <p:nvSpPr>
          <p:cNvPr id="14" name="Pfeil: nach rechts 13">
            <a:extLst>
              <a:ext uri="{FF2B5EF4-FFF2-40B4-BE49-F238E27FC236}">
                <a16:creationId xmlns:a16="http://schemas.microsoft.com/office/drawing/2014/main" id="{5673C11A-90B4-1D1C-7BBF-516515F25C51}"/>
              </a:ext>
            </a:extLst>
          </p:cNvPr>
          <p:cNvSpPr/>
          <p:nvPr/>
        </p:nvSpPr>
        <p:spPr>
          <a:xfrm>
            <a:off x="2067759" y="1246752"/>
            <a:ext cx="381000" cy="228600"/>
          </a:xfrm>
          <a:prstGeom prst="rightArrow">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Pfeil: nach rechts 14">
            <a:extLst>
              <a:ext uri="{FF2B5EF4-FFF2-40B4-BE49-F238E27FC236}">
                <a16:creationId xmlns:a16="http://schemas.microsoft.com/office/drawing/2014/main" id="{98A17D52-74B7-4B55-C21D-57B98EFB2E73}"/>
              </a:ext>
            </a:extLst>
          </p:cNvPr>
          <p:cNvSpPr/>
          <p:nvPr/>
        </p:nvSpPr>
        <p:spPr>
          <a:xfrm>
            <a:off x="2067759" y="2162550"/>
            <a:ext cx="381000" cy="228600"/>
          </a:xfrm>
          <a:prstGeom prst="rightArrow">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Pfeil: nach rechts 15">
            <a:extLst>
              <a:ext uri="{FF2B5EF4-FFF2-40B4-BE49-F238E27FC236}">
                <a16:creationId xmlns:a16="http://schemas.microsoft.com/office/drawing/2014/main" id="{12461D7C-E1B9-E2DF-1742-E9D8697751D6}"/>
              </a:ext>
            </a:extLst>
          </p:cNvPr>
          <p:cNvSpPr/>
          <p:nvPr/>
        </p:nvSpPr>
        <p:spPr>
          <a:xfrm rot="10800000">
            <a:off x="2045246" y="3531792"/>
            <a:ext cx="381000" cy="228600"/>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Pfeil: nach rechts 17">
            <a:extLst>
              <a:ext uri="{FF2B5EF4-FFF2-40B4-BE49-F238E27FC236}">
                <a16:creationId xmlns:a16="http://schemas.microsoft.com/office/drawing/2014/main" id="{F96820C6-6A4E-99DE-9978-437E91B87A80}"/>
              </a:ext>
            </a:extLst>
          </p:cNvPr>
          <p:cNvSpPr/>
          <p:nvPr/>
        </p:nvSpPr>
        <p:spPr>
          <a:xfrm rot="10800000">
            <a:off x="6191133" y="3538216"/>
            <a:ext cx="381000" cy="228600"/>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Pfeil: nach rechts 18">
            <a:extLst>
              <a:ext uri="{FF2B5EF4-FFF2-40B4-BE49-F238E27FC236}">
                <a16:creationId xmlns:a16="http://schemas.microsoft.com/office/drawing/2014/main" id="{EF84F832-8291-9DEA-8DE6-017A0712A254}"/>
              </a:ext>
            </a:extLst>
          </p:cNvPr>
          <p:cNvSpPr/>
          <p:nvPr/>
        </p:nvSpPr>
        <p:spPr>
          <a:xfrm>
            <a:off x="6212718" y="2222537"/>
            <a:ext cx="381000" cy="228600"/>
          </a:xfrm>
          <a:prstGeom prst="rightArrow">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Pfeil: nach rechts 19">
            <a:extLst>
              <a:ext uri="{FF2B5EF4-FFF2-40B4-BE49-F238E27FC236}">
                <a16:creationId xmlns:a16="http://schemas.microsoft.com/office/drawing/2014/main" id="{299F47B5-2B93-5BDF-BD2C-76293288089B}"/>
              </a:ext>
            </a:extLst>
          </p:cNvPr>
          <p:cNvSpPr/>
          <p:nvPr/>
        </p:nvSpPr>
        <p:spPr>
          <a:xfrm>
            <a:off x="6237245" y="1212743"/>
            <a:ext cx="381000" cy="228600"/>
          </a:xfrm>
          <a:prstGeom prst="rightArrow">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Pfeil: nach rechts 20">
            <a:extLst>
              <a:ext uri="{FF2B5EF4-FFF2-40B4-BE49-F238E27FC236}">
                <a16:creationId xmlns:a16="http://schemas.microsoft.com/office/drawing/2014/main" id="{52CED904-5E85-08B9-4068-45562FF7D7A3}"/>
              </a:ext>
            </a:extLst>
          </p:cNvPr>
          <p:cNvSpPr/>
          <p:nvPr/>
        </p:nvSpPr>
        <p:spPr>
          <a:xfrm rot="10800000">
            <a:off x="6212718" y="1499673"/>
            <a:ext cx="381000" cy="228600"/>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Pfeil: nach rechts 21">
            <a:extLst>
              <a:ext uri="{FF2B5EF4-FFF2-40B4-BE49-F238E27FC236}">
                <a16:creationId xmlns:a16="http://schemas.microsoft.com/office/drawing/2014/main" id="{FDD4AB6D-286A-26D5-B2B3-F7D67987B5DC}"/>
              </a:ext>
            </a:extLst>
          </p:cNvPr>
          <p:cNvSpPr/>
          <p:nvPr/>
        </p:nvSpPr>
        <p:spPr>
          <a:xfrm rot="10800000">
            <a:off x="6199320" y="2501695"/>
            <a:ext cx="381000" cy="228600"/>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Pfeil: nach rechts 22">
            <a:extLst>
              <a:ext uri="{FF2B5EF4-FFF2-40B4-BE49-F238E27FC236}">
                <a16:creationId xmlns:a16="http://schemas.microsoft.com/office/drawing/2014/main" id="{431387BA-E78F-231A-5DA2-A08A456223C9}"/>
              </a:ext>
            </a:extLst>
          </p:cNvPr>
          <p:cNvSpPr/>
          <p:nvPr/>
        </p:nvSpPr>
        <p:spPr>
          <a:xfrm rot="10800000">
            <a:off x="2067759" y="1540873"/>
            <a:ext cx="381000" cy="228600"/>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4" name="Pfeil: nach rechts 23">
            <a:extLst>
              <a:ext uri="{FF2B5EF4-FFF2-40B4-BE49-F238E27FC236}">
                <a16:creationId xmlns:a16="http://schemas.microsoft.com/office/drawing/2014/main" id="{9ABD7FA1-8BF1-D52D-B822-763287EAE314}"/>
              </a:ext>
            </a:extLst>
          </p:cNvPr>
          <p:cNvSpPr/>
          <p:nvPr/>
        </p:nvSpPr>
        <p:spPr>
          <a:xfrm rot="10800000">
            <a:off x="2060882" y="2432058"/>
            <a:ext cx="381000" cy="228600"/>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Pfeil: nach rechts 24">
            <a:extLst>
              <a:ext uri="{FF2B5EF4-FFF2-40B4-BE49-F238E27FC236}">
                <a16:creationId xmlns:a16="http://schemas.microsoft.com/office/drawing/2014/main" id="{6DFAD6AE-09B9-ABFD-D0FC-67DE461462CE}"/>
              </a:ext>
            </a:extLst>
          </p:cNvPr>
          <p:cNvSpPr/>
          <p:nvPr/>
        </p:nvSpPr>
        <p:spPr>
          <a:xfrm>
            <a:off x="2074905" y="3199090"/>
            <a:ext cx="381000" cy="228600"/>
          </a:xfrm>
          <a:prstGeom prst="rightArrow">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 name="Pfeil: nach rechts 25">
            <a:extLst>
              <a:ext uri="{FF2B5EF4-FFF2-40B4-BE49-F238E27FC236}">
                <a16:creationId xmlns:a16="http://schemas.microsoft.com/office/drawing/2014/main" id="{3C9BE044-0100-7240-2579-C9F159391E0D}"/>
              </a:ext>
            </a:extLst>
          </p:cNvPr>
          <p:cNvSpPr/>
          <p:nvPr/>
        </p:nvSpPr>
        <p:spPr>
          <a:xfrm>
            <a:off x="6211570" y="3191713"/>
            <a:ext cx="381000" cy="228600"/>
          </a:xfrm>
          <a:prstGeom prst="rightArrow">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 name="Textfeld 26">
            <a:extLst>
              <a:ext uri="{FF2B5EF4-FFF2-40B4-BE49-F238E27FC236}">
                <a16:creationId xmlns:a16="http://schemas.microsoft.com/office/drawing/2014/main" id="{561C4775-663C-3608-DA31-F4354C9F3703}"/>
              </a:ext>
            </a:extLst>
          </p:cNvPr>
          <p:cNvSpPr txBox="1"/>
          <p:nvPr/>
        </p:nvSpPr>
        <p:spPr>
          <a:xfrm>
            <a:off x="2715249" y="4304247"/>
            <a:ext cx="3377381" cy="369332"/>
          </a:xfrm>
          <a:prstGeom prst="rect">
            <a:avLst/>
          </a:prstGeom>
          <a:noFill/>
          <a:ln>
            <a:solidFill>
              <a:schemeClr val="tx2"/>
            </a:solidFill>
          </a:ln>
        </p:spPr>
        <p:txBody>
          <a:bodyPr wrap="square" rtlCol="0">
            <a:spAutoFit/>
          </a:bodyPr>
          <a:lstStyle/>
          <a:p>
            <a:pPr algn="ctr"/>
            <a:r>
              <a:rPr lang="de-DE" dirty="0"/>
              <a:t>Waldzustandserfassung </a:t>
            </a:r>
          </a:p>
        </p:txBody>
      </p:sp>
      <p:sp>
        <p:nvSpPr>
          <p:cNvPr id="29" name="Pfeil: nach rechts 28">
            <a:extLst>
              <a:ext uri="{FF2B5EF4-FFF2-40B4-BE49-F238E27FC236}">
                <a16:creationId xmlns:a16="http://schemas.microsoft.com/office/drawing/2014/main" id="{050BCDA9-0FC1-5F11-FCEF-28D5AD0F9464}"/>
              </a:ext>
            </a:extLst>
          </p:cNvPr>
          <p:cNvSpPr/>
          <p:nvPr/>
        </p:nvSpPr>
        <p:spPr>
          <a:xfrm>
            <a:off x="2141409" y="4370797"/>
            <a:ext cx="381000" cy="228600"/>
          </a:xfrm>
          <a:prstGeom prst="rightArrow">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Pfeil: nach rechts 29">
            <a:extLst>
              <a:ext uri="{FF2B5EF4-FFF2-40B4-BE49-F238E27FC236}">
                <a16:creationId xmlns:a16="http://schemas.microsoft.com/office/drawing/2014/main" id="{B05FBFAC-9B12-836D-709D-9FC59760E495}"/>
              </a:ext>
            </a:extLst>
          </p:cNvPr>
          <p:cNvSpPr/>
          <p:nvPr/>
        </p:nvSpPr>
        <p:spPr>
          <a:xfrm>
            <a:off x="6255056" y="4346137"/>
            <a:ext cx="381000" cy="228600"/>
          </a:xfrm>
          <a:prstGeom prst="rightArrow">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 name="Textfeld 30">
            <a:extLst>
              <a:ext uri="{FF2B5EF4-FFF2-40B4-BE49-F238E27FC236}">
                <a16:creationId xmlns:a16="http://schemas.microsoft.com/office/drawing/2014/main" id="{C0B205FC-DF62-B2B2-6D4A-6C7C0A4143C4}"/>
              </a:ext>
            </a:extLst>
          </p:cNvPr>
          <p:cNvSpPr txBox="1"/>
          <p:nvPr/>
        </p:nvSpPr>
        <p:spPr>
          <a:xfrm>
            <a:off x="2715249" y="5019809"/>
            <a:ext cx="3377381" cy="369332"/>
          </a:xfrm>
          <a:prstGeom prst="rect">
            <a:avLst/>
          </a:prstGeom>
          <a:noFill/>
          <a:ln>
            <a:solidFill>
              <a:schemeClr val="accent1">
                <a:shade val="15000"/>
              </a:schemeClr>
            </a:solidFill>
          </a:ln>
        </p:spPr>
        <p:txBody>
          <a:bodyPr wrap="square" rtlCol="0">
            <a:spAutoFit/>
          </a:bodyPr>
          <a:lstStyle/>
          <a:p>
            <a:pPr algn="ctr"/>
            <a:r>
              <a:rPr lang="de-DE" dirty="0"/>
              <a:t>Planung</a:t>
            </a:r>
          </a:p>
        </p:txBody>
      </p:sp>
      <p:sp>
        <p:nvSpPr>
          <p:cNvPr id="32" name="Textfeld 31">
            <a:extLst>
              <a:ext uri="{FF2B5EF4-FFF2-40B4-BE49-F238E27FC236}">
                <a16:creationId xmlns:a16="http://schemas.microsoft.com/office/drawing/2014/main" id="{8C1A74ED-EDB3-2549-AD6D-B9AB27350016}"/>
              </a:ext>
            </a:extLst>
          </p:cNvPr>
          <p:cNvSpPr txBox="1"/>
          <p:nvPr/>
        </p:nvSpPr>
        <p:spPr>
          <a:xfrm>
            <a:off x="2715249" y="5715000"/>
            <a:ext cx="3377381" cy="369332"/>
          </a:xfrm>
          <a:prstGeom prst="rect">
            <a:avLst/>
          </a:prstGeom>
          <a:noFill/>
          <a:ln>
            <a:solidFill>
              <a:schemeClr val="accent1">
                <a:shade val="15000"/>
              </a:schemeClr>
            </a:solidFill>
          </a:ln>
        </p:spPr>
        <p:txBody>
          <a:bodyPr wrap="square" rtlCol="0">
            <a:spAutoFit/>
          </a:bodyPr>
          <a:lstStyle/>
          <a:p>
            <a:pPr algn="ctr"/>
            <a:r>
              <a:rPr lang="de-DE" dirty="0"/>
              <a:t>Vollzug</a:t>
            </a:r>
          </a:p>
        </p:txBody>
      </p:sp>
      <p:sp>
        <p:nvSpPr>
          <p:cNvPr id="33" name="Pfeil: nach rechts 32">
            <a:extLst>
              <a:ext uri="{FF2B5EF4-FFF2-40B4-BE49-F238E27FC236}">
                <a16:creationId xmlns:a16="http://schemas.microsoft.com/office/drawing/2014/main" id="{77C1C55A-E9AF-DBA2-9E08-D9D8CD9F9FA1}"/>
              </a:ext>
            </a:extLst>
          </p:cNvPr>
          <p:cNvSpPr/>
          <p:nvPr/>
        </p:nvSpPr>
        <p:spPr>
          <a:xfrm>
            <a:off x="2156511" y="5069247"/>
            <a:ext cx="381000" cy="228600"/>
          </a:xfrm>
          <a:prstGeom prst="rightArrow">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 name="Pfeil: nach rechts 33">
            <a:extLst>
              <a:ext uri="{FF2B5EF4-FFF2-40B4-BE49-F238E27FC236}">
                <a16:creationId xmlns:a16="http://schemas.microsoft.com/office/drawing/2014/main" id="{01B76976-67D9-3767-F443-137F36C8D5C8}"/>
              </a:ext>
            </a:extLst>
          </p:cNvPr>
          <p:cNvSpPr/>
          <p:nvPr/>
        </p:nvSpPr>
        <p:spPr>
          <a:xfrm>
            <a:off x="6270368" y="4975875"/>
            <a:ext cx="381000" cy="228600"/>
          </a:xfrm>
          <a:prstGeom prst="rightArrow">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5" name="Pfeil: nach rechts 34">
            <a:extLst>
              <a:ext uri="{FF2B5EF4-FFF2-40B4-BE49-F238E27FC236}">
                <a16:creationId xmlns:a16="http://schemas.microsoft.com/office/drawing/2014/main" id="{938656DF-0FB8-68B3-2307-E1B787620E05}"/>
              </a:ext>
            </a:extLst>
          </p:cNvPr>
          <p:cNvSpPr/>
          <p:nvPr/>
        </p:nvSpPr>
        <p:spPr>
          <a:xfrm rot="10800000">
            <a:off x="6255056" y="5204475"/>
            <a:ext cx="381000" cy="228600"/>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 name="Pfeil: nach rechts 35">
            <a:extLst>
              <a:ext uri="{FF2B5EF4-FFF2-40B4-BE49-F238E27FC236}">
                <a16:creationId xmlns:a16="http://schemas.microsoft.com/office/drawing/2014/main" id="{97981BED-AE19-8D94-68BF-38662063A242}"/>
              </a:ext>
            </a:extLst>
          </p:cNvPr>
          <p:cNvSpPr/>
          <p:nvPr/>
        </p:nvSpPr>
        <p:spPr>
          <a:xfrm rot="10800000">
            <a:off x="6270368" y="5783796"/>
            <a:ext cx="381000" cy="228600"/>
          </a:xfrm>
          <a:prstGeom prst="rightArrow">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Pfeil: nach rechts 36">
            <a:extLst>
              <a:ext uri="{FF2B5EF4-FFF2-40B4-BE49-F238E27FC236}">
                <a16:creationId xmlns:a16="http://schemas.microsoft.com/office/drawing/2014/main" id="{0FE34B9A-2506-8AD0-7636-77390CBAE50D}"/>
              </a:ext>
            </a:extLst>
          </p:cNvPr>
          <p:cNvSpPr/>
          <p:nvPr/>
        </p:nvSpPr>
        <p:spPr>
          <a:xfrm rot="10800000">
            <a:off x="2135450" y="5796202"/>
            <a:ext cx="381000" cy="228600"/>
          </a:xfrm>
          <a:prstGeom prst="rightArrow">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Textfeld 37">
            <a:extLst>
              <a:ext uri="{FF2B5EF4-FFF2-40B4-BE49-F238E27FC236}">
                <a16:creationId xmlns:a16="http://schemas.microsoft.com/office/drawing/2014/main" id="{3D364CEF-E93C-F33B-9945-FD7E4124872C}"/>
              </a:ext>
            </a:extLst>
          </p:cNvPr>
          <p:cNvSpPr txBox="1"/>
          <p:nvPr/>
        </p:nvSpPr>
        <p:spPr>
          <a:xfrm>
            <a:off x="5315916" y="6304448"/>
            <a:ext cx="3657600" cy="461665"/>
          </a:xfrm>
          <a:prstGeom prst="rect">
            <a:avLst/>
          </a:prstGeom>
          <a:noFill/>
          <a:ln>
            <a:solidFill>
              <a:schemeClr val="tx2"/>
            </a:solidFill>
          </a:ln>
        </p:spPr>
        <p:txBody>
          <a:bodyPr wrap="square" rtlCol="0">
            <a:spAutoFit/>
          </a:bodyPr>
          <a:lstStyle/>
          <a:p>
            <a:r>
              <a:rPr lang="de-DE" sz="1200" dirty="0">
                <a:latin typeface="Arial" panose="020B0604020202020204" pitchFamily="34" charset="0"/>
                <a:cs typeface="Arial" panose="020B0604020202020204" pitchFamily="34" charset="0"/>
              </a:rPr>
              <a:t>*Vgl. Kommentierung der Berichte von </a:t>
            </a:r>
            <a:r>
              <a:rPr lang="de-DE" sz="1200" cap="small" dirty="0" err="1">
                <a:latin typeface="Arial" panose="020B0604020202020204" pitchFamily="34" charset="0"/>
                <a:cs typeface="Arial" panose="020B0604020202020204" pitchFamily="34" charset="0"/>
              </a:rPr>
              <a:t>Savchyn</a:t>
            </a:r>
            <a:r>
              <a:rPr lang="de-DE" sz="1200" cap="small" dirty="0">
                <a:latin typeface="Arial" panose="020B0604020202020204" pitchFamily="34" charset="0"/>
                <a:cs typeface="Arial" panose="020B0604020202020204" pitchFamily="34" charset="0"/>
              </a:rPr>
              <a:t> 2022,Melnychenko 2025, </a:t>
            </a:r>
            <a:r>
              <a:rPr lang="de-DE" sz="1200" cap="small" dirty="0" err="1">
                <a:latin typeface="Arial" panose="020B0604020202020204" pitchFamily="34" charset="0"/>
                <a:cs typeface="Arial" panose="020B0604020202020204" pitchFamily="34" charset="0"/>
              </a:rPr>
              <a:t>Lytsur</a:t>
            </a:r>
            <a:r>
              <a:rPr lang="de-DE" sz="1200" cap="small" dirty="0">
                <a:latin typeface="Arial" panose="020B0604020202020204" pitchFamily="34" charset="0"/>
                <a:cs typeface="Arial" panose="020B0604020202020204" pitchFamily="34" charset="0"/>
              </a:rPr>
              <a:t> 2025</a:t>
            </a:r>
            <a:endParaRPr lang="de-DE"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507301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0" y="5"/>
            <a:ext cx="402204" cy="6857351"/>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62014" y="1883029"/>
            <a:ext cx="377952" cy="2479548"/>
          </a:xfrm>
          <a:prstGeom prst="rect">
            <a:avLst/>
          </a:prstGeom>
          <a:blipFill>
            <a:blip r:embed="rId4" cstate="print"/>
            <a:stretch>
              <a:fillRect/>
            </a:stretch>
          </a:blipFill>
        </p:spPr>
        <p:txBody>
          <a:bodyPr wrap="square" lIns="0" tIns="0" rIns="0" bIns="0" rtlCol="0"/>
          <a:lstStyle/>
          <a:p>
            <a:endParaRPr/>
          </a:p>
        </p:txBody>
      </p:sp>
      <p:sp>
        <p:nvSpPr>
          <p:cNvPr id="11" name="Textfeld 10">
            <a:extLst>
              <a:ext uri="{FF2B5EF4-FFF2-40B4-BE49-F238E27FC236}">
                <a16:creationId xmlns:a16="http://schemas.microsoft.com/office/drawing/2014/main" id="{3473684A-C4A1-5C9E-9ED4-17571946684D}"/>
              </a:ext>
            </a:extLst>
          </p:cNvPr>
          <p:cNvSpPr txBox="1"/>
          <p:nvPr/>
        </p:nvSpPr>
        <p:spPr>
          <a:xfrm rot="16200000">
            <a:off x="-2528371" y="3122583"/>
            <a:ext cx="5426075" cy="400110"/>
          </a:xfrm>
          <a:prstGeom prst="rect">
            <a:avLst/>
          </a:prstGeom>
          <a:noFill/>
        </p:spPr>
        <p:txBody>
          <a:bodyPr wrap="square" rtlCol="0">
            <a:spAutoFit/>
          </a:bodyPr>
          <a:lstStyle/>
          <a:p>
            <a:pPr algn="ctr"/>
            <a:r>
              <a:rPr lang="de-DE" sz="2000" dirty="0"/>
              <a:t>SFMPA</a:t>
            </a:r>
          </a:p>
        </p:txBody>
      </p:sp>
      <p:sp>
        <p:nvSpPr>
          <p:cNvPr id="4" name="Textfeld 3">
            <a:extLst>
              <a:ext uri="{FF2B5EF4-FFF2-40B4-BE49-F238E27FC236}">
                <a16:creationId xmlns:a16="http://schemas.microsoft.com/office/drawing/2014/main" id="{C6494A5B-4846-4047-6FE6-D2F7A3C4BA5E}"/>
              </a:ext>
            </a:extLst>
          </p:cNvPr>
          <p:cNvSpPr txBox="1"/>
          <p:nvPr/>
        </p:nvSpPr>
        <p:spPr>
          <a:xfrm>
            <a:off x="685800" y="326425"/>
            <a:ext cx="5943600" cy="830997"/>
          </a:xfrm>
          <a:prstGeom prst="rect">
            <a:avLst/>
          </a:prstGeom>
          <a:noFill/>
        </p:spPr>
        <p:txBody>
          <a:bodyPr wrap="square" rtlCol="0">
            <a:spAutoFit/>
          </a:bodyPr>
          <a:lstStyle/>
          <a:p>
            <a:r>
              <a:rPr lang="de-DE" sz="2400" dirty="0"/>
              <a:t>Berichte 2022 – 2025:</a:t>
            </a:r>
          </a:p>
          <a:p>
            <a:r>
              <a:rPr lang="de-DE" sz="2400" dirty="0"/>
              <a:t>Thematische Fokussierung und Empfehlungen</a:t>
            </a:r>
          </a:p>
        </p:txBody>
      </p:sp>
      <p:sp>
        <p:nvSpPr>
          <p:cNvPr id="9" name="Textfeld 8">
            <a:extLst>
              <a:ext uri="{FF2B5EF4-FFF2-40B4-BE49-F238E27FC236}">
                <a16:creationId xmlns:a16="http://schemas.microsoft.com/office/drawing/2014/main" id="{025BBBB7-9440-316A-FA97-576AE550ECB5}"/>
              </a:ext>
            </a:extLst>
          </p:cNvPr>
          <p:cNvSpPr txBox="1"/>
          <p:nvPr/>
        </p:nvSpPr>
        <p:spPr>
          <a:xfrm>
            <a:off x="164230" y="1254906"/>
            <a:ext cx="8751170" cy="4924425"/>
          </a:xfrm>
          <a:prstGeom prst="rect">
            <a:avLst/>
          </a:prstGeom>
          <a:noFill/>
        </p:spPr>
        <p:txBody>
          <a:bodyPr wrap="square">
            <a:spAutoFit/>
          </a:bodyPr>
          <a:lstStyle/>
          <a:p>
            <a:pPr marL="538480">
              <a:spcBef>
                <a:spcPts val="600"/>
              </a:spcBef>
              <a:spcAft>
                <a:spcPts val="600"/>
              </a:spcAft>
            </a:pPr>
            <a:r>
              <a:rPr lang="de-DE" sz="1800" b="1" cap="small" dirty="0" err="1">
                <a:effectLst/>
                <a:latin typeface="Arial" panose="020B0604020202020204" pitchFamily="34" charset="0"/>
                <a:ea typeface="Aptos" panose="020B0004020202020204" pitchFamily="34" charset="0"/>
                <a:cs typeface="Times New Roman" panose="02020603050405020304" pitchFamily="18" charset="0"/>
              </a:rPr>
              <a:t>Savchyn</a:t>
            </a:r>
            <a:r>
              <a:rPr lang="de-DE" sz="1800" b="1" cap="small" dirty="0">
                <a:effectLst/>
                <a:latin typeface="Arial" panose="020B0604020202020204" pitchFamily="34" charset="0"/>
                <a:ea typeface="Aptos" panose="020B0004020202020204" pitchFamily="34" charset="0"/>
                <a:cs typeface="Times New Roman" panose="02020603050405020304" pitchFamily="18" charset="0"/>
              </a:rPr>
              <a:t> 2022</a:t>
            </a:r>
            <a:r>
              <a:rPr lang="de-DE" sz="1800" cap="small" dirty="0">
                <a:effectLst/>
                <a:latin typeface="Arial" panose="020B0604020202020204" pitchFamily="34" charset="0"/>
                <a:ea typeface="Aptos" panose="020B0004020202020204" pitchFamily="34" charset="0"/>
                <a:cs typeface="Times New Roman" panose="02020603050405020304" pitchFamily="18" charset="0"/>
              </a:rPr>
              <a:t>: </a:t>
            </a:r>
          </a:p>
          <a:p>
            <a:pPr marL="538480">
              <a:spcBef>
                <a:spcPts val="600"/>
              </a:spcBef>
              <a:spcAft>
                <a:spcPts val="600"/>
              </a:spcAft>
            </a:pPr>
            <a:r>
              <a:rPr lang="de-DE" sz="1800" b="1" dirty="0">
                <a:effectLst/>
                <a:latin typeface="Arial" panose="020B0604020202020204" pitchFamily="34" charset="0"/>
                <a:ea typeface="Aptos" panose="020B0004020202020204" pitchFamily="34" charset="0"/>
                <a:cs typeface="Times New Roman" panose="02020603050405020304" pitchFamily="18" charset="0"/>
              </a:rPr>
              <a:t>Aufbau einer effizienten Organisation und Struktur des SFMPA</a:t>
            </a:r>
            <a:endParaRPr lang="de-DE" sz="1800" b="1" cap="small" dirty="0">
              <a:effectLst/>
              <a:latin typeface="Arial" panose="020B0604020202020204" pitchFamily="34" charset="0"/>
              <a:ea typeface="Aptos" panose="020B0004020202020204" pitchFamily="34" charset="0"/>
              <a:cs typeface="Times New Roman" panose="02020603050405020304" pitchFamily="18" charset="0"/>
            </a:endParaRPr>
          </a:p>
          <a:p>
            <a:pPr marL="824230" indent="-285750">
              <a:spcBef>
                <a:spcPts val="600"/>
              </a:spcBef>
              <a:spcAft>
                <a:spcPts val="600"/>
              </a:spcAft>
              <a:buFont typeface="Wingdings" panose="05000000000000000000" pitchFamily="2" charset="2"/>
              <a:buChar char="Ø"/>
            </a:pPr>
            <a:r>
              <a:rPr lang="de-DE" u="sng" dirty="0">
                <a:effectLst/>
                <a:latin typeface="Arial" panose="020B0604020202020204" pitchFamily="34" charset="0"/>
                <a:ea typeface="Aptos" panose="020B0004020202020204" pitchFamily="34" charset="0"/>
                <a:cs typeface="Times New Roman" panose="02020603050405020304" pitchFamily="18" charset="0"/>
              </a:rPr>
              <a:t>Leistungsportfolio</a:t>
            </a:r>
          </a:p>
          <a:p>
            <a:pPr marL="1281430" lvl="1" indent="-285750">
              <a:spcBef>
                <a:spcPts val="600"/>
              </a:spcBef>
              <a:spcAft>
                <a:spcPts val="600"/>
              </a:spcAft>
              <a:buFont typeface="Symbol" panose="05050102010706020507" pitchFamily="18" charset="2"/>
              <a:buChar char="-"/>
            </a:pPr>
            <a:r>
              <a:rPr lang="de-DE" sz="1600" dirty="0">
                <a:effectLst/>
                <a:latin typeface="Arial" panose="020B0604020202020204" pitchFamily="34" charset="0"/>
                <a:ea typeface="Aptos" panose="020B0004020202020204" pitchFamily="34" charset="0"/>
                <a:cs typeface="Times New Roman" panose="02020603050405020304" pitchFamily="18" charset="0"/>
              </a:rPr>
              <a:t>Nationale Wald- (NWI) und C-Inventur (NCI)</a:t>
            </a:r>
          </a:p>
          <a:p>
            <a:pPr marL="1281430" lvl="1" indent="-285750">
              <a:spcBef>
                <a:spcPts val="600"/>
              </a:spcBef>
              <a:spcAft>
                <a:spcPts val="600"/>
              </a:spcAft>
              <a:buFont typeface="Symbol" panose="05050102010706020507" pitchFamily="18" charset="2"/>
              <a:buChar char="-"/>
            </a:pPr>
            <a:r>
              <a:rPr lang="de-DE" sz="1600" dirty="0">
                <a:latin typeface="Arial" panose="020B0604020202020204" pitchFamily="34" charset="0"/>
                <a:ea typeface="Aptos" panose="020B0004020202020204" pitchFamily="34" charset="0"/>
                <a:cs typeface="Times New Roman" panose="02020603050405020304" pitchFamily="18" charset="0"/>
              </a:rPr>
              <a:t>Entwicklung eines Forsteinrichtungsverfahrens kompatibel zur NWI / NCI (Zustandserfassung) unter Nutzung von Methoden der Fernerkundung</a:t>
            </a:r>
          </a:p>
          <a:p>
            <a:pPr marL="1281430" lvl="1" indent="-285750">
              <a:spcBef>
                <a:spcPts val="600"/>
              </a:spcBef>
              <a:spcAft>
                <a:spcPts val="600"/>
              </a:spcAft>
              <a:buFont typeface="Symbol" panose="05050102010706020507" pitchFamily="18" charset="2"/>
              <a:buChar char="-"/>
            </a:pPr>
            <a:r>
              <a:rPr lang="de-DE" sz="1600" dirty="0">
                <a:effectLst/>
                <a:latin typeface="Arial" panose="020B0604020202020204" pitchFamily="34" charset="0"/>
                <a:ea typeface="Aptos" panose="020B0004020202020204" pitchFamily="34" charset="0"/>
                <a:cs typeface="Times New Roman" panose="02020603050405020304" pitchFamily="18" charset="0"/>
              </a:rPr>
              <a:t>Standortskunde / Waldtypologie </a:t>
            </a:r>
          </a:p>
          <a:p>
            <a:pPr marL="1281430" lvl="1" indent="-285750">
              <a:spcBef>
                <a:spcPts val="600"/>
              </a:spcBef>
              <a:spcAft>
                <a:spcPts val="600"/>
              </a:spcAft>
              <a:buFont typeface="Symbol" panose="05050102010706020507" pitchFamily="18" charset="2"/>
              <a:buChar char="-"/>
            </a:pPr>
            <a:r>
              <a:rPr lang="de-DE" sz="1600" dirty="0">
                <a:latin typeface="Arial" panose="020B0604020202020204" pitchFamily="34" charset="0"/>
                <a:ea typeface="Aptos" panose="020B0004020202020204" pitchFamily="34" charset="0"/>
                <a:cs typeface="Times New Roman" panose="02020603050405020304" pitchFamily="18" charset="0"/>
              </a:rPr>
              <a:t>Waldschutzmonitoring / Waldschutzmeldewesens / Waldschutzprognose</a:t>
            </a:r>
          </a:p>
          <a:p>
            <a:pPr marL="1281430" lvl="1" indent="-285750">
              <a:spcBef>
                <a:spcPts val="600"/>
              </a:spcBef>
              <a:spcAft>
                <a:spcPts val="600"/>
              </a:spcAft>
              <a:buFont typeface="Symbol" panose="05050102010706020507" pitchFamily="18" charset="2"/>
              <a:buChar char="-"/>
            </a:pPr>
            <a:r>
              <a:rPr lang="de-DE" sz="1600" i="1" dirty="0">
                <a:latin typeface="Arial" panose="020B0604020202020204" pitchFamily="34" charset="0"/>
                <a:ea typeface="Aptos" panose="020B0004020202020204" pitchFamily="34" charset="0"/>
                <a:cs typeface="Times New Roman" panose="02020603050405020304" pitchFamily="18" charset="0"/>
              </a:rPr>
              <a:t>(Wirkungsmonitoring wiederkäuender Schalenwildarten)</a:t>
            </a:r>
          </a:p>
          <a:p>
            <a:pPr marL="1281430" lvl="1" indent="-285750">
              <a:spcBef>
                <a:spcPts val="600"/>
              </a:spcBef>
              <a:spcAft>
                <a:spcPts val="600"/>
              </a:spcAft>
              <a:buFont typeface="Symbol" panose="05050102010706020507" pitchFamily="18" charset="2"/>
              <a:buChar char="-"/>
            </a:pPr>
            <a:r>
              <a:rPr lang="de-DE" sz="1600" dirty="0">
                <a:latin typeface="Arial" panose="020B0604020202020204" pitchFamily="34" charset="0"/>
                <a:ea typeface="Aptos" panose="020B0004020202020204" pitchFamily="34" charset="0"/>
                <a:cs typeface="Times New Roman" panose="02020603050405020304" pitchFamily="18" charset="0"/>
              </a:rPr>
              <a:t>Waldfunktionen-,Waldbiotopkartierung, </a:t>
            </a:r>
            <a:r>
              <a:rPr lang="de-DE" sz="1600" i="1" dirty="0">
                <a:latin typeface="Arial" panose="020B0604020202020204" pitchFamily="34" charset="0"/>
                <a:ea typeface="Aptos" panose="020B0004020202020204" pitchFamily="34" charset="0"/>
                <a:cs typeface="Times New Roman" panose="02020603050405020304" pitchFamily="18" charset="0"/>
              </a:rPr>
              <a:t>(FFH-Managementplanung)</a:t>
            </a:r>
            <a:r>
              <a:rPr lang="de-DE" sz="1600" dirty="0">
                <a:latin typeface="Arial" panose="020B0604020202020204" pitchFamily="34" charset="0"/>
                <a:ea typeface="Aptos" panose="020B0004020202020204" pitchFamily="34" charset="0"/>
                <a:cs typeface="Times New Roman" panose="02020603050405020304" pitchFamily="18" charset="0"/>
              </a:rPr>
              <a:t> </a:t>
            </a:r>
          </a:p>
          <a:p>
            <a:pPr marL="1281430" lvl="1" indent="-285750">
              <a:spcBef>
                <a:spcPts val="600"/>
              </a:spcBef>
              <a:spcAft>
                <a:spcPts val="600"/>
              </a:spcAft>
              <a:buFont typeface="Symbol" panose="05050102010706020507" pitchFamily="18" charset="2"/>
              <a:buChar char="-"/>
            </a:pPr>
            <a:r>
              <a:rPr lang="de-DE" sz="1600" i="1" dirty="0">
                <a:effectLst/>
                <a:latin typeface="Arial" panose="020B0604020202020204" pitchFamily="34" charset="0"/>
                <a:ea typeface="Aptos" panose="020B0004020202020204" pitchFamily="34" charset="0"/>
                <a:cs typeface="Times New Roman" panose="02020603050405020304" pitchFamily="18" charset="0"/>
              </a:rPr>
              <a:t>(Handel mit C-Zertifikaten „Cape and trade“</a:t>
            </a:r>
            <a:r>
              <a:rPr lang="de-DE" sz="1600" i="1" dirty="0">
                <a:latin typeface="Arial" panose="020B0604020202020204" pitchFamily="34" charset="0"/>
                <a:ea typeface="Aptos" panose="020B0004020202020204" pitchFamily="34" charset="0"/>
                <a:cs typeface="Times New Roman" panose="02020603050405020304" pitchFamily="18" charset="0"/>
              </a:rPr>
              <a:t>)</a:t>
            </a:r>
          </a:p>
          <a:p>
            <a:pPr marL="1281430" lvl="1" indent="-285750">
              <a:spcBef>
                <a:spcPts val="600"/>
              </a:spcBef>
              <a:spcAft>
                <a:spcPts val="600"/>
              </a:spcAft>
              <a:buFont typeface="Symbol" panose="05050102010706020507" pitchFamily="18" charset="2"/>
              <a:buChar char="-"/>
            </a:pPr>
            <a:r>
              <a:rPr lang="de-DE" sz="1600" dirty="0">
                <a:effectLst/>
                <a:latin typeface="Arial" panose="020B0604020202020204" pitchFamily="34" charset="0"/>
                <a:ea typeface="Aptos" panose="020B0004020202020204" pitchFamily="34" charset="0"/>
                <a:cs typeface="Times New Roman" panose="02020603050405020304" pitchFamily="18" charset="0"/>
              </a:rPr>
              <a:t>Einrichtung</a:t>
            </a:r>
            <a:r>
              <a:rPr lang="de-DE" sz="1600" i="1" dirty="0">
                <a:effectLst/>
                <a:latin typeface="Arial" panose="020B0604020202020204" pitchFamily="34" charset="0"/>
                <a:ea typeface="Aptos" panose="020B0004020202020204" pitchFamily="34" charset="0"/>
                <a:cs typeface="Times New Roman" panose="02020603050405020304" pitchFamily="18" charset="0"/>
              </a:rPr>
              <a:t> </a:t>
            </a:r>
            <a:r>
              <a:rPr lang="de-DE" sz="1600" dirty="0">
                <a:effectLst/>
                <a:latin typeface="Arial" panose="020B0604020202020204" pitchFamily="34" charset="0"/>
                <a:ea typeface="Aptos" panose="020B0004020202020204" pitchFamily="34" charset="0"/>
                <a:cs typeface="Times New Roman" panose="02020603050405020304" pitchFamily="18" charset="0"/>
              </a:rPr>
              <a:t>und Pflege einer nationalen Walddatenbank mit Schnittstelle zum nationalen Geodatenportal</a:t>
            </a:r>
          </a:p>
        </p:txBody>
      </p:sp>
      <p:sp>
        <p:nvSpPr>
          <p:cNvPr id="2" name="object 10">
            <a:extLst>
              <a:ext uri="{FF2B5EF4-FFF2-40B4-BE49-F238E27FC236}">
                <a16:creationId xmlns:a16="http://schemas.microsoft.com/office/drawing/2014/main" id="{F910D6D0-EC27-0131-4978-732DB60B036A}"/>
              </a:ext>
            </a:extLst>
          </p:cNvPr>
          <p:cNvSpPr txBox="1"/>
          <p:nvPr/>
        </p:nvSpPr>
        <p:spPr>
          <a:xfrm>
            <a:off x="513080" y="6220411"/>
            <a:ext cx="222688" cy="184666"/>
          </a:xfrm>
          <a:prstGeom prst="rect">
            <a:avLst/>
          </a:prstGeom>
        </p:spPr>
        <p:txBody>
          <a:bodyPr vert="horz" wrap="square" lIns="0" tIns="0" rIns="0" bIns="0" rtlCol="0">
            <a:spAutoFit/>
          </a:bodyPr>
          <a:lstStyle/>
          <a:p>
            <a:pPr marL="12700">
              <a:lnSpc>
                <a:spcPct val="100000"/>
              </a:lnSpc>
            </a:pPr>
            <a:r>
              <a:rPr lang="de-DE" sz="1200" dirty="0">
                <a:solidFill>
                  <a:srgbClr val="81837F"/>
                </a:solidFill>
                <a:latin typeface="Arial"/>
                <a:cs typeface="Arial"/>
              </a:rPr>
              <a:t>12</a:t>
            </a:r>
            <a:endParaRPr sz="1200" dirty="0">
              <a:latin typeface="Arial"/>
              <a:cs typeface="Arial"/>
            </a:endParaRPr>
          </a:p>
        </p:txBody>
      </p:sp>
    </p:spTree>
    <p:extLst>
      <p:ext uri="{BB962C8B-B14F-4D97-AF65-F5344CB8AC3E}">
        <p14:creationId xmlns:p14="http://schemas.microsoft.com/office/powerpoint/2010/main" val="30949754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0" y="5"/>
            <a:ext cx="402204" cy="6857351"/>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62014" y="1883029"/>
            <a:ext cx="377952" cy="2479548"/>
          </a:xfrm>
          <a:prstGeom prst="rect">
            <a:avLst/>
          </a:prstGeom>
          <a:blipFill>
            <a:blip r:embed="rId4" cstate="print"/>
            <a:stretch>
              <a:fillRect/>
            </a:stretch>
          </a:blipFill>
        </p:spPr>
        <p:txBody>
          <a:bodyPr wrap="square" lIns="0" tIns="0" rIns="0" bIns="0" rtlCol="0"/>
          <a:lstStyle/>
          <a:p>
            <a:endParaRPr/>
          </a:p>
        </p:txBody>
      </p:sp>
      <p:sp>
        <p:nvSpPr>
          <p:cNvPr id="11" name="Textfeld 10">
            <a:extLst>
              <a:ext uri="{FF2B5EF4-FFF2-40B4-BE49-F238E27FC236}">
                <a16:creationId xmlns:a16="http://schemas.microsoft.com/office/drawing/2014/main" id="{3473684A-C4A1-5C9E-9ED4-17571946684D}"/>
              </a:ext>
            </a:extLst>
          </p:cNvPr>
          <p:cNvSpPr txBox="1"/>
          <p:nvPr/>
        </p:nvSpPr>
        <p:spPr>
          <a:xfrm rot="16200000">
            <a:off x="-2528371" y="3122583"/>
            <a:ext cx="5426075" cy="400110"/>
          </a:xfrm>
          <a:prstGeom prst="rect">
            <a:avLst/>
          </a:prstGeom>
          <a:noFill/>
        </p:spPr>
        <p:txBody>
          <a:bodyPr wrap="square" rtlCol="0">
            <a:spAutoFit/>
          </a:bodyPr>
          <a:lstStyle/>
          <a:p>
            <a:pPr algn="ctr"/>
            <a:r>
              <a:rPr lang="de-DE" sz="2000" dirty="0"/>
              <a:t>SFMPA</a:t>
            </a:r>
          </a:p>
        </p:txBody>
      </p:sp>
      <p:sp>
        <p:nvSpPr>
          <p:cNvPr id="9" name="Textfeld 8">
            <a:extLst>
              <a:ext uri="{FF2B5EF4-FFF2-40B4-BE49-F238E27FC236}">
                <a16:creationId xmlns:a16="http://schemas.microsoft.com/office/drawing/2014/main" id="{025BBBB7-9440-316A-FA97-576AE550ECB5}"/>
              </a:ext>
            </a:extLst>
          </p:cNvPr>
          <p:cNvSpPr txBox="1"/>
          <p:nvPr/>
        </p:nvSpPr>
        <p:spPr>
          <a:xfrm>
            <a:off x="201102" y="1074515"/>
            <a:ext cx="8512010" cy="5570756"/>
          </a:xfrm>
          <a:prstGeom prst="rect">
            <a:avLst/>
          </a:prstGeom>
          <a:noFill/>
        </p:spPr>
        <p:txBody>
          <a:bodyPr wrap="square">
            <a:spAutoFit/>
          </a:bodyPr>
          <a:lstStyle/>
          <a:p>
            <a:pPr marL="824230" indent="-285750">
              <a:spcBef>
                <a:spcPts val="600"/>
              </a:spcBef>
              <a:spcAft>
                <a:spcPts val="600"/>
              </a:spcAft>
              <a:buFont typeface="Wingdings" panose="05000000000000000000" pitchFamily="2" charset="2"/>
              <a:buChar char="Ø"/>
            </a:pPr>
            <a:r>
              <a:rPr lang="de-DE" sz="1600" dirty="0">
                <a:effectLst/>
                <a:latin typeface="Arial" panose="020B0604020202020204" pitchFamily="34" charset="0"/>
                <a:ea typeface="Aptos" panose="020B0004020202020204" pitchFamily="34" charset="0"/>
                <a:cs typeface="Times New Roman" panose="02020603050405020304" pitchFamily="18" charset="0"/>
              </a:rPr>
              <a:t>Organisationsstruktur</a:t>
            </a:r>
          </a:p>
          <a:p>
            <a:pPr marL="1281430" lvl="1" indent="-285750">
              <a:spcBef>
                <a:spcPts val="600"/>
              </a:spcBef>
              <a:spcAft>
                <a:spcPts val="600"/>
              </a:spcAft>
              <a:buFont typeface="Symbol" panose="05050102010706020507" pitchFamily="18" charset="2"/>
              <a:buChar char="-"/>
            </a:pPr>
            <a:r>
              <a:rPr lang="de-DE" sz="1400" b="1" dirty="0">
                <a:effectLst/>
                <a:latin typeface="Arial" panose="020B0604020202020204" pitchFamily="34" charset="0"/>
                <a:ea typeface="Aptos" panose="020B0004020202020204" pitchFamily="34" charset="0"/>
                <a:cs typeface="Times New Roman" panose="02020603050405020304" pitchFamily="18" charset="0"/>
              </a:rPr>
              <a:t>Regionale Präsenz </a:t>
            </a:r>
            <a:r>
              <a:rPr lang="de-DE" sz="1400" dirty="0">
                <a:effectLst/>
                <a:latin typeface="Arial" panose="020B0604020202020204" pitchFamily="34" charset="0"/>
                <a:ea typeface="Aptos" panose="020B0004020202020204" pitchFamily="34" charset="0"/>
                <a:cs typeface="Times New Roman" panose="02020603050405020304" pitchFamily="18" charset="0"/>
              </a:rPr>
              <a:t>durch Außenstellung, z. B. entsprechend den regionalen Forstdirektionen [vgl. </a:t>
            </a:r>
            <a:r>
              <a:rPr lang="de-DE" sz="1400" cap="small" dirty="0" err="1">
                <a:latin typeface="Arial" panose="020B0604020202020204" pitchFamily="34" charset="0"/>
                <a:ea typeface="Aptos" panose="020B0004020202020204" pitchFamily="34" charset="0"/>
                <a:cs typeface="Times New Roman" panose="02020603050405020304" pitchFamily="18" charset="0"/>
              </a:rPr>
              <a:t>Lytsur</a:t>
            </a:r>
            <a:r>
              <a:rPr lang="de-DE" sz="1400" cap="small" dirty="0">
                <a:latin typeface="Arial" panose="020B0604020202020204" pitchFamily="34" charset="0"/>
                <a:ea typeface="Aptos" panose="020B0004020202020204" pitchFamily="34" charset="0"/>
                <a:cs typeface="Times New Roman" panose="02020603050405020304" pitchFamily="18" charset="0"/>
              </a:rPr>
              <a:t> 2025]</a:t>
            </a:r>
            <a:endParaRPr lang="de-DE" sz="1400" dirty="0">
              <a:effectLst/>
              <a:latin typeface="Arial" panose="020B0604020202020204" pitchFamily="34" charset="0"/>
              <a:ea typeface="Aptos" panose="020B0004020202020204" pitchFamily="34" charset="0"/>
              <a:cs typeface="Times New Roman" panose="02020603050405020304" pitchFamily="18" charset="0"/>
            </a:endParaRPr>
          </a:p>
          <a:p>
            <a:pPr marL="1281430" lvl="1" indent="-285750">
              <a:spcBef>
                <a:spcPts val="600"/>
              </a:spcBef>
              <a:spcAft>
                <a:spcPts val="600"/>
              </a:spcAft>
              <a:buFont typeface="Symbol" panose="05050102010706020507" pitchFamily="18" charset="2"/>
              <a:buChar char="-"/>
            </a:pPr>
            <a:r>
              <a:rPr lang="de-DE" sz="1400" dirty="0">
                <a:effectLst/>
                <a:latin typeface="Arial" panose="020B0604020202020204" pitchFamily="34" charset="0"/>
                <a:ea typeface="Aptos" panose="020B0004020202020204" pitchFamily="34" charset="0"/>
                <a:cs typeface="Times New Roman" panose="02020603050405020304" pitchFamily="18" charset="0"/>
              </a:rPr>
              <a:t>Kritische Analyse der </a:t>
            </a:r>
            <a:r>
              <a:rPr lang="de-DE" sz="1400" b="1" dirty="0">
                <a:effectLst/>
                <a:latin typeface="Arial" panose="020B0604020202020204" pitchFamily="34" charset="0"/>
                <a:ea typeface="Aptos" panose="020B0004020202020204" pitchFamily="34" charset="0"/>
                <a:cs typeface="Times New Roman" panose="02020603050405020304" pitchFamily="18" charset="0"/>
              </a:rPr>
              <a:t>Ressourcenverteilung</a:t>
            </a:r>
            <a:r>
              <a:rPr lang="de-DE" sz="1400" dirty="0">
                <a:effectLst/>
                <a:latin typeface="Arial" panose="020B0604020202020204" pitchFamily="34" charset="0"/>
                <a:ea typeface="Aptos" panose="020B0004020202020204" pitchFamily="34" charset="0"/>
                <a:cs typeface="Times New Roman" panose="02020603050405020304" pitchFamily="18" charset="0"/>
              </a:rPr>
              <a:t> zwischen Leistungsverwaltung und Leistungserbringung → Konzentration des ingenieurtechnischen Personals auf die fachgebietsspezifische Leistungserbringung</a:t>
            </a:r>
          </a:p>
          <a:p>
            <a:pPr marL="1281430" lvl="1" indent="-285750">
              <a:spcBef>
                <a:spcPts val="600"/>
              </a:spcBef>
              <a:spcAft>
                <a:spcPts val="600"/>
              </a:spcAft>
              <a:buFont typeface="Symbol" panose="05050102010706020507" pitchFamily="18" charset="2"/>
              <a:buChar char="-"/>
            </a:pPr>
            <a:r>
              <a:rPr lang="de-DE" sz="1400" dirty="0">
                <a:latin typeface="Arial" panose="020B0604020202020204" pitchFamily="34" charset="0"/>
                <a:ea typeface="Aptos" panose="020B0004020202020204" pitchFamily="34" charset="0"/>
                <a:cs typeface="Times New Roman" panose="02020603050405020304" pitchFamily="18" charset="0"/>
              </a:rPr>
              <a:t>Etablierung einer </a:t>
            </a:r>
            <a:r>
              <a:rPr lang="de-DE" sz="1400" b="1" dirty="0">
                <a:latin typeface="Arial" panose="020B0604020202020204" pitchFamily="34" charset="0"/>
                <a:ea typeface="Aptos" panose="020B0004020202020204" pitchFamily="34" charset="0"/>
                <a:cs typeface="Times New Roman" panose="02020603050405020304" pitchFamily="18" charset="0"/>
              </a:rPr>
              <a:t>flachen Führungsstruktur, </a:t>
            </a:r>
            <a:r>
              <a:rPr lang="de-DE" sz="1400" dirty="0">
                <a:latin typeface="Arial" panose="020B0604020202020204" pitchFamily="34" charset="0"/>
                <a:ea typeface="Aptos" panose="020B0004020202020204" pitchFamily="34" charset="0"/>
                <a:cs typeface="Times New Roman" panose="02020603050405020304" pitchFamily="18" charset="0"/>
              </a:rPr>
              <a:t>Vermeidung</a:t>
            </a:r>
            <a:r>
              <a:rPr lang="de-DE" sz="1400" b="1" dirty="0">
                <a:latin typeface="Arial" panose="020B0604020202020204" pitchFamily="34" charset="0"/>
                <a:ea typeface="Aptos" panose="020B0004020202020204" pitchFamily="34" charset="0"/>
                <a:cs typeface="Times New Roman" panose="02020603050405020304" pitchFamily="18" charset="0"/>
              </a:rPr>
              <a:t> </a:t>
            </a:r>
            <a:r>
              <a:rPr lang="de-DE" sz="1400" dirty="0">
                <a:latin typeface="Arial" panose="020B0604020202020204" pitchFamily="34" charset="0"/>
                <a:ea typeface="Aptos" panose="020B0004020202020204" pitchFamily="34" charset="0"/>
                <a:cs typeface="Times New Roman" panose="02020603050405020304" pitchFamily="18" charset="0"/>
              </a:rPr>
              <a:t>von Ineffizienz durch „Überverwaltung“</a:t>
            </a:r>
          </a:p>
          <a:p>
            <a:pPr marL="1281430" lvl="1" indent="-285750">
              <a:spcBef>
                <a:spcPts val="600"/>
              </a:spcBef>
              <a:spcAft>
                <a:spcPts val="600"/>
              </a:spcAft>
              <a:buFont typeface="Symbol" panose="05050102010706020507" pitchFamily="18" charset="2"/>
              <a:buChar char="-"/>
            </a:pPr>
            <a:r>
              <a:rPr lang="de-DE" sz="1400" b="1" dirty="0">
                <a:effectLst/>
                <a:latin typeface="Arial" panose="020B0604020202020204" pitchFamily="34" charset="0"/>
                <a:ea typeface="Aptos" panose="020B0004020202020204" pitchFamily="34" charset="0"/>
                <a:cs typeface="Times New Roman" panose="02020603050405020304" pitchFamily="18" charset="0"/>
              </a:rPr>
              <a:t>Konzentration</a:t>
            </a:r>
            <a:r>
              <a:rPr lang="de-DE" sz="1400" dirty="0">
                <a:effectLst/>
                <a:latin typeface="Arial" panose="020B0604020202020204" pitchFamily="34" charset="0"/>
                <a:ea typeface="Aptos" panose="020B0004020202020204" pitchFamily="34" charset="0"/>
                <a:cs typeface="Times New Roman" panose="02020603050405020304" pitchFamily="18" charset="0"/>
              </a:rPr>
              <a:t> von Betriebswirtschaft und Finanzmanagement in einer zentralen Dienstleistungs- und Steuerungseinheit</a:t>
            </a:r>
          </a:p>
          <a:p>
            <a:pPr marL="1281430" lvl="1" indent="-285750">
              <a:spcBef>
                <a:spcPts val="600"/>
              </a:spcBef>
              <a:spcAft>
                <a:spcPts val="600"/>
              </a:spcAft>
              <a:buFont typeface="Symbol" panose="05050102010706020507" pitchFamily="18" charset="2"/>
              <a:buChar char="-"/>
            </a:pPr>
            <a:r>
              <a:rPr lang="de-DE" sz="1400" b="1" dirty="0">
                <a:latin typeface="Arial" panose="020B0604020202020204" pitchFamily="34" charset="0"/>
                <a:ea typeface="Aptos" panose="020B0004020202020204" pitchFamily="34" charset="0"/>
                <a:cs typeface="Times New Roman" panose="02020603050405020304" pitchFamily="18" charset="0"/>
              </a:rPr>
              <a:t>Outsourcing </a:t>
            </a:r>
            <a:r>
              <a:rPr lang="de-DE" sz="1400" dirty="0">
                <a:latin typeface="Arial" panose="020B0604020202020204" pitchFamily="34" charset="0"/>
                <a:ea typeface="Aptos" panose="020B0004020202020204" pitchFamily="34" charset="0"/>
                <a:cs typeface="Times New Roman" panose="02020603050405020304" pitchFamily="18" charset="0"/>
              </a:rPr>
              <a:t>von kontinuierlich erforderlichen Infrastrukturleistungen (IT-Administration, Fahrzeugpark …) auf der Grundlage von Rahmenverträgen</a:t>
            </a:r>
            <a:endParaRPr lang="de-DE" sz="1400" b="1" dirty="0">
              <a:latin typeface="Arial" panose="020B0604020202020204" pitchFamily="34" charset="0"/>
              <a:ea typeface="Aptos" panose="020B0004020202020204" pitchFamily="34" charset="0"/>
              <a:cs typeface="Times New Roman" panose="02020603050405020304" pitchFamily="18" charset="0"/>
            </a:endParaRPr>
          </a:p>
          <a:p>
            <a:pPr marL="824230" indent="-285750">
              <a:spcBef>
                <a:spcPts val="600"/>
              </a:spcBef>
              <a:spcAft>
                <a:spcPts val="600"/>
              </a:spcAft>
              <a:buFont typeface="Wingdings" panose="05000000000000000000" pitchFamily="2" charset="2"/>
              <a:buChar char="Ø"/>
            </a:pPr>
            <a:r>
              <a:rPr lang="de-DE" sz="1600" dirty="0">
                <a:latin typeface="Arial" panose="020B0604020202020204" pitchFamily="34" charset="0"/>
                <a:ea typeface="Aptos" panose="020B0004020202020204" pitchFamily="34" charset="0"/>
                <a:cs typeface="Times New Roman" panose="02020603050405020304" pitchFamily="18" charset="0"/>
              </a:rPr>
              <a:t>Personal</a:t>
            </a:r>
          </a:p>
          <a:p>
            <a:pPr marL="1281430" lvl="1" indent="-285750">
              <a:spcBef>
                <a:spcPts val="600"/>
              </a:spcBef>
              <a:spcAft>
                <a:spcPts val="600"/>
              </a:spcAft>
              <a:buFont typeface="Symbol" panose="05050102010706020507" pitchFamily="18" charset="2"/>
              <a:buChar char="-"/>
            </a:pPr>
            <a:r>
              <a:rPr lang="de-DE" sz="1600" dirty="0">
                <a:latin typeface="Arial" panose="020B0604020202020204" pitchFamily="34" charset="0"/>
                <a:ea typeface="Aptos" panose="020B0004020202020204" pitchFamily="34" charset="0"/>
                <a:cs typeface="Times New Roman" panose="02020603050405020304" pitchFamily="18" charset="0"/>
              </a:rPr>
              <a:t>Gemeinsam Instrumente entwickeln, um ungleiche </a:t>
            </a:r>
            <a:r>
              <a:rPr lang="de-DE" sz="1600" b="1" dirty="0">
                <a:latin typeface="Arial" panose="020B0604020202020204" pitchFamily="34" charset="0"/>
                <a:ea typeface="Aptos" panose="020B0004020202020204" pitchFamily="34" charset="0"/>
                <a:cs typeface="Times New Roman" panose="02020603050405020304" pitchFamily="18" charset="0"/>
              </a:rPr>
              <a:t>Konkurrenz</a:t>
            </a:r>
            <a:r>
              <a:rPr lang="de-DE" sz="1600" dirty="0">
                <a:latin typeface="Arial" panose="020B0604020202020204" pitchFamily="34" charset="0"/>
                <a:ea typeface="Aptos" panose="020B0004020202020204" pitchFamily="34" charset="0"/>
                <a:cs typeface="Times New Roman" panose="02020603050405020304" pitchFamily="18" charset="0"/>
              </a:rPr>
              <a:t> um qualifiziertes Personal tendenziell zu kompensieren</a:t>
            </a:r>
          </a:p>
          <a:p>
            <a:pPr marL="1281430" lvl="1" indent="-285750">
              <a:spcBef>
                <a:spcPts val="600"/>
              </a:spcBef>
              <a:spcAft>
                <a:spcPts val="600"/>
              </a:spcAft>
              <a:buFont typeface="Symbol" panose="05050102010706020507" pitchFamily="18" charset="2"/>
              <a:buChar char="-"/>
            </a:pPr>
            <a:r>
              <a:rPr lang="de-DE" sz="1600" dirty="0">
                <a:latin typeface="Arial" panose="020B0604020202020204" pitchFamily="34" charset="0"/>
                <a:ea typeface="Aptos" panose="020B0004020202020204" pitchFamily="34" charset="0"/>
                <a:cs typeface="Times New Roman" panose="02020603050405020304" pitchFamily="18" charset="0"/>
              </a:rPr>
              <a:t>Schere im Entlohnungssystem zwischen (Dienst-)Alter, Produktivität und Innovationspotenzial schließen</a:t>
            </a:r>
            <a:endParaRPr lang="de-DE" sz="1600" dirty="0">
              <a:effectLst/>
              <a:latin typeface="Arial" panose="020B0604020202020204" pitchFamily="34" charset="0"/>
              <a:ea typeface="Aptos" panose="020B0004020202020204" pitchFamily="34" charset="0"/>
              <a:cs typeface="Times New Roman" panose="02020603050405020304" pitchFamily="18" charset="0"/>
            </a:endParaRPr>
          </a:p>
          <a:p>
            <a:pPr marL="1738630" lvl="2" indent="-285750">
              <a:spcBef>
                <a:spcPts val="600"/>
              </a:spcBef>
              <a:spcAft>
                <a:spcPts val="600"/>
              </a:spcAft>
              <a:buFont typeface="Symbol" panose="05050102010706020507" pitchFamily="18" charset="2"/>
              <a:buChar char="-"/>
            </a:pPr>
            <a:endParaRPr lang="de-DE" sz="1600" dirty="0">
              <a:effectLst/>
              <a:latin typeface="Arial" panose="020B0604020202020204" pitchFamily="34" charset="0"/>
              <a:ea typeface="Aptos" panose="020B0004020202020204" pitchFamily="34" charset="0"/>
              <a:cs typeface="Times New Roman" panose="02020603050405020304" pitchFamily="18" charset="0"/>
            </a:endParaRPr>
          </a:p>
        </p:txBody>
      </p:sp>
      <p:sp>
        <p:nvSpPr>
          <p:cNvPr id="3" name="Textfeld 2">
            <a:extLst>
              <a:ext uri="{FF2B5EF4-FFF2-40B4-BE49-F238E27FC236}">
                <a16:creationId xmlns:a16="http://schemas.microsoft.com/office/drawing/2014/main" id="{E764D819-EC3A-EE3F-E61B-3201EA4DCF22}"/>
              </a:ext>
            </a:extLst>
          </p:cNvPr>
          <p:cNvSpPr txBox="1"/>
          <p:nvPr/>
        </p:nvSpPr>
        <p:spPr>
          <a:xfrm>
            <a:off x="685800" y="285922"/>
            <a:ext cx="4596580" cy="646331"/>
          </a:xfrm>
          <a:prstGeom prst="rect">
            <a:avLst/>
          </a:prstGeom>
          <a:noFill/>
        </p:spPr>
        <p:txBody>
          <a:bodyPr wrap="square">
            <a:spAutoFit/>
          </a:bodyPr>
          <a:lstStyle/>
          <a:p>
            <a:r>
              <a:rPr lang="de-DE" sz="1800" b="1" dirty="0">
                <a:effectLst/>
                <a:latin typeface="Arial" panose="020B0604020202020204" pitchFamily="34" charset="0"/>
                <a:ea typeface="Aptos" panose="020B0004020202020204" pitchFamily="34" charset="0"/>
                <a:cs typeface="Times New Roman" panose="02020603050405020304" pitchFamily="18" charset="0"/>
              </a:rPr>
              <a:t>Aufbau einer effizienten Organisation und Struktur des SFMPA</a:t>
            </a:r>
            <a:endParaRPr lang="de-DE" dirty="0"/>
          </a:p>
        </p:txBody>
      </p:sp>
      <p:sp>
        <p:nvSpPr>
          <p:cNvPr id="2" name="object 10">
            <a:extLst>
              <a:ext uri="{FF2B5EF4-FFF2-40B4-BE49-F238E27FC236}">
                <a16:creationId xmlns:a16="http://schemas.microsoft.com/office/drawing/2014/main" id="{30E1D329-2D43-31BB-C4A0-F0847A111E66}"/>
              </a:ext>
            </a:extLst>
          </p:cNvPr>
          <p:cNvSpPr txBox="1"/>
          <p:nvPr/>
        </p:nvSpPr>
        <p:spPr>
          <a:xfrm>
            <a:off x="513080" y="6220411"/>
            <a:ext cx="222688" cy="184666"/>
          </a:xfrm>
          <a:prstGeom prst="rect">
            <a:avLst/>
          </a:prstGeom>
        </p:spPr>
        <p:txBody>
          <a:bodyPr vert="horz" wrap="square" lIns="0" tIns="0" rIns="0" bIns="0" rtlCol="0">
            <a:spAutoFit/>
          </a:bodyPr>
          <a:lstStyle/>
          <a:p>
            <a:pPr marL="12700">
              <a:lnSpc>
                <a:spcPct val="100000"/>
              </a:lnSpc>
            </a:pPr>
            <a:r>
              <a:rPr lang="de-DE" sz="1200" dirty="0">
                <a:solidFill>
                  <a:srgbClr val="81837F"/>
                </a:solidFill>
                <a:latin typeface="Arial"/>
                <a:cs typeface="Arial"/>
              </a:rPr>
              <a:t>13</a:t>
            </a:r>
            <a:endParaRPr sz="1200" dirty="0">
              <a:latin typeface="Arial"/>
              <a:cs typeface="Arial"/>
            </a:endParaRPr>
          </a:p>
        </p:txBody>
      </p:sp>
    </p:spTree>
    <p:extLst>
      <p:ext uri="{BB962C8B-B14F-4D97-AF65-F5344CB8AC3E}">
        <p14:creationId xmlns:p14="http://schemas.microsoft.com/office/powerpoint/2010/main" val="26719062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0" y="5"/>
            <a:ext cx="402204" cy="6857351"/>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62014" y="1883029"/>
            <a:ext cx="377952" cy="2479548"/>
          </a:xfrm>
          <a:prstGeom prst="rect">
            <a:avLst/>
          </a:prstGeom>
          <a:blipFill>
            <a:blip r:embed="rId4" cstate="print"/>
            <a:stretch>
              <a:fillRect/>
            </a:stretch>
          </a:blipFill>
        </p:spPr>
        <p:txBody>
          <a:bodyPr wrap="square" lIns="0" tIns="0" rIns="0" bIns="0" rtlCol="0"/>
          <a:lstStyle/>
          <a:p>
            <a:endParaRPr/>
          </a:p>
        </p:txBody>
      </p:sp>
      <p:sp>
        <p:nvSpPr>
          <p:cNvPr id="11" name="Textfeld 10">
            <a:extLst>
              <a:ext uri="{FF2B5EF4-FFF2-40B4-BE49-F238E27FC236}">
                <a16:creationId xmlns:a16="http://schemas.microsoft.com/office/drawing/2014/main" id="{3473684A-C4A1-5C9E-9ED4-17571946684D}"/>
              </a:ext>
            </a:extLst>
          </p:cNvPr>
          <p:cNvSpPr txBox="1"/>
          <p:nvPr/>
        </p:nvSpPr>
        <p:spPr>
          <a:xfrm rot="16200000">
            <a:off x="-2528371" y="3122583"/>
            <a:ext cx="5426075" cy="400110"/>
          </a:xfrm>
          <a:prstGeom prst="rect">
            <a:avLst/>
          </a:prstGeom>
          <a:noFill/>
        </p:spPr>
        <p:txBody>
          <a:bodyPr wrap="square" rtlCol="0">
            <a:spAutoFit/>
          </a:bodyPr>
          <a:lstStyle/>
          <a:p>
            <a:pPr algn="ctr"/>
            <a:r>
              <a:rPr lang="de-DE" sz="2000" dirty="0"/>
              <a:t>SFMPA</a:t>
            </a:r>
          </a:p>
        </p:txBody>
      </p:sp>
      <p:sp>
        <p:nvSpPr>
          <p:cNvPr id="9" name="Textfeld 8">
            <a:extLst>
              <a:ext uri="{FF2B5EF4-FFF2-40B4-BE49-F238E27FC236}">
                <a16:creationId xmlns:a16="http://schemas.microsoft.com/office/drawing/2014/main" id="{025BBBB7-9440-316A-FA97-576AE550ECB5}"/>
              </a:ext>
            </a:extLst>
          </p:cNvPr>
          <p:cNvSpPr txBox="1"/>
          <p:nvPr/>
        </p:nvSpPr>
        <p:spPr>
          <a:xfrm>
            <a:off x="174063" y="1066800"/>
            <a:ext cx="8512010" cy="5940088"/>
          </a:xfrm>
          <a:prstGeom prst="rect">
            <a:avLst/>
          </a:prstGeom>
          <a:noFill/>
        </p:spPr>
        <p:txBody>
          <a:bodyPr wrap="square">
            <a:spAutoFit/>
          </a:bodyPr>
          <a:lstStyle/>
          <a:p>
            <a:pPr marL="824230" indent="-285750">
              <a:spcBef>
                <a:spcPts val="600"/>
              </a:spcBef>
              <a:spcAft>
                <a:spcPts val="600"/>
              </a:spcAft>
              <a:buFont typeface="Wingdings" panose="05000000000000000000" pitchFamily="2" charset="2"/>
              <a:buChar char="Ø"/>
            </a:pPr>
            <a:r>
              <a:rPr lang="de-DE" sz="1600" b="1" dirty="0">
                <a:latin typeface="Arial" panose="020B0604020202020204" pitchFamily="34" charset="0"/>
                <a:ea typeface="Aptos" panose="020B0004020202020204" pitchFamily="34" charset="0"/>
                <a:cs typeface="Times New Roman" panose="02020603050405020304" pitchFamily="18" charset="0"/>
              </a:rPr>
              <a:t>Personal / Innovationsfähigkeit</a:t>
            </a:r>
          </a:p>
          <a:p>
            <a:pPr marL="1281430" lvl="1" indent="-285750">
              <a:spcBef>
                <a:spcPts val="600"/>
              </a:spcBef>
              <a:spcAft>
                <a:spcPts val="600"/>
              </a:spcAft>
              <a:buFont typeface="Symbol" panose="05050102010706020507" pitchFamily="18" charset="2"/>
              <a:buChar char="-"/>
            </a:pPr>
            <a:r>
              <a:rPr lang="de-DE" sz="1600" dirty="0">
                <a:latin typeface="Arial" panose="020B0604020202020204" pitchFamily="34" charset="0"/>
                <a:ea typeface="Aptos" panose="020B0004020202020204" pitchFamily="34" charset="0"/>
                <a:cs typeface="Times New Roman" panose="02020603050405020304" pitchFamily="18" charset="0"/>
              </a:rPr>
              <a:t>Gemeinsam Instrumente entwickeln, um ungleiche </a:t>
            </a:r>
            <a:r>
              <a:rPr lang="de-DE" sz="1600" b="1" dirty="0">
                <a:latin typeface="Arial" panose="020B0604020202020204" pitchFamily="34" charset="0"/>
                <a:ea typeface="Aptos" panose="020B0004020202020204" pitchFamily="34" charset="0"/>
                <a:cs typeface="Times New Roman" panose="02020603050405020304" pitchFamily="18" charset="0"/>
              </a:rPr>
              <a:t>Konkurrenz</a:t>
            </a:r>
            <a:r>
              <a:rPr lang="de-DE" sz="1600" dirty="0">
                <a:latin typeface="Arial" panose="020B0604020202020204" pitchFamily="34" charset="0"/>
                <a:ea typeface="Aptos" panose="020B0004020202020204" pitchFamily="34" charset="0"/>
                <a:cs typeface="Times New Roman" panose="02020603050405020304" pitchFamily="18" charset="0"/>
              </a:rPr>
              <a:t> um qualifiziertes Personal tendenziell zu kompensieren</a:t>
            </a:r>
          </a:p>
          <a:p>
            <a:pPr marL="1281430" lvl="1" indent="-285750">
              <a:spcBef>
                <a:spcPts val="600"/>
              </a:spcBef>
              <a:spcAft>
                <a:spcPts val="600"/>
              </a:spcAft>
              <a:buFont typeface="Symbol" panose="05050102010706020507" pitchFamily="18" charset="2"/>
              <a:buChar char="-"/>
            </a:pPr>
            <a:r>
              <a:rPr lang="de-DE" sz="1600" b="1" dirty="0">
                <a:latin typeface="Arial" panose="020B0604020202020204" pitchFamily="34" charset="0"/>
                <a:ea typeface="Aptos" panose="020B0004020202020204" pitchFamily="34" charset="0"/>
                <a:cs typeface="Times New Roman" panose="02020603050405020304" pitchFamily="18" charset="0"/>
              </a:rPr>
              <a:t>Schere im Entlohnungssystem </a:t>
            </a:r>
            <a:r>
              <a:rPr lang="de-DE" sz="1600" dirty="0">
                <a:latin typeface="Arial" panose="020B0604020202020204" pitchFamily="34" charset="0"/>
                <a:ea typeface="Aptos" panose="020B0004020202020204" pitchFamily="34" charset="0"/>
                <a:cs typeface="Times New Roman" panose="02020603050405020304" pitchFamily="18" charset="0"/>
              </a:rPr>
              <a:t>zwischen (Dienst-)Alter, Produktivität und Innovationspotenzial schließen</a:t>
            </a:r>
          </a:p>
          <a:p>
            <a:pPr marL="1281430" lvl="1" indent="-285750">
              <a:spcBef>
                <a:spcPts val="600"/>
              </a:spcBef>
              <a:spcAft>
                <a:spcPts val="600"/>
              </a:spcAft>
              <a:buFont typeface="Symbol" panose="05050102010706020507" pitchFamily="18" charset="2"/>
              <a:buChar char="-"/>
            </a:pPr>
            <a:r>
              <a:rPr lang="de-DE" sz="1600" dirty="0">
                <a:effectLst/>
                <a:latin typeface="Arial" panose="020B0604020202020204" pitchFamily="34" charset="0"/>
                <a:ea typeface="Aptos" panose="020B0004020202020204" pitchFamily="34" charset="0"/>
                <a:cs typeface="Times New Roman" panose="02020603050405020304" pitchFamily="18" charset="0"/>
              </a:rPr>
              <a:t>Akquise von hoch qualifiziertem, fa</a:t>
            </a:r>
            <a:r>
              <a:rPr lang="de-DE" sz="1600" dirty="0">
                <a:latin typeface="Arial" panose="020B0604020202020204" pitchFamily="34" charset="0"/>
                <a:ea typeface="Aptos" panose="020B0004020202020204" pitchFamily="34" charset="0"/>
                <a:cs typeface="Times New Roman" panose="02020603050405020304" pitchFamily="18" charset="0"/>
              </a:rPr>
              <a:t>chlich motivierten </a:t>
            </a:r>
            <a:r>
              <a:rPr lang="de-DE" sz="1600" b="1" dirty="0">
                <a:latin typeface="Arial" panose="020B0604020202020204" pitchFamily="34" charset="0"/>
                <a:ea typeface="Aptos" panose="020B0004020202020204" pitchFamily="34" charset="0"/>
                <a:cs typeface="Times New Roman" panose="02020603050405020304" pitchFamily="18" charset="0"/>
              </a:rPr>
              <a:t>Führungspersonal</a:t>
            </a:r>
            <a:r>
              <a:rPr lang="de-DE" sz="1600" dirty="0">
                <a:latin typeface="Arial" panose="020B0604020202020204" pitchFamily="34" charset="0"/>
                <a:ea typeface="Aptos" panose="020B0004020202020204" pitchFamily="34" charset="0"/>
                <a:cs typeface="Times New Roman" panose="02020603050405020304" pitchFamily="18" charset="0"/>
              </a:rPr>
              <a:t> → </a:t>
            </a:r>
            <a:r>
              <a:rPr lang="de-DE" sz="1600" b="1" dirty="0">
                <a:latin typeface="Arial" panose="020B0604020202020204" pitchFamily="34" charset="0"/>
                <a:ea typeface="Aptos" panose="020B0004020202020204" pitchFamily="34" charset="0"/>
                <a:cs typeface="Times New Roman" panose="02020603050405020304" pitchFamily="18" charset="0"/>
              </a:rPr>
              <a:t>keine </a:t>
            </a:r>
            <a:r>
              <a:rPr lang="de-DE" sz="1600" dirty="0">
                <a:latin typeface="Arial" panose="020B0604020202020204" pitchFamily="34" charset="0"/>
                <a:ea typeface="Aptos" panose="020B0004020202020204" pitchFamily="34" charset="0"/>
                <a:cs typeface="Times New Roman" panose="02020603050405020304" pitchFamily="18" charset="0"/>
              </a:rPr>
              <a:t>„Leistungsverwalter“ (!)</a:t>
            </a:r>
          </a:p>
          <a:p>
            <a:pPr marL="1281430" lvl="1" indent="-285750">
              <a:spcBef>
                <a:spcPts val="600"/>
              </a:spcBef>
              <a:spcAft>
                <a:spcPts val="600"/>
              </a:spcAft>
              <a:buFont typeface="Symbol" panose="05050102010706020507" pitchFamily="18" charset="2"/>
              <a:buChar char="-"/>
            </a:pPr>
            <a:r>
              <a:rPr lang="de-DE" sz="1600" b="1" dirty="0">
                <a:effectLst/>
                <a:latin typeface="Arial" panose="020B0604020202020204" pitchFamily="34" charset="0"/>
                <a:ea typeface="Aptos" panose="020B0004020202020204" pitchFamily="34" charset="0"/>
                <a:cs typeface="Times New Roman" panose="02020603050405020304" pitchFamily="18" charset="0"/>
              </a:rPr>
              <a:t>Kooperation</a:t>
            </a:r>
            <a:r>
              <a:rPr lang="de-DE" sz="1600" dirty="0">
                <a:effectLst/>
                <a:latin typeface="Arial" panose="020B0604020202020204" pitchFamily="34" charset="0"/>
                <a:ea typeface="Aptos" panose="020B0004020202020204" pitchFamily="34" charset="0"/>
                <a:cs typeface="Times New Roman" panose="02020603050405020304" pitchFamily="18" charset="0"/>
              </a:rPr>
              <a:t> mit einem ingenieurtechnischen Dienstleistungsunternehmen für die IT- und GIS-basierten Komponenten der Verfahrensentwicklung</a:t>
            </a:r>
          </a:p>
          <a:p>
            <a:pPr marL="1281430" lvl="1" indent="-285750">
              <a:spcBef>
                <a:spcPts val="600"/>
              </a:spcBef>
              <a:spcAft>
                <a:spcPts val="600"/>
              </a:spcAft>
              <a:buFont typeface="Symbol" panose="05050102010706020507" pitchFamily="18" charset="2"/>
              <a:buChar char="-"/>
            </a:pPr>
            <a:r>
              <a:rPr lang="de-DE" sz="1600" b="1" dirty="0">
                <a:effectLst/>
                <a:latin typeface="Arial" panose="020B0604020202020204" pitchFamily="34" charset="0"/>
                <a:ea typeface="Aptos" panose="020B0004020202020204" pitchFamily="34" charset="0"/>
                <a:cs typeface="Times New Roman" panose="02020603050405020304" pitchFamily="18" charset="0"/>
              </a:rPr>
              <a:t>Einbeziehung der Nutzer </a:t>
            </a:r>
            <a:r>
              <a:rPr lang="de-DE" sz="1600" dirty="0">
                <a:effectLst/>
                <a:latin typeface="Arial" panose="020B0604020202020204" pitchFamily="34" charset="0"/>
                <a:ea typeface="Aptos" panose="020B0004020202020204" pitchFamily="34" charset="0"/>
                <a:cs typeface="Times New Roman" panose="02020603050405020304" pitchFamily="18" charset="0"/>
              </a:rPr>
              <a:t>(Personal des SFMPA + Forstbetriebe) in die finale Verfahrensentwicklung ab der Verfügbarkeit eines Prototyps</a:t>
            </a:r>
          </a:p>
          <a:p>
            <a:pPr marL="1281430" lvl="1" indent="-285750">
              <a:spcBef>
                <a:spcPts val="600"/>
              </a:spcBef>
              <a:spcAft>
                <a:spcPts val="600"/>
              </a:spcAft>
              <a:buFont typeface="Symbol" panose="05050102010706020507" pitchFamily="18" charset="2"/>
              <a:buChar char="-"/>
            </a:pPr>
            <a:r>
              <a:rPr lang="de-DE" sz="1600" b="1" dirty="0">
                <a:latin typeface="Arial" panose="020B0604020202020204" pitchFamily="34" charset="0"/>
                <a:ea typeface="Aptos" panose="020B0004020202020204" pitchFamily="34" charset="0"/>
                <a:cs typeface="Times New Roman" panose="02020603050405020304" pitchFamily="18" charset="0"/>
              </a:rPr>
              <a:t>Keine </a:t>
            </a:r>
            <a:r>
              <a:rPr lang="de-DE" sz="1600" dirty="0">
                <a:latin typeface="Arial" panose="020B0604020202020204" pitchFamily="34" charset="0"/>
                <a:ea typeface="Aptos" panose="020B0004020202020204" pitchFamily="34" charset="0"/>
                <a:cs typeface="Times New Roman" panose="02020603050405020304" pitchFamily="18" charset="0"/>
              </a:rPr>
              <a:t>(!) Verfahrensumstellung </a:t>
            </a:r>
            <a:r>
              <a:rPr lang="de-DE" sz="1600" b="1" dirty="0">
                <a:latin typeface="Arial" panose="020B0604020202020204" pitchFamily="34" charset="0"/>
                <a:ea typeface="Aptos" panose="020B0004020202020204" pitchFamily="34" charset="0"/>
                <a:cs typeface="Times New Roman" panose="02020603050405020304" pitchFamily="18" charset="0"/>
              </a:rPr>
              <a:t>ohne </a:t>
            </a:r>
            <a:r>
              <a:rPr lang="de-DE" sz="1600" dirty="0">
                <a:latin typeface="Arial" panose="020B0604020202020204" pitchFamily="34" charset="0"/>
                <a:ea typeface="Aptos" panose="020B0004020202020204" pitchFamily="34" charset="0"/>
                <a:cs typeface="Times New Roman" panose="02020603050405020304" pitchFamily="18" charset="0"/>
              </a:rPr>
              <a:t>durchgängig funktionsfähige, erprobte finale Version des neuen Verfahrens</a:t>
            </a:r>
          </a:p>
          <a:p>
            <a:pPr marL="1281430" lvl="1" indent="-285750">
              <a:spcBef>
                <a:spcPts val="600"/>
              </a:spcBef>
              <a:spcAft>
                <a:spcPts val="600"/>
              </a:spcAft>
              <a:buFont typeface="Symbol" panose="05050102010706020507" pitchFamily="18" charset="2"/>
              <a:buChar char="-"/>
            </a:pPr>
            <a:r>
              <a:rPr lang="de-DE" sz="1600" b="1" dirty="0">
                <a:effectLst/>
                <a:latin typeface="Arial" panose="020B0604020202020204" pitchFamily="34" charset="0"/>
                <a:ea typeface="Aptos" panose="020B0004020202020204" pitchFamily="34" charset="0"/>
                <a:cs typeface="Times New Roman" panose="02020603050405020304" pitchFamily="18" charset="0"/>
              </a:rPr>
              <a:t>Konsequente </a:t>
            </a:r>
            <a:r>
              <a:rPr lang="de-DE" sz="1600" dirty="0">
                <a:latin typeface="Arial" panose="020B0604020202020204" pitchFamily="34" charset="0"/>
                <a:ea typeface="Aptos" panose="020B0004020202020204" pitchFamily="34" charset="0"/>
                <a:cs typeface="Times New Roman" panose="02020603050405020304" pitchFamily="18" charset="0"/>
              </a:rPr>
              <a:t>stichtagsbezogene Verfahrenseinführung und Verfahrensvermittlung im Anwendungsprozess unter Einbeziehung der Forstbetriebe</a:t>
            </a:r>
          </a:p>
          <a:p>
            <a:pPr marL="1281430" lvl="1" indent="-285750">
              <a:spcBef>
                <a:spcPts val="600"/>
              </a:spcBef>
              <a:spcAft>
                <a:spcPts val="600"/>
              </a:spcAft>
              <a:buFont typeface="Symbol" panose="05050102010706020507" pitchFamily="18" charset="2"/>
              <a:buChar char="-"/>
            </a:pPr>
            <a:r>
              <a:rPr lang="de-DE" sz="1600" b="1" dirty="0">
                <a:effectLst/>
                <a:latin typeface="Arial" panose="020B0604020202020204" pitchFamily="34" charset="0"/>
                <a:ea typeface="Aptos" panose="020B0004020202020204" pitchFamily="34" charset="0"/>
                <a:cs typeface="Times New Roman" panose="02020603050405020304" pitchFamily="18" charset="0"/>
              </a:rPr>
              <a:t>Keine (!) </a:t>
            </a:r>
            <a:r>
              <a:rPr lang="de-DE" sz="1600" dirty="0">
                <a:effectLst/>
                <a:latin typeface="Arial" panose="020B0604020202020204" pitchFamily="34" charset="0"/>
                <a:ea typeface="Aptos" panose="020B0004020202020204" pitchFamily="34" charset="0"/>
                <a:cs typeface="Times New Roman" panose="02020603050405020304" pitchFamily="18" charset="0"/>
              </a:rPr>
              <a:t>„konservierend“ wirkenden Übergangslösungen</a:t>
            </a:r>
          </a:p>
          <a:p>
            <a:pPr marL="1738630" lvl="2" indent="-285750">
              <a:spcBef>
                <a:spcPts val="600"/>
              </a:spcBef>
              <a:spcAft>
                <a:spcPts val="600"/>
              </a:spcAft>
              <a:buFont typeface="Symbol" panose="05050102010706020507" pitchFamily="18" charset="2"/>
              <a:buChar char="-"/>
            </a:pPr>
            <a:endParaRPr lang="de-DE" dirty="0">
              <a:effectLst/>
              <a:latin typeface="Arial" panose="020B0604020202020204" pitchFamily="34" charset="0"/>
              <a:ea typeface="Aptos" panose="020B0004020202020204" pitchFamily="34" charset="0"/>
              <a:cs typeface="Times New Roman" panose="02020603050405020304" pitchFamily="18" charset="0"/>
            </a:endParaRPr>
          </a:p>
        </p:txBody>
      </p:sp>
      <p:sp>
        <p:nvSpPr>
          <p:cNvPr id="2" name="Textfeld 1">
            <a:extLst>
              <a:ext uri="{FF2B5EF4-FFF2-40B4-BE49-F238E27FC236}">
                <a16:creationId xmlns:a16="http://schemas.microsoft.com/office/drawing/2014/main" id="{C0146FE4-2065-54FE-F818-A800A764DD91}"/>
              </a:ext>
            </a:extLst>
          </p:cNvPr>
          <p:cNvSpPr txBox="1"/>
          <p:nvPr/>
        </p:nvSpPr>
        <p:spPr>
          <a:xfrm>
            <a:off x="685800" y="285922"/>
            <a:ext cx="4596580" cy="646331"/>
          </a:xfrm>
          <a:prstGeom prst="rect">
            <a:avLst/>
          </a:prstGeom>
          <a:noFill/>
        </p:spPr>
        <p:txBody>
          <a:bodyPr wrap="square">
            <a:spAutoFit/>
          </a:bodyPr>
          <a:lstStyle/>
          <a:p>
            <a:r>
              <a:rPr lang="de-DE" sz="1800" b="1" dirty="0">
                <a:effectLst/>
                <a:latin typeface="Arial" panose="020B0604020202020204" pitchFamily="34" charset="0"/>
                <a:ea typeface="Aptos" panose="020B0004020202020204" pitchFamily="34" charset="0"/>
                <a:cs typeface="Times New Roman" panose="02020603050405020304" pitchFamily="18" charset="0"/>
              </a:rPr>
              <a:t>Aufbau einer effizienten Organisation und Struktur des SFMPA</a:t>
            </a:r>
            <a:endParaRPr lang="de-DE" dirty="0"/>
          </a:p>
        </p:txBody>
      </p:sp>
      <p:sp>
        <p:nvSpPr>
          <p:cNvPr id="3" name="object 10">
            <a:extLst>
              <a:ext uri="{FF2B5EF4-FFF2-40B4-BE49-F238E27FC236}">
                <a16:creationId xmlns:a16="http://schemas.microsoft.com/office/drawing/2014/main" id="{FF8BBE93-9C95-910A-57B5-B33E5BAC61A6}"/>
              </a:ext>
            </a:extLst>
          </p:cNvPr>
          <p:cNvSpPr txBox="1"/>
          <p:nvPr/>
        </p:nvSpPr>
        <p:spPr>
          <a:xfrm>
            <a:off x="513080" y="6220411"/>
            <a:ext cx="222688" cy="184666"/>
          </a:xfrm>
          <a:prstGeom prst="rect">
            <a:avLst/>
          </a:prstGeom>
        </p:spPr>
        <p:txBody>
          <a:bodyPr vert="horz" wrap="square" lIns="0" tIns="0" rIns="0" bIns="0" rtlCol="0">
            <a:spAutoFit/>
          </a:bodyPr>
          <a:lstStyle/>
          <a:p>
            <a:pPr marL="12700">
              <a:lnSpc>
                <a:spcPct val="100000"/>
              </a:lnSpc>
            </a:pPr>
            <a:r>
              <a:rPr lang="de-DE" sz="1200" dirty="0">
                <a:solidFill>
                  <a:srgbClr val="81837F"/>
                </a:solidFill>
                <a:latin typeface="Arial"/>
                <a:cs typeface="Arial"/>
              </a:rPr>
              <a:t>14</a:t>
            </a:r>
            <a:endParaRPr sz="1200" dirty="0">
              <a:latin typeface="Arial"/>
              <a:cs typeface="Arial"/>
            </a:endParaRPr>
          </a:p>
        </p:txBody>
      </p:sp>
    </p:spTree>
    <p:extLst>
      <p:ext uri="{BB962C8B-B14F-4D97-AF65-F5344CB8AC3E}">
        <p14:creationId xmlns:p14="http://schemas.microsoft.com/office/powerpoint/2010/main" val="2334909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0" y="5"/>
            <a:ext cx="402204" cy="6857351"/>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62014" y="1883029"/>
            <a:ext cx="377952" cy="2479548"/>
          </a:xfrm>
          <a:prstGeom prst="rect">
            <a:avLst/>
          </a:prstGeom>
          <a:blipFill>
            <a:blip r:embed="rId4" cstate="print"/>
            <a:stretch>
              <a:fillRect/>
            </a:stretch>
          </a:blipFill>
        </p:spPr>
        <p:txBody>
          <a:bodyPr wrap="square" lIns="0" tIns="0" rIns="0" bIns="0" rtlCol="0"/>
          <a:lstStyle/>
          <a:p>
            <a:endParaRPr/>
          </a:p>
        </p:txBody>
      </p:sp>
      <p:sp>
        <p:nvSpPr>
          <p:cNvPr id="11" name="Textfeld 10">
            <a:extLst>
              <a:ext uri="{FF2B5EF4-FFF2-40B4-BE49-F238E27FC236}">
                <a16:creationId xmlns:a16="http://schemas.microsoft.com/office/drawing/2014/main" id="{3473684A-C4A1-5C9E-9ED4-17571946684D}"/>
              </a:ext>
            </a:extLst>
          </p:cNvPr>
          <p:cNvSpPr txBox="1"/>
          <p:nvPr/>
        </p:nvSpPr>
        <p:spPr>
          <a:xfrm rot="16200000">
            <a:off x="-2528371" y="3122583"/>
            <a:ext cx="5426075" cy="400110"/>
          </a:xfrm>
          <a:prstGeom prst="rect">
            <a:avLst/>
          </a:prstGeom>
          <a:noFill/>
        </p:spPr>
        <p:txBody>
          <a:bodyPr wrap="square" rtlCol="0">
            <a:spAutoFit/>
          </a:bodyPr>
          <a:lstStyle/>
          <a:p>
            <a:pPr algn="ctr"/>
            <a:r>
              <a:rPr lang="de-DE" sz="2000" dirty="0"/>
              <a:t>SFMPA</a:t>
            </a:r>
          </a:p>
        </p:txBody>
      </p:sp>
      <p:sp>
        <p:nvSpPr>
          <p:cNvPr id="9" name="Textfeld 8">
            <a:extLst>
              <a:ext uri="{FF2B5EF4-FFF2-40B4-BE49-F238E27FC236}">
                <a16:creationId xmlns:a16="http://schemas.microsoft.com/office/drawing/2014/main" id="{025BBBB7-9440-316A-FA97-576AE550ECB5}"/>
              </a:ext>
            </a:extLst>
          </p:cNvPr>
          <p:cNvSpPr txBox="1"/>
          <p:nvPr/>
        </p:nvSpPr>
        <p:spPr>
          <a:xfrm>
            <a:off x="250990" y="1225045"/>
            <a:ext cx="8512010" cy="5632311"/>
          </a:xfrm>
          <a:prstGeom prst="rect">
            <a:avLst/>
          </a:prstGeom>
          <a:noFill/>
        </p:spPr>
        <p:txBody>
          <a:bodyPr wrap="square">
            <a:spAutoFit/>
          </a:bodyPr>
          <a:lstStyle/>
          <a:p>
            <a:pPr marL="824230" indent="-285750">
              <a:spcBef>
                <a:spcPts val="600"/>
              </a:spcBef>
              <a:spcAft>
                <a:spcPts val="600"/>
              </a:spcAft>
              <a:buFont typeface="Wingdings" panose="05000000000000000000" pitchFamily="2" charset="2"/>
              <a:buChar char="Ø"/>
            </a:pPr>
            <a:r>
              <a:rPr lang="de-DE" sz="1600" b="1" dirty="0">
                <a:latin typeface="Arial" panose="020B0604020202020204" pitchFamily="34" charset="0"/>
                <a:ea typeface="Aptos" panose="020B0004020202020204" pitchFamily="34" charset="0"/>
                <a:cs typeface="Times New Roman" panose="02020603050405020304" pitchFamily="18" charset="0"/>
              </a:rPr>
              <a:t>Waldentwicklungsplanung und technologische Prozesse</a:t>
            </a:r>
          </a:p>
          <a:p>
            <a:pPr marL="1281430" lvl="1" indent="-285750">
              <a:spcBef>
                <a:spcPts val="600"/>
              </a:spcBef>
              <a:spcAft>
                <a:spcPts val="600"/>
              </a:spcAft>
              <a:buFont typeface="Symbol" panose="05050102010706020507" pitchFamily="18" charset="2"/>
              <a:buChar char="-"/>
            </a:pPr>
            <a:r>
              <a:rPr lang="de-DE" sz="1600" b="1" dirty="0">
                <a:latin typeface="Arial" panose="020B0604020202020204" pitchFamily="34" charset="0"/>
                <a:ea typeface="Aptos" panose="020B0004020202020204" pitchFamily="34" charset="0"/>
                <a:cs typeface="Times New Roman" panose="02020603050405020304" pitchFamily="18" charset="0"/>
              </a:rPr>
              <a:t>Planung:</a:t>
            </a:r>
            <a:r>
              <a:rPr lang="de-DE" sz="1600" dirty="0">
                <a:latin typeface="Arial" panose="020B0604020202020204" pitchFamily="34" charset="0"/>
                <a:ea typeface="Aptos" panose="020B0004020202020204" pitchFamily="34" charset="0"/>
                <a:cs typeface="Times New Roman" panose="02020603050405020304" pitchFamily="18" charset="0"/>
              </a:rPr>
              <a:t> neben dem Komplex „</a:t>
            </a:r>
            <a:r>
              <a:rPr lang="de-DE" sz="1600" b="1" dirty="0">
                <a:latin typeface="Arial" panose="020B0604020202020204" pitchFamily="34" charset="0"/>
                <a:ea typeface="Aptos" panose="020B0004020202020204" pitchFamily="34" charset="0"/>
                <a:cs typeface="Times New Roman" panose="02020603050405020304" pitchFamily="18" charset="0"/>
              </a:rPr>
              <a:t>Holzproduktion</a:t>
            </a:r>
            <a:r>
              <a:rPr lang="de-DE" sz="1600" dirty="0">
                <a:latin typeface="Arial" panose="020B0604020202020204" pitchFamily="34" charset="0"/>
                <a:ea typeface="Aptos" panose="020B0004020202020204" pitchFamily="34" charset="0"/>
                <a:cs typeface="Times New Roman" panose="02020603050405020304" pitchFamily="18" charset="0"/>
              </a:rPr>
              <a:t>“ landschaftsökologisch relevante </a:t>
            </a:r>
            <a:r>
              <a:rPr lang="de-DE" sz="1600" b="1" dirty="0">
                <a:latin typeface="Arial" panose="020B0604020202020204" pitchFamily="34" charset="0"/>
                <a:ea typeface="Aptos" panose="020B0004020202020204" pitchFamily="34" charset="0"/>
                <a:cs typeface="Times New Roman" panose="02020603050405020304" pitchFamily="18" charset="0"/>
              </a:rPr>
              <a:t>Ökosystemleistungen</a:t>
            </a:r>
            <a:r>
              <a:rPr lang="de-DE" sz="1600" dirty="0">
                <a:latin typeface="Arial" panose="020B0604020202020204" pitchFamily="34" charset="0"/>
                <a:ea typeface="Aptos" panose="020B0004020202020204" pitchFamily="34" charset="0"/>
                <a:cs typeface="Times New Roman" panose="02020603050405020304" pitchFamily="18" charset="0"/>
              </a:rPr>
              <a:t> einbeziehen, </a:t>
            </a:r>
            <a:r>
              <a:rPr lang="de-DE" sz="1600" b="1" dirty="0">
                <a:latin typeface="Arial" panose="020B0604020202020204" pitchFamily="34" charset="0"/>
                <a:ea typeface="Aptos" panose="020B0004020202020204" pitchFamily="34" charset="0"/>
                <a:cs typeface="Times New Roman" panose="02020603050405020304" pitchFamily="18" charset="0"/>
              </a:rPr>
              <a:t>UVP</a:t>
            </a:r>
            <a:r>
              <a:rPr lang="de-DE" sz="1600" dirty="0">
                <a:latin typeface="Arial" panose="020B0604020202020204" pitchFamily="34" charset="0"/>
                <a:ea typeface="Aptos" panose="020B0004020202020204" pitchFamily="34" charset="0"/>
                <a:cs typeface="Times New Roman" panose="02020603050405020304" pitchFamily="18" charset="0"/>
              </a:rPr>
              <a:t> für alle Flächen mit kontinuierlicher Holznutzung 1 ha &lt; strikt vermeiden → langwieriger Planungsprozess, Inhibierung der Waldbewirtschaftung</a:t>
            </a:r>
          </a:p>
          <a:p>
            <a:pPr marL="1281430" lvl="1" indent="-285750">
              <a:spcBef>
                <a:spcPts val="600"/>
              </a:spcBef>
              <a:spcAft>
                <a:spcPts val="600"/>
              </a:spcAft>
              <a:buFont typeface="Symbol" panose="05050102010706020507" pitchFamily="18" charset="2"/>
              <a:buChar char="-"/>
            </a:pPr>
            <a:r>
              <a:rPr lang="de-DE" sz="1600" b="1" dirty="0">
                <a:latin typeface="Arial" panose="020B0604020202020204" pitchFamily="34" charset="0"/>
                <a:ea typeface="Aptos" panose="020B0004020202020204" pitchFamily="34" charset="0"/>
                <a:cs typeface="Times New Roman" panose="02020603050405020304" pitchFamily="18" charset="0"/>
              </a:rPr>
              <a:t>Fokussierung </a:t>
            </a:r>
            <a:r>
              <a:rPr lang="de-DE" sz="1600" dirty="0">
                <a:latin typeface="Arial" panose="020B0604020202020204" pitchFamily="34" charset="0"/>
                <a:ea typeface="Aptos" panose="020B0004020202020204" pitchFamily="34" charset="0"/>
                <a:cs typeface="Times New Roman" panose="02020603050405020304" pitchFamily="18" charset="0"/>
              </a:rPr>
              <a:t>auf Erntenutzungs- und Verjüngungsplanung; Straten bezogene Rahmenvorgaben für Durchforstung → Vermeidung ineffizienter Planungen bei aus geprägter (Störungs-)Dynamik von Wäldern</a:t>
            </a:r>
          </a:p>
          <a:p>
            <a:pPr marL="1281430" lvl="1" indent="-285750">
              <a:spcBef>
                <a:spcPts val="600"/>
              </a:spcBef>
              <a:spcAft>
                <a:spcPts val="600"/>
              </a:spcAft>
              <a:buFont typeface="Symbol" panose="05050102010706020507" pitchFamily="18" charset="2"/>
              <a:buChar char="-"/>
            </a:pPr>
            <a:r>
              <a:rPr lang="de-DE" sz="1600" b="1" dirty="0">
                <a:latin typeface="Arial" panose="020B0604020202020204" pitchFamily="34" charset="0"/>
                <a:ea typeface="Aptos" panose="020B0004020202020204" pitchFamily="34" charset="0"/>
                <a:cs typeface="Times New Roman" panose="02020603050405020304" pitchFamily="18" charset="0"/>
              </a:rPr>
              <a:t>Qualifizierung </a:t>
            </a:r>
            <a:r>
              <a:rPr lang="de-DE" sz="1600" dirty="0">
                <a:latin typeface="Arial" panose="020B0604020202020204" pitchFamily="34" charset="0"/>
                <a:ea typeface="Aptos" panose="020B0004020202020204" pitchFamily="34" charset="0"/>
                <a:cs typeface="Times New Roman" panose="02020603050405020304" pitchFamily="18" charset="0"/>
              </a:rPr>
              <a:t>und konsequent einzuhaltende </a:t>
            </a:r>
            <a:r>
              <a:rPr lang="de-DE" sz="1600" b="1" dirty="0">
                <a:latin typeface="Arial" panose="020B0604020202020204" pitchFamily="34" charset="0"/>
                <a:ea typeface="Aptos" panose="020B0004020202020204" pitchFamily="34" charset="0"/>
                <a:cs typeface="Times New Roman" panose="02020603050405020304" pitchFamily="18" charset="0"/>
              </a:rPr>
              <a:t>Differenzierung </a:t>
            </a:r>
            <a:r>
              <a:rPr lang="de-DE" sz="1600" dirty="0">
                <a:latin typeface="Arial" panose="020B0604020202020204" pitchFamily="34" charset="0"/>
                <a:ea typeface="Aptos" panose="020B0004020202020204" pitchFamily="34" charset="0"/>
                <a:cs typeface="Times New Roman" panose="02020603050405020304" pitchFamily="18" charset="0"/>
              </a:rPr>
              <a:t>des Informationsbedarfs → </a:t>
            </a:r>
            <a:r>
              <a:rPr lang="de-DE" sz="1600" b="1" dirty="0">
                <a:latin typeface="Arial" panose="020B0604020202020204" pitchFamily="34" charset="0"/>
                <a:ea typeface="Aptos" panose="020B0004020202020204" pitchFamily="34" charset="0"/>
                <a:cs typeface="Times New Roman" panose="02020603050405020304" pitchFamily="18" charset="0"/>
              </a:rPr>
              <a:t>W</a:t>
            </a:r>
            <a:r>
              <a:rPr lang="de-DE" sz="1600" dirty="0">
                <a:latin typeface="Arial" panose="020B0604020202020204" pitchFamily="34" charset="0"/>
                <a:ea typeface="Aptos" panose="020B0004020202020204" pitchFamily="34" charset="0"/>
                <a:cs typeface="Times New Roman" panose="02020603050405020304" pitchFamily="18" charset="0"/>
              </a:rPr>
              <a:t>er?- </a:t>
            </a:r>
            <a:r>
              <a:rPr lang="de-DE" sz="1600" b="1" dirty="0">
                <a:latin typeface="Arial" panose="020B0604020202020204" pitchFamily="34" charset="0"/>
                <a:ea typeface="Aptos" panose="020B0004020202020204" pitchFamily="34" charset="0"/>
                <a:cs typeface="Times New Roman" panose="02020603050405020304" pitchFamily="18" charset="0"/>
              </a:rPr>
              <a:t>W</a:t>
            </a:r>
            <a:r>
              <a:rPr lang="de-DE" sz="1600" dirty="0">
                <a:latin typeface="Arial" panose="020B0604020202020204" pitchFamily="34" charset="0"/>
                <a:ea typeface="Aptos" panose="020B0004020202020204" pitchFamily="34" charset="0"/>
                <a:cs typeface="Times New Roman" panose="02020603050405020304" pitchFamily="18" charset="0"/>
              </a:rPr>
              <a:t>as?- </a:t>
            </a:r>
            <a:r>
              <a:rPr lang="de-DE" sz="1600" b="1" dirty="0">
                <a:latin typeface="Arial" panose="020B0604020202020204" pitchFamily="34" charset="0"/>
                <a:ea typeface="Aptos" panose="020B0004020202020204" pitchFamily="34" charset="0"/>
                <a:cs typeface="Times New Roman" panose="02020603050405020304" pitchFamily="18" charset="0"/>
              </a:rPr>
              <a:t>W</a:t>
            </a:r>
            <a:r>
              <a:rPr lang="de-DE" sz="1600" dirty="0">
                <a:latin typeface="Arial" panose="020B0604020202020204" pitchFamily="34" charset="0"/>
                <a:ea typeface="Aptos" panose="020B0004020202020204" pitchFamily="34" charset="0"/>
                <a:cs typeface="Times New Roman" panose="02020603050405020304" pitchFamily="18" charset="0"/>
              </a:rPr>
              <a:t>ofür?</a:t>
            </a:r>
          </a:p>
          <a:p>
            <a:pPr marL="1281430" lvl="1" indent="-285750">
              <a:spcBef>
                <a:spcPts val="600"/>
              </a:spcBef>
              <a:spcAft>
                <a:spcPts val="600"/>
              </a:spcAft>
              <a:buFont typeface="Symbol" panose="05050102010706020507" pitchFamily="18" charset="2"/>
              <a:buChar char="-"/>
            </a:pPr>
            <a:r>
              <a:rPr lang="de-DE" sz="1600" b="1" dirty="0">
                <a:latin typeface="Arial" panose="020B0604020202020204" pitchFamily="34" charset="0"/>
                <a:ea typeface="Aptos" panose="020B0004020202020204" pitchFamily="34" charset="0"/>
                <a:cs typeface="Times New Roman" panose="02020603050405020304" pitchFamily="18" charset="0"/>
              </a:rPr>
              <a:t>Vollwertiges </a:t>
            </a:r>
            <a:r>
              <a:rPr lang="de-DE" sz="1600" dirty="0">
                <a:latin typeface="Arial" panose="020B0604020202020204" pitchFamily="34" charset="0"/>
                <a:ea typeface="Aptos" panose="020B0004020202020204" pitchFamily="34" charset="0"/>
                <a:cs typeface="Times New Roman" panose="02020603050405020304" pitchFamily="18" charset="0"/>
              </a:rPr>
              <a:t>Geodatenportal als Informations- und Planungswerkzeug unverzichtbar → Geodatenportal des Staatsforstbetriebes der Republik Polen</a:t>
            </a:r>
          </a:p>
          <a:p>
            <a:pPr marL="1281430" lvl="1" indent="-285750">
              <a:spcBef>
                <a:spcPts val="600"/>
              </a:spcBef>
              <a:spcAft>
                <a:spcPts val="600"/>
              </a:spcAft>
              <a:buFont typeface="Symbol" panose="05050102010706020507" pitchFamily="18" charset="2"/>
              <a:buChar char="-"/>
            </a:pPr>
            <a:r>
              <a:rPr lang="de-DE" sz="1600" b="1" dirty="0">
                <a:latin typeface="Arial" panose="020B0604020202020204" pitchFamily="34" charset="0"/>
                <a:ea typeface="Aptos" panose="020B0004020202020204" pitchFamily="34" charset="0"/>
                <a:cs typeface="Times New Roman" panose="02020603050405020304" pitchFamily="18" charset="0"/>
              </a:rPr>
              <a:t>„papierfreier“ </a:t>
            </a:r>
            <a:r>
              <a:rPr lang="de-DE" sz="1600" dirty="0">
                <a:latin typeface="Arial" panose="020B0604020202020204" pitchFamily="34" charset="0"/>
                <a:ea typeface="Aptos" panose="020B0004020202020204" pitchFamily="34" charset="0"/>
                <a:cs typeface="Times New Roman" panose="02020603050405020304" pitchFamily="18" charset="0"/>
              </a:rPr>
              <a:t>Datenfluss → ausschließlich digitale Datenerfassung und Datenübertragung </a:t>
            </a:r>
            <a:r>
              <a:rPr lang="de-DE" sz="1600" b="1" dirty="0">
                <a:latin typeface="Arial" panose="020B0604020202020204" pitchFamily="34" charset="0"/>
                <a:ea typeface="Aptos" panose="020B0004020202020204" pitchFamily="34" charset="0"/>
                <a:cs typeface="Times New Roman" panose="02020603050405020304" pitchFamily="18" charset="0"/>
              </a:rPr>
              <a:t>ohne </a:t>
            </a:r>
            <a:r>
              <a:rPr lang="de-DE" sz="1600" dirty="0">
                <a:latin typeface="Arial" panose="020B0604020202020204" pitchFamily="34" charset="0"/>
                <a:ea typeface="Aptos" panose="020B0004020202020204" pitchFamily="34" charset="0"/>
                <a:cs typeface="Times New Roman" panose="02020603050405020304" pitchFamily="18" charset="0"/>
              </a:rPr>
              <a:t>Übergangslösungen</a:t>
            </a:r>
            <a:endParaRPr lang="de-DE" sz="1600" b="1" dirty="0">
              <a:latin typeface="Arial" panose="020B0604020202020204" pitchFamily="34" charset="0"/>
              <a:ea typeface="Aptos" panose="020B0004020202020204" pitchFamily="34" charset="0"/>
              <a:cs typeface="Times New Roman" panose="02020603050405020304" pitchFamily="18" charset="0"/>
            </a:endParaRPr>
          </a:p>
          <a:p>
            <a:pPr marL="1281430" lvl="1" indent="-285750">
              <a:spcBef>
                <a:spcPts val="600"/>
              </a:spcBef>
              <a:spcAft>
                <a:spcPts val="600"/>
              </a:spcAft>
              <a:buFont typeface="Symbol" panose="05050102010706020507" pitchFamily="18" charset="2"/>
              <a:buChar char="-"/>
            </a:pPr>
            <a:r>
              <a:rPr lang="de-DE" sz="1600" dirty="0">
                <a:latin typeface="Arial" panose="020B0604020202020204" pitchFamily="34" charset="0"/>
                <a:ea typeface="Aptos" panose="020B0004020202020204" pitchFamily="34" charset="0"/>
                <a:cs typeface="Times New Roman" panose="02020603050405020304" pitchFamily="18" charset="0"/>
              </a:rPr>
              <a:t>Konsequente </a:t>
            </a:r>
            <a:r>
              <a:rPr lang="de-DE" sz="1600" b="1" dirty="0">
                <a:latin typeface="Arial" panose="020B0604020202020204" pitchFamily="34" charset="0"/>
                <a:ea typeface="Aptos" panose="020B0004020202020204" pitchFamily="34" charset="0"/>
                <a:cs typeface="Times New Roman" panose="02020603050405020304" pitchFamily="18" charset="0"/>
              </a:rPr>
              <a:t>Implementierung von Methoden der Fernerkundung → </a:t>
            </a:r>
            <a:r>
              <a:rPr lang="de-DE" sz="1600" dirty="0">
                <a:latin typeface="Arial" panose="020B0604020202020204" pitchFamily="34" charset="0"/>
                <a:ea typeface="Aptos" panose="020B0004020202020204" pitchFamily="34" charset="0"/>
                <a:cs typeface="Times New Roman" panose="02020603050405020304" pitchFamily="18" charset="0"/>
              </a:rPr>
              <a:t>SFMPA bedient potenziell für den </a:t>
            </a:r>
            <a:r>
              <a:rPr lang="de-DE" sz="1600" b="1" dirty="0">
                <a:latin typeface="Arial" panose="020B0604020202020204" pitchFamily="34" charset="0"/>
                <a:ea typeface="Aptos" panose="020B0004020202020204" pitchFamily="34" charset="0"/>
                <a:cs typeface="Times New Roman" panose="02020603050405020304" pitchFamily="18" charset="0"/>
              </a:rPr>
              <a:t>gesamten </a:t>
            </a:r>
            <a:r>
              <a:rPr lang="de-DE" sz="1600" dirty="0">
                <a:latin typeface="Arial" panose="020B0604020202020204" pitchFamily="34" charset="0"/>
                <a:ea typeface="Aptos" panose="020B0004020202020204" pitchFamily="34" charset="0"/>
                <a:cs typeface="Times New Roman" panose="02020603050405020304" pitchFamily="18" charset="0"/>
              </a:rPr>
              <a:t>Umweltbereich </a:t>
            </a:r>
            <a:r>
              <a:rPr lang="de-DE" sz="1600" b="1" dirty="0">
                <a:latin typeface="Arial" panose="020B0604020202020204" pitchFamily="34" charset="0"/>
                <a:ea typeface="Aptos" panose="020B0004020202020204" pitchFamily="34" charset="0"/>
                <a:cs typeface="Times New Roman" panose="02020603050405020304" pitchFamily="18" charset="0"/>
              </a:rPr>
              <a:t>alle </a:t>
            </a:r>
            <a:r>
              <a:rPr lang="de-DE" sz="1600" dirty="0">
                <a:latin typeface="Arial" panose="020B0604020202020204" pitchFamily="34" charset="0"/>
                <a:ea typeface="Aptos" panose="020B0004020202020204" pitchFamily="34" charset="0"/>
                <a:cs typeface="Times New Roman" panose="02020603050405020304" pitchFamily="18" charset="0"/>
              </a:rPr>
              <a:t>Skalierungsebenen → Vermeidung von ressortübergreifender Ineffizienz</a:t>
            </a:r>
          </a:p>
          <a:p>
            <a:pPr marL="1738630" lvl="2" indent="-285750">
              <a:spcBef>
                <a:spcPts val="600"/>
              </a:spcBef>
              <a:spcAft>
                <a:spcPts val="600"/>
              </a:spcAft>
              <a:buFont typeface="Symbol" panose="05050102010706020507" pitchFamily="18" charset="2"/>
              <a:buChar char="-"/>
            </a:pPr>
            <a:endParaRPr lang="de-DE" dirty="0">
              <a:effectLst/>
              <a:latin typeface="Arial" panose="020B0604020202020204" pitchFamily="34" charset="0"/>
              <a:ea typeface="Aptos" panose="020B0004020202020204" pitchFamily="34" charset="0"/>
              <a:cs typeface="Times New Roman" panose="02020603050405020304" pitchFamily="18" charset="0"/>
            </a:endParaRPr>
          </a:p>
        </p:txBody>
      </p:sp>
      <p:sp>
        <p:nvSpPr>
          <p:cNvPr id="2" name="Textfeld 1">
            <a:extLst>
              <a:ext uri="{FF2B5EF4-FFF2-40B4-BE49-F238E27FC236}">
                <a16:creationId xmlns:a16="http://schemas.microsoft.com/office/drawing/2014/main" id="{B996FD0D-59AF-AFC3-2EF4-BA45CC90EBB1}"/>
              </a:ext>
            </a:extLst>
          </p:cNvPr>
          <p:cNvSpPr txBox="1"/>
          <p:nvPr/>
        </p:nvSpPr>
        <p:spPr>
          <a:xfrm>
            <a:off x="685800" y="304290"/>
            <a:ext cx="4596580" cy="646331"/>
          </a:xfrm>
          <a:prstGeom prst="rect">
            <a:avLst/>
          </a:prstGeom>
          <a:noFill/>
        </p:spPr>
        <p:txBody>
          <a:bodyPr wrap="square">
            <a:spAutoFit/>
          </a:bodyPr>
          <a:lstStyle/>
          <a:p>
            <a:r>
              <a:rPr lang="de-DE" sz="1800" b="1" dirty="0">
                <a:effectLst/>
                <a:latin typeface="Arial" panose="020B0604020202020204" pitchFamily="34" charset="0"/>
                <a:ea typeface="Aptos" panose="020B0004020202020204" pitchFamily="34" charset="0"/>
                <a:cs typeface="Times New Roman" panose="02020603050405020304" pitchFamily="18" charset="0"/>
              </a:rPr>
              <a:t>Aufbau einer effizienten Organisation und Struktur des SFMPA</a:t>
            </a:r>
            <a:endParaRPr lang="de-DE" dirty="0"/>
          </a:p>
        </p:txBody>
      </p:sp>
      <p:sp>
        <p:nvSpPr>
          <p:cNvPr id="3" name="object 10">
            <a:extLst>
              <a:ext uri="{FF2B5EF4-FFF2-40B4-BE49-F238E27FC236}">
                <a16:creationId xmlns:a16="http://schemas.microsoft.com/office/drawing/2014/main" id="{1ABE19E5-A606-006E-AC15-C3395F87FB14}"/>
              </a:ext>
            </a:extLst>
          </p:cNvPr>
          <p:cNvSpPr txBox="1"/>
          <p:nvPr/>
        </p:nvSpPr>
        <p:spPr>
          <a:xfrm>
            <a:off x="513080" y="6220411"/>
            <a:ext cx="222688" cy="184666"/>
          </a:xfrm>
          <a:prstGeom prst="rect">
            <a:avLst/>
          </a:prstGeom>
        </p:spPr>
        <p:txBody>
          <a:bodyPr vert="horz" wrap="square" lIns="0" tIns="0" rIns="0" bIns="0" rtlCol="0">
            <a:spAutoFit/>
          </a:bodyPr>
          <a:lstStyle/>
          <a:p>
            <a:pPr marL="12700">
              <a:lnSpc>
                <a:spcPct val="100000"/>
              </a:lnSpc>
            </a:pPr>
            <a:r>
              <a:rPr lang="de-DE" sz="1200" dirty="0">
                <a:solidFill>
                  <a:srgbClr val="81837F"/>
                </a:solidFill>
                <a:latin typeface="Arial"/>
                <a:cs typeface="Arial"/>
              </a:rPr>
              <a:t>15</a:t>
            </a:r>
            <a:endParaRPr sz="1200" dirty="0">
              <a:latin typeface="Arial"/>
              <a:cs typeface="Arial"/>
            </a:endParaRPr>
          </a:p>
        </p:txBody>
      </p:sp>
    </p:spTree>
    <p:extLst>
      <p:ext uri="{BB962C8B-B14F-4D97-AF65-F5344CB8AC3E}">
        <p14:creationId xmlns:p14="http://schemas.microsoft.com/office/powerpoint/2010/main" val="25416133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0" y="5"/>
            <a:ext cx="402204" cy="6857351"/>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62014" y="1883029"/>
            <a:ext cx="377952" cy="2479548"/>
          </a:xfrm>
          <a:prstGeom prst="rect">
            <a:avLst/>
          </a:prstGeom>
          <a:blipFill>
            <a:blip r:embed="rId4" cstate="print"/>
            <a:stretch>
              <a:fillRect/>
            </a:stretch>
          </a:blipFill>
        </p:spPr>
        <p:txBody>
          <a:bodyPr wrap="square" lIns="0" tIns="0" rIns="0" bIns="0" rtlCol="0"/>
          <a:lstStyle/>
          <a:p>
            <a:endParaRPr/>
          </a:p>
        </p:txBody>
      </p:sp>
      <p:sp>
        <p:nvSpPr>
          <p:cNvPr id="11" name="Textfeld 10">
            <a:extLst>
              <a:ext uri="{FF2B5EF4-FFF2-40B4-BE49-F238E27FC236}">
                <a16:creationId xmlns:a16="http://schemas.microsoft.com/office/drawing/2014/main" id="{3473684A-C4A1-5C9E-9ED4-17571946684D}"/>
              </a:ext>
            </a:extLst>
          </p:cNvPr>
          <p:cNvSpPr txBox="1"/>
          <p:nvPr/>
        </p:nvSpPr>
        <p:spPr>
          <a:xfrm rot="16200000">
            <a:off x="-2528371" y="3122583"/>
            <a:ext cx="5426075" cy="400110"/>
          </a:xfrm>
          <a:prstGeom prst="rect">
            <a:avLst/>
          </a:prstGeom>
          <a:noFill/>
        </p:spPr>
        <p:txBody>
          <a:bodyPr wrap="square" rtlCol="0">
            <a:spAutoFit/>
          </a:bodyPr>
          <a:lstStyle/>
          <a:p>
            <a:pPr algn="ctr"/>
            <a:r>
              <a:rPr lang="de-DE" sz="2000" dirty="0"/>
              <a:t>SFMPA</a:t>
            </a:r>
          </a:p>
        </p:txBody>
      </p:sp>
      <p:sp>
        <p:nvSpPr>
          <p:cNvPr id="9" name="Textfeld 8">
            <a:extLst>
              <a:ext uri="{FF2B5EF4-FFF2-40B4-BE49-F238E27FC236}">
                <a16:creationId xmlns:a16="http://schemas.microsoft.com/office/drawing/2014/main" id="{025BBBB7-9440-316A-FA97-576AE550ECB5}"/>
              </a:ext>
            </a:extLst>
          </p:cNvPr>
          <p:cNvSpPr txBox="1"/>
          <p:nvPr/>
        </p:nvSpPr>
        <p:spPr>
          <a:xfrm>
            <a:off x="250990" y="1322611"/>
            <a:ext cx="8512010" cy="5293757"/>
          </a:xfrm>
          <a:prstGeom prst="rect">
            <a:avLst/>
          </a:prstGeom>
          <a:noFill/>
        </p:spPr>
        <p:txBody>
          <a:bodyPr wrap="square">
            <a:spAutoFit/>
          </a:bodyPr>
          <a:lstStyle/>
          <a:p>
            <a:pPr marL="824230" indent="-285750">
              <a:spcBef>
                <a:spcPts val="600"/>
              </a:spcBef>
              <a:spcAft>
                <a:spcPts val="600"/>
              </a:spcAft>
              <a:buFont typeface="Wingdings" panose="05000000000000000000" pitchFamily="2" charset="2"/>
              <a:buChar char="Ø"/>
            </a:pPr>
            <a:r>
              <a:rPr lang="de-DE" sz="1600" b="1" dirty="0">
                <a:latin typeface="Arial" panose="020B0604020202020204" pitchFamily="34" charset="0"/>
                <a:ea typeface="Aptos" panose="020B0004020202020204" pitchFamily="34" charset="0"/>
                <a:cs typeface="Times New Roman" panose="02020603050405020304" pitchFamily="18" charset="0"/>
              </a:rPr>
              <a:t>Waldentwicklungsplanung und technologische Prozesse</a:t>
            </a:r>
          </a:p>
          <a:p>
            <a:pPr marL="1281430" lvl="1" indent="-285750">
              <a:spcBef>
                <a:spcPts val="600"/>
              </a:spcBef>
              <a:spcAft>
                <a:spcPts val="600"/>
              </a:spcAft>
              <a:buFont typeface="Symbol" panose="05050102010706020507" pitchFamily="18" charset="2"/>
              <a:buChar char="-"/>
            </a:pPr>
            <a:r>
              <a:rPr lang="de-DE" sz="1600" dirty="0">
                <a:latin typeface="Arial" panose="020B0604020202020204" pitchFamily="34" charset="0"/>
                <a:ea typeface="Aptos" panose="020B0004020202020204" pitchFamily="34" charset="0"/>
                <a:cs typeface="Times New Roman" panose="02020603050405020304" pitchFamily="18" charset="0"/>
              </a:rPr>
              <a:t>Entwicklung eines </a:t>
            </a:r>
            <a:r>
              <a:rPr lang="de-DE" sz="1600" b="1" dirty="0">
                <a:latin typeface="Arial" panose="020B0604020202020204" pitchFamily="34" charset="0"/>
                <a:ea typeface="Aptos" panose="020B0004020202020204" pitchFamily="34" charset="0"/>
                <a:cs typeface="Times New Roman" panose="02020603050405020304" pitchFamily="18" charset="0"/>
              </a:rPr>
              <a:t>Softwarepaket</a:t>
            </a:r>
            <a:r>
              <a:rPr lang="de-DE" sz="1600" dirty="0">
                <a:latin typeface="Arial" panose="020B0604020202020204" pitchFamily="34" charset="0"/>
                <a:ea typeface="Aptos" panose="020B0004020202020204" pitchFamily="34" charset="0"/>
                <a:cs typeface="Times New Roman" panose="02020603050405020304" pitchFamily="18" charset="0"/>
              </a:rPr>
              <a:t>es für </a:t>
            </a:r>
            <a:r>
              <a:rPr lang="de-DE" sz="1600" b="1" dirty="0">
                <a:latin typeface="Arial" panose="020B0604020202020204" pitchFamily="34" charset="0"/>
                <a:ea typeface="Aptos" panose="020B0004020202020204" pitchFamily="34" charset="0"/>
                <a:cs typeface="Times New Roman" panose="02020603050405020304" pitchFamily="18" charset="0"/>
              </a:rPr>
              <a:t>Waldzustandserhebung</a:t>
            </a:r>
            <a:r>
              <a:rPr lang="de-DE" sz="1600" dirty="0">
                <a:latin typeface="Arial" panose="020B0604020202020204" pitchFamily="34" charset="0"/>
                <a:ea typeface="Aptos" panose="020B0004020202020204" pitchFamily="34" charset="0"/>
                <a:cs typeface="Times New Roman" panose="02020603050405020304" pitchFamily="18" charset="0"/>
              </a:rPr>
              <a:t> und </a:t>
            </a:r>
            <a:r>
              <a:rPr lang="de-DE" sz="1600" b="1" dirty="0">
                <a:latin typeface="Arial" panose="020B0604020202020204" pitchFamily="34" charset="0"/>
                <a:ea typeface="Aptos" panose="020B0004020202020204" pitchFamily="34" charset="0"/>
                <a:cs typeface="Times New Roman" panose="02020603050405020304" pitchFamily="18" charset="0"/>
              </a:rPr>
              <a:t>Waldentwicklungsplanung → </a:t>
            </a:r>
            <a:r>
              <a:rPr lang="de-DE" sz="1600" dirty="0">
                <a:latin typeface="Arial" panose="020B0604020202020204" pitchFamily="34" charset="0"/>
                <a:ea typeface="Aptos" panose="020B0004020202020204" pitchFamily="34" charset="0"/>
                <a:cs typeface="Times New Roman" panose="02020603050405020304" pitchFamily="18" charset="0"/>
              </a:rPr>
              <a:t>in Kooperation mit der Fa. </a:t>
            </a:r>
            <a:r>
              <a:rPr lang="de-DE" sz="1600" dirty="0" err="1">
                <a:latin typeface="Arial" panose="020B0604020202020204" pitchFamily="34" charset="0"/>
                <a:ea typeface="Aptos" panose="020B0004020202020204" pitchFamily="34" charset="0"/>
                <a:cs typeface="Times New Roman" panose="02020603050405020304" pitchFamily="18" charset="0"/>
              </a:rPr>
              <a:t>Intend</a:t>
            </a:r>
            <a:r>
              <a:rPr lang="de-DE" sz="1600" dirty="0">
                <a:latin typeface="Arial" panose="020B0604020202020204" pitchFamily="34" charset="0"/>
                <a:ea typeface="Aptos" panose="020B0004020202020204" pitchFamily="34" charset="0"/>
                <a:cs typeface="Times New Roman" panose="02020603050405020304" pitchFamily="18" charset="0"/>
              </a:rPr>
              <a:t> realisiert (?) → relative Unabhängigkeit von ESRI durch Nutzung von Open Sources (?) → nationales „Start </a:t>
            </a:r>
            <a:r>
              <a:rPr lang="de-DE" sz="1600" dirty="0" err="1">
                <a:latin typeface="Arial" panose="020B0604020202020204" pitchFamily="34" charset="0"/>
                <a:ea typeface="Aptos" panose="020B0004020202020204" pitchFamily="34" charset="0"/>
                <a:cs typeface="Times New Roman" panose="02020603050405020304" pitchFamily="18" charset="0"/>
              </a:rPr>
              <a:t>up</a:t>
            </a:r>
            <a:r>
              <a:rPr lang="de-DE" sz="1600" dirty="0">
                <a:latin typeface="Arial" panose="020B0604020202020204" pitchFamily="34" charset="0"/>
                <a:ea typeface="Aptos" panose="020B0004020202020204" pitchFamily="34" charset="0"/>
                <a:cs typeface="Times New Roman" panose="02020603050405020304" pitchFamily="18" charset="0"/>
              </a:rPr>
              <a:t>“ (?)</a:t>
            </a:r>
          </a:p>
          <a:p>
            <a:pPr marL="1281430" lvl="1" indent="-285750">
              <a:spcBef>
                <a:spcPts val="600"/>
              </a:spcBef>
              <a:spcAft>
                <a:spcPts val="600"/>
              </a:spcAft>
              <a:buFont typeface="Symbol" panose="05050102010706020507" pitchFamily="18" charset="2"/>
              <a:buChar char="-"/>
            </a:pPr>
            <a:r>
              <a:rPr lang="de-DE" sz="1600" dirty="0">
                <a:latin typeface="Arial" panose="020B0604020202020204" pitchFamily="34" charset="0"/>
                <a:ea typeface="Aptos" panose="020B0004020202020204" pitchFamily="34" charset="0"/>
                <a:cs typeface="Times New Roman" panose="02020603050405020304" pitchFamily="18" charset="0"/>
              </a:rPr>
              <a:t>Pflege und Unterstützung von </a:t>
            </a:r>
            <a:r>
              <a:rPr lang="de-DE" sz="1600" b="1" dirty="0">
                <a:latin typeface="Arial" panose="020B0604020202020204" pitchFamily="34" charset="0"/>
                <a:ea typeface="Aptos" panose="020B0004020202020204" pitchFamily="34" charset="0"/>
                <a:cs typeface="Times New Roman" panose="02020603050405020304" pitchFamily="18" charset="0"/>
              </a:rPr>
              <a:t>zwei</a:t>
            </a:r>
            <a:r>
              <a:rPr lang="de-DE" sz="1600" dirty="0">
                <a:latin typeface="Arial" panose="020B0604020202020204" pitchFamily="34" charset="0"/>
                <a:ea typeface="Aptos" panose="020B0004020202020204" pitchFamily="34" charset="0"/>
                <a:cs typeface="Times New Roman" panose="02020603050405020304" pitchFamily="18" charset="0"/>
              </a:rPr>
              <a:t> Softwaresets vermeiden (DOS / MSQL)</a:t>
            </a:r>
          </a:p>
          <a:p>
            <a:pPr marL="1281430" lvl="1" indent="-285750">
              <a:spcBef>
                <a:spcPts val="600"/>
              </a:spcBef>
              <a:spcAft>
                <a:spcPts val="600"/>
              </a:spcAft>
              <a:buFont typeface="Symbol" panose="05050102010706020507" pitchFamily="18" charset="2"/>
              <a:buChar char="-"/>
            </a:pPr>
            <a:r>
              <a:rPr lang="de-DE" sz="1600" dirty="0">
                <a:latin typeface="Arial" panose="020B0604020202020204" pitchFamily="34" charset="0"/>
                <a:ea typeface="Aptos" panose="020B0004020202020204" pitchFamily="34" charset="0"/>
                <a:cs typeface="Times New Roman" panose="02020603050405020304" pitchFamily="18" charset="0"/>
              </a:rPr>
              <a:t>Keine Halten und Pflegen von </a:t>
            </a:r>
            <a:r>
              <a:rPr lang="de-DE" sz="1600" b="1" dirty="0">
                <a:latin typeface="Arial" panose="020B0604020202020204" pitchFamily="34" charset="0"/>
                <a:ea typeface="Aptos" panose="020B0004020202020204" pitchFamily="34" charset="0"/>
                <a:cs typeface="Times New Roman" panose="02020603050405020304" pitchFamily="18" charset="0"/>
              </a:rPr>
              <a:t>Altdaten</a:t>
            </a:r>
            <a:r>
              <a:rPr lang="de-DE" sz="1600" dirty="0">
                <a:latin typeface="Arial" panose="020B0604020202020204" pitchFamily="34" charset="0"/>
                <a:ea typeface="Aptos" panose="020B0004020202020204" pitchFamily="34" charset="0"/>
                <a:cs typeface="Times New Roman" panose="02020603050405020304" pitchFamily="18" charset="0"/>
              </a:rPr>
              <a:t> ohne </a:t>
            </a:r>
            <a:r>
              <a:rPr lang="de-DE" sz="1600" b="1" dirty="0">
                <a:latin typeface="Arial" panose="020B0604020202020204" pitchFamily="34" charset="0"/>
                <a:ea typeface="Aptos" panose="020B0004020202020204" pitchFamily="34" charset="0"/>
                <a:cs typeface="Times New Roman" panose="02020603050405020304" pitchFamily="18" charset="0"/>
              </a:rPr>
              <a:t>nachgewiesenen</a:t>
            </a:r>
            <a:r>
              <a:rPr lang="de-DE" sz="1600" dirty="0">
                <a:latin typeface="Arial" panose="020B0604020202020204" pitchFamily="34" charset="0"/>
                <a:ea typeface="Aptos" panose="020B0004020202020204" pitchFamily="34" charset="0"/>
                <a:cs typeface="Times New Roman" panose="02020603050405020304" pitchFamily="18" charset="0"/>
              </a:rPr>
              <a:t> praktischen Nutzen</a:t>
            </a:r>
          </a:p>
          <a:p>
            <a:pPr marL="1281430" lvl="1" indent="-285750">
              <a:spcBef>
                <a:spcPts val="600"/>
              </a:spcBef>
              <a:spcAft>
                <a:spcPts val="600"/>
              </a:spcAft>
              <a:buFont typeface="Symbol" panose="05050102010706020507" pitchFamily="18" charset="2"/>
              <a:buChar char="-"/>
            </a:pPr>
            <a:r>
              <a:rPr lang="de-DE" sz="1600" dirty="0">
                <a:latin typeface="Arial" panose="020B0604020202020204" pitchFamily="34" charset="0"/>
                <a:ea typeface="Aptos" panose="020B0004020202020204" pitchFamily="34" charset="0"/>
                <a:cs typeface="Times New Roman" panose="02020603050405020304" pitchFamily="18" charset="0"/>
              </a:rPr>
              <a:t>Konsequente Ausrichtung </a:t>
            </a:r>
            <a:r>
              <a:rPr lang="de-DE" sz="1600" b="1" dirty="0">
                <a:latin typeface="Arial" panose="020B0604020202020204" pitchFamily="34" charset="0"/>
                <a:ea typeface="Aptos" panose="020B0004020202020204" pitchFamily="34" charset="0"/>
                <a:cs typeface="Times New Roman" panose="02020603050405020304" pitchFamily="18" charset="0"/>
              </a:rPr>
              <a:t>künftiger</a:t>
            </a:r>
            <a:r>
              <a:rPr lang="de-DE" sz="1600" dirty="0">
                <a:latin typeface="Arial" panose="020B0604020202020204" pitchFamily="34" charset="0"/>
                <a:ea typeface="Aptos" panose="020B0004020202020204" pitchFamily="34" charset="0"/>
                <a:cs typeface="Times New Roman" panose="02020603050405020304" pitchFamily="18" charset="0"/>
              </a:rPr>
              <a:t> Datenerhebungen und des Reportsystems am </a:t>
            </a:r>
            <a:r>
              <a:rPr lang="de-DE" sz="1600" b="1" dirty="0">
                <a:latin typeface="Arial" panose="020B0604020202020204" pitchFamily="34" charset="0"/>
                <a:ea typeface="Aptos" panose="020B0004020202020204" pitchFamily="34" charset="0"/>
                <a:cs typeface="Times New Roman" panose="02020603050405020304" pitchFamily="18" charset="0"/>
              </a:rPr>
              <a:t>nachvollziehbaren </a:t>
            </a:r>
            <a:r>
              <a:rPr lang="de-DE" sz="1600" dirty="0">
                <a:latin typeface="Arial" panose="020B0604020202020204" pitchFamily="34" charset="0"/>
                <a:ea typeface="Aptos" panose="020B0004020202020204" pitchFamily="34" charset="0"/>
                <a:cs typeface="Times New Roman" panose="02020603050405020304" pitchFamily="18" charset="0"/>
              </a:rPr>
              <a:t>Informationsbedarf → Aufwand / Nutzen!!</a:t>
            </a:r>
          </a:p>
          <a:p>
            <a:pPr marL="1281430" lvl="1" indent="-285750">
              <a:spcBef>
                <a:spcPts val="600"/>
              </a:spcBef>
              <a:spcAft>
                <a:spcPts val="600"/>
              </a:spcAft>
              <a:buFont typeface="Symbol" panose="05050102010706020507" pitchFamily="18" charset="2"/>
              <a:buChar char="-"/>
            </a:pPr>
            <a:r>
              <a:rPr lang="de-DE" sz="1600" b="1" dirty="0">
                <a:latin typeface="Arial" panose="020B0604020202020204" pitchFamily="34" charset="0"/>
                <a:ea typeface="Aptos" panose="020B0004020202020204" pitchFamily="34" charset="0"/>
                <a:cs typeface="Times New Roman" panose="02020603050405020304" pitchFamily="18" charset="0"/>
              </a:rPr>
              <a:t>Keine </a:t>
            </a:r>
            <a:r>
              <a:rPr lang="de-DE" sz="1600" dirty="0">
                <a:latin typeface="Arial" panose="020B0604020202020204" pitchFamily="34" charset="0"/>
                <a:ea typeface="Aptos" panose="020B0004020202020204" pitchFamily="34" charset="0"/>
                <a:cs typeface="Times New Roman" panose="02020603050405020304" pitchFamily="18" charset="0"/>
              </a:rPr>
              <a:t>parallelen IT-Lösungen und Mehrfachdatenhaltungen</a:t>
            </a:r>
          </a:p>
          <a:p>
            <a:pPr marL="1281430" lvl="1" indent="-285750">
              <a:spcBef>
                <a:spcPts val="600"/>
              </a:spcBef>
              <a:spcAft>
                <a:spcPts val="600"/>
              </a:spcAft>
              <a:buFont typeface="Symbol" panose="05050102010706020507" pitchFamily="18" charset="2"/>
              <a:buChar char="-"/>
            </a:pPr>
            <a:r>
              <a:rPr lang="de-DE" sz="1600" b="1" dirty="0">
                <a:latin typeface="Arial" panose="020B0604020202020204" pitchFamily="34" charset="0"/>
                <a:ea typeface="Aptos" panose="020B0004020202020204" pitchFamily="34" charset="0"/>
                <a:cs typeface="Times New Roman" panose="02020603050405020304" pitchFamily="18" charset="0"/>
              </a:rPr>
              <a:t>Schnittstellen</a:t>
            </a:r>
            <a:r>
              <a:rPr lang="de-DE" sz="1600" dirty="0">
                <a:latin typeface="Arial" panose="020B0604020202020204" pitchFamily="34" charset="0"/>
                <a:ea typeface="Aptos" panose="020B0004020202020204" pitchFamily="34" charset="0"/>
                <a:cs typeface="Times New Roman" panose="02020603050405020304" pitchFamily="18" charset="0"/>
              </a:rPr>
              <a:t> für die Nutzung von Softwarelösungen durch private Dienstleister</a:t>
            </a:r>
          </a:p>
          <a:p>
            <a:pPr marL="1281430" lvl="1" indent="-285750">
              <a:spcBef>
                <a:spcPts val="600"/>
              </a:spcBef>
              <a:spcAft>
                <a:spcPts val="600"/>
              </a:spcAft>
              <a:buFont typeface="Symbol" panose="05050102010706020507" pitchFamily="18" charset="2"/>
              <a:buChar char="-"/>
            </a:pPr>
            <a:r>
              <a:rPr lang="de-DE" sz="1600" b="1" dirty="0">
                <a:latin typeface="Arial" panose="020B0604020202020204" pitchFamily="34" charset="0"/>
                <a:ea typeface="Aptos" panose="020B0004020202020204" pitchFamily="34" charset="0"/>
                <a:cs typeface="Times New Roman" panose="02020603050405020304" pitchFamily="18" charset="0"/>
              </a:rPr>
              <a:t>Liberalisierung </a:t>
            </a:r>
            <a:r>
              <a:rPr lang="de-DE" sz="1600" dirty="0">
                <a:latin typeface="Arial" panose="020B0604020202020204" pitchFamily="34" charset="0"/>
                <a:ea typeface="Aptos" panose="020B0004020202020204" pitchFamily="34" charset="0"/>
                <a:cs typeface="Times New Roman" panose="02020603050405020304" pitchFamily="18" charset="0"/>
              </a:rPr>
              <a:t>der Leistungserbringung durch private Dienstleister</a:t>
            </a:r>
            <a:endParaRPr lang="de-DE" sz="1600" b="1" dirty="0">
              <a:latin typeface="Arial" panose="020B0604020202020204" pitchFamily="34" charset="0"/>
              <a:ea typeface="Aptos" panose="020B0004020202020204" pitchFamily="34" charset="0"/>
              <a:cs typeface="Times New Roman" panose="02020603050405020304" pitchFamily="18" charset="0"/>
            </a:endParaRPr>
          </a:p>
          <a:p>
            <a:pPr marL="1738630" lvl="2" indent="-285750">
              <a:spcBef>
                <a:spcPts val="600"/>
              </a:spcBef>
              <a:spcAft>
                <a:spcPts val="600"/>
              </a:spcAft>
              <a:buFont typeface="Symbol" panose="05050102010706020507" pitchFamily="18" charset="2"/>
              <a:buChar char="-"/>
            </a:pPr>
            <a:endParaRPr lang="de-DE" dirty="0">
              <a:effectLst/>
              <a:latin typeface="Arial" panose="020B0604020202020204" pitchFamily="34" charset="0"/>
              <a:ea typeface="Aptos" panose="020B0004020202020204" pitchFamily="34" charset="0"/>
              <a:cs typeface="Times New Roman" panose="02020603050405020304" pitchFamily="18" charset="0"/>
            </a:endParaRPr>
          </a:p>
        </p:txBody>
      </p:sp>
      <p:sp>
        <p:nvSpPr>
          <p:cNvPr id="2" name="Textfeld 1">
            <a:extLst>
              <a:ext uri="{FF2B5EF4-FFF2-40B4-BE49-F238E27FC236}">
                <a16:creationId xmlns:a16="http://schemas.microsoft.com/office/drawing/2014/main" id="{39A2EBFA-DCB0-7B6A-5A12-03CC41715059}"/>
              </a:ext>
            </a:extLst>
          </p:cNvPr>
          <p:cNvSpPr txBox="1"/>
          <p:nvPr/>
        </p:nvSpPr>
        <p:spPr>
          <a:xfrm>
            <a:off x="685800" y="381000"/>
            <a:ext cx="4596580" cy="646331"/>
          </a:xfrm>
          <a:prstGeom prst="rect">
            <a:avLst/>
          </a:prstGeom>
          <a:noFill/>
        </p:spPr>
        <p:txBody>
          <a:bodyPr wrap="square">
            <a:spAutoFit/>
          </a:bodyPr>
          <a:lstStyle/>
          <a:p>
            <a:r>
              <a:rPr lang="de-DE" sz="1800" b="1" dirty="0">
                <a:effectLst/>
                <a:latin typeface="Arial" panose="020B0604020202020204" pitchFamily="34" charset="0"/>
                <a:ea typeface="Aptos" panose="020B0004020202020204" pitchFamily="34" charset="0"/>
                <a:cs typeface="Times New Roman" panose="02020603050405020304" pitchFamily="18" charset="0"/>
              </a:rPr>
              <a:t>Aufbau einer effizienten Organisation und Struktur des SFMPA</a:t>
            </a:r>
            <a:endParaRPr lang="de-DE" dirty="0"/>
          </a:p>
        </p:txBody>
      </p:sp>
      <p:sp>
        <p:nvSpPr>
          <p:cNvPr id="3" name="object 10">
            <a:extLst>
              <a:ext uri="{FF2B5EF4-FFF2-40B4-BE49-F238E27FC236}">
                <a16:creationId xmlns:a16="http://schemas.microsoft.com/office/drawing/2014/main" id="{48BC0E66-B5BC-8EA4-A8AD-B45A6120EAF4}"/>
              </a:ext>
            </a:extLst>
          </p:cNvPr>
          <p:cNvSpPr txBox="1"/>
          <p:nvPr/>
        </p:nvSpPr>
        <p:spPr>
          <a:xfrm>
            <a:off x="513080" y="6220411"/>
            <a:ext cx="222688" cy="184666"/>
          </a:xfrm>
          <a:prstGeom prst="rect">
            <a:avLst/>
          </a:prstGeom>
        </p:spPr>
        <p:txBody>
          <a:bodyPr vert="horz" wrap="square" lIns="0" tIns="0" rIns="0" bIns="0" rtlCol="0">
            <a:spAutoFit/>
          </a:bodyPr>
          <a:lstStyle/>
          <a:p>
            <a:pPr marL="12700">
              <a:lnSpc>
                <a:spcPct val="100000"/>
              </a:lnSpc>
            </a:pPr>
            <a:r>
              <a:rPr lang="de-DE" sz="1200" dirty="0">
                <a:solidFill>
                  <a:srgbClr val="81837F"/>
                </a:solidFill>
                <a:latin typeface="Arial"/>
                <a:cs typeface="Arial"/>
              </a:rPr>
              <a:t>16</a:t>
            </a:r>
            <a:endParaRPr sz="1200" dirty="0">
              <a:latin typeface="Arial"/>
              <a:cs typeface="Arial"/>
            </a:endParaRPr>
          </a:p>
        </p:txBody>
      </p:sp>
    </p:spTree>
    <p:extLst>
      <p:ext uri="{BB962C8B-B14F-4D97-AF65-F5344CB8AC3E}">
        <p14:creationId xmlns:p14="http://schemas.microsoft.com/office/powerpoint/2010/main" val="21294257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0" y="5"/>
            <a:ext cx="402204" cy="6857351"/>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62014" y="1883029"/>
            <a:ext cx="377952" cy="2479548"/>
          </a:xfrm>
          <a:prstGeom prst="rect">
            <a:avLst/>
          </a:prstGeom>
          <a:blipFill>
            <a:blip r:embed="rId4" cstate="print"/>
            <a:stretch>
              <a:fillRect/>
            </a:stretch>
          </a:blipFill>
        </p:spPr>
        <p:txBody>
          <a:bodyPr wrap="square" lIns="0" tIns="0" rIns="0" bIns="0" rtlCol="0"/>
          <a:lstStyle/>
          <a:p>
            <a:endParaRPr/>
          </a:p>
        </p:txBody>
      </p:sp>
      <p:sp>
        <p:nvSpPr>
          <p:cNvPr id="11" name="Textfeld 10">
            <a:extLst>
              <a:ext uri="{FF2B5EF4-FFF2-40B4-BE49-F238E27FC236}">
                <a16:creationId xmlns:a16="http://schemas.microsoft.com/office/drawing/2014/main" id="{3473684A-C4A1-5C9E-9ED4-17571946684D}"/>
              </a:ext>
            </a:extLst>
          </p:cNvPr>
          <p:cNvSpPr txBox="1"/>
          <p:nvPr/>
        </p:nvSpPr>
        <p:spPr>
          <a:xfrm rot="16200000">
            <a:off x="-2528371" y="3122583"/>
            <a:ext cx="5426075" cy="400110"/>
          </a:xfrm>
          <a:prstGeom prst="rect">
            <a:avLst/>
          </a:prstGeom>
          <a:noFill/>
        </p:spPr>
        <p:txBody>
          <a:bodyPr wrap="square" rtlCol="0">
            <a:spAutoFit/>
          </a:bodyPr>
          <a:lstStyle/>
          <a:p>
            <a:pPr algn="ctr"/>
            <a:r>
              <a:rPr lang="de-DE" sz="2000" dirty="0"/>
              <a:t>SFMPA</a:t>
            </a:r>
          </a:p>
        </p:txBody>
      </p:sp>
      <p:sp>
        <p:nvSpPr>
          <p:cNvPr id="2" name="Textfeld 1">
            <a:extLst>
              <a:ext uri="{FF2B5EF4-FFF2-40B4-BE49-F238E27FC236}">
                <a16:creationId xmlns:a16="http://schemas.microsoft.com/office/drawing/2014/main" id="{39A2EBFA-DCB0-7B6A-5A12-03CC41715059}"/>
              </a:ext>
            </a:extLst>
          </p:cNvPr>
          <p:cNvSpPr txBox="1"/>
          <p:nvPr/>
        </p:nvSpPr>
        <p:spPr>
          <a:xfrm>
            <a:off x="609600" y="286434"/>
            <a:ext cx="5724860" cy="646331"/>
          </a:xfrm>
          <a:prstGeom prst="rect">
            <a:avLst/>
          </a:prstGeom>
          <a:noFill/>
        </p:spPr>
        <p:txBody>
          <a:bodyPr wrap="square">
            <a:spAutoFit/>
          </a:bodyPr>
          <a:lstStyle/>
          <a:p>
            <a:r>
              <a:rPr lang="de-DE" sz="1800" b="1" dirty="0">
                <a:effectLst/>
                <a:latin typeface="Arial" panose="020B0604020202020204" pitchFamily="34" charset="0"/>
                <a:ea typeface="Aptos" panose="020B0004020202020204" pitchFamily="34" charset="0"/>
                <a:cs typeface="Times New Roman" panose="02020603050405020304" pitchFamily="18" charset="0"/>
              </a:rPr>
              <a:t>Notwendigkeit einer entscheidungs- und handlungsorientierten Synthese</a:t>
            </a:r>
            <a:endParaRPr lang="de-DE" dirty="0"/>
          </a:p>
        </p:txBody>
      </p:sp>
      <p:sp>
        <p:nvSpPr>
          <p:cNvPr id="4" name="Textfeld 3">
            <a:extLst>
              <a:ext uri="{FF2B5EF4-FFF2-40B4-BE49-F238E27FC236}">
                <a16:creationId xmlns:a16="http://schemas.microsoft.com/office/drawing/2014/main" id="{EB1C798C-BEDF-0E30-6265-9AF02303C18E}"/>
              </a:ext>
            </a:extLst>
          </p:cNvPr>
          <p:cNvSpPr txBox="1"/>
          <p:nvPr/>
        </p:nvSpPr>
        <p:spPr>
          <a:xfrm>
            <a:off x="150238" y="1427099"/>
            <a:ext cx="2753061" cy="954107"/>
          </a:xfrm>
          <a:prstGeom prst="rect">
            <a:avLst/>
          </a:prstGeom>
          <a:noFill/>
        </p:spPr>
        <p:txBody>
          <a:bodyPr wrap="square">
            <a:spAutoFit/>
          </a:bodyPr>
          <a:lstStyle/>
          <a:p>
            <a:pPr marL="538480" algn="ctr">
              <a:spcBef>
                <a:spcPts val="600"/>
              </a:spcBef>
              <a:spcAft>
                <a:spcPts val="600"/>
              </a:spcAft>
            </a:pPr>
            <a:r>
              <a:rPr lang="de-DE" sz="1400" u="sng" dirty="0">
                <a:effectLst/>
                <a:latin typeface="Arial" panose="020B0604020202020204" pitchFamily="34" charset="0"/>
                <a:ea typeface="Aptos" panose="020B0004020202020204" pitchFamily="34" charset="0"/>
                <a:cs typeface="Times New Roman" panose="02020603050405020304" pitchFamily="18" charset="0"/>
              </a:rPr>
              <a:t>Aufbau einer effizienten Organisation und Struktur des Forstplanungsamtes [</a:t>
            </a:r>
            <a:r>
              <a:rPr lang="de-DE" sz="1400" u="sng" cap="small" dirty="0" err="1">
                <a:effectLst/>
                <a:latin typeface="Arial" panose="020B0604020202020204" pitchFamily="34" charset="0"/>
                <a:ea typeface="Aptos" panose="020B0004020202020204" pitchFamily="34" charset="0"/>
                <a:cs typeface="Times New Roman" panose="02020603050405020304" pitchFamily="18" charset="0"/>
              </a:rPr>
              <a:t>Savchyn</a:t>
            </a:r>
            <a:r>
              <a:rPr lang="de-DE" sz="1400" u="sng" cap="small" dirty="0">
                <a:effectLst/>
                <a:latin typeface="Arial" panose="020B0604020202020204" pitchFamily="34" charset="0"/>
                <a:ea typeface="Aptos" panose="020B0004020202020204" pitchFamily="34" charset="0"/>
                <a:cs typeface="Times New Roman" panose="02020603050405020304" pitchFamily="18" charset="0"/>
              </a:rPr>
              <a:t> 2022]</a:t>
            </a:r>
          </a:p>
        </p:txBody>
      </p:sp>
      <p:sp>
        <p:nvSpPr>
          <p:cNvPr id="10" name="Textfeld 9">
            <a:extLst>
              <a:ext uri="{FF2B5EF4-FFF2-40B4-BE49-F238E27FC236}">
                <a16:creationId xmlns:a16="http://schemas.microsoft.com/office/drawing/2014/main" id="{D032BA6C-87CF-00F8-837C-EC4259F54EFC}"/>
              </a:ext>
            </a:extLst>
          </p:cNvPr>
          <p:cNvSpPr txBox="1"/>
          <p:nvPr/>
        </p:nvSpPr>
        <p:spPr>
          <a:xfrm>
            <a:off x="2880838" y="1412535"/>
            <a:ext cx="2753061" cy="954107"/>
          </a:xfrm>
          <a:prstGeom prst="rect">
            <a:avLst/>
          </a:prstGeom>
          <a:noFill/>
        </p:spPr>
        <p:txBody>
          <a:bodyPr wrap="square">
            <a:spAutoFit/>
          </a:bodyPr>
          <a:lstStyle/>
          <a:p>
            <a:pPr marL="538480" algn="ctr">
              <a:spcBef>
                <a:spcPts val="600"/>
              </a:spcBef>
              <a:spcAft>
                <a:spcPts val="600"/>
              </a:spcAft>
            </a:pPr>
            <a:r>
              <a:rPr lang="de-DE" sz="1400" u="sng" dirty="0">
                <a:effectLst/>
                <a:latin typeface="Arial" panose="020B0604020202020204" pitchFamily="34" charset="0"/>
                <a:ea typeface="Aptos" panose="020B0004020202020204" pitchFamily="34" charset="0"/>
                <a:cs typeface="Times New Roman" panose="02020603050405020304" pitchFamily="18" charset="0"/>
              </a:rPr>
              <a:t>Entwicklung eines georeferenzierten Waldinformationssystems [</a:t>
            </a:r>
            <a:r>
              <a:rPr lang="de-DE" sz="1400" u="sng" cap="small" dirty="0" err="1">
                <a:effectLst/>
                <a:latin typeface="Arial" panose="020B0604020202020204" pitchFamily="34" charset="0"/>
                <a:ea typeface="Aptos" panose="020B0004020202020204" pitchFamily="34" charset="0"/>
                <a:cs typeface="Times New Roman" panose="02020603050405020304" pitchFamily="18" charset="0"/>
              </a:rPr>
              <a:t>Revutskyi</a:t>
            </a:r>
            <a:r>
              <a:rPr lang="de-DE" sz="1400" u="sng" cap="small" dirty="0">
                <a:effectLst/>
                <a:latin typeface="Arial" panose="020B0604020202020204" pitchFamily="34" charset="0"/>
                <a:ea typeface="Aptos" panose="020B0004020202020204" pitchFamily="34" charset="0"/>
                <a:cs typeface="Times New Roman" panose="02020603050405020304" pitchFamily="18" charset="0"/>
              </a:rPr>
              <a:t>  2023]</a:t>
            </a:r>
          </a:p>
        </p:txBody>
      </p:sp>
      <p:sp>
        <p:nvSpPr>
          <p:cNvPr id="13" name="Textfeld 12">
            <a:extLst>
              <a:ext uri="{FF2B5EF4-FFF2-40B4-BE49-F238E27FC236}">
                <a16:creationId xmlns:a16="http://schemas.microsoft.com/office/drawing/2014/main" id="{786AC977-EA09-BA78-AB05-34E08787A402}"/>
              </a:ext>
            </a:extLst>
          </p:cNvPr>
          <p:cNvSpPr txBox="1"/>
          <p:nvPr/>
        </p:nvSpPr>
        <p:spPr>
          <a:xfrm>
            <a:off x="5611438" y="1442293"/>
            <a:ext cx="2895600" cy="954107"/>
          </a:xfrm>
          <a:prstGeom prst="rect">
            <a:avLst/>
          </a:prstGeom>
          <a:noFill/>
        </p:spPr>
        <p:txBody>
          <a:bodyPr wrap="square">
            <a:spAutoFit/>
          </a:bodyPr>
          <a:lstStyle/>
          <a:p>
            <a:pPr marL="538480" algn="ctr">
              <a:spcBef>
                <a:spcPts val="600"/>
              </a:spcBef>
              <a:spcAft>
                <a:spcPts val="600"/>
              </a:spcAft>
            </a:pPr>
            <a:r>
              <a:rPr lang="de-DE" sz="1400" dirty="0">
                <a:effectLst/>
                <a:latin typeface="Arial" panose="020B0604020202020204" pitchFamily="34" charset="0"/>
                <a:ea typeface="Aptos" panose="020B0004020202020204" pitchFamily="34" charset="0"/>
                <a:cs typeface="Times New Roman" panose="02020603050405020304" pitchFamily="18" charset="0"/>
              </a:rPr>
              <a:t>Förderung und ökonomische Anreize für die Forstwirtschaft [</a:t>
            </a:r>
            <a:r>
              <a:rPr lang="de-DE" sz="1400" cap="small" dirty="0" err="1">
                <a:effectLst/>
                <a:latin typeface="Arial" panose="020B0604020202020204" pitchFamily="34" charset="0"/>
                <a:ea typeface="Aptos" panose="020B0004020202020204" pitchFamily="34" charset="0"/>
                <a:cs typeface="Times New Roman" panose="02020603050405020304" pitchFamily="18" charset="0"/>
              </a:rPr>
              <a:t>Storchous</a:t>
            </a:r>
            <a:r>
              <a:rPr lang="de-DE" sz="1400" cap="small" dirty="0">
                <a:effectLst/>
                <a:latin typeface="Arial" panose="020B0604020202020204" pitchFamily="34" charset="0"/>
                <a:ea typeface="Aptos" panose="020B0004020202020204" pitchFamily="34" charset="0"/>
                <a:cs typeface="Times New Roman" panose="02020603050405020304" pitchFamily="18" charset="0"/>
              </a:rPr>
              <a:t> 2023]</a:t>
            </a:r>
            <a:endParaRPr lang="de-DE" sz="14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5" name="Textfeld 14">
            <a:extLst>
              <a:ext uri="{FF2B5EF4-FFF2-40B4-BE49-F238E27FC236}">
                <a16:creationId xmlns:a16="http://schemas.microsoft.com/office/drawing/2014/main" id="{C303F902-8B0D-5B2F-A318-B9EA617536CC}"/>
              </a:ext>
            </a:extLst>
          </p:cNvPr>
          <p:cNvSpPr txBox="1"/>
          <p:nvPr/>
        </p:nvSpPr>
        <p:spPr>
          <a:xfrm>
            <a:off x="184666" y="2626286"/>
            <a:ext cx="3217283" cy="1600438"/>
          </a:xfrm>
          <a:prstGeom prst="rect">
            <a:avLst/>
          </a:prstGeom>
          <a:noFill/>
        </p:spPr>
        <p:txBody>
          <a:bodyPr wrap="square">
            <a:spAutoFit/>
          </a:bodyPr>
          <a:lstStyle/>
          <a:p>
            <a:pPr marL="538480" algn="ctr">
              <a:spcBef>
                <a:spcPts val="600"/>
              </a:spcBef>
              <a:spcAft>
                <a:spcPts val="600"/>
              </a:spcAft>
            </a:pPr>
            <a:r>
              <a:rPr lang="de-DE" sz="1400" u="sng" dirty="0">
                <a:effectLst/>
                <a:latin typeface="Arial" panose="020B0604020202020204" pitchFamily="34" charset="0"/>
                <a:ea typeface="Aptos" panose="020B0004020202020204" pitchFamily="34" charset="0"/>
                <a:cs typeface="Times New Roman" panose="02020603050405020304" pitchFamily="18" charset="0"/>
              </a:rPr>
              <a:t>Das Gesetz der Ukraine über Forstliches Vermehrungsgut und einige Gesetze zur Verbesserung der Anwendung der Umweltverträglichkeitsprüfung [</a:t>
            </a:r>
            <a:r>
              <a:rPr lang="de-DE" sz="1400" u="sng" cap="small" dirty="0" err="1">
                <a:effectLst/>
                <a:latin typeface="Arial" panose="020B0604020202020204" pitchFamily="34" charset="0"/>
                <a:ea typeface="Aptos" panose="020B0004020202020204" pitchFamily="34" charset="0"/>
                <a:cs typeface="Times New Roman" panose="02020603050405020304" pitchFamily="18" charset="0"/>
              </a:rPr>
              <a:t>Storchous</a:t>
            </a:r>
            <a:r>
              <a:rPr lang="de-DE" sz="1400" u="sng" cap="small" dirty="0">
                <a:effectLst/>
                <a:latin typeface="Arial" panose="020B0604020202020204" pitchFamily="34" charset="0"/>
                <a:ea typeface="Aptos" panose="020B0004020202020204" pitchFamily="34" charset="0"/>
                <a:cs typeface="Times New Roman" panose="02020603050405020304" pitchFamily="18" charset="0"/>
              </a:rPr>
              <a:t> 2024] </a:t>
            </a:r>
            <a:endParaRPr lang="de-DE" sz="14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7" name="Textfeld 16">
            <a:extLst>
              <a:ext uri="{FF2B5EF4-FFF2-40B4-BE49-F238E27FC236}">
                <a16:creationId xmlns:a16="http://schemas.microsoft.com/office/drawing/2014/main" id="{B6FB170A-4515-C2D8-6635-00F2F926F03F}"/>
              </a:ext>
            </a:extLst>
          </p:cNvPr>
          <p:cNvSpPr txBox="1"/>
          <p:nvPr/>
        </p:nvSpPr>
        <p:spPr>
          <a:xfrm>
            <a:off x="2890670" y="2656044"/>
            <a:ext cx="2895601" cy="1169551"/>
          </a:xfrm>
          <a:prstGeom prst="rect">
            <a:avLst/>
          </a:prstGeom>
          <a:noFill/>
        </p:spPr>
        <p:txBody>
          <a:bodyPr wrap="square">
            <a:spAutoFit/>
          </a:bodyPr>
          <a:lstStyle/>
          <a:p>
            <a:pPr marL="538480" algn="ctr">
              <a:spcBef>
                <a:spcPts val="600"/>
              </a:spcBef>
              <a:spcAft>
                <a:spcPts val="600"/>
              </a:spcAft>
            </a:pPr>
            <a:r>
              <a:rPr lang="de-DE" sz="1400" dirty="0">
                <a:effectLst/>
                <a:latin typeface="Arial" panose="020B0604020202020204" pitchFamily="34" charset="0"/>
                <a:ea typeface="Aptos" panose="020B0004020202020204" pitchFamily="34" charset="0"/>
                <a:cs typeface="Times New Roman" panose="02020603050405020304" pitchFamily="18" charset="0"/>
              </a:rPr>
              <a:t>Planung und Einführung einer multifunktionalen nachhaltigen Waldbewirtschaftung [</a:t>
            </a:r>
            <a:r>
              <a:rPr lang="de-DE" sz="1400" cap="small" dirty="0" err="1">
                <a:effectLst/>
                <a:latin typeface="Arial" panose="020B0604020202020204" pitchFamily="34" charset="0"/>
                <a:ea typeface="Aptos" panose="020B0004020202020204" pitchFamily="34" charset="0"/>
                <a:cs typeface="Times New Roman" panose="02020603050405020304" pitchFamily="18" charset="0"/>
              </a:rPr>
              <a:t>Melnychenko</a:t>
            </a:r>
            <a:r>
              <a:rPr lang="de-DE" sz="1400" cap="small" dirty="0">
                <a:effectLst/>
                <a:latin typeface="Arial" panose="020B0604020202020204" pitchFamily="34" charset="0"/>
                <a:ea typeface="Aptos" panose="020B0004020202020204" pitchFamily="34" charset="0"/>
                <a:cs typeface="Times New Roman" panose="02020603050405020304" pitchFamily="18" charset="0"/>
              </a:rPr>
              <a:t> 2025]</a:t>
            </a:r>
            <a:endParaRPr lang="de-DE" sz="14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9" name="Textfeld 18">
            <a:extLst>
              <a:ext uri="{FF2B5EF4-FFF2-40B4-BE49-F238E27FC236}">
                <a16:creationId xmlns:a16="http://schemas.microsoft.com/office/drawing/2014/main" id="{4AAE92A7-1495-382D-C5CA-68A285099FD1}"/>
              </a:ext>
            </a:extLst>
          </p:cNvPr>
          <p:cNvSpPr txBox="1"/>
          <p:nvPr/>
        </p:nvSpPr>
        <p:spPr>
          <a:xfrm>
            <a:off x="5256248" y="2656043"/>
            <a:ext cx="3605980" cy="1169551"/>
          </a:xfrm>
          <a:prstGeom prst="rect">
            <a:avLst/>
          </a:prstGeom>
          <a:noFill/>
        </p:spPr>
        <p:txBody>
          <a:bodyPr wrap="square">
            <a:spAutoFit/>
          </a:bodyPr>
          <a:lstStyle/>
          <a:p>
            <a:pPr marL="538480" algn="ctr">
              <a:spcBef>
                <a:spcPts val="600"/>
              </a:spcBef>
              <a:spcAft>
                <a:spcPts val="600"/>
              </a:spcAft>
            </a:pPr>
            <a:r>
              <a:rPr lang="de-DE" sz="1400" u="sng" spc="-40" dirty="0">
                <a:effectLst/>
                <a:latin typeface="Arial" panose="020B0604020202020204" pitchFamily="34" charset="0"/>
                <a:ea typeface="Aptos" panose="020B0004020202020204" pitchFamily="34" charset="0"/>
                <a:cs typeface="Times New Roman" panose="02020603050405020304" pitchFamily="18" charset="0"/>
              </a:rPr>
              <a:t>Notwendige Unterstützungsmaßnahmen zur Förderung einer multifunktionalen, nachhaltigen Waldbewirtschaftung [</a:t>
            </a:r>
            <a:r>
              <a:rPr lang="de-DE" sz="1400" u="sng" cap="small" spc="-40" dirty="0" err="1">
                <a:effectLst/>
                <a:latin typeface="Arial" panose="020B0604020202020204" pitchFamily="34" charset="0"/>
                <a:ea typeface="Aptos" panose="020B0004020202020204" pitchFamily="34" charset="0"/>
                <a:cs typeface="Times New Roman" panose="02020603050405020304" pitchFamily="18" charset="0"/>
              </a:rPr>
              <a:t>Lytsur</a:t>
            </a:r>
            <a:r>
              <a:rPr lang="de-DE" sz="1400" u="sng" cap="small" spc="-40" dirty="0">
                <a:effectLst/>
                <a:latin typeface="Arial" panose="020B0604020202020204" pitchFamily="34" charset="0"/>
                <a:ea typeface="Aptos" panose="020B0004020202020204" pitchFamily="34" charset="0"/>
                <a:cs typeface="Times New Roman" panose="02020603050405020304" pitchFamily="18" charset="0"/>
              </a:rPr>
              <a:t> 2025]</a:t>
            </a:r>
          </a:p>
        </p:txBody>
      </p:sp>
      <p:sp>
        <p:nvSpPr>
          <p:cNvPr id="20" name="Geschweifte Klammer links 19">
            <a:extLst>
              <a:ext uri="{FF2B5EF4-FFF2-40B4-BE49-F238E27FC236}">
                <a16:creationId xmlns:a16="http://schemas.microsoft.com/office/drawing/2014/main" id="{5DC97037-6995-9014-2393-8B08C07C1E71}"/>
              </a:ext>
            </a:extLst>
          </p:cNvPr>
          <p:cNvSpPr/>
          <p:nvPr/>
        </p:nvSpPr>
        <p:spPr>
          <a:xfrm rot="16200000">
            <a:off x="4459079" y="341718"/>
            <a:ext cx="526968" cy="8073525"/>
          </a:xfrm>
          <a:prstGeom prst="leftBrace">
            <a:avLst/>
          </a:prstGeom>
          <a:ln w="317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21" name="Textfeld 20">
            <a:extLst>
              <a:ext uri="{FF2B5EF4-FFF2-40B4-BE49-F238E27FC236}">
                <a16:creationId xmlns:a16="http://schemas.microsoft.com/office/drawing/2014/main" id="{9AC48B69-BFE9-2A76-C119-CF1F688B1F6A}"/>
              </a:ext>
            </a:extLst>
          </p:cNvPr>
          <p:cNvSpPr txBox="1"/>
          <p:nvPr/>
        </p:nvSpPr>
        <p:spPr>
          <a:xfrm>
            <a:off x="2438400" y="4953000"/>
            <a:ext cx="4953000" cy="1569660"/>
          </a:xfrm>
          <a:prstGeom prst="rect">
            <a:avLst/>
          </a:prstGeom>
          <a:noFill/>
        </p:spPr>
        <p:txBody>
          <a:bodyPr wrap="square" rtlCol="0">
            <a:spAutoFit/>
          </a:bodyPr>
          <a:lstStyle/>
          <a:p>
            <a:pPr algn="ctr"/>
            <a:r>
              <a:rPr lang="de-DE" sz="1600" b="1" cap="small" dirty="0" err="1">
                <a:latin typeface="Arial" panose="020B0604020202020204" pitchFamily="34" charset="0"/>
                <a:cs typeface="Arial" panose="020B0604020202020204" pitchFamily="34" charset="0"/>
              </a:rPr>
              <a:t>Melnychenko</a:t>
            </a:r>
            <a:r>
              <a:rPr lang="de-DE" sz="1600" b="1" cap="small" dirty="0">
                <a:latin typeface="Arial" panose="020B0604020202020204" pitchFamily="34" charset="0"/>
                <a:cs typeface="Arial" panose="020B0604020202020204" pitchFamily="34" charset="0"/>
              </a:rPr>
              <a:t> [2026]</a:t>
            </a:r>
          </a:p>
          <a:p>
            <a:pPr algn="ctr"/>
            <a:r>
              <a:rPr lang="de-DE" sz="1600" kern="0" dirty="0">
                <a:effectLst/>
                <a:latin typeface="Arial" panose="020B0604020202020204" pitchFamily="34" charset="0"/>
                <a:ea typeface="Aptos" panose="020B0004020202020204" pitchFamily="34" charset="0"/>
              </a:rPr>
              <a:t>„Analyse der Effizienz des FMP in der Ukraine und Ausarbeitung eines Entwurfs für ein „Programm zur Entwicklung des FMP und des NFI” unter Berücksichtigung der Erfahrungen Deutschlands und der EU“</a:t>
            </a:r>
            <a:endParaRPr lang="de-DE" sz="1600" cap="small" dirty="0">
              <a:latin typeface="Arial" panose="020B0604020202020204" pitchFamily="34" charset="0"/>
              <a:cs typeface="Arial" panose="020B0604020202020204" pitchFamily="34" charset="0"/>
            </a:endParaRPr>
          </a:p>
        </p:txBody>
      </p:sp>
      <p:sp>
        <p:nvSpPr>
          <p:cNvPr id="3" name="object 10">
            <a:extLst>
              <a:ext uri="{FF2B5EF4-FFF2-40B4-BE49-F238E27FC236}">
                <a16:creationId xmlns:a16="http://schemas.microsoft.com/office/drawing/2014/main" id="{88884E1F-049B-B4B2-E8DB-164639EAB4B9}"/>
              </a:ext>
            </a:extLst>
          </p:cNvPr>
          <p:cNvSpPr txBox="1"/>
          <p:nvPr/>
        </p:nvSpPr>
        <p:spPr>
          <a:xfrm>
            <a:off x="513080" y="6220411"/>
            <a:ext cx="222688" cy="184666"/>
          </a:xfrm>
          <a:prstGeom prst="rect">
            <a:avLst/>
          </a:prstGeom>
        </p:spPr>
        <p:txBody>
          <a:bodyPr vert="horz" wrap="square" lIns="0" tIns="0" rIns="0" bIns="0" rtlCol="0">
            <a:spAutoFit/>
          </a:bodyPr>
          <a:lstStyle/>
          <a:p>
            <a:pPr marL="12700">
              <a:lnSpc>
                <a:spcPct val="100000"/>
              </a:lnSpc>
            </a:pPr>
            <a:r>
              <a:rPr lang="de-DE" sz="1200" dirty="0">
                <a:solidFill>
                  <a:srgbClr val="81837F"/>
                </a:solidFill>
                <a:latin typeface="Arial"/>
                <a:cs typeface="Arial"/>
              </a:rPr>
              <a:t>17</a:t>
            </a:r>
            <a:endParaRPr sz="1200" dirty="0">
              <a:latin typeface="Arial"/>
              <a:cs typeface="Arial"/>
            </a:endParaRPr>
          </a:p>
        </p:txBody>
      </p:sp>
    </p:spTree>
    <p:extLst>
      <p:ext uri="{BB962C8B-B14F-4D97-AF65-F5344CB8AC3E}">
        <p14:creationId xmlns:p14="http://schemas.microsoft.com/office/powerpoint/2010/main" val="26872065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0" y="5"/>
            <a:ext cx="402204" cy="6857351"/>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62014" y="1883029"/>
            <a:ext cx="377952" cy="2479548"/>
          </a:xfrm>
          <a:prstGeom prst="rect">
            <a:avLst/>
          </a:prstGeom>
          <a:blipFill>
            <a:blip r:embed="rId4" cstate="print"/>
            <a:stretch>
              <a:fillRect/>
            </a:stretch>
          </a:blipFill>
        </p:spPr>
        <p:txBody>
          <a:bodyPr wrap="square" lIns="0" tIns="0" rIns="0" bIns="0" rtlCol="0"/>
          <a:lstStyle/>
          <a:p>
            <a:endParaRPr/>
          </a:p>
        </p:txBody>
      </p:sp>
      <p:sp>
        <p:nvSpPr>
          <p:cNvPr id="11" name="Textfeld 10">
            <a:extLst>
              <a:ext uri="{FF2B5EF4-FFF2-40B4-BE49-F238E27FC236}">
                <a16:creationId xmlns:a16="http://schemas.microsoft.com/office/drawing/2014/main" id="{3473684A-C4A1-5C9E-9ED4-17571946684D}"/>
              </a:ext>
            </a:extLst>
          </p:cNvPr>
          <p:cNvSpPr txBox="1"/>
          <p:nvPr/>
        </p:nvSpPr>
        <p:spPr>
          <a:xfrm rot="16200000">
            <a:off x="-2528371" y="3137972"/>
            <a:ext cx="5426075" cy="369332"/>
          </a:xfrm>
          <a:prstGeom prst="rect">
            <a:avLst/>
          </a:prstGeom>
          <a:noFill/>
        </p:spPr>
        <p:txBody>
          <a:bodyPr wrap="square" rtlCol="0">
            <a:spAutoFit/>
          </a:bodyPr>
          <a:lstStyle/>
          <a:p>
            <a:pPr algn="ctr"/>
            <a:r>
              <a:rPr lang="de-DE" dirty="0"/>
              <a:t>SFMPA</a:t>
            </a:r>
          </a:p>
        </p:txBody>
      </p:sp>
      <p:sp>
        <p:nvSpPr>
          <p:cNvPr id="3" name="Titel 2">
            <a:extLst>
              <a:ext uri="{FF2B5EF4-FFF2-40B4-BE49-F238E27FC236}">
                <a16:creationId xmlns:a16="http://schemas.microsoft.com/office/drawing/2014/main" id="{1571D733-1F0E-52A9-DC32-35D43310F482}"/>
              </a:ext>
            </a:extLst>
          </p:cNvPr>
          <p:cNvSpPr>
            <a:spLocks noGrp="1"/>
          </p:cNvSpPr>
          <p:nvPr>
            <p:ph type="title"/>
          </p:nvPr>
        </p:nvSpPr>
        <p:spPr>
          <a:xfrm>
            <a:off x="609600" y="301823"/>
            <a:ext cx="5410200" cy="553998"/>
          </a:xfrm>
        </p:spPr>
        <p:txBody>
          <a:bodyPr/>
          <a:lstStyle/>
          <a:p>
            <a:r>
              <a:rPr lang="de-DE" b="0" dirty="0"/>
              <a:t>Wie weiter -</a:t>
            </a:r>
            <a:br>
              <a:rPr lang="de-DE" b="0" dirty="0"/>
            </a:br>
            <a:r>
              <a:rPr lang="de-DE" b="0" dirty="0"/>
              <a:t>eine </a:t>
            </a:r>
            <a:r>
              <a:rPr lang="de-DE" dirty="0"/>
              <a:t>mögliche</a:t>
            </a:r>
            <a:r>
              <a:rPr lang="de-DE" b="0" dirty="0"/>
              <a:t> (!) Perspektive</a:t>
            </a:r>
          </a:p>
        </p:txBody>
      </p:sp>
      <p:sp>
        <p:nvSpPr>
          <p:cNvPr id="4" name="Textfeld 3">
            <a:extLst>
              <a:ext uri="{FF2B5EF4-FFF2-40B4-BE49-F238E27FC236}">
                <a16:creationId xmlns:a16="http://schemas.microsoft.com/office/drawing/2014/main" id="{A1A01A38-91E9-A279-54B6-2C60D572350E}"/>
              </a:ext>
            </a:extLst>
          </p:cNvPr>
          <p:cNvSpPr txBox="1"/>
          <p:nvPr/>
        </p:nvSpPr>
        <p:spPr>
          <a:xfrm>
            <a:off x="609600" y="1144556"/>
            <a:ext cx="8229600" cy="5078313"/>
          </a:xfrm>
          <a:prstGeom prst="rect">
            <a:avLst/>
          </a:prstGeom>
          <a:noFill/>
        </p:spPr>
        <p:txBody>
          <a:bodyPr wrap="square" rtlCol="0">
            <a:spAutoFit/>
          </a:bodyPr>
          <a:lstStyle/>
          <a:p>
            <a:pPr marL="285750" indent="-285750">
              <a:spcBef>
                <a:spcPts val="600"/>
              </a:spcBef>
              <a:spcAft>
                <a:spcPts val="600"/>
              </a:spcAft>
              <a:buFont typeface="Wingdings" panose="05000000000000000000" pitchFamily="2" charset="2"/>
              <a:buChar char="Ø"/>
            </a:pPr>
            <a:r>
              <a:rPr lang="de-DE" sz="1400" b="1" dirty="0"/>
              <a:t>Bezeichnung der Institution als Programm:</a:t>
            </a:r>
          </a:p>
          <a:p>
            <a:pPr marL="742950" lvl="1" indent="-285750">
              <a:spcBef>
                <a:spcPts val="600"/>
              </a:spcBef>
              <a:spcAft>
                <a:spcPts val="600"/>
              </a:spcAft>
              <a:buFont typeface="Wingdings" panose="05000000000000000000" pitchFamily="2" charset="2"/>
              <a:buChar char="§"/>
            </a:pPr>
            <a:r>
              <a:rPr lang="de-DE" sz="1400" dirty="0"/>
              <a:t>SFMPA versus „Nationales Kompetenzzentrum für Waldmonitoring, Waldmanagement und Waldinformation“ (Arbeitstitel)</a:t>
            </a:r>
          </a:p>
          <a:p>
            <a:pPr marL="742950" lvl="1" indent="-285750">
              <a:spcBef>
                <a:spcPts val="600"/>
              </a:spcBef>
              <a:spcAft>
                <a:spcPts val="600"/>
              </a:spcAft>
              <a:buFont typeface="Wingdings" panose="05000000000000000000" pitchFamily="2" charset="2"/>
              <a:buChar char="§"/>
            </a:pPr>
            <a:r>
              <a:rPr lang="de-DE" sz="1400" dirty="0"/>
              <a:t>Strategisches und programmatisches Zentrum zur Umsetzung der nationalen Strategie für Waldentwicklung und Waldbewirtschaftung mit Bezug zur nationalen wie europäischen Wald- und waldbezogenen Umweltpolitik</a:t>
            </a:r>
          </a:p>
          <a:p>
            <a:pPr marL="742950" lvl="1" indent="-285750">
              <a:spcBef>
                <a:spcPts val="600"/>
              </a:spcBef>
              <a:spcAft>
                <a:spcPts val="600"/>
              </a:spcAft>
              <a:buFont typeface="Wingdings" panose="05000000000000000000" pitchFamily="2" charset="2"/>
              <a:buChar char="§"/>
            </a:pPr>
            <a:r>
              <a:rPr lang="de-DE" sz="1400" dirty="0"/>
              <a:t>Etablierung  als Schnittstelle zwischen Ressortpolitik und operativer Umsetzung (Staatsforstbetrieb)</a:t>
            </a:r>
          </a:p>
          <a:p>
            <a:pPr marL="285750" indent="-285750">
              <a:spcBef>
                <a:spcPts val="600"/>
              </a:spcBef>
              <a:spcAft>
                <a:spcPts val="600"/>
              </a:spcAft>
              <a:buFont typeface="Wingdings" panose="05000000000000000000" pitchFamily="2" charset="2"/>
              <a:buChar char="Ø"/>
            </a:pPr>
            <a:r>
              <a:rPr lang="de-DE" sz="1400" b="1" dirty="0"/>
              <a:t>Entscheidung über Leistungsportfolio</a:t>
            </a:r>
          </a:p>
          <a:p>
            <a:pPr marL="742950" lvl="1" indent="-285750">
              <a:spcBef>
                <a:spcPts val="600"/>
              </a:spcBef>
              <a:spcAft>
                <a:spcPts val="600"/>
              </a:spcAft>
              <a:buFont typeface="Wingdings" panose="05000000000000000000" pitchFamily="2" charset="2"/>
              <a:buChar char="§"/>
            </a:pPr>
            <a:r>
              <a:rPr lang="de-DE" sz="1400" dirty="0"/>
              <a:t>Waldmanagement ist heute mehr als „klassische Betriebsregelung“ (Forsteinrichtung)</a:t>
            </a:r>
          </a:p>
          <a:p>
            <a:pPr marL="742950" lvl="1" indent="-285750">
              <a:spcBef>
                <a:spcPts val="600"/>
              </a:spcBef>
              <a:spcAft>
                <a:spcPts val="600"/>
              </a:spcAft>
              <a:buFont typeface="Wingdings" panose="05000000000000000000" pitchFamily="2" charset="2"/>
              <a:buChar char="§"/>
            </a:pPr>
            <a:r>
              <a:rPr lang="de-DE" sz="1400" dirty="0"/>
              <a:t>unterschiedliche, aber in die unmittelbare Waldbewirtschaftung einmündende  Leistungsbereiche institutionell zusammenführen</a:t>
            </a:r>
          </a:p>
          <a:p>
            <a:pPr marL="285750" indent="-285750">
              <a:spcBef>
                <a:spcPts val="600"/>
              </a:spcBef>
              <a:spcAft>
                <a:spcPts val="600"/>
              </a:spcAft>
              <a:buFont typeface="Wingdings" panose="05000000000000000000" pitchFamily="2" charset="2"/>
              <a:buChar char="Ø"/>
            </a:pPr>
            <a:r>
              <a:rPr lang="de-DE" sz="1400" b="1" dirty="0"/>
              <a:t>Entscheidung über Struktur und Präsenz in der Fläche</a:t>
            </a:r>
          </a:p>
          <a:p>
            <a:pPr marL="742950" lvl="1" indent="-285750">
              <a:spcBef>
                <a:spcPts val="600"/>
              </a:spcBef>
              <a:spcAft>
                <a:spcPts val="600"/>
              </a:spcAft>
              <a:buFont typeface="Wingdings" panose="05000000000000000000" pitchFamily="2" charset="2"/>
              <a:buChar char="§"/>
            </a:pPr>
            <a:r>
              <a:rPr lang="de-DE" sz="1400" dirty="0"/>
              <a:t>Orientierung</a:t>
            </a:r>
            <a:r>
              <a:rPr lang="de-DE" sz="1400" b="1" dirty="0"/>
              <a:t> </a:t>
            </a:r>
            <a:r>
              <a:rPr lang="de-DE" sz="1400" dirty="0"/>
              <a:t>an</a:t>
            </a:r>
            <a:r>
              <a:rPr lang="de-DE" sz="1400" b="1" dirty="0"/>
              <a:t> </a:t>
            </a:r>
            <a:r>
              <a:rPr lang="de-DE" sz="1400" dirty="0"/>
              <a:t>Wald-Vegetationslandschaften der Ukraine in Verbindung mit den Zuständigkeitsbereichen der Regionaldirektionen [vgl. </a:t>
            </a:r>
            <a:r>
              <a:rPr lang="de-DE" sz="1400" cap="small" dirty="0" err="1"/>
              <a:t>Lytsur</a:t>
            </a:r>
            <a:r>
              <a:rPr lang="de-DE" sz="1400" cap="small" dirty="0"/>
              <a:t> 2025]</a:t>
            </a:r>
          </a:p>
          <a:p>
            <a:pPr marL="742950" lvl="1" indent="-285750">
              <a:spcBef>
                <a:spcPts val="600"/>
              </a:spcBef>
              <a:spcAft>
                <a:spcPts val="600"/>
              </a:spcAft>
              <a:buFont typeface="Wingdings" panose="05000000000000000000" pitchFamily="2" charset="2"/>
              <a:buChar char="§"/>
            </a:pPr>
            <a:r>
              <a:rPr lang="de-DE" sz="1400" dirty="0"/>
              <a:t>Grundsatzabteilung einer regionalen Organisationseinheit zuordnen</a:t>
            </a:r>
          </a:p>
          <a:p>
            <a:pPr>
              <a:spcBef>
                <a:spcPts val="600"/>
              </a:spcBef>
              <a:spcAft>
                <a:spcPts val="600"/>
              </a:spcAft>
            </a:pPr>
            <a:r>
              <a:rPr lang="de-DE" sz="1400" b="1" dirty="0"/>
              <a:t> </a:t>
            </a:r>
          </a:p>
        </p:txBody>
      </p:sp>
      <p:sp>
        <p:nvSpPr>
          <p:cNvPr id="2" name="object 10">
            <a:extLst>
              <a:ext uri="{FF2B5EF4-FFF2-40B4-BE49-F238E27FC236}">
                <a16:creationId xmlns:a16="http://schemas.microsoft.com/office/drawing/2014/main" id="{0C53E6B1-1167-AB6E-7351-188E4F89513B}"/>
              </a:ext>
            </a:extLst>
          </p:cNvPr>
          <p:cNvSpPr txBox="1"/>
          <p:nvPr/>
        </p:nvSpPr>
        <p:spPr>
          <a:xfrm>
            <a:off x="513080" y="6220411"/>
            <a:ext cx="222688" cy="184666"/>
          </a:xfrm>
          <a:prstGeom prst="rect">
            <a:avLst/>
          </a:prstGeom>
        </p:spPr>
        <p:txBody>
          <a:bodyPr vert="horz" wrap="square" lIns="0" tIns="0" rIns="0" bIns="0" rtlCol="0">
            <a:spAutoFit/>
          </a:bodyPr>
          <a:lstStyle/>
          <a:p>
            <a:pPr marL="12700">
              <a:lnSpc>
                <a:spcPct val="100000"/>
              </a:lnSpc>
            </a:pPr>
            <a:r>
              <a:rPr lang="de-DE" sz="1200" dirty="0">
                <a:solidFill>
                  <a:srgbClr val="81837F"/>
                </a:solidFill>
                <a:latin typeface="Arial"/>
                <a:cs typeface="Arial"/>
              </a:rPr>
              <a:t>18</a:t>
            </a:r>
            <a:endParaRPr sz="1200" dirty="0">
              <a:latin typeface="Arial"/>
              <a:cs typeface="Arial"/>
            </a:endParaRPr>
          </a:p>
        </p:txBody>
      </p:sp>
    </p:spTree>
    <p:extLst>
      <p:ext uri="{BB962C8B-B14F-4D97-AF65-F5344CB8AC3E}">
        <p14:creationId xmlns:p14="http://schemas.microsoft.com/office/powerpoint/2010/main" val="19246383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0" y="5"/>
            <a:ext cx="402204" cy="6857351"/>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62014" y="1883029"/>
            <a:ext cx="377952" cy="2479548"/>
          </a:xfrm>
          <a:prstGeom prst="rect">
            <a:avLst/>
          </a:prstGeom>
          <a:blipFill>
            <a:blip r:embed="rId4" cstate="print"/>
            <a:stretch>
              <a:fillRect/>
            </a:stretch>
          </a:blipFill>
        </p:spPr>
        <p:txBody>
          <a:bodyPr wrap="square" lIns="0" tIns="0" rIns="0" bIns="0" rtlCol="0"/>
          <a:lstStyle/>
          <a:p>
            <a:endParaRPr/>
          </a:p>
        </p:txBody>
      </p:sp>
      <p:sp>
        <p:nvSpPr>
          <p:cNvPr id="11" name="Textfeld 10">
            <a:extLst>
              <a:ext uri="{FF2B5EF4-FFF2-40B4-BE49-F238E27FC236}">
                <a16:creationId xmlns:a16="http://schemas.microsoft.com/office/drawing/2014/main" id="{3473684A-C4A1-5C9E-9ED4-17571946684D}"/>
              </a:ext>
            </a:extLst>
          </p:cNvPr>
          <p:cNvSpPr txBox="1"/>
          <p:nvPr/>
        </p:nvSpPr>
        <p:spPr>
          <a:xfrm rot="16200000">
            <a:off x="-2528371" y="3137972"/>
            <a:ext cx="5426075" cy="369332"/>
          </a:xfrm>
          <a:prstGeom prst="rect">
            <a:avLst/>
          </a:prstGeom>
          <a:noFill/>
        </p:spPr>
        <p:txBody>
          <a:bodyPr wrap="square" rtlCol="0">
            <a:spAutoFit/>
          </a:bodyPr>
          <a:lstStyle/>
          <a:p>
            <a:pPr algn="ctr"/>
            <a:r>
              <a:rPr lang="de-DE" dirty="0"/>
              <a:t>SFMPA</a:t>
            </a:r>
          </a:p>
        </p:txBody>
      </p:sp>
      <p:sp>
        <p:nvSpPr>
          <p:cNvPr id="3" name="Titel 2">
            <a:extLst>
              <a:ext uri="{FF2B5EF4-FFF2-40B4-BE49-F238E27FC236}">
                <a16:creationId xmlns:a16="http://schemas.microsoft.com/office/drawing/2014/main" id="{1571D733-1F0E-52A9-DC32-35D43310F482}"/>
              </a:ext>
            </a:extLst>
          </p:cNvPr>
          <p:cNvSpPr>
            <a:spLocks noGrp="1"/>
          </p:cNvSpPr>
          <p:nvPr>
            <p:ph type="title"/>
          </p:nvPr>
        </p:nvSpPr>
        <p:spPr>
          <a:xfrm>
            <a:off x="609600" y="301823"/>
            <a:ext cx="5410200" cy="553998"/>
          </a:xfrm>
        </p:spPr>
        <p:txBody>
          <a:bodyPr/>
          <a:lstStyle/>
          <a:p>
            <a:r>
              <a:rPr lang="de-DE" b="0" dirty="0"/>
              <a:t>Wie weiter -</a:t>
            </a:r>
            <a:br>
              <a:rPr lang="de-DE" b="0" dirty="0"/>
            </a:br>
            <a:r>
              <a:rPr lang="de-DE" b="0" dirty="0"/>
              <a:t>eine </a:t>
            </a:r>
            <a:r>
              <a:rPr lang="de-DE" dirty="0"/>
              <a:t>mögliche</a:t>
            </a:r>
            <a:r>
              <a:rPr lang="de-DE" b="0" dirty="0"/>
              <a:t> (!) Perspektive</a:t>
            </a:r>
          </a:p>
        </p:txBody>
      </p:sp>
      <p:sp>
        <p:nvSpPr>
          <p:cNvPr id="4" name="Textfeld 3">
            <a:extLst>
              <a:ext uri="{FF2B5EF4-FFF2-40B4-BE49-F238E27FC236}">
                <a16:creationId xmlns:a16="http://schemas.microsoft.com/office/drawing/2014/main" id="{A1A01A38-91E9-A279-54B6-2C60D572350E}"/>
              </a:ext>
            </a:extLst>
          </p:cNvPr>
          <p:cNvSpPr txBox="1"/>
          <p:nvPr/>
        </p:nvSpPr>
        <p:spPr>
          <a:xfrm>
            <a:off x="661210" y="1600200"/>
            <a:ext cx="8229600" cy="4247317"/>
          </a:xfrm>
          <a:prstGeom prst="rect">
            <a:avLst/>
          </a:prstGeom>
          <a:noFill/>
        </p:spPr>
        <p:txBody>
          <a:bodyPr wrap="square" rtlCol="0">
            <a:spAutoFit/>
          </a:bodyPr>
          <a:lstStyle/>
          <a:p>
            <a:pPr marL="285750" indent="-285750">
              <a:spcBef>
                <a:spcPts val="600"/>
              </a:spcBef>
              <a:spcAft>
                <a:spcPts val="600"/>
              </a:spcAft>
              <a:buFont typeface="Wingdings" panose="05000000000000000000" pitchFamily="2" charset="2"/>
              <a:buChar char="Ø"/>
            </a:pPr>
            <a:r>
              <a:rPr lang="de-DE" sz="1400" b="1" dirty="0"/>
              <a:t>Wirtschaftliche Herausforderungen und Finanzierung</a:t>
            </a:r>
          </a:p>
          <a:p>
            <a:pPr marL="742950" lvl="1" indent="-285750">
              <a:spcBef>
                <a:spcPts val="600"/>
              </a:spcBef>
              <a:spcAft>
                <a:spcPts val="600"/>
              </a:spcAft>
              <a:buFont typeface="Wingdings" panose="05000000000000000000" pitchFamily="2" charset="2"/>
              <a:buChar char="§"/>
            </a:pPr>
            <a:r>
              <a:rPr lang="de-DE" sz="1400" dirty="0"/>
              <a:t>Orientierung an </a:t>
            </a:r>
            <a:r>
              <a:rPr lang="de-DE" sz="1400" b="1" dirty="0"/>
              <a:t>Mindestzielen </a:t>
            </a:r>
            <a:r>
              <a:rPr lang="de-DE" sz="1400" dirty="0"/>
              <a:t>und </a:t>
            </a:r>
            <a:r>
              <a:rPr lang="de-DE" sz="1400" b="1" dirty="0"/>
              <a:t>Mindeststandards</a:t>
            </a:r>
            <a:r>
              <a:rPr lang="de-DE" sz="1400" dirty="0"/>
              <a:t> </a:t>
            </a:r>
            <a:r>
              <a:rPr lang="de-DE" sz="1400" i="1" dirty="0"/>
              <a:t>(… mehr geht immer, Euphemismus bedeutet generelles hohes </a:t>
            </a:r>
            <a:r>
              <a:rPr lang="de-DE" sz="1400" i="1" dirty="0" err="1"/>
              <a:t>Risisko</a:t>
            </a:r>
            <a:r>
              <a:rPr lang="de-DE" sz="1400" i="1" dirty="0"/>
              <a:t> … )</a:t>
            </a:r>
          </a:p>
          <a:p>
            <a:pPr marL="742950" lvl="1" indent="-285750">
              <a:spcBef>
                <a:spcPts val="600"/>
              </a:spcBef>
              <a:spcAft>
                <a:spcPts val="600"/>
              </a:spcAft>
              <a:buFont typeface="Wingdings" panose="05000000000000000000" pitchFamily="2" charset="2"/>
              <a:buChar char="§"/>
            </a:pPr>
            <a:r>
              <a:rPr lang="de-DE" sz="1400" b="1" dirty="0"/>
              <a:t>Ausgewogenheit </a:t>
            </a:r>
            <a:r>
              <a:rPr lang="de-DE" sz="1400" dirty="0"/>
              <a:t>zwischen Organisationsstruktur, Überbau und unmittelbarer Leistungserbringung </a:t>
            </a:r>
            <a:r>
              <a:rPr lang="de-DE" sz="1400" b="1" dirty="0"/>
              <a:t>zu Gunsten der unmittelbaren ingenieurtechnischen Leistungserbringung</a:t>
            </a:r>
          </a:p>
          <a:p>
            <a:pPr marL="742950" lvl="1" indent="-285750">
              <a:spcBef>
                <a:spcPts val="600"/>
              </a:spcBef>
              <a:spcAft>
                <a:spcPts val="600"/>
              </a:spcAft>
              <a:buFont typeface="Wingdings" panose="05000000000000000000" pitchFamily="2" charset="2"/>
              <a:buChar char="§"/>
            </a:pPr>
            <a:r>
              <a:rPr lang="de-DE" sz="1400" b="1" dirty="0"/>
              <a:t>Qualifiziertes </a:t>
            </a:r>
            <a:r>
              <a:rPr lang="de-DE" sz="1400" dirty="0"/>
              <a:t>Outsourcing und Liberalisierung als Öffnung für private Dienstleister → Register privater Dienstleister auf der Grundlage fachlicher Qualifikation ja; Zertifizierung (?) versus Trainingsangebote zur Verifizierung / Sicherung fachlicher Standards → Kontrolle der Leistungserbringung</a:t>
            </a:r>
          </a:p>
          <a:p>
            <a:pPr marL="742950" lvl="1" indent="-285750">
              <a:spcBef>
                <a:spcPts val="600"/>
              </a:spcBef>
              <a:spcAft>
                <a:spcPts val="600"/>
              </a:spcAft>
              <a:buFont typeface="Wingdings" panose="05000000000000000000" pitchFamily="2" charset="2"/>
              <a:buChar char="§"/>
            </a:pPr>
            <a:r>
              <a:rPr lang="de-DE" sz="1400" b="1" dirty="0"/>
              <a:t>Basisfinanzierung aus dem Staatshaushalt </a:t>
            </a:r>
            <a:r>
              <a:rPr lang="de-DE" sz="1400" dirty="0"/>
              <a:t>zur Absicherung von Mindestleistungen für die Umsetzung der staatlichen Politik zur Waldentwicklung und Waldbewirtschaftung; </a:t>
            </a:r>
            <a:r>
              <a:rPr lang="de-DE" sz="1400" b="1" dirty="0"/>
              <a:t>programmatisch untersetzte Akquise </a:t>
            </a:r>
            <a:r>
              <a:rPr lang="de-DE" sz="1400" dirty="0"/>
              <a:t>von Finanzmitteln aus </a:t>
            </a:r>
            <a:r>
              <a:rPr lang="de-DE" sz="1400" b="1" dirty="0"/>
              <a:t>variablen Finanzierungsquellen </a:t>
            </a:r>
            <a:r>
              <a:rPr lang="de-DE" sz="1400" dirty="0"/>
              <a:t>(vgl. </a:t>
            </a:r>
            <a:r>
              <a:rPr lang="de-DE" sz="1400" cap="small" dirty="0" err="1"/>
              <a:t>Melnychenko</a:t>
            </a:r>
            <a:r>
              <a:rPr lang="de-DE" sz="1400" cap="small" dirty="0"/>
              <a:t> 2026] → </a:t>
            </a:r>
            <a:r>
              <a:rPr lang="de-DE" sz="1400" dirty="0"/>
              <a:t>leistungs- und erfolgsorientiertes „gemischtes“ dynamisches Finanzierungsmodell</a:t>
            </a:r>
            <a:endParaRPr lang="de-DE" sz="1400" b="1" dirty="0"/>
          </a:p>
          <a:p>
            <a:pPr lvl="1">
              <a:spcBef>
                <a:spcPts val="600"/>
              </a:spcBef>
              <a:spcAft>
                <a:spcPts val="600"/>
              </a:spcAft>
            </a:pPr>
            <a:endParaRPr lang="de-DE" sz="1400" b="1" dirty="0"/>
          </a:p>
          <a:p>
            <a:pPr marL="742950" lvl="1" indent="-285750">
              <a:spcBef>
                <a:spcPts val="600"/>
              </a:spcBef>
              <a:spcAft>
                <a:spcPts val="600"/>
              </a:spcAft>
              <a:buFont typeface="Wingdings" panose="05000000000000000000" pitchFamily="2" charset="2"/>
              <a:buChar char="§"/>
            </a:pPr>
            <a:endParaRPr lang="de-DE" sz="1400" b="1" dirty="0"/>
          </a:p>
        </p:txBody>
      </p:sp>
      <p:sp>
        <p:nvSpPr>
          <p:cNvPr id="2" name="object 10">
            <a:extLst>
              <a:ext uri="{FF2B5EF4-FFF2-40B4-BE49-F238E27FC236}">
                <a16:creationId xmlns:a16="http://schemas.microsoft.com/office/drawing/2014/main" id="{83DB60C5-49D7-DC94-6EF9-4060890C57BD}"/>
              </a:ext>
            </a:extLst>
          </p:cNvPr>
          <p:cNvSpPr txBox="1"/>
          <p:nvPr/>
        </p:nvSpPr>
        <p:spPr>
          <a:xfrm>
            <a:off x="513080" y="6220411"/>
            <a:ext cx="222688" cy="184666"/>
          </a:xfrm>
          <a:prstGeom prst="rect">
            <a:avLst/>
          </a:prstGeom>
        </p:spPr>
        <p:txBody>
          <a:bodyPr vert="horz" wrap="square" lIns="0" tIns="0" rIns="0" bIns="0" rtlCol="0">
            <a:spAutoFit/>
          </a:bodyPr>
          <a:lstStyle/>
          <a:p>
            <a:pPr marL="12700">
              <a:lnSpc>
                <a:spcPct val="100000"/>
              </a:lnSpc>
            </a:pPr>
            <a:r>
              <a:rPr lang="de-DE" sz="1200" dirty="0">
                <a:solidFill>
                  <a:srgbClr val="81837F"/>
                </a:solidFill>
                <a:latin typeface="Arial"/>
                <a:cs typeface="Arial"/>
              </a:rPr>
              <a:t>19</a:t>
            </a:r>
            <a:endParaRPr sz="1200" dirty="0">
              <a:latin typeface="Arial"/>
              <a:cs typeface="Arial"/>
            </a:endParaRPr>
          </a:p>
        </p:txBody>
      </p:sp>
    </p:spTree>
    <p:extLst>
      <p:ext uri="{BB962C8B-B14F-4D97-AF65-F5344CB8AC3E}">
        <p14:creationId xmlns:p14="http://schemas.microsoft.com/office/powerpoint/2010/main" val="35005700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94943" y="990600"/>
            <a:ext cx="8809735" cy="889635"/>
          </a:xfrm>
          <a:prstGeom prst="rect">
            <a:avLst/>
          </a:prstGeom>
        </p:spPr>
        <p:txBody>
          <a:bodyPr vert="horz" wrap="square" lIns="0" tIns="202414" rIns="0" bIns="0" rtlCol="0">
            <a:spAutoFit/>
          </a:bodyPr>
          <a:lstStyle/>
          <a:p>
            <a:pPr marL="262255">
              <a:lnSpc>
                <a:spcPts val="3095"/>
              </a:lnSpc>
            </a:pPr>
            <a:r>
              <a:rPr sz="2600" b="0" dirty="0">
                <a:solidFill>
                  <a:srgbClr val="000000"/>
                </a:solidFill>
                <a:latin typeface="Arial"/>
                <a:cs typeface="Arial"/>
              </a:rPr>
              <a:t>Gliederu</a:t>
            </a:r>
            <a:r>
              <a:rPr sz="2600" b="0" spc="-15" dirty="0">
                <a:solidFill>
                  <a:srgbClr val="000000"/>
                </a:solidFill>
                <a:latin typeface="Arial"/>
                <a:cs typeface="Arial"/>
              </a:rPr>
              <a:t>n</a:t>
            </a:r>
            <a:r>
              <a:rPr sz="2600" b="0" dirty="0">
                <a:solidFill>
                  <a:srgbClr val="000000"/>
                </a:solidFill>
                <a:latin typeface="Arial"/>
                <a:cs typeface="Arial"/>
              </a:rPr>
              <a:t>g</a:t>
            </a:r>
            <a:endParaRPr sz="2600" dirty="0">
              <a:latin typeface="Arial"/>
              <a:cs typeface="Arial"/>
            </a:endParaRPr>
          </a:p>
        </p:txBody>
      </p:sp>
      <p:sp>
        <p:nvSpPr>
          <p:cNvPr id="4" name="object 4"/>
          <p:cNvSpPr txBox="1"/>
          <p:nvPr/>
        </p:nvSpPr>
        <p:spPr>
          <a:xfrm>
            <a:off x="513080" y="6220411"/>
            <a:ext cx="110489" cy="177800"/>
          </a:xfrm>
          <a:prstGeom prst="rect">
            <a:avLst/>
          </a:prstGeom>
        </p:spPr>
        <p:txBody>
          <a:bodyPr vert="horz" wrap="square" lIns="0" tIns="0" rIns="0" bIns="0" rtlCol="0">
            <a:spAutoFit/>
          </a:bodyPr>
          <a:lstStyle/>
          <a:p>
            <a:pPr marL="12700">
              <a:lnSpc>
                <a:spcPct val="100000"/>
              </a:lnSpc>
            </a:pPr>
            <a:r>
              <a:rPr sz="1200" dirty="0">
                <a:solidFill>
                  <a:srgbClr val="81837F"/>
                </a:solidFill>
                <a:latin typeface="Arial"/>
                <a:cs typeface="Arial"/>
              </a:rPr>
              <a:t>2</a:t>
            </a:r>
            <a:endParaRPr sz="1200" dirty="0">
              <a:latin typeface="Arial"/>
              <a:cs typeface="Arial"/>
            </a:endParaRPr>
          </a:p>
        </p:txBody>
      </p:sp>
      <p:sp>
        <p:nvSpPr>
          <p:cNvPr id="3" name="object 3"/>
          <p:cNvSpPr txBox="1"/>
          <p:nvPr/>
        </p:nvSpPr>
        <p:spPr>
          <a:xfrm>
            <a:off x="513080" y="2374136"/>
            <a:ext cx="8097520" cy="2985433"/>
          </a:xfrm>
          <a:prstGeom prst="rect">
            <a:avLst/>
          </a:prstGeom>
        </p:spPr>
        <p:txBody>
          <a:bodyPr vert="horz" wrap="square" lIns="0" tIns="0" rIns="0" bIns="0" rtlCol="0">
            <a:spAutoFit/>
          </a:bodyPr>
          <a:lstStyle/>
          <a:p>
            <a:pPr marL="298450" indent="-285750">
              <a:lnSpc>
                <a:spcPct val="100000"/>
              </a:lnSpc>
              <a:spcBef>
                <a:spcPts val="600"/>
              </a:spcBef>
              <a:spcAft>
                <a:spcPts val="600"/>
              </a:spcAft>
              <a:buFont typeface="Wingdings" panose="05000000000000000000" pitchFamily="2" charset="2"/>
              <a:buChar char="§"/>
            </a:pPr>
            <a:endParaRPr lang="de-DE" spc="-5" dirty="0">
              <a:solidFill>
                <a:srgbClr val="323232"/>
              </a:solidFill>
              <a:latin typeface="Arial" panose="020B0604020202020204" pitchFamily="34" charset="0"/>
              <a:cs typeface="Arial" panose="020B0604020202020204" pitchFamily="34" charset="0"/>
            </a:endParaRPr>
          </a:p>
          <a:p>
            <a:pPr marL="298450" indent="-285750">
              <a:spcBef>
                <a:spcPts val="600"/>
              </a:spcBef>
              <a:spcAft>
                <a:spcPts val="600"/>
              </a:spcAft>
              <a:buFont typeface="Wingdings" panose="05000000000000000000" pitchFamily="2" charset="2"/>
              <a:buChar char="§"/>
            </a:pPr>
            <a:r>
              <a:rPr lang="de-DE" dirty="0">
                <a:latin typeface="Arial" panose="020B0604020202020204" pitchFamily="34" charset="0"/>
                <a:cs typeface="Arial" panose="020B0604020202020204" pitchFamily="34" charset="0"/>
              </a:rPr>
              <a:t>Strategie und strategisches Zielsystem</a:t>
            </a:r>
            <a:endParaRPr dirty="0">
              <a:latin typeface="Arial" panose="020B0604020202020204" pitchFamily="34" charset="0"/>
              <a:cs typeface="Arial" panose="020B0604020202020204" pitchFamily="34" charset="0"/>
            </a:endParaRPr>
          </a:p>
          <a:p>
            <a:pPr marL="342900" indent="-342900">
              <a:spcBef>
                <a:spcPts val="600"/>
              </a:spcBef>
              <a:spcAft>
                <a:spcPts val="600"/>
              </a:spcAft>
              <a:buFont typeface="Wingdings" panose="05000000000000000000" pitchFamily="2" charset="2"/>
              <a:buChar char="§"/>
            </a:pPr>
            <a:r>
              <a:rPr lang="de-DE" dirty="0">
                <a:latin typeface="Arial" panose="020B0604020202020204" pitchFamily="34" charset="0"/>
                <a:cs typeface="Arial" panose="020B0604020202020204" pitchFamily="34" charset="0"/>
              </a:rPr>
              <a:t>Überbau versus Leistungserbringung </a:t>
            </a:r>
          </a:p>
          <a:p>
            <a:pPr marL="342900" indent="-342900">
              <a:spcBef>
                <a:spcPts val="600"/>
              </a:spcBef>
              <a:spcAft>
                <a:spcPts val="600"/>
              </a:spcAft>
              <a:buFont typeface="Wingdings" panose="05000000000000000000" pitchFamily="2" charset="2"/>
              <a:buChar char="§"/>
            </a:pPr>
            <a:r>
              <a:rPr lang="de-DE" spc="-5" dirty="0">
                <a:solidFill>
                  <a:srgbClr val="323232"/>
                </a:solidFill>
                <a:latin typeface="Arial" panose="020B0604020202020204" pitchFamily="34" charset="0"/>
                <a:cs typeface="Arial" panose="020B0604020202020204" pitchFamily="34" charset="0"/>
              </a:rPr>
              <a:t>Vorausgehende Berichte </a:t>
            </a:r>
            <a:r>
              <a:rPr lang="de-DE" sz="1800" dirty="0">
                <a:effectLst/>
                <a:latin typeface="Arial" panose="020B0604020202020204" pitchFamily="34" charset="0"/>
                <a:ea typeface="Aptos" panose="020B0004020202020204" pitchFamily="34" charset="0"/>
                <a:cs typeface="Times New Roman" panose="02020603050405020304" pitchFamily="18" charset="0"/>
              </a:rPr>
              <a:t>[</a:t>
            </a:r>
            <a:r>
              <a:rPr lang="de-DE" sz="1800" cap="small" dirty="0" err="1">
                <a:effectLst/>
                <a:latin typeface="Arial" panose="020B0604020202020204" pitchFamily="34" charset="0"/>
                <a:ea typeface="Aptos" panose="020B0004020202020204" pitchFamily="34" charset="0"/>
                <a:cs typeface="Times New Roman" panose="02020603050405020304" pitchFamily="18" charset="0"/>
              </a:rPr>
              <a:t>Savchyn</a:t>
            </a:r>
            <a:r>
              <a:rPr lang="de-DE" sz="1800" cap="small" dirty="0">
                <a:effectLst/>
                <a:latin typeface="Arial" panose="020B0604020202020204" pitchFamily="34" charset="0"/>
                <a:ea typeface="Aptos" panose="020B0004020202020204" pitchFamily="34" charset="0"/>
                <a:cs typeface="Times New Roman" panose="02020603050405020304" pitchFamily="18" charset="0"/>
              </a:rPr>
              <a:t> 2022, </a:t>
            </a:r>
            <a:r>
              <a:rPr lang="de-DE" sz="1800" cap="small" dirty="0" err="1">
                <a:effectLst/>
                <a:latin typeface="Arial" panose="020B0604020202020204" pitchFamily="34" charset="0"/>
                <a:ea typeface="Aptos" panose="020B0004020202020204" pitchFamily="34" charset="0"/>
                <a:cs typeface="Times New Roman" panose="02020603050405020304" pitchFamily="18" charset="0"/>
              </a:rPr>
              <a:t>Revutskyi</a:t>
            </a:r>
            <a:r>
              <a:rPr lang="de-DE" sz="1800" cap="small" dirty="0">
                <a:effectLst/>
                <a:latin typeface="Arial" panose="020B0604020202020204" pitchFamily="34" charset="0"/>
                <a:ea typeface="Aptos" panose="020B0004020202020204" pitchFamily="34" charset="0"/>
                <a:cs typeface="Times New Roman" panose="02020603050405020304" pitchFamily="18" charset="0"/>
              </a:rPr>
              <a:t>  2023, </a:t>
            </a:r>
            <a:r>
              <a:rPr lang="de-DE" sz="1800" cap="small" dirty="0" err="1">
                <a:effectLst/>
                <a:latin typeface="Arial" panose="020B0604020202020204" pitchFamily="34" charset="0"/>
                <a:ea typeface="Aptos" panose="020B0004020202020204" pitchFamily="34" charset="0"/>
                <a:cs typeface="Times New Roman" panose="02020603050405020304" pitchFamily="18" charset="0"/>
              </a:rPr>
              <a:t>Storchous</a:t>
            </a:r>
            <a:r>
              <a:rPr lang="de-DE" sz="1800" cap="small" dirty="0">
                <a:effectLst/>
                <a:latin typeface="Arial" panose="020B0604020202020204" pitchFamily="34" charset="0"/>
                <a:ea typeface="Aptos" panose="020B0004020202020204" pitchFamily="34" charset="0"/>
                <a:cs typeface="Times New Roman" panose="02020603050405020304" pitchFamily="18" charset="0"/>
              </a:rPr>
              <a:t> 2023, </a:t>
            </a:r>
            <a:r>
              <a:rPr lang="de-DE" sz="1800" dirty="0">
                <a:effectLst/>
                <a:latin typeface="Arial" panose="020B0604020202020204" pitchFamily="34" charset="0"/>
                <a:ea typeface="Aptos" panose="020B0004020202020204" pitchFamily="34" charset="0"/>
                <a:cs typeface="Times New Roman" panose="02020603050405020304" pitchFamily="18" charset="0"/>
              </a:rPr>
              <a:t>2024, </a:t>
            </a:r>
            <a:r>
              <a:rPr lang="de-DE" sz="1800" cap="small" dirty="0" err="1">
                <a:effectLst/>
                <a:latin typeface="Arial" panose="020B0604020202020204" pitchFamily="34" charset="0"/>
                <a:ea typeface="Aptos" panose="020B0004020202020204" pitchFamily="34" charset="0"/>
                <a:cs typeface="Times New Roman" panose="02020603050405020304" pitchFamily="18" charset="0"/>
              </a:rPr>
              <a:t>Melnychenko</a:t>
            </a:r>
            <a:r>
              <a:rPr lang="de-DE" sz="1800" cap="small" dirty="0">
                <a:effectLst/>
                <a:latin typeface="Arial" panose="020B0604020202020204" pitchFamily="34" charset="0"/>
                <a:ea typeface="Aptos" panose="020B0004020202020204" pitchFamily="34" charset="0"/>
                <a:cs typeface="Times New Roman" panose="02020603050405020304" pitchFamily="18" charset="0"/>
              </a:rPr>
              <a:t> 2025, </a:t>
            </a:r>
            <a:r>
              <a:rPr lang="de-DE" sz="1800" cap="small" spc="-40" dirty="0" err="1">
                <a:effectLst/>
                <a:latin typeface="Arial" panose="020B0604020202020204" pitchFamily="34" charset="0"/>
                <a:ea typeface="Aptos" panose="020B0004020202020204" pitchFamily="34" charset="0"/>
                <a:cs typeface="Times New Roman" panose="02020603050405020304" pitchFamily="18" charset="0"/>
              </a:rPr>
              <a:t>Lytsur</a:t>
            </a:r>
            <a:r>
              <a:rPr lang="de-DE" sz="1800" cap="small" spc="-40" dirty="0">
                <a:effectLst/>
                <a:latin typeface="Arial" panose="020B0604020202020204" pitchFamily="34" charset="0"/>
                <a:ea typeface="Aptos" panose="020B0004020202020204" pitchFamily="34" charset="0"/>
                <a:cs typeface="Times New Roman" panose="02020603050405020304" pitchFamily="18" charset="0"/>
              </a:rPr>
              <a:t> 2025] – </a:t>
            </a:r>
            <a:r>
              <a:rPr lang="de-DE" sz="1800" spc="-40" dirty="0">
                <a:effectLst/>
                <a:latin typeface="Arial" panose="020B0604020202020204" pitchFamily="34" charset="0"/>
                <a:ea typeface="Aptos" panose="020B0004020202020204" pitchFamily="34" charset="0"/>
                <a:cs typeface="Times New Roman" panose="02020603050405020304" pitchFamily="18" charset="0"/>
              </a:rPr>
              <a:t>eine thematische Reflexion</a:t>
            </a:r>
            <a:endParaRPr lang="de-DE" dirty="0">
              <a:latin typeface="Arial" panose="020B0604020202020204" pitchFamily="34" charset="0"/>
              <a:cs typeface="Arial" panose="020B0604020202020204" pitchFamily="34" charset="0"/>
            </a:endParaRPr>
          </a:p>
          <a:p>
            <a:pPr marL="342900" indent="-342900">
              <a:spcBef>
                <a:spcPts val="600"/>
              </a:spcBef>
              <a:spcAft>
                <a:spcPts val="600"/>
              </a:spcAft>
              <a:buFont typeface="Wingdings" panose="05000000000000000000" pitchFamily="2" charset="2"/>
              <a:buChar char="§"/>
            </a:pPr>
            <a:r>
              <a:rPr lang="de-DE" dirty="0">
                <a:latin typeface="Arial" panose="020B0604020202020204" pitchFamily="34" charset="0"/>
                <a:cs typeface="Arial" panose="020B0604020202020204" pitchFamily="34" charset="0"/>
              </a:rPr>
              <a:t>„Nationales Kompetenzzentrum für Waldmonitoring, Waldmanagement und Waldinformation“ </a:t>
            </a:r>
            <a:endParaRPr dirty="0">
              <a:latin typeface="Arial" panose="020B0604020202020204" pitchFamily="34" charset="0"/>
              <a:cs typeface="Arial" panose="020B0604020202020204" pitchFamily="34" charset="0"/>
            </a:endParaRPr>
          </a:p>
          <a:p>
            <a:pPr>
              <a:lnSpc>
                <a:spcPct val="100000"/>
              </a:lnSpc>
              <a:spcBef>
                <a:spcPts val="600"/>
              </a:spcBef>
              <a:spcAft>
                <a:spcPts val="600"/>
              </a:spcAft>
            </a:pPr>
            <a:endParaRPr dirty="0">
              <a:latin typeface="Arial" panose="020B0604020202020204" pitchFamily="34" charset="0"/>
              <a:cs typeface="Arial" panose="020B060402020202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0" y="5"/>
            <a:ext cx="402204" cy="6857351"/>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62014" y="1883029"/>
            <a:ext cx="377952" cy="2479548"/>
          </a:xfrm>
          <a:prstGeom prst="rect">
            <a:avLst/>
          </a:prstGeom>
          <a:blipFill>
            <a:blip r:embed="rId4" cstate="print"/>
            <a:stretch>
              <a:fillRect/>
            </a:stretch>
          </a:blipFill>
        </p:spPr>
        <p:txBody>
          <a:bodyPr wrap="square" lIns="0" tIns="0" rIns="0" bIns="0" rtlCol="0"/>
          <a:lstStyle/>
          <a:p>
            <a:endParaRPr/>
          </a:p>
        </p:txBody>
      </p:sp>
      <p:sp>
        <p:nvSpPr>
          <p:cNvPr id="11" name="Textfeld 10">
            <a:extLst>
              <a:ext uri="{FF2B5EF4-FFF2-40B4-BE49-F238E27FC236}">
                <a16:creationId xmlns:a16="http://schemas.microsoft.com/office/drawing/2014/main" id="{3473684A-C4A1-5C9E-9ED4-17571946684D}"/>
              </a:ext>
            </a:extLst>
          </p:cNvPr>
          <p:cNvSpPr txBox="1"/>
          <p:nvPr/>
        </p:nvSpPr>
        <p:spPr>
          <a:xfrm rot="16200000">
            <a:off x="-2528371" y="3137972"/>
            <a:ext cx="5426075" cy="369332"/>
          </a:xfrm>
          <a:prstGeom prst="rect">
            <a:avLst/>
          </a:prstGeom>
          <a:noFill/>
        </p:spPr>
        <p:txBody>
          <a:bodyPr wrap="square" rtlCol="0">
            <a:spAutoFit/>
          </a:bodyPr>
          <a:lstStyle/>
          <a:p>
            <a:pPr algn="ctr"/>
            <a:r>
              <a:rPr lang="de-DE" dirty="0"/>
              <a:t>SFMPA</a:t>
            </a:r>
          </a:p>
        </p:txBody>
      </p:sp>
      <p:sp>
        <p:nvSpPr>
          <p:cNvPr id="3" name="Titel 2">
            <a:extLst>
              <a:ext uri="{FF2B5EF4-FFF2-40B4-BE49-F238E27FC236}">
                <a16:creationId xmlns:a16="http://schemas.microsoft.com/office/drawing/2014/main" id="{1571D733-1F0E-52A9-DC32-35D43310F482}"/>
              </a:ext>
            </a:extLst>
          </p:cNvPr>
          <p:cNvSpPr>
            <a:spLocks noGrp="1"/>
          </p:cNvSpPr>
          <p:nvPr>
            <p:ph type="title"/>
          </p:nvPr>
        </p:nvSpPr>
        <p:spPr>
          <a:xfrm>
            <a:off x="609600" y="301823"/>
            <a:ext cx="5410200" cy="553998"/>
          </a:xfrm>
        </p:spPr>
        <p:txBody>
          <a:bodyPr/>
          <a:lstStyle/>
          <a:p>
            <a:r>
              <a:rPr lang="de-DE" b="0" dirty="0"/>
              <a:t>Wie weiter -</a:t>
            </a:r>
            <a:br>
              <a:rPr lang="de-DE" b="0" dirty="0"/>
            </a:br>
            <a:r>
              <a:rPr lang="de-DE" b="0" dirty="0"/>
              <a:t>eine </a:t>
            </a:r>
            <a:r>
              <a:rPr lang="de-DE" dirty="0"/>
              <a:t>mögliche</a:t>
            </a:r>
            <a:r>
              <a:rPr lang="de-DE" b="0" dirty="0"/>
              <a:t> (!) Perspektive</a:t>
            </a:r>
          </a:p>
        </p:txBody>
      </p:sp>
      <p:sp>
        <p:nvSpPr>
          <p:cNvPr id="4" name="Textfeld 3">
            <a:extLst>
              <a:ext uri="{FF2B5EF4-FFF2-40B4-BE49-F238E27FC236}">
                <a16:creationId xmlns:a16="http://schemas.microsoft.com/office/drawing/2014/main" id="{A1A01A38-91E9-A279-54B6-2C60D572350E}"/>
              </a:ext>
            </a:extLst>
          </p:cNvPr>
          <p:cNvSpPr txBox="1"/>
          <p:nvPr/>
        </p:nvSpPr>
        <p:spPr>
          <a:xfrm>
            <a:off x="685800" y="1447800"/>
            <a:ext cx="8229600" cy="4247317"/>
          </a:xfrm>
          <a:prstGeom prst="rect">
            <a:avLst/>
          </a:prstGeom>
          <a:noFill/>
        </p:spPr>
        <p:txBody>
          <a:bodyPr wrap="square" rtlCol="0">
            <a:spAutoFit/>
          </a:bodyPr>
          <a:lstStyle/>
          <a:p>
            <a:pPr marL="285750" indent="-285750">
              <a:spcBef>
                <a:spcPts val="600"/>
              </a:spcBef>
              <a:spcAft>
                <a:spcPts val="600"/>
              </a:spcAft>
              <a:buFont typeface="Wingdings" panose="05000000000000000000" pitchFamily="2" charset="2"/>
              <a:buChar char="Ø"/>
            </a:pPr>
            <a:r>
              <a:rPr lang="de-DE" sz="1400" b="1" dirty="0"/>
              <a:t>Rechtsform </a:t>
            </a:r>
            <a:r>
              <a:rPr lang="de-DE" sz="1400" i="1" dirty="0"/>
              <a:t>(keine eigene juristische Expertise)</a:t>
            </a:r>
          </a:p>
          <a:p>
            <a:pPr marL="742950" lvl="1" indent="-285750">
              <a:spcBef>
                <a:spcPts val="600"/>
              </a:spcBef>
              <a:spcAft>
                <a:spcPts val="600"/>
              </a:spcAft>
              <a:buFont typeface="Wingdings" panose="05000000000000000000" pitchFamily="2" charset="2"/>
              <a:buChar char="§"/>
            </a:pPr>
            <a:r>
              <a:rPr lang="de-DE" sz="1400" b="1" dirty="0"/>
              <a:t>Leistungsportfolio</a:t>
            </a:r>
            <a:r>
              <a:rPr lang="de-DE" sz="1400" dirty="0"/>
              <a:t> würde einer Behöre, einem Staatsbetrieb oder einer Anstalt öffentlichen Rechts entsprechen</a:t>
            </a:r>
            <a:r>
              <a:rPr lang="de-DE" sz="1400" b="1" dirty="0"/>
              <a:t> </a:t>
            </a:r>
          </a:p>
          <a:p>
            <a:pPr marL="742950" lvl="1" indent="-285750">
              <a:spcBef>
                <a:spcPts val="600"/>
              </a:spcBef>
              <a:spcAft>
                <a:spcPts val="600"/>
              </a:spcAft>
              <a:buFont typeface="Wingdings" panose="05000000000000000000" pitchFamily="2" charset="2"/>
              <a:buChar char="§"/>
            </a:pPr>
            <a:r>
              <a:rPr lang="de-DE" sz="1400" b="1" dirty="0"/>
              <a:t>Präferenz </a:t>
            </a:r>
            <a:r>
              <a:rPr lang="de-DE" sz="1400" dirty="0"/>
              <a:t>für </a:t>
            </a:r>
            <a:r>
              <a:rPr lang="de-DE" sz="1400" b="1" dirty="0"/>
              <a:t>Anstalt öffentlichen Rechts → </a:t>
            </a:r>
            <a:r>
              <a:rPr lang="de-DE" sz="1400" dirty="0"/>
              <a:t>relativ hohe Eigenständigkeit in den Bereichen Finanzen und Personal bei </a:t>
            </a:r>
            <a:r>
              <a:rPr lang="de-DE" sz="1400" b="1" dirty="0"/>
              <a:t>hinreichender </a:t>
            </a:r>
            <a:r>
              <a:rPr lang="de-DE" sz="1400" dirty="0"/>
              <a:t>Basisabsicherung auf der Grundlage von </a:t>
            </a:r>
            <a:r>
              <a:rPr lang="de-DE" sz="1400" b="1" dirty="0"/>
              <a:t>staatlich</a:t>
            </a:r>
            <a:r>
              <a:rPr lang="de-DE" sz="1400" dirty="0"/>
              <a:t> vorgegebenen Aufgaben im Leistungsportfolio</a:t>
            </a:r>
          </a:p>
          <a:p>
            <a:pPr marL="742950" lvl="1" indent="-285750">
              <a:spcBef>
                <a:spcPts val="600"/>
              </a:spcBef>
              <a:spcAft>
                <a:spcPts val="600"/>
              </a:spcAft>
              <a:buFont typeface="Wingdings" panose="05000000000000000000" pitchFamily="2" charset="2"/>
              <a:buChar char="§"/>
            </a:pPr>
            <a:r>
              <a:rPr lang="de-DE" sz="1400" b="1" dirty="0"/>
              <a:t>Grundsatzabteilung </a:t>
            </a:r>
            <a:r>
              <a:rPr lang="de-DE" sz="1400" dirty="0"/>
              <a:t>in die Institution integriert; </a:t>
            </a:r>
            <a:r>
              <a:rPr lang="de-DE" sz="1400" b="1" dirty="0"/>
              <a:t>Verwaltungsrat </a:t>
            </a:r>
            <a:r>
              <a:rPr lang="de-DE" sz="1400" dirty="0"/>
              <a:t>als Aufsichts- und Kontrollorgan → </a:t>
            </a:r>
            <a:r>
              <a:rPr lang="de-DE" sz="1400" b="1" dirty="0"/>
              <a:t>keine</a:t>
            </a:r>
            <a:r>
              <a:rPr lang="de-DE" sz="1400" dirty="0"/>
              <a:t> weiteren horizontalen oder hierarchischen Struktureinheiten</a:t>
            </a:r>
          </a:p>
          <a:p>
            <a:pPr marL="285750" indent="-285750">
              <a:spcBef>
                <a:spcPts val="600"/>
              </a:spcBef>
              <a:spcAft>
                <a:spcPts val="600"/>
              </a:spcAft>
              <a:buFont typeface="Wingdings" panose="05000000000000000000" pitchFamily="2" charset="2"/>
              <a:buChar char="Ø"/>
            </a:pPr>
            <a:r>
              <a:rPr lang="de-DE" sz="1400" b="1" dirty="0"/>
              <a:t>Vernetzung und institutionalisierte Kooperation</a:t>
            </a:r>
          </a:p>
          <a:p>
            <a:pPr marL="742950" lvl="1" indent="-285750">
              <a:spcBef>
                <a:spcPts val="600"/>
              </a:spcBef>
              <a:spcAft>
                <a:spcPts val="600"/>
              </a:spcAft>
              <a:buFont typeface="Wingdings" panose="05000000000000000000" pitchFamily="2" charset="2"/>
              <a:buChar char="§"/>
            </a:pPr>
            <a:r>
              <a:rPr lang="de-DE" sz="1400" b="1" dirty="0"/>
              <a:t>Wissenschaftliche Institutionen </a:t>
            </a:r>
            <a:r>
              <a:rPr lang="de-DE" sz="1400" dirty="0"/>
              <a:t>und Hochschulen → Einbindung auf </a:t>
            </a:r>
            <a:r>
              <a:rPr lang="de-DE" sz="1400" b="1" dirty="0"/>
              <a:t>vertraglicher</a:t>
            </a:r>
            <a:r>
              <a:rPr lang="de-DE" sz="1400" dirty="0"/>
              <a:t> Basis für </a:t>
            </a:r>
            <a:r>
              <a:rPr lang="de-DE" sz="1400" b="1" dirty="0"/>
              <a:t>konkrete Beratungs- und Entwicklungsleistungen</a:t>
            </a:r>
            <a:r>
              <a:rPr lang="de-DE" sz="1400" dirty="0"/>
              <a:t>; thematisch fokussierte </a:t>
            </a:r>
            <a:r>
              <a:rPr lang="de-DE" sz="1400" b="1" dirty="0"/>
              <a:t>Kooperationsvereinbarungen</a:t>
            </a:r>
            <a:r>
              <a:rPr lang="de-DE" sz="1400" dirty="0"/>
              <a:t> → gemeinsame Akquise von finanziellen Ressourcen für praxisrelevante Forschungs- und Entwicklungsvorhaben</a:t>
            </a:r>
          </a:p>
          <a:p>
            <a:pPr marL="742950" lvl="1" indent="-285750">
              <a:spcBef>
                <a:spcPts val="600"/>
              </a:spcBef>
              <a:spcAft>
                <a:spcPts val="600"/>
              </a:spcAft>
              <a:buFont typeface="Wingdings" panose="05000000000000000000" pitchFamily="2" charset="2"/>
              <a:buChar char="§"/>
            </a:pPr>
            <a:r>
              <a:rPr lang="de-DE" sz="1400" dirty="0"/>
              <a:t>Einbindung von </a:t>
            </a:r>
            <a:r>
              <a:rPr lang="de-DE" sz="1400" b="1" dirty="0"/>
              <a:t>spezialisierten Dienstleistungsunternehmen </a:t>
            </a:r>
            <a:r>
              <a:rPr lang="de-DE" sz="1400" dirty="0"/>
              <a:t>auf der Grundlage von Rahmenverträgen</a:t>
            </a:r>
            <a:endParaRPr lang="de-DE" sz="1400" b="1" dirty="0"/>
          </a:p>
        </p:txBody>
      </p:sp>
      <p:sp>
        <p:nvSpPr>
          <p:cNvPr id="2" name="object 10">
            <a:extLst>
              <a:ext uri="{FF2B5EF4-FFF2-40B4-BE49-F238E27FC236}">
                <a16:creationId xmlns:a16="http://schemas.microsoft.com/office/drawing/2014/main" id="{F18E4F44-69AA-1D0B-3945-A4541C540629}"/>
              </a:ext>
            </a:extLst>
          </p:cNvPr>
          <p:cNvSpPr txBox="1"/>
          <p:nvPr/>
        </p:nvSpPr>
        <p:spPr>
          <a:xfrm>
            <a:off x="513080" y="6220411"/>
            <a:ext cx="222688" cy="184666"/>
          </a:xfrm>
          <a:prstGeom prst="rect">
            <a:avLst/>
          </a:prstGeom>
        </p:spPr>
        <p:txBody>
          <a:bodyPr vert="horz" wrap="square" lIns="0" tIns="0" rIns="0" bIns="0" rtlCol="0">
            <a:spAutoFit/>
          </a:bodyPr>
          <a:lstStyle/>
          <a:p>
            <a:pPr marL="12700">
              <a:lnSpc>
                <a:spcPct val="100000"/>
              </a:lnSpc>
            </a:pPr>
            <a:r>
              <a:rPr lang="de-DE" sz="1200" dirty="0">
                <a:solidFill>
                  <a:srgbClr val="81837F"/>
                </a:solidFill>
                <a:latin typeface="Arial"/>
                <a:cs typeface="Arial"/>
              </a:rPr>
              <a:t>20</a:t>
            </a:r>
            <a:endParaRPr sz="1200" dirty="0">
              <a:latin typeface="Arial"/>
              <a:cs typeface="Arial"/>
            </a:endParaRPr>
          </a:p>
        </p:txBody>
      </p:sp>
    </p:spTree>
    <p:extLst>
      <p:ext uri="{BB962C8B-B14F-4D97-AF65-F5344CB8AC3E}">
        <p14:creationId xmlns:p14="http://schemas.microsoft.com/office/powerpoint/2010/main" val="28997756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0" y="5"/>
            <a:ext cx="402204" cy="6857351"/>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62014" y="1883029"/>
            <a:ext cx="377952" cy="2479548"/>
          </a:xfrm>
          <a:prstGeom prst="rect">
            <a:avLst/>
          </a:prstGeom>
          <a:blipFill>
            <a:blip r:embed="rId4" cstate="print"/>
            <a:stretch>
              <a:fillRect/>
            </a:stretch>
          </a:blipFill>
        </p:spPr>
        <p:txBody>
          <a:bodyPr wrap="square" lIns="0" tIns="0" rIns="0" bIns="0" rtlCol="0"/>
          <a:lstStyle/>
          <a:p>
            <a:endParaRPr/>
          </a:p>
        </p:txBody>
      </p:sp>
      <p:sp>
        <p:nvSpPr>
          <p:cNvPr id="11" name="Textfeld 10">
            <a:extLst>
              <a:ext uri="{FF2B5EF4-FFF2-40B4-BE49-F238E27FC236}">
                <a16:creationId xmlns:a16="http://schemas.microsoft.com/office/drawing/2014/main" id="{3473684A-C4A1-5C9E-9ED4-17571946684D}"/>
              </a:ext>
            </a:extLst>
          </p:cNvPr>
          <p:cNvSpPr txBox="1"/>
          <p:nvPr/>
        </p:nvSpPr>
        <p:spPr>
          <a:xfrm rot="16200000">
            <a:off x="-2528371" y="3137972"/>
            <a:ext cx="5426075" cy="369332"/>
          </a:xfrm>
          <a:prstGeom prst="rect">
            <a:avLst/>
          </a:prstGeom>
          <a:noFill/>
        </p:spPr>
        <p:txBody>
          <a:bodyPr wrap="square" rtlCol="0">
            <a:spAutoFit/>
          </a:bodyPr>
          <a:lstStyle/>
          <a:p>
            <a:pPr algn="ctr"/>
            <a:r>
              <a:rPr lang="de-DE" dirty="0"/>
              <a:t>SFMPA</a:t>
            </a:r>
          </a:p>
        </p:txBody>
      </p:sp>
      <p:sp>
        <p:nvSpPr>
          <p:cNvPr id="3" name="Titel 2">
            <a:extLst>
              <a:ext uri="{FF2B5EF4-FFF2-40B4-BE49-F238E27FC236}">
                <a16:creationId xmlns:a16="http://schemas.microsoft.com/office/drawing/2014/main" id="{1571D733-1F0E-52A9-DC32-35D43310F482}"/>
              </a:ext>
            </a:extLst>
          </p:cNvPr>
          <p:cNvSpPr>
            <a:spLocks noGrp="1"/>
          </p:cNvSpPr>
          <p:nvPr>
            <p:ph type="title"/>
          </p:nvPr>
        </p:nvSpPr>
        <p:spPr>
          <a:xfrm>
            <a:off x="609600" y="301823"/>
            <a:ext cx="5410200" cy="553998"/>
          </a:xfrm>
        </p:spPr>
        <p:txBody>
          <a:bodyPr/>
          <a:lstStyle/>
          <a:p>
            <a:r>
              <a:rPr lang="de-DE" b="0" dirty="0"/>
              <a:t>Wie weiter -</a:t>
            </a:r>
            <a:br>
              <a:rPr lang="de-DE" b="0" dirty="0"/>
            </a:br>
            <a:r>
              <a:rPr lang="de-DE" b="0" dirty="0"/>
              <a:t>eine </a:t>
            </a:r>
            <a:r>
              <a:rPr lang="de-DE" dirty="0"/>
              <a:t>mögliche</a:t>
            </a:r>
            <a:r>
              <a:rPr lang="de-DE" b="0" dirty="0"/>
              <a:t> (!) Perspektive</a:t>
            </a:r>
          </a:p>
        </p:txBody>
      </p:sp>
      <p:sp>
        <p:nvSpPr>
          <p:cNvPr id="4" name="Textfeld 3">
            <a:extLst>
              <a:ext uri="{FF2B5EF4-FFF2-40B4-BE49-F238E27FC236}">
                <a16:creationId xmlns:a16="http://schemas.microsoft.com/office/drawing/2014/main" id="{A1A01A38-91E9-A279-54B6-2C60D572350E}"/>
              </a:ext>
            </a:extLst>
          </p:cNvPr>
          <p:cNvSpPr txBox="1"/>
          <p:nvPr/>
        </p:nvSpPr>
        <p:spPr>
          <a:xfrm>
            <a:off x="624424" y="1295400"/>
            <a:ext cx="8229600" cy="4801314"/>
          </a:xfrm>
          <a:prstGeom prst="rect">
            <a:avLst/>
          </a:prstGeom>
          <a:noFill/>
        </p:spPr>
        <p:txBody>
          <a:bodyPr wrap="square" rtlCol="0">
            <a:spAutoFit/>
          </a:bodyPr>
          <a:lstStyle/>
          <a:p>
            <a:pPr marL="285750" indent="-285750">
              <a:spcBef>
                <a:spcPts val="600"/>
              </a:spcBef>
              <a:spcAft>
                <a:spcPts val="600"/>
              </a:spcAft>
              <a:buFont typeface="Wingdings" panose="05000000000000000000" pitchFamily="2" charset="2"/>
              <a:buChar char="Ø"/>
            </a:pPr>
            <a:r>
              <a:rPr lang="de-DE" sz="1400" b="1" dirty="0"/>
              <a:t>Errichtungsgesetz</a:t>
            </a:r>
          </a:p>
          <a:p>
            <a:pPr marL="742950" lvl="1" indent="-285750">
              <a:spcBef>
                <a:spcPts val="600"/>
              </a:spcBef>
              <a:spcAft>
                <a:spcPts val="600"/>
              </a:spcAft>
              <a:buFont typeface="Wingdings" panose="05000000000000000000" pitchFamily="2" charset="2"/>
              <a:buChar char="§"/>
            </a:pPr>
            <a:r>
              <a:rPr lang="de-DE" sz="1400" dirty="0"/>
              <a:t>Legislative und administrative Einordnung</a:t>
            </a:r>
          </a:p>
          <a:p>
            <a:pPr marL="742950" lvl="1" indent="-285750">
              <a:spcBef>
                <a:spcPts val="600"/>
              </a:spcBef>
              <a:spcAft>
                <a:spcPts val="600"/>
              </a:spcAft>
              <a:buFont typeface="Wingdings" panose="05000000000000000000" pitchFamily="2" charset="2"/>
              <a:buChar char="§"/>
            </a:pPr>
            <a:r>
              <a:rPr lang="de-DE" sz="1400" dirty="0"/>
              <a:t>Rechtsform</a:t>
            </a:r>
          </a:p>
          <a:p>
            <a:pPr marL="742950" lvl="1" indent="-285750">
              <a:spcBef>
                <a:spcPts val="600"/>
              </a:spcBef>
              <a:spcAft>
                <a:spcPts val="600"/>
              </a:spcAft>
              <a:buFont typeface="Wingdings" panose="05000000000000000000" pitchFamily="2" charset="2"/>
              <a:buChar char="§"/>
            </a:pPr>
            <a:r>
              <a:rPr lang="de-DE" sz="1400" dirty="0"/>
              <a:t>Zuweisung von Zuständigkeiten, Kompetenzen und Ressourcen</a:t>
            </a:r>
          </a:p>
          <a:p>
            <a:pPr marL="742950" lvl="1" indent="-285750">
              <a:spcBef>
                <a:spcPts val="600"/>
              </a:spcBef>
              <a:spcAft>
                <a:spcPts val="600"/>
              </a:spcAft>
              <a:buFont typeface="Wingdings" panose="05000000000000000000" pitchFamily="2" charset="2"/>
              <a:buChar char="§"/>
            </a:pPr>
            <a:r>
              <a:rPr lang="de-DE" sz="1400" dirty="0"/>
              <a:t>Finanzierung</a:t>
            </a:r>
          </a:p>
          <a:p>
            <a:pPr marL="742950" lvl="1" indent="-285750">
              <a:spcBef>
                <a:spcPts val="600"/>
              </a:spcBef>
              <a:spcAft>
                <a:spcPts val="600"/>
              </a:spcAft>
              <a:buFont typeface="Wingdings" panose="05000000000000000000" pitchFamily="2" charset="2"/>
              <a:buChar char="§"/>
            </a:pPr>
            <a:r>
              <a:rPr lang="de-DE" sz="1400" dirty="0"/>
              <a:t>Zielstruktur </a:t>
            </a:r>
            <a:r>
              <a:rPr lang="de-DE" sz="1400" b="1" dirty="0"/>
              <a:t>oberhalb</a:t>
            </a:r>
            <a:r>
              <a:rPr lang="de-DE" sz="1400" dirty="0"/>
              <a:t> der fachgebietsspezifischen Gliederung</a:t>
            </a:r>
          </a:p>
          <a:p>
            <a:pPr marL="285750" indent="-285750">
              <a:spcBef>
                <a:spcPts val="600"/>
              </a:spcBef>
              <a:spcAft>
                <a:spcPts val="600"/>
              </a:spcAft>
              <a:buFont typeface="Wingdings" panose="05000000000000000000" pitchFamily="2" charset="2"/>
              <a:buChar char="Ø"/>
            </a:pPr>
            <a:r>
              <a:rPr lang="de-DE" sz="1400" b="1" dirty="0"/>
              <a:t>Programm zur Entwicklung des SFMPA </a:t>
            </a:r>
            <a:r>
              <a:rPr lang="de-DE" sz="1400" dirty="0"/>
              <a:t>bzw. eines „Nationalen Kompetenzzentrums für Waldmonitoring, Waldmanagement und Waldinformation“</a:t>
            </a:r>
          </a:p>
          <a:p>
            <a:pPr marL="742950" lvl="1" indent="-285750">
              <a:spcBef>
                <a:spcPts val="600"/>
              </a:spcBef>
              <a:spcAft>
                <a:spcPts val="600"/>
              </a:spcAft>
              <a:buFont typeface="Wingdings" panose="05000000000000000000" pitchFamily="2" charset="2"/>
              <a:buChar char="§"/>
            </a:pPr>
            <a:r>
              <a:rPr lang="de-DE" sz="1400" dirty="0"/>
              <a:t>Berufung / Bestätigung der </a:t>
            </a:r>
            <a:r>
              <a:rPr lang="de-DE" sz="1400" b="1" dirty="0"/>
              <a:t>Führungsspitze</a:t>
            </a:r>
            <a:r>
              <a:rPr lang="de-DE" sz="1400" dirty="0"/>
              <a:t> des SFMPA</a:t>
            </a:r>
          </a:p>
          <a:p>
            <a:pPr marL="742950" lvl="1" indent="-285750">
              <a:spcBef>
                <a:spcPts val="600"/>
              </a:spcBef>
              <a:spcAft>
                <a:spcPts val="600"/>
              </a:spcAft>
              <a:buFont typeface="Wingdings" panose="05000000000000000000" pitchFamily="2" charset="2"/>
              <a:buChar char="§"/>
            </a:pPr>
            <a:r>
              <a:rPr lang="de-DE" sz="1400" dirty="0"/>
              <a:t>Errichtungsauftrag</a:t>
            </a:r>
          </a:p>
          <a:p>
            <a:pPr marL="742950" lvl="1" indent="-285750">
              <a:spcBef>
                <a:spcPts val="600"/>
              </a:spcBef>
              <a:spcAft>
                <a:spcPts val="600"/>
              </a:spcAft>
              <a:buFont typeface="Wingdings" panose="05000000000000000000" pitchFamily="2" charset="2"/>
              <a:buChar char="§"/>
            </a:pPr>
            <a:r>
              <a:rPr lang="de-DE" sz="1400" dirty="0"/>
              <a:t>Untersetzung des Errichtungsprozesses entsprechend der Dringlichkeit der Etablierung / Reform der definierten Leistungsbereiche</a:t>
            </a:r>
          </a:p>
          <a:p>
            <a:pPr marL="742950" lvl="1" indent="-285750">
              <a:spcBef>
                <a:spcPts val="600"/>
              </a:spcBef>
              <a:spcAft>
                <a:spcPts val="600"/>
              </a:spcAft>
              <a:buFont typeface="Wingdings" panose="05000000000000000000" pitchFamily="2" charset="2"/>
              <a:buChar char="§"/>
            </a:pPr>
            <a:r>
              <a:rPr lang="de-DE" sz="1400" dirty="0"/>
              <a:t>Prozessorientierte Evaluierung</a:t>
            </a:r>
          </a:p>
          <a:p>
            <a:pPr marL="742950" lvl="1" indent="-285750">
              <a:spcBef>
                <a:spcPts val="600"/>
              </a:spcBef>
              <a:spcAft>
                <a:spcPts val="600"/>
              </a:spcAft>
              <a:buFont typeface="Wingdings" panose="05000000000000000000" pitchFamily="2" charset="2"/>
              <a:buChar char="§"/>
            </a:pPr>
            <a:endParaRPr lang="de-DE" sz="1400" dirty="0"/>
          </a:p>
        </p:txBody>
      </p:sp>
      <p:sp>
        <p:nvSpPr>
          <p:cNvPr id="2" name="object 10">
            <a:extLst>
              <a:ext uri="{FF2B5EF4-FFF2-40B4-BE49-F238E27FC236}">
                <a16:creationId xmlns:a16="http://schemas.microsoft.com/office/drawing/2014/main" id="{5FF65E93-496E-A747-2C48-51B5067262E8}"/>
              </a:ext>
            </a:extLst>
          </p:cNvPr>
          <p:cNvSpPr txBox="1"/>
          <p:nvPr/>
        </p:nvSpPr>
        <p:spPr>
          <a:xfrm>
            <a:off x="513080" y="6220411"/>
            <a:ext cx="222688" cy="184666"/>
          </a:xfrm>
          <a:prstGeom prst="rect">
            <a:avLst/>
          </a:prstGeom>
        </p:spPr>
        <p:txBody>
          <a:bodyPr vert="horz" wrap="square" lIns="0" tIns="0" rIns="0" bIns="0" rtlCol="0">
            <a:spAutoFit/>
          </a:bodyPr>
          <a:lstStyle/>
          <a:p>
            <a:pPr marL="12700">
              <a:lnSpc>
                <a:spcPct val="100000"/>
              </a:lnSpc>
            </a:pPr>
            <a:r>
              <a:rPr lang="de-DE" sz="1200" dirty="0">
                <a:solidFill>
                  <a:srgbClr val="81837F"/>
                </a:solidFill>
                <a:latin typeface="Arial"/>
                <a:cs typeface="Arial"/>
              </a:rPr>
              <a:t>21</a:t>
            </a:r>
            <a:endParaRPr sz="1200" dirty="0">
              <a:latin typeface="Arial"/>
              <a:cs typeface="Arial"/>
            </a:endParaRPr>
          </a:p>
        </p:txBody>
      </p:sp>
    </p:spTree>
    <p:extLst>
      <p:ext uri="{BB962C8B-B14F-4D97-AF65-F5344CB8AC3E}">
        <p14:creationId xmlns:p14="http://schemas.microsoft.com/office/powerpoint/2010/main" val="35365658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90715" y="981474"/>
            <a:ext cx="8429121" cy="5243836"/>
          </a:xfrm>
          <a:prstGeom prst="rect">
            <a:avLst/>
          </a:prstGeom>
          <a:blipFill>
            <a:blip r:embed="rId3" cstate="print"/>
            <a:stretch>
              <a:fillRect/>
            </a:stretch>
          </a:blipFill>
        </p:spPr>
        <p:txBody>
          <a:bodyPr wrap="square" lIns="0" tIns="0" rIns="0" bIns="0" rtlCol="0"/>
          <a:lstStyle/>
          <a:p>
            <a:endParaRPr/>
          </a:p>
        </p:txBody>
      </p:sp>
      <p:sp>
        <p:nvSpPr>
          <p:cNvPr id="3" name="object 3"/>
          <p:cNvSpPr/>
          <p:nvPr/>
        </p:nvSpPr>
        <p:spPr>
          <a:xfrm>
            <a:off x="3689603" y="2322447"/>
            <a:ext cx="5230245" cy="1682493"/>
          </a:xfrm>
          <a:prstGeom prst="rect">
            <a:avLst/>
          </a:prstGeom>
          <a:blipFill>
            <a:blip r:embed="rId4" cstate="print"/>
            <a:stretch>
              <a:fillRect/>
            </a:stretch>
          </a:blipFill>
        </p:spPr>
        <p:txBody>
          <a:bodyPr wrap="square" lIns="0" tIns="0" rIns="0" bIns="0" rtlCol="0"/>
          <a:lstStyle/>
          <a:p>
            <a:endParaRPr/>
          </a:p>
        </p:txBody>
      </p:sp>
      <p:sp>
        <p:nvSpPr>
          <p:cNvPr id="4" name="object 4"/>
          <p:cNvSpPr/>
          <p:nvPr/>
        </p:nvSpPr>
        <p:spPr>
          <a:xfrm>
            <a:off x="3685032" y="2317873"/>
            <a:ext cx="5239385" cy="1691639"/>
          </a:xfrm>
          <a:custGeom>
            <a:avLst/>
            <a:gdLst/>
            <a:ahLst/>
            <a:cxnLst/>
            <a:rect l="l" t="t" r="r" b="b"/>
            <a:pathLst>
              <a:path w="5239384" h="1691639">
                <a:moveTo>
                  <a:pt x="0" y="1691639"/>
                </a:moveTo>
                <a:lnTo>
                  <a:pt x="5239389" y="1691639"/>
                </a:lnTo>
                <a:lnTo>
                  <a:pt x="5239389" y="0"/>
                </a:lnTo>
                <a:lnTo>
                  <a:pt x="0" y="0"/>
                </a:lnTo>
                <a:lnTo>
                  <a:pt x="0" y="1691639"/>
                </a:lnTo>
                <a:close/>
              </a:path>
            </a:pathLst>
          </a:custGeom>
          <a:ln w="9143">
            <a:solidFill>
              <a:srgbClr val="7F7F7F"/>
            </a:solidFill>
          </a:ln>
        </p:spPr>
        <p:txBody>
          <a:bodyPr wrap="square" lIns="0" tIns="0" rIns="0" bIns="0" rtlCol="0"/>
          <a:lstStyle/>
          <a:p>
            <a:endParaRPr/>
          </a:p>
        </p:txBody>
      </p:sp>
      <p:sp>
        <p:nvSpPr>
          <p:cNvPr id="5" name="object 5"/>
          <p:cNvSpPr/>
          <p:nvPr/>
        </p:nvSpPr>
        <p:spPr>
          <a:xfrm>
            <a:off x="486134" y="3755035"/>
            <a:ext cx="6574548" cy="2470275"/>
          </a:xfrm>
          <a:prstGeom prst="rect">
            <a:avLst/>
          </a:prstGeom>
          <a:blipFill>
            <a:blip r:embed="rId5" cstate="print"/>
            <a:stretch>
              <a:fillRect/>
            </a:stretch>
          </a:blipFill>
        </p:spPr>
        <p:txBody>
          <a:bodyPr wrap="square" lIns="0" tIns="0" rIns="0" bIns="0" rtlCol="0"/>
          <a:lstStyle/>
          <a:p>
            <a:endParaRPr/>
          </a:p>
        </p:txBody>
      </p:sp>
      <p:sp>
        <p:nvSpPr>
          <p:cNvPr id="6" name="object 6"/>
          <p:cNvSpPr/>
          <p:nvPr/>
        </p:nvSpPr>
        <p:spPr>
          <a:xfrm>
            <a:off x="5650870" y="3750463"/>
            <a:ext cx="3299459" cy="2474847"/>
          </a:xfrm>
          <a:prstGeom prst="rect">
            <a:avLst/>
          </a:prstGeom>
          <a:blipFill>
            <a:blip r:embed="rId6" cstate="print"/>
            <a:stretch>
              <a:fillRect/>
            </a:stretch>
          </a:blipFill>
        </p:spPr>
        <p:txBody>
          <a:bodyPr wrap="square" lIns="0" tIns="0" rIns="0" bIns="0" rtlCol="0"/>
          <a:lstStyle/>
          <a:p>
            <a:endParaRPr/>
          </a:p>
        </p:txBody>
      </p:sp>
      <p:sp>
        <p:nvSpPr>
          <p:cNvPr id="7" name="object 7"/>
          <p:cNvSpPr/>
          <p:nvPr/>
        </p:nvSpPr>
        <p:spPr>
          <a:xfrm>
            <a:off x="563880" y="222504"/>
            <a:ext cx="5678424" cy="452628"/>
          </a:xfrm>
          <a:prstGeom prst="rect">
            <a:avLst/>
          </a:prstGeom>
          <a:blipFill>
            <a:blip r:embed="rId7" cstate="print"/>
            <a:stretch>
              <a:fillRect/>
            </a:stretch>
          </a:blipFill>
        </p:spPr>
        <p:txBody>
          <a:bodyPr wrap="square" lIns="0" tIns="0" rIns="0" bIns="0" rtlCol="0"/>
          <a:lstStyle/>
          <a:p>
            <a:endParaRPr/>
          </a:p>
        </p:txBody>
      </p:sp>
      <p:sp>
        <p:nvSpPr>
          <p:cNvPr id="8" name="object 8"/>
          <p:cNvSpPr/>
          <p:nvPr/>
        </p:nvSpPr>
        <p:spPr>
          <a:xfrm>
            <a:off x="4834128" y="222504"/>
            <a:ext cx="742188" cy="452628"/>
          </a:xfrm>
          <a:prstGeom prst="rect">
            <a:avLst/>
          </a:prstGeom>
          <a:blipFill>
            <a:blip r:embed="rId8" cstate="print"/>
            <a:stretch>
              <a:fillRect/>
            </a:stretch>
          </a:blipFill>
        </p:spPr>
        <p:txBody>
          <a:bodyPr wrap="square" lIns="0" tIns="0" rIns="0" bIns="0" rtlCol="0"/>
          <a:lstStyle/>
          <a:p>
            <a:endParaRPr/>
          </a:p>
        </p:txBody>
      </p:sp>
      <p:sp>
        <p:nvSpPr>
          <p:cNvPr id="9" name="object 9"/>
          <p:cNvSpPr/>
          <p:nvPr/>
        </p:nvSpPr>
        <p:spPr>
          <a:xfrm>
            <a:off x="563880" y="588263"/>
            <a:ext cx="5568695" cy="452627"/>
          </a:xfrm>
          <a:prstGeom prst="rect">
            <a:avLst/>
          </a:prstGeom>
          <a:blipFill>
            <a:blip r:embed="rId9" cstate="print"/>
            <a:stretch>
              <a:fillRect/>
            </a:stretch>
          </a:blipFill>
        </p:spPr>
        <p:txBody>
          <a:bodyPr wrap="square" lIns="0" tIns="0" rIns="0" bIns="0" rtlCol="0"/>
          <a:lstStyle/>
          <a:p>
            <a:endParaRPr/>
          </a:p>
        </p:txBody>
      </p:sp>
      <p:sp>
        <p:nvSpPr>
          <p:cNvPr id="10" name="object 10"/>
          <p:cNvSpPr txBox="1"/>
          <p:nvPr/>
        </p:nvSpPr>
        <p:spPr>
          <a:xfrm>
            <a:off x="527472" y="146944"/>
            <a:ext cx="4854575" cy="696595"/>
          </a:xfrm>
          <a:prstGeom prst="rect">
            <a:avLst/>
          </a:prstGeom>
        </p:spPr>
        <p:txBody>
          <a:bodyPr vert="horz" wrap="square" lIns="0" tIns="0" rIns="0" bIns="0" rtlCol="0">
            <a:spAutoFit/>
          </a:bodyPr>
          <a:lstStyle/>
          <a:p>
            <a:pPr marL="12700">
              <a:lnSpc>
                <a:spcPct val="100000"/>
              </a:lnSpc>
            </a:pPr>
            <a:r>
              <a:rPr sz="2400" spc="-5" dirty="0">
                <a:solidFill>
                  <a:srgbClr val="323232"/>
                </a:solidFill>
                <a:latin typeface="Arial"/>
                <a:cs typeface="Arial"/>
              </a:rPr>
              <a:t>D</a:t>
            </a:r>
            <a:r>
              <a:rPr sz="2400" spc="-10" dirty="0">
                <a:solidFill>
                  <a:srgbClr val="323232"/>
                </a:solidFill>
                <a:latin typeface="Arial"/>
                <a:cs typeface="Arial"/>
              </a:rPr>
              <a:t>a</a:t>
            </a:r>
            <a:r>
              <a:rPr sz="2400" spc="-5" dirty="0">
                <a:solidFill>
                  <a:srgbClr val="323232"/>
                </a:solidFill>
                <a:latin typeface="Arial"/>
                <a:cs typeface="Arial"/>
              </a:rPr>
              <a:t>nk</a:t>
            </a:r>
            <a:r>
              <a:rPr sz="2400" dirty="0">
                <a:solidFill>
                  <a:srgbClr val="323232"/>
                </a:solidFill>
                <a:latin typeface="Arial"/>
                <a:cs typeface="Arial"/>
              </a:rPr>
              <a:t>e</a:t>
            </a:r>
            <a:r>
              <a:rPr sz="2400" spc="55" dirty="0">
                <a:solidFill>
                  <a:srgbClr val="323232"/>
                </a:solidFill>
                <a:latin typeface="Times New Roman"/>
                <a:cs typeface="Times New Roman"/>
              </a:rPr>
              <a:t> </a:t>
            </a:r>
            <a:r>
              <a:rPr sz="2400" spc="5" dirty="0">
                <a:solidFill>
                  <a:srgbClr val="323232"/>
                </a:solidFill>
                <a:latin typeface="Arial"/>
                <a:cs typeface="Arial"/>
              </a:rPr>
              <a:t>f</a:t>
            </a:r>
            <a:r>
              <a:rPr sz="2400" spc="-5" dirty="0">
                <a:solidFill>
                  <a:srgbClr val="323232"/>
                </a:solidFill>
                <a:latin typeface="Arial"/>
                <a:cs typeface="Arial"/>
              </a:rPr>
              <a:t>ü</a:t>
            </a:r>
            <a:r>
              <a:rPr sz="2400" dirty="0">
                <a:solidFill>
                  <a:srgbClr val="323232"/>
                </a:solidFill>
                <a:latin typeface="Arial"/>
                <a:cs typeface="Arial"/>
              </a:rPr>
              <a:t>r</a:t>
            </a:r>
            <a:r>
              <a:rPr sz="2400" spc="65" dirty="0">
                <a:solidFill>
                  <a:srgbClr val="323232"/>
                </a:solidFill>
                <a:latin typeface="Times New Roman"/>
                <a:cs typeface="Times New Roman"/>
              </a:rPr>
              <a:t> </a:t>
            </a:r>
            <a:r>
              <a:rPr sz="2400" dirty="0">
                <a:solidFill>
                  <a:srgbClr val="323232"/>
                </a:solidFill>
                <a:latin typeface="Arial"/>
                <a:cs typeface="Arial"/>
              </a:rPr>
              <a:t>Ihre</a:t>
            </a:r>
            <a:r>
              <a:rPr sz="2400" spc="65" dirty="0">
                <a:solidFill>
                  <a:srgbClr val="323232"/>
                </a:solidFill>
                <a:latin typeface="Times New Roman"/>
                <a:cs typeface="Times New Roman"/>
              </a:rPr>
              <a:t> </a:t>
            </a:r>
            <a:r>
              <a:rPr sz="2400" spc="-10" dirty="0">
                <a:solidFill>
                  <a:srgbClr val="323232"/>
                </a:solidFill>
                <a:latin typeface="Arial"/>
                <a:cs typeface="Arial"/>
              </a:rPr>
              <a:t>A</a:t>
            </a:r>
            <a:r>
              <a:rPr sz="2400" spc="-5" dirty="0">
                <a:solidFill>
                  <a:srgbClr val="323232"/>
                </a:solidFill>
                <a:latin typeface="Arial"/>
                <a:cs typeface="Arial"/>
              </a:rPr>
              <a:t>ufme</a:t>
            </a:r>
            <a:r>
              <a:rPr sz="2400" spc="-10" dirty="0">
                <a:solidFill>
                  <a:srgbClr val="323232"/>
                </a:solidFill>
                <a:latin typeface="Arial"/>
                <a:cs typeface="Arial"/>
              </a:rPr>
              <a:t>r</a:t>
            </a:r>
            <a:r>
              <a:rPr sz="2400" dirty="0">
                <a:solidFill>
                  <a:srgbClr val="323232"/>
                </a:solidFill>
                <a:latin typeface="Arial"/>
                <a:cs typeface="Arial"/>
              </a:rPr>
              <a:t>ksamk</a:t>
            </a:r>
            <a:r>
              <a:rPr sz="2400" spc="-10" dirty="0">
                <a:solidFill>
                  <a:srgbClr val="323232"/>
                </a:solidFill>
                <a:latin typeface="Arial"/>
                <a:cs typeface="Arial"/>
              </a:rPr>
              <a:t>e</a:t>
            </a:r>
            <a:r>
              <a:rPr sz="2400" spc="-5" dirty="0">
                <a:solidFill>
                  <a:srgbClr val="323232"/>
                </a:solidFill>
                <a:latin typeface="Arial"/>
                <a:cs typeface="Arial"/>
              </a:rPr>
              <a:t>i</a:t>
            </a:r>
            <a:r>
              <a:rPr sz="2400" dirty="0">
                <a:solidFill>
                  <a:srgbClr val="323232"/>
                </a:solidFill>
                <a:latin typeface="Arial"/>
                <a:cs typeface="Arial"/>
              </a:rPr>
              <a:t>t</a:t>
            </a:r>
            <a:r>
              <a:rPr sz="2400" spc="-40" dirty="0">
                <a:solidFill>
                  <a:srgbClr val="323232"/>
                </a:solidFill>
                <a:latin typeface="Times New Roman"/>
                <a:cs typeface="Times New Roman"/>
              </a:rPr>
              <a:t> </a:t>
            </a:r>
            <a:r>
              <a:rPr sz="2400" b="1" spc="-5" dirty="0">
                <a:solidFill>
                  <a:srgbClr val="323232"/>
                </a:solidFill>
                <a:latin typeface="Arial"/>
                <a:cs typeface="Arial"/>
              </a:rPr>
              <a:t>und</a:t>
            </a:r>
            <a:endParaRPr sz="2400" dirty="0">
              <a:latin typeface="Arial"/>
              <a:cs typeface="Arial"/>
            </a:endParaRPr>
          </a:p>
          <a:p>
            <a:pPr marL="12700">
              <a:lnSpc>
                <a:spcPct val="100000"/>
              </a:lnSpc>
            </a:pPr>
            <a:r>
              <a:rPr sz="2400" spc="-5" dirty="0">
                <a:solidFill>
                  <a:srgbClr val="323232"/>
                </a:solidFill>
                <a:latin typeface="Arial"/>
                <a:cs typeface="Arial"/>
              </a:rPr>
              <a:t>d</a:t>
            </a:r>
            <a:r>
              <a:rPr sz="2400" spc="-10" dirty="0">
                <a:solidFill>
                  <a:srgbClr val="323232"/>
                </a:solidFill>
                <a:latin typeface="Arial"/>
                <a:cs typeface="Arial"/>
              </a:rPr>
              <a:t>i</a:t>
            </a:r>
            <a:r>
              <a:rPr sz="2400" dirty="0">
                <a:solidFill>
                  <a:srgbClr val="323232"/>
                </a:solidFill>
                <a:latin typeface="Arial"/>
                <a:cs typeface="Arial"/>
              </a:rPr>
              <a:t>e</a:t>
            </a:r>
            <a:r>
              <a:rPr sz="2400" spc="65" dirty="0">
                <a:solidFill>
                  <a:srgbClr val="323232"/>
                </a:solidFill>
                <a:latin typeface="Times New Roman"/>
                <a:cs typeface="Times New Roman"/>
              </a:rPr>
              <a:t> </a:t>
            </a:r>
            <a:r>
              <a:rPr sz="2400" spc="-5" dirty="0">
                <a:solidFill>
                  <a:srgbClr val="323232"/>
                </a:solidFill>
                <a:latin typeface="Arial"/>
                <a:cs typeface="Arial"/>
              </a:rPr>
              <a:t>bishe</a:t>
            </a:r>
            <a:r>
              <a:rPr sz="2400" spc="5" dirty="0">
                <a:solidFill>
                  <a:srgbClr val="323232"/>
                </a:solidFill>
                <a:latin typeface="Arial"/>
                <a:cs typeface="Arial"/>
              </a:rPr>
              <a:t>r</a:t>
            </a:r>
            <a:r>
              <a:rPr sz="2400" spc="-5" dirty="0">
                <a:solidFill>
                  <a:srgbClr val="323232"/>
                </a:solidFill>
                <a:latin typeface="Arial"/>
                <a:cs typeface="Arial"/>
              </a:rPr>
              <a:t>ig</a:t>
            </a:r>
            <a:r>
              <a:rPr sz="2400" dirty="0">
                <a:solidFill>
                  <a:srgbClr val="323232"/>
                </a:solidFill>
                <a:latin typeface="Arial"/>
                <a:cs typeface="Arial"/>
              </a:rPr>
              <a:t>e</a:t>
            </a:r>
            <a:r>
              <a:rPr sz="2400" spc="70" dirty="0">
                <a:solidFill>
                  <a:srgbClr val="323232"/>
                </a:solidFill>
                <a:latin typeface="Times New Roman"/>
                <a:cs typeface="Times New Roman"/>
              </a:rPr>
              <a:t> </a:t>
            </a:r>
            <a:r>
              <a:rPr sz="2400" dirty="0">
                <a:solidFill>
                  <a:srgbClr val="323232"/>
                </a:solidFill>
                <a:latin typeface="Arial"/>
                <a:cs typeface="Arial"/>
              </a:rPr>
              <a:t>Zus</a:t>
            </a:r>
            <a:r>
              <a:rPr sz="2400" spc="-10" dirty="0">
                <a:solidFill>
                  <a:srgbClr val="323232"/>
                </a:solidFill>
                <a:latin typeface="Arial"/>
                <a:cs typeface="Arial"/>
              </a:rPr>
              <a:t>a</a:t>
            </a:r>
            <a:r>
              <a:rPr sz="2400" dirty="0">
                <a:solidFill>
                  <a:srgbClr val="323232"/>
                </a:solidFill>
                <a:latin typeface="Arial"/>
                <a:cs typeface="Arial"/>
              </a:rPr>
              <a:t>m</a:t>
            </a:r>
            <a:r>
              <a:rPr sz="2400" spc="5" dirty="0">
                <a:solidFill>
                  <a:srgbClr val="323232"/>
                </a:solidFill>
                <a:latin typeface="Arial"/>
                <a:cs typeface="Arial"/>
              </a:rPr>
              <a:t>m</a:t>
            </a:r>
            <a:r>
              <a:rPr sz="2400" spc="-5" dirty="0">
                <a:solidFill>
                  <a:srgbClr val="323232"/>
                </a:solidFill>
                <a:latin typeface="Arial"/>
                <a:cs typeface="Arial"/>
              </a:rPr>
              <a:t>en</a:t>
            </a:r>
            <a:r>
              <a:rPr sz="2400" spc="-10" dirty="0">
                <a:solidFill>
                  <a:srgbClr val="323232"/>
                </a:solidFill>
                <a:latin typeface="Arial"/>
                <a:cs typeface="Arial"/>
              </a:rPr>
              <a:t>a</a:t>
            </a:r>
            <a:r>
              <a:rPr sz="2400" dirty="0">
                <a:solidFill>
                  <a:srgbClr val="323232"/>
                </a:solidFill>
                <a:latin typeface="Arial"/>
                <a:cs typeface="Arial"/>
              </a:rPr>
              <a:t>rbeit!</a:t>
            </a:r>
            <a:endParaRPr sz="2400" dirty="0">
              <a:latin typeface="Arial"/>
              <a:cs typeface="Arial"/>
            </a:endParaRPr>
          </a:p>
        </p:txBody>
      </p:sp>
      <p:sp>
        <p:nvSpPr>
          <p:cNvPr id="11" name="object 11"/>
          <p:cNvSpPr/>
          <p:nvPr/>
        </p:nvSpPr>
        <p:spPr>
          <a:xfrm>
            <a:off x="0" y="0"/>
            <a:ext cx="402335" cy="6858000"/>
          </a:xfrm>
          <a:prstGeom prst="rect">
            <a:avLst/>
          </a:prstGeom>
          <a:blipFill>
            <a:blip r:embed="rId10" cstate="print"/>
            <a:stretch>
              <a:fillRect/>
            </a:stretch>
          </a:blipFill>
        </p:spPr>
        <p:txBody>
          <a:bodyPr wrap="square" lIns="0" tIns="0" rIns="0" bIns="0" rtlCol="0"/>
          <a:lstStyle/>
          <a:p>
            <a:endParaRPr/>
          </a:p>
        </p:txBody>
      </p:sp>
      <p:sp>
        <p:nvSpPr>
          <p:cNvPr id="13" name="object 10">
            <a:extLst>
              <a:ext uri="{FF2B5EF4-FFF2-40B4-BE49-F238E27FC236}">
                <a16:creationId xmlns:a16="http://schemas.microsoft.com/office/drawing/2014/main" id="{EEDF203D-71D9-B3A2-8199-ECF51A2EEB90}"/>
              </a:ext>
            </a:extLst>
          </p:cNvPr>
          <p:cNvSpPr txBox="1"/>
          <p:nvPr/>
        </p:nvSpPr>
        <p:spPr>
          <a:xfrm>
            <a:off x="509003" y="6424255"/>
            <a:ext cx="222688" cy="184666"/>
          </a:xfrm>
          <a:prstGeom prst="rect">
            <a:avLst/>
          </a:prstGeom>
        </p:spPr>
        <p:txBody>
          <a:bodyPr vert="horz" wrap="square" lIns="0" tIns="0" rIns="0" bIns="0" rtlCol="0">
            <a:spAutoFit/>
          </a:bodyPr>
          <a:lstStyle/>
          <a:p>
            <a:pPr marL="12700">
              <a:lnSpc>
                <a:spcPct val="100000"/>
              </a:lnSpc>
            </a:pPr>
            <a:r>
              <a:rPr lang="de-DE" sz="1200" dirty="0">
                <a:solidFill>
                  <a:srgbClr val="81837F"/>
                </a:solidFill>
                <a:latin typeface="Arial"/>
                <a:cs typeface="Arial"/>
              </a:rPr>
              <a:t>22</a:t>
            </a:r>
            <a:endParaRPr sz="1200" dirty="0">
              <a:latin typeface="Arial"/>
              <a:cs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oliennummernplatzhalter 4">
            <a:extLst>
              <a:ext uri="{FF2B5EF4-FFF2-40B4-BE49-F238E27FC236}">
                <a16:creationId xmlns:a16="http://schemas.microsoft.com/office/drawing/2014/main" id="{FB8431C9-609A-B4A9-EBE7-EF51D7F1BBF9}"/>
              </a:ext>
            </a:extLst>
          </p:cNvPr>
          <p:cNvSpPr>
            <a:spLocks noGrp="1"/>
          </p:cNvSpPr>
          <p:nvPr>
            <p:ph type="sldNum" sz="quarter" idx="11"/>
          </p:nvPr>
        </p:nvSpPr>
        <p:spPr bwMode="auto">
          <a:xfrm>
            <a:off x="0" y="6229350"/>
            <a:ext cx="611188" cy="62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ctr" anchorCtr="0" compatLnSpc="1">
            <a:prstTxWarp prst="textNoShape">
              <a:avLst/>
            </a:prstTxWarp>
          </a:bodyPr>
          <a:lstStyle>
            <a:defPPr>
              <a:defRPr lang="de-DE"/>
            </a:defPPr>
            <a:lvl1pPr algn="r" rtl="0" eaLnBrk="0" fontAlgn="base" hangingPunct="0">
              <a:spcBef>
                <a:spcPct val="0"/>
              </a:spcBef>
              <a:spcAft>
                <a:spcPct val="0"/>
              </a:spcAft>
              <a:defRPr sz="1200" kern="1200">
                <a:solidFill>
                  <a:srgbClr val="828480"/>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9pPr>
          </a:lstStyle>
          <a:p>
            <a:fld id="{15A9BD25-9B03-4604-9A1A-24AD5926B3CB}" type="slidenum">
              <a:rPr lang="de-DE" altLang="sk-SK" smtClean="0"/>
              <a:pPr/>
              <a:t>3</a:t>
            </a:fld>
            <a:endParaRPr lang="de-DE" altLang="sk-SK" sz="1200">
              <a:solidFill>
                <a:srgbClr val="828480"/>
              </a:solidFill>
            </a:endParaRPr>
          </a:p>
        </p:txBody>
      </p:sp>
      <p:sp>
        <p:nvSpPr>
          <p:cNvPr id="7" name="Rectangle 3">
            <a:extLst>
              <a:ext uri="{FF2B5EF4-FFF2-40B4-BE49-F238E27FC236}">
                <a16:creationId xmlns:a16="http://schemas.microsoft.com/office/drawing/2014/main" id="{0716500F-D368-74EC-8B5E-417F3488FA0B}"/>
              </a:ext>
            </a:extLst>
          </p:cNvPr>
          <p:cNvSpPr txBox="1">
            <a:spLocks noChangeArrowheads="1"/>
          </p:cNvSpPr>
          <p:nvPr/>
        </p:nvSpPr>
        <p:spPr bwMode="auto">
          <a:xfrm>
            <a:off x="656670" y="1088231"/>
            <a:ext cx="6859588" cy="5616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lstStyle>
            <a:lvl1pPr marL="355600" indent="-355600" algn="l" rtl="0" eaLnBrk="0" fontAlgn="base" hangingPunct="0">
              <a:spcBef>
                <a:spcPct val="100000"/>
              </a:spcBef>
              <a:spcAft>
                <a:spcPct val="0"/>
              </a:spcAft>
              <a:buClr>
                <a:schemeClr val="accent1"/>
              </a:buClr>
              <a:buFont typeface="Arial Unicode MS" pitchFamily="34" charset="-128"/>
              <a:buChar char="❙"/>
              <a:defRPr sz="1600">
                <a:solidFill>
                  <a:schemeClr val="tx1"/>
                </a:solidFill>
                <a:latin typeface="+mn-lt"/>
                <a:ea typeface="+mn-ea"/>
                <a:cs typeface="+mn-cs"/>
              </a:defRPr>
            </a:lvl1pPr>
            <a:lvl2pPr marL="901700" indent="-366713" algn="l" rtl="0" eaLnBrk="0" fontAlgn="base" hangingPunct="0">
              <a:spcBef>
                <a:spcPct val="100000"/>
              </a:spcBef>
              <a:spcAft>
                <a:spcPct val="0"/>
              </a:spcAft>
              <a:buClr>
                <a:schemeClr val="accent1"/>
              </a:buClr>
              <a:buFont typeface="Arial Unicode MS" pitchFamily="34" charset="-128"/>
              <a:buChar char="❙"/>
              <a:defRPr sz="1600">
                <a:solidFill>
                  <a:schemeClr val="tx1"/>
                </a:solidFill>
                <a:latin typeface="+mn-lt"/>
                <a:ea typeface="+mn-ea"/>
              </a:defRPr>
            </a:lvl2pPr>
            <a:lvl3pPr marL="1435100" indent="-354013" algn="l" rtl="0" eaLnBrk="0" fontAlgn="base" hangingPunct="0">
              <a:spcBef>
                <a:spcPct val="100000"/>
              </a:spcBef>
              <a:spcAft>
                <a:spcPct val="0"/>
              </a:spcAft>
              <a:buClr>
                <a:schemeClr val="accent1"/>
              </a:buClr>
              <a:buFont typeface="Arial Unicode MS" pitchFamily="34" charset="-128"/>
              <a:buChar char="❙"/>
              <a:defRPr sz="1600">
                <a:solidFill>
                  <a:schemeClr val="tx1"/>
                </a:solidFill>
                <a:latin typeface="+mn-lt"/>
                <a:ea typeface="+mn-ea"/>
              </a:defRPr>
            </a:lvl3pPr>
            <a:lvl4pPr marL="1970088" indent="-355600" algn="l" rtl="0" eaLnBrk="0" fontAlgn="base" hangingPunct="0">
              <a:spcBef>
                <a:spcPct val="100000"/>
              </a:spcBef>
              <a:spcAft>
                <a:spcPct val="0"/>
              </a:spcAft>
              <a:buClr>
                <a:schemeClr val="accent1"/>
              </a:buClr>
              <a:buFont typeface="Arial Unicode MS" pitchFamily="34" charset="-128"/>
              <a:buChar char="❙"/>
              <a:defRPr sz="1600">
                <a:solidFill>
                  <a:schemeClr val="tx1"/>
                </a:solidFill>
                <a:latin typeface="+mn-lt"/>
                <a:ea typeface="+mn-ea"/>
              </a:defRPr>
            </a:lvl4pPr>
            <a:lvl5pPr marL="2517775" indent="-368300" algn="l" rtl="0" eaLnBrk="0" fontAlgn="base" hangingPunct="0">
              <a:spcBef>
                <a:spcPct val="100000"/>
              </a:spcBef>
              <a:spcAft>
                <a:spcPct val="0"/>
              </a:spcAft>
              <a:buClr>
                <a:schemeClr val="accent1"/>
              </a:buClr>
              <a:buFont typeface="Arial Unicode MS" pitchFamily="34" charset="-128"/>
              <a:buChar char="❙"/>
              <a:defRPr sz="1600">
                <a:solidFill>
                  <a:schemeClr val="tx1"/>
                </a:solidFill>
                <a:latin typeface="+mn-lt"/>
                <a:ea typeface="+mn-ea"/>
              </a:defRPr>
            </a:lvl5pPr>
            <a:lvl6pPr marL="2974975" indent="-368300" algn="l" rtl="0" fontAlgn="base">
              <a:spcBef>
                <a:spcPct val="100000"/>
              </a:spcBef>
              <a:spcAft>
                <a:spcPct val="0"/>
              </a:spcAft>
              <a:buClr>
                <a:schemeClr val="accent1"/>
              </a:buClr>
              <a:buFont typeface="Arial Unicode MS" pitchFamily="34" charset="-128"/>
              <a:buChar char="❙"/>
              <a:defRPr sz="1600">
                <a:solidFill>
                  <a:schemeClr val="tx1"/>
                </a:solidFill>
                <a:latin typeface="+mn-lt"/>
                <a:ea typeface="+mn-ea"/>
              </a:defRPr>
            </a:lvl6pPr>
            <a:lvl7pPr marL="3432175" indent="-368300" algn="l" rtl="0" fontAlgn="base">
              <a:spcBef>
                <a:spcPct val="100000"/>
              </a:spcBef>
              <a:spcAft>
                <a:spcPct val="0"/>
              </a:spcAft>
              <a:buClr>
                <a:schemeClr val="accent1"/>
              </a:buClr>
              <a:buFont typeface="Arial Unicode MS" pitchFamily="34" charset="-128"/>
              <a:buChar char="❙"/>
              <a:defRPr sz="1600">
                <a:solidFill>
                  <a:schemeClr val="tx1"/>
                </a:solidFill>
                <a:latin typeface="+mn-lt"/>
                <a:ea typeface="+mn-ea"/>
              </a:defRPr>
            </a:lvl7pPr>
            <a:lvl8pPr marL="3889375" indent="-368300" algn="l" rtl="0" fontAlgn="base">
              <a:spcBef>
                <a:spcPct val="100000"/>
              </a:spcBef>
              <a:spcAft>
                <a:spcPct val="0"/>
              </a:spcAft>
              <a:buClr>
                <a:schemeClr val="accent1"/>
              </a:buClr>
              <a:buFont typeface="Arial Unicode MS" pitchFamily="34" charset="-128"/>
              <a:buChar char="❙"/>
              <a:defRPr sz="1600">
                <a:solidFill>
                  <a:schemeClr val="tx1"/>
                </a:solidFill>
                <a:latin typeface="+mn-lt"/>
                <a:ea typeface="+mn-ea"/>
              </a:defRPr>
            </a:lvl8pPr>
            <a:lvl9pPr marL="4346575" indent="-368300" algn="l" rtl="0" fontAlgn="base">
              <a:spcBef>
                <a:spcPct val="100000"/>
              </a:spcBef>
              <a:spcAft>
                <a:spcPct val="0"/>
              </a:spcAft>
              <a:buClr>
                <a:schemeClr val="accent1"/>
              </a:buClr>
              <a:buFont typeface="Arial Unicode MS" pitchFamily="34" charset="-128"/>
              <a:buChar char="❙"/>
              <a:defRPr sz="1600">
                <a:solidFill>
                  <a:schemeClr val="tx1"/>
                </a:solidFill>
                <a:latin typeface="+mn-lt"/>
                <a:ea typeface="+mn-ea"/>
              </a:defRPr>
            </a:lvl9pPr>
          </a:lstStyle>
          <a:p>
            <a:pPr>
              <a:lnSpc>
                <a:spcPct val="80000"/>
              </a:lnSpc>
              <a:buFont typeface="Arial Unicode MS" pitchFamily="34" charset="-128"/>
              <a:buNone/>
              <a:defRPr/>
            </a:pPr>
            <a:endParaRPr lang="de-DE" altLang="de-DE" sz="1400" b="1" kern="0" dirty="0"/>
          </a:p>
          <a:p>
            <a:pPr>
              <a:lnSpc>
                <a:spcPct val="80000"/>
              </a:lnSpc>
              <a:buFont typeface="Arial Unicode MS" pitchFamily="34" charset="-128"/>
              <a:buNone/>
              <a:defRPr/>
            </a:pPr>
            <a:r>
              <a:rPr lang="de-DE" altLang="de-DE" sz="1400" kern="0" dirty="0"/>
              <a:t>Waldbau</a:t>
            </a:r>
            <a:r>
              <a:rPr lang="de-DE" altLang="de-DE" sz="1400" b="1" kern="0" dirty="0"/>
              <a:t> </a:t>
            </a:r>
          </a:p>
          <a:p>
            <a:pPr lvl="1">
              <a:lnSpc>
                <a:spcPct val="80000"/>
              </a:lnSpc>
              <a:buFont typeface="Arial Unicode MS" pitchFamily="34" charset="-128"/>
              <a:buNone/>
              <a:defRPr/>
            </a:pPr>
            <a:r>
              <a:rPr lang="de-DE" altLang="de-DE" sz="1400" b="1" i="1" kern="0" dirty="0"/>
              <a:t>Gesamtheit aller Maßnahmen </a:t>
            </a:r>
            <a:r>
              <a:rPr lang="de-DE" altLang="de-DE" sz="1400" i="1" kern="0" dirty="0"/>
              <a:t>bei  der Bewirtschaftung von Wäldern bzw. Forsten, die unter gegebenen </a:t>
            </a:r>
            <a:r>
              <a:rPr lang="de-DE" altLang="de-DE" sz="1400" b="1" i="1" kern="0" dirty="0"/>
              <a:t>Ausgangsbedingungen</a:t>
            </a:r>
            <a:r>
              <a:rPr lang="de-DE" altLang="de-DE" sz="1400" i="1" kern="0" dirty="0"/>
              <a:t> auf ein bestimmtes </a:t>
            </a:r>
            <a:r>
              <a:rPr lang="de-DE" altLang="de-DE" sz="1400" i="1" u="sng" kern="0" dirty="0"/>
              <a:t>Ziel</a:t>
            </a:r>
            <a:r>
              <a:rPr lang="de-DE" altLang="de-DE" sz="1400" i="1" kern="0" dirty="0"/>
              <a:t> bzw. </a:t>
            </a:r>
            <a:r>
              <a:rPr lang="de-DE" altLang="de-DE" sz="1400" b="1" i="1" kern="0" dirty="0"/>
              <a:t>Zielsystem</a:t>
            </a:r>
            <a:r>
              <a:rPr lang="de-DE" altLang="de-DE" sz="1400" i="1" kern="0" dirty="0"/>
              <a:t> gerichtet sind, welches in einem </a:t>
            </a:r>
            <a:r>
              <a:rPr lang="de-DE" altLang="de-DE" sz="1400" b="1" i="1" kern="0" dirty="0"/>
              <a:t>vorgegebenen zeitlichen Rahmen </a:t>
            </a:r>
            <a:r>
              <a:rPr lang="de-DE" altLang="de-DE" sz="1400" i="1" kern="0" dirty="0"/>
              <a:t>erreicht werden soll.</a:t>
            </a:r>
            <a:endParaRPr lang="de-DE" altLang="de-DE" sz="1400" kern="0" dirty="0"/>
          </a:p>
          <a:p>
            <a:pPr>
              <a:lnSpc>
                <a:spcPct val="80000"/>
              </a:lnSpc>
              <a:buFont typeface="Arial Unicode MS" pitchFamily="34" charset="-128"/>
              <a:buNone/>
              <a:defRPr/>
            </a:pPr>
            <a:r>
              <a:rPr lang="de-DE" altLang="de-DE" sz="1800" b="1" kern="0" dirty="0"/>
              <a:t>Waldbaustrategie</a:t>
            </a:r>
          </a:p>
          <a:p>
            <a:pPr>
              <a:lnSpc>
                <a:spcPct val="80000"/>
              </a:lnSpc>
              <a:buFont typeface="Arial Unicode MS" pitchFamily="34" charset="-128"/>
              <a:buNone/>
              <a:defRPr/>
            </a:pPr>
            <a:r>
              <a:rPr lang="de-DE" altLang="de-DE" b="1" i="1" kern="0" dirty="0"/>
              <a:t>Ausrichtung </a:t>
            </a:r>
            <a:r>
              <a:rPr lang="de-DE" altLang="de-DE" i="1" kern="0" dirty="0"/>
              <a:t>des Waldbaus bzw. </a:t>
            </a:r>
            <a:r>
              <a:rPr lang="de-DE" altLang="de-DE" b="1" i="1" kern="0" dirty="0"/>
              <a:t>eines Waldbausystems </a:t>
            </a:r>
            <a:r>
              <a:rPr lang="de-DE" altLang="de-DE" i="1" kern="0" dirty="0"/>
              <a:t>auf </a:t>
            </a:r>
          </a:p>
          <a:p>
            <a:pPr lvl="1">
              <a:lnSpc>
                <a:spcPct val="80000"/>
              </a:lnSpc>
              <a:buFont typeface="Arial Unicode MS" pitchFamily="34" charset="-128"/>
              <a:buNone/>
              <a:defRPr/>
            </a:pPr>
            <a:r>
              <a:rPr lang="de-DE" altLang="de-DE" i="1" kern="0" dirty="0"/>
              <a:t>→ die </a:t>
            </a:r>
            <a:r>
              <a:rPr lang="de-DE" altLang="de-DE" b="1" i="1" kern="0" dirty="0"/>
              <a:t>Erhaltung und Schaffung von Erfolgspotenzialen</a:t>
            </a:r>
            <a:r>
              <a:rPr lang="de-DE" altLang="de-DE" i="1" kern="0" dirty="0"/>
              <a:t> für den Forstbetrieb bezogen auf ein </a:t>
            </a:r>
            <a:r>
              <a:rPr lang="de-DE" altLang="de-DE" b="1" i="1" kern="0" dirty="0"/>
              <a:t>konsistentes, kontinuierliches und langfristiges Zielsystem</a:t>
            </a:r>
            <a:r>
              <a:rPr lang="de-DE" altLang="de-DE" i="1" kern="0" dirty="0"/>
              <a:t> </a:t>
            </a:r>
          </a:p>
          <a:p>
            <a:pPr lvl="1">
              <a:lnSpc>
                <a:spcPct val="80000"/>
              </a:lnSpc>
              <a:buFont typeface="Arial Unicode MS" pitchFamily="34" charset="-128"/>
              <a:buNone/>
              <a:defRPr/>
            </a:pPr>
            <a:r>
              <a:rPr lang="de-DE" altLang="de-DE" i="1" kern="0" dirty="0"/>
              <a:t>→ in Verbindung mit einer </a:t>
            </a:r>
            <a:r>
              <a:rPr lang="de-DE" altLang="de-DE" b="1" i="1" kern="0" dirty="0"/>
              <a:t>langfristigen, zukünftigen Erfolgssicherung</a:t>
            </a:r>
            <a:r>
              <a:rPr lang="de-DE" altLang="de-DE" i="1" kern="0" dirty="0"/>
              <a:t>, </a:t>
            </a:r>
          </a:p>
          <a:p>
            <a:pPr lvl="1">
              <a:lnSpc>
                <a:spcPct val="80000"/>
              </a:lnSpc>
              <a:buFont typeface="Arial Unicode MS" pitchFamily="34" charset="-128"/>
              <a:buNone/>
              <a:defRPr/>
            </a:pPr>
            <a:r>
              <a:rPr lang="de-DE" altLang="de-DE" i="1" kern="0" dirty="0"/>
              <a:t>→ vor dem Hintergrund von </a:t>
            </a:r>
            <a:r>
              <a:rPr lang="de-DE" altLang="de-DE" b="1" i="1" kern="0" dirty="0"/>
              <a:t>langfristigen</a:t>
            </a:r>
            <a:r>
              <a:rPr lang="de-DE" altLang="de-DE" i="1" kern="0" dirty="0"/>
              <a:t>, </a:t>
            </a:r>
            <a:r>
              <a:rPr lang="de-DE" altLang="de-DE" b="1" i="1" kern="0" dirty="0"/>
              <a:t>wenig differenzierten</a:t>
            </a:r>
            <a:r>
              <a:rPr lang="de-DE" altLang="de-DE" i="1" kern="0" dirty="0"/>
              <a:t>, </a:t>
            </a:r>
            <a:r>
              <a:rPr lang="de-DE" altLang="de-DE" b="1" i="1" kern="0" dirty="0"/>
              <a:t>schlecht strukturierten</a:t>
            </a:r>
            <a:r>
              <a:rPr lang="de-DE" altLang="de-DE" i="1" kern="0" dirty="0"/>
              <a:t> aber </a:t>
            </a:r>
            <a:r>
              <a:rPr lang="de-DE" altLang="de-DE" b="1" i="1" kern="0" dirty="0"/>
              <a:t>hoch komplexen Problemfeldern</a:t>
            </a:r>
            <a:r>
              <a:rPr lang="de-DE" altLang="de-DE" i="1" kern="0" dirty="0"/>
              <a:t>.</a:t>
            </a:r>
            <a:endParaRPr lang="de-DE" altLang="de-DE" b="1" kern="0" dirty="0"/>
          </a:p>
          <a:p>
            <a:pPr>
              <a:lnSpc>
                <a:spcPct val="80000"/>
              </a:lnSpc>
              <a:spcBef>
                <a:spcPts val="0"/>
              </a:spcBef>
              <a:spcAft>
                <a:spcPts val="600"/>
              </a:spcAft>
              <a:buFont typeface="Arial Unicode MS" pitchFamily="34" charset="-128"/>
              <a:buNone/>
              <a:defRPr/>
            </a:pPr>
            <a:endParaRPr lang="de-DE" altLang="de-DE" sz="1400" b="1" kern="0" dirty="0"/>
          </a:p>
          <a:p>
            <a:pPr>
              <a:lnSpc>
                <a:spcPct val="80000"/>
              </a:lnSpc>
              <a:spcBef>
                <a:spcPts val="0"/>
              </a:spcBef>
              <a:spcAft>
                <a:spcPts val="600"/>
              </a:spcAft>
              <a:buFont typeface="Arial Unicode MS" pitchFamily="34" charset="-128"/>
              <a:buNone/>
              <a:defRPr/>
            </a:pPr>
            <a:r>
              <a:rPr lang="de-DE" altLang="de-DE" sz="1400" kern="0" dirty="0"/>
              <a:t>Operative waldbauliche Einzelplanung </a:t>
            </a:r>
          </a:p>
          <a:p>
            <a:pPr>
              <a:lnSpc>
                <a:spcPct val="80000"/>
              </a:lnSpc>
              <a:spcBef>
                <a:spcPts val="0"/>
              </a:spcBef>
              <a:spcAft>
                <a:spcPts val="600"/>
              </a:spcAft>
              <a:buFont typeface="Arial Unicode MS" pitchFamily="34" charset="-128"/>
              <a:buNone/>
              <a:defRPr/>
            </a:pPr>
            <a:r>
              <a:rPr lang="de-DE" altLang="de-DE" sz="1400" b="1" i="1" kern="0" dirty="0"/>
              <a:t>	    → kurz- bis mittelfristige</a:t>
            </a:r>
            <a:r>
              <a:rPr lang="de-DE" altLang="de-DE" sz="1200" i="1" kern="0" dirty="0"/>
              <a:t> Lösung von </a:t>
            </a:r>
            <a:r>
              <a:rPr lang="de-DE" altLang="de-DE" sz="1400" b="1" i="1" kern="0" dirty="0"/>
              <a:t>Detailproblemen</a:t>
            </a:r>
            <a:r>
              <a:rPr lang="de-DE" altLang="de-DE" sz="1200" i="1" kern="0" dirty="0"/>
              <a:t> </a:t>
            </a:r>
          </a:p>
          <a:p>
            <a:pPr>
              <a:lnSpc>
                <a:spcPct val="80000"/>
              </a:lnSpc>
              <a:spcBef>
                <a:spcPts val="0"/>
              </a:spcBef>
              <a:spcAft>
                <a:spcPts val="600"/>
              </a:spcAft>
              <a:buFont typeface="Arial Unicode MS" pitchFamily="34" charset="-128"/>
              <a:buNone/>
              <a:defRPr/>
            </a:pPr>
            <a:r>
              <a:rPr lang="de-DE" altLang="de-DE" sz="1200" i="1" kern="0" dirty="0"/>
              <a:t>             → von </a:t>
            </a:r>
            <a:r>
              <a:rPr lang="de-DE" altLang="de-DE" sz="1400" b="1" i="1" kern="0" dirty="0"/>
              <a:t>geringer Komplexität</a:t>
            </a:r>
            <a:r>
              <a:rPr lang="de-DE" altLang="de-DE" sz="1200" i="1" kern="0" dirty="0"/>
              <a:t> und </a:t>
            </a:r>
          </a:p>
          <a:p>
            <a:pPr>
              <a:lnSpc>
                <a:spcPct val="80000"/>
              </a:lnSpc>
              <a:spcBef>
                <a:spcPts val="0"/>
              </a:spcBef>
              <a:spcAft>
                <a:spcPts val="600"/>
              </a:spcAft>
              <a:buFont typeface="Arial Unicode MS" pitchFamily="34" charset="-128"/>
              <a:buNone/>
              <a:defRPr/>
            </a:pPr>
            <a:r>
              <a:rPr lang="de-DE" altLang="de-DE" sz="1200" b="1" i="1" kern="0" dirty="0"/>
              <a:t>             → </a:t>
            </a:r>
            <a:r>
              <a:rPr lang="de-DE" altLang="de-DE" sz="1400" b="1" i="1" kern="0" dirty="0"/>
              <a:t>wiederkehrender Problemstruktur</a:t>
            </a:r>
            <a:r>
              <a:rPr lang="de-DE" altLang="de-DE" sz="1200" i="1" kern="0" dirty="0"/>
              <a:t>.</a:t>
            </a:r>
          </a:p>
          <a:p>
            <a:pPr>
              <a:lnSpc>
                <a:spcPct val="80000"/>
              </a:lnSpc>
              <a:buFont typeface="Arial Unicode MS" pitchFamily="34" charset="-128"/>
              <a:buNone/>
              <a:defRPr/>
            </a:pPr>
            <a:endParaRPr lang="de-DE" altLang="de-DE" sz="1000" b="1" kern="0" dirty="0"/>
          </a:p>
          <a:p>
            <a:pPr>
              <a:lnSpc>
                <a:spcPct val="80000"/>
              </a:lnSpc>
              <a:buFont typeface="Arial Unicode MS" pitchFamily="34" charset="-128"/>
              <a:buNone/>
              <a:defRPr/>
            </a:pPr>
            <a:r>
              <a:rPr lang="de-DE" altLang="de-DE" sz="900" i="1" kern="0" dirty="0"/>
              <a:t> </a:t>
            </a:r>
          </a:p>
          <a:p>
            <a:pPr>
              <a:lnSpc>
                <a:spcPct val="80000"/>
              </a:lnSpc>
              <a:buFont typeface="Arial Unicode MS" pitchFamily="34" charset="-128"/>
              <a:buNone/>
              <a:defRPr/>
            </a:pPr>
            <a:endParaRPr lang="de-DE" altLang="de-DE" sz="900" i="1" kern="0" dirty="0"/>
          </a:p>
          <a:p>
            <a:pPr>
              <a:lnSpc>
                <a:spcPct val="80000"/>
              </a:lnSpc>
              <a:buFont typeface="Arial Unicode MS" pitchFamily="34" charset="-128"/>
              <a:buNone/>
              <a:defRPr/>
            </a:pPr>
            <a:endParaRPr lang="de-DE" altLang="de-DE" sz="900" i="1" kern="0" dirty="0"/>
          </a:p>
          <a:p>
            <a:pPr>
              <a:lnSpc>
                <a:spcPct val="80000"/>
              </a:lnSpc>
              <a:buFont typeface="Arial Unicode MS" pitchFamily="34" charset="-128"/>
              <a:buNone/>
              <a:defRPr/>
            </a:pPr>
            <a:endParaRPr lang="de-DE" altLang="de-DE" sz="900" i="1" kern="0" dirty="0"/>
          </a:p>
        </p:txBody>
      </p:sp>
      <p:sp>
        <p:nvSpPr>
          <p:cNvPr id="7172" name="Textfeld 1">
            <a:extLst>
              <a:ext uri="{FF2B5EF4-FFF2-40B4-BE49-F238E27FC236}">
                <a16:creationId xmlns:a16="http://schemas.microsoft.com/office/drawing/2014/main" id="{E27F3417-88F4-E9FC-AB75-F9F1F2FF3936}"/>
              </a:ext>
            </a:extLst>
          </p:cNvPr>
          <p:cNvSpPr txBox="1">
            <a:spLocks noChangeArrowheads="1"/>
          </p:cNvSpPr>
          <p:nvPr/>
        </p:nvSpPr>
        <p:spPr bwMode="auto">
          <a:xfrm>
            <a:off x="534194" y="612058"/>
            <a:ext cx="8075612"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de-DE" altLang="de-DE" sz="2000" dirty="0"/>
              <a:t>Waldbaustrategie*</a:t>
            </a:r>
          </a:p>
          <a:p>
            <a:r>
              <a:rPr lang="de-DE" altLang="de-DE" sz="1800" i="1" dirty="0"/>
              <a:t>Kernaufgabe von Ressortpolitik und Führung des Staatsbetriebes</a:t>
            </a:r>
          </a:p>
        </p:txBody>
      </p:sp>
      <p:sp>
        <p:nvSpPr>
          <p:cNvPr id="7173" name="Geschweifte Klammer rechts 1">
            <a:extLst>
              <a:ext uri="{FF2B5EF4-FFF2-40B4-BE49-F238E27FC236}">
                <a16:creationId xmlns:a16="http://schemas.microsoft.com/office/drawing/2014/main" id="{0EDEEE80-B4A5-AFE3-1C1B-C3C23ABFA00A}"/>
              </a:ext>
            </a:extLst>
          </p:cNvPr>
          <p:cNvSpPr>
            <a:spLocks/>
          </p:cNvSpPr>
          <p:nvPr/>
        </p:nvSpPr>
        <p:spPr bwMode="auto">
          <a:xfrm>
            <a:off x="7605713" y="2492375"/>
            <a:ext cx="287337" cy="2808288"/>
          </a:xfrm>
          <a:prstGeom prst="rightBrace">
            <a:avLst>
              <a:gd name="adj1" fmla="val 8371"/>
              <a:gd name="adj2" fmla="val 50000"/>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de-DE" altLang="de-DE"/>
          </a:p>
        </p:txBody>
      </p:sp>
      <p:sp>
        <p:nvSpPr>
          <p:cNvPr id="7174" name="Textfeld 2">
            <a:extLst>
              <a:ext uri="{FF2B5EF4-FFF2-40B4-BE49-F238E27FC236}">
                <a16:creationId xmlns:a16="http://schemas.microsoft.com/office/drawing/2014/main" id="{88470CB7-67D4-0731-85B3-743C75273861}"/>
              </a:ext>
            </a:extLst>
          </p:cNvPr>
          <p:cNvSpPr txBox="1">
            <a:spLocks noChangeArrowheads="1"/>
          </p:cNvSpPr>
          <p:nvPr/>
        </p:nvSpPr>
        <p:spPr bwMode="auto">
          <a:xfrm>
            <a:off x="8018463" y="3665538"/>
            <a:ext cx="863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de-DE" altLang="de-DE"/>
              <a:t>Soll</a:t>
            </a:r>
          </a:p>
        </p:txBody>
      </p:sp>
      <p:sp>
        <p:nvSpPr>
          <p:cNvPr id="7175" name="Geschweifte Klammer rechts 3">
            <a:extLst>
              <a:ext uri="{FF2B5EF4-FFF2-40B4-BE49-F238E27FC236}">
                <a16:creationId xmlns:a16="http://schemas.microsoft.com/office/drawing/2014/main" id="{1780BB92-F520-3D40-0036-72A7273D64FC}"/>
              </a:ext>
            </a:extLst>
          </p:cNvPr>
          <p:cNvSpPr>
            <a:spLocks/>
          </p:cNvSpPr>
          <p:nvPr/>
        </p:nvSpPr>
        <p:spPr bwMode="auto">
          <a:xfrm>
            <a:off x="7605713" y="5445125"/>
            <a:ext cx="287337" cy="1296988"/>
          </a:xfrm>
          <a:prstGeom prst="rightBrace">
            <a:avLst>
              <a:gd name="adj1" fmla="val 8359"/>
              <a:gd name="adj2" fmla="val 50000"/>
            </a:avLst>
          </a:prstGeom>
          <a:solidFill>
            <a:srgbClr val="FF0000"/>
          </a:solidFill>
          <a:ln w="9525" algn="ctr">
            <a:solidFill>
              <a:schemeClr val="tx1"/>
            </a:solidFill>
            <a:round/>
            <a:headEnd/>
            <a:tailEnd/>
          </a:ln>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de-DE" altLang="de-DE"/>
          </a:p>
        </p:txBody>
      </p:sp>
      <p:sp>
        <p:nvSpPr>
          <p:cNvPr id="7176" name="Textfeld 4">
            <a:extLst>
              <a:ext uri="{FF2B5EF4-FFF2-40B4-BE49-F238E27FC236}">
                <a16:creationId xmlns:a16="http://schemas.microsoft.com/office/drawing/2014/main" id="{E41DB8DD-41EA-C6C0-0B63-77E183B658FE}"/>
              </a:ext>
            </a:extLst>
          </p:cNvPr>
          <p:cNvSpPr txBox="1">
            <a:spLocks noChangeArrowheads="1"/>
          </p:cNvSpPr>
          <p:nvPr/>
        </p:nvSpPr>
        <p:spPr bwMode="auto">
          <a:xfrm>
            <a:off x="8101013" y="5862638"/>
            <a:ext cx="7810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de-DE" altLang="de-DE"/>
              <a:t>IST</a:t>
            </a:r>
          </a:p>
        </p:txBody>
      </p:sp>
      <p:sp>
        <p:nvSpPr>
          <p:cNvPr id="7177" name="Textfeld 7">
            <a:extLst>
              <a:ext uri="{FF2B5EF4-FFF2-40B4-BE49-F238E27FC236}">
                <a16:creationId xmlns:a16="http://schemas.microsoft.com/office/drawing/2014/main" id="{449A5C33-07D6-D2A8-CB65-CF892B40CE12}"/>
              </a:ext>
            </a:extLst>
          </p:cNvPr>
          <p:cNvSpPr txBox="1">
            <a:spLocks noChangeArrowheads="1"/>
          </p:cNvSpPr>
          <p:nvPr/>
        </p:nvSpPr>
        <p:spPr bwMode="auto">
          <a:xfrm>
            <a:off x="7893050" y="4238625"/>
            <a:ext cx="989013"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de-DE" altLang="de-DE" sz="9600"/>
              <a:t>?</a:t>
            </a:r>
          </a:p>
        </p:txBody>
      </p:sp>
      <p:sp>
        <p:nvSpPr>
          <p:cNvPr id="2" name="object 5">
            <a:extLst>
              <a:ext uri="{FF2B5EF4-FFF2-40B4-BE49-F238E27FC236}">
                <a16:creationId xmlns:a16="http://schemas.microsoft.com/office/drawing/2014/main" id="{BC87F0F8-188B-A2FC-7B3B-ADD7AC42A3F6}"/>
              </a:ext>
            </a:extLst>
          </p:cNvPr>
          <p:cNvSpPr/>
          <p:nvPr/>
        </p:nvSpPr>
        <p:spPr>
          <a:xfrm>
            <a:off x="0" y="5"/>
            <a:ext cx="402204" cy="6857351"/>
          </a:xfrm>
          <a:prstGeom prst="rect">
            <a:avLst/>
          </a:prstGeom>
          <a:blipFill>
            <a:blip r:embed="rId3" cstate="print"/>
            <a:stretch>
              <a:fillRect/>
            </a:stretch>
          </a:blipFill>
        </p:spPr>
        <p:txBody>
          <a:bodyPr wrap="square" lIns="0" tIns="0" rIns="0" bIns="0" rtlCol="0"/>
          <a:lstStyle/>
          <a:p>
            <a:endParaRPr/>
          </a:p>
        </p:txBody>
      </p:sp>
      <p:sp>
        <p:nvSpPr>
          <p:cNvPr id="3" name="Textfeld 2">
            <a:extLst>
              <a:ext uri="{FF2B5EF4-FFF2-40B4-BE49-F238E27FC236}">
                <a16:creationId xmlns:a16="http://schemas.microsoft.com/office/drawing/2014/main" id="{6B6ACFAE-8978-B02D-6525-E89150B1F8EC}"/>
              </a:ext>
            </a:extLst>
          </p:cNvPr>
          <p:cNvSpPr txBox="1"/>
          <p:nvPr/>
        </p:nvSpPr>
        <p:spPr>
          <a:xfrm rot="16200000">
            <a:off x="-2528371" y="3137972"/>
            <a:ext cx="5426075" cy="369332"/>
          </a:xfrm>
          <a:prstGeom prst="rect">
            <a:avLst/>
          </a:prstGeom>
          <a:noFill/>
        </p:spPr>
        <p:txBody>
          <a:bodyPr wrap="square" rtlCol="0">
            <a:spAutoFit/>
          </a:bodyPr>
          <a:lstStyle/>
          <a:p>
            <a:r>
              <a:rPr lang="de-DE" dirty="0"/>
              <a:t>Grundsätze, Strategie und Strategisches Zielsystem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el 1">
            <a:extLst>
              <a:ext uri="{FF2B5EF4-FFF2-40B4-BE49-F238E27FC236}">
                <a16:creationId xmlns:a16="http://schemas.microsoft.com/office/drawing/2014/main" id="{B9BF2898-AEA8-8050-D01A-63F73564D104}"/>
              </a:ext>
            </a:extLst>
          </p:cNvPr>
          <p:cNvSpPr>
            <a:spLocks noGrp="1"/>
          </p:cNvSpPr>
          <p:nvPr>
            <p:ph type="title"/>
          </p:nvPr>
        </p:nvSpPr>
        <p:spPr>
          <a:xfrm>
            <a:off x="827088" y="228600"/>
            <a:ext cx="6654800" cy="738664"/>
          </a:xfrm>
        </p:spPr>
        <p:txBody>
          <a:bodyPr/>
          <a:lstStyle/>
          <a:p>
            <a:r>
              <a:rPr lang="de-DE" altLang="de-DE" sz="2400" dirty="0"/>
              <a:t>Strategische Erfolgspotenziale </a:t>
            </a:r>
            <a:br>
              <a:rPr lang="de-DE" altLang="de-DE" sz="2400" dirty="0"/>
            </a:br>
            <a:r>
              <a:rPr lang="de-DE" altLang="de-DE" sz="2400" dirty="0"/>
              <a:t>für den Staatsforstbetrieb*</a:t>
            </a:r>
          </a:p>
        </p:txBody>
      </p:sp>
      <p:sp>
        <p:nvSpPr>
          <p:cNvPr id="9219" name="Foliennummernplatzhalter 4">
            <a:extLst>
              <a:ext uri="{FF2B5EF4-FFF2-40B4-BE49-F238E27FC236}">
                <a16:creationId xmlns:a16="http://schemas.microsoft.com/office/drawing/2014/main" id="{BA3F263F-A93F-0925-58D8-9D0B86BFEDCD}"/>
              </a:ext>
            </a:extLst>
          </p:cNvPr>
          <p:cNvSpPr>
            <a:spLocks noGrp="1"/>
          </p:cNvSpPr>
          <p:nvPr>
            <p:ph type="sldNum" sz="quarter" idx="11"/>
          </p:nvPr>
        </p:nvSpPr>
        <p:spPr bwMode="auto">
          <a:xfrm>
            <a:off x="0" y="6229350"/>
            <a:ext cx="611188" cy="62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ctr" anchorCtr="0" compatLnSpc="1">
            <a:prstTxWarp prst="textNoShape">
              <a:avLst/>
            </a:prstTxWarp>
          </a:bodyPr>
          <a:lstStyle>
            <a:defPPr>
              <a:defRPr lang="de-DE"/>
            </a:defPPr>
            <a:lvl1pPr algn="r" rtl="0" eaLnBrk="0" fontAlgn="base" hangingPunct="0">
              <a:spcBef>
                <a:spcPct val="0"/>
              </a:spcBef>
              <a:spcAft>
                <a:spcPct val="0"/>
              </a:spcAft>
              <a:defRPr sz="1200" kern="1200">
                <a:solidFill>
                  <a:srgbClr val="828480"/>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9pPr>
          </a:lstStyle>
          <a:p>
            <a:fld id="{15A9BD25-9B03-4604-9A1A-24AD5926B3CB}" type="slidenum">
              <a:rPr lang="de-DE" altLang="sk-SK" smtClean="0"/>
              <a:pPr/>
              <a:t>4</a:t>
            </a:fld>
            <a:endParaRPr lang="de-DE" altLang="sk-SK" sz="1200">
              <a:solidFill>
                <a:srgbClr val="828480"/>
              </a:solidFill>
            </a:endParaRPr>
          </a:p>
        </p:txBody>
      </p:sp>
      <p:sp>
        <p:nvSpPr>
          <p:cNvPr id="9220" name="Textfeld 6">
            <a:extLst>
              <a:ext uri="{FF2B5EF4-FFF2-40B4-BE49-F238E27FC236}">
                <a16:creationId xmlns:a16="http://schemas.microsoft.com/office/drawing/2014/main" id="{4586A51E-2E9F-4076-3521-CF6DB462DBDB}"/>
              </a:ext>
            </a:extLst>
          </p:cNvPr>
          <p:cNvSpPr txBox="1">
            <a:spLocks noChangeArrowheads="1"/>
          </p:cNvSpPr>
          <p:nvPr/>
        </p:nvSpPr>
        <p:spPr bwMode="auto">
          <a:xfrm>
            <a:off x="827088" y="1268413"/>
            <a:ext cx="7489825" cy="101600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marL="342900" indent="-342900">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buFont typeface="Wingdings" panose="05000000000000000000" pitchFamily="2" charset="2"/>
              <a:buChar char="§"/>
            </a:pPr>
            <a:r>
              <a:rPr lang="de-DE" altLang="de-DE" sz="2000" b="1" dirty="0"/>
              <a:t>Stetigkeit</a:t>
            </a:r>
            <a:r>
              <a:rPr lang="de-DE" altLang="de-DE" sz="2000" dirty="0"/>
              <a:t> bzw. Erneuerung von landschaftsökologisch bedeutenden Ökosystemleistungen → Wahrung </a:t>
            </a:r>
            <a:r>
              <a:rPr lang="de-DE" altLang="de-DE" sz="2000" b="1" dirty="0"/>
              <a:t>der Funktionalität der Kulturlandschaft im Klimawandel</a:t>
            </a:r>
          </a:p>
        </p:txBody>
      </p:sp>
      <p:sp>
        <p:nvSpPr>
          <p:cNvPr id="9221" name="Textfeld 7">
            <a:extLst>
              <a:ext uri="{FF2B5EF4-FFF2-40B4-BE49-F238E27FC236}">
                <a16:creationId xmlns:a16="http://schemas.microsoft.com/office/drawing/2014/main" id="{677C45E7-DC12-A359-6909-3895366CE847}"/>
              </a:ext>
            </a:extLst>
          </p:cNvPr>
          <p:cNvSpPr txBox="1">
            <a:spLocks noChangeArrowheads="1"/>
          </p:cNvSpPr>
          <p:nvPr/>
        </p:nvSpPr>
        <p:spPr bwMode="auto">
          <a:xfrm>
            <a:off x="827088" y="2420938"/>
            <a:ext cx="7489825" cy="1323975"/>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marL="342900" indent="-342900">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buFont typeface="Wingdings" panose="05000000000000000000" pitchFamily="2" charset="2"/>
              <a:buChar char="§"/>
            </a:pPr>
            <a:r>
              <a:rPr lang="de-DE" altLang="de-DE" sz="2000" b="1"/>
              <a:t>Ökologisch</a:t>
            </a:r>
            <a:r>
              <a:rPr lang="de-DE" altLang="de-DE" sz="2000"/>
              <a:t>, </a:t>
            </a:r>
            <a:r>
              <a:rPr lang="de-DE" altLang="de-DE" sz="2000" b="1"/>
              <a:t>sozial</a:t>
            </a:r>
            <a:r>
              <a:rPr lang="de-DE" altLang="de-DE" sz="2000"/>
              <a:t> und </a:t>
            </a:r>
            <a:r>
              <a:rPr lang="de-DE" altLang="de-DE" sz="2000" b="1"/>
              <a:t>wirtschaftlich</a:t>
            </a:r>
            <a:r>
              <a:rPr lang="de-DE" altLang="de-DE" sz="2000"/>
              <a:t> </a:t>
            </a:r>
            <a:r>
              <a:rPr lang="de-DE" altLang="de-DE" sz="2000" b="1"/>
              <a:t>nachhaltige</a:t>
            </a:r>
            <a:r>
              <a:rPr lang="de-DE" altLang="de-DE" sz="2000"/>
              <a:t> wie </a:t>
            </a:r>
            <a:r>
              <a:rPr lang="de-DE" altLang="de-DE" sz="2000" b="1"/>
              <a:t>stetige</a:t>
            </a:r>
            <a:r>
              <a:rPr lang="de-DE" altLang="de-DE" sz="2000"/>
              <a:t> </a:t>
            </a:r>
            <a:r>
              <a:rPr lang="de-DE" altLang="de-DE" sz="2000" b="1"/>
              <a:t>Holzbereitstellung</a:t>
            </a:r>
            <a:r>
              <a:rPr lang="de-DE" altLang="de-DE" sz="2000"/>
              <a:t> unter dem Einfluss von sich ändernden Standortsbedingungen → </a:t>
            </a:r>
            <a:r>
              <a:rPr lang="de-DE" altLang="de-DE" sz="2000" b="1"/>
              <a:t>Entwicklung einer (regionalen) Bioökonomie</a:t>
            </a:r>
          </a:p>
        </p:txBody>
      </p:sp>
      <p:sp>
        <p:nvSpPr>
          <p:cNvPr id="9222" name="Textfeld 8">
            <a:extLst>
              <a:ext uri="{FF2B5EF4-FFF2-40B4-BE49-F238E27FC236}">
                <a16:creationId xmlns:a16="http://schemas.microsoft.com/office/drawing/2014/main" id="{D512E525-5027-EB07-5A3E-0D52769C12DD}"/>
              </a:ext>
            </a:extLst>
          </p:cNvPr>
          <p:cNvSpPr txBox="1">
            <a:spLocks noChangeArrowheads="1"/>
          </p:cNvSpPr>
          <p:nvPr/>
        </p:nvSpPr>
        <p:spPr bwMode="auto">
          <a:xfrm>
            <a:off x="827088" y="3895725"/>
            <a:ext cx="7489825" cy="101600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marL="342900" indent="-342900">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buFont typeface="Wingdings" panose="05000000000000000000" pitchFamily="2" charset="2"/>
              <a:buChar char="§"/>
            </a:pPr>
            <a:r>
              <a:rPr lang="de-DE" altLang="de-DE" sz="2000" b="1"/>
              <a:t>Systemkontinuität </a:t>
            </a:r>
            <a:r>
              <a:rPr lang="de-DE" altLang="de-DE" sz="2000"/>
              <a:t>in Verbindung mit einer </a:t>
            </a:r>
            <a:r>
              <a:rPr lang="de-DE" altLang="de-DE" sz="2000" b="1"/>
              <a:t>Produktionsstruktur, </a:t>
            </a:r>
            <a:r>
              <a:rPr lang="de-DE" altLang="de-DE" sz="2000"/>
              <a:t>die</a:t>
            </a:r>
            <a:r>
              <a:rPr lang="de-DE" altLang="de-DE" sz="2000" b="1"/>
              <a:t> </a:t>
            </a:r>
            <a:r>
              <a:rPr lang="de-DE" altLang="de-DE" sz="2000"/>
              <a:t>auf </a:t>
            </a:r>
            <a:r>
              <a:rPr lang="de-DE" altLang="de-DE" sz="2000" b="1"/>
              <a:t>langfristige Holzverwendung </a:t>
            </a:r>
            <a:r>
              <a:rPr lang="de-DE" altLang="de-DE" sz="2000"/>
              <a:t>ausgerichtet ist → </a:t>
            </a:r>
            <a:r>
              <a:rPr lang="de-DE" altLang="de-DE" sz="2000" b="1"/>
              <a:t>Beitrag zum Klimaschutz</a:t>
            </a:r>
          </a:p>
        </p:txBody>
      </p:sp>
      <p:sp>
        <p:nvSpPr>
          <p:cNvPr id="9223" name="Textfeld 9">
            <a:extLst>
              <a:ext uri="{FF2B5EF4-FFF2-40B4-BE49-F238E27FC236}">
                <a16:creationId xmlns:a16="http://schemas.microsoft.com/office/drawing/2014/main" id="{4F3D4C11-066C-1456-0ECE-3A8172324563}"/>
              </a:ext>
            </a:extLst>
          </p:cNvPr>
          <p:cNvSpPr txBox="1">
            <a:spLocks noChangeArrowheads="1"/>
          </p:cNvSpPr>
          <p:nvPr/>
        </p:nvSpPr>
        <p:spPr bwMode="auto">
          <a:xfrm>
            <a:off x="827088" y="5062538"/>
            <a:ext cx="7489825" cy="101600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marL="342900" indent="-342900">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buFont typeface="Wingdings" panose="05000000000000000000" pitchFamily="2" charset="2"/>
              <a:buChar char="§"/>
            </a:pPr>
            <a:r>
              <a:rPr lang="de-DE" altLang="de-DE" sz="2000"/>
              <a:t>Erneuerung </a:t>
            </a:r>
            <a:r>
              <a:rPr lang="de-DE" altLang="de-DE" sz="2000" b="1"/>
              <a:t>funktionaler Biodiversität → Weg und Ziel </a:t>
            </a:r>
            <a:r>
              <a:rPr lang="de-DE" altLang="de-DE" sz="2000"/>
              <a:t>einer ökologisch, wirtschaftlich und sozial </a:t>
            </a:r>
            <a:r>
              <a:rPr lang="de-DE" altLang="de-DE" sz="2000" b="1"/>
              <a:t>nachhaltigen</a:t>
            </a:r>
            <a:r>
              <a:rPr lang="de-DE" altLang="de-DE" sz="2000"/>
              <a:t> </a:t>
            </a:r>
            <a:r>
              <a:rPr lang="de-DE" altLang="de-DE" sz="2000" b="1"/>
              <a:t>Waldbewirtschaftung</a:t>
            </a:r>
            <a:r>
              <a:rPr lang="de-DE" altLang="de-DE" sz="2000"/>
              <a:t> </a:t>
            </a:r>
            <a:endParaRPr lang="de-DE" altLang="de-DE" sz="2000" b="1"/>
          </a:p>
        </p:txBody>
      </p:sp>
      <p:sp>
        <p:nvSpPr>
          <p:cNvPr id="2" name="object 5">
            <a:extLst>
              <a:ext uri="{FF2B5EF4-FFF2-40B4-BE49-F238E27FC236}">
                <a16:creationId xmlns:a16="http://schemas.microsoft.com/office/drawing/2014/main" id="{ECB94D53-9711-F1A4-D4E6-F6D1C31E8DBB}"/>
              </a:ext>
            </a:extLst>
          </p:cNvPr>
          <p:cNvSpPr/>
          <p:nvPr/>
        </p:nvSpPr>
        <p:spPr>
          <a:xfrm>
            <a:off x="0" y="5"/>
            <a:ext cx="402204" cy="6857351"/>
          </a:xfrm>
          <a:prstGeom prst="rect">
            <a:avLst/>
          </a:prstGeom>
          <a:blipFill>
            <a:blip r:embed="rId3" cstate="print"/>
            <a:stretch>
              <a:fillRect/>
            </a:stretch>
          </a:blipFill>
        </p:spPr>
        <p:txBody>
          <a:bodyPr wrap="square" lIns="0" tIns="0" rIns="0" bIns="0" rtlCol="0"/>
          <a:lstStyle/>
          <a:p>
            <a:endParaRPr/>
          </a:p>
        </p:txBody>
      </p:sp>
      <p:sp>
        <p:nvSpPr>
          <p:cNvPr id="3" name="Textfeld 2">
            <a:extLst>
              <a:ext uri="{FF2B5EF4-FFF2-40B4-BE49-F238E27FC236}">
                <a16:creationId xmlns:a16="http://schemas.microsoft.com/office/drawing/2014/main" id="{A861BBC8-3093-3145-5F7B-AD3E987A06B0}"/>
              </a:ext>
            </a:extLst>
          </p:cNvPr>
          <p:cNvSpPr txBox="1"/>
          <p:nvPr/>
        </p:nvSpPr>
        <p:spPr>
          <a:xfrm rot="16200000">
            <a:off x="-2756972" y="3161785"/>
            <a:ext cx="5883276" cy="369332"/>
          </a:xfrm>
          <a:prstGeom prst="rect">
            <a:avLst/>
          </a:prstGeom>
          <a:noFill/>
        </p:spPr>
        <p:txBody>
          <a:bodyPr wrap="square" rtlCol="0">
            <a:spAutoFit/>
          </a:bodyPr>
          <a:lstStyle/>
          <a:p>
            <a:r>
              <a:rPr lang="de-DE" dirty="0"/>
              <a:t>Strategie und Strategisches Zielsystem, Waldbaugrundsätze</a:t>
            </a:r>
          </a:p>
        </p:txBody>
      </p:sp>
    </p:spTree>
    <p:extLst>
      <p:ext uri="{BB962C8B-B14F-4D97-AF65-F5344CB8AC3E}">
        <p14:creationId xmlns:p14="http://schemas.microsoft.com/office/powerpoint/2010/main" val="29773365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7"/>
          <p:cNvSpPr/>
          <p:nvPr/>
        </p:nvSpPr>
        <p:spPr>
          <a:xfrm>
            <a:off x="62383" y="0"/>
            <a:ext cx="377953" cy="5537073"/>
          </a:xfrm>
          <a:prstGeom prst="rect">
            <a:avLst/>
          </a:prstGeom>
          <a:blipFill>
            <a:blip r:embed="rId3" cstate="print"/>
            <a:stretch>
              <a:fillRect/>
            </a:stretch>
          </a:blipFill>
        </p:spPr>
        <p:txBody>
          <a:bodyPr wrap="square" lIns="0" tIns="0" rIns="0" bIns="0" rtlCol="0"/>
          <a:lstStyle/>
          <a:p>
            <a:endParaRPr/>
          </a:p>
        </p:txBody>
      </p:sp>
      <p:sp>
        <p:nvSpPr>
          <p:cNvPr id="10" name="object 10"/>
          <p:cNvSpPr txBox="1"/>
          <p:nvPr/>
        </p:nvSpPr>
        <p:spPr>
          <a:xfrm>
            <a:off x="513080" y="6220411"/>
            <a:ext cx="172734" cy="184666"/>
          </a:xfrm>
          <a:prstGeom prst="rect">
            <a:avLst/>
          </a:prstGeom>
        </p:spPr>
        <p:txBody>
          <a:bodyPr vert="horz" wrap="square" lIns="0" tIns="0" rIns="0" bIns="0" rtlCol="0">
            <a:spAutoFit/>
          </a:bodyPr>
          <a:lstStyle/>
          <a:p>
            <a:pPr marL="12700">
              <a:lnSpc>
                <a:spcPct val="100000"/>
              </a:lnSpc>
            </a:pPr>
            <a:r>
              <a:rPr lang="de-DE" sz="1200" dirty="0">
                <a:solidFill>
                  <a:srgbClr val="81837F"/>
                </a:solidFill>
                <a:latin typeface="Arial"/>
                <a:cs typeface="Arial"/>
              </a:rPr>
              <a:t>5</a:t>
            </a:r>
            <a:endParaRPr sz="1200" dirty="0">
              <a:latin typeface="Arial"/>
              <a:cs typeface="Arial"/>
            </a:endParaRPr>
          </a:p>
        </p:txBody>
      </p:sp>
      <p:sp>
        <p:nvSpPr>
          <p:cNvPr id="2" name="object 5">
            <a:extLst>
              <a:ext uri="{FF2B5EF4-FFF2-40B4-BE49-F238E27FC236}">
                <a16:creationId xmlns:a16="http://schemas.microsoft.com/office/drawing/2014/main" id="{443D1E25-C367-533C-EF4F-5EAABF8D54BD}"/>
              </a:ext>
            </a:extLst>
          </p:cNvPr>
          <p:cNvSpPr/>
          <p:nvPr/>
        </p:nvSpPr>
        <p:spPr>
          <a:xfrm>
            <a:off x="0" y="5"/>
            <a:ext cx="402204" cy="6857351"/>
          </a:xfrm>
          <a:prstGeom prst="rect">
            <a:avLst/>
          </a:prstGeom>
          <a:blipFill>
            <a:blip r:embed="rId4" cstate="print"/>
            <a:stretch>
              <a:fillRect/>
            </a:stretch>
          </a:blipFill>
        </p:spPr>
        <p:txBody>
          <a:bodyPr wrap="square" lIns="0" tIns="0" rIns="0" bIns="0" rtlCol="0"/>
          <a:lstStyle/>
          <a:p>
            <a:endParaRPr/>
          </a:p>
        </p:txBody>
      </p:sp>
      <p:sp>
        <p:nvSpPr>
          <p:cNvPr id="4" name="Textfeld 3">
            <a:extLst>
              <a:ext uri="{FF2B5EF4-FFF2-40B4-BE49-F238E27FC236}">
                <a16:creationId xmlns:a16="http://schemas.microsoft.com/office/drawing/2014/main" id="{B36DCC9E-316E-466D-3678-2412DCF4335A}"/>
              </a:ext>
            </a:extLst>
          </p:cNvPr>
          <p:cNvSpPr txBox="1"/>
          <p:nvPr/>
        </p:nvSpPr>
        <p:spPr>
          <a:xfrm rot="16200000">
            <a:off x="-2528371" y="3137972"/>
            <a:ext cx="5426075" cy="369332"/>
          </a:xfrm>
          <a:prstGeom prst="rect">
            <a:avLst/>
          </a:prstGeom>
          <a:noFill/>
        </p:spPr>
        <p:txBody>
          <a:bodyPr wrap="square" rtlCol="0">
            <a:spAutoFit/>
          </a:bodyPr>
          <a:lstStyle/>
          <a:p>
            <a:r>
              <a:rPr lang="de-DE" dirty="0"/>
              <a:t>Strategie, Strategisches Zielsystem, Waldbaugrundsätze</a:t>
            </a:r>
          </a:p>
        </p:txBody>
      </p:sp>
      <p:sp>
        <p:nvSpPr>
          <p:cNvPr id="3" name="Textfeld 2">
            <a:extLst>
              <a:ext uri="{FF2B5EF4-FFF2-40B4-BE49-F238E27FC236}">
                <a16:creationId xmlns:a16="http://schemas.microsoft.com/office/drawing/2014/main" id="{C33BCFB4-E2CA-EC94-DA22-98C4117E0791}"/>
              </a:ext>
            </a:extLst>
          </p:cNvPr>
          <p:cNvSpPr txBox="1"/>
          <p:nvPr/>
        </p:nvSpPr>
        <p:spPr>
          <a:xfrm>
            <a:off x="513080" y="304410"/>
            <a:ext cx="5867400" cy="461665"/>
          </a:xfrm>
          <a:prstGeom prst="rect">
            <a:avLst/>
          </a:prstGeom>
          <a:noFill/>
        </p:spPr>
        <p:txBody>
          <a:bodyPr wrap="square" rtlCol="0">
            <a:spAutoFit/>
          </a:bodyPr>
          <a:lstStyle/>
          <a:p>
            <a:r>
              <a:rPr lang="de-DE" sz="2400" b="1" dirty="0"/>
              <a:t>Systemübergang …</a:t>
            </a:r>
            <a:endParaRPr lang="de-DE" sz="2400" dirty="0"/>
          </a:p>
        </p:txBody>
      </p:sp>
      <p:pic>
        <p:nvPicPr>
          <p:cNvPr id="5" name="Picture 3" descr="\\FORST-FS-2002\Abt-4\Abteilung\Alle\Bilder_Vortrag\GFI_homogen_geschält.JPG">
            <a:extLst>
              <a:ext uri="{FF2B5EF4-FFF2-40B4-BE49-F238E27FC236}">
                <a16:creationId xmlns:a16="http://schemas.microsoft.com/office/drawing/2014/main" id="{83072396-CA0C-937F-2B1C-ADC27FA6584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7857" y="1084182"/>
            <a:ext cx="2943543" cy="1915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7">
            <a:extLst>
              <a:ext uri="{FF2B5EF4-FFF2-40B4-BE49-F238E27FC236}">
                <a16:creationId xmlns:a16="http://schemas.microsoft.com/office/drawing/2014/main" id="{8E92DCFE-9004-26BC-9728-34C25602790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8498" t="10942" r="18889" b="7161"/>
          <a:stretch>
            <a:fillRect/>
          </a:stretch>
        </p:blipFill>
        <p:spPr bwMode="auto">
          <a:xfrm>
            <a:off x="655637" y="3438752"/>
            <a:ext cx="2791143" cy="20597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9" descr="5147a2">
            <a:extLst>
              <a:ext uri="{FF2B5EF4-FFF2-40B4-BE49-F238E27FC236}">
                <a16:creationId xmlns:a16="http://schemas.microsoft.com/office/drawing/2014/main" id="{A6AD5E4E-412D-43A7-3FE2-CA15DCA5C7A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64342" y="1070352"/>
            <a:ext cx="2362200" cy="1904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rafik 14" descr="Ein Bild, das draußen, Pflanze, Baum, Wald enthält.&#10;&#10;KI-generierte Inhalte können fehlerhaft sein.">
            <a:extLst>
              <a:ext uri="{FF2B5EF4-FFF2-40B4-BE49-F238E27FC236}">
                <a16:creationId xmlns:a16="http://schemas.microsoft.com/office/drawing/2014/main" id="{FA04208F-8412-9F97-A96D-F61EC19F0CF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916150" y="3589209"/>
            <a:ext cx="2744893" cy="1829928"/>
          </a:xfrm>
          <a:prstGeom prst="rect">
            <a:avLst/>
          </a:prstGeom>
        </p:spPr>
      </p:pic>
      <p:pic>
        <p:nvPicPr>
          <p:cNvPr id="16" name="Picture 2" descr="C:\Users\Eisenhdi\Pictures\Naturwälder\bild7.JPG">
            <a:extLst>
              <a:ext uri="{FF2B5EF4-FFF2-40B4-BE49-F238E27FC236}">
                <a16:creationId xmlns:a16="http://schemas.microsoft.com/office/drawing/2014/main" id="{23B08F3E-EE1F-A28B-94F3-1B6FEB83D38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142189" y="1066016"/>
            <a:ext cx="1477555" cy="2182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2" descr="C:\Users\Eisenhdi\Pictures\Naturwälder\bild7.JPG">
            <a:extLst>
              <a:ext uri="{FF2B5EF4-FFF2-40B4-BE49-F238E27FC236}">
                <a16:creationId xmlns:a16="http://schemas.microsoft.com/office/drawing/2014/main" id="{5E3B3162-CD13-E1A1-A057-C5FED7ACE98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190861" y="3766770"/>
            <a:ext cx="1428883" cy="2110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Pfeil: nach unten 20">
            <a:extLst>
              <a:ext uri="{FF2B5EF4-FFF2-40B4-BE49-F238E27FC236}">
                <a16:creationId xmlns:a16="http://schemas.microsoft.com/office/drawing/2014/main" id="{E5BA4DA8-15E2-0555-C3B9-C98898916825}"/>
              </a:ext>
            </a:extLst>
          </p:cNvPr>
          <p:cNvSpPr/>
          <p:nvPr/>
        </p:nvSpPr>
        <p:spPr>
          <a:xfrm>
            <a:off x="5040810" y="2979258"/>
            <a:ext cx="377953" cy="609951"/>
          </a:xfrm>
          <a:prstGeom prst="downArrow">
            <a:avLst/>
          </a:prstGeom>
          <a:gradFill flip="none" rotWithShape="1">
            <a:gsLst>
              <a:gs pos="28000">
                <a:srgbClr val="FF0000"/>
              </a:gs>
              <a:gs pos="20276">
                <a:srgbClr val="E9363E"/>
              </a:gs>
              <a:gs pos="98000">
                <a:srgbClr val="92D050"/>
              </a:gs>
              <a:gs pos="33000">
                <a:srgbClr val="92D050"/>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Pfeil: nach unten 21">
            <a:extLst>
              <a:ext uri="{FF2B5EF4-FFF2-40B4-BE49-F238E27FC236}">
                <a16:creationId xmlns:a16="http://schemas.microsoft.com/office/drawing/2014/main" id="{C641C781-A3A2-C895-2E10-E11329039DE3}"/>
              </a:ext>
            </a:extLst>
          </p:cNvPr>
          <p:cNvSpPr/>
          <p:nvPr/>
        </p:nvSpPr>
        <p:spPr>
          <a:xfrm>
            <a:off x="7786478" y="3248384"/>
            <a:ext cx="377953" cy="503638"/>
          </a:xfrm>
          <a:prstGeom prst="downArrow">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Pfeil: nach unten 22">
            <a:extLst>
              <a:ext uri="{FF2B5EF4-FFF2-40B4-BE49-F238E27FC236}">
                <a16:creationId xmlns:a16="http://schemas.microsoft.com/office/drawing/2014/main" id="{E8703AC4-688F-7951-13A4-4A3EF7A9AF0E}"/>
              </a:ext>
            </a:extLst>
          </p:cNvPr>
          <p:cNvSpPr/>
          <p:nvPr/>
        </p:nvSpPr>
        <p:spPr>
          <a:xfrm>
            <a:off x="1899746" y="2999633"/>
            <a:ext cx="377953" cy="410157"/>
          </a:xfrm>
          <a:prstGeom prst="downArrow">
            <a:avLst/>
          </a:prstGeom>
          <a:gradFill flip="none" rotWithShape="1">
            <a:gsLst>
              <a:gs pos="29000">
                <a:srgbClr val="FF0000"/>
              </a:gs>
              <a:gs pos="20276">
                <a:srgbClr val="E9363E"/>
              </a:gs>
              <a:gs pos="32000">
                <a:srgbClr val="92D050"/>
              </a:gs>
              <a:gs pos="100000">
                <a:srgbClr val="92D050"/>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4" name="Textfeld 18">
            <a:extLst>
              <a:ext uri="{FF2B5EF4-FFF2-40B4-BE49-F238E27FC236}">
                <a16:creationId xmlns:a16="http://schemas.microsoft.com/office/drawing/2014/main" id="{284498DA-451F-B742-C24E-4233A600ECBD}"/>
              </a:ext>
            </a:extLst>
          </p:cNvPr>
          <p:cNvSpPr txBox="1">
            <a:spLocks noChangeArrowheads="1"/>
          </p:cNvSpPr>
          <p:nvPr/>
        </p:nvSpPr>
        <p:spPr bwMode="auto">
          <a:xfrm>
            <a:off x="685814" y="5632759"/>
            <a:ext cx="649766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de-DE" altLang="de-DE" sz="1800" dirty="0"/>
              <a:t>… zu standortgerechten Kulturwäldern </a:t>
            </a:r>
            <a:r>
              <a:rPr lang="de-DE" altLang="de-DE" sz="1800" b="1" dirty="0"/>
              <a:t>ökologisch orientiert, funktional differenziert </a:t>
            </a:r>
            <a:r>
              <a:rPr lang="de-DE" altLang="de-DE" sz="1800" dirty="0"/>
              <a:t>mit </a:t>
            </a:r>
            <a:r>
              <a:rPr lang="de-DE" altLang="de-DE" sz="1800" b="1" dirty="0"/>
              <a:t>wirtschaftlichem</a:t>
            </a:r>
            <a:r>
              <a:rPr lang="de-DE" altLang="de-DE" sz="1800" dirty="0"/>
              <a:t> Ressourceneinsatz </a:t>
            </a:r>
            <a:r>
              <a:rPr lang="de-DE" altLang="de-DE" sz="1800" b="1" dirty="0"/>
              <a:t>weitgehend kontinuierlich</a:t>
            </a:r>
            <a:r>
              <a:rPr lang="de-DE" altLang="de-DE" sz="1800" dirty="0"/>
              <a:t> gestalten</a:t>
            </a:r>
            <a:r>
              <a:rPr lang="de-DE" altLang="de-DE" sz="1800" b="1" dirty="0"/>
              <a:t>! Standortgerechte </a:t>
            </a:r>
            <a:r>
              <a:rPr lang="de-DE" altLang="de-DE" sz="1800" dirty="0"/>
              <a:t>Wälder</a:t>
            </a:r>
            <a:r>
              <a:rPr lang="de-DE" altLang="de-DE" sz="1800" b="1" dirty="0"/>
              <a:t> dynamisch </a:t>
            </a:r>
            <a:r>
              <a:rPr lang="de-DE" altLang="de-DE" sz="1800" dirty="0"/>
              <a:t>entwickeln!</a:t>
            </a:r>
            <a:endParaRPr lang="de-DE" altLang="de-DE" sz="1800" b="1" dirty="0"/>
          </a:p>
        </p:txBody>
      </p:sp>
    </p:spTree>
    <p:extLst>
      <p:ext uri="{BB962C8B-B14F-4D97-AF65-F5344CB8AC3E}">
        <p14:creationId xmlns:p14="http://schemas.microsoft.com/office/powerpoint/2010/main" val="4363698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el 1">
            <a:extLst>
              <a:ext uri="{FF2B5EF4-FFF2-40B4-BE49-F238E27FC236}">
                <a16:creationId xmlns:a16="http://schemas.microsoft.com/office/drawing/2014/main" id="{598C7218-E4E1-FCAC-431B-569EE59420F3}"/>
              </a:ext>
            </a:extLst>
          </p:cNvPr>
          <p:cNvSpPr>
            <a:spLocks noGrp="1"/>
          </p:cNvSpPr>
          <p:nvPr>
            <p:ph type="title"/>
          </p:nvPr>
        </p:nvSpPr>
        <p:spPr>
          <a:xfrm>
            <a:off x="611188" y="44450"/>
            <a:ext cx="5975350" cy="974725"/>
          </a:xfrm>
        </p:spPr>
        <p:txBody>
          <a:bodyPr/>
          <a:lstStyle/>
          <a:p>
            <a:r>
              <a:rPr lang="de-DE" altLang="de-DE" sz="2400" b="1"/>
              <a:t>Effiziente, langfristige, </a:t>
            </a:r>
            <a:br>
              <a:rPr lang="de-DE" altLang="de-DE" sz="2400" b="1"/>
            </a:br>
            <a:r>
              <a:rPr lang="de-DE" altLang="de-DE" sz="2400" b="1"/>
              <a:t>dynamische Prozessgestaltung </a:t>
            </a:r>
          </a:p>
        </p:txBody>
      </p:sp>
      <p:sp>
        <p:nvSpPr>
          <p:cNvPr id="12291" name="Foliennummernplatzhalter 4">
            <a:extLst>
              <a:ext uri="{FF2B5EF4-FFF2-40B4-BE49-F238E27FC236}">
                <a16:creationId xmlns:a16="http://schemas.microsoft.com/office/drawing/2014/main" id="{DB348592-C05F-54A0-5E3F-FCAF56363B37}"/>
              </a:ext>
            </a:extLst>
          </p:cNvPr>
          <p:cNvSpPr>
            <a:spLocks noGrp="1"/>
          </p:cNvSpPr>
          <p:nvPr>
            <p:ph type="sldNum" sz="quarter" idx="11"/>
          </p:nvPr>
        </p:nvSpPr>
        <p:spPr bwMode="auto">
          <a:xfrm>
            <a:off x="0" y="6229350"/>
            <a:ext cx="611188" cy="62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ctr" anchorCtr="0" compatLnSpc="1">
            <a:prstTxWarp prst="textNoShape">
              <a:avLst/>
            </a:prstTxWarp>
          </a:bodyPr>
          <a:lstStyle>
            <a:defPPr>
              <a:defRPr lang="de-DE"/>
            </a:defPPr>
            <a:lvl1pPr algn="r" rtl="0" eaLnBrk="0" fontAlgn="base" hangingPunct="0">
              <a:spcBef>
                <a:spcPct val="0"/>
              </a:spcBef>
              <a:spcAft>
                <a:spcPct val="0"/>
              </a:spcAft>
              <a:defRPr sz="1200" kern="1200">
                <a:solidFill>
                  <a:srgbClr val="828480"/>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9pPr>
          </a:lstStyle>
          <a:p>
            <a:fld id="{CAFD9E2B-4EB0-4543-9E47-AC56B8229E10}" type="slidenum">
              <a:rPr lang="de-DE" altLang="sk-SK" smtClean="0"/>
              <a:pPr/>
              <a:t>6</a:t>
            </a:fld>
            <a:endParaRPr lang="de-DE" altLang="sk-SK" sz="1200">
              <a:solidFill>
                <a:srgbClr val="828480"/>
              </a:solidFill>
            </a:endParaRPr>
          </a:p>
        </p:txBody>
      </p:sp>
      <p:graphicFrame>
        <p:nvGraphicFramePr>
          <p:cNvPr id="7" name="Diagramm 6">
            <a:extLst>
              <a:ext uri="{FF2B5EF4-FFF2-40B4-BE49-F238E27FC236}">
                <a16:creationId xmlns:a16="http://schemas.microsoft.com/office/drawing/2014/main" id="{78ABA6F8-F7C3-86EF-FA3A-7117B76F6381}"/>
              </a:ext>
            </a:extLst>
          </p:cNvPr>
          <p:cNvGraphicFramePr/>
          <p:nvPr/>
        </p:nvGraphicFramePr>
        <p:xfrm>
          <a:off x="1115616" y="1268760"/>
          <a:ext cx="7920880" cy="52565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object 5">
            <a:extLst>
              <a:ext uri="{FF2B5EF4-FFF2-40B4-BE49-F238E27FC236}">
                <a16:creationId xmlns:a16="http://schemas.microsoft.com/office/drawing/2014/main" id="{E3EEC6B3-F3C1-409C-793C-1581C68B5DC6}"/>
              </a:ext>
            </a:extLst>
          </p:cNvPr>
          <p:cNvSpPr/>
          <p:nvPr/>
        </p:nvSpPr>
        <p:spPr>
          <a:xfrm>
            <a:off x="0" y="5"/>
            <a:ext cx="402204" cy="6857351"/>
          </a:xfrm>
          <a:prstGeom prst="rect">
            <a:avLst/>
          </a:prstGeom>
          <a:blipFill>
            <a:blip r:embed="rId7" cstate="print"/>
            <a:stretch>
              <a:fillRect/>
            </a:stretch>
          </a:blipFill>
        </p:spPr>
        <p:txBody>
          <a:bodyPr wrap="square" lIns="0" tIns="0" rIns="0" bIns="0" rtlCol="0"/>
          <a:lstStyle/>
          <a:p>
            <a:endParaRPr/>
          </a:p>
        </p:txBody>
      </p:sp>
      <p:sp>
        <p:nvSpPr>
          <p:cNvPr id="3" name="Textfeld 2">
            <a:extLst>
              <a:ext uri="{FF2B5EF4-FFF2-40B4-BE49-F238E27FC236}">
                <a16:creationId xmlns:a16="http://schemas.microsoft.com/office/drawing/2014/main" id="{B9B4D692-77A8-0BBE-396F-65A02A5717D6}"/>
              </a:ext>
            </a:extLst>
          </p:cNvPr>
          <p:cNvSpPr txBox="1"/>
          <p:nvPr/>
        </p:nvSpPr>
        <p:spPr>
          <a:xfrm rot="16200000">
            <a:off x="-2528371" y="3137972"/>
            <a:ext cx="5426075" cy="369332"/>
          </a:xfrm>
          <a:prstGeom prst="rect">
            <a:avLst/>
          </a:prstGeom>
          <a:noFill/>
        </p:spPr>
        <p:txBody>
          <a:bodyPr wrap="square" rtlCol="0">
            <a:spAutoFit/>
          </a:bodyPr>
          <a:lstStyle/>
          <a:p>
            <a:r>
              <a:rPr lang="de-DE" dirty="0"/>
              <a:t>Strategie, Strategisches Zielsystem, Waldbaugrundsätze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el 1">
            <a:extLst>
              <a:ext uri="{FF2B5EF4-FFF2-40B4-BE49-F238E27FC236}">
                <a16:creationId xmlns:a16="http://schemas.microsoft.com/office/drawing/2014/main" id="{459B6D0D-FC69-0359-D7E1-A9BB3DED8D6F}"/>
              </a:ext>
            </a:extLst>
          </p:cNvPr>
          <p:cNvSpPr>
            <a:spLocks noGrp="1"/>
          </p:cNvSpPr>
          <p:nvPr>
            <p:ph type="title"/>
          </p:nvPr>
        </p:nvSpPr>
        <p:spPr>
          <a:xfrm>
            <a:off x="611188" y="263292"/>
            <a:ext cx="6654800" cy="965200"/>
          </a:xfrm>
        </p:spPr>
        <p:txBody>
          <a:bodyPr/>
          <a:lstStyle/>
          <a:p>
            <a:r>
              <a:rPr lang="de-DE" altLang="de-DE" sz="2000" b="1" dirty="0"/>
              <a:t>Programmatische Ausgewogenheit – </a:t>
            </a:r>
            <a:br>
              <a:rPr lang="de-DE" altLang="de-DE" sz="2000" b="1" dirty="0"/>
            </a:br>
            <a:r>
              <a:rPr lang="de-DE" altLang="de-DE" sz="2000" b="1" dirty="0"/>
              <a:t>Erfolgspotenzial eines Waldbausystems</a:t>
            </a:r>
            <a:br>
              <a:rPr lang="de-DE" altLang="de-DE" sz="2000" b="1" dirty="0"/>
            </a:br>
            <a:endParaRPr lang="de-DE" altLang="de-DE" sz="2000" dirty="0"/>
          </a:p>
        </p:txBody>
      </p:sp>
      <p:sp>
        <p:nvSpPr>
          <p:cNvPr id="13315" name="Foliennummernplatzhalter 4">
            <a:extLst>
              <a:ext uri="{FF2B5EF4-FFF2-40B4-BE49-F238E27FC236}">
                <a16:creationId xmlns:a16="http://schemas.microsoft.com/office/drawing/2014/main" id="{CB6DD661-E739-FA84-6CF4-F37E97667E2E}"/>
              </a:ext>
            </a:extLst>
          </p:cNvPr>
          <p:cNvSpPr>
            <a:spLocks noGrp="1"/>
          </p:cNvSpPr>
          <p:nvPr>
            <p:ph type="sldNum" sz="quarter" idx="11"/>
          </p:nvPr>
        </p:nvSpPr>
        <p:spPr bwMode="auto">
          <a:xfrm>
            <a:off x="0" y="6229350"/>
            <a:ext cx="611188" cy="62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ctr" anchorCtr="0" compatLnSpc="1">
            <a:prstTxWarp prst="textNoShape">
              <a:avLst/>
            </a:prstTxWarp>
          </a:bodyPr>
          <a:lstStyle>
            <a:defPPr>
              <a:defRPr lang="de-DE"/>
            </a:defPPr>
            <a:lvl1pPr algn="r" rtl="0" eaLnBrk="0" fontAlgn="base" hangingPunct="0">
              <a:spcBef>
                <a:spcPct val="0"/>
              </a:spcBef>
              <a:spcAft>
                <a:spcPct val="0"/>
              </a:spcAft>
              <a:defRPr sz="1200" kern="1200">
                <a:solidFill>
                  <a:srgbClr val="828480"/>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9pPr>
          </a:lstStyle>
          <a:p>
            <a:fld id="{CAFD9E2B-4EB0-4543-9E47-AC56B8229E10}" type="slidenum">
              <a:rPr lang="de-DE" altLang="sk-SK" smtClean="0"/>
              <a:pPr/>
              <a:t>7</a:t>
            </a:fld>
            <a:endParaRPr lang="de-DE" altLang="sk-SK" sz="1200">
              <a:solidFill>
                <a:srgbClr val="828480"/>
              </a:solidFill>
            </a:endParaRPr>
          </a:p>
        </p:txBody>
      </p:sp>
      <p:graphicFrame>
        <p:nvGraphicFramePr>
          <p:cNvPr id="6" name="Diagramm 5">
            <a:extLst>
              <a:ext uri="{FF2B5EF4-FFF2-40B4-BE49-F238E27FC236}">
                <a16:creationId xmlns:a16="http://schemas.microsoft.com/office/drawing/2014/main" id="{08DE5CCD-2C2B-A91A-744E-F554895B6740}"/>
              </a:ext>
            </a:extLst>
          </p:cNvPr>
          <p:cNvGraphicFramePr/>
          <p:nvPr>
            <p:extLst>
              <p:ext uri="{D42A27DB-BD31-4B8C-83A1-F6EECF244321}">
                <p14:modId xmlns:p14="http://schemas.microsoft.com/office/powerpoint/2010/main" val="291014692"/>
              </p:ext>
            </p:extLst>
          </p:nvPr>
        </p:nvGraphicFramePr>
        <p:xfrm>
          <a:off x="-612576" y="1484784"/>
          <a:ext cx="6768752" cy="4896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317" name="Textfeld 9">
            <a:extLst>
              <a:ext uri="{FF2B5EF4-FFF2-40B4-BE49-F238E27FC236}">
                <a16:creationId xmlns:a16="http://schemas.microsoft.com/office/drawing/2014/main" id="{D7F19A9B-B9AB-21F1-4DE8-142B44230F14}"/>
              </a:ext>
            </a:extLst>
          </p:cNvPr>
          <p:cNvSpPr txBox="1">
            <a:spLocks noChangeArrowheads="1"/>
          </p:cNvSpPr>
          <p:nvPr/>
        </p:nvSpPr>
        <p:spPr bwMode="auto">
          <a:xfrm>
            <a:off x="1582738" y="3019425"/>
            <a:ext cx="3168650"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de-DE" altLang="de-DE" sz="15000"/>
              <a:t>?</a:t>
            </a:r>
          </a:p>
        </p:txBody>
      </p:sp>
      <p:sp>
        <p:nvSpPr>
          <p:cNvPr id="13318" name="Geschweifte Klammer rechts 1">
            <a:extLst>
              <a:ext uri="{FF2B5EF4-FFF2-40B4-BE49-F238E27FC236}">
                <a16:creationId xmlns:a16="http://schemas.microsoft.com/office/drawing/2014/main" id="{E9D8BFA1-471E-3FD0-EDC8-EAA35F5B7419}"/>
              </a:ext>
            </a:extLst>
          </p:cNvPr>
          <p:cNvSpPr>
            <a:spLocks/>
          </p:cNvSpPr>
          <p:nvPr/>
        </p:nvSpPr>
        <p:spPr bwMode="auto">
          <a:xfrm>
            <a:off x="5283200" y="1671638"/>
            <a:ext cx="431800" cy="4895850"/>
          </a:xfrm>
          <a:prstGeom prst="rightBrace">
            <a:avLst>
              <a:gd name="adj1" fmla="val 8346"/>
              <a:gd name="adj2" fmla="val 50000"/>
            </a:avLst>
          </a:prstGeom>
          <a:noFill/>
          <a:ln w="38100" algn="ctr">
            <a:solidFill>
              <a:srgbClr val="0066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de-DE" altLang="de-DE"/>
          </a:p>
        </p:txBody>
      </p:sp>
      <p:sp>
        <p:nvSpPr>
          <p:cNvPr id="13319" name="Textfeld 2">
            <a:extLst>
              <a:ext uri="{FF2B5EF4-FFF2-40B4-BE49-F238E27FC236}">
                <a16:creationId xmlns:a16="http://schemas.microsoft.com/office/drawing/2014/main" id="{3E5D38F0-F264-DA5D-F923-6413017A2401}"/>
              </a:ext>
            </a:extLst>
          </p:cNvPr>
          <p:cNvSpPr txBox="1">
            <a:spLocks noChangeArrowheads="1"/>
          </p:cNvSpPr>
          <p:nvPr/>
        </p:nvSpPr>
        <p:spPr bwMode="auto">
          <a:xfrm>
            <a:off x="5867400" y="2997200"/>
            <a:ext cx="3067050" cy="2246313"/>
          </a:xfrm>
          <a:prstGeom prst="rect">
            <a:avLst/>
          </a:prstGeom>
          <a:noFill/>
          <a:ln w="38100">
            <a:solidFill>
              <a:srgbClr val="0066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marL="342900" indent="-342900">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buFont typeface="Wingdings" panose="05000000000000000000" pitchFamily="2" charset="2"/>
              <a:buChar char="§"/>
            </a:pPr>
            <a:r>
              <a:rPr lang="de-DE" altLang="de-DE" sz="2000" dirty="0"/>
              <a:t>„Außenwahrnehmung“</a:t>
            </a:r>
          </a:p>
          <a:p>
            <a:pPr>
              <a:buFont typeface="Wingdings" panose="05000000000000000000" pitchFamily="2" charset="2"/>
              <a:buChar char="§"/>
            </a:pPr>
            <a:r>
              <a:rPr lang="de-DE" altLang="de-DE" sz="2000" dirty="0"/>
              <a:t>Meinungen</a:t>
            </a:r>
          </a:p>
          <a:p>
            <a:pPr>
              <a:buFont typeface="Wingdings" panose="05000000000000000000" pitchFamily="2" charset="2"/>
              <a:buChar char="§"/>
            </a:pPr>
            <a:r>
              <a:rPr lang="de-DE" altLang="de-DE" sz="2000" dirty="0"/>
              <a:t>Interessenvielfalt</a:t>
            </a:r>
          </a:p>
          <a:p>
            <a:pPr>
              <a:buFont typeface="Wingdings" panose="05000000000000000000" pitchFamily="2" charset="2"/>
              <a:buChar char="§"/>
            </a:pPr>
            <a:r>
              <a:rPr lang="de-DE" altLang="de-DE" sz="2000" dirty="0"/>
              <a:t>Existenzielle gesellschaftliche Erfordernisse</a:t>
            </a:r>
          </a:p>
          <a:p>
            <a:pPr>
              <a:buFont typeface="Wingdings" panose="05000000000000000000" pitchFamily="2" charset="2"/>
              <a:buChar char="§"/>
            </a:pPr>
            <a:r>
              <a:rPr lang="de-DE" altLang="de-DE" sz="2000" dirty="0"/>
              <a:t>Kommunikation</a:t>
            </a:r>
          </a:p>
        </p:txBody>
      </p:sp>
      <p:sp>
        <p:nvSpPr>
          <p:cNvPr id="5" name="object 5">
            <a:extLst>
              <a:ext uri="{FF2B5EF4-FFF2-40B4-BE49-F238E27FC236}">
                <a16:creationId xmlns:a16="http://schemas.microsoft.com/office/drawing/2014/main" id="{A7550B6E-634D-9998-40BA-0959574D1B6C}"/>
              </a:ext>
            </a:extLst>
          </p:cNvPr>
          <p:cNvSpPr/>
          <p:nvPr/>
        </p:nvSpPr>
        <p:spPr>
          <a:xfrm>
            <a:off x="0" y="5"/>
            <a:ext cx="402204" cy="6857351"/>
          </a:xfrm>
          <a:prstGeom prst="rect">
            <a:avLst/>
          </a:prstGeom>
          <a:blipFill>
            <a:blip r:embed="rId7" cstate="print"/>
            <a:stretch>
              <a:fillRect/>
            </a:stretch>
          </a:blipFill>
        </p:spPr>
        <p:txBody>
          <a:bodyPr wrap="square" lIns="0" tIns="0" rIns="0" bIns="0" rtlCol="0"/>
          <a:lstStyle/>
          <a:p>
            <a:endParaRPr/>
          </a:p>
        </p:txBody>
      </p:sp>
      <p:sp>
        <p:nvSpPr>
          <p:cNvPr id="7" name="Textfeld 6">
            <a:extLst>
              <a:ext uri="{FF2B5EF4-FFF2-40B4-BE49-F238E27FC236}">
                <a16:creationId xmlns:a16="http://schemas.microsoft.com/office/drawing/2014/main" id="{7BCA1510-7DF6-E087-2391-D226015C39B2}"/>
              </a:ext>
            </a:extLst>
          </p:cNvPr>
          <p:cNvSpPr txBox="1"/>
          <p:nvPr/>
        </p:nvSpPr>
        <p:spPr>
          <a:xfrm rot="16200000">
            <a:off x="-2528371" y="3137972"/>
            <a:ext cx="5426075" cy="369332"/>
          </a:xfrm>
          <a:prstGeom prst="rect">
            <a:avLst/>
          </a:prstGeom>
          <a:noFill/>
        </p:spPr>
        <p:txBody>
          <a:bodyPr wrap="square" rtlCol="0">
            <a:spAutoFit/>
          </a:bodyPr>
          <a:lstStyle/>
          <a:p>
            <a:r>
              <a:rPr lang="de-DE" dirty="0"/>
              <a:t>Strategie, Strategisches Zielsystem, Waldbaugrundsätze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7"/>
          <p:cNvSpPr/>
          <p:nvPr/>
        </p:nvSpPr>
        <p:spPr>
          <a:xfrm>
            <a:off x="62383" y="0"/>
            <a:ext cx="377953" cy="5537073"/>
          </a:xfrm>
          <a:prstGeom prst="rect">
            <a:avLst/>
          </a:prstGeom>
          <a:blipFill>
            <a:blip r:embed="rId3" cstate="print"/>
            <a:stretch>
              <a:fillRect/>
            </a:stretch>
          </a:blipFill>
        </p:spPr>
        <p:txBody>
          <a:bodyPr wrap="square" lIns="0" tIns="0" rIns="0" bIns="0" rtlCol="0"/>
          <a:lstStyle/>
          <a:p>
            <a:endParaRPr/>
          </a:p>
        </p:txBody>
      </p:sp>
      <p:sp>
        <p:nvSpPr>
          <p:cNvPr id="10" name="object 10"/>
          <p:cNvSpPr txBox="1"/>
          <p:nvPr/>
        </p:nvSpPr>
        <p:spPr>
          <a:xfrm>
            <a:off x="513080" y="6220410"/>
            <a:ext cx="172720" cy="184666"/>
          </a:xfrm>
          <a:prstGeom prst="rect">
            <a:avLst/>
          </a:prstGeom>
        </p:spPr>
        <p:txBody>
          <a:bodyPr vert="horz" wrap="square" lIns="0" tIns="0" rIns="0" bIns="0" rtlCol="0">
            <a:spAutoFit/>
          </a:bodyPr>
          <a:lstStyle/>
          <a:p>
            <a:pPr marL="12700">
              <a:lnSpc>
                <a:spcPct val="100000"/>
              </a:lnSpc>
            </a:pPr>
            <a:r>
              <a:rPr lang="de-DE" sz="1200" dirty="0">
                <a:solidFill>
                  <a:srgbClr val="81837F"/>
                </a:solidFill>
                <a:latin typeface="Arial"/>
                <a:cs typeface="Arial"/>
              </a:rPr>
              <a:t>8</a:t>
            </a:r>
            <a:endParaRPr sz="1200" dirty="0">
              <a:latin typeface="Arial"/>
              <a:cs typeface="Arial"/>
            </a:endParaRPr>
          </a:p>
        </p:txBody>
      </p:sp>
      <p:sp>
        <p:nvSpPr>
          <p:cNvPr id="2" name="object 5">
            <a:extLst>
              <a:ext uri="{FF2B5EF4-FFF2-40B4-BE49-F238E27FC236}">
                <a16:creationId xmlns:a16="http://schemas.microsoft.com/office/drawing/2014/main" id="{443D1E25-C367-533C-EF4F-5EAABF8D54BD}"/>
              </a:ext>
            </a:extLst>
          </p:cNvPr>
          <p:cNvSpPr/>
          <p:nvPr/>
        </p:nvSpPr>
        <p:spPr>
          <a:xfrm>
            <a:off x="0" y="5"/>
            <a:ext cx="402204" cy="6857351"/>
          </a:xfrm>
          <a:prstGeom prst="rect">
            <a:avLst/>
          </a:prstGeom>
          <a:blipFill>
            <a:blip r:embed="rId4" cstate="print"/>
            <a:stretch>
              <a:fillRect/>
            </a:stretch>
          </a:blipFill>
        </p:spPr>
        <p:txBody>
          <a:bodyPr wrap="square" lIns="0" tIns="0" rIns="0" bIns="0" rtlCol="0"/>
          <a:lstStyle/>
          <a:p>
            <a:endParaRPr/>
          </a:p>
        </p:txBody>
      </p:sp>
      <p:sp>
        <p:nvSpPr>
          <p:cNvPr id="4" name="Textfeld 3">
            <a:extLst>
              <a:ext uri="{FF2B5EF4-FFF2-40B4-BE49-F238E27FC236}">
                <a16:creationId xmlns:a16="http://schemas.microsoft.com/office/drawing/2014/main" id="{B36DCC9E-316E-466D-3678-2412DCF4335A}"/>
              </a:ext>
            </a:extLst>
          </p:cNvPr>
          <p:cNvSpPr txBox="1"/>
          <p:nvPr/>
        </p:nvSpPr>
        <p:spPr>
          <a:xfrm rot="16200000">
            <a:off x="-2528371" y="3137972"/>
            <a:ext cx="5426075" cy="369332"/>
          </a:xfrm>
          <a:prstGeom prst="rect">
            <a:avLst/>
          </a:prstGeom>
          <a:noFill/>
        </p:spPr>
        <p:txBody>
          <a:bodyPr wrap="square" rtlCol="0">
            <a:spAutoFit/>
          </a:bodyPr>
          <a:lstStyle/>
          <a:p>
            <a:r>
              <a:rPr lang="de-DE" dirty="0"/>
              <a:t>Strategie, Strategisches Zielsystem, Waldbaugrundsätze</a:t>
            </a:r>
          </a:p>
        </p:txBody>
      </p:sp>
      <p:sp>
        <p:nvSpPr>
          <p:cNvPr id="3" name="Textfeld 2">
            <a:extLst>
              <a:ext uri="{FF2B5EF4-FFF2-40B4-BE49-F238E27FC236}">
                <a16:creationId xmlns:a16="http://schemas.microsoft.com/office/drawing/2014/main" id="{C33BCFB4-E2CA-EC94-DA22-98C4117E0791}"/>
              </a:ext>
            </a:extLst>
          </p:cNvPr>
          <p:cNvSpPr txBox="1"/>
          <p:nvPr/>
        </p:nvSpPr>
        <p:spPr>
          <a:xfrm>
            <a:off x="568324" y="147935"/>
            <a:ext cx="5867400" cy="1107996"/>
          </a:xfrm>
          <a:prstGeom prst="rect">
            <a:avLst/>
          </a:prstGeom>
          <a:noFill/>
        </p:spPr>
        <p:txBody>
          <a:bodyPr wrap="square" rtlCol="0">
            <a:spAutoFit/>
          </a:bodyPr>
          <a:lstStyle/>
          <a:p>
            <a:pPr>
              <a:spcBef>
                <a:spcPts val="600"/>
              </a:spcBef>
              <a:spcAft>
                <a:spcPts val="600"/>
              </a:spcAft>
            </a:pPr>
            <a:r>
              <a:rPr lang="de-DE" sz="2000" b="1" dirty="0"/>
              <a:t>Bewirtschaftungs- und Waldbaugrundsätze*</a:t>
            </a:r>
            <a:r>
              <a:rPr lang="de-DE" sz="2000" dirty="0"/>
              <a:t> </a:t>
            </a:r>
          </a:p>
          <a:p>
            <a:pPr>
              <a:spcBef>
                <a:spcPts val="600"/>
              </a:spcBef>
              <a:spcAft>
                <a:spcPts val="600"/>
              </a:spcAft>
            </a:pPr>
            <a:r>
              <a:rPr lang="de-DE" b="1" i="1" dirty="0"/>
              <a:t>Richtungs- und Rahmenvorgaben für Waldentwicklungsplanung und operativen Betriebsvollzug</a:t>
            </a:r>
          </a:p>
        </p:txBody>
      </p:sp>
      <p:sp>
        <p:nvSpPr>
          <p:cNvPr id="6" name="Textfeld 5">
            <a:extLst>
              <a:ext uri="{FF2B5EF4-FFF2-40B4-BE49-F238E27FC236}">
                <a16:creationId xmlns:a16="http://schemas.microsoft.com/office/drawing/2014/main" id="{94490DFD-9CC8-C9D0-CDD0-DE93736A9B3E}"/>
              </a:ext>
            </a:extLst>
          </p:cNvPr>
          <p:cNvSpPr txBox="1"/>
          <p:nvPr/>
        </p:nvSpPr>
        <p:spPr>
          <a:xfrm>
            <a:off x="656303" y="1371600"/>
            <a:ext cx="8347076" cy="5724644"/>
          </a:xfrm>
          <a:prstGeom prst="rect">
            <a:avLst/>
          </a:prstGeom>
          <a:noFill/>
        </p:spPr>
        <p:txBody>
          <a:bodyPr wrap="square" rtlCol="0">
            <a:spAutoFit/>
          </a:bodyPr>
          <a:lstStyle/>
          <a:p>
            <a:pPr marL="285750" indent="-285750">
              <a:spcBef>
                <a:spcPts val="600"/>
              </a:spcBef>
              <a:spcAft>
                <a:spcPts val="600"/>
              </a:spcAft>
              <a:buFont typeface="Wingdings" panose="05000000000000000000" pitchFamily="2" charset="2"/>
              <a:buChar char="Ø"/>
            </a:pPr>
            <a:r>
              <a:rPr lang="de-DE" sz="1400" dirty="0">
                <a:latin typeface="Arial" panose="020B0604020202020204" pitchFamily="34" charset="0"/>
                <a:cs typeface="Arial" panose="020B0604020202020204" pitchFamily="34" charset="0"/>
              </a:rPr>
              <a:t>Multifunktionalität mit lokaler Vorrangfunktion / partielle Segregation </a:t>
            </a:r>
            <a:r>
              <a:rPr lang="de-DE" sz="1400" b="1" i="1" dirty="0">
                <a:latin typeface="Arial" panose="020B0604020202020204" pitchFamily="34" charset="0"/>
                <a:cs typeface="Arial" panose="020B0604020202020204" pitchFamily="34" charset="0"/>
              </a:rPr>
              <a:t>versus</a:t>
            </a:r>
            <a:r>
              <a:rPr lang="de-DE" sz="1400" dirty="0">
                <a:latin typeface="Arial" panose="020B0604020202020204" pitchFamily="34" charset="0"/>
                <a:cs typeface="Arial" panose="020B0604020202020204" pitchFamily="34" charset="0"/>
              </a:rPr>
              <a:t> funktionale Segregation (?)</a:t>
            </a:r>
          </a:p>
          <a:p>
            <a:pPr marL="285750" indent="-285750">
              <a:spcBef>
                <a:spcPts val="600"/>
              </a:spcBef>
              <a:spcAft>
                <a:spcPts val="600"/>
              </a:spcAft>
              <a:buFont typeface="Wingdings" panose="05000000000000000000" pitchFamily="2" charset="2"/>
              <a:buChar char="Ø"/>
            </a:pPr>
            <a:r>
              <a:rPr lang="de-DE" sz="1400" dirty="0">
                <a:latin typeface="Arial" panose="020B0604020202020204" pitchFamily="34" charset="0"/>
                <a:cs typeface="Arial" panose="020B0604020202020204" pitchFamily="34" charset="0"/>
              </a:rPr>
              <a:t>Nachhaltige Produktion und stetige Bereitstellung von Holz – Leitfunktion mit lokaler Differenzierung zugunsten anderer, vorrangiger Ökosystemleistungen (?)</a:t>
            </a:r>
          </a:p>
          <a:p>
            <a:pPr marL="285750" indent="-285750">
              <a:spcBef>
                <a:spcPts val="600"/>
              </a:spcBef>
              <a:spcAft>
                <a:spcPts val="600"/>
              </a:spcAft>
              <a:buFont typeface="Wingdings" panose="05000000000000000000" pitchFamily="2" charset="2"/>
              <a:buChar char="Ø"/>
            </a:pPr>
            <a:r>
              <a:rPr lang="de-DE" sz="1400" dirty="0">
                <a:latin typeface="Arial" panose="020B0604020202020204" pitchFamily="34" charset="0"/>
                <a:cs typeface="Arial" panose="020B0604020202020204" pitchFamily="34" charset="0"/>
              </a:rPr>
              <a:t>Planmäßiger Übergang von der äußeren räumlichen Ordnung des schlagweisen Hochwald zur dynamischen, inneren räumlichen Ordnung von standortgerechten Kulturwäldern (?)</a:t>
            </a:r>
          </a:p>
          <a:p>
            <a:pPr marL="285750" indent="-285750">
              <a:spcBef>
                <a:spcPts val="600"/>
              </a:spcBef>
              <a:spcAft>
                <a:spcPts val="600"/>
              </a:spcAft>
              <a:buFont typeface="Wingdings" panose="05000000000000000000" pitchFamily="2" charset="2"/>
              <a:buChar char="Ø"/>
            </a:pPr>
            <a:r>
              <a:rPr lang="de-DE" sz="1400" dirty="0">
                <a:latin typeface="Arial" panose="020B0604020202020204" pitchFamily="34" charset="0"/>
                <a:cs typeface="Arial" panose="020B0604020202020204" pitchFamily="34" charset="0"/>
              </a:rPr>
              <a:t>Natur- und Artenschutz – prinzipielle, der Walddynamik entsprechende Integration in die Waldbewirtschaftung </a:t>
            </a:r>
            <a:r>
              <a:rPr lang="de-DE" sz="1400" i="1" dirty="0">
                <a:latin typeface="Arial" panose="020B0604020202020204" pitchFamily="34" charset="0"/>
                <a:cs typeface="Arial" panose="020B0604020202020204" pitchFamily="34" charset="0"/>
              </a:rPr>
              <a:t>oder / und </a:t>
            </a:r>
            <a:r>
              <a:rPr lang="de-DE" sz="1400" dirty="0">
                <a:latin typeface="Arial" panose="020B0604020202020204" pitchFamily="34" charset="0"/>
                <a:cs typeface="Arial" panose="020B0604020202020204" pitchFamily="34" charset="0"/>
              </a:rPr>
              <a:t>Ausweitung von Schutzgebieten (?)</a:t>
            </a:r>
          </a:p>
          <a:p>
            <a:pPr marL="285750" indent="-285750">
              <a:spcBef>
                <a:spcPts val="600"/>
              </a:spcBef>
              <a:spcAft>
                <a:spcPts val="600"/>
              </a:spcAft>
              <a:buFont typeface="Wingdings" panose="05000000000000000000" pitchFamily="2" charset="2"/>
              <a:buChar char="Ø"/>
            </a:pPr>
            <a:r>
              <a:rPr lang="de-DE" sz="1400" dirty="0">
                <a:latin typeface="Arial" panose="020B0604020202020204" pitchFamily="34" charset="0"/>
                <a:cs typeface="Arial" panose="020B0604020202020204" pitchFamily="34" charset="0"/>
              </a:rPr>
              <a:t>Bodenschutz - Prämisse für Bewirtschaftungsziele und -</a:t>
            </a:r>
            <a:r>
              <a:rPr lang="de-DE" sz="1400" dirty="0" err="1">
                <a:latin typeface="Arial" panose="020B0604020202020204" pitchFamily="34" charset="0"/>
                <a:cs typeface="Arial" panose="020B0604020202020204" pitchFamily="34" charset="0"/>
              </a:rPr>
              <a:t>maßnahmen</a:t>
            </a:r>
            <a:r>
              <a:rPr lang="de-DE" sz="1400" dirty="0">
                <a:latin typeface="Arial" panose="020B0604020202020204" pitchFamily="34" charset="0"/>
                <a:cs typeface="Arial" panose="020B0604020202020204" pitchFamily="34" charset="0"/>
              </a:rPr>
              <a:t> (?)</a:t>
            </a:r>
          </a:p>
          <a:p>
            <a:pPr marL="285750" indent="-285750">
              <a:spcBef>
                <a:spcPts val="600"/>
              </a:spcBef>
              <a:spcAft>
                <a:spcPts val="600"/>
              </a:spcAft>
              <a:buFont typeface="Wingdings" panose="05000000000000000000" pitchFamily="2" charset="2"/>
              <a:buChar char="Ø"/>
            </a:pPr>
            <a:r>
              <a:rPr lang="de-DE" sz="1400" dirty="0">
                <a:latin typeface="Arial" panose="020B0604020202020204" pitchFamily="34" charset="0"/>
                <a:cs typeface="Arial" panose="020B0604020202020204" pitchFamily="34" charset="0"/>
              </a:rPr>
              <a:t>Nutzung von Holz im Rahmen der Nährstoffnachhaltigkeit oder Kompensation eines kritischen Nutzungsniveaus durch Nährstoffzufuhr (?)</a:t>
            </a:r>
          </a:p>
          <a:p>
            <a:pPr marL="285750" indent="-285750">
              <a:spcBef>
                <a:spcPts val="600"/>
              </a:spcBef>
              <a:spcAft>
                <a:spcPts val="600"/>
              </a:spcAft>
              <a:buFont typeface="Wingdings" panose="05000000000000000000" pitchFamily="2" charset="2"/>
              <a:buChar char="Ø"/>
            </a:pPr>
            <a:r>
              <a:rPr lang="de-DE" sz="1400" dirty="0">
                <a:latin typeface="Arial" panose="020B0604020202020204" pitchFamily="34" charset="0"/>
                <a:cs typeface="Arial" panose="020B0604020202020204" pitchFamily="34" charset="0"/>
              </a:rPr>
              <a:t>Waldschutzmonitoring, Waldschutzprognose - Prävention oder Pufferung des Risikos von funktionalen Einbrüchen durch adäquate, differenzierte waldbauliche Behandlungskonzepte oder / und kurative Maßnahmen (?)</a:t>
            </a:r>
          </a:p>
          <a:p>
            <a:pPr marL="285750" indent="-285750">
              <a:spcBef>
                <a:spcPts val="600"/>
              </a:spcBef>
              <a:spcAft>
                <a:spcPts val="600"/>
              </a:spcAft>
              <a:buFont typeface="Wingdings" panose="05000000000000000000" pitchFamily="2" charset="2"/>
              <a:buChar char="Ø"/>
            </a:pPr>
            <a:r>
              <a:rPr lang="de-DE" sz="1400" dirty="0">
                <a:latin typeface="Arial" panose="020B0604020202020204" pitchFamily="34" charset="0"/>
                <a:cs typeface="Arial" panose="020B0604020202020204" pitchFamily="34" charset="0"/>
              </a:rPr>
              <a:t>Potenzial zur Selbstregulation von Wäldern unter dem Einfluss des Klimawandels, von Standortsveränderungen, planmäßig und in differenzierter Intensität entwickeln (?)</a:t>
            </a:r>
          </a:p>
          <a:p>
            <a:pPr marL="285750" indent="-285750">
              <a:spcBef>
                <a:spcPts val="600"/>
              </a:spcBef>
              <a:spcAft>
                <a:spcPts val="600"/>
              </a:spcAft>
              <a:buFont typeface="Wingdings" panose="05000000000000000000" pitchFamily="2" charset="2"/>
              <a:buChar char="Ø"/>
            </a:pPr>
            <a:r>
              <a:rPr lang="de-DE" sz="1400" dirty="0">
                <a:latin typeface="Arial" panose="020B0604020202020204" pitchFamily="34" charset="0"/>
                <a:cs typeface="Arial" panose="020B0604020202020204" pitchFamily="34" charset="0"/>
              </a:rPr>
              <a:t>Management wiederkäuender Schalenwildarten – „Profitcenter“ oder / und Umweltleistung (?)</a:t>
            </a:r>
          </a:p>
          <a:p>
            <a:pPr marL="285750" indent="-285750">
              <a:spcBef>
                <a:spcPts val="600"/>
              </a:spcBef>
              <a:spcAft>
                <a:spcPts val="600"/>
              </a:spcAft>
              <a:buFont typeface="Wingdings" panose="05000000000000000000" pitchFamily="2" charset="2"/>
              <a:buChar char="Ø"/>
            </a:pPr>
            <a:r>
              <a:rPr lang="de-DE" sz="1400" dirty="0">
                <a:latin typeface="Arial" panose="020B0604020202020204" pitchFamily="34" charset="0"/>
                <a:cs typeface="Arial" panose="020B0604020202020204" pitchFamily="34" charset="0"/>
              </a:rPr>
              <a:t>……</a:t>
            </a:r>
          </a:p>
          <a:p>
            <a:pPr marL="285750" indent="-285750">
              <a:spcBef>
                <a:spcPts val="600"/>
              </a:spcBef>
              <a:spcAft>
                <a:spcPts val="600"/>
              </a:spcAft>
              <a:buFont typeface="Wingdings" panose="05000000000000000000" pitchFamily="2" charset="2"/>
              <a:buChar char="Ø"/>
            </a:pPr>
            <a:endParaRPr lang="de-DE"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833547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7"/>
          <p:cNvSpPr/>
          <p:nvPr/>
        </p:nvSpPr>
        <p:spPr>
          <a:xfrm>
            <a:off x="62383" y="0"/>
            <a:ext cx="377953" cy="5537073"/>
          </a:xfrm>
          <a:prstGeom prst="rect">
            <a:avLst/>
          </a:prstGeom>
          <a:blipFill>
            <a:blip r:embed="rId3" cstate="print"/>
            <a:stretch>
              <a:fillRect/>
            </a:stretch>
          </a:blipFill>
        </p:spPr>
        <p:txBody>
          <a:bodyPr wrap="square" lIns="0" tIns="0" rIns="0" bIns="0" rtlCol="0"/>
          <a:lstStyle/>
          <a:p>
            <a:endParaRPr/>
          </a:p>
        </p:txBody>
      </p:sp>
      <p:sp>
        <p:nvSpPr>
          <p:cNvPr id="10" name="object 10"/>
          <p:cNvSpPr txBox="1"/>
          <p:nvPr/>
        </p:nvSpPr>
        <p:spPr>
          <a:xfrm>
            <a:off x="513080" y="6220410"/>
            <a:ext cx="325120" cy="184666"/>
          </a:xfrm>
          <a:prstGeom prst="rect">
            <a:avLst/>
          </a:prstGeom>
        </p:spPr>
        <p:txBody>
          <a:bodyPr vert="horz" wrap="square" lIns="0" tIns="0" rIns="0" bIns="0" rtlCol="0">
            <a:spAutoFit/>
          </a:bodyPr>
          <a:lstStyle/>
          <a:p>
            <a:pPr marL="12700">
              <a:lnSpc>
                <a:spcPct val="100000"/>
              </a:lnSpc>
            </a:pPr>
            <a:r>
              <a:rPr lang="de-DE" sz="1200" dirty="0">
                <a:solidFill>
                  <a:srgbClr val="81837F"/>
                </a:solidFill>
                <a:latin typeface="Arial"/>
                <a:cs typeface="Arial"/>
              </a:rPr>
              <a:t>9</a:t>
            </a:r>
            <a:endParaRPr sz="1200" dirty="0">
              <a:latin typeface="Arial"/>
              <a:cs typeface="Arial"/>
            </a:endParaRPr>
          </a:p>
        </p:txBody>
      </p:sp>
      <p:sp>
        <p:nvSpPr>
          <p:cNvPr id="2" name="object 5">
            <a:extLst>
              <a:ext uri="{FF2B5EF4-FFF2-40B4-BE49-F238E27FC236}">
                <a16:creationId xmlns:a16="http://schemas.microsoft.com/office/drawing/2014/main" id="{443D1E25-C367-533C-EF4F-5EAABF8D54BD}"/>
              </a:ext>
            </a:extLst>
          </p:cNvPr>
          <p:cNvSpPr/>
          <p:nvPr/>
        </p:nvSpPr>
        <p:spPr>
          <a:xfrm>
            <a:off x="0" y="5"/>
            <a:ext cx="402204" cy="6857351"/>
          </a:xfrm>
          <a:prstGeom prst="rect">
            <a:avLst/>
          </a:prstGeom>
          <a:blipFill>
            <a:blip r:embed="rId4" cstate="print"/>
            <a:stretch>
              <a:fillRect/>
            </a:stretch>
          </a:blipFill>
        </p:spPr>
        <p:txBody>
          <a:bodyPr wrap="square" lIns="0" tIns="0" rIns="0" bIns="0" rtlCol="0"/>
          <a:lstStyle/>
          <a:p>
            <a:endParaRPr/>
          </a:p>
        </p:txBody>
      </p:sp>
      <p:sp>
        <p:nvSpPr>
          <p:cNvPr id="4" name="Textfeld 3">
            <a:extLst>
              <a:ext uri="{FF2B5EF4-FFF2-40B4-BE49-F238E27FC236}">
                <a16:creationId xmlns:a16="http://schemas.microsoft.com/office/drawing/2014/main" id="{B36DCC9E-316E-466D-3678-2412DCF4335A}"/>
              </a:ext>
            </a:extLst>
          </p:cNvPr>
          <p:cNvSpPr txBox="1"/>
          <p:nvPr/>
        </p:nvSpPr>
        <p:spPr>
          <a:xfrm rot="16200000">
            <a:off x="-2528371" y="3137972"/>
            <a:ext cx="5426075" cy="369332"/>
          </a:xfrm>
          <a:prstGeom prst="rect">
            <a:avLst/>
          </a:prstGeom>
          <a:noFill/>
        </p:spPr>
        <p:txBody>
          <a:bodyPr wrap="square" rtlCol="0">
            <a:spAutoFit/>
          </a:bodyPr>
          <a:lstStyle/>
          <a:p>
            <a:r>
              <a:rPr lang="de-DE" dirty="0"/>
              <a:t>Strategie, Strategisches Zielsystem, Waldbaugrundsätze</a:t>
            </a:r>
          </a:p>
        </p:txBody>
      </p:sp>
      <p:sp>
        <p:nvSpPr>
          <p:cNvPr id="3" name="Textfeld 2">
            <a:extLst>
              <a:ext uri="{FF2B5EF4-FFF2-40B4-BE49-F238E27FC236}">
                <a16:creationId xmlns:a16="http://schemas.microsoft.com/office/drawing/2014/main" id="{C33BCFB4-E2CA-EC94-DA22-98C4117E0791}"/>
              </a:ext>
            </a:extLst>
          </p:cNvPr>
          <p:cNvSpPr txBox="1"/>
          <p:nvPr/>
        </p:nvSpPr>
        <p:spPr>
          <a:xfrm>
            <a:off x="568324" y="147935"/>
            <a:ext cx="5867400" cy="1107996"/>
          </a:xfrm>
          <a:prstGeom prst="rect">
            <a:avLst/>
          </a:prstGeom>
          <a:noFill/>
        </p:spPr>
        <p:txBody>
          <a:bodyPr wrap="square" rtlCol="0">
            <a:spAutoFit/>
          </a:bodyPr>
          <a:lstStyle/>
          <a:p>
            <a:pPr>
              <a:spcBef>
                <a:spcPts val="600"/>
              </a:spcBef>
              <a:spcAft>
                <a:spcPts val="600"/>
              </a:spcAft>
            </a:pPr>
            <a:r>
              <a:rPr lang="de-DE" sz="2000" b="1" dirty="0"/>
              <a:t>Bewirtschaftungs- und Waldbaugrundsätze*</a:t>
            </a:r>
            <a:r>
              <a:rPr lang="de-DE" sz="2000" dirty="0"/>
              <a:t> </a:t>
            </a:r>
          </a:p>
          <a:p>
            <a:pPr>
              <a:spcBef>
                <a:spcPts val="600"/>
              </a:spcBef>
              <a:spcAft>
                <a:spcPts val="600"/>
              </a:spcAft>
            </a:pPr>
            <a:r>
              <a:rPr lang="de-DE" b="1" i="1" dirty="0"/>
              <a:t>Richtungs- und Rahmenvorgaben für Waldentwicklungsplanung und operativen Betriebsvollzug</a:t>
            </a:r>
          </a:p>
        </p:txBody>
      </p:sp>
      <p:pic>
        <p:nvPicPr>
          <p:cNvPr id="8" name="Grafik 7" descr="Ein Bild, das Text, Screenshot, Reihe, Diagramm enthält.&#10;&#10;KI-generierte Inhalte können fehlerhaft sein.">
            <a:extLst>
              <a:ext uri="{FF2B5EF4-FFF2-40B4-BE49-F238E27FC236}">
                <a16:creationId xmlns:a16="http://schemas.microsoft.com/office/drawing/2014/main" id="{42B9C0E2-9A06-BF62-3CA0-59878CD6EC2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6526" y="1995567"/>
            <a:ext cx="8453211" cy="3485207"/>
          </a:xfrm>
          <a:prstGeom prst="rect">
            <a:avLst/>
          </a:prstGeom>
        </p:spPr>
      </p:pic>
    </p:spTree>
    <p:extLst>
      <p:ext uri="{BB962C8B-B14F-4D97-AF65-F5344CB8AC3E}">
        <p14:creationId xmlns:p14="http://schemas.microsoft.com/office/powerpoint/2010/main" val="35235731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75AE73F3A7726419B17A6AE052AAF73" ma:contentTypeVersion="15" ma:contentTypeDescription="Create a new document." ma:contentTypeScope="" ma:versionID="7826c8860d0fa044ef053e1108407afd">
  <xsd:schema xmlns:xsd="http://www.w3.org/2001/XMLSchema" xmlns:xs="http://www.w3.org/2001/XMLSchema" xmlns:p="http://schemas.microsoft.com/office/2006/metadata/properties" xmlns:ns2="b4de3b38-e3bc-457f-93af-f189da2c859d" xmlns:ns3="7c83095a-db20-459a-9d7d-43b1b6dbea8c" targetNamespace="http://schemas.microsoft.com/office/2006/metadata/properties" ma:root="true" ma:fieldsID="1216832ac8f68ead39ee4eb4b0be036c" ns2:_="" ns3:_="">
    <xsd:import namespace="b4de3b38-e3bc-457f-93af-f189da2c859d"/>
    <xsd:import namespace="7c83095a-db20-459a-9d7d-43b1b6dbea8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SharedWithUsers" minOccurs="0"/>
                <xsd:element ref="ns3:SharedWithDetails" minOccurs="0"/>
                <xsd:element ref="ns2:MediaServiceSearchProperties" minOccurs="0"/>
                <xsd:element ref="ns2:MediaServiceObjectDetectorVersions"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4de3b38-e3bc-457f-93af-f189da2c859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SearchProperties" ma:index="14" nillable="true" ma:displayName="MediaServiceSearchProperties" ma:hidden="true" ma:internalName="MediaServiceSearchProperties" ma:readOnly="true">
      <xsd:simpleType>
        <xsd:restriction base="dms:Note"/>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4b7bff88-3b98-42a0-ae7d-3b40ec868101"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c83095a-db20-459a-9d7d-43b1b6dbea8c"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82debb7e-26e7-41d6-8b55-f3635c35fdd5}" ma:internalName="TaxCatchAll" ma:showField="CatchAllData" ma:web="7c83095a-db20-459a-9d7d-43b1b6dbea8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b4de3b38-e3bc-457f-93af-f189da2c859d">
      <Terms xmlns="http://schemas.microsoft.com/office/infopath/2007/PartnerControls"/>
    </lcf76f155ced4ddcb4097134ff3c332f>
    <TaxCatchAll xmlns="7c83095a-db20-459a-9d7d-43b1b6dbea8c"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8CBFA30-A2F2-48A7-8E96-22C0877CF67E}"/>
</file>

<file path=customXml/itemProps2.xml><?xml version="1.0" encoding="utf-8"?>
<ds:datastoreItem xmlns:ds="http://schemas.openxmlformats.org/officeDocument/2006/customXml" ds:itemID="{78CDB606-D8BC-4034-A7EF-BA67234FD43D}">
  <ds:schemaRefs>
    <ds:schemaRef ds:uri="http://schemas.microsoft.com/office/2006/metadata/properties"/>
    <ds:schemaRef ds:uri="http://schemas.microsoft.com/office/infopath/2007/PartnerControls"/>
    <ds:schemaRef ds:uri="b4de3b38-e3bc-457f-93af-f189da2c859d"/>
    <ds:schemaRef ds:uri="7c83095a-db20-459a-9d7d-43b1b6dbea8c"/>
  </ds:schemaRefs>
</ds:datastoreItem>
</file>

<file path=customXml/itemProps3.xml><?xml version="1.0" encoding="utf-8"?>
<ds:datastoreItem xmlns:ds="http://schemas.openxmlformats.org/officeDocument/2006/customXml" ds:itemID="{7860AF00-9118-45DF-808E-DE7823A5488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1982</Words>
  <Application>Microsoft Office PowerPoint</Application>
  <PresentationFormat>On-screen Show (4:3)</PresentationFormat>
  <Paragraphs>242</Paragraphs>
  <Slides>22</Slides>
  <Notes>20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22</vt:i4>
      </vt:variant>
    </vt:vector>
  </HeadingPairs>
  <TitlesOfParts>
    <vt:vector size="30" baseType="lpstr">
      <vt:lpstr>Aptos</vt:lpstr>
      <vt:lpstr>Arial</vt:lpstr>
      <vt:lpstr>Arial Unicode MS</vt:lpstr>
      <vt:lpstr>Calibri</vt:lpstr>
      <vt:lpstr>Symbol</vt:lpstr>
      <vt:lpstr>Times New Roman</vt:lpstr>
      <vt:lpstr>Wingdings</vt:lpstr>
      <vt:lpstr>Office Theme</vt:lpstr>
      <vt:lpstr>Waldmanagementplanung - Wohin?  Zusammenfassung einer Expertise zum Waldpolitikbericht „Analyse der Effizienz des FMP in der Ukraine und Ausarbeitung eines Entwurfs für ein „Programm zur Entwicklung des FMP und des NFI” unter Berücksichtigung der Erfahrungen Deutschlands und der EU“ [Viktor Melnychenko, 2026]</vt:lpstr>
      <vt:lpstr>Gliederung</vt:lpstr>
      <vt:lpstr>PowerPoint Presentation</vt:lpstr>
      <vt:lpstr>Strategische Erfolgspotenziale  für den Staatsforstbetrieb*</vt:lpstr>
      <vt:lpstr>PowerPoint Presentation</vt:lpstr>
      <vt:lpstr>Effiziente, langfristige,  dynamische Prozessgestaltung </vt:lpstr>
      <vt:lpstr>Programmatische Ausgewogenheit –  Erfolgspotenzial eines Waldbausystems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Wie weiter - eine mögliche (!) Perspektive</vt:lpstr>
      <vt:lpstr>Wie weiter - eine mögliche (!) Perspektive</vt:lpstr>
      <vt:lpstr>Wie weiter - eine mögliche (!) Perspektive</vt:lpstr>
      <vt:lpstr>Wie weiter - eine mögliche (!) Perspektive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Das Gesetz der Ukraine über Forstliches Vermehrungsgut und einige Gesetze zur Verbesserung der Anwendung der Umweltverträglichkeitsprüfung in der Forstwirtschaft</dc:title>
  <dc:creator>Online2PDF.com</dc:creator>
  <cp:lastModifiedBy>Halyna Semytska</cp:lastModifiedBy>
  <cp:revision>5</cp:revision>
  <dcterms:created xsi:type="dcterms:W3CDTF">2024-11-28T15:02:59Z</dcterms:created>
  <dcterms:modified xsi:type="dcterms:W3CDTF">2026-07-20T16:03:28Z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2024-11-28T00:00:00Z</vt:filetime>
  </property>
  <property fmtid="{D5CDD505-2E9C-101B-9397-08002B2CF9AE}" pid="3" name="LastSaved">
    <vt:filetime>2024-11-28T00:00:00Z</vt:filetime>
  </property>
  <property fmtid="{D5CDD505-2E9C-101B-9397-08002B2CF9AE}" pid="4" name="ContentTypeId">
    <vt:lpwstr>0x010100475AE73F3A7726419B17A6AE052AAF73</vt:lpwstr>
  </property>
  <property fmtid="{D5CDD505-2E9C-101B-9397-08002B2CF9AE}" pid="5" name="MediaServiceImageTags">
    <vt:lpwstr/>
  </property>
</Properties>
</file>