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68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x="12192000" cy="6873875"/>
  <p:notesSz cx="6858000" cy="9144000"/>
  <p:defaultTextStyle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A8E1646-58A9-4D58-BE12-BD250E1BBB71}" v="1" dt="2026-07-23T12:37:21.4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lyna Semytska" userId="a3d2e4e7-b9ff-45b1-8635-20d07c4ce47e" providerId="ADAL" clId="{FB7BFF1B-B6B8-43E0-A23D-4DB3B4C8A227}"/>
    <pc:docChg chg="custSel addSld delSld modSld">
      <pc:chgData name="Halyna Semytska" userId="a3d2e4e7-b9ff-45b1-8635-20d07c4ce47e" providerId="ADAL" clId="{FB7BFF1B-B6B8-43E0-A23D-4DB3B4C8A227}" dt="2026-07-23T12:37:31.021" v="2" actId="47"/>
      <pc:docMkLst>
        <pc:docMk/>
      </pc:docMkLst>
      <pc:sldChg chg="modSp del mod">
        <pc:chgData name="Halyna Semytska" userId="a3d2e4e7-b9ff-45b1-8635-20d07c4ce47e" providerId="ADAL" clId="{FB7BFF1B-B6B8-43E0-A23D-4DB3B4C8A227}" dt="2026-07-23T12:37:31.021" v="2" actId="47"/>
        <pc:sldMkLst>
          <pc:docMk/>
          <pc:sldMk cId="0" sldId="256"/>
        </pc:sldMkLst>
        <pc:spChg chg="mod">
          <ac:chgData name="Halyna Semytska" userId="a3d2e4e7-b9ff-45b1-8635-20d07c4ce47e" providerId="ADAL" clId="{FB7BFF1B-B6B8-43E0-A23D-4DB3B4C8A227}" dt="2026-07-23T12:37:21.509" v="1" actId="27636"/>
          <ac:spMkLst>
            <pc:docMk/>
            <pc:sldMk cId="0" sldId="256"/>
            <ac:spMk id="5" creationId="{00000000-0000-0000-0000-000000000000}"/>
          </ac:spMkLst>
        </pc:spChg>
      </pc:sldChg>
      <pc:sldChg chg="add setBg">
        <pc:chgData name="Halyna Semytska" userId="a3d2e4e7-b9ff-45b1-8635-20d07c4ce47e" providerId="ADAL" clId="{FB7BFF1B-B6B8-43E0-A23D-4DB3B4C8A227}" dt="2026-07-23T12:37:21.427" v="0"/>
        <pc:sldMkLst>
          <pc:docMk/>
          <pc:sldMk cId="0" sldId="268"/>
        </pc:sldMkLst>
      </pc:sldChg>
      <pc:sldMasterChg chg="delSldLayout">
        <pc:chgData name="Halyna Semytska" userId="a3d2e4e7-b9ff-45b1-8635-20d07c4ce47e" providerId="ADAL" clId="{FB7BFF1B-B6B8-43E0-A23D-4DB3B4C8A227}" dt="2026-07-23T12:37:31.021" v="2" actId="47"/>
        <pc:sldMasterMkLst>
          <pc:docMk/>
          <pc:sldMasterMk cId="0" sldId="2147483648"/>
        </pc:sldMasterMkLst>
        <pc:sldLayoutChg chg="del">
          <pc:chgData name="Halyna Semytska" userId="a3d2e4e7-b9ff-45b1-8635-20d07c4ce47e" providerId="ADAL" clId="{FB7BFF1B-B6B8-43E0-A23D-4DB3B4C8A227}" dt="2026-07-23T12:37:31.021" v="2" actId="47"/>
          <pc:sldLayoutMkLst>
            <pc:docMk/>
            <pc:sldMasterMk cId="0" sldId="2147483648"/>
            <pc:sldLayoutMk cId="0" sldId="214748364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layout 2"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243330" y="292100"/>
            <a:ext cx="5194300" cy="2527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5240" rIns="0" bIns="0" anchor="t"/>
          <a:lstStyle/>
          <a:p>
            <a:pPr marL="0" marR="0" indent="0" algn="l">
              <a:lnSpc>
                <a:spcPts val="1100"/>
              </a:lnSpc>
              <a:spcAft>
                <a:spcPts val="775"/>
              </a:spcAft>
            </a:pPr>
            <a:r>
              <a:rPr lang="en-US" sz="950" b="1" spc="-10">
                <a:solidFill>
                  <a:srgbClr val="799F29"/>
                </a:solidFill>
                <a:latin typeface="Calibri" panose="02020603050405020304" pitchFamily="2"/>
              </a:rPr>
              <a:t>INTRODUCTION 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0"/>
          </p:nvPr>
        </p:nvSpPr>
        <p:spPr>
          <a:xfrm>
            <a:off x="1243330" y="544830"/>
            <a:ext cx="5194300" cy="82994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4925" rIns="0" bIns="0" anchor="t"/>
          <a:lstStyle/>
          <a:p>
            <a:pPr marL="0" marR="0" indent="0" algn="r">
              <a:lnSpc>
                <a:spcPts val="2400"/>
              </a:lnSpc>
              <a:spcAft>
                <a:spcPts val="3865"/>
              </a:spcAft>
            </a:pPr>
            <a:r>
              <a:rPr lang="en-US" sz="2350" b="1" spc="-15">
                <a:solidFill>
                  <a:srgbClr val="09442F"/>
                </a:solidFill>
                <a:latin typeface="Calibri" panose="02020603050405020304" pitchFamily="2"/>
              </a:rPr>
              <a:t>Four factors driving the urgency of reform 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idx="10"/>
          </p:nvPr>
        </p:nvSpPr>
        <p:spPr>
          <a:xfrm>
            <a:off x="11503025" y="728980"/>
            <a:ext cx="131445" cy="1009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0160" rIns="0" bIns="0" anchor="t"/>
          <a:lstStyle/>
          <a:p>
            <a:pPr marL="0" marR="0" indent="0" algn="l">
              <a:lnSpc>
                <a:spcPts val="700"/>
              </a:lnSpc>
              <a:spcAft>
                <a:spcPts val="0"/>
              </a:spcAft>
            </a:pPr>
            <a:r>
              <a:rPr lang="en-US" sz="650" spc="-25">
                <a:solidFill>
                  <a:srgbClr val="88928D"/>
                </a:solidFill>
                <a:latin typeface="Calibri" panose="02020603050405020304" pitchFamily="2"/>
              </a:rPr>
              <a:t>/ 12 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idx="10"/>
          </p:nvPr>
        </p:nvSpPr>
        <p:spPr>
          <a:xfrm>
            <a:off x="11495405" y="384810"/>
            <a:ext cx="177165" cy="2019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0320" rIns="0" bIns="0" anchor="t"/>
          <a:lstStyle/>
          <a:p>
            <a:pPr marL="0" marR="0" indent="0" algn="l">
              <a:lnSpc>
                <a:spcPts val="1400"/>
              </a:lnSpc>
              <a:spcAft>
                <a:spcPts val="0"/>
              </a:spcAft>
            </a:pPr>
            <a:r>
              <a:rPr lang="en-US" sz="1300" b="1" spc="0">
                <a:solidFill>
                  <a:srgbClr val="FFFFFF"/>
                </a:solidFill>
                <a:latin typeface="Calibri" panose="02020603050405020304" pitchFamily="2"/>
              </a:rPr>
              <a:t>2 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10"/>
          </p:nvPr>
        </p:nvSpPr>
        <p:spPr>
          <a:xfrm>
            <a:off x="490855" y="4940935"/>
            <a:ext cx="2755265" cy="5581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53340" rIns="0" bIns="0" anchor="t">
            <a:normAutofit fontScale="95000"/>
          </a:bodyPr>
          <a:lstStyle/>
          <a:p>
            <a:pPr marL="0" marR="0" indent="0" algn="l">
              <a:lnSpc>
                <a:spcPts val="3900"/>
              </a:lnSpc>
              <a:spcAft>
                <a:spcPts val="0"/>
              </a:spcAft>
            </a:pPr>
            <a:r>
              <a:rPr lang="en-US" sz="3600" b="1" spc="-5">
                <a:solidFill>
                  <a:srgbClr val="9BBA58"/>
                </a:solidFill>
                <a:latin typeface="Calibri" panose="02020603050405020304" pitchFamily="2"/>
              </a:rPr>
              <a:t>10.6 million ha 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10"/>
          </p:nvPr>
        </p:nvSpPr>
        <p:spPr>
          <a:xfrm>
            <a:off x="4413250" y="5020945"/>
            <a:ext cx="6654165" cy="33464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just">
              <a:lnSpc>
                <a:spcPts val="1300"/>
              </a:lnSpc>
              <a:spcAft>
                <a:spcPts val="0"/>
              </a:spcAft>
            </a:pPr>
            <a:r>
              <a:rPr lang="en-US" sz="1050" spc="-5">
                <a:solidFill>
                  <a:srgbClr val="FFFFFF"/>
                </a:solidFill>
                <a:latin typeface="Calibri" panose="02020603050405020304" pitchFamily="2"/>
              </a:rPr>
              <a:t>Ukraine’s forests are a key asset for climate stability, the preservation of biodiversity and post-war economic recovery. The combination of these four factors creates not only an urgent need, but also a unique ‘window of opportunity’ for reform. 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10"/>
          </p:nvPr>
        </p:nvSpPr>
        <p:spPr>
          <a:xfrm>
            <a:off x="1075690" y="2642870"/>
            <a:ext cx="805180" cy="40195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1500"/>
              </a:lnSpc>
              <a:spcAft>
                <a:spcPts val="0"/>
              </a:spcAft>
            </a:pPr>
            <a:r>
              <a:rPr lang="en-US" sz="1300" b="1" spc="-40">
                <a:solidFill>
                  <a:srgbClr val="09442F"/>
                </a:solidFill>
                <a:latin typeface="Arial" panose="02020603050405020304" pitchFamily="2"/>
              </a:rPr>
              <a:t>European integration 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idx="10"/>
          </p:nvPr>
        </p:nvSpPr>
        <p:spPr>
          <a:xfrm>
            <a:off x="3544570" y="2648585"/>
            <a:ext cx="1850390" cy="1879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270" rIns="0" bIns="0" anchor="t"/>
          <a:lstStyle/>
          <a:p>
            <a:pPr marL="0" marR="0" indent="0" algn="l">
              <a:lnSpc>
                <a:spcPts val="1500"/>
              </a:lnSpc>
              <a:spcAft>
                <a:spcPts val="0"/>
              </a:spcAft>
            </a:pPr>
            <a:r>
              <a:rPr lang="en-US" sz="1300" b="1" spc="-40">
                <a:solidFill>
                  <a:srgbClr val="09442F"/>
                </a:solidFill>
                <a:latin typeface="Arial" panose="02020603050405020304" pitchFamily="2"/>
              </a:rPr>
              <a:t>Post-war reconstruction 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idx="10"/>
          </p:nvPr>
        </p:nvSpPr>
        <p:spPr>
          <a:xfrm>
            <a:off x="6757670" y="2646045"/>
            <a:ext cx="1194435" cy="1879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270" rIns="0" bIns="0" anchor="t"/>
          <a:lstStyle/>
          <a:p>
            <a:pPr marL="0" marR="0" indent="0" algn="l">
              <a:lnSpc>
                <a:spcPts val="1400"/>
              </a:lnSpc>
              <a:spcAft>
                <a:spcPts val="0"/>
              </a:spcAft>
            </a:pPr>
            <a:r>
              <a:rPr lang="en-US" sz="1300" b="1" spc="-50">
                <a:solidFill>
                  <a:srgbClr val="09442F"/>
                </a:solidFill>
                <a:latin typeface="Arial" panose="02020603050405020304" pitchFamily="2"/>
              </a:rPr>
              <a:t>Climate change 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idx="10"/>
          </p:nvPr>
        </p:nvSpPr>
        <p:spPr>
          <a:xfrm>
            <a:off x="9177655" y="2642870"/>
            <a:ext cx="1581785" cy="1879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270" rIns="0" bIns="0" anchor="t"/>
          <a:lstStyle/>
          <a:p>
            <a:pPr marL="0" marR="0" indent="0" algn="l">
              <a:lnSpc>
                <a:spcPts val="1400"/>
              </a:lnSpc>
              <a:spcAft>
                <a:spcPts val="0"/>
              </a:spcAft>
            </a:pPr>
            <a:r>
              <a:rPr lang="en-US" sz="1300" b="1" spc="-40">
                <a:solidFill>
                  <a:srgbClr val="09442F"/>
                </a:solidFill>
                <a:latin typeface="Arial" panose="02020603050405020304" pitchFamily="2"/>
              </a:rPr>
              <a:t>Public sector reform 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idx="10"/>
          </p:nvPr>
        </p:nvSpPr>
        <p:spPr>
          <a:xfrm>
            <a:off x="835025" y="3127375"/>
            <a:ext cx="1905000" cy="6096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1200"/>
              </a:lnSpc>
              <a:spcAft>
                <a:spcPts val="0"/>
              </a:spcAft>
            </a:pPr>
            <a:r>
              <a:rPr lang="en-US" sz="900" spc="-10">
                <a:solidFill>
                  <a:srgbClr val="5B665F"/>
                </a:solidFill>
                <a:latin typeface="Calibri" panose="02020603050405020304" pitchFamily="2"/>
              </a:rPr>
              <a:t>Candidate country status and </a:t>
            </a:r>
            <a:br/>
            <a:r>
              <a:rPr lang="en-US" sz="900" spc="-10">
                <a:solidFill>
                  <a:srgbClr val="5B665F"/>
                </a:solidFill>
                <a:latin typeface="Calibri" panose="02020603050405020304" pitchFamily="2"/>
              </a:rPr>
              <a:t>EUDR and LULUCF commitments </a:t>
            </a:r>
            <a:br/>
            <a:r>
              <a:rPr lang="en-US" sz="900" spc="-10">
                <a:solidFill>
                  <a:srgbClr val="5B665F"/>
                </a:solidFill>
                <a:latin typeface="Calibri" panose="02020603050405020304" pitchFamily="2"/>
              </a:rPr>
              <a:t>provide access to EU funding, but require </a:t>
            </a:r>
            <a:br/>
            <a:r>
              <a:rPr lang="en-US" sz="900" spc="-10">
                <a:solidFill>
                  <a:srgbClr val="5B665F"/>
                </a:solidFill>
                <a:latin typeface="Calibri" panose="02020603050405020304" pitchFamily="2"/>
              </a:rPr>
              <a:t>relevant data. 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idx="10"/>
          </p:nvPr>
        </p:nvSpPr>
        <p:spPr>
          <a:xfrm>
            <a:off x="3877310" y="3130550"/>
            <a:ext cx="1414145" cy="59118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810" rIns="0" bIns="0" anchor="t"/>
          <a:lstStyle/>
          <a:p>
            <a:pPr marL="0" marR="0" indent="0" algn="ctr">
              <a:lnSpc>
                <a:spcPts val="1200"/>
              </a:lnSpc>
              <a:spcAft>
                <a:spcPts val="20"/>
              </a:spcAft>
            </a:pPr>
            <a:r>
              <a:rPr lang="en-US" sz="900" spc="-10">
                <a:solidFill>
                  <a:srgbClr val="5B665F"/>
                </a:solidFill>
                <a:latin typeface="Calibri" panose="02020603050405020304" pitchFamily="2"/>
              </a:rPr>
              <a:t>Forests damaged by fires, </a:t>
            </a:r>
            <a:br/>
            <a:r>
              <a:rPr lang="en-US" sz="900" spc="-10">
                <a:solidFill>
                  <a:srgbClr val="5B665F"/>
                </a:solidFill>
                <a:latin typeface="Calibri" panose="02020603050405020304" pitchFamily="2"/>
              </a:rPr>
              <a:t>mining and combat operations </a:t>
            </a:r>
            <a:br/>
            <a:r>
              <a:rPr lang="en-US" sz="900" spc="-10">
                <a:solidFill>
                  <a:srgbClr val="5B665F"/>
                </a:solidFill>
                <a:latin typeface="Calibri" panose="02020603050405020304" pitchFamily="2"/>
              </a:rPr>
              <a:t>require accurate data for </a:t>
            </a:r>
            <a:br/>
            <a:r>
              <a:rPr lang="en-US" sz="900" spc="-10">
                <a:solidFill>
                  <a:srgbClr val="5B665F"/>
                </a:solidFill>
                <a:latin typeface="Calibri" panose="02020603050405020304" pitchFamily="2"/>
              </a:rPr>
              <a:t>reconstruction planning. </a:t>
            </a:r>
          </a:p>
        </p:txBody>
      </p:sp>
      <p:sp>
        <p:nvSpPr>
          <p:cNvPr id="24" name="Text Placeholder 23"/>
          <p:cNvSpPr>
            <a:spLocks noGrp="1"/>
          </p:cNvSpPr>
          <p:nvPr>
            <p:ph type="body" idx="10"/>
          </p:nvPr>
        </p:nvSpPr>
        <p:spPr>
          <a:xfrm>
            <a:off x="6480175" y="3130550"/>
            <a:ext cx="1825625" cy="7467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1200"/>
              </a:lnSpc>
              <a:spcAft>
                <a:spcPts val="20"/>
              </a:spcAft>
            </a:pPr>
            <a:r>
              <a:rPr lang="en-US" sz="900" spc="-10">
                <a:solidFill>
                  <a:srgbClr val="5B665F"/>
                </a:solidFill>
                <a:latin typeface="Calibri" panose="02020603050405020304" pitchFamily="2"/>
              </a:rPr>
              <a:t>The dieback of the Polissya pine forests </a:t>
            </a:r>
            <a:br/>
            <a:r>
              <a:rPr lang="en-US" sz="900" spc="-10">
                <a:solidFill>
                  <a:srgbClr val="5B665F"/>
                </a:solidFill>
                <a:latin typeface="Calibri" panose="02020603050405020304" pitchFamily="2"/>
              </a:rPr>
              <a:t>(over 200,000 hectares) and the </a:t>
            </a:r>
            <a:br/>
            <a:r>
              <a:rPr lang="en-US" sz="900" spc="-10">
                <a:solidFill>
                  <a:srgbClr val="5B665F"/>
                </a:solidFill>
                <a:latin typeface="Calibri" panose="02020603050405020304" pitchFamily="2"/>
              </a:rPr>
              <a:t>degradation of spruce forests in the </a:t>
            </a:r>
            <a:br/>
            <a:r>
              <a:rPr lang="en-US" sz="900" spc="-10">
                <a:solidFill>
                  <a:srgbClr val="5B665F"/>
                </a:solidFill>
                <a:latin typeface="Calibri" panose="02020603050405020304" pitchFamily="2"/>
              </a:rPr>
              <a:t>Carpathians call for new approaches to </a:t>
            </a:r>
            <a:br/>
            <a:r>
              <a:rPr lang="en-US" sz="900" spc="-10">
                <a:solidFill>
                  <a:srgbClr val="5B665F"/>
                </a:solidFill>
                <a:latin typeface="Calibri" panose="02020603050405020304" pitchFamily="2"/>
              </a:rPr>
              <a:t>planning. 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idx="10"/>
          </p:nvPr>
        </p:nvSpPr>
        <p:spPr>
          <a:xfrm>
            <a:off x="9421495" y="3127375"/>
            <a:ext cx="1649095" cy="6978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8890" rIns="0" bIns="0" anchor="t"/>
          <a:lstStyle/>
          <a:p>
            <a:pPr marL="0" marR="0" indent="0" algn="l">
              <a:lnSpc>
                <a:spcPts val="1100"/>
              </a:lnSpc>
              <a:spcAft>
                <a:spcPts val="0"/>
              </a:spcAft>
            </a:pPr>
            <a:r>
              <a:rPr lang="en-US" sz="900" spc="0">
                <a:solidFill>
                  <a:srgbClr val="5B665F"/>
                </a:solidFill>
                <a:latin typeface="Calibri" panose="02020603050405020304" pitchFamily="2"/>
              </a:rPr>
              <a:t>The general trend towards optimizing state-owned enterprises is paving the way for the reorganisation of the ‘Ukrderzhlisproekt’ Association. 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idx="10"/>
          </p:nvPr>
        </p:nvSpPr>
        <p:spPr>
          <a:xfrm>
            <a:off x="438785" y="6639560"/>
            <a:ext cx="11303000" cy="23114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91440" marR="0" indent="0" algn="l">
              <a:lnSpc>
                <a:spcPts val="800"/>
              </a:lnSpc>
              <a:spcAft>
                <a:spcPts val="95"/>
              </a:spcAft>
            </a:pPr>
            <a:r>
              <a:rPr lang="en-US" sz="700" spc="0">
                <a:solidFill>
                  <a:srgbClr val="88928D"/>
                </a:solidFill>
                <a:latin typeface="Calibri" panose="02020603050405020304" pitchFamily="2"/>
              </a:rPr>
              <a:t>Analysis of the effectiveness of forest management planning and non-timber forest products in Ukraine · </a:t>
            </a:r>
            <a:br/>
            <a:r>
              <a:rPr lang="en-US" sz="700" spc="0">
                <a:solidFill>
                  <a:srgbClr val="88928D"/>
                </a:solidFill>
                <a:latin typeface="Calibri" panose="02020603050405020304" pitchFamily="2"/>
              </a:rPr>
              <a:t>Round table organised by the State Forest Resources Agency in Ukraine 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layout 11"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0"/>
          </p:nvPr>
        </p:nvSpPr>
        <p:spPr>
          <a:xfrm>
            <a:off x="1243330" y="292100"/>
            <a:ext cx="5867400" cy="2527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5240" rIns="0" bIns="0" anchor="t"/>
          <a:lstStyle/>
          <a:p>
            <a:pPr marL="0" marR="0" indent="0" algn="l">
              <a:lnSpc>
                <a:spcPts val="1100"/>
              </a:lnSpc>
              <a:spcAft>
                <a:spcPts val="775"/>
              </a:spcAft>
            </a:pPr>
            <a:r>
              <a:rPr lang="en-US" sz="950" b="1" spc="0">
                <a:solidFill>
                  <a:srgbClr val="799F29"/>
                </a:solidFill>
                <a:latin typeface="Calibri" panose="02020603050405020304" pitchFamily="2"/>
              </a:rPr>
              <a:t>PART III · RISKS AND SOLUTIONS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>
          <a:xfrm>
            <a:off x="1243330" y="544830"/>
            <a:ext cx="5867400" cy="89408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4925" rIns="0" bIns="0" anchor="t"/>
          <a:lstStyle/>
          <a:p>
            <a:pPr marL="0" marR="0" indent="0" algn="r">
              <a:lnSpc>
                <a:spcPts val="2400"/>
              </a:lnSpc>
              <a:spcAft>
                <a:spcPts val="4365"/>
              </a:spcAft>
            </a:pPr>
            <a:r>
              <a:rPr lang="en-US" sz="2350" b="1" spc="-15">
                <a:solidFill>
                  <a:srgbClr val="09442F"/>
                </a:solidFill>
                <a:latin typeface="Calibri" panose="02020603050405020304" pitchFamily="2"/>
              </a:rPr>
              <a:t>Risks and urgent measures for the Government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0"/>
          </p:nvPr>
        </p:nvSpPr>
        <p:spPr>
          <a:xfrm>
            <a:off x="11503025" y="728980"/>
            <a:ext cx="131445" cy="1009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0160" rIns="0" bIns="0" anchor="t"/>
          <a:lstStyle/>
          <a:p>
            <a:pPr marL="0" marR="0" indent="0" algn="l">
              <a:lnSpc>
                <a:spcPts val="700"/>
              </a:lnSpc>
              <a:spcAft>
                <a:spcPts val="0"/>
              </a:spcAft>
            </a:pPr>
            <a:r>
              <a:rPr lang="en-US" sz="650" spc="-25">
                <a:solidFill>
                  <a:srgbClr val="88928D"/>
                </a:solidFill>
                <a:latin typeface="Calibri" panose="02020603050405020304" pitchFamily="2"/>
              </a:rPr>
              <a:t>/ 12 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idx="10"/>
          </p:nvPr>
        </p:nvSpPr>
        <p:spPr>
          <a:xfrm>
            <a:off x="11431270" y="384810"/>
            <a:ext cx="271780" cy="2019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0320" rIns="0" bIns="0" anchor="t"/>
          <a:lstStyle/>
          <a:p>
            <a:pPr marL="0" marR="0" indent="0" algn="l">
              <a:lnSpc>
                <a:spcPts val="1400"/>
              </a:lnSpc>
              <a:spcAft>
                <a:spcPts val="0"/>
              </a:spcAft>
            </a:pPr>
            <a:r>
              <a:rPr lang="en-US" sz="1300" b="1" spc="0">
                <a:solidFill>
                  <a:srgbClr val="FFFFFF"/>
                </a:solidFill>
                <a:latin typeface="Calibri" panose="02020603050405020304" pitchFamily="2"/>
              </a:rPr>
              <a:t>11 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0"/>
          </p:nvPr>
        </p:nvSpPr>
        <p:spPr>
          <a:xfrm>
            <a:off x="835025" y="1773555"/>
            <a:ext cx="2776855" cy="17335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270" rIns="0" bIns="0" anchor="t"/>
          <a:lstStyle/>
          <a:p>
            <a:pPr marL="0" marR="0" indent="0" algn="l">
              <a:lnSpc>
                <a:spcPts val="1300"/>
              </a:lnSpc>
              <a:spcAft>
                <a:spcPts val="0"/>
              </a:spcAft>
            </a:pPr>
            <a:r>
              <a:rPr lang="en-US" sz="1200" b="1" spc="-20">
                <a:solidFill>
                  <a:srgbClr val="09442F"/>
                </a:solidFill>
                <a:latin typeface="Arial" panose="02020603050405020304" pitchFamily="2"/>
              </a:rPr>
              <a:t>Managing risks across four categories 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10"/>
          </p:nvPr>
        </p:nvSpPr>
        <p:spPr>
          <a:xfrm>
            <a:off x="1423670" y="2232660"/>
            <a:ext cx="3891915" cy="47371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1200"/>
              </a:lnSpc>
              <a:spcAft>
                <a:spcPts val="0"/>
              </a:spcAft>
            </a:pPr>
            <a:r>
              <a:rPr lang="en-US" sz="1050" b="1" spc="-15">
                <a:solidFill>
                  <a:srgbClr val="09442F"/>
                </a:solidFill>
                <a:latin typeface="Arial" panose="02020603050405020304" pitchFamily="2"/>
              </a:rPr>
              <a:t>Military </a:t>
            </a:r>
          </a:p>
          <a:p>
            <a:pPr marL="0" marR="0" indent="0" algn="just">
              <a:lnSpc>
                <a:spcPts val="1000"/>
              </a:lnSpc>
              <a:spcBef>
                <a:spcPts val="460"/>
              </a:spcBef>
              <a:spcAft>
                <a:spcPts val="0"/>
              </a:spcAft>
            </a:pPr>
            <a:r>
              <a:rPr lang="en-US" sz="750" spc="0">
                <a:solidFill>
                  <a:srgbClr val="5B665F"/>
                </a:solidFill>
                <a:latin typeface="Calibri" panose="02020603050405020304" pitchFamily="2"/>
              </a:rPr>
              <a:t>Restricted access to forests; loss of equipment → priorifising safe regions, Senfinel/LiDAR/UAVs for inaccessible areas. 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10"/>
          </p:nvPr>
        </p:nvSpPr>
        <p:spPr>
          <a:xfrm>
            <a:off x="1420495" y="3438525"/>
            <a:ext cx="3566160" cy="240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just">
              <a:lnSpc>
                <a:spcPts val="900"/>
              </a:lnSpc>
              <a:spcAft>
                <a:spcPts val="0"/>
              </a:spcAft>
            </a:pPr>
            <a:r>
              <a:rPr lang="en-US" sz="750" spc="0">
                <a:solidFill>
                  <a:srgbClr val="5B665F"/>
                </a:solidFill>
                <a:latin typeface="Calibri" panose="02020603050405020304" pitchFamily="2"/>
              </a:rPr>
              <a:t>Delays in adopfing legislafion, resistance from staff → job security guarantees, transparent communication, support from the Verkhovna Rada. 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10"/>
          </p:nvPr>
        </p:nvSpPr>
        <p:spPr>
          <a:xfrm>
            <a:off x="1426210" y="3204845"/>
            <a:ext cx="725805" cy="1524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1200"/>
              </a:lnSpc>
              <a:spcAft>
                <a:spcPts val="0"/>
              </a:spcAft>
            </a:pPr>
            <a:r>
              <a:rPr lang="en-US" sz="1050" b="1" spc="-60">
                <a:solidFill>
                  <a:srgbClr val="09442F"/>
                </a:solidFill>
                <a:latin typeface="Arial" panose="02020603050405020304" pitchFamily="2"/>
              </a:rPr>
              <a:t>Institutional 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10"/>
          </p:nvPr>
        </p:nvSpPr>
        <p:spPr>
          <a:xfrm>
            <a:off x="1420495" y="4426585"/>
            <a:ext cx="2367915" cy="2641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just">
              <a:lnSpc>
                <a:spcPts val="1000"/>
              </a:lnSpc>
              <a:spcAft>
                <a:spcPts val="0"/>
              </a:spcAft>
            </a:pPr>
            <a:r>
              <a:rPr lang="en-US" sz="750" spc="0">
                <a:solidFill>
                  <a:srgbClr val="5B665F"/>
                </a:solidFill>
                <a:latin typeface="Calibri" panose="02020603050405020304" pitchFamily="2"/>
              </a:rPr>
              <a:t>Insufficient funding, delays in aid → protected budget lines, a contingency fund covering 3–6 months. 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10"/>
          </p:nvPr>
        </p:nvSpPr>
        <p:spPr>
          <a:xfrm>
            <a:off x="1426210" y="4173855"/>
            <a:ext cx="554990" cy="1524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1200"/>
              </a:lnSpc>
              <a:spcAft>
                <a:spcPts val="0"/>
              </a:spcAft>
            </a:pPr>
            <a:r>
              <a:rPr lang="en-US" sz="1050" b="1" spc="-70">
                <a:solidFill>
                  <a:srgbClr val="09442F"/>
                </a:solidFill>
                <a:latin typeface="Arial" panose="02020603050405020304" pitchFamily="2"/>
              </a:rPr>
              <a:t>Financial 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idx="10"/>
          </p:nvPr>
        </p:nvSpPr>
        <p:spPr>
          <a:xfrm>
            <a:off x="1423670" y="5146040"/>
            <a:ext cx="2075180" cy="1530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1200"/>
              </a:lnSpc>
              <a:spcAft>
                <a:spcPts val="0"/>
              </a:spcAft>
            </a:pPr>
            <a:r>
              <a:rPr lang="en-US" sz="1050" b="1" spc="-15">
                <a:solidFill>
                  <a:srgbClr val="09442F"/>
                </a:solidFill>
                <a:latin typeface="Arial" panose="02020603050405020304" pitchFamily="2"/>
              </a:rPr>
              <a:t>Technological and cybersecurity 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idx="10"/>
          </p:nvPr>
        </p:nvSpPr>
        <p:spPr>
          <a:xfrm>
            <a:off x="1423670" y="5383530"/>
            <a:ext cx="3766820" cy="2362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just">
              <a:lnSpc>
                <a:spcPts val="900"/>
              </a:lnSpc>
              <a:spcAft>
                <a:spcPts val="0"/>
              </a:spcAft>
            </a:pPr>
            <a:r>
              <a:rPr lang="en-US" sz="750" spc="0">
                <a:solidFill>
                  <a:srgbClr val="5B665F"/>
                </a:solidFill>
                <a:latin typeface="Calibri" panose="02020603050405020304" pitchFamily="2"/>
              </a:rPr>
              <a:t>Complex integrafion with registers, cyber incidents → phased implementafion, compliance with CERT-UA. 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idx="10"/>
          </p:nvPr>
        </p:nvSpPr>
        <p:spPr>
          <a:xfrm>
            <a:off x="6744970" y="1751965"/>
            <a:ext cx="2691765" cy="17335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270" rIns="0" bIns="0" anchor="t"/>
          <a:lstStyle/>
          <a:p>
            <a:pPr marL="0" marR="0" indent="0" algn="l">
              <a:lnSpc>
                <a:spcPts val="1300"/>
              </a:lnSpc>
              <a:spcAft>
                <a:spcPts val="0"/>
              </a:spcAft>
            </a:pPr>
            <a:r>
              <a:rPr lang="en-US" sz="1200" b="1" spc="-20">
                <a:solidFill>
                  <a:srgbClr val="FFFFFF"/>
                </a:solidFill>
                <a:latin typeface="Arial" panose="02020603050405020304" pitchFamily="2"/>
              </a:rPr>
              <a:t>Urgent — for the Cabinet of Ministers 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idx="10"/>
          </p:nvPr>
        </p:nvSpPr>
        <p:spPr>
          <a:xfrm>
            <a:off x="7284720" y="2290445"/>
            <a:ext cx="3660775" cy="2641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just">
              <a:lnSpc>
                <a:spcPts val="1000"/>
              </a:lnSpc>
              <a:spcAft>
                <a:spcPts val="0"/>
              </a:spcAft>
            </a:pPr>
            <a:r>
              <a:rPr lang="en-US" sz="900" spc="0">
                <a:solidFill>
                  <a:srgbClr val="FFFFFF"/>
                </a:solidFill>
                <a:latin typeface="Calibri" panose="02020603050405020304" pitchFamily="2"/>
              </a:rPr>
              <a:t>Adopt a resolution on the reorganisation of the ‘Ukrderzhlisproekt’ Association into 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idx="10"/>
          </p:nvPr>
        </p:nvSpPr>
        <p:spPr>
          <a:xfrm>
            <a:off x="7284720" y="2607310"/>
            <a:ext cx="2999105" cy="12954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2700" rIns="0" bIns="0" anchor="t"/>
          <a:lstStyle/>
          <a:p>
            <a:pPr marL="0" marR="0" indent="0" algn="l">
              <a:lnSpc>
                <a:spcPts val="900"/>
              </a:lnSpc>
              <a:spcAft>
                <a:spcPts val="0"/>
              </a:spcAft>
            </a:pPr>
            <a:r>
              <a:rPr lang="en-US" sz="900" spc="-10">
                <a:solidFill>
                  <a:srgbClr val="FFFFFF"/>
                </a:solidFill>
                <a:latin typeface="Calibri" panose="02020603050405020304" pitchFamily="2"/>
              </a:rPr>
              <a:t>the ‘ULP’ Concern, setting out its powers and sources of funding. </a:t>
            </a:r>
          </a:p>
        </p:txBody>
      </p:sp>
      <p:sp>
        <p:nvSpPr>
          <p:cNvPr id="24" name="Text Placeholder 23"/>
          <p:cNvSpPr>
            <a:spLocks noGrp="1"/>
          </p:cNvSpPr>
          <p:nvPr>
            <p:ph type="body" idx="10"/>
          </p:nvPr>
        </p:nvSpPr>
        <p:spPr>
          <a:xfrm>
            <a:off x="6793865" y="3459480"/>
            <a:ext cx="3557270" cy="21018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1500"/>
              </a:lnSpc>
              <a:spcAft>
                <a:spcPts val="120"/>
              </a:spcAft>
              <a:tabLst>
                <a:tab pos="3566160" algn="r"/>
              </a:tabLst>
            </a:pPr>
            <a:r>
              <a:rPr lang="en-US" sz="1300" b="1" spc="0">
                <a:solidFill>
                  <a:srgbClr val="FFFFFF"/>
                </a:solidFill>
                <a:latin typeface="Arial" panose="02020603050405020304" pitchFamily="2"/>
              </a:rPr>
              <a:t>2 </a:t>
            </a:r>
            <a:r>
              <a:rPr lang="en-US" sz="900" spc="0">
                <a:solidFill>
                  <a:srgbClr val="FFFFFF"/>
                </a:solidFill>
                <a:latin typeface="Calibri" panose="02020603050405020304" pitchFamily="2"/>
              </a:rPr>
              <a:t>Amend CMU Resolutions Nos. 112, 848 and 392 concerning digital 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idx="10"/>
          </p:nvPr>
        </p:nvSpPr>
        <p:spPr>
          <a:xfrm>
            <a:off x="7291070" y="3669665"/>
            <a:ext cx="3242945" cy="1009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800"/>
              </a:lnSpc>
              <a:spcAft>
                <a:spcPts val="0"/>
              </a:spcAft>
            </a:pPr>
            <a:r>
              <a:rPr lang="en-US" sz="900" spc="-10">
                <a:solidFill>
                  <a:srgbClr val="FFFFFF"/>
                </a:solidFill>
                <a:latin typeface="Calibri" panose="02020603050405020304" pitchFamily="2"/>
              </a:rPr>
              <a:t>procedures, private contractors, and EUDR and LULUCF requirements. 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idx="10"/>
          </p:nvPr>
        </p:nvSpPr>
        <p:spPr>
          <a:xfrm>
            <a:off x="7284720" y="4631055"/>
            <a:ext cx="3483610" cy="44704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just">
              <a:lnSpc>
                <a:spcPts val="1100"/>
              </a:lnSpc>
              <a:spcAft>
                <a:spcPts val="0"/>
              </a:spcAft>
            </a:pPr>
            <a:r>
              <a:rPr lang="en-US" sz="900" spc="0">
                <a:solidFill>
                  <a:srgbClr val="FFFFFF"/>
                </a:solidFill>
                <a:latin typeface="Calibri" panose="02020603050405020304" pitchFamily="2"/>
              </a:rPr>
              <a:t>Approve the medium-term budget programme for the National Institute of Forestry and </a:t>
            </a:r>
          </a:p>
          <a:p>
            <a:pPr marL="0" marR="0" indent="0" algn="l">
              <a:lnSpc>
                <a:spcPts val="900"/>
              </a:lnSpc>
              <a:spcBef>
                <a:spcPts val="515"/>
              </a:spcBef>
              <a:spcAft>
                <a:spcPts val="0"/>
              </a:spcAft>
            </a:pPr>
            <a:r>
              <a:rPr lang="en-US" sz="900" spc="0">
                <a:solidFill>
                  <a:srgbClr val="FFFFFF"/>
                </a:solidFill>
                <a:latin typeface="Calibri" panose="02020603050405020304" pitchFamily="2"/>
              </a:rPr>
              <a:t>the State Forest Cadastre for 2026–2030. </a:t>
            </a:r>
          </a:p>
        </p:txBody>
      </p:sp>
      <p:sp>
        <p:nvSpPr>
          <p:cNvPr id="27" name="Text Placeholder 26"/>
          <p:cNvSpPr>
            <a:spLocks noGrp="1"/>
          </p:cNvSpPr>
          <p:nvPr>
            <p:ph type="body" idx="10"/>
          </p:nvPr>
        </p:nvSpPr>
        <p:spPr>
          <a:xfrm>
            <a:off x="6577330" y="5834380"/>
            <a:ext cx="4718685" cy="2400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just">
              <a:lnSpc>
                <a:spcPts val="900"/>
              </a:lnSpc>
              <a:spcAft>
                <a:spcPts val="0"/>
              </a:spcAft>
            </a:pPr>
            <a:r>
              <a:rPr lang="en-US" sz="750" i="1" spc="-5">
                <a:solidFill>
                  <a:srgbClr val="9FC54D"/>
                </a:solidFill>
                <a:latin typeface="Calibri" panose="02020603050405020304" pitchFamily="2"/>
              </a:rPr>
              <a:t>For the Ministry of Economy/State Forest Resources Agency: a legal opinion on the structure of the Concern, the articles of association of the limited liability company, the formation of the Supervisory Board, and negotiations with FAO/GIZ/EFI. </a:t>
            </a:r>
          </a:p>
        </p:txBody>
      </p:sp>
      <p:sp>
        <p:nvSpPr>
          <p:cNvPr id="28" name="Text Placeholder 27"/>
          <p:cNvSpPr>
            <a:spLocks noGrp="1"/>
          </p:cNvSpPr>
          <p:nvPr>
            <p:ph type="body" idx="10"/>
          </p:nvPr>
        </p:nvSpPr>
        <p:spPr>
          <a:xfrm>
            <a:off x="6760210" y="2334895"/>
            <a:ext cx="131445" cy="1898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270" rIns="0" bIns="0" anchor="t"/>
          <a:lstStyle/>
          <a:p>
            <a:pPr marL="0" marR="0" indent="0" algn="l">
              <a:lnSpc>
                <a:spcPts val="1500"/>
              </a:lnSpc>
              <a:spcAft>
                <a:spcPts val="0"/>
              </a:spcAft>
            </a:pPr>
            <a:r>
              <a:rPr lang="en-US" sz="1300" b="1" spc="0">
                <a:solidFill>
                  <a:srgbClr val="FFFFFF"/>
                </a:solidFill>
                <a:latin typeface="Arial" panose="02020603050405020304" pitchFamily="2"/>
              </a:rPr>
              <a:t>1 </a:t>
            </a:r>
          </a:p>
        </p:txBody>
      </p:sp>
      <p:sp>
        <p:nvSpPr>
          <p:cNvPr id="29" name="Text Placeholder 28"/>
          <p:cNvSpPr>
            <a:spLocks noGrp="1"/>
          </p:cNvSpPr>
          <p:nvPr>
            <p:ph type="body" idx="10"/>
          </p:nvPr>
        </p:nvSpPr>
        <p:spPr>
          <a:xfrm>
            <a:off x="6734810" y="4672965"/>
            <a:ext cx="194310" cy="1898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270" rIns="0" bIns="0" anchor="t"/>
          <a:lstStyle/>
          <a:p>
            <a:pPr marL="0" marR="0" indent="0" algn="l">
              <a:lnSpc>
                <a:spcPts val="1400"/>
              </a:lnSpc>
              <a:spcAft>
                <a:spcPts val="0"/>
              </a:spcAft>
            </a:pPr>
            <a:r>
              <a:rPr lang="en-US" sz="1300" b="1" spc="0">
                <a:solidFill>
                  <a:srgbClr val="FFFFFF"/>
                </a:solidFill>
                <a:latin typeface="Arial" panose="02020603050405020304" pitchFamily="2"/>
              </a:rPr>
              <a:t>3 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0"/>
          </p:nvPr>
        </p:nvSpPr>
        <p:spPr>
          <a:xfrm>
            <a:off x="423545" y="6639560"/>
            <a:ext cx="11226800" cy="23114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91440" marR="0" indent="0" algn="l">
              <a:lnSpc>
                <a:spcPts val="800"/>
              </a:lnSpc>
              <a:spcAft>
                <a:spcPts val="95"/>
              </a:spcAft>
            </a:pPr>
            <a:r>
              <a:rPr lang="en-US" sz="700" spc="0">
                <a:solidFill>
                  <a:srgbClr val="88928D"/>
                </a:solidFill>
                <a:latin typeface="Calibri" panose="02020603050405020304" pitchFamily="2"/>
              </a:rPr>
              <a:t>Analysis of the effectiveness of forest management planning and non-timber forest products in Ukraine · </a:t>
            </a:r>
            <a:br/>
            <a:r>
              <a:rPr lang="en-US" sz="700" spc="0">
                <a:solidFill>
                  <a:srgbClr val="88928D"/>
                </a:solidFill>
                <a:latin typeface="Calibri" panose="02020603050405020304" pitchFamily="2"/>
              </a:rPr>
              <a:t>Round table organised by the State Forest Resources Agency in Ukraine 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layout 12"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layout 1"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0"/>
          </p:nvPr>
        </p:nvSpPr>
        <p:spPr>
          <a:xfrm>
            <a:off x="1188720" y="456349"/>
            <a:ext cx="10354310" cy="347513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2700" rIns="0" bIns="0" anchor="t"/>
          <a:lstStyle>
            <a:lvl1pPr marL="9281160" marR="0" indent="0" algn="l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indent="0" algn="l">
              <a:lnSpc>
                <a:spcPts val="800"/>
              </a:lnSpc>
              <a:spcAft>
                <a:spcPts val="0"/>
              </a:spcAft>
            </a:pPr>
            <a:r>
              <a:rPr lang="en-US" sz="900" b="1" spc="0">
                <a:solidFill>
                  <a:srgbClr val="FFFFFF"/>
                </a:solidFill>
                <a:latin typeface="Calibri" panose="02020603050405020304" pitchFamily="2"/>
              </a:rPr>
              <a:t>STATE FOREST RESOURCES </a:t>
            </a:r>
          </a:p>
          <a:p>
            <a:pPr marL="9281160" marR="0" indent="0" algn="l">
              <a:lnSpc>
                <a:spcPts val="6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b="1" spc="-10">
                <a:solidFill>
                  <a:srgbClr val="FFFFFF"/>
                </a:solidFill>
                <a:latin typeface="Calibri" panose="02020603050405020304" pitchFamily="2"/>
              </a:rPr>
              <a:t>State Enterprise </a:t>
            </a:r>
          </a:p>
          <a:p>
            <a:pPr marL="0" marR="0" indent="0" algn="l">
              <a:lnSpc>
                <a:spcPts val="6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b="1" spc="0">
                <a:solidFill>
                  <a:srgbClr val="FFFFFF"/>
                </a:solidFill>
                <a:latin typeface="Calibri" panose="02020603050405020304" pitchFamily="2"/>
              </a:rPr>
              <a:t>AGENCY OF UKRAINE </a:t>
            </a:r>
          </a:p>
          <a:p>
            <a:pPr marL="9281160" marR="0" indent="0" algn="l">
              <a:lnSpc>
                <a:spcPts val="7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b="1" spc="-35">
                <a:solidFill>
                  <a:srgbClr val="FFFFFF"/>
                </a:solidFill>
                <a:latin typeface="Calibri" panose="02020603050405020304" pitchFamily="2"/>
              </a:rPr>
              <a:t>‘UKRDERZHLISPROEKT’ 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725171" y="2169726"/>
            <a:ext cx="9482455" cy="95025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>
            <a:lvl1pPr marL="0" marR="0" indent="0" algn="just">
              <a:lnSpc>
                <a:spcPts val="3700"/>
              </a:lnSpc>
              <a:spcAft>
                <a:spcPts val="0"/>
              </a:spcAft>
              <a:defRPr/>
            </a:lvl1pPr>
          </a:lstStyle>
          <a:p>
            <a:pPr marL="0" marR="0" indent="0" algn="just">
              <a:lnSpc>
                <a:spcPts val="3700"/>
              </a:lnSpc>
              <a:spcAft>
                <a:spcPts val="0"/>
              </a:spcAft>
            </a:pPr>
            <a:r>
              <a:rPr lang="en-US" sz="3150" spc="0">
                <a:solidFill>
                  <a:srgbClr val="FFFFFF"/>
                </a:solidFill>
                <a:latin typeface="Arial" panose="02020603050405020304" pitchFamily="2"/>
              </a:rPr>
              <a:t>ANALYSIS OF THE EFFECTIVENESS OF FOREST MANAGEMENT IN UKRAINE 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0"/>
          </p:nvPr>
        </p:nvSpPr>
        <p:spPr>
          <a:xfrm>
            <a:off x="737871" y="3456669"/>
            <a:ext cx="8997315" cy="744033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>
            <a:lvl1pPr marL="0" marR="0" indent="0" algn="l">
              <a:lnSpc>
                <a:spcPts val="1300"/>
              </a:lnSpc>
              <a:spcBef>
                <a:spcPts val="645"/>
              </a:spcBef>
              <a:spcAft>
                <a:spcPts val="0"/>
              </a:spcAft>
              <a:defRPr/>
            </a:lvl1pPr>
          </a:lstStyle>
          <a:p>
            <a:pPr marL="0" marR="0" indent="0" algn="just">
              <a:lnSpc>
                <a:spcPts val="2000"/>
              </a:lnSpc>
              <a:spcAft>
                <a:spcPts val="0"/>
              </a:spcAft>
            </a:pPr>
            <a:r>
              <a:rPr lang="en-US" sz="1550" spc="0">
                <a:solidFill>
                  <a:srgbClr val="D6E7C7"/>
                </a:solidFill>
                <a:latin typeface="Calibri" panose="02020603050405020304" pitchFamily="2"/>
              </a:rPr>
              <a:t>Development of the draft ‘Conceptual Programme for the Development of Forest Management Planning and the National Forest Inventory’ </a:t>
            </a:r>
          </a:p>
          <a:p>
            <a:pPr marL="0" marR="0" indent="0" algn="l">
              <a:lnSpc>
                <a:spcPts val="1300"/>
              </a:lnSpc>
              <a:spcBef>
                <a:spcPts val="645"/>
              </a:spcBef>
              <a:spcAft>
                <a:spcPts val="0"/>
              </a:spcAft>
            </a:pPr>
            <a:r>
              <a:rPr lang="en-US" sz="1200" i="1" spc="20">
                <a:solidFill>
                  <a:srgbClr val="9EC44D"/>
                </a:solidFill>
                <a:latin typeface="Calibri" panose="02020603050405020304" pitchFamily="2"/>
              </a:rPr>
              <a:t>drawing on the experience of Germany and the European Union 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idx="10"/>
          </p:nvPr>
        </p:nvSpPr>
        <p:spPr>
          <a:xfrm>
            <a:off x="810895" y="4730245"/>
            <a:ext cx="4657090" cy="162936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4605" rIns="0" bIns="0" anchor="t"/>
          <a:lstStyle>
            <a:lvl1pPr marL="0" marR="0" indent="0" algn="l">
              <a:lnSpc>
                <a:spcPts val="1100"/>
              </a:lnSpc>
              <a:spcAft>
                <a:spcPts val="0"/>
              </a:spcAft>
              <a:defRPr/>
            </a:lvl1pPr>
          </a:lstStyle>
          <a:p>
            <a:pPr marL="0" marR="0" indent="0" algn="l">
              <a:lnSpc>
                <a:spcPts val="1100"/>
              </a:lnSpc>
              <a:spcAft>
                <a:spcPts val="0"/>
              </a:spcAft>
            </a:pPr>
            <a:r>
              <a:rPr lang="en-US" sz="1050" b="1" spc="-5">
                <a:solidFill>
                  <a:srgbClr val="FFFFFF"/>
                </a:solidFill>
                <a:latin typeface="Calibri" panose="02020603050405020304" pitchFamily="2"/>
              </a:rPr>
              <a:t>SFI PROJECT ROUND TABLE AT THE STATE FOREST RESOURCES AGENCY OF UKRAINE 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idx="10"/>
          </p:nvPr>
        </p:nvSpPr>
        <p:spPr>
          <a:xfrm>
            <a:off x="737870" y="5286519"/>
            <a:ext cx="2093595" cy="197306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9050" rIns="0" bIns="0" anchor="t"/>
          <a:lstStyle>
            <a:lvl1pPr marL="0" marR="0" indent="0" algn="l">
              <a:lnSpc>
                <a:spcPts val="1400"/>
              </a:lnSpc>
              <a:spcAft>
                <a:spcPts val="0"/>
              </a:spcAft>
              <a:defRPr/>
            </a:lvl1pPr>
          </a:lstStyle>
          <a:p>
            <a:pPr marL="0" marR="0" indent="0" algn="l">
              <a:lnSpc>
                <a:spcPts val="1400"/>
              </a:lnSpc>
              <a:spcAft>
                <a:spcPts val="0"/>
              </a:spcAft>
            </a:pPr>
            <a:r>
              <a:rPr lang="en-US" sz="1350" b="1" spc="-20">
                <a:solidFill>
                  <a:srgbClr val="FFFFFF"/>
                </a:solidFill>
                <a:latin typeface="Calibri" panose="02020603050405020304" pitchFamily="2"/>
              </a:rPr>
              <a:t>Speaker: Viktor Melnychenko 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idx="10"/>
          </p:nvPr>
        </p:nvSpPr>
        <p:spPr>
          <a:xfrm>
            <a:off x="743586" y="5610482"/>
            <a:ext cx="628015" cy="16675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7780" rIns="0" bIns="0" anchor="t"/>
          <a:lstStyle>
            <a:lvl1pPr marL="0" marR="0" indent="0" algn="l">
              <a:lnSpc>
                <a:spcPts val="1100"/>
              </a:lnSpc>
              <a:spcAft>
                <a:spcPts val="0"/>
              </a:spcAft>
              <a:defRPr/>
            </a:lvl1pPr>
          </a:lstStyle>
          <a:p>
            <a:pPr marL="0" marR="0" indent="0" algn="l">
              <a:lnSpc>
                <a:spcPts val="1100"/>
              </a:lnSpc>
              <a:spcAft>
                <a:spcPts val="0"/>
              </a:spcAft>
            </a:pPr>
            <a:r>
              <a:rPr lang="en-US" sz="1150" spc="-60">
                <a:solidFill>
                  <a:srgbClr val="C6D9B9"/>
                </a:solidFill>
                <a:latin typeface="Calibri" panose="02020603050405020304" pitchFamily="2"/>
              </a:rPr>
              <a:t>Kyiv · 2026 </a:t>
            </a:r>
          </a:p>
        </p:txBody>
      </p:sp>
    </p:spTree>
    <p:extLst>
      <p:ext uri="{BB962C8B-B14F-4D97-AF65-F5344CB8AC3E}">
        <p14:creationId xmlns:p14="http://schemas.microsoft.com/office/powerpoint/2010/main" val="4022291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layout 3"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0"/>
          </p:nvPr>
        </p:nvSpPr>
        <p:spPr>
          <a:xfrm>
            <a:off x="1243330" y="293370"/>
            <a:ext cx="1457325" cy="1473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3970" rIns="0" bIns="0" anchor="t"/>
          <a:lstStyle/>
          <a:p>
            <a:pPr marL="0" marR="0" indent="0" algn="l">
              <a:lnSpc>
                <a:spcPts val="1000"/>
              </a:lnSpc>
              <a:spcAft>
                <a:spcPts val="0"/>
              </a:spcAft>
            </a:pPr>
            <a:r>
              <a:rPr lang="en-US" sz="950" b="1" spc="-25">
                <a:solidFill>
                  <a:srgbClr val="799F29"/>
                </a:solidFill>
                <a:latin typeface="Calibri" panose="02020603050405020304" pitchFamily="2"/>
              </a:rPr>
              <a:t>PART I · CURRENT SITUATION 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idx="10"/>
          </p:nvPr>
        </p:nvSpPr>
        <p:spPr>
          <a:xfrm>
            <a:off x="11495405" y="384810"/>
            <a:ext cx="177165" cy="2019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0320" rIns="0" bIns="0" anchor="t"/>
          <a:lstStyle/>
          <a:p>
            <a:pPr marL="0" marR="0" indent="0" algn="l">
              <a:lnSpc>
                <a:spcPts val="1400"/>
              </a:lnSpc>
              <a:spcAft>
                <a:spcPts val="0"/>
              </a:spcAft>
            </a:pPr>
            <a:r>
              <a:rPr lang="en-US" sz="1300" b="1" spc="0">
                <a:solidFill>
                  <a:srgbClr val="FFFFFF"/>
                </a:solidFill>
                <a:latin typeface="Calibri" panose="02020603050405020304" pitchFamily="2"/>
              </a:rPr>
              <a:t>3 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idx="10"/>
          </p:nvPr>
        </p:nvSpPr>
        <p:spPr>
          <a:xfrm>
            <a:off x="1256030" y="544830"/>
            <a:ext cx="4587240" cy="70485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4925" rIns="0" bIns="0" anchor="t"/>
          <a:lstStyle/>
          <a:p>
            <a:pPr marL="0" marR="0" indent="0" algn="l">
              <a:lnSpc>
                <a:spcPts val="2400"/>
              </a:lnSpc>
              <a:spcAft>
                <a:spcPts val="0"/>
              </a:spcAft>
            </a:pPr>
            <a:r>
              <a:rPr lang="en-US" sz="2350" b="1" spc="-15">
                <a:solidFill>
                  <a:srgbClr val="09442F"/>
                </a:solidFill>
                <a:latin typeface="Calibri" panose="02020603050405020304" pitchFamily="2"/>
              </a:rPr>
              <a:t>Staff shortages against a backdrop of </a:t>
            </a:r>
          </a:p>
          <a:p>
            <a:pPr marL="0" marR="0" indent="0" algn="l">
              <a:lnSpc>
                <a:spcPts val="2300"/>
              </a:lnSpc>
              <a:spcBef>
                <a:spcPts val="510"/>
              </a:spcBef>
              <a:spcAft>
                <a:spcPts val="0"/>
              </a:spcAft>
            </a:pPr>
            <a:r>
              <a:rPr lang="en-US" sz="2350" b="1" spc="-5">
                <a:solidFill>
                  <a:srgbClr val="09442F"/>
                </a:solidFill>
                <a:latin typeface="Calibri" panose="02020603050405020304" pitchFamily="2"/>
              </a:rPr>
              <a:t>fragmentation 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10"/>
          </p:nvPr>
        </p:nvSpPr>
        <p:spPr>
          <a:xfrm>
            <a:off x="11440160" y="725805"/>
            <a:ext cx="257175" cy="1009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0160" rIns="0" bIns="0" anchor="t"/>
          <a:lstStyle/>
          <a:p>
            <a:pPr marL="0" marR="0" indent="0" algn="l">
              <a:lnSpc>
                <a:spcPts val="700"/>
              </a:lnSpc>
              <a:spcAft>
                <a:spcPts val="0"/>
              </a:spcAft>
            </a:pPr>
            <a:r>
              <a:rPr lang="en-US" sz="650" spc="0">
                <a:solidFill>
                  <a:srgbClr val="88928D"/>
                </a:solidFill>
                <a:latin typeface="Calibri" panose="02020603050405020304" pitchFamily="2"/>
              </a:rPr>
              <a:t>/ 12 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0"/>
          </p:nvPr>
        </p:nvSpPr>
        <p:spPr>
          <a:xfrm>
            <a:off x="631825" y="2009140"/>
            <a:ext cx="501015" cy="25971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175" rIns="0" bIns="0" anchor="t"/>
          <a:lstStyle/>
          <a:p>
            <a:pPr marL="0" marR="0" indent="0" algn="l">
              <a:lnSpc>
                <a:spcPts val="2000"/>
              </a:lnSpc>
              <a:spcAft>
                <a:spcPts val="0"/>
              </a:spcAft>
            </a:pPr>
            <a:r>
              <a:rPr lang="en-US" sz="1850" b="1" spc="0">
                <a:solidFill>
                  <a:srgbClr val="09442F"/>
                </a:solidFill>
                <a:latin typeface="Arial" panose="02020603050405020304" pitchFamily="2"/>
              </a:rPr>
              <a:t>224 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10"/>
          </p:nvPr>
        </p:nvSpPr>
        <p:spPr>
          <a:xfrm>
            <a:off x="3472815" y="2009140"/>
            <a:ext cx="363220" cy="25971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175" rIns="0" bIns="0" anchor="t"/>
          <a:lstStyle/>
          <a:p>
            <a:pPr marL="0" marR="0" indent="0" algn="l">
              <a:lnSpc>
                <a:spcPts val="2000"/>
              </a:lnSpc>
              <a:spcAft>
                <a:spcPts val="0"/>
              </a:spcAft>
            </a:pPr>
            <a:r>
              <a:rPr lang="en-US" sz="1850" b="1" spc="0">
                <a:solidFill>
                  <a:srgbClr val="09442F"/>
                </a:solidFill>
                <a:latin typeface="Arial" panose="02020603050405020304" pitchFamily="2"/>
              </a:rPr>
              <a:t>80 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10"/>
          </p:nvPr>
        </p:nvSpPr>
        <p:spPr>
          <a:xfrm>
            <a:off x="6644640" y="2099945"/>
            <a:ext cx="2971800" cy="1790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175" rIns="0" bIns="0" anchor="t"/>
          <a:lstStyle/>
          <a:p>
            <a:pPr marL="0" marR="0" indent="0" algn="l">
              <a:lnSpc>
                <a:spcPts val="1400"/>
              </a:lnSpc>
              <a:spcAft>
                <a:spcPts val="0"/>
              </a:spcAft>
            </a:pPr>
            <a:r>
              <a:rPr lang="en-US" sz="1250" b="1" spc="-15">
                <a:solidFill>
                  <a:srgbClr val="09442F"/>
                </a:solidFill>
                <a:latin typeface="Arial" panose="02020603050405020304" pitchFamily="2"/>
              </a:rPr>
              <a:t>Responsibilities are shared across four 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10"/>
          </p:nvPr>
        </p:nvSpPr>
        <p:spPr>
          <a:xfrm>
            <a:off x="692150" y="2567305"/>
            <a:ext cx="1956435" cy="23368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just">
              <a:lnSpc>
                <a:spcPts val="900"/>
              </a:lnSpc>
              <a:spcAft>
                <a:spcPts val="0"/>
              </a:spcAft>
            </a:pPr>
            <a:r>
              <a:rPr lang="en-US" sz="800" spc="-15">
                <a:solidFill>
                  <a:srgbClr val="5B665F"/>
                </a:solidFill>
                <a:latin typeface="Calibri" panose="02020603050405020304" pitchFamily="2"/>
              </a:rPr>
              <a:t>employees of the ‘Ukrderzhlisproekt’ Association (2026) 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10"/>
          </p:nvPr>
        </p:nvSpPr>
        <p:spPr>
          <a:xfrm>
            <a:off x="3526790" y="2570480"/>
            <a:ext cx="1438275" cy="2546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just">
              <a:lnSpc>
                <a:spcPts val="1000"/>
              </a:lnSpc>
              <a:spcAft>
                <a:spcPts val="0"/>
              </a:spcAft>
            </a:pPr>
            <a:r>
              <a:rPr lang="en-US" sz="800" spc="0">
                <a:solidFill>
                  <a:srgbClr val="5B665F"/>
                </a:solidFill>
                <a:latin typeface="Calibri" panose="02020603050405020304" pitchFamily="2"/>
              </a:rPr>
              <a:t>survey engineers working directly in the field 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10"/>
          </p:nvPr>
        </p:nvSpPr>
        <p:spPr>
          <a:xfrm>
            <a:off x="7281545" y="2625725"/>
            <a:ext cx="2063750" cy="15875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270" rIns="0" bIns="0" anchor="t"/>
          <a:lstStyle/>
          <a:p>
            <a:pPr marL="0" marR="0" indent="0" algn="l">
              <a:lnSpc>
                <a:spcPts val="1200"/>
              </a:lnSpc>
              <a:spcAft>
                <a:spcPts val="0"/>
              </a:spcAft>
            </a:pPr>
            <a:r>
              <a:rPr lang="en-US" sz="1100" b="1" spc="-30">
                <a:solidFill>
                  <a:srgbClr val="09442F"/>
                </a:solidFill>
                <a:latin typeface="Arial" panose="02020603050405020304" pitchFamily="2"/>
              </a:rPr>
              <a:t>State Forest Resources Agency 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idx="10"/>
          </p:nvPr>
        </p:nvSpPr>
        <p:spPr>
          <a:xfrm>
            <a:off x="7284720" y="2966720"/>
            <a:ext cx="1801495" cy="1238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0795" rIns="0" bIns="0" anchor="t"/>
          <a:lstStyle/>
          <a:p>
            <a:pPr marL="0" marR="0" indent="0" algn="l">
              <a:lnSpc>
                <a:spcPts val="800"/>
              </a:lnSpc>
              <a:spcAft>
                <a:spcPts val="0"/>
              </a:spcAft>
            </a:pPr>
            <a:r>
              <a:rPr lang="en-US" sz="850" spc="-25">
                <a:solidFill>
                  <a:srgbClr val="5B665F"/>
                </a:solidFill>
                <a:latin typeface="Calibri" panose="02020603050405020304" pitchFamily="2"/>
              </a:rPr>
              <a:t>Management of State Forestry Enterprises 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idx="10"/>
          </p:nvPr>
        </p:nvSpPr>
        <p:spPr>
          <a:xfrm>
            <a:off x="694690" y="3397250"/>
            <a:ext cx="1130935" cy="5937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175" rIns="0" bIns="0" anchor="t"/>
          <a:lstStyle/>
          <a:p>
            <a:pPr marL="0" marR="0" indent="0" algn="l">
              <a:lnSpc>
                <a:spcPts val="2300"/>
              </a:lnSpc>
              <a:spcAft>
                <a:spcPts val="0"/>
              </a:spcAft>
            </a:pPr>
            <a:r>
              <a:rPr lang="en-US" sz="1850" b="1" spc="-20">
                <a:solidFill>
                  <a:srgbClr val="09442F"/>
                </a:solidFill>
                <a:latin typeface="Arial" panose="02020603050405020304" pitchFamily="2"/>
              </a:rPr>
              <a:t>9.7 million hectares 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idx="10"/>
          </p:nvPr>
        </p:nvSpPr>
        <p:spPr>
          <a:xfrm>
            <a:off x="3538855" y="3397250"/>
            <a:ext cx="941705" cy="71437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2300"/>
              </a:lnSpc>
              <a:spcAft>
                <a:spcPts val="0"/>
              </a:spcAft>
            </a:pPr>
            <a:r>
              <a:rPr lang="en-US" sz="1850" b="1" spc="-30">
                <a:solidFill>
                  <a:srgbClr val="09442F"/>
                </a:solidFill>
                <a:latin typeface="Arial" panose="02020603050405020304" pitchFamily="2"/>
              </a:rPr>
              <a:t>120,000 hectares </a:t>
            </a:r>
          </a:p>
          <a:p>
            <a:pPr marL="0" marR="0" indent="0" algn="l">
              <a:lnSpc>
                <a:spcPts val="800"/>
              </a:lnSpc>
              <a:spcBef>
                <a:spcPts val="170"/>
              </a:spcBef>
              <a:spcAft>
                <a:spcPts val="0"/>
              </a:spcAft>
            </a:pPr>
            <a:r>
              <a:rPr lang="en-US" sz="800" spc="-10">
                <a:solidFill>
                  <a:srgbClr val="5B665F"/>
                </a:solidFill>
                <a:latin typeface="Calibri" panose="02020603050405020304" pitchFamily="2"/>
              </a:rPr>
              <a:t>per specialist 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idx="10"/>
          </p:nvPr>
        </p:nvSpPr>
        <p:spPr>
          <a:xfrm>
            <a:off x="7287895" y="3561715"/>
            <a:ext cx="1362075" cy="15811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270" rIns="0" bIns="0" anchor="t"/>
          <a:lstStyle/>
          <a:p>
            <a:pPr marL="0" marR="0" indent="0" algn="l">
              <a:lnSpc>
                <a:spcPts val="1200"/>
              </a:lnSpc>
              <a:spcAft>
                <a:spcPts val="0"/>
              </a:spcAft>
            </a:pPr>
            <a:r>
              <a:rPr lang="en-US" sz="1100" b="1" spc="-35">
                <a:solidFill>
                  <a:srgbClr val="09442F"/>
                </a:solidFill>
                <a:latin typeface="Arial" panose="02020603050405020304" pitchFamily="2"/>
              </a:rPr>
              <a:t>Ministry of Economy 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idx="10"/>
          </p:nvPr>
        </p:nvSpPr>
        <p:spPr>
          <a:xfrm>
            <a:off x="7284720" y="3902075"/>
            <a:ext cx="1835150" cy="1244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0795" rIns="0" bIns="0" anchor="t"/>
          <a:lstStyle/>
          <a:p>
            <a:pPr marL="0" marR="0" indent="0" algn="l">
              <a:lnSpc>
                <a:spcPts val="900"/>
              </a:lnSpc>
              <a:spcAft>
                <a:spcPts val="0"/>
              </a:spcAft>
            </a:pPr>
            <a:r>
              <a:rPr lang="en-US" sz="850" spc="-15">
                <a:solidFill>
                  <a:srgbClr val="5B665F"/>
                </a:solidFill>
                <a:latin typeface="Calibri" panose="02020603050405020304" pitchFamily="2"/>
              </a:rPr>
              <a:t>Formulation of forestry and climate policy </a:t>
            </a:r>
          </a:p>
        </p:txBody>
      </p:sp>
      <p:sp>
        <p:nvSpPr>
          <p:cNvPr id="24" name="Text Placeholder 23"/>
          <p:cNvSpPr>
            <a:spLocks noGrp="1"/>
          </p:cNvSpPr>
          <p:nvPr>
            <p:ph type="body" idx="10"/>
          </p:nvPr>
        </p:nvSpPr>
        <p:spPr>
          <a:xfrm>
            <a:off x="692150" y="3996690"/>
            <a:ext cx="1697355" cy="23368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just">
              <a:lnSpc>
                <a:spcPts val="900"/>
              </a:lnSpc>
              <a:spcAft>
                <a:spcPts val="0"/>
              </a:spcAft>
            </a:pPr>
            <a:r>
              <a:rPr lang="en-US" sz="800" spc="0">
                <a:solidFill>
                  <a:srgbClr val="5B665F"/>
                </a:solidFill>
                <a:latin typeface="Calibri" panose="02020603050405020304" pitchFamily="2"/>
              </a:rPr>
              <a:t>of state-owned forests within the area of responsibility 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idx="10"/>
          </p:nvPr>
        </p:nvSpPr>
        <p:spPr>
          <a:xfrm>
            <a:off x="7281545" y="4494530"/>
            <a:ext cx="2319655" cy="15811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270" rIns="0" bIns="0" anchor="t"/>
          <a:lstStyle/>
          <a:p>
            <a:pPr marL="0" marR="0" indent="0" algn="l">
              <a:lnSpc>
                <a:spcPts val="1200"/>
              </a:lnSpc>
              <a:spcAft>
                <a:spcPts val="0"/>
              </a:spcAft>
            </a:pPr>
            <a:r>
              <a:rPr lang="en-US" sz="1100" b="1" spc="-30">
                <a:solidFill>
                  <a:srgbClr val="09442F"/>
                </a:solidFill>
                <a:latin typeface="Arial" panose="02020603050405020304" pitchFamily="2"/>
              </a:rPr>
              <a:t>State Enterprise ‘Ukrderzhlisproekt’ 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idx="10"/>
          </p:nvPr>
        </p:nvSpPr>
        <p:spPr>
          <a:xfrm>
            <a:off x="551815" y="4737100"/>
            <a:ext cx="5260975" cy="2768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just">
              <a:lnSpc>
                <a:spcPts val="1100"/>
              </a:lnSpc>
              <a:spcAft>
                <a:spcPts val="0"/>
              </a:spcAft>
            </a:pPr>
            <a:r>
              <a:rPr lang="en-US" sz="850" i="1" spc="0">
                <a:solidFill>
                  <a:srgbClr val="5B665F"/>
                </a:solidFill>
                <a:latin typeface="Calibri" panose="02020603050405020304" pitchFamily="2"/>
              </a:rPr>
              <a:t>The average age of staff is over 50; the Russian Federation’s armed aggression has resulted in the loss of equipment and restricted access to some forests. </a:t>
            </a:r>
          </a:p>
        </p:txBody>
      </p:sp>
      <p:sp>
        <p:nvSpPr>
          <p:cNvPr id="27" name="Text Placeholder 26"/>
          <p:cNvSpPr>
            <a:spLocks noGrp="1"/>
          </p:cNvSpPr>
          <p:nvPr>
            <p:ph type="body" idx="10"/>
          </p:nvPr>
        </p:nvSpPr>
        <p:spPr>
          <a:xfrm>
            <a:off x="7284720" y="4838065"/>
            <a:ext cx="2995930" cy="1238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0795" rIns="0" bIns="0" anchor="t"/>
          <a:lstStyle/>
          <a:p>
            <a:pPr marL="0" marR="0" indent="0" algn="l">
              <a:lnSpc>
                <a:spcPts val="800"/>
              </a:lnSpc>
              <a:spcAft>
                <a:spcPts val="0"/>
              </a:spcAft>
            </a:pPr>
            <a:r>
              <a:rPr lang="en-US" sz="850" spc="-20">
                <a:solidFill>
                  <a:srgbClr val="5B665F"/>
                </a:solidFill>
                <a:latin typeface="Calibri" panose="02020603050405020304" pitchFamily="2"/>
              </a:rPr>
              <a:t>Forest Management Planning (FMP) and the National Forest Inventory </a:t>
            </a:r>
          </a:p>
        </p:txBody>
      </p:sp>
      <p:sp>
        <p:nvSpPr>
          <p:cNvPr id="28" name="Text Placeholder 27"/>
          <p:cNvSpPr>
            <a:spLocks noGrp="1"/>
          </p:cNvSpPr>
          <p:nvPr>
            <p:ph type="body" idx="10"/>
          </p:nvPr>
        </p:nvSpPr>
        <p:spPr>
          <a:xfrm>
            <a:off x="783590" y="5420360"/>
            <a:ext cx="1861820" cy="1530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1200"/>
              </a:lnSpc>
              <a:spcAft>
                <a:spcPts val="0"/>
              </a:spcAft>
            </a:pPr>
            <a:r>
              <a:rPr lang="en-US" sz="1050" b="1" spc="-20">
                <a:solidFill>
                  <a:srgbClr val="09442F"/>
                </a:solidFill>
                <a:latin typeface="Arial" panose="02020603050405020304" pitchFamily="2"/>
              </a:rPr>
              <a:t>Staffing standards up to 2035 </a:t>
            </a:r>
          </a:p>
        </p:txBody>
      </p:sp>
      <p:sp>
        <p:nvSpPr>
          <p:cNvPr id="29" name="Text Placeholder 28"/>
          <p:cNvSpPr>
            <a:spLocks noGrp="1"/>
          </p:cNvSpPr>
          <p:nvPr>
            <p:ph type="body" idx="10"/>
          </p:nvPr>
        </p:nvSpPr>
        <p:spPr>
          <a:xfrm>
            <a:off x="7284720" y="5427345"/>
            <a:ext cx="1383665" cy="15811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270" rIns="0" bIns="0" anchor="t"/>
          <a:lstStyle/>
          <a:p>
            <a:pPr marL="0" marR="0" indent="0" algn="l">
              <a:lnSpc>
                <a:spcPts val="1200"/>
              </a:lnSpc>
              <a:spcAft>
                <a:spcPts val="0"/>
              </a:spcAft>
            </a:pPr>
            <a:r>
              <a:rPr lang="en-US" sz="1100" b="1" spc="-40">
                <a:solidFill>
                  <a:srgbClr val="09442F"/>
                </a:solidFill>
                <a:latin typeface="Arial" panose="02020603050405020304" pitchFamily="2"/>
              </a:rPr>
              <a:t>Research institutions 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0"/>
          </p:nvPr>
        </p:nvSpPr>
        <p:spPr>
          <a:xfrm>
            <a:off x="7284720" y="5770880"/>
            <a:ext cx="2755265" cy="1238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0795" rIns="0" bIns="0" anchor="t"/>
          <a:lstStyle/>
          <a:p>
            <a:pPr marL="0" marR="0" indent="0" algn="l">
              <a:lnSpc>
                <a:spcPts val="800"/>
              </a:lnSpc>
              <a:spcAft>
                <a:spcPts val="0"/>
              </a:spcAft>
            </a:pPr>
            <a:r>
              <a:rPr lang="en-US" sz="850" spc="-10">
                <a:solidFill>
                  <a:srgbClr val="5B665F"/>
                </a:solidFill>
                <a:latin typeface="Calibri" panose="02020603050405020304" pitchFamily="2"/>
              </a:rPr>
              <a:t>Research and methodology — without systematic coordination </a:t>
            </a:r>
          </a:p>
        </p:txBody>
      </p:sp>
      <p:sp>
        <p:nvSpPr>
          <p:cNvPr id="31" name="Text Placeholder 30"/>
          <p:cNvSpPr>
            <a:spLocks noGrp="1"/>
          </p:cNvSpPr>
          <p:nvPr>
            <p:ph type="body" idx="10"/>
          </p:nvPr>
        </p:nvSpPr>
        <p:spPr>
          <a:xfrm>
            <a:off x="4312920" y="6151245"/>
            <a:ext cx="990600" cy="23749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900"/>
              </a:lnSpc>
              <a:spcAft>
                <a:spcPts val="0"/>
              </a:spcAft>
            </a:pPr>
            <a:r>
              <a:rPr lang="en-US" sz="750" i="1" spc="0">
                <a:solidFill>
                  <a:srgbClr val="5B665F"/>
                </a:solidFill>
                <a:latin typeface="Calibri" panose="02020603050405020304" pitchFamily="2"/>
              </a:rPr>
              <a:t>Target for 2035: 500–600 specialists </a:t>
            </a:r>
          </a:p>
        </p:txBody>
      </p:sp>
      <p:sp>
        <p:nvSpPr>
          <p:cNvPr id="32" name="Text Placeholder 31"/>
          <p:cNvSpPr>
            <a:spLocks noGrp="1"/>
          </p:cNvSpPr>
          <p:nvPr>
            <p:ph type="body" idx="10"/>
          </p:nvPr>
        </p:nvSpPr>
        <p:spPr>
          <a:xfrm>
            <a:off x="6635750" y="6294755"/>
            <a:ext cx="4269740" cy="2647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just">
              <a:lnSpc>
                <a:spcPts val="1000"/>
              </a:lnSpc>
              <a:spcAft>
                <a:spcPts val="0"/>
              </a:spcAft>
            </a:pPr>
            <a:r>
              <a:rPr lang="en-US" sz="850" i="1" spc="0">
                <a:solidFill>
                  <a:srgbClr val="799F29"/>
                </a:solidFill>
                <a:latin typeface="Calibri" panose="02020603050405020304" pitchFamily="2"/>
              </a:rPr>
              <a:t>Consequence: duplication of functions, inconsistencies in data and a disconnect between strategic objectives and operational implementation. </a:t>
            </a:r>
          </a:p>
        </p:txBody>
      </p:sp>
      <p:sp>
        <p:nvSpPr>
          <p:cNvPr id="33" name="Text Placeholder 32"/>
          <p:cNvSpPr>
            <a:spLocks noGrp="1"/>
          </p:cNvSpPr>
          <p:nvPr>
            <p:ph type="body" idx="10"/>
          </p:nvPr>
        </p:nvSpPr>
        <p:spPr>
          <a:xfrm>
            <a:off x="548640" y="6639560"/>
            <a:ext cx="3773170" cy="21844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just">
              <a:lnSpc>
                <a:spcPts val="800"/>
              </a:lnSpc>
              <a:spcAft>
                <a:spcPts val="25"/>
              </a:spcAft>
            </a:pPr>
            <a:r>
              <a:rPr lang="en-US" sz="700" spc="0">
                <a:solidFill>
                  <a:srgbClr val="88928D"/>
                </a:solidFill>
                <a:latin typeface="Calibri" panose="02020603050405020304" pitchFamily="2"/>
              </a:rPr>
              <a:t>Analysis of the effectiveness of forest management planning and non-timber forest products in Ukraine · Round table organised by the State Forest Resources Agency in Ukraine 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layout 4"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0"/>
          </p:nvPr>
        </p:nvSpPr>
        <p:spPr>
          <a:xfrm>
            <a:off x="1243330" y="292100"/>
            <a:ext cx="5029200" cy="2527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5240" rIns="0" bIns="0" anchor="t"/>
          <a:lstStyle/>
          <a:p>
            <a:pPr marL="0" marR="0" indent="0" algn="l">
              <a:lnSpc>
                <a:spcPts val="1100"/>
              </a:lnSpc>
              <a:spcAft>
                <a:spcPts val="775"/>
              </a:spcAft>
            </a:pPr>
            <a:r>
              <a:rPr lang="en-US" sz="950" b="1" spc="0">
                <a:solidFill>
                  <a:srgbClr val="799F29"/>
                </a:solidFill>
                <a:latin typeface="Calibri" panose="02020603050405020304" pitchFamily="2"/>
              </a:rPr>
              <a:t>PART I · KEY CHALLENGES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0"/>
          </p:nvPr>
        </p:nvSpPr>
        <p:spPr>
          <a:xfrm>
            <a:off x="1243330" y="544830"/>
            <a:ext cx="5029200" cy="12446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4925" rIns="0" bIns="0" anchor="t"/>
          <a:lstStyle/>
          <a:p>
            <a:pPr marL="0" marR="0" indent="0" algn="l">
              <a:lnSpc>
                <a:spcPts val="2400"/>
              </a:lnSpc>
              <a:spcAft>
                <a:spcPts val="0"/>
              </a:spcAft>
            </a:pPr>
            <a:r>
              <a:rPr lang="en-US" sz="2350" b="1" spc="-10">
                <a:solidFill>
                  <a:srgbClr val="09442F"/>
                </a:solidFill>
                <a:latin typeface="Calibri" panose="02020603050405020304" pitchFamily="2"/>
              </a:rPr>
              <a:t>Five areas where there is a gap between </a:t>
            </a:r>
          </a:p>
          <a:p>
            <a:pPr marL="0" marR="0" indent="0" algn="l">
              <a:lnSpc>
                <a:spcPts val="2400"/>
              </a:lnSpc>
              <a:spcBef>
                <a:spcPts val="510"/>
              </a:spcBef>
              <a:spcAft>
                <a:spcPts val="4225"/>
              </a:spcAft>
            </a:pPr>
            <a:r>
              <a:rPr lang="en-US" sz="2350" b="1" spc="0">
                <a:solidFill>
                  <a:srgbClr val="09442F"/>
                </a:solidFill>
                <a:latin typeface="Calibri" panose="02020603050405020304" pitchFamily="2"/>
              </a:rPr>
              <a:t>current and target levels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>
          <a:xfrm>
            <a:off x="11503025" y="725805"/>
            <a:ext cx="133985" cy="1009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0160" rIns="0" bIns="0" anchor="t"/>
          <a:lstStyle/>
          <a:p>
            <a:pPr marL="0" marR="0" indent="0" algn="l">
              <a:lnSpc>
                <a:spcPts val="700"/>
              </a:lnSpc>
              <a:spcAft>
                <a:spcPts val="0"/>
              </a:spcAft>
            </a:pPr>
            <a:r>
              <a:rPr lang="en-US" sz="650" spc="-25">
                <a:solidFill>
                  <a:srgbClr val="88928D"/>
                </a:solidFill>
                <a:latin typeface="Calibri" panose="02020603050405020304" pitchFamily="2"/>
              </a:rPr>
              <a:t>/ 12 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0"/>
          </p:nvPr>
        </p:nvSpPr>
        <p:spPr>
          <a:xfrm>
            <a:off x="11486515" y="384810"/>
            <a:ext cx="194310" cy="2019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0320" rIns="0" bIns="0" anchor="t"/>
          <a:lstStyle/>
          <a:p>
            <a:pPr marL="0" marR="0" indent="0" algn="l">
              <a:lnSpc>
                <a:spcPts val="1400"/>
              </a:lnSpc>
              <a:spcAft>
                <a:spcPts val="0"/>
              </a:spcAft>
            </a:pPr>
            <a:r>
              <a:rPr lang="en-US" sz="1300" b="1" spc="0">
                <a:solidFill>
                  <a:srgbClr val="FFFFFF"/>
                </a:solidFill>
                <a:latin typeface="Calibri" panose="02020603050405020304" pitchFamily="2"/>
              </a:rPr>
              <a:t>4 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idx="10"/>
          </p:nvPr>
        </p:nvSpPr>
        <p:spPr>
          <a:xfrm>
            <a:off x="475615" y="1789430"/>
            <a:ext cx="2306955" cy="758825"/>
          </a:xfrm>
          <a:prstGeom prst="rect">
            <a:avLst/>
          </a:prstGeom>
          <a:solidFill>
            <a:srgbClr val="09442F"/>
          </a:solidFill>
          <a:ln w="0" cmpd="sng">
            <a:noFill/>
            <a:prstDash val="solid"/>
          </a:ln>
        </p:spPr>
        <p:txBody>
          <a:bodyPr vert="horz" lIns="0" tIns="309880" rIns="0" bIns="0" anchor="t"/>
          <a:lstStyle/>
          <a:p>
            <a:pPr marL="45720" marR="0" indent="0" algn="l">
              <a:lnSpc>
                <a:spcPts val="1000"/>
              </a:lnSpc>
              <a:spcAft>
                <a:spcPts val="2495"/>
              </a:spcAft>
            </a:pPr>
            <a:r>
              <a:rPr lang="en-US" sz="1000" b="1" spc="0">
                <a:solidFill>
                  <a:srgbClr val="FFFFFF"/>
                </a:solidFill>
                <a:latin typeface="Calibri" panose="02020603050405020304" pitchFamily="2"/>
              </a:rPr>
              <a:t>Area  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idx="10"/>
          </p:nvPr>
        </p:nvSpPr>
        <p:spPr>
          <a:xfrm>
            <a:off x="2813050" y="1789430"/>
            <a:ext cx="4447540" cy="758825"/>
          </a:xfrm>
          <a:prstGeom prst="rect">
            <a:avLst/>
          </a:prstGeom>
          <a:solidFill>
            <a:srgbClr val="09442F"/>
          </a:solidFill>
          <a:ln w="0" cmpd="sng">
            <a:noFill/>
            <a:prstDash val="solid"/>
          </a:ln>
        </p:spPr>
        <p:txBody>
          <a:bodyPr vert="horz" lIns="0" tIns="309880" rIns="0" bIns="0" anchor="t"/>
          <a:lstStyle/>
          <a:p>
            <a:pPr marL="91440" marR="0" indent="0" algn="l">
              <a:lnSpc>
                <a:spcPts val="1000"/>
              </a:lnSpc>
              <a:spcAft>
                <a:spcPts val="2495"/>
              </a:spcAft>
            </a:pPr>
            <a:r>
              <a:rPr lang="en-US" sz="1000" b="1" spc="-20">
                <a:solidFill>
                  <a:srgbClr val="FFFFFF"/>
                </a:solidFill>
                <a:latin typeface="Calibri" panose="02020603050405020304" pitchFamily="2"/>
              </a:rPr>
              <a:t>Current status  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10"/>
          </p:nvPr>
        </p:nvSpPr>
        <p:spPr>
          <a:xfrm>
            <a:off x="7291070" y="1789430"/>
            <a:ext cx="4450080" cy="758825"/>
          </a:xfrm>
          <a:prstGeom prst="rect">
            <a:avLst/>
          </a:prstGeom>
          <a:solidFill>
            <a:srgbClr val="09442F"/>
          </a:solidFill>
          <a:ln w="0" cmpd="sng">
            <a:noFill/>
            <a:prstDash val="solid"/>
          </a:ln>
        </p:spPr>
        <p:txBody>
          <a:bodyPr vert="horz" lIns="0" tIns="309880" rIns="0" bIns="0" anchor="t"/>
          <a:lstStyle/>
          <a:p>
            <a:pPr marL="91440" marR="0" indent="0" algn="l">
              <a:lnSpc>
                <a:spcPts val="1000"/>
              </a:lnSpc>
              <a:spcAft>
                <a:spcPts val="2495"/>
              </a:spcAft>
            </a:pPr>
            <a:r>
              <a:rPr lang="en-US" sz="1000" b="1" spc="0">
                <a:solidFill>
                  <a:srgbClr val="FFFFFF"/>
                </a:solidFill>
                <a:latin typeface="Calibri" panose="02020603050405020304" pitchFamily="2"/>
              </a:rPr>
              <a:t>Target status for 2035 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0"/>
          </p:nvPr>
        </p:nvSpPr>
        <p:spPr>
          <a:xfrm>
            <a:off x="2898775" y="2548255"/>
            <a:ext cx="8001000" cy="409130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40360" rIns="0" bIns="0" anchor="t"/>
          <a:lstStyle/>
          <a:p>
            <a:pPr marL="0" marR="0" indent="0" algn="l">
              <a:lnSpc>
                <a:spcPts val="900"/>
              </a:lnSpc>
              <a:spcAft>
                <a:spcPts val="0"/>
              </a:spcAft>
              <a:tabLst>
                <a:tab pos="4480560" algn="l"/>
              </a:tabLst>
            </a:pPr>
            <a:r>
              <a:rPr lang="en-US" sz="850" spc="0">
                <a:solidFill>
                  <a:srgbClr val="15211B"/>
                </a:solidFill>
                <a:latin typeface="Calibri" panose="02020603050405020304" pitchFamily="2"/>
              </a:rPr>
              <a:t>80 surveyors for 9.7 million hectares; average age of staff — over 50 years 500–600 specialists; accredited private contractors, certification system </a:t>
            </a:r>
          </a:p>
          <a:p>
            <a:pPr marL="0" marR="0" indent="0" algn="l">
              <a:lnSpc>
                <a:spcPts val="900"/>
              </a:lnSpc>
              <a:spcBef>
                <a:spcPts val="5325"/>
              </a:spcBef>
              <a:spcAft>
                <a:spcPts val="0"/>
              </a:spcAft>
              <a:tabLst>
                <a:tab pos="4480560" algn="l"/>
              </a:tabLst>
            </a:pPr>
            <a:r>
              <a:rPr lang="en-US" sz="850" spc="0">
                <a:solidFill>
                  <a:srgbClr val="15211B"/>
                </a:solidFill>
                <a:latin typeface="Calibri" panose="02020603050405020304" pitchFamily="2"/>
              </a:rPr>
              <a:t>Isolated systems lacking interoperability, without WMS/WFS/API A single platform with open geoservices based on OGC standards </a:t>
            </a:r>
          </a:p>
          <a:p>
            <a:pPr marL="0" marR="0" indent="0" algn="l">
              <a:lnSpc>
                <a:spcPts val="900"/>
              </a:lnSpc>
              <a:spcBef>
                <a:spcPts val="5320"/>
              </a:spcBef>
              <a:spcAft>
                <a:spcPts val="0"/>
              </a:spcAft>
              <a:tabLst>
                <a:tab pos="4480560" algn="l"/>
              </a:tabLst>
            </a:pPr>
            <a:r>
              <a:rPr lang="en-US" sz="850" spc="0">
                <a:solidFill>
                  <a:srgbClr val="15211B"/>
                </a:solidFill>
                <a:latin typeface="Calibri" panose="02020603050405020304" pitchFamily="2"/>
              </a:rPr>
              <a:t>Outdated taxation data; non-compliance with IPCC and FAO FRA methodologies NFI-2 completed; annual reporting to FOREST EUROPE and the LULUCF module </a:t>
            </a:r>
          </a:p>
          <a:p>
            <a:pPr marL="0" marR="0" indent="0" algn="l">
              <a:lnSpc>
                <a:spcPts val="900"/>
              </a:lnSpc>
              <a:spcBef>
                <a:spcPts val="5325"/>
              </a:spcBef>
              <a:spcAft>
                <a:spcPts val="0"/>
              </a:spcAft>
              <a:tabLst>
                <a:tab pos="4480560" algn="l"/>
              </a:tabLst>
            </a:pPr>
            <a:r>
              <a:rPr lang="en-US" sz="850" spc="0">
                <a:solidFill>
                  <a:srgbClr val="15211B"/>
                </a:solidFill>
                <a:latin typeface="Calibri" panose="02020603050405020304" pitchFamily="2"/>
              </a:rPr>
              <a:t>Traceability system under development and testing Full geospatial traceability for each harvesting site </a:t>
            </a:r>
          </a:p>
          <a:p>
            <a:pPr marL="0" marR="0" indent="0" algn="l">
              <a:lnSpc>
                <a:spcPts val="900"/>
              </a:lnSpc>
              <a:spcBef>
                <a:spcPts val="5350"/>
              </a:spcBef>
              <a:spcAft>
                <a:spcPts val="3860"/>
              </a:spcAft>
              <a:tabLst>
                <a:tab pos="4480560" algn="l"/>
              </a:tabLst>
            </a:pPr>
            <a:r>
              <a:rPr lang="en-US" sz="850" spc="0">
                <a:solidFill>
                  <a:srgbClr val="15211B"/>
                </a:solidFill>
                <a:latin typeface="Calibri" panose="02020603050405020304" pitchFamily="2"/>
              </a:rPr>
              <a:t>Reliance on funding from forest users; unstable budgeting Multi-channel model: budget + management services + commercial activities 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10"/>
          </p:nvPr>
        </p:nvSpPr>
        <p:spPr>
          <a:xfrm>
            <a:off x="475615" y="2575560"/>
            <a:ext cx="2306955" cy="758825"/>
          </a:xfrm>
          <a:prstGeom prst="rect">
            <a:avLst/>
          </a:prstGeom>
          <a:solidFill>
            <a:srgbClr val="E9EEDE"/>
          </a:solidFill>
          <a:ln w="0" cmpd="sng">
            <a:noFill/>
            <a:prstDash val="solid"/>
          </a:ln>
        </p:spPr>
        <p:txBody>
          <a:bodyPr vert="horz" lIns="0" tIns="312420" rIns="0" bIns="0" anchor="t"/>
          <a:lstStyle/>
          <a:p>
            <a:pPr marL="91440" marR="0" indent="0" algn="l">
              <a:lnSpc>
                <a:spcPts val="900"/>
              </a:lnSpc>
              <a:spcAft>
                <a:spcPts val="2565"/>
              </a:spcAft>
            </a:pPr>
            <a:r>
              <a:rPr lang="en-US" sz="900" b="1" spc="0">
                <a:solidFill>
                  <a:srgbClr val="09442F"/>
                </a:solidFill>
                <a:latin typeface="Calibri" panose="02020603050405020304" pitchFamily="2"/>
              </a:rPr>
              <a:t>Staffing 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10"/>
          </p:nvPr>
        </p:nvSpPr>
        <p:spPr>
          <a:xfrm>
            <a:off x="475615" y="3361690"/>
            <a:ext cx="2306955" cy="759460"/>
          </a:xfrm>
          <a:prstGeom prst="rect">
            <a:avLst/>
          </a:prstGeom>
          <a:solidFill>
            <a:srgbClr val="E9EEDE"/>
          </a:solidFill>
          <a:ln w="0" cmpd="sng">
            <a:noFill/>
            <a:prstDash val="solid"/>
          </a:ln>
        </p:spPr>
        <p:txBody>
          <a:bodyPr vert="horz" lIns="0" tIns="315595" rIns="0" bIns="0" anchor="t"/>
          <a:lstStyle/>
          <a:p>
            <a:pPr marL="91440" marR="0" indent="0" algn="l">
              <a:lnSpc>
                <a:spcPts val="900"/>
              </a:lnSpc>
              <a:spcAft>
                <a:spcPts val="2545"/>
              </a:spcAft>
            </a:pPr>
            <a:r>
              <a:rPr lang="en-US" sz="900" b="1" spc="-10">
                <a:solidFill>
                  <a:srgbClr val="09442F"/>
                </a:solidFill>
                <a:latin typeface="Calibri" panose="02020603050405020304" pitchFamily="2"/>
              </a:rPr>
              <a:t>GIS platform 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10"/>
          </p:nvPr>
        </p:nvSpPr>
        <p:spPr>
          <a:xfrm>
            <a:off x="475615" y="4148455"/>
            <a:ext cx="2306955" cy="758825"/>
          </a:xfrm>
          <a:prstGeom prst="rect">
            <a:avLst/>
          </a:prstGeom>
          <a:solidFill>
            <a:srgbClr val="E9EEDE"/>
          </a:solidFill>
          <a:ln w="0" cmpd="sng">
            <a:noFill/>
            <a:prstDash val="solid"/>
          </a:ln>
        </p:spPr>
        <p:txBody>
          <a:bodyPr vert="horz" lIns="0" tIns="315595" rIns="0" bIns="0" anchor="t"/>
          <a:lstStyle/>
          <a:p>
            <a:pPr marL="91440" marR="0" indent="0" algn="l">
              <a:lnSpc>
                <a:spcPts val="900"/>
              </a:lnSpc>
              <a:spcAft>
                <a:spcPts val="2540"/>
              </a:spcAft>
            </a:pPr>
            <a:r>
              <a:rPr lang="en-US" sz="900" b="1" spc="0">
                <a:solidFill>
                  <a:srgbClr val="09442F"/>
                </a:solidFill>
                <a:latin typeface="Calibri" panose="02020603050405020304" pitchFamily="2"/>
              </a:rPr>
              <a:t>International reporting 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10"/>
          </p:nvPr>
        </p:nvSpPr>
        <p:spPr>
          <a:xfrm>
            <a:off x="475615" y="4934585"/>
            <a:ext cx="2306955" cy="758825"/>
          </a:xfrm>
          <a:prstGeom prst="rect">
            <a:avLst/>
          </a:prstGeom>
          <a:solidFill>
            <a:srgbClr val="E9EEDE"/>
          </a:solidFill>
          <a:ln w="0" cmpd="sng">
            <a:noFill/>
            <a:prstDash val="solid"/>
          </a:ln>
        </p:spPr>
        <p:txBody>
          <a:bodyPr vert="horz" lIns="0" tIns="312420" rIns="0" bIns="0" anchor="t"/>
          <a:lstStyle/>
          <a:p>
            <a:pPr marL="91440" marR="0" indent="0" algn="l">
              <a:lnSpc>
                <a:spcPts val="900"/>
              </a:lnSpc>
              <a:spcAft>
                <a:spcPts val="2565"/>
              </a:spcAft>
            </a:pPr>
            <a:r>
              <a:rPr lang="en-US" sz="900" b="1" spc="0">
                <a:solidFill>
                  <a:srgbClr val="09442F"/>
                </a:solidFill>
                <a:latin typeface="Calibri" panose="02020603050405020304" pitchFamily="2"/>
              </a:rPr>
              <a:t>Compliance with the EUDR 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10"/>
          </p:nvPr>
        </p:nvSpPr>
        <p:spPr>
          <a:xfrm>
            <a:off x="475615" y="5721350"/>
            <a:ext cx="2306955" cy="762000"/>
          </a:xfrm>
          <a:prstGeom prst="rect">
            <a:avLst/>
          </a:prstGeom>
          <a:solidFill>
            <a:srgbClr val="E9EEDE"/>
          </a:solidFill>
          <a:ln w="0" cmpd="sng">
            <a:noFill/>
            <a:prstDash val="solid"/>
          </a:ln>
        </p:spPr>
        <p:txBody>
          <a:bodyPr vert="horz" lIns="0" tIns="315595" rIns="0" bIns="0" anchor="t"/>
          <a:lstStyle/>
          <a:p>
            <a:pPr marL="91440" marR="0" indent="0" algn="l">
              <a:lnSpc>
                <a:spcPts val="900"/>
              </a:lnSpc>
              <a:spcAft>
                <a:spcPts val="2610"/>
              </a:spcAft>
            </a:pPr>
            <a:r>
              <a:rPr lang="en-US" sz="900" b="1" spc="-10">
                <a:solidFill>
                  <a:srgbClr val="09442F"/>
                </a:solidFill>
                <a:latin typeface="Calibri" panose="02020603050405020304" pitchFamily="2"/>
              </a:rPr>
              <a:t>Financial stability 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idx="10"/>
          </p:nvPr>
        </p:nvSpPr>
        <p:spPr>
          <a:xfrm>
            <a:off x="548640" y="6639560"/>
            <a:ext cx="3784600" cy="23114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just">
              <a:lnSpc>
                <a:spcPts val="800"/>
              </a:lnSpc>
              <a:spcAft>
                <a:spcPts val="95"/>
              </a:spcAft>
            </a:pPr>
            <a:r>
              <a:rPr lang="en-US" sz="700" spc="0">
                <a:solidFill>
                  <a:srgbClr val="88928D"/>
                </a:solidFill>
                <a:latin typeface="Calibri" panose="02020603050405020304" pitchFamily="2"/>
              </a:rPr>
              <a:t>Analysis of the effectiveness of forest management planning and non-timber forest products in Ukraine · Round table organised by the State Forest Resources Agency in Ukraine 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layout 5"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243330" y="292100"/>
            <a:ext cx="5486400" cy="2527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5240" rIns="0" bIns="0" anchor="t"/>
          <a:lstStyle/>
          <a:p>
            <a:pPr marL="0" marR="0" indent="0" algn="l">
              <a:lnSpc>
                <a:spcPts val="1100"/>
              </a:lnSpc>
              <a:spcAft>
                <a:spcPts val="775"/>
              </a:spcAft>
            </a:pPr>
            <a:r>
              <a:rPr lang="en-US" sz="950" b="1" spc="0">
                <a:solidFill>
                  <a:srgbClr val="799F29"/>
                </a:solidFill>
                <a:latin typeface="Calibri" panose="02020603050405020304" pitchFamily="2"/>
              </a:rPr>
              <a:t>INTERNATIONAL CONTEXT 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0"/>
          </p:nvPr>
        </p:nvSpPr>
        <p:spPr>
          <a:xfrm>
            <a:off x="1243330" y="544830"/>
            <a:ext cx="5486400" cy="12807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4925" rIns="0" bIns="0" anchor="t"/>
          <a:lstStyle/>
          <a:p>
            <a:pPr marL="0" marR="0" indent="0" algn="l">
              <a:lnSpc>
                <a:spcPts val="2400"/>
              </a:lnSpc>
              <a:spcAft>
                <a:spcPts val="0"/>
              </a:spcAft>
            </a:pPr>
            <a:r>
              <a:rPr lang="en-US" sz="2350" b="1" spc="0">
                <a:solidFill>
                  <a:srgbClr val="09442F"/>
                </a:solidFill>
                <a:latin typeface="Calibri" panose="02020603050405020304" pitchFamily="2"/>
              </a:rPr>
              <a:t>The EU regulatory framework sets out clear </a:t>
            </a:r>
          </a:p>
          <a:p>
            <a:pPr marL="0" marR="0" indent="0" algn="l">
              <a:lnSpc>
                <a:spcPts val="2400"/>
              </a:lnSpc>
              <a:spcBef>
                <a:spcPts val="510"/>
              </a:spcBef>
              <a:spcAft>
                <a:spcPts val="4510"/>
              </a:spcAft>
            </a:pPr>
            <a:r>
              <a:rPr lang="en-US" sz="2350" b="1" spc="-10">
                <a:solidFill>
                  <a:srgbClr val="09442F"/>
                </a:solidFill>
                <a:latin typeface="Calibri" panose="02020603050405020304" pitchFamily="2"/>
              </a:rPr>
              <a:t>requirements 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idx="10"/>
          </p:nvPr>
        </p:nvSpPr>
        <p:spPr>
          <a:xfrm>
            <a:off x="11503025" y="725805"/>
            <a:ext cx="133985" cy="1009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0160" rIns="0" bIns="0" anchor="t"/>
          <a:lstStyle/>
          <a:p>
            <a:pPr marL="0" marR="0" indent="0" algn="l">
              <a:lnSpc>
                <a:spcPts val="700"/>
              </a:lnSpc>
              <a:spcAft>
                <a:spcPts val="0"/>
              </a:spcAft>
            </a:pPr>
            <a:r>
              <a:rPr lang="en-US" sz="650" spc="-25">
                <a:solidFill>
                  <a:srgbClr val="88928D"/>
                </a:solidFill>
                <a:latin typeface="Calibri" panose="02020603050405020304" pitchFamily="2"/>
              </a:rPr>
              <a:t>/ 12 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idx="10"/>
          </p:nvPr>
        </p:nvSpPr>
        <p:spPr>
          <a:xfrm>
            <a:off x="11500485" y="384810"/>
            <a:ext cx="170180" cy="2019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0320" rIns="0" bIns="0" anchor="t"/>
          <a:lstStyle/>
          <a:p>
            <a:pPr marL="0" marR="0" indent="0" algn="l">
              <a:lnSpc>
                <a:spcPts val="1400"/>
              </a:lnSpc>
              <a:spcAft>
                <a:spcPts val="0"/>
              </a:spcAft>
            </a:pPr>
            <a:r>
              <a:rPr lang="en-US" sz="1300" b="1" spc="0">
                <a:solidFill>
                  <a:srgbClr val="FFFFFF"/>
                </a:solidFill>
                <a:latin typeface="Calibri" panose="02020603050405020304" pitchFamily="2"/>
              </a:rPr>
              <a:t>5 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10"/>
          </p:nvPr>
        </p:nvSpPr>
        <p:spPr>
          <a:xfrm>
            <a:off x="1874520" y="5433060"/>
            <a:ext cx="9250680" cy="36131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just">
              <a:lnSpc>
                <a:spcPts val="1400"/>
              </a:lnSpc>
              <a:spcAft>
                <a:spcPts val="0"/>
              </a:spcAft>
            </a:pPr>
            <a:r>
              <a:rPr lang="en-US" sz="1100" spc="0">
                <a:solidFill>
                  <a:srgbClr val="FFFFFF"/>
                </a:solidFill>
                <a:latin typeface="Calibri" panose="02020603050405020304" pitchFamily="2"/>
              </a:rPr>
              <a:t>Without an up-to-date State Forest Cadastre and the National Forest Inventory, Ukraine cannot confirm its status as a ‘low-risk country’ under the EUDR — putting the EU market access of hundreds of logging and wood-processing enterprises at risk. 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10"/>
          </p:nvPr>
        </p:nvSpPr>
        <p:spPr>
          <a:xfrm>
            <a:off x="9918065" y="2863215"/>
            <a:ext cx="710565" cy="2038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270" rIns="0" bIns="0" anchor="t"/>
          <a:lstStyle/>
          <a:p>
            <a:pPr marL="0" marR="0" indent="0" algn="l">
              <a:lnSpc>
                <a:spcPts val="1600"/>
              </a:lnSpc>
              <a:spcAft>
                <a:spcPts val="0"/>
              </a:spcAft>
            </a:pPr>
            <a:r>
              <a:rPr lang="en-US" sz="1400" b="1" spc="-155">
                <a:solidFill>
                  <a:srgbClr val="09442F"/>
                </a:solidFill>
                <a:latin typeface="Arial" panose="02020603050405020304" pitchFamily="2"/>
              </a:rPr>
              <a:t>FAO FRA 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10"/>
          </p:nvPr>
        </p:nvSpPr>
        <p:spPr>
          <a:xfrm>
            <a:off x="6967855" y="3168015"/>
            <a:ext cx="877570" cy="113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2700" rIns="0" bIns="0" anchor="t"/>
          <a:lstStyle/>
          <a:p>
            <a:pPr marL="0" marR="0" indent="0" algn="l">
              <a:lnSpc>
                <a:spcPts val="700"/>
              </a:lnSpc>
              <a:spcAft>
                <a:spcPts val="0"/>
              </a:spcAft>
            </a:pPr>
            <a:r>
              <a:rPr lang="en-US" sz="800" i="1" spc="-35">
                <a:solidFill>
                  <a:srgbClr val="799F29"/>
                </a:solidFill>
                <a:latin typeface="Calibri" panose="02020603050405020304" pitchFamily="2"/>
              </a:rPr>
              <a:t>Criteria and indicators 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idx="10"/>
          </p:nvPr>
        </p:nvSpPr>
        <p:spPr>
          <a:xfrm>
            <a:off x="9960610" y="3168015"/>
            <a:ext cx="536575" cy="11747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2700" rIns="0" bIns="0" anchor="t"/>
          <a:lstStyle/>
          <a:p>
            <a:pPr marL="0" marR="0" indent="0" algn="l">
              <a:lnSpc>
                <a:spcPts val="800"/>
              </a:lnSpc>
              <a:spcAft>
                <a:spcPts val="0"/>
              </a:spcAft>
            </a:pPr>
            <a:r>
              <a:rPr lang="en-US" sz="800" i="1" spc="-35">
                <a:solidFill>
                  <a:srgbClr val="799F29"/>
                </a:solidFill>
                <a:latin typeface="Calibri" panose="02020603050405020304" pitchFamily="2"/>
              </a:rPr>
              <a:t>every 5 years 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idx="10"/>
          </p:nvPr>
        </p:nvSpPr>
        <p:spPr>
          <a:xfrm>
            <a:off x="1356360" y="2863215"/>
            <a:ext cx="853440" cy="42227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270" rIns="0" bIns="0" anchor="t"/>
          <a:lstStyle/>
          <a:p>
            <a:pPr marL="0" marR="0" indent="0" algn="ctr">
              <a:lnSpc>
                <a:spcPts val="1600"/>
              </a:lnSpc>
              <a:spcAft>
                <a:spcPts val="0"/>
              </a:spcAft>
            </a:pPr>
            <a:r>
              <a:rPr lang="en-US" sz="1400" b="1" spc="-30">
                <a:solidFill>
                  <a:srgbClr val="09442F"/>
                </a:solidFill>
                <a:latin typeface="Arial" panose="02020603050405020304" pitchFamily="2"/>
              </a:rPr>
              <a:t>EUDR </a:t>
            </a:r>
          </a:p>
          <a:p>
            <a:pPr marL="0" marR="0" indent="0" algn="l">
              <a:lnSpc>
                <a:spcPts val="800"/>
              </a:lnSpc>
              <a:spcBef>
                <a:spcPts val="895"/>
              </a:spcBef>
              <a:spcAft>
                <a:spcPts val="0"/>
              </a:spcAft>
            </a:pPr>
            <a:r>
              <a:rPr lang="en-US" sz="800" i="1" spc="-30">
                <a:solidFill>
                  <a:srgbClr val="799F29"/>
                </a:solidFill>
                <a:latin typeface="Calibri" panose="02020603050405020304" pitchFamily="2"/>
              </a:rPr>
              <a:t>Reg. (EU) 2023/1115 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idx="10"/>
          </p:nvPr>
        </p:nvSpPr>
        <p:spPr>
          <a:xfrm>
            <a:off x="4178935" y="2863215"/>
            <a:ext cx="798195" cy="42227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270" rIns="0" bIns="0" anchor="t"/>
          <a:lstStyle/>
          <a:p>
            <a:pPr marL="45720" marR="0" indent="0" algn="l">
              <a:lnSpc>
                <a:spcPts val="1600"/>
              </a:lnSpc>
              <a:spcAft>
                <a:spcPts val="0"/>
              </a:spcAft>
            </a:pPr>
            <a:r>
              <a:rPr lang="en-US" sz="1400" b="1" spc="-30">
                <a:solidFill>
                  <a:srgbClr val="09442F"/>
                </a:solidFill>
                <a:latin typeface="Arial" panose="02020603050405020304" pitchFamily="2"/>
              </a:rPr>
              <a:t>LULUCF </a:t>
            </a:r>
          </a:p>
          <a:p>
            <a:pPr marL="0" marR="0" indent="0" algn="l">
              <a:lnSpc>
                <a:spcPts val="800"/>
              </a:lnSpc>
              <a:spcBef>
                <a:spcPts val="895"/>
              </a:spcBef>
              <a:spcAft>
                <a:spcPts val="0"/>
              </a:spcAft>
            </a:pPr>
            <a:r>
              <a:rPr lang="en-US" sz="800" i="1" spc="-30">
                <a:solidFill>
                  <a:srgbClr val="799F29"/>
                </a:solidFill>
                <a:latin typeface="Calibri" panose="02020603050405020304" pitchFamily="2"/>
              </a:rPr>
              <a:t>Reg. (EU) 2018/841 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idx="10"/>
          </p:nvPr>
        </p:nvSpPr>
        <p:spPr>
          <a:xfrm>
            <a:off x="6653530" y="2863215"/>
            <a:ext cx="1506220" cy="2038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270" rIns="0" bIns="0" anchor="t"/>
          <a:lstStyle/>
          <a:p>
            <a:pPr marL="0" marR="0" indent="0" algn="l">
              <a:lnSpc>
                <a:spcPts val="1600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09442F"/>
                </a:solidFill>
                <a:latin typeface="Arial" panose="02020603050405020304" pitchFamily="2"/>
              </a:rPr>
              <a:t>FOREST EUROPE 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idx="10"/>
          </p:nvPr>
        </p:nvSpPr>
        <p:spPr>
          <a:xfrm>
            <a:off x="892810" y="3469640"/>
            <a:ext cx="1984375" cy="3949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274320" marR="0" indent="0" algn="l">
              <a:lnSpc>
                <a:spcPts val="1000"/>
              </a:lnSpc>
              <a:spcAft>
                <a:spcPts val="0"/>
              </a:spcAft>
            </a:pPr>
            <a:r>
              <a:rPr lang="en-US" sz="850" spc="0">
                <a:solidFill>
                  <a:srgbClr val="5B665F"/>
                </a:solidFill>
                <a:latin typeface="Calibri" panose="02020603050405020304" pitchFamily="2"/>
              </a:rPr>
              <a:t>Geospatial records of timber origin and a declaration that no deforestation has taken place since 2020 </a:t>
            </a:r>
          </a:p>
        </p:txBody>
      </p:sp>
      <p:sp>
        <p:nvSpPr>
          <p:cNvPr id="24" name="Text Placeholder 23"/>
          <p:cNvSpPr>
            <a:spLocks noGrp="1"/>
          </p:cNvSpPr>
          <p:nvPr>
            <p:ph type="body" idx="10"/>
          </p:nvPr>
        </p:nvSpPr>
        <p:spPr>
          <a:xfrm>
            <a:off x="3550920" y="3469640"/>
            <a:ext cx="2060575" cy="3949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just">
              <a:lnSpc>
                <a:spcPts val="1000"/>
              </a:lnSpc>
              <a:spcAft>
                <a:spcPts val="0"/>
              </a:spcAft>
            </a:pPr>
            <a:r>
              <a:rPr lang="en-US" sz="850" spc="-5">
                <a:solidFill>
                  <a:srgbClr val="5B665F"/>
                </a:solidFill>
                <a:latin typeface="Calibri" panose="02020603050405020304" pitchFamily="2"/>
              </a:rPr>
              <a:t>Accounting for carbon stocks and fluxes in the forestry sector using the IPCC methodology for </a:t>
            </a:r>
          </a:p>
          <a:p>
            <a:pPr marL="548640" marR="0" indent="0" algn="l">
              <a:lnSpc>
                <a:spcPts val="800"/>
              </a:lnSpc>
              <a:spcBef>
                <a:spcPts val="285"/>
              </a:spcBef>
              <a:spcAft>
                <a:spcPts val="0"/>
              </a:spcAft>
            </a:pPr>
            <a:r>
              <a:rPr lang="en-US" sz="850" spc="0">
                <a:solidFill>
                  <a:srgbClr val="5B665F"/>
                </a:solidFill>
                <a:latin typeface="Calibri" panose="02020603050405020304" pitchFamily="2"/>
              </a:rPr>
              <a:t>the Paris Agreement. 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idx="10"/>
          </p:nvPr>
        </p:nvSpPr>
        <p:spPr>
          <a:xfrm>
            <a:off x="6510655" y="3469640"/>
            <a:ext cx="1801495" cy="3949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502920" marR="0" indent="0" algn="l">
              <a:lnSpc>
                <a:spcPts val="1000"/>
              </a:lnSpc>
              <a:spcAft>
                <a:spcPts val="0"/>
              </a:spcAft>
            </a:pPr>
            <a:r>
              <a:rPr lang="en-US" sz="850" spc="0">
                <a:solidFill>
                  <a:srgbClr val="5B665F"/>
                </a:solidFill>
                <a:latin typeface="Calibri" panose="02020603050405020304" pitchFamily="2"/>
              </a:rPr>
              <a:t>Reporting across seven thematic areas of sustainable forest </a:t>
            </a:r>
          </a:p>
          <a:p>
            <a:pPr marL="594360" marR="0" indent="0" algn="l">
              <a:lnSpc>
                <a:spcPts val="800"/>
              </a:lnSpc>
              <a:spcBef>
                <a:spcPts val="290"/>
              </a:spcBef>
              <a:spcAft>
                <a:spcPts val="0"/>
              </a:spcAft>
            </a:pPr>
            <a:r>
              <a:rPr lang="en-US" sz="850" spc="-5">
                <a:solidFill>
                  <a:srgbClr val="5B665F"/>
                </a:solidFill>
                <a:latin typeface="Calibri" panose="02020603050405020304" pitchFamily="2"/>
              </a:rPr>
              <a:t>management. 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idx="10"/>
          </p:nvPr>
        </p:nvSpPr>
        <p:spPr>
          <a:xfrm>
            <a:off x="9147175" y="3469640"/>
            <a:ext cx="2164080" cy="2641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274320" marR="0" indent="0" algn="l">
              <a:lnSpc>
                <a:spcPts val="1000"/>
              </a:lnSpc>
              <a:spcAft>
                <a:spcPts val="0"/>
              </a:spcAft>
            </a:pPr>
            <a:r>
              <a:rPr lang="en-US" sz="850" spc="0">
                <a:solidFill>
                  <a:srgbClr val="5B665F"/>
                </a:solidFill>
                <a:latin typeface="Calibri" panose="02020603050405020304" pitchFamily="2"/>
              </a:rPr>
              <a:t>Global Forest Resources Assessment; Ukraine has been submitting reports since 1990. </a:t>
            </a:r>
          </a:p>
        </p:txBody>
      </p:sp>
      <p:sp>
        <p:nvSpPr>
          <p:cNvPr id="27" name="Text Placeholder 26"/>
          <p:cNvSpPr>
            <a:spLocks noGrp="1"/>
          </p:cNvSpPr>
          <p:nvPr>
            <p:ph type="body" idx="10"/>
          </p:nvPr>
        </p:nvSpPr>
        <p:spPr>
          <a:xfrm>
            <a:off x="438785" y="6639560"/>
            <a:ext cx="11303000" cy="23114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91440" marR="0" indent="0" algn="l">
              <a:lnSpc>
                <a:spcPts val="800"/>
              </a:lnSpc>
              <a:spcAft>
                <a:spcPts val="95"/>
              </a:spcAft>
            </a:pPr>
            <a:r>
              <a:rPr lang="en-US" sz="700" spc="0">
                <a:solidFill>
                  <a:srgbClr val="88928D"/>
                </a:solidFill>
                <a:latin typeface="Calibri" panose="02020603050405020304" pitchFamily="2"/>
              </a:rPr>
              <a:t>Analysis of the effectiveness of forest management planning and non-timber forest products in Ukraine · </a:t>
            </a:r>
            <a:br/>
            <a:r>
              <a:rPr lang="en-US" sz="700" spc="0">
                <a:solidFill>
                  <a:srgbClr val="88928D"/>
                </a:solidFill>
                <a:latin typeface="Calibri" panose="02020603050405020304" pitchFamily="2"/>
              </a:rPr>
              <a:t>Round table organised by the State Forest Resources Agency in Ukraine 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layout 6"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0"/>
          </p:nvPr>
        </p:nvSpPr>
        <p:spPr>
          <a:xfrm>
            <a:off x="1243330" y="292100"/>
            <a:ext cx="3886200" cy="2527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5240" rIns="0" bIns="0" anchor="t"/>
          <a:lstStyle/>
          <a:p>
            <a:pPr marL="0" marR="0" indent="0" algn="l">
              <a:lnSpc>
                <a:spcPts val="1100"/>
              </a:lnSpc>
              <a:spcAft>
                <a:spcPts val="775"/>
              </a:spcAft>
            </a:pPr>
            <a:r>
              <a:rPr lang="en-US" sz="950" b="1" spc="0">
                <a:solidFill>
                  <a:srgbClr val="799F29"/>
                </a:solidFill>
                <a:latin typeface="Calibri" panose="02020603050405020304" pitchFamily="2"/>
              </a:rPr>
              <a:t>PART II · CONCEPTUAL PROGRAMME 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idx="10"/>
          </p:nvPr>
        </p:nvSpPr>
        <p:spPr>
          <a:xfrm>
            <a:off x="1243330" y="544830"/>
            <a:ext cx="3886200" cy="9144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4925" rIns="0" bIns="0" anchor="t"/>
          <a:lstStyle/>
          <a:p>
            <a:pPr marL="0" marR="0" indent="0" algn="l">
              <a:lnSpc>
                <a:spcPts val="2400"/>
              </a:lnSpc>
              <a:spcAft>
                <a:spcPts val="4510"/>
              </a:spcAft>
            </a:pPr>
            <a:r>
              <a:rPr lang="en-US" sz="2350" b="1" spc="-10">
                <a:solidFill>
                  <a:srgbClr val="09442F"/>
                </a:solidFill>
                <a:latin typeface="Calibri" panose="02020603050405020304" pitchFamily="2"/>
              </a:rPr>
              <a:t>Six strategic objectives by 2035 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idx="10"/>
          </p:nvPr>
        </p:nvSpPr>
        <p:spPr>
          <a:xfrm>
            <a:off x="11503025" y="728980"/>
            <a:ext cx="131445" cy="1009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0160" rIns="0" bIns="0" anchor="t"/>
          <a:lstStyle/>
          <a:p>
            <a:pPr marL="0" marR="0" indent="0" algn="l">
              <a:lnSpc>
                <a:spcPts val="700"/>
              </a:lnSpc>
              <a:spcAft>
                <a:spcPts val="0"/>
              </a:spcAft>
            </a:pPr>
            <a:r>
              <a:rPr lang="en-US" sz="650" spc="-25">
                <a:solidFill>
                  <a:srgbClr val="88928D"/>
                </a:solidFill>
                <a:latin typeface="Calibri" panose="02020603050405020304" pitchFamily="2"/>
              </a:rPr>
              <a:t>/ 12 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0"/>
          </p:nvPr>
        </p:nvSpPr>
        <p:spPr>
          <a:xfrm>
            <a:off x="11491595" y="384810"/>
            <a:ext cx="187325" cy="2019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0320" rIns="0" bIns="0" anchor="t"/>
          <a:lstStyle/>
          <a:p>
            <a:pPr marL="0" marR="0" indent="0" algn="l">
              <a:lnSpc>
                <a:spcPts val="1400"/>
              </a:lnSpc>
              <a:spcAft>
                <a:spcPts val="0"/>
              </a:spcAft>
            </a:pPr>
            <a:r>
              <a:rPr lang="en-US" sz="1300" b="1" spc="0">
                <a:solidFill>
                  <a:srgbClr val="FFFFFF"/>
                </a:solidFill>
                <a:latin typeface="Calibri" panose="02020603050405020304" pitchFamily="2"/>
              </a:rPr>
              <a:t>6 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10"/>
          </p:nvPr>
        </p:nvSpPr>
        <p:spPr>
          <a:xfrm>
            <a:off x="760095" y="1459230"/>
            <a:ext cx="403225" cy="4813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16230" rIns="0" bIns="0" anchor="t"/>
          <a:lstStyle/>
          <a:p>
            <a:pPr marL="0" marR="0" indent="0" algn="l">
              <a:lnSpc>
                <a:spcPts val="1300"/>
              </a:lnSpc>
              <a:spcAft>
                <a:spcPts val="0"/>
              </a:spcAft>
            </a:pPr>
            <a:r>
              <a:rPr lang="en-US" sz="1150" b="1" spc="0">
                <a:solidFill>
                  <a:srgbClr val="FFFFFF"/>
                </a:solidFill>
                <a:latin typeface="Arial" panose="02020603050405020304" pitchFamily="2"/>
              </a:rPr>
              <a:t>SZ-1 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idx="10"/>
          </p:nvPr>
        </p:nvSpPr>
        <p:spPr>
          <a:xfrm>
            <a:off x="4515485" y="1459230"/>
            <a:ext cx="421005" cy="4813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16230" rIns="0" bIns="0" anchor="t"/>
          <a:lstStyle/>
          <a:p>
            <a:pPr marL="0" marR="0" indent="0" algn="l">
              <a:lnSpc>
                <a:spcPts val="1300"/>
              </a:lnSpc>
              <a:spcAft>
                <a:spcPts val="0"/>
              </a:spcAft>
            </a:pPr>
            <a:r>
              <a:rPr lang="en-US" sz="1150" b="1" spc="0">
                <a:solidFill>
                  <a:srgbClr val="FFFFFF"/>
                </a:solidFill>
                <a:latin typeface="Arial" panose="02020603050405020304" pitchFamily="2"/>
              </a:rPr>
              <a:t>SZ-2 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idx="10"/>
          </p:nvPr>
        </p:nvSpPr>
        <p:spPr>
          <a:xfrm>
            <a:off x="8300720" y="1459230"/>
            <a:ext cx="418465" cy="4813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16230" rIns="0" bIns="0" anchor="t"/>
          <a:lstStyle/>
          <a:p>
            <a:pPr marL="0" marR="0" indent="0" algn="l">
              <a:lnSpc>
                <a:spcPts val="1300"/>
              </a:lnSpc>
              <a:spcAft>
                <a:spcPts val="0"/>
              </a:spcAft>
            </a:pPr>
            <a:r>
              <a:rPr lang="en-US" sz="1150" b="1" spc="0">
                <a:solidFill>
                  <a:srgbClr val="FFFFFF"/>
                </a:solidFill>
                <a:latin typeface="Arial" panose="02020603050405020304" pitchFamily="2"/>
              </a:rPr>
              <a:t>SZ-3 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idx="10"/>
          </p:nvPr>
        </p:nvSpPr>
        <p:spPr>
          <a:xfrm>
            <a:off x="758825" y="1940560"/>
            <a:ext cx="1316990" cy="47879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13690" rIns="0" bIns="0" anchor="t"/>
          <a:lstStyle/>
          <a:p>
            <a:pPr marL="0" marR="0" indent="0" algn="l">
              <a:lnSpc>
                <a:spcPts val="1300"/>
              </a:lnSpc>
              <a:spcAft>
                <a:spcPts val="0"/>
              </a:spcAft>
            </a:pPr>
            <a:r>
              <a:rPr lang="en-US" sz="1150" b="1" spc="-30">
                <a:solidFill>
                  <a:srgbClr val="09442F"/>
                </a:solidFill>
                <a:latin typeface="Arial" panose="02020603050405020304" pitchFamily="2"/>
              </a:rPr>
              <a:t>Institutional reform 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idx="10"/>
          </p:nvPr>
        </p:nvSpPr>
        <p:spPr>
          <a:xfrm>
            <a:off x="4517390" y="1940560"/>
            <a:ext cx="1353185" cy="47879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13690" rIns="0" bIns="0" anchor="t"/>
          <a:lstStyle/>
          <a:p>
            <a:pPr marL="0" marR="0" indent="0" algn="l">
              <a:lnSpc>
                <a:spcPts val="1300"/>
              </a:lnSpc>
              <a:spcAft>
                <a:spcPts val="0"/>
              </a:spcAft>
            </a:pPr>
            <a:r>
              <a:rPr lang="en-US" sz="1150" b="1" spc="-35">
                <a:solidFill>
                  <a:srgbClr val="09442F"/>
                </a:solidFill>
                <a:latin typeface="Arial" panose="02020603050405020304" pitchFamily="2"/>
              </a:rPr>
              <a:t>Regulatory updates 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idx="10"/>
          </p:nvPr>
        </p:nvSpPr>
        <p:spPr>
          <a:xfrm>
            <a:off x="8299450" y="1940560"/>
            <a:ext cx="1472565" cy="47879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13690" rIns="0" bIns="0" anchor="t"/>
          <a:lstStyle/>
          <a:p>
            <a:pPr marL="0" marR="0" indent="0" algn="l">
              <a:lnSpc>
                <a:spcPts val="1300"/>
              </a:lnSpc>
              <a:spcAft>
                <a:spcPts val="0"/>
              </a:spcAft>
            </a:pPr>
            <a:r>
              <a:rPr lang="en-US" sz="1150" b="1" spc="-40">
                <a:solidFill>
                  <a:srgbClr val="09442F"/>
                </a:solidFill>
                <a:latin typeface="Arial" panose="02020603050405020304" pitchFamily="2"/>
              </a:rPr>
              <a:t>Digital transformation </a:t>
            </a:r>
          </a:p>
        </p:txBody>
      </p:sp>
      <p:sp>
        <p:nvSpPr>
          <p:cNvPr id="24" name="Text Placeholder 23"/>
          <p:cNvSpPr>
            <a:spLocks noGrp="1"/>
          </p:cNvSpPr>
          <p:nvPr>
            <p:ph type="body" idx="10"/>
          </p:nvPr>
        </p:nvSpPr>
        <p:spPr>
          <a:xfrm>
            <a:off x="755650" y="2592070"/>
            <a:ext cx="2444750" cy="36131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900"/>
              </a:lnSpc>
              <a:spcAft>
                <a:spcPts val="0"/>
              </a:spcAft>
            </a:pPr>
            <a:r>
              <a:rPr lang="en-US" sz="800" spc="0">
                <a:solidFill>
                  <a:srgbClr val="5B665F"/>
                </a:solidFill>
                <a:latin typeface="Calibri" panose="02020603050405020304" pitchFamily="2"/>
              </a:rPr>
              <a:t>Reorganisation of the ‘Ukrderzhlisproekt’ Association into a Concern ‘Ukrainian Forest Planning’ — a single centre of expertise. 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idx="10"/>
          </p:nvPr>
        </p:nvSpPr>
        <p:spPr>
          <a:xfrm>
            <a:off x="8290560" y="2616200"/>
            <a:ext cx="2706370" cy="2762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just">
              <a:lnSpc>
                <a:spcPts val="1100"/>
              </a:lnSpc>
              <a:spcAft>
                <a:spcPts val="0"/>
              </a:spcAft>
            </a:pPr>
            <a:r>
              <a:rPr lang="en-US" sz="800" spc="0">
                <a:solidFill>
                  <a:srgbClr val="5B665F"/>
                </a:solidFill>
                <a:latin typeface="Calibri" panose="02020603050405020304" pitchFamily="2"/>
              </a:rPr>
              <a:t>A unified platform for the State Forest Cadastre, a WMS/WFS/API geoportal, and Sentinel satellite monitoring. 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idx="10"/>
          </p:nvPr>
        </p:nvSpPr>
        <p:spPr>
          <a:xfrm>
            <a:off x="763270" y="3845560"/>
            <a:ext cx="421005" cy="4813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16230" rIns="0" bIns="0" anchor="t"/>
          <a:lstStyle/>
          <a:p>
            <a:pPr marL="0" marR="0" indent="0" algn="l">
              <a:lnSpc>
                <a:spcPts val="1300"/>
              </a:lnSpc>
              <a:spcAft>
                <a:spcPts val="0"/>
              </a:spcAft>
            </a:pPr>
            <a:r>
              <a:rPr lang="en-US" sz="1150" b="1" spc="0">
                <a:solidFill>
                  <a:srgbClr val="FFFFFF"/>
                </a:solidFill>
                <a:latin typeface="Arial" panose="02020603050405020304" pitchFamily="2"/>
              </a:rPr>
              <a:t>SZ-4 </a:t>
            </a:r>
          </a:p>
        </p:txBody>
      </p:sp>
      <p:sp>
        <p:nvSpPr>
          <p:cNvPr id="27" name="Text Placeholder 26"/>
          <p:cNvSpPr>
            <a:spLocks noGrp="1"/>
          </p:cNvSpPr>
          <p:nvPr>
            <p:ph type="body" idx="10"/>
          </p:nvPr>
        </p:nvSpPr>
        <p:spPr>
          <a:xfrm>
            <a:off x="4600575" y="3845560"/>
            <a:ext cx="418465" cy="4813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16230" rIns="0" bIns="0" anchor="t"/>
          <a:lstStyle/>
          <a:p>
            <a:pPr marL="0" marR="0" indent="0" algn="l">
              <a:lnSpc>
                <a:spcPts val="1300"/>
              </a:lnSpc>
              <a:spcAft>
                <a:spcPts val="0"/>
              </a:spcAft>
            </a:pPr>
            <a:r>
              <a:rPr lang="en-US" sz="1150" b="1" spc="0">
                <a:solidFill>
                  <a:srgbClr val="FFFFFF"/>
                </a:solidFill>
                <a:latin typeface="Arial" panose="02020603050405020304" pitchFamily="2"/>
              </a:rPr>
              <a:t>SZ-5 </a:t>
            </a:r>
          </a:p>
        </p:txBody>
      </p:sp>
      <p:sp>
        <p:nvSpPr>
          <p:cNvPr id="28" name="Text Placeholder 27"/>
          <p:cNvSpPr>
            <a:spLocks noGrp="1"/>
          </p:cNvSpPr>
          <p:nvPr>
            <p:ph type="body" idx="10"/>
          </p:nvPr>
        </p:nvSpPr>
        <p:spPr>
          <a:xfrm>
            <a:off x="8392160" y="3845560"/>
            <a:ext cx="464185" cy="4813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16230" rIns="0" bIns="0" anchor="t"/>
          <a:lstStyle/>
          <a:p>
            <a:pPr marL="0" marR="0" indent="0" algn="l">
              <a:lnSpc>
                <a:spcPts val="1300"/>
              </a:lnSpc>
              <a:spcAft>
                <a:spcPts val="0"/>
              </a:spcAft>
            </a:pPr>
            <a:r>
              <a:rPr lang="en-US" sz="1150" b="1" spc="150">
                <a:solidFill>
                  <a:srgbClr val="FFFFFF"/>
                </a:solidFill>
                <a:latin typeface="Arial" panose="02020603050405020304" pitchFamily="2"/>
              </a:rPr>
              <a:t>SZ-6 </a:t>
            </a:r>
          </a:p>
        </p:txBody>
      </p:sp>
      <p:sp>
        <p:nvSpPr>
          <p:cNvPr id="29" name="Text Placeholder 28"/>
          <p:cNvSpPr>
            <a:spLocks noGrp="1"/>
          </p:cNvSpPr>
          <p:nvPr>
            <p:ph type="body" idx="10"/>
          </p:nvPr>
        </p:nvSpPr>
        <p:spPr>
          <a:xfrm>
            <a:off x="762000" y="4327525"/>
            <a:ext cx="2121535" cy="4813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16230" rIns="0" bIns="0" anchor="t"/>
          <a:lstStyle/>
          <a:p>
            <a:pPr marL="0" marR="0" indent="0" algn="l">
              <a:lnSpc>
                <a:spcPts val="1200"/>
              </a:lnSpc>
              <a:spcAft>
                <a:spcPts val="0"/>
              </a:spcAft>
            </a:pPr>
            <a:r>
              <a:rPr lang="en-US" sz="1150" b="1" spc="-30">
                <a:solidFill>
                  <a:srgbClr val="09442F"/>
                </a:solidFill>
                <a:latin typeface="Arial" panose="02020603050405020304" pitchFamily="2"/>
              </a:rPr>
              <a:t>Forest Inventory and Reporting 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0"/>
          </p:nvPr>
        </p:nvSpPr>
        <p:spPr>
          <a:xfrm>
            <a:off x="4596130" y="4330700"/>
            <a:ext cx="1969135" cy="4813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16230" rIns="0" bIns="0" anchor="t"/>
          <a:lstStyle/>
          <a:p>
            <a:pPr marL="0" marR="0" indent="0" algn="l">
              <a:lnSpc>
                <a:spcPts val="1300"/>
              </a:lnSpc>
              <a:spcAft>
                <a:spcPts val="0"/>
              </a:spcAft>
            </a:pPr>
            <a:r>
              <a:rPr lang="en-US" sz="1150" b="1" spc="-20">
                <a:solidFill>
                  <a:srgbClr val="09442F"/>
                </a:solidFill>
                <a:latin typeface="Arial" panose="02020603050405020304" pitchFamily="2"/>
              </a:rPr>
              <a:t>Sustainable financing model </a:t>
            </a:r>
          </a:p>
        </p:txBody>
      </p:sp>
      <p:sp>
        <p:nvSpPr>
          <p:cNvPr id="31" name="Text Placeholder 30"/>
          <p:cNvSpPr>
            <a:spLocks noGrp="1"/>
          </p:cNvSpPr>
          <p:nvPr>
            <p:ph type="body" idx="10"/>
          </p:nvPr>
        </p:nvSpPr>
        <p:spPr>
          <a:xfrm>
            <a:off x="8436610" y="4327525"/>
            <a:ext cx="1237615" cy="4813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16230" rIns="0" bIns="0" anchor="t"/>
          <a:lstStyle/>
          <a:p>
            <a:pPr marL="0" marR="0" indent="0" algn="l">
              <a:lnSpc>
                <a:spcPts val="1200"/>
              </a:lnSpc>
              <a:spcAft>
                <a:spcPts val="0"/>
              </a:spcAft>
            </a:pPr>
            <a:r>
              <a:rPr lang="en-US" sz="1150" b="1" spc="-45">
                <a:solidFill>
                  <a:srgbClr val="09442F"/>
                </a:solidFill>
                <a:latin typeface="Arial" panose="02020603050405020304" pitchFamily="2"/>
              </a:rPr>
              <a:t>Staff development </a:t>
            </a:r>
          </a:p>
        </p:txBody>
      </p:sp>
      <p:sp>
        <p:nvSpPr>
          <p:cNvPr id="32" name="Text Placeholder 31"/>
          <p:cNvSpPr>
            <a:spLocks noGrp="1"/>
          </p:cNvSpPr>
          <p:nvPr>
            <p:ph type="body" idx="10"/>
          </p:nvPr>
        </p:nvSpPr>
        <p:spPr>
          <a:xfrm>
            <a:off x="8434070" y="4996815"/>
            <a:ext cx="2684780" cy="28257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just">
              <a:lnSpc>
                <a:spcPts val="1100"/>
              </a:lnSpc>
              <a:spcAft>
                <a:spcPts val="0"/>
              </a:spcAft>
            </a:pPr>
            <a:r>
              <a:rPr lang="en-US" sz="800" spc="-5">
                <a:solidFill>
                  <a:srgbClr val="5B665F"/>
                </a:solidFill>
                <a:latin typeface="Calibri" panose="02020603050405020304" pitchFamily="2"/>
              </a:rPr>
              <a:t>500–600 specialists; QA/QC system; accredited service providers; partnerships with universities and the scientific community. </a:t>
            </a:r>
          </a:p>
        </p:txBody>
      </p:sp>
      <p:sp>
        <p:nvSpPr>
          <p:cNvPr id="33" name="Text Placeholder 32"/>
          <p:cNvSpPr>
            <a:spLocks noGrp="1"/>
          </p:cNvSpPr>
          <p:nvPr>
            <p:ph type="body" idx="10"/>
          </p:nvPr>
        </p:nvSpPr>
        <p:spPr>
          <a:xfrm>
            <a:off x="438785" y="6639560"/>
            <a:ext cx="11315700" cy="23114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91440" marR="0" indent="0" algn="l">
              <a:lnSpc>
                <a:spcPts val="800"/>
              </a:lnSpc>
              <a:spcAft>
                <a:spcPts val="95"/>
              </a:spcAft>
            </a:pPr>
            <a:r>
              <a:rPr lang="en-US" sz="700" spc="0">
                <a:solidFill>
                  <a:srgbClr val="88928D"/>
                </a:solidFill>
                <a:latin typeface="Calibri" panose="02020603050405020304" pitchFamily="2"/>
              </a:rPr>
              <a:t>Analysis of the effectiveness of forest management planning and non-timber forest products in Ukraine · </a:t>
            </a:r>
            <a:br/>
            <a:r>
              <a:rPr lang="en-US" sz="700" spc="0">
                <a:solidFill>
                  <a:srgbClr val="88928D"/>
                </a:solidFill>
                <a:latin typeface="Calibri" panose="02020603050405020304" pitchFamily="2"/>
              </a:rPr>
              <a:t>Round table organised by the State Forest Resources Agency in Ukraine 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layout 7"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idx="10"/>
          </p:nvPr>
        </p:nvSpPr>
        <p:spPr>
          <a:xfrm>
            <a:off x="1243330" y="292100"/>
            <a:ext cx="4203700" cy="2527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5240" rIns="0" bIns="0" anchor="t"/>
          <a:lstStyle/>
          <a:p>
            <a:pPr marL="0" marR="0" indent="0" algn="l">
              <a:lnSpc>
                <a:spcPts val="1100"/>
              </a:lnSpc>
              <a:spcAft>
                <a:spcPts val="775"/>
              </a:spcAft>
            </a:pPr>
            <a:r>
              <a:rPr lang="en-US" sz="950" b="1" spc="0">
                <a:solidFill>
                  <a:srgbClr val="799F29"/>
                </a:solidFill>
                <a:latin typeface="Calibri" panose="02020603050405020304" pitchFamily="2"/>
              </a:rPr>
              <a:t>PART II · ORGANISATIONAL MODEL 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idx="10"/>
          </p:nvPr>
        </p:nvSpPr>
        <p:spPr>
          <a:xfrm>
            <a:off x="1243330" y="544830"/>
            <a:ext cx="4203700" cy="8877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4925" rIns="0" bIns="0" anchor="t"/>
          <a:lstStyle/>
          <a:p>
            <a:pPr marL="0" marR="0" indent="0" algn="r">
              <a:lnSpc>
                <a:spcPts val="2400"/>
              </a:lnSpc>
              <a:spcAft>
                <a:spcPts val="4295"/>
              </a:spcAft>
            </a:pPr>
            <a:r>
              <a:rPr lang="en-US" sz="2350" b="1" spc="-15">
                <a:solidFill>
                  <a:srgbClr val="09442F"/>
                </a:solidFill>
                <a:latin typeface="Calibri" panose="02020603050405020304" pitchFamily="2"/>
              </a:rPr>
              <a:t>‘Ukrainian Forest Planning’ Group 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idx="10"/>
          </p:nvPr>
        </p:nvSpPr>
        <p:spPr>
          <a:xfrm>
            <a:off x="11503025" y="728980"/>
            <a:ext cx="131445" cy="1009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0160" rIns="0" bIns="0" anchor="t"/>
          <a:lstStyle/>
          <a:p>
            <a:pPr marL="0" marR="0" indent="0" algn="l">
              <a:lnSpc>
                <a:spcPts val="700"/>
              </a:lnSpc>
              <a:spcAft>
                <a:spcPts val="0"/>
              </a:spcAft>
            </a:pPr>
            <a:r>
              <a:rPr lang="en-US" sz="650" spc="-25">
                <a:solidFill>
                  <a:srgbClr val="88928D"/>
                </a:solidFill>
                <a:latin typeface="Calibri" panose="02020603050405020304" pitchFamily="2"/>
              </a:rPr>
              <a:t>/ 12 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10"/>
          </p:nvPr>
        </p:nvSpPr>
        <p:spPr>
          <a:xfrm>
            <a:off x="11495405" y="384810"/>
            <a:ext cx="177165" cy="2019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0320" rIns="0" bIns="0" anchor="t"/>
          <a:lstStyle/>
          <a:p>
            <a:pPr marL="0" marR="0" indent="0" algn="l">
              <a:lnSpc>
                <a:spcPts val="1400"/>
              </a:lnSpc>
              <a:spcAft>
                <a:spcPts val="0"/>
              </a:spcAft>
            </a:pPr>
            <a:r>
              <a:rPr lang="en-US" sz="1300" b="1" spc="0">
                <a:solidFill>
                  <a:srgbClr val="FFFFFF"/>
                </a:solidFill>
                <a:latin typeface="Calibri" panose="02020603050405020304" pitchFamily="2"/>
              </a:rPr>
              <a:t>7 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10"/>
          </p:nvPr>
        </p:nvSpPr>
        <p:spPr>
          <a:xfrm>
            <a:off x="5321935" y="1468120"/>
            <a:ext cx="1572895" cy="16827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540" rIns="0" bIns="0" anchor="t"/>
          <a:lstStyle/>
          <a:p>
            <a:pPr marL="0" marR="0" indent="0" algn="ctr">
              <a:lnSpc>
                <a:spcPts val="1200"/>
              </a:lnSpc>
              <a:spcAft>
                <a:spcPts val="0"/>
              </a:spcAft>
            </a:pPr>
            <a:r>
              <a:rPr lang="en-US" sz="1150" b="1" spc="-55">
                <a:solidFill>
                  <a:srgbClr val="FFFFFF"/>
                </a:solidFill>
                <a:latin typeface="Arial" panose="02020603050405020304" pitchFamily="2"/>
              </a:rPr>
              <a:t>SUPERVISORY BOARD 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10"/>
          </p:nvPr>
        </p:nvSpPr>
        <p:spPr>
          <a:xfrm>
            <a:off x="3593465" y="2354580"/>
            <a:ext cx="3938270" cy="15811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270" rIns="0" bIns="0" anchor="t"/>
          <a:lstStyle/>
          <a:p>
            <a:pPr marL="0" marR="0" indent="0" algn="l">
              <a:lnSpc>
                <a:spcPts val="1200"/>
              </a:lnSpc>
              <a:spcAft>
                <a:spcPts val="0"/>
              </a:spcAft>
            </a:pPr>
            <a:r>
              <a:rPr lang="en-US" sz="1100" b="1" spc="-15">
                <a:solidFill>
                  <a:srgbClr val="FFFFFF"/>
                </a:solidFill>
                <a:latin typeface="Arial" panose="02020603050405020304" pitchFamily="2"/>
              </a:rPr>
              <a:t>UKRAINIAN FOREST PLANNING Ltd — managing company 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idx="10"/>
          </p:nvPr>
        </p:nvSpPr>
        <p:spPr>
          <a:xfrm>
            <a:off x="3544570" y="2676525"/>
            <a:ext cx="4480560" cy="1123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0160" rIns="0" bIns="0" anchor="t"/>
          <a:lstStyle/>
          <a:p>
            <a:pPr marL="0" marR="0" indent="0" algn="l">
              <a:lnSpc>
                <a:spcPts val="800"/>
              </a:lnSpc>
              <a:spcAft>
                <a:spcPts val="25"/>
              </a:spcAft>
            </a:pPr>
            <a:r>
              <a:rPr lang="en-US" sz="750" spc="-5">
                <a:solidFill>
                  <a:srgbClr val="FFFFFF"/>
                </a:solidFill>
                <a:latin typeface="Calibri" panose="02020603050405020304" pitchFamily="2"/>
              </a:rPr>
              <a:t>FMP/NFI methodology · QA/QC · Accreditation of contractors · Digital platform · Human resources and legal support 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idx="10"/>
          </p:nvPr>
        </p:nvSpPr>
        <p:spPr>
          <a:xfrm>
            <a:off x="1264920" y="3631565"/>
            <a:ext cx="1014730" cy="3168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635" rIns="0" bIns="0" anchor="t"/>
          <a:lstStyle/>
          <a:p>
            <a:pPr marL="0" marR="0" indent="0" algn="l">
              <a:lnSpc>
                <a:spcPts val="1200"/>
              </a:lnSpc>
              <a:spcAft>
                <a:spcPts val="0"/>
              </a:spcAft>
            </a:pPr>
            <a:r>
              <a:rPr lang="en-US" sz="1000" b="1" spc="-5">
                <a:solidFill>
                  <a:srgbClr val="09442F"/>
                </a:solidFill>
                <a:latin typeface="Arial" panose="02020603050405020304" pitchFamily="2"/>
              </a:rPr>
              <a:t>National Forest Inventory Ltd 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idx="10"/>
          </p:nvPr>
        </p:nvSpPr>
        <p:spPr>
          <a:xfrm>
            <a:off x="4117975" y="3631565"/>
            <a:ext cx="765175" cy="3168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635" rIns="0" bIns="0" anchor="t"/>
          <a:lstStyle/>
          <a:p>
            <a:pPr marL="0" marR="0" indent="0" algn="l">
              <a:lnSpc>
                <a:spcPts val="1200"/>
              </a:lnSpc>
              <a:spcAft>
                <a:spcPts val="0"/>
              </a:spcAft>
            </a:pPr>
            <a:r>
              <a:rPr lang="en-US" sz="1000" b="1" spc="-15">
                <a:solidFill>
                  <a:srgbClr val="09442F"/>
                </a:solidFill>
                <a:latin typeface="Arial" panose="02020603050405020304" pitchFamily="2"/>
              </a:rPr>
              <a:t>State Forest Cadastre Ltd 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idx="10"/>
          </p:nvPr>
        </p:nvSpPr>
        <p:spPr>
          <a:xfrm>
            <a:off x="6854825" y="3631565"/>
            <a:ext cx="1054735" cy="47561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5240" rIns="0" bIns="0" anchor="t"/>
          <a:lstStyle/>
          <a:p>
            <a:pPr marL="91440" marR="0" indent="0" algn="l">
              <a:lnSpc>
                <a:spcPts val="1100"/>
              </a:lnSpc>
              <a:spcAft>
                <a:spcPts val="0"/>
              </a:spcAft>
            </a:pPr>
            <a:r>
              <a:rPr lang="en-US" sz="1000" b="1" spc="-20">
                <a:solidFill>
                  <a:srgbClr val="09442F"/>
                </a:solidFill>
                <a:latin typeface="Arial" panose="02020603050405020304" pitchFamily="2"/>
              </a:rPr>
              <a:t>Forest </a:t>
            </a:r>
          </a:p>
          <a:p>
            <a:pPr marL="0" marR="0" indent="0" algn="l">
              <a:lnSpc>
                <a:spcPts val="1200"/>
              </a:lnSpc>
              <a:spcBef>
                <a:spcPts val="5"/>
              </a:spcBef>
              <a:spcAft>
                <a:spcPts val="0"/>
              </a:spcAft>
            </a:pPr>
            <a:r>
              <a:rPr lang="en-US" sz="1000" b="1" spc="-20">
                <a:solidFill>
                  <a:srgbClr val="09442F"/>
                </a:solidFill>
                <a:latin typeface="Arial" panose="02020603050405020304" pitchFamily="2"/>
              </a:rPr>
              <a:t>Management Expeditions (LLC) 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idx="10"/>
          </p:nvPr>
        </p:nvSpPr>
        <p:spPr>
          <a:xfrm>
            <a:off x="9787255" y="3655695"/>
            <a:ext cx="591185" cy="337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1300"/>
              </a:lnSpc>
              <a:spcAft>
                <a:spcPts val="0"/>
              </a:spcAft>
            </a:pPr>
            <a:r>
              <a:rPr lang="en-US" sz="1000" b="1" spc="-15">
                <a:solidFill>
                  <a:srgbClr val="09442F"/>
                </a:solidFill>
                <a:latin typeface="Arial" panose="02020603050405020304" pitchFamily="2"/>
              </a:rPr>
              <a:t>Private </a:t>
            </a:r>
            <a:r>
              <a:rPr lang="en-US" sz="1000" b="1" spc="-15">
                <a:solidFill>
                  <a:srgbClr val="09442F"/>
                </a:solidFill>
                <a:latin typeface="Calibri" panose="02020603050405020304" pitchFamily="2"/>
              </a:rPr>
              <a:t>contractors </a:t>
            </a:r>
          </a:p>
        </p:txBody>
      </p:sp>
      <p:sp>
        <p:nvSpPr>
          <p:cNvPr id="24" name="Text Placeholder 23"/>
          <p:cNvSpPr>
            <a:spLocks noGrp="1"/>
          </p:cNvSpPr>
          <p:nvPr>
            <p:ph type="body" idx="10"/>
          </p:nvPr>
        </p:nvSpPr>
        <p:spPr>
          <a:xfrm>
            <a:off x="1176655" y="4240530"/>
            <a:ext cx="1731010" cy="3683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ts val="900"/>
              </a:lnSpc>
              <a:spcAft>
                <a:spcPts val="0"/>
              </a:spcAft>
            </a:pPr>
            <a:r>
              <a:rPr lang="en-US" sz="750" spc="0">
                <a:solidFill>
                  <a:srgbClr val="5B665F"/>
                </a:solidFill>
                <a:latin typeface="Calibri" panose="02020603050405020304" pitchFamily="2"/>
              </a:rPr>
              <a:t>National Forest Inventory in accordance with FAO/EU standards; FAO FRA, </a:t>
            </a:r>
          </a:p>
          <a:p>
            <a:pPr marL="0" marR="0" indent="0" algn="ctr">
              <a:lnSpc>
                <a:spcPts val="800"/>
              </a:lnSpc>
              <a:spcBef>
                <a:spcPts val="375"/>
              </a:spcBef>
              <a:spcAft>
                <a:spcPts val="0"/>
              </a:spcAft>
            </a:pPr>
            <a:r>
              <a:rPr lang="en-US" sz="750" spc="0">
                <a:solidFill>
                  <a:srgbClr val="5B665F"/>
                </a:solidFill>
                <a:latin typeface="Calibri" panose="02020603050405020304" pitchFamily="2"/>
              </a:rPr>
              <a:t>FOREST EUROPE, LULUCF, EUDR 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idx="10"/>
          </p:nvPr>
        </p:nvSpPr>
        <p:spPr>
          <a:xfrm>
            <a:off x="3886200" y="4210685"/>
            <a:ext cx="1731010" cy="41338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4445" rIns="0" bIns="0" anchor="t"/>
          <a:lstStyle/>
          <a:p>
            <a:pPr marL="0" marR="0" indent="0" algn="ctr">
              <a:lnSpc>
                <a:spcPts val="1100"/>
              </a:lnSpc>
              <a:spcAft>
                <a:spcPts val="0"/>
              </a:spcAft>
            </a:pPr>
            <a:r>
              <a:rPr lang="en-US" sz="750" spc="-5">
                <a:solidFill>
                  <a:srgbClr val="5B665F"/>
                </a:solidFill>
                <a:latin typeface="Calibri" panose="02020603050405020304" pitchFamily="2"/>
              </a:rPr>
              <a:t>Cadastral management; interoperability </a:t>
            </a:r>
            <a:br/>
            <a:r>
              <a:rPr lang="en-US" sz="750" spc="-5">
                <a:solidFill>
                  <a:srgbClr val="5B665F"/>
                </a:solidFill>
                <a:latin typeface="Calibri" panose="02020603050405020304" pitchFamily="2"/>
              </a:rPr>
              <a:t>with the State Land Cadastre, the Register of </a:t>
            </a:r>
            <a:br/>
            <a:r>
              <a:rPr lang="en-US" sz="750" spc="-5">
                <a:solidFill>
                  <a:srgbClr val="5B665F"/>
                </a:solidFill>
                <a:latin typeface="Calibri" panose="02020603050405020304" pitchFamily="2"/>
              </a:rPr>
              <a:t>Rights and the Electronic Land Register 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idx="10"/>
          </p:nvPr>
        </p:nvSpPr>
        <p:spPr>
          <a:xfrm>
            <a:off x="6934200" y="4210685"/>
            <a:ext cx="1042670" cy="28511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182880" marR="0" indent="0" algn="l">
              <a:lnSpc>
                <a:spcPts val="1100"/>
              </a:lnSpc>
              <a:spcAft>
                <a:spcPts val="0"/>
              </a:spcAft>
            </a:pPr>
            <a:r>
              <a:rPr lang="en-US" sz="750" spc="-10">
                <a:solidFill>
                  <a:srgbClr val="5B665F"/>
                </a:solidFill>
                <a:latin typeface="Calibri" panose="02020603050405020304" pitchFamily="2"/>
              </a:rPr>
              <a:t>Field and desk-based work; regional coverage </a:t>
            </a:r>
          </a:p>
        </p:txBody>
      </p:sp>
      <p:sp>
        <p:nvSpPr>
          <p:cNvPr id="27" name="Text Placeholder 26"/>
          <p:cNvSpPr>
            <a:spLocks noGrp="1"/>
          </p:cNvSpPr>
          <p:nvPr>
            <p:ph type="body" idx="10"/>
          </p:nvPr>
        </p:nvSpPr>
        <p:spPr>
          <a:xfrm>
            <a:off x="9460865" y="4210685"/>
            <a:ext cx="1402080" cy="28194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40005" rIns="0" bIns="0" anchor="t"/>
          <a:lstStyle/>
          <a:p>
            <a:pPr marL="0" marR="0" indent="0" algn="l">
              <a:lnSpc>
                <a:spcPts val="800"/>
              </a:lnSpc>
              <a:spcAft>
                <a:spcPts val="0"/>
              </a:spcAft>
            </a:pPr>
            <a:r>
              <a:rPr lang="en-US" sz="750" spc="-15">
                <a:solidFill>
                  <a:srgbClr val="5B665F"/>
                </a:solidFill>
                <a:latin typeface="Calibri" panose="02020603050405020304" pitchFamily="2"/>
              </a:rPr>
              <a:t>Open tenders; accreditation; QA/QC </a:t>
            </a:r>
          </a:p>
          <a:p>
            <a:pPr marL="594360" marR="0" indent="0" algn="l">
              <a:lnSpc>
                <a:spcPts val="800"/>
              </a:lnSpc>
              <a:spcBef>
                <a:spcPts val="345"/>
              </a:spcBef>
              <a:spcAft>
                <a:spcPts val="0"/>
              </a:spcAft>
            </a:pPr>
            <a:r>
              <a:rPr lang="en-US" sz="750" spc="-15">
                <a:solidFill>
                  <a:srgbClr val="5B665F"/>
                </a:solidFill>
                <a:latin typeface="Calibri" panose="02020603050405020304" pitchFamily="2"/>
              </a:rPr>
              <a:t>of the </a:t>
            </a:r>
          </a:p>
        </p:txBody>
      </p:sp>
      <p:sp>
        <p:nvSpPr>
          <p:cNvPr id="28" name="Text Placeholder 27"/>
          <p:cNvSpPr>
            <a:spLocks noGrp="1"/>
          </p:cNvSpPr>
          <p:nvPr>
            <p:ph type="body" idx="10"/>
          </p:nvPr>
        </p:nvSpPr>
        <p:spPr>
          <a:xfrm>
            <a:off x="548640" y="5407660"/>
            <a:ext cx="10972800" cy="146304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65760" marR="1325880" indent="0" algn="l">
              <a:lnSpc>
                <a:spcPts val="900"/>
              </a:lnSpc>
              <a:spcAft>
                <a:spcPts val="0"/>
              </a:spcAft>
            </a:pPr>
            <a:r>
              <a:rPr lang="en-US" sz="750" i="1" spc="0">
                <a:solidFill>
                  <a:srgbClr val="88928D"/>
                </a:solidFill>
                <a:latin typeface="Calibri" panose="02020603050405020304" pitchFamily="2"/>
              </a:rPr>
              <a:t>The model adapts the experience of Lasy Państwowe (Poland), LVM (Latvia) and LESY SR (Slovakia) to the scale of Ukraine (9.7 million hectares of state forests). The term ‘Concern’ is a working title pending a legal opinion (Articles 6–8 of Law No. 4196-IX / Articles 4 and 6 of Law No. 185-V). </a:t>
            </a:r>
          </a:p>
          <a:p>
            <a:pPr marL="0" marR="0" indent="0" algn="l">
              <a:lnSpc>
                <a:spcPts val="900"/>
              </a:lnSpc>
              <a:spcBef>
                <a:spcPts val="7730"/>
              </a:spcBef>
              <a:spcAft>
                <a:spcPts val="95"/>
              </a:spcAft>
            </a:pPr>
            <a:r>
              <a:rPr lang="en-US" sz="700" spc="0">
                <a:solidFill>
                  <a:srgbClr val="88928D"/>
                </a:solidFill>
                <a:latin typeface="Calibri" panose="02020603050405020304" pitchFamily="2"/>
              </a:rPr>
              <a:t>Analysis of the effectiveness of forest management planning and non-timber forest products in Ukraine · </a:t>
            </a:r>
            <a:br/>
            <a:r>
              <a:rPr lang="en-US" sz="700" spc="0">
                <a:solidFill>
                  <a:srgbClr val="88928D"/>
                </a:solidFill>
                <a:latin typeface="Calibri" panose="02020603050405020304" pitchFamily="2"/>
              </a:rPr>
              <a:t>Round table organised by the State Forest Resources Agency in Ukraine 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layout 8"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idx="10"/>
          </p:nvPr>
        </p:nvSpPr>
        <p:spPr>
          <a:xfrm>
            <a:off x="1243330" y="292100"/>
            <a:ext cx="4838700" cy="2527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5240" rIns="0" bIns="0" anchor="t"/>
          <a:lstStyle/>
          <a:p>
            <a:pPr marL="0" marR="0" indent="0" algn="l">
              <a:lnSpc>
                <a:spcPts val="1100"/>
              </a:lnSpc>
              <a:spcAft>
                <a:spcPts val="775"/>
              </a:spcAft>
            </a:pPr>
            <a:r>
              <a:rPr lang="en-US" sz="950" b="1" spc="0">
                <a:solidFill>
                  <a:srgbClr val="799F29"/>
                </a:solidFill>
                <a:latin typeface="Calibri" panose="02020603050405020304" pitchFamily="2"/>
              </a:rPr>
              <a:t>PART II · FINANCIAL MODEL 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idx="10"/>
          </p:nvPr>
        </p:nvSpPr>
        <p:spPr>
          <a:xfrm>
            <a:off x="1243330" y="544830"/>
            <a:ext cx="4838700" cy="9150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4925" rIns="0" bIns="0" anchor="t"/>
          <a:lstStyle/>
          <a:p>
            <a:pPr marL="0" marR="0" indent="0" algn="r">
              <a:lnSpc>
                <a:spcPts val="2400"/>
              </a:lnSpc>
              <a:spcAft>
                <a:spcPts val="4510"/>
              </a:spcAft>
            </a:pPr>
            <a:r>
              <a:rPr lang="en-US" sz="2350" b="1" spc="-20">
                <a:solidFill>
                  <a:srgbClr val="09442F"/>
                </a:solidFill>
                <a:latin typeface="Calibri" panose="02020603050405020304" pitchFamily="2"/>
              </a:rPr>
              <a:t>Multi-channel financing of the Concern 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idx="10"/>
          </p:nvPr>
        </p:nvSpPr>
        <p:spPr>
          <a:xfrm>
            <a:off x="11503025" y="728980"/>
            <a:ext cx="131445" cy="1009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0160" rIns="0" bIns="0" anchor="t"/>
          <a:lstStyle/>
          <a:p>
            <a:pPr marL="0" marR="0" indent="0" algn="l">
              <a:lnSpc>
                <a:spcPts val="700"/>
              </a:lnSpc>
              <a:spcAft>
                <a:spcPts val="0"/>
              </a:spcAft>
            </a:pPr>
            <a:r>
              <a:rPr lang="en-US" sz="650" spc="-25">
                <a:solidFill>
                  <a:srgbClr val="88928D"/>
                </a:solidFill>
                <a:latin typeface="Calibri" panose="02020603050405020304" pitchFamily="2"/>
              </a:rPr>
              <a:t>/ 12 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10"/>
          </p:nvPr>
        </p:nvSpPr>
        <p:spPr>
          <a:xfrm>
            <a:off x="11491595" y="384810"/>
            <a:ext cx="187325" cy="2019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0320" rIns="0" bIns="0" anchor="t"/>
          <a:lstStyle/>
          <a:p>
            <a:pPr marL="0" marR="0" indent="0" algn="l">
              <a:lnSpc>
                <a:spcPts val="1400"/>
              </a:lnSpc>
              <a:spcAft>
                <a:spcPts val="0"/>
              </a:spcAft>
            </a:pPr>
            <a:r>
              <a:rPr lang="en-US" sz="1300" b="1" spc="0">
                <a:solidFill>
                  <a:srgbClr val="FFFFFF"/>
                </a:solidFill>
                <a:latin typeface="Calibri" panose="02020603050405020304" pitchFamily="2"/>
              </a:rPr>
              <a:t>8 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10"/>
          </p:nvPr>
        </p:nvSpPr>
        <p:spPr>
          <a:xfrm>
            <a:off x="1880870" y="5106035"/>
            <a:ext cx="9555480" cy="31305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just">
              <a:lnSpc>
                <a:spcPts val="1200"/>
              </a:lnSpc>
              <a:spcAft>
                <a:spcPts val="0"/>
              </a:spcAft>
            </a:pPr>
            <a:r>
              <a:rPr lang="en-US" sz="950" spc="0">
                <a:solidFill>
                  <a:srgbClr val="FFFFFF"/>
                </a:solidFill>
                <a:latin typeface="Calibri" panose="02020603050405020304" pitchFamily="2"/>
              </a:rPr>
              <a:t>International benchmark: at Lasy Państwowe (Poland), forest districts transfer 2–5 per cent of net income to the central fund; at ÖBf (Austria), central administration costs amount to 3–4 per cent of the group’s turnover (Deloitte, KPMG). The Group’s objective is for the operational unit to achieve financial self-sufficiency by phase 3 (2031–2035). 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10"/>
          </p:nvPr>
        </p:nvSpPr>
        <p:spPr>
          <a:xfrm>
            <a:off x="1028065" y="2482215"/>
            <a:ext cx="440055" cy="1524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1200"/>
              </a:lnSpc>
              <a:spcAft>
                <a:spcPts val="0"/>
              </a:spcAft>
            </a:pPr>
            <a:r>
              <a:rPr lang="en-US" sz="1050" b="1" spc="0">
                <a:solidFill>
                  <a:srgbClr val="09442F"/>
                </a:solidFill>
                <a:latin typeface="Arial" panose="02020603050405020304" pitchFamily="2"/>
              </a:rPr>
              <a:t>State 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idx="10"/>
          </p:nvPr>
        </p:nvSpPr>
        <p:spPr>
          <a:xfrm>
            <a:off x="2983865" y="2466975"/>
            <a:ext cx="1088390" cy="33845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1300"/>
              </a:lnSpc>
              <a:spcAft>
                <a:spcPts val="0"/>
              </a:spcAft>
            </a:pPr>
            <a:r>
              <a:rPr lang="en-US" sz="1050" b="1" spc="-50">
                <a:solidFill>
                  <a:srgbClr val="09442F"/>
                </a:solidFill>
                <a:latin typeface="Arial" panose="02020603050405020304" pitchFamily="2"/>
              </a:rPr>
              <a:t>Management fees </a:t>
            </a:r>
          </a:p>
          <a:p>
            <a:pPr marL="0" marR="0" indent="0" algn="r">
              <a:lnSpc>
                <a:spcPts val="1300"/>
              </a:lnSpc>
              <a:spcBef>
                <a:spcPts val="25"/>
              </a:spcBef>
              <a:spcAft>
                <a:spcPts val="0"/>
              </a:spcAft>
            </a:pPr>
            <a:r>
              <a:rPr lang="en-US" sz="1050" b="1" spc="-10">
                <a:solidFill>
                  <a:srgbClr val="09442F"/>
                </a:solidFill>
                <a:latin typeface="Arial" panose="02020603050405020304" pitchFamily="2"/>
              </a:rPr>
              <a:t>services 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idx="10"/>
          </p:nvPr>
        </p:nvSpPr>
        <p:spPr>
          <a:xfrm>
            <a:off x="5447030" y="2476500"/>
            <a:ext cx="1094105" cy="33528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1300"/>
              </a:lnSpc>
              <a:spcAft>
                <a:spcPts val="0"/>
              </a:spcAft>
            </a:pPr>
            <a:r>
              <a:rPr lang="en-US" sz="1050" b="1" spc="-20">
                <a:solidFill>
                  <a:srgbClr val="09442F"/>
                </a:solidFill>
                <a:latin typeface="Arial" panose="02020603050405020304" pitchFamily="2"/>
              </a:rPr>
              <a:t>Funds </a:t>
            </a:r>
          </a:p>
          <a:p>
            <a:pPr marL="0" marR="0" indent="0" algn="ctr">
              <a:lnSpc>
                <a:spcPts val="13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050" b="1" spc="-30">
                <a:solidFill>
                  <a:srgbClr val="09442F"/>
                </a:solidFill>
                <a:latin typeface="Arial" panose="02020603050405020304" pitchFamily="2"/>
              </a:rPr>
              <a:t>from forest users 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idx="10"/>
          </p:nvPr>
        </p:nvSpPr>
        <p:spPr>
          <a:xfrm>
            <a:off x="7915910" y="2476500"/>
            <a:ext cx="804545" cy="5029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1300"/>
              </a:lnSpc>
              <a:spcAft>
                <a:spcPts val="0"/>
              </a:spcAft>
            </a:pPr>
            <a:r>
              <a:rPr lang="en-US" sz="1050" b="1" spc="-10">
                <a:solidFill>
                  <a:srgbClr val="09442F"/>
                </a:solidFill>
                <a:latin typeface="Arial" panose="02020603050405020304" pitchFamily="2"/>
              </a:rPr>
              <a:t>International technical assistance 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idx="10"/>
          </p:nvPr>
        </p:nvSpPr>
        <p:spPr>
          <a:xfrm>
            <a:off x="9970135" y="2476500"/>
            <a:ext cx="1009015" cy="33528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274320" marR="0" indent="0" algn="l">
              <a:lnSpc>
                <a:spcPts val="1300"/>
              </a:lnSpc>
              <a:spcAft>
                <a:spcPts val="0"/>
              </a:spcAft>
            </a:pPr>
            <a:r>
              <a:rPr lang="en-US" sz="1050" b="1" spc="-25">
                <a:solidFill>
                  <a:srgbClr val="09442F"/>
                </a:solidFill>
                <a:latin typeface="Arial" panose="02020603050405020304" pitchFamily="2"/>
              </a:rPr>
              <a:t>‘Green’ financial instruments 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idx="10"/>
          </p:nvPr>
        </p:nvSpPr>
        <p:spPr>
          <a:xfrm>
            <a:off x="5611495" y="3094355"/>
            <a:ext cx="987425" cy="1092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0160" rIns="0" bIns="0" anchor="t"/>
          <a:lstStyle/>
          <a:p>
            <a:pPr marL="0" marR="0" indent="0" algn="ctr">
              <a:lnSpc>
                <a:spcPts val="800"/>
              </a:lnSpc>
              <a:spcAft>
                <a:spcPts val="0"/>
              </a:spcAft>
            </a:pPr>
            <a:r>
              <a:rPr lang="en-US" sz="750" spc="-25">
                <a:solidFill>
                  <a:srgbClr val="5B665F"/>
                </a:solidFill>
                <a:latin typeface="Calibri" panose="02020603050405020304" pitchFamily="2"/>
              </a:rPr>
              <a:t>Contractual FMP work via </a:t>
            </a:r>
          </a:p>
        </p:txBody>
      </p:sp>
      <p:sp>
        <p:nvSpPr>
          <p:cNvPr id="24" name="Text Placeholder 23"/>
          <p:cNvSpPr>
            <a:spLocks noGrp="1"/>
          </p:cNvSpPr>
          <p:nvPr>
            <p:ph type="body" idx="10"/>
          </p:nvPr>
        </p:nvSpPr>
        <p:spPr>
          <a:xfrm>
            <a:off x="7903210" y="3094355"/>
            <a:ext cx="957580" cy="1123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0160" rIns="0" bIns="0" anchor="t"/>
          <a:lstStyle/>
          <a:p>
            <a:pPr marL="0" marR="0" indent="0" algn="l">
              <a:lnSpc>
                <a:spcPts val="800"/>
              </a:lnSpc>
              <a:spcAft>
                <a:spcPts val="0"/>
              </a:spcAft>
            </a:pPr>
            <a:r>
              <a:rPr lang="en-US" sz="750" spc="-35">
                <a:solidFill>
                  <a:srgbClr val="5B665F"/>
                </a:solidFill>
                <a:latin typeface="Calibri" panose="02020603050405020304" pitchFamily="2"/>
              </a:rPr>
              <a:t>Digitalisation, equipment, 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idx="10"/>
          </p:nvPr>
        </p:nvSpPr>
        <p:spPr>
          <a:xfrm>
            <a:off x="770890" y="3240405"/>
            <a:ext cx="1234440" cy="1123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0160" rIns="0" bIns="0" anchor="t"/>
          <a:lstStyle/>
          <a:p>
            <a:pPr marL="0" marR="0" indent="0" algn="l">
              <a:lnSpc>
                <a:spcPts val="800"/>
              </a:lnSpc>
              <a:spcAft>
                <a:spcPts val="0"/>
              </a:spcAft>
            </a:pPr>
            <a:r>
              <a:rPr lang="en-US" sz="750" spc="-20">
                <a:solidFill>
                  <a:srgbClr val="5B665F"/>
                </a:solidFill>
                <a:latin typeface="Calibri" panose="02020603050405020304" pitchFamily="2"/>
              </a:rPr>
              <a:t>reporting, methodology, QA/QC 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idx="10"/>
          </p:nvPr>
        </p:nvSpPr>
        <p:spPr>
          <a:xfrm>
            <a:off x="3142615" y="3094355"/>
            <a:ext cx="1161415" cy="2038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4605" rIns="0" bIns="0" anchor="t"/>
          <a:lstStyle/>
          <a:p>
            <a:pPr marL="0" marR="0" indent="0" algn="l">
              <a:lnSpc>
                <a:spcPts val="700"/>
              </a:lnSpc>
              <a:spcAft>
                <a:spcPts val="0"/>
              </a:spcAft>
            </a:pPr>
            <a:r>
              <a:rPr lang="en-US" sz="750" spc="0">
                <a:solidFill>
                  <a:srgbClr val="5B665F"/>
                </a:solidFill>
                <a:latin typeface="Calibri" panose="02020603050405020304" pitchFamily="2"/>
              </a:rPr>
              <a:t>1.5–5 per cent of participants’ turnover, </a:t>
            </a:r>
          </a:p>
        </p:txBody>
      </p:sp>
      <p:sp>
        <p:nvSpPr>
          <p:cNvPr id="27" name="Text Placeholder 26"/>
          <p:cNvSpPr>
            <a:spLocks noGrp="1"/>
          </p:cNvSpPr>
          <p:nvPr>
            <p:ph type="body" idx="10"/>
          </p:nvPr>
        </p:nvSpPr>
        <p:spPr>
          <a:xfrm>
            <a:off x="438785" y="6639560"/>
            <a:ext cx="11315700" cy="23114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91440" marR="0" indent="0" algn="l">
              <a:lnSpc>
                <a:spcPts val="800"/>
              </a:lnSpc>
              <a:spcAft>
                <a:spcPts val="95"/>
              </a:spcAft>
            </a:pPr>
            <a:r>
              <a:rPr lang="en-US" sz="700" spc="0">
                <a:solidFill>
                  <a:srgbClr val="88928D"/>
                </a:solidFill>
                <a:latin typeface="Calibri" panose="02020603050405020304" pitchFamily="2"/>
              </a:rPr>
              <a:t>Analysis of the effectiveness of forest management planning and non-timber forest products in Ukraine · </a:t>
            </a:r>
            <a:br/>
            <a:r>
              <a:rPr lang="en-US" sz="700" spc="0">
                <a:solidFill>
                  <a:srgbClr val="88928D"/>
                </a:solidFill>
                <a:latin typeface="Calibri" panose="02020603050405020304" pitchFamily="2"/>
              </a:rPr>
              <a:t>Round table organised by the State Forest Resources Agency in Ukraine 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layout 9"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0"/>
          </p:nvPr>
        </p:nvSpPr>
        <p:spPr>
          <a:xfrm>
            <a:off x="1243330" y="292100"/>
            <a:ext cx="4914900" cy="2527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5240" rIns="0" bIns="0" anchor="t"/>
          <a:lstStyle/>
          <a:p>
            <a:pPr marL="0" marR="0" indent="0" algn="l">
              <a:lnSpc>
                <a:spcPts val="1100"/>
              </a:lnSpc>
              <a:spcAft>
                <a:spcPts val="775"/>
              </a:spcAft>
            </a:pPr>
            <a:r>
              <a:rPr lang="en-US" sz="950" b="1" spc="-10">
                <a:solidFill>
                  <a:srgbClr val="799F29"/>
                </a:solidFill>
                <a:latin typeface="Calibri" panose="02020603050405020304" pitchFamily="2"/>
              </a:rPr>
              <a:t>PART II · DIGITALISATION 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idx="10"/>
          </p:nvPr>
        </p:nvSpPr>
        <p:spPr>
          <a:xfrm>
            <a:off x="1243330" y="544830"/>
            <a:ext cx="4914900" cy="93345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4925" rIns="0" bIns="0" anchor="t"/>
          <a:lstStyle/>
          <a:p>
            <a:pPr marL="0" marR="0" indent="0" algn="r">
              <a:lnSpc>
                <a:spcPts val="2400"/>
              </a:lnSpc>
              <a:spcAft>
                <a:spcPts val="4655"/>
              </a:spcAft>
            </a:pPr>
            <a:r>
              <a:rPr lang="en-US" sz="2350" b="1" spc="-15">
                <a:solidFill>
                  <a:srgbClr val="09442F"/>
                </a:solidFill>
                <a:latin typeface="Calibri" panose="02020603050405020304" pitchFamily="2"/>
              </a:rPr>
              <a:t>Five components of the digital platform 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idx="10"/>
          </p:nvPr>
        </p:nvSpPr>
        <p:spPr>
          <a:xfrm>
            <a:off x="11503025" y="728980"/>
            <a:ext cx="131445" cy="1009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0160" rIns="0" bIns="0" anchor="t"/>
          <a:lstStyle/>
          <a:p>
            <a:pPr marL="0" marR="0" indent="0" algn="l">
              <a:lnSpc>
                <a:spcPts val="700"/>
              </a:lnSpc>
              <a:spcAft>
                <a:spcPts val="0"/>
              </a:spcAft>
            </a:pPr>
            <a:r>
              <a:rPr lang="en-US" sz="650" spc="-25">
                <a:solidFill>
                  <a:srgbClr val="88928D"/>
                </a:solidFill>
                <a:latin typeface="Calibri" panose="02020603050405020304" pitchFamily="2"/>
              </a:rPr>
              <a:t>/ 12 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0"/>
          </p:nvPr>
        </p:nvSpPr>
        <p:spPr>
          <a:xfrm>
            <a:off x="11491595" y="384810"/>
            <a:ext cx="187325" cy="2019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0320" rIns="0" bIns="0" anchor="t"/>
          <a:lstStyle/>
          <a:p>
            <a:pPr marL="0" marR="0" indent="0" algn="l">
              <a:lnSpc>
                <a:spcPts val="1400"/>
              </a:lnSpc>
              <a:spcAft>
                <a:spcPts val="0"/>
              </a:spcAft>
            </a:pPr>
            <a:r>
              <a:rPr lang="en-US" sz="1300" b="1" spc="0">
                <a:solidFill>
                  <a:srgbClr val="FFFFFF"/>
                </a:solidFill>
                <a:latin typeface="Calibri" panose="02020603050405020304" pitchFamily="2"/>
              </a:rPr>
              <a:t>9 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10"/>
          </p:nvPr>
        </p:nvSpPr>
        <p:spPr>
          <a:xfrm>
            <a:off x="7860665" y="3521075"/>
            <a:ext cx="923925" cy="14351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635" rIns="0" bIns="0" anchor="t"/>
          <a:lstStyle/>
          <a:p>
            <a:pPr marL="0" marR="0" indent="0" algn="l">
              <a:lnSpc>
                <a:spcPts val="1100"/>
              </a:lnSpc>
              <a:spcAft>
                <a:spcPts val="0"/>
              </a:spcAft>
            </a:pPr>
            <a:r>
              <a:rPr lang="en-US" sz="1000" b="1" spc="-45">
                <a:solidFill>
                  <a:srgbClr val="09442F"/>
                </a:solidFill>
                <a:latin typeface="Arial" panose="02020603050405020304" pitchFamily="2"/>
              </a:rPr>
              <a:t>Carbon module 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idx="10"/>
          </p:nvPr>
        </p:nvSpPr>
        <p:spPr>
          <a:xfrm>
            <a:off x="1432560" y="3521075"/>
            <a:ext cx="454025" cy="14351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635" rIns="0" bIns="0" anchor="t"/>
          <a:lstStyle/>
          <a:p>
            <a:pPr marL="0" marR="0" indent="0" algn="l">
              <a:lnSpc>
                <a:spcPts val="1100"/>
              </a:lnSpc>
              <a:spcAft>
                <a:spcPts val="0"/>
              </a:spcAft>
            </a:pPr>
            <a:r>
              <a:rPr lang="en-US" sz="1000" b="1" spc="-75">
                <a:solidFill>
                  <a:srgbClr val="09442F"/>
                </a:solidFill>
                <a:latin typeface="Arial" panose="02020603050405020304" pitchFamily="2"/>
              </a:rPr>
              <a:t>EU SFC 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idx="10"/>
          </p:nvPr>
        </p:nvSpPr>
        <p:spPr>
          <a:xfrm>
            <a:off x="3258185" y="3521075"/>
            <a:ext cx="1237615" cy="14414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635" rIns="0" bIns="0" anchor="t"/>
          <a:lstStyle/>
          <a:p>
            <a:pPr marL="0" marR="0" indent="0" algn="l">
              <a:lnSpc>
                <a:spcPts val="1100"/>
              </a:lnSpc>
              <a:spcAft>
                <a:spcPts val="0"/>
              </a:spcAft>
            </a:pPr>
            <a:r>
              <a:rPr lang="en-US" sz="1000" b="1" spc="-40">
                <a:solidFill>
                  <a:srgbClr val="09442F"/>
                </a:solidFill>
                <a:latin typeface="Arial" panose="02020603050405020304" pitchFamily="2"/>
              </a:rPr>
              <a:t>WMS/WFS Geoportal 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idx="10"/>
          </p:nvPr>
        </p:nvSpPr>
        <p:spPr>
          <a:xfrm>
            <a:off x="5586730" y="3521075"/>
            <a:ext cx="753110" cy="3022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91440" marR="0" indent="0" algn="l">
              <a:lnSpc>
                <a:spcPts val="1200"/>
              </a:lnSpc>
              <a:spcAft>
                <a:spcPts val="0"/>
              </a:spcAft>
            </a:pPr>
            <a:r>
              <a:rPr lang="en-US" sz="1000" b="1" spc="-10">
                <a:solidFill>
                  <a:srgbClr val="09442F"/>
                </a:solidFill>
                <a:latin typeface="Arial" panose="02020603050405020304" pitchFamily="2"/>
              </a:rPr>
              <a:t>Satellite monitoring 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idx="10"/>
          </p:nvPr>
        </p:nvSpPr>
        <p:spPr>
          <a:xfrm>
            <a:off x="9841865" y="3521075"/>
            <a:ext cx="1402080" cy="14351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635" rIns="0" bIns="0" anchor="t"/>
          <a:lstStyle/>
          <a:p>
            <a:pPr marL="0" marR="0" indent="0" algn="l">
              <a:lnSpc>
                <a:spcPts val="1100"/>
              </a:lnSpc>
              <a:spcAft>
                <a:spcPts val="0"/>
              </a:spcAft>
            </a:pPr>
            <a:r>
              <a:rPr lang="en-US" sz="1000" b="1" spc="-40">
                <a:solidFill>
                  <a:srgbClr val="09442F"/>
                </a:solidFill>
                <a:latin typeface="Arial" panose="02020603050405020304" pitchFamily="2"/>
              </a:rPr>
              <a:t>Contractor’s dashboard 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idx="10"/>
          </p:nvPr>
        </p:nvSpPr>
        <p:spPr>
          <a:xfrm>
            <a:off x="951230" y="4011295"/>
            <a:ext cx="1423035" cy="27114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45720" marR="0" indent="0" algn="just">
              <a:lnSpc>
                <a:spcPts val="1100"/>
              </a:lnSpc>
              <a:spcAft>
                <a:spcPts val="0"/>
              </a:spcAft>
            </a:pPr>
            <a:r>
              <a:rPr lang="en-US" sz="750" spc="-5">
                <a:solidFill>
                  <a:srgbClr val="5B665F"/>
                </a:solidFill>
                <a:latin typeface="Calibri" panose="02020603050405020304" pitchFamily="2"/>
              </a:rPr>
              <a:t>Unified State Forest Cadastre System (Decree No. 848, Law No. 554-IX) </a:t>
            </a:r>
          </a:p>
        </p:txBody>
      </p:sp>
      <p:sp>
        <p:nvSpPr>
          <p:cNvPr id="24" name="Text Placeholder 23"/>
          <p:cNvSpPr>
            <a:spLocks noGrp="1"/>
          </p:cNvSpPr>
          <p:nvPr>
            <p:ph type="body" idx="10"/>
          </p:nvPr>
        </p:nvSpPr>
        <p:spPr>
          <a:xfrm>
            <a:off x="3136265" y="4011295"/>
            <a:ext cx="1496695" cy="4051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635" rIns="0" bIns="0" anchor="t"/>
          <a:lstStyle/>
          <a:p>
            <a:pPr marL="0" marR="0" indent="0" algn="ctr">
              <a:lnSpc>
                <a:spcPts val="1000"/>
              </a:lnSpc>
              <a:spcAft>
                <a:spcPts val="0"/>
              </a:spcAft>
            </a:pPr>
            <a:r>
              <a:rPr lang="en-US" sz="750" spc="-5">
                <a:solidFill>
                  <a:srgbClr val="5B665F"/>
                </a:solidFill>
                <a:latin typeface="Calibri" panose="02020603050405020304" pitchFamily="2"/>
              </a:rPr>
              <a:t>Public geoservices compliant with OGC </a:t>
            </a:r>
            <a:br/>
            <a:r>
              <a:rPr lang="en-US" sz="750" spc="-5">
                <a:solidFill>
                  <a:srgbClr val="5B665F"/>
                </a:solidFill>
                <a:latin typeface="Calibri" panose="02020603050405020304" pitchFamily="2"/>
              </a:rPr>
              <a:t>standards for public authorities, forest </a:t>
            </a:r>
            <a:br/>
            <a:r>
              <a:rPr lang="en-US" sz="750" spc="-5">
                <a:solidFill>
                  <a:srgbClr val="5B665F"/>
                </a:solidFill>
                <a:latin typeface="Calibri" panose="02020603050405020304" pitchFamily="2"/>
              </a:rPr>
              <a:t>users and the public 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idx="10"/>
          </p:nvPr>
        </p:nvSpPr>
        <p:spPr>
          <a:xfrm>
            <a:off x="5410200" y="3983990"/>
            <a:ext cx="1386840" cy="4051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45720" marR="0" indent="0" algn="l">
              <a:lnSpc>
                <a:spcPts val="1100"/>
              </a:lnSpc>
              <a:spcAft>
                <a:spcPts val="25"/>
              </a:spcAft>
            </a:pPr>
            <a:r>
              <a:rPr lang="en-US" sz="750" spc="0">
                <a:solidFill>
                  <a:srgbClr val="5B665F"/>
                </a:solidFill>
                <a:latin typeface="Calibri" panose="02020603050405020304" pitchFamily="2"/>
              </a:rPr>
              <a:t>Sentinel-1/2, LiDAR, UAVs — detection of logging, fires, dieback and damage 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idx="10"/>
          </p:nvPr>
        </p:nvSpPr>
        <p:spPr>
          <a:xfrm>
            <a:off x="7559040" y="4011295"/>
            <a:ext cx="1530350" cy="27114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45720" marR="0" indent="0" algn="just">
              <a:lnSpc>
                <a:spcPts val="1100"/>
              </a:lnSpc>
              <a:spcAft>
                <a:spcPts val="0"/>
              </a:spcAft>
            </a:pPr>
            <a:r>
              <a:rPr lang="en-US" sz="750" spc="-5">
                <a:solidFill>
                  <a:srgbClr val="5B665F"/>
                </a:solidFill>
                <a:latin typeface="Calibri" panose="02020603050405020304" pitchFamily="2"/>
              </a:rPr>
              <a:t>Modelling of biomass and carbon fluxes using IPCC methodology for LULUCF </a:t>
            </a:r>
          </a:p>
        </p:txBody>
      </p:sp>
      <p:sp>
        <p:nvSpPr>
          <p:cNvPr id="27" name="Text Placeholder 26"/>
          <p:cNvSpPr>
            <a:spLocks noGrp="1"/>
          </p:cNvSpPr>
          <p:nvPr>
            <p:ph type="body" idx="10"/>
          </p:nvPr>
        </p:nvSpPr>
        <p:spPr>
          <a:xfrm>
            <a:off x="9912350" y="4011295"/>
            <a:ext cx="1261745" cy="40259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635" rIns="0" bIns="0" anchor="t"/>
          <a:lstStyle/>
          <a:p>
            <a:pPr marL="0" marR="0" indent="0" algn="ctr">
              <a:lnSpc>
                <a:spcPts val="1000"/>
              </a:lnSpc>
              <a:spcAft>
                <a:spcPts val="0"/>
              </a:spcAft>
            </a:pPr>
            <a:r>
              <a:rPr lang="en-US" sz="750" spc="-5">
                <a:solidFill>
                  <a:srgbClr val="5B665F"/>
                </a:solidFill>
                <a:latin typeface="Calibri" panose="02020603050405020304" pitchFamily="2"/>
              </a:rPr>
              <a:t>API interface, automated QA/QC </a:t>
            </a:r>
            <a:br/>
            <a:r>
              <a:rPr lang="en-US" sz="750" spc="-5">
                <a:solidFill>
                  <a:srgbClr val="5B665F"/>
                </a:solidFill>
                <a:latin typeface="Calibri" panose="02020603050405020304" pitchFamily="2"/>
              </a:rPr>
              <a:t>validation, audit log for private </a:t>
            </a:r>
            <a:br/>
            <a:r>
              <a:rPr lang="en-US" sz="750" spc="-5">
                <a:solidFill>
                  <a:srgbClr val="5B665F"/>
                </a:solidFill>
                <a:latin typeface="Calibri" panose="02020603050405020304" pitchFamily="2"/>
              </a:rPr>
              <a:t>contractors </a:t>
            </a:r>
          </a:p>
        </p:txBody>
      </p:sp>
      <p:sp>
        <p:nvSpPr>
          <p:cNvPr id="28" name="Text Placeholder 27"/>
          <p:cNvSpPr>
            <a:spLocks noGrp="1"/>
          </p:cNvSpPr>
          <p:nvPr>
            <p:ph type="body" idx="10"/>
          </p:nvPr>
        </p:nvSpPr>
        <p:spPr>
          <a:xfrm>
            <a:off x="5066030" y="1678305"/>
            <a:ext cx="2078355" cy="16827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540" rIns="0" bIns="0" anchor="t"/>
          <a:lstStyle/>
          <a:p>
            <a:pPr marL="0" marR="0" indent="0" algn="ctr">
              <a:lnSpc>
                <a:spcPts val="1200"/>
              </a:lnSpc>
              <a:spcAft>
                <a:spcPts val="0"/>
              </a:spcAft>
            </a:pPr>
            <a:r>
              <a:rPr lang="en-US" sz="1150" b="1" spc="-40">
                <a:solidFill>
                  <a:srgbClr val="FFFFFF"/>
                </a:solidFill>
                <a:latin typeface="Arial" panose="02020603050405020304" pitchFamily="2"/>
              </a:rPr>
              <a:t>THE EU’S DIGITAL PLATFORM </a:t>
            </a:r>
          </a:p>
        </p:txBody>
      </p:sp>
      <p:sp>
        <p:nvSpPr>
          <p:cNvPr id="29" name="Text Placeholder 28"/>
          <p:cNvSpPr>
            <a:spLocks noGrp="1"/>
          </p:cNvSpPr>
          <p:nvPr>
            <p:ph type="body" idx="10"/>
          </p:nvPr>
        </p:nvSpPr>
        <p:spPr>
          <a:xfrm>
            <a:off x="457200" y="5243830"/>
            <a:ext cx="11323320" cy="16268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2700" rIns="0" bIns="0" anchor="t"/>
          <a:lstStyle/>
          <a:p>
            <a:pPr marL="0" marR="0" indent="0" algn="ctr">
              <a:lnSpc>
                <a:spcPts val="800"/>
              </a:lnSpc>
              <a:spcAft>
                <a:spcPts val="0"/>
              </a:spcAft>
            </a:pPr>
            <a:r>
              <a:rPr lang="en-US" sz="800" i="1" spc="-5">
                <a:solidFill>
                  <a:srgbClr val="88928D"/>
                </a:solidFill>
                <a:latin typeface="Calibri" panose="02020603050405020304" pitchFamily="2"/>
              </a:rPr>
              <a:t>Overarching principles: open standards (OGC/ISO 19115), API-first, the INSPIRE Directive, GDPR compliance. </a:t>
            </a:r>
          </a:p>
          <a:p>
            <a:pPr marL="91440" marR="0" indent="0" algn="l">
              <a:lnSpc>
                <a:spcPts val="900"/>
              </a:lnSpc>
              <a:spcBef>
                <a:spcPts val="9965"/>
              </a:spcBef>
              <a:spcAft>
                <a:spcPts val="95"/>
              </a:spcAft>
            </a:pPr>
            <a:r>
              <a:rPr lang="en-US" sz="700" spc="0">
                <a:solidFill>
                  <a:srgbClr val="88928D"/>
                </a:solidFill>
                <a:latin typeface="Calibri" panose="02020603050405020304" pitchFamily="2"/>
              </a:rPr>
              <a:t>Analysis of the effectiveness of forest management planning and non-timber forest products in Ukraine · </a:t>
            </a:r>
            <a:br/>
            <a:r>
              <a:rPr lang="en-US" sz="700" spc="0">
                <a:solidFill>
                  <a:srgbClr val="88928D"/>
                </a:solidFill>
                <a:latin typeface="Calibri" panose="02020603050405020304" pitchFamily="2"/>
              </a:rPr>
              <a:t>Round table organised by the State Forest Resources Agency in Ukraine 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layout 10"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0"/>
          </p:nvPr>
        </p:nvSpPr>
        <p:spPr>
          <a:xfrm>
            <a:off x="1243330" y="292100"/>
            <a:ext cx="4622800" cy="2527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5240" rIns="0" bIns="0" anchor="t"/>
          <a:lstStyle/>
          <a:p>
            <a:pPr marL="0" marR="0" indent="0" algn="l">
              <a:lnSpc>
                <a:spcPts val="1100"/>
              </a:lnSpc>
              <a:spcAft>
                <a:spcPts val="775"/>
              </a:spcAft>
            </a:pPr>
            <a:r>
              <a:rPr lang="en-US" sz="950" b="1" spc="-10">
                <a:solidFill>
                  <a:srgbClr val="799F29"/>
                </a:solidFill>
                <a:latin typeface="Calibri" panose="02020603050405020304" pitchFamily="2"/>
              </a:rPr>
              <a:t>PART III · IMPLEMENTATION 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243330" y="544830"/>
            <a:ext cx="4622800" cy="936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4925" rIns="0" bIns="0" anchor="t"/>
          <a:lstStyle/>
          <a:p>
            <a:pPr marL="0" marR="0" indent="0" algn="r">
              <a:lnSpc>
                <a:spcPts val="2400"/>
              </a:lnSpc>
              <a:spcAft>
                <a:spcPts val="4725"/>
              </a:spcAft>
            </a:pPr>
            <a:r>
              <a:rPr lang="en-US" sz="2350" b="1" spc="-15">
                <a:solidFill>
                  <a:srgbClr val="09442F"/>
                </a:solidFill>
                <a:latin typeface="Calibri" panose="02020603050405020304" pitchFamily="2"/>
              </a:rPr>
              <a:t>Roadmap for transformation by 2035 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0"/>
          </p:nvPr>
        </p:nvSpPr>
        <p:spPr>
          <a:xfrm>
            <a:off x="11503025" y="728980"/>
            <a:ext cx="131445" cy="1009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0160" rIns="0" bIns="0" anchor="t"/>
          <a:lstStyle/>
          <a:p>
            <a:pPr marL="0" marR="0" indent="0" algn="l">
              <a:lnSpc>
                <a:spcPts val="700"/>
              </a:lnSpc>
              <a:spcAft>
                <a:spcPts val="0"/>
              </a:spcAft>
            </a:pPr>
            <a:r>
              <a:rPr lang="en-US" sz="650" spc="-25">
                <a:solidFill>
                  <a:srgbClr val="88928D"/>
                </a:solidFill>
                <a:latin typeface="Calibri" panose="02020603050405020304" pitchFamily="2"/>
              </a:rPr>
              <a:t>/ 12 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idx="10"/>
          </p:nvPr>
        </p:nvSpPr>
        <p:spPr>
          <a:xfrm>
            <a:off x="11431270" y="384810"/>
            <a:ext cx="274955" cy="2019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0320" rIns="0" bIns="0" anchor="t"/>
          <a:lstStyle/>
          <a:p>
            <a:pPr marL="0" marR="0" indent="0" algn="l">
              <a:lnSpc>
                <a:spcPts val="1400"/>
              </a:lnSpc>
              <a:spcAft>
                <a:spcPts val="0"/>
              </a:spcAft>
            </a:pPr>
            <a:r>
              <a:rPr lang="en-US" sz="1300" b="1" spc="0">
                <a:solidFill>
                  <a:srgbClr val="FFFFFF"/>
                </a:solidFill>
                <a:latin typeface="Calibri" panose="02020603050405020304" pitchFamily="2"/>
              </a:rPr>
              <a:t>10 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10"/>
          </p:nvPr>
        </p:nvSpPr>
        <p:spPr>
          <a:xfrm>
            <a:off x="967105" y="1808480"/>
            <a:ext cx="531495" cy="1473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3970" rIns="0" bIns="0" anchor="t"/>
          <a:lstStyle/>
          <a:p>
            <a:pPr marL="0" marR="0" indent="0" algn="l">
              <a:lnSpc>
                <a:spcPts val="1000"/>
              </a:lnSpc>
              <a:spcAft>
                <a:spcPts val="0"/>
              </a:spcAft>
            </a:pPr>
            <a:r>
              <a:rPr lang="en-US" sz="950" b="1" spc="0">
                <a:solidFill>
                  <a:srgbClr val="FFFFFF"/>
                </a:solidFill>
                <a:latin typeface="Calibri" panose="02020603050405020304" pitchFamily="2"/>
              </a:rPr>
              <a:t>STAGE 1 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10"/>
          </p:nvPr>
        </p:nvSpPr>
        <p:spPr>
          <a:xfrm>
            <a:off x="4883785" y="1808480"/>
            <a:ext cx="531495" cy="1473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3970" rIns="0" bIns="0" anchor="t"/>
          <a:lstStyle/>
          <a:p>
            <a:pPr marL="0" marR="0" indent="0" algn="l">
              <a:lnSpc>
                <a:spcPts val="1000"/>
              </a:lnSpc>
              <a:spcAft>
                <a:spcPts val="0"/>
              </a:spcAft>
            </a:pPr>
            <a:r>
              <a:rPr lang="en-US" sz="950" b="1" spc="0">
                <a:solidFill>
                  <a:srgbClr val="FFFFFF"/>
                </a:solidFill>
                <a:latin typeface="Calibri" panose="02020603050405020304" pitchFamily="2"/>
              </a:rPr>
              <a:t>STAGE 2 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10"/>
          </p:nvPr>
        </p:nvSpPr>
        <p:spPr>
          <a:xfrm>
            <a:off x="8803640" y="1808480"/>
            <a:ext cx="531495" cy="1473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3970" rIns="0" bIns="0" anchor="t"/>
          <a:lstStyle/>
          <a:p>
            <a:pPr marL="0" marR="0" indent="0" algn="l">
              <a:lnSpc>
                <a:spcPts val="1000"/>
              </a:lnSpc>
              <a:spcAft>
                <a:spcPts val="0"/>
              </a:spcAft>
            </a:pPr>
            <a:r>
              <a:rPr lang="en-US" sz="950" b="1" spc="0">
                <a:solidFill>
                  <a:srgbClr val="FFFFFF"/>
                </a:solidFill>
                <a:latin typeface="Calibri" panose="02020603050405020304" pitchFamily="2"/>
              </a:rPr>
              <a:t>PHASE 3 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10"/>
          </p:nvPr>
        </p:nvSpPr>
        <p:spPr>
          <a:xfrm>
            <a:off x="792480" y="2179320"/>
            <a:ext cx="1410970" cy="5175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270" rIns="0" bIns="0" anchor="t"/>
          <a:lstStyle/>
          <a:p>
            <a:pPr marL="45720" marR="0" indent="0" algn="l">
              <a:lnSpc>
                <a:spcPts val="1500"/>
              </a:lnSpc>
              <a:spcAft>
                <a:spcPts val="0"/>
              </a:spcAft>
            </a:pPr>
            <a:r>
              <a:rPr lang="en-US" sz="1300" b="1" spc="-20">
                <a:solidFill>
                  <a:srgbClr val="799F29"/>
                </a:solidFill>
                <a:latin typeface="Arial" panose="02020603050405020304" pitchFamily="2"/>
              </a:rPr>
              <a:t>2026–2027 </a:t>
            </a:r>
          </a:p>
          <a:p>
            <a:pPr marL="0" marR="0" indent="0" algn="l">
              <a:lnSpc>
                <a:spcPts val="1800"/>
              </a:lnSpc>
              <a:spcBef>
                <a:spcPts val="680"/>
              </a:spcBef>
              <a:spcAft>
                <a:spcPts val="0"/>
              </a:spcAft>
            </a:pPr>
            <a:r>
              <a:rPr lang="en-US" sz="1650" b="1" spc="-55">
                <a:solidFill>
                  <a:srgbClr val="09442F"/>
                </a:solidFill>
                <a:latin typeface="Arial" panose="02020603050405020304" pitchFamily="2"/>
              </a:rPr>
              <a:t>Establishment 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idx="10"/>
          </p:nvPr>
        </p:nvSpPr>
        <p:spPr>
          <a:xfrm>
            <a:off x="4709160" y="2179320"/>
            <a:ext cx="1283335" cy="5175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270" rIns="0" bIns="0" anchor="t"/>
          <a:lstStyle/>
          <a:p>
            <a:pPr marL="45720" marR="0" indent="0" algn="l">
              <a:lnSpc>
                <a:spcPts val="1500"/>
              </a:lnSpc>
              <a:spcAft>
                <a:spcPts val="0"/>
              </a:spcAft>
            </a:pPr>
            <a:r>
              <a:rPr lang="en-US" sz="1300" b="1" spc="-15">
                <a:solidFill>
                  <a:srgbClr val="799F29"/>
                </a:solidFill>
                <a:latin typeface="Arial" panose="02020603050405020304" pitchFamily="2"/>
              </a:rPr>
              <a:t>2028–2030 </a:t>
            </a:r>
          </a:p>
          <a:p>
            <a:pPr marL="0" marR="0" indent="0" algn="l">
              <a:lnSpc>
                <a:spcPts val="1800"/>
              </a:lnSpc>
              <a:spcBef>
                <a:spcPts val="680"/>
              </a:spcBef>
              <a:spcAft>
                <a:spcPts val="0"/>
              </a:spcAft>
            </a:pPr>
            <a:r>
              <a:rPr lang="en-US" sz="1650" b="1" spc="-75">
                <a:solidFill>
                  <a:srgbClr val="09442F"/>
                </a:solidFill>
                <a:latin typeface="Arial" panose="02020603050405020304" pitchFamily="2"/>
              </a:rPr>
              <a:t>Development 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idx="10"/>
          </p:nvPr>
        </p:nvSpPr>
        <p:spPr>
          <a:xfrm>
            <a:off x="8689975" y="2179320"/>
            <a:ext cx="816610" cy="5187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270" rIns="0" bIns="0" anchor="t"/>
          <a:lstStyle/>
          <a:p>
            <a:pPr marL="0" marR="0" indent="0" algn="l">
              <a:lnSpc>
                <a:spcPts val="1500"/>
              </a:lnSpc>
              <a:spcAft>
                <a:spcPts val="0"/>
              </a:spcAft>
            </a:pPr>
            <a:r>
              <a:rPr lang="en-US" sz="1300" b="1" spc="-60">
                <a:solidFill>
                  <a:srgbClr val="799F29"/>
                </a:solidFill>
                <a:latin typeface="Arial" panose="02020603050405020304" pitchFamily="2"/>
              </a:rPr>
              <a:t>2031–2035 </a:t>
            </a:r>
          </a:p>
          <a:p>
            <a:pPr marL="0" marR="0" indent="0" algn="l">
              <a:lnSpc>
                <a:spcPts val="1900"/>
              </a:lnSpc>
              <a:spcBef>
                <a:spcPts val="680"/>
              </a:spcBef>
              <a:spcAft>
                <a:spcPts val="5"/>
              </a:spcAft>
            </a:pPr>
            <a:r>
              <a:rPr lang="en-US" sz="1650" b="1" spc="-65">
                <a:solidFill>
                  <a:srgbClr val="09442F"/>
                </a:solidFill>
                <a:latin typeface="Arial" panose="02020603050405020304" pitchFamily="2"/>
              </a:rPr>
              <a:t>Maturity 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idx="10"/>
          </p:nvPr>
        </p:nvSpPr>
        <p:spPr>
          <a:xfrm>
            <a:off x="990600" y="2917825"/>
            <a:ext cx="1807210" cy="4070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just">
              <a:lnSpc>
                <a:spcPts val="1000"/>
              </a:lnSpc>
              <a:spcAft>
                <a:spcPts val="0"/>
              </a:spcAft>
            </a:pPr>
            <a:r>
              <a:rPr lang="en-US" sz="850" spc="0">
                <a:solidFill>
                  <a:srgbClr val="15211B"/>
                </a:solidFill>
                <a:latin typeface="Calibri" panose="02020603050405020304" pitchFamily="2"/>
              </a:rPr>
              <a:t>Reorganisation of the ‘Ukrderzhlisproekt’ Association into </a:t>
            </a:r>
          </a:p>
          <a:p>
            <a:pPr marL="0" marR="0" indent="0" algn="l">
              <a:lnSpc>
                <a:spcPts val="800"/>
              </a:lnSpc>
              <a:spcBef>
                <a:spcPts val="335"/>
              </a:spcBef>
              <a:spcAft>
                <a:spcPts val="0"/>
              </a:spcAft>
            </a:pPr>
            <a:r>
              <a:rPr lang="en-US" sz="850" spc="0">
                <a:solidFill>
                  <a:srgbClr val="15211B"/>
                </a:solidFill>
                <a:latin typeface="Calibri" panose="02020603050405020304" pitchFamily="2"/>
              </a:rPr>
              <a:t>Concern 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idx="10"/>
          </p:nvPr>
        </p:nvSpPr>
        <p:spPr>
          <a:xfrm>
            <a:off x="4913630" y="2921000"/>
            <a:ext cx="2181860" cy="1238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0795" rIns="0" bIns="0" anchor="t"/>
          <a:lstStyle/>
          <a:p>
            <a:pPr marL="0" marR="0" indent="0" algn="ctr">
              <a:lnSpc>
                <a:spcPts val="800"/>
              </a:lnSpc>
              <a:spcAft>
                <a:spcPts val="0"/>
              </a:spcAft>
            </a:pPr>
            <a:r>
              <a:rPr lang="en-US" sz="850" spc="-15">
                <a:solidFill>
                  <a:srgbClr val="15211B"/>
                </a:solidFill>
                <a:latin typeface="Calibri" panose="02020603050405020304" pitchFamily="2"/>
              </a:rPr>
              <a:t>NFI Cycle 2 — full coverage of 9.7 million hectares 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idx="10"/>
          </p:nvPr>
        </p:nvSpPr>
        <p:spPr>
          <a:xfrm>
            <a:off x="8830310" y="2921000"/>
            <a:ext cx="1868170" cy="26987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just">
              <a:lnSpc>
                <a:spcPts val="1000"/>
              </a:lnSpc>
              <a:spcAft>
                <a:spcPts val="0"/>
              </a:spcAft>
            </a:pPr>
            <a:r>
              <a:rPr lang="en-US" sz="850" spc="-10">
                <a:solidFill>
                  <a:srgbClr val="15211B"/>
                </a:solidFill>
                <a:latin typeface="Calibri" panose="02020603050405020304" pitchFamily="2"/>
              </a:rPr>
              <a:t>Financial self-sufficiency of the operational unit </a:t>
            </a:r>
          </a:p>
        </p:txBody>
      </p:sp>
      <p:sp>
        <p:nvSpPr>
          <p:cNvPr id="24" name="Text Placeholder 23"/>
          <p:cNvSpPr>
            <a:spLocks noGrp="1"/>
          </p:cNvSpPr>
          <p:nvPr>
            <p:ph type="body" idx="10"/>
          </p:nvPr>
        </p:nvSpPr>
        <p:spPr>
          <a:xfrm>
            <a:off x="636905" y="4931410"/>
            <a:ext cx="3093720" cy="71628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81940" rIns="0" bIns="0" anchor="t"/>
          <a:lstStyle/>
          <a:p>
            <a:pPr marL="0" marR="0" indent="0" algn="ctr">
              <a:lnSpc>
                <a:spcPts val="800"/>
              </a:lnSpc>
              <a:spcAft>
                <a:spcPts val="2565"/>
              </a:spcAft>
            </a:pPr>
            <a:r>
              <a:rPr lang="en-US" sz="800" i="1" spc="0">
                <a:solidFill>
                  <a:srgbClr val="9FC54D"/>
                </a:solidFill>
                <a:latin typeface="Calibri" panose="02020603050405020304" pitchFamily="2"/>
              </a:rPr>
              <a:t>Legally established group of companies; core digital platform 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idx="10"/>
          </p:nvPr>
        </p:nvSpPr>
        <p:spPr>
          <a:xfrm>
            <a:off x="993775" y="3573145"/>
            <a:ext cx="2139315" cy="2552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just">
              <a:lnSpc>
                <a:spcPts val="1000"/>
              </a:lnSpc>
              <a:spcAft>
                <a:spcPts val="0"/>
              </a:spcAft>
            </a:pPr>
            <a:r>
              <a:rPr lang="en-US" sz="850" spc="0">
                <a:solidFill>
                  <a:srgbClr val="15211B"/>
                </a:solidFill>
                <a:latin typeface="Calibri" panose="02020603050405020304" pitchFamily="2"/>
              </a:rPr>
              <a:t>Registration of the limited liability company, first competitive tenders 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idx="10"/>
          </p:nvPr>
        </p:nvSpPr>
        <p:spPr>
          <a:xfrm>
            <a:off x="996950" y="4249420"/>
            <a:ext cx="1798320" cy="1244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0795" rIns="0" bIns="0" anchor="t"/>
          <a:lstStyle/>
          <a:p>
            <a:pPr marL="0" marR="0" indent="0" algn="l">
              <a:lnSpc>
                <a:spcPts val="900"/>
              </a:lnSpc>
              <a:spcAft>
                <a:spcPts val="0"/>
              </a:spcAft>
            </a:pPr>
            <a:r>
              <a:rPr lang="en-US" sz="850" spc="-15">
                <a:solidFill>
                  <a:srgbClr val="15211B"/>
                </a:solidFill>
                <a:latin typeface="Calibri" panose="02020603050405020304" pitchFamily="2"/>
              </a:rPr>
              <a:t>Launch of the EU SFC pilot (basic version) </a:t>
            </a:r>
          </a:p>
        </p:txBody>
      </p:sp>
      <p:sp>
        <p:nvSpPr>
          <p:cNvPr id="27" name="Text Placeholder 26"/>
          <p:cNvSpPr>
            <a:spLocks noGrp="1"/>
          </p:cNvSpPr>
          <p:nvPr>
            <p:ph type="body" idx="10"/>
          </p:nvPr>
        </p:nvSpPr>
        <p:spPr>
          <a:xfrm>
            <a:off x="4550410" y="4931410"/>
            <a:ext cx="3091180" cy="71628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81940" rIns="0" bIns="0" anchor="t"/>
          <a:lstStyle/>
          <a:p>
            <a:pPr marL="0" marR="0" indent="0" algn="r">
              <a:lnSpc>
                <a:spcPts val="800"/>
              </a:lnSpc>
              <a:spcAft>
                <a:spcPts val="2565"/>
              </a:spcAft>
            </a:pPr>
            <a:r>
              <a:rPr lang="en-US" sz="800" i="1" spc="0">
                <a:solidFill>
                  <a:srgbClr val="9FC54D"/>
                </a:solidFill>
                <a:latin typeface="Calibri" panose="02020603050405020304" pitchFamily="2"/>
              </a:rPr>
              <a:t>EUDR-compatibility; public data available online; 50+ specialists </a:t>
            </a:r>
          </a:p>
        </p:txBody>
      </p:sp>
      <p:sp>
        <p:nvSpPr>
          <p:cNvPr id="28" name="Text Placeholder 27"/>
          <p:cNvSpPr>
            <a:spLocks noGrp="1"/>
          </p:cNvSpPr>
          <p:nvPr>
            <p:ph type="body" idx="10"/>
          </p:nvPr>
        </p:nvSpPr>
        <p:spPr>
          <a:xfrm>
            <a:off x="4910455" y="3573145"/>
            <a:ext cx="1493520" cy="1238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0795" rIns="0" bIns="0" anchor="t"/>
          <a:lstStyle/>
          <a:p>
            <a:pPr marL="0" marR="0" indent="0" algn="l">
              <a:lnSpc>
                <a:spcPts val="900"/>
              </a:lnSpc>
              <a:spcAft>
                <a:spcPts val="0"/>
              </a:spcAft>
            </a:pPr>
            <a:r>
              <a:rPr lang="en-US" sz="850" spc="-25">
                <a:solidFill>
                  <a:srgbClr val="15211B"/>
                </a:solidFill>
                <a:latin typeface="Calibri" panose="02020603050405020304" pitchFamily="2"/>
              </a:rPr>
              <a:t>Open-access WMS/WFS geoportal </a:t>
            </a:r>
          </a:p>
        </p:txBody>
      </p:sp>
      <p:sp>
        <p:nvSpPr>
          <p:cNvPr id="29" name="Text Placeholder 28"/>
          <p:cNvSpPr>
            <a:spLocks noGrp="1"/>
          </p:cNvSpPr>
          <p:nvPr>
            <p:ph type="body" idx="10"/>
          </p:nvPr>
        </p:nvSpPr>
        <p:spPr>
          <a:xfrm>
            <a:off x="4913630" y="4249420"/>
            <a:ext cx="1566545" cy="1244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0795" rIns="0" bIns="0" anchor="t"/>
          <a:lstStyle/>
          <a:p>
            <a:pPr marL="0" marR="0" indent="0" algn="l">
              <a:lnSpc>
                <a:spcPts val="900"/>
              </a:lnSpc>
              <a:spcAft>
                <a:spcPts val="0"/>
              </a:spcAft>
            </a:pPr>
            <a:r>
              <a:rPr lang="en-US" sz="850" spc="-20">
                <a:solidFill>
                  <a:srgbClr val="15211B"/>
                </a:solidFill>
                <a:latin typeface="Calibri" panose="02020603050405020304" pitchFamily="2"/>
              </a:rPr>
              <a:t>Launch of the carbon module (IPCC) 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0"/>
          </p:nvPr>
        </p:nvSpPr>
        <p:spPr>
          <a:xfrm>
            <a:off x="8464550" y="4931410"/>
            <a:ext cx="3090545" cy="71628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81940" rIns="0" bIns="0" anchor="t"/>
          <a:lstStyle/>
          <a:p>
            <a:pPr marL="274320" marR="0" indent="0" algn="l">
              <a:lnSpc>
                <a:spcPts val="800"/>
              </a:lnSpc>
              <a:spcAft>
                <a:spcPts val="2565"/>
              </a:spcAft>
            </a:pPr>
            <a:r>
              <a:rPr lang="en-US" sz="800" i="1" spc="0">
                <a:solidFill>
                  <a:srgbClr val="9FC54D"/>
                </a:solidFill>
                <a:latin typeface="Calibri" panose="02020603050405020304" pitchFamily="2"/>
              </a:rPr>
              <a:t>Self-sufficient group; ready for EU accession </a:t>
            </a:r>
          </a:p>
        </p:txBody>
      </p:sp>
      <p:sp>
        <p:nvSpPr>
          <p:cNvPr id="31" name="Text Placeholder 30"/>
          <p:cNvSpPr>
            <a:spLocks noGrp="1"/>
          </p:cNvSpPr>
          <p:nvPr>
            <p:ph type="body" idx="10"/>
          </p:nvPr>
        </p:nvSpPr>
        <p:spPr>
          <a:xfrm>
            <a:off x="8827135" y="4249420"/>
            <a:ext cx="1603375" cy="2768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just">
              <a:lnSpc>
                <a:spcPts val="1100"/>
              </a:lnSpc>
              <a:spcAft>
                <a:spcPts val="25"/>
              </a:spcAft>
            </a:pPr>
            <a:r>
              <a:rPr lang="en-US" sz="850" spc="0">
                <a:solidFill>
                  <a:srgbClr val="15211B"/>
                </a:solidFill>
                <a:latin typeface="Calibri" panose="02020603050405020304" pitchFamily="2"/>
              </a:rPr>
              <a:t>Integration into the European Forest Information System </a:t>
            </a:r>
          </a:p>
        </p:txBody>
      </p:sp>
      <p:sp>
        <p:nvSpPr>
          <p:cNvPr id="32" name="Text Placeholder 31"/>
          <p:cNvSpPr>
            <a:spLocks noGrp="1"/>
          </p:cNvSpPr>
          <p:nvPr>
            <p:ph type="body" idx="10"/>
          </p:nvPr>
        </p:nvSpPr>
        <p:spPr>
          <a:xfrm>
            <a:off x="8830310" y="3573145"/>
            <a:ext cx="2066290" cy="1238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0795" rIns="0" bIns="0" anchor="t"/>
          <a:lstStyle/>
          <a:p>
            <a:pPr marL="0" marR="0" indent="0" algn="l">
              <a:lnSpc>
                <a:spcPts val="900"/>
              </a:lnSpc>
              <a:spcAft>
                <a:spcPts val="0"/>
              </a:spcAft>
            </a:pPr>
            <a:r>
              <a:rPr lang="en-US" sz="850" spc="-15">
                <a:solidFill>
                  <a:srgbClr val="15211B"/>
                </a:solidFill>
                <a:latin typeface="Calibri" panose="02020603050405020304" pitchFamily="2"/>
              </a:rPr>
              <a:t>Full compliance with LULUCF / EUDR / FAO FRA </a:t>
            </a:r>
          </a:p>
        </p:txBody>
      </p:sp>
      <p:sp>
        <p:nvSpPr>
          <p:cNvPr id="33" name="Text Placeholder 32"/>
          <p:cNvSpPr>
            <a:spLocks noGrp="1"/>
          </p:cNvSpPr>
          <p:nvPr>
            <p:ph type="body" idx="10"/>
          </p:nvPr>
        </p:nvSpPr>
        <p:spPr>
          <a:xfrm>
            <a:off x="457200" y="6639560"/>
            <a:ext cx="11290300" cy="23114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91440" marR="0" indent="0" algn="l">
              <a:lnSpc>
                <a:spcPts val="800"/>
              </a:lnSpc>
              <a:spcAft>
                <a:spcPts val="95"/>
              </a:spcAft>
            </a:pPr>
            <a:r>
              <a:rPr lang="en-US" sz="700" spc="0">
                <a:solidFill>
                  <a:srgbClr val="88928D"/>
                </a:solidFill>
                <a:latin typeface="Calibri" panose="02020603050405020304" pitchFamily="2"/>
              </a:rPr>
              <a:t>Analysis of the effectiveness of forest management planning and non-timber forest products in Ukraine · </a:t>
            </a:r>
            <a:br/>
            <a:r>
              <a:rPr lang="en-US" sz="700" spc="0">
                <a:solidFill>
                  <a:srgbClr val="88928D"/>
                </a:solidFill>
                <a:latin typeface="Calibri" panose="02020603050405020304" pitchFamily="2"/>
              </a:rPr>
              <a:t>Round table organised by the State Forest Resources Agency in Ukraine 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0"/>
          </p:nvPr>
        </p:nvSpPr>
        <p:spPr>
          <a:xfrm>
            <a:off x="0" y="7937"/>
            <a:ext cx="12192000" cy="6858000"/>
          </a:xfrm>
          <a:prstGeom prst="rect">
            <a:avLst/>
          </a:prstGeom>
          <a:solidFill>
            <a:srgbClr val="0B3D29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r>
              <a:rPr lang="en-US"/>
              <a:t> </a:t>
            </a:r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7937"/>
            <a:ext cx="12192000" cy="6858000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idx="10"/>
          </p:nvPr>
        </p:nvSpPr>
        <p:spPr>
          <a:xfrm>
            <a:off x="1188720" y="463232"/>
            <a:ext cx="10354310" cy="34671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2700" rIns="0" bIns="0" anchor="t"/>
          <a:lstStyle/>
          <a:p>
            <a:pPr marL="0">
              <a:lnSpc>
                <a:spcPts val="800"/>
              </a:lnSpc>
            </a:pPr>
            <a:r>
              <a:rPr lang="en-US" sz="900" b="1">
                <a:solidFill>
                  <a:srgbClr val="FFFFFF"/>
                </a:solidFill>
                <a:latin typeface="Calibri" panose="02020603050405020304" pitchFamily="2"/>
              </a:rPr>
              <a:t>STATE FOREST RESOURCES </a:t>
            </a:r>
          </a:p>
          <a:p>
            <a:pPr>
              <a:lnSpc>
                <a:spcPts val="600"/>
              </a:lnSpc>
            </a:pPr>
            <a:r>
              <a:rPr lang="en-US" sz="900" b="1" spc="-10">
                <a:solidFill>
                  <a:srgbClr val="FFFFFF"/>
                </a:solidFill>
                <a:latin typeface="Calibri" panose="02020603050405020304" pitchFamily="2"/>
              </a:rPr>
              <a:t>State Enterprise </a:t>
            </a:r>
          </a:p>
          <a:p>
            <a:pPr marL="0">
              <a:lnSpc>
                <a:spcPts val="600"/>
              </a:lnSpc>
            </a:pPr>
            <a:r>
              <a:rPr lang="en-US" sz="900" b="1">
                <a:solidFill>
                  <a:srgbClr val="FFFFFF"/>
                </a:solidFill>
                <a:latin typeface="Calibri" panose="02020603050405020304" pitchFamily="2"/>
              </a:rPr>
              <a:t>AGENCY OF UKRAINE </a:t>
            </a:r>
          </a:p>
          <a:p>
            <a:r>
              <a:rPr lang="en-US" sz="900" b="1" spc="-35">
                <a:solidFill>
                  <a:srgbClr val="FFFFFF"/>
                </a:solidFill>
                <a:latin typeface="Calibri" panose="02020603050405020304" pitchFamily="2"/>
              </a:rPr>
              <a:t>‘UKRDERZHLISPROEKT’ 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725171" y="2172653"/>
            <a:ext cx="9482455" cy="94805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algn="just">
              <a:lnSpc>
                <a:spcPts val="3700"/>
              </a:lnSpc>
            </a:pPr>
            <a:r>
              <a:rPr lang="en-US" sz="3150">
                <a:solidFill>
                  <a:srgbClr val="FFFFFF"/>
                </a:solidFill>
                <a:latin typeface="Arial" panose="02020603050405020304" pitchFamily="2"/>
              </a:rPr>
              <a:t>ANALYSIS OF THE EFFECTIVENESS OF FOREST MANAGEMENT IN UKRAINE 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0"/>
          </p:nvPr>
        </p:nvSpPr>
        <p:spPr>
          <a:xfrm>
            <a:off x="737871" y="3456623"/>
            <a:ext cx="8997315" cy="74231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algn="just">
              <a:lnSpc>
                <a:spcPts val="2000"/>
              </a:lnSpc>
            </a:pPr>
            <a:r>
              <a:rPr lang="en-US" sz="1550">
                <a:solidFill>
                  <a:srgbClr val="D6E7C7"/>
                </a:solidFill>
                <a:latin typeface="Calibri" panose="02020603050405020304" pitchFamily="2"/>
              </a:rPr>
              <a:t>Development of the draft ‘Conceptual Programme for the Development of Forest Management Planning and the National Forest Inventory’ </a:t>
            </a:r>
          </a:p>
          <a:p>
            <a:pPr marL="0">
              <a:lnSpc>
                <a:spcPts val="1300"/>
              </a:lnSpc>
              <a:spcBef>
                <a:spcPts val="645"/>
              </a:spcBef>
            </a:pPr>
            <a:r>
              <a:rPr lang="en-US" sz="1200" i="1" spc="20">
                <a:solidFill>
                  <a:srgbClr val="9EC44D"/>
                </a:solidFill>
                <a:latin typeface="Calibri" panose="02020603050405020304" pitchFamily="2"/>
              </a:rPr>
              <a:t>drawing on the experience of Germany and the European Union 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idx="10"/>
          </p:nvPr>
        </p:nvSpPr>
        <p:spPr>
          <a:xfrm>
            <a:off x="810895" y="4727257"/>
            <a:ext cx="4657090" cy="1625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4605" rIns="0" bIns="0" anchor="t"/>
          <a:lstStyle/>
          <a:p>
            <a:pPr marL="0">
              <a:lnSpc>
                <a:spcPts val="1100"/>
              </a:lnSpc>
            </a:pPr>
            <a:r>
              <a:rPr lang="en-US" sz="1050" b="1" spc="-5">
                <a:solidFill>
                  <a:srgbClr val="FFFFFF"/>
                </a:solidFill>
                <a:latin typeface="Calibri" panose="02020603050405020304" pitchFamily="2"/>
              </a:rPr>
              <a:t>SFI PROJECT ROUND TABLE AT THE STATE FOREST RESOURCES AGENCY OF UKRAINE 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idx="10"/>
          </p:nvPr>
        </p:nvSpPr>
        <p:spPr>
          <a:xfrm>
            <a:off x="737871" y="5282247"/>
            <a:ext cx="2093595" cy="19685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9050" rIns="0" bIns="0" anchor="t"/>
          <a:lstStyle/>
          <a:p>
            <a:pPr marL="0">
              <a:lnSpc>
                <a:spcPts val="1400"/>
              </a:lnSpc>
            </a:pPr>
            <a:r>
              <a:rPr lang="en-US" sz="1350" b="1" spc="-20">
                <a:solidFill>
                  <a:srgbClr val="FFFFFF"/>
                </a:solidFill>
                <a:latin typeface="Calibri" panose="02020603050405020304" pitchFamily="2"/>
              </a:rPr>
              <a:t>Speaker: Viktor Melnychenko 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idx="10"/>
          </p:nvPr>
        </p:nvSpPr>
        <p:spPr>
          <a:xfrm>
            <a:off x="743586" y="5605462"/>
            <a:ext cx="628015" cy="1663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7780" rIns="0" bIns="0" anchor="t"/>
          <a:lstStyle/>
          <a:p>
            <a:pPr marL="0">
              <a:lnSpc>
                <a:spcPts val="1100"/>
              </a:lnSpc>
            </a:pPr>
            <a:r>
              <a:rPr lang="en-US" sz="1150" spc="-60">
                <a:solidFill>
                  <a:srgbClr val="C6D9B9"/>
                </a:solidFill>
                <a:latin typeface="Calibri" panose="02020603050405020304" pitchFamily="2"/>
              </a:rPr>
              <a:t>Kyiv · 2026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0"/>
          </p:nvPr>
        </p:nvSpPr>
        <p:spPr>
          <a:xfrm>
            <a:off x="8278495" y="1481455"/>
            <a:ext cx="3459480" cy="4349115"/>
          </a:xfrm>
          <a:prstGeom prst="rect">
            <a:avLst/>
          </a:prstGeom>
          <a:solidFill>
            <a:srgbClr val="F0F5EB"/>
          </a:solidFill>
          <a:ln w="12065" cmpd="sng">
            <a:solidFill>
              <a:srgbClr val="F1F2EE"/>
            </a:solidFill>
            <a:prstDash val="solid"/>
          </a:ln>
        </p:spPr>
        <p:txBody>
          <a:bodyPr vert="horz" lIns="0" tIns="0" rIns="0" bIns="0" anchor="t"/>
          <a:lstStyle/>
          <a:p>
            <a:r>
              <a:rPr lang="en-US"/>
              <a:t>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0"/>
          </p:nvPr>
        </p:nvSpPr>
        <p:spPr>
          <a:xfrm>
            <a:off x="4367530" y="1481455"/>
            <a:ext cx="3456940" cy="4349115"/>
          </a:xfrm>
          <a:prstGeom prst="rect">
            <a:avLst/>
          </a:prstGeom>
          <a:solidFill>
            <a:srgbClr val="F0F5EB"/>
          </a:solidFill>
          <a:ln w="12065" cmpd="sng">
            <a:solidFill>
              <a:srgbClr val="F9F9F9"/>
            </a:solidFill>
            <a:prstDash val="solid"/>
          </a:ln>
        </p:spPr>
        <p:txBody>
          <a:bodyPr vert="horz" lIns="0" tIns="0" rIns="0" bIns="0" anchor="t"/>
          <a:lstStyle/>
          <a:p>
            <a:r>
              <a:rPr lang="en-US"/>
              <a:t>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>
          <a:xfrm>
            <a:off x="457200" y="1481455"/>
            <a:ext cx="3456305" cy="4349115"/>
          </a:xfrm>
          <a:prstGeom prst="rect">
            <a:avLst/>
          </a:prstGeom>
          <a:solidFill>
            <a:srgbClr val="F0F5EB"/>
          </a:solidFill>
          <a:ln w="21590" cmpd="dbl">
            <a:solidFill>
              <a:srgbClr val="F1F2EE"/>
            </a:solidFill>
            <a:prstDash val="solid"/>
          </a:ln>
        </p:spPr>
        <p:txBody>
          <a:bodyPr vert="horz" lIns="0" tIns="0" rIns="0" bIns="0" anchor="t"/>
          <a:lstStyle/>
          <a:p>
            <a:r>
              <a:rPr lang="en-US"/>
              <a:t> </a:t>
            </a:r>
          </a:p>
        </p:txBody>
      </p:sp>
      <p:pic>
        <p:nvPicPr>
          <p:cNvPr id="9" name="Picture 8"/>
          <p:cNvPicPr/>
          <p:nvPr/>
        </p:nvPicPr>
        <p:blipFill>
          <a:blip r:embed="rId2"/>
          <a:stretch>
            <a:fillRect/>
          </a:stretch>
        </p:blipFill>
        <p:spPr>
          <a:xfrm>
            <a:off x="11360150" y="292735"/>
            <a:ext cx="420370" cy="423545"/>
          </a:xfrm>
          <a:prstGeom prst="rect">
            <a:avLst/>
          </a:prstGeom>
        </p:spPr>
      </p:pic>
      <p:pic>
        <p:nvPicPr>
          <p:cNvPr id="12" name="Picture 11"/>
          <p:cNvPicPr/>
          <p:nvPr/>
        </p:nvPicPr>
        <p:blipFill>
          <a:blip r:embed="rId3"/>
          <a:stretch>
            <a:fillRect/>
          </a:stretch>
        </p:blipFill>
        <p:spPr>
          <a:xfrm>
            <a:off x="457200" y="320040"/>
            <a:ext cx="506095" cy="509270"/>
          </a:xfrm>
          <a:prstGeom prst="rect">
            <a:avLst/>
          </a:prstGeom>
        </p:spPr>
      </p:pic>
      <p:pic>
        <p:nvPicPr>
          <p:cNvPr id="14" name="Picture 13"/>
          <p:cNvPicPr/>
          <p:nvPr/>
        </p:nvPicPr>
        <p:blipFill>
          <a:blip r:embed="rId4"/>
          <a:stretch>
            <a:fillRect/>
          </a:stretch>
        </p:blipFill>
        <p:spPr>
          <a:xfrm>
            <a:off x="457200" y="1481455"/>
            <a:ext cx="11280775" cy="4422140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idx="10"/>
          </p:nvPr>
        </p:nvSpPr>
        <p:spPr>
          <a:xfrm>
            <a:off x="1243330" y="292100"/>
            <a:ext cx="4622800" cy="2527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5240" rIns="0" bIns="0" anchor="t"/>
          <a:lstStyle/>
          <a:p>
            <a:pPr marL="0" marR="0" indent="0" algn="l">
              <a:lnSpc>
                <a:spcPts val="1100"/>
              </a:lnSpc>
              <a:spcAft>
                <a:spcPts val="775"/>
              </a:spcAft>
            </a:pPr>
            <a:r>
              <a:rPr lang="en-US" sz="950" b="1" spc="-10">
                <a:solidFill>
                  <a:srgbClr val="799F29"/>
                </a:solidFill>
                <a:latin typeface="Calibri" panose="02020603050405020304" pitchFamily="2"/>
              </a:rPr>
              <a:t>PART III · IMPLEMENTATION 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243330" y="544830"/>
            <a:ext cx="4622800" cy="936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4925" rIns="0" bIns="0" anchor="t"/>
          <a:lstStyle/>
          <a:p>
            <a:pPr marL="0" marR="0" indent="0" algn="r">
              <a:lnSpc>
                <a:spcPts val="2400"/>
              </a:lnSpc>
              <a:spcAft>
                <a:spcPts val="4725"/>
              </a:spcAft>
            </a:pPr>
            <a:r>
              <a:rPr lang="en-US" sz="2350" b="1" spc="-15">
                <a:solidFill>
                  <a:srgbClr val="09442F"/>
                </a:solidFill>
                <a:latin typeface="Calibri" panose="02020603050405020304" pitchFamily="2"/>
              </a:rPr>
              <a:t>Roadmap for transformation by 2035 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0"/>
          </p:nvPr>
        </p:nvSpPr>
        <p:spPr>
          <a:xfrm>
            <a:off x="11503025" y="728980"/>
            <a:ext cx="131445" cy="1009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0160" rIns="0" bIns="0" anchor="t"/>
          <a:lstStyle/>
          <a:p>
            <a:pPr marL="0" marR="0" indent="0" algn="l">
              <a:lnSpc>
                <a:spcPts val="700"/>
              </a:lnSpc>
              <a:spcAft>
                <a:spcPts val="0"/>
              </a:spcAft>
            </a:pPr>
            <a:r>
              <a:rPr lang="en-US" sz="650" spc="-25">
                <a:solidFill>
                  <a:srgbClr val="88928D"/>
                </a:solidFill>
                <a:latin typeface="Calibri" panose="02020603050405020304" pitchFamily="2"/>
              </a:rPr>
              <a:t>/ 12 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idx="10"/>
          </p:nvPr>
        </p:nvSpPr>
        <p:spPr>
          <a:xfrm>
            <a:off x="11431270" y="384810"/>
            <a:ext cx="274955" cy="2019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0320" rIns="0" bIns="0" anchor="t"/>
          <a:lstStyle/>
          <a:p>
            <a:pPr marL="0" marR="0" indent="0" algn="l">
              <a:lnSpc>
                <a:spcPts val="1400"/>
              </a:lnSpc>
              <a:spcAft>
                <a:spcPts val="0"/>
              </a:spcAft>
            </a:pPr>
            <a:r>
              <a:rPr lang="en-US" sz="1300" b="1" spc="0">
                <a:solidFill>
                  <a:srgbClr val="FFFFFF"/>
                </a:solidFill>
                <a:latin typeface="Calibri" panose="02020603050405020304" pitchFamily="2"/>
              </a:rPr>
              <a:t>10 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10"/>
          </p:nvPr>
        </p:nvSpPr>
        <p:spPr>
          <a:xfrm>
            <a:off x="967105" y="1808480"/>
            <a:ext cx="531495" cy="1473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3970" rIns="0" bIns="0" anchor="t"/>
          <a:lstStyle/>
          <a:p>
            <a:pPr marL="0" marR="0" indent="0" algn="l">
              <a:lnSpc>
                <a:spcPts val="1000"/>
              </a:lnSpc>
              <a:spcAft>
                <a:spcPts val="0"/>
              </a:spcAft>
            </a:pPr>
            <a:r>
              <a:rPr lang="en-US" sz="950" b="1" spc="0">
                <a:solidFill>
                  <a:srgbClr val="FFFFFF"/>
                </a:solidFill>
                <a:latin typeface="Calibri" panose="02020603050405020304" pitchFamily="2"/>
              </a:rPr>
              <a:t>STAGE 1 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10"/>
          </p:nvPr>
        </p:nvSpPr>
        <p:spPr>
          <a:xfrm>
            <a:off x="4883785" y="1808480"/>
            <a:ext cx="531495" cy="1473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3970" rIns="0" bIns="0" anchor="t"/>
          <a:lstStyle/>
          <a:p>
            <a:pPr marL="0" marR="0" indent="0" algn="l">
              <a:lnSpc>
                <a:spcPts val="1000"/>
              </a:lnSpc>
              <a:spcAft>
                <a:spcPts val="0"/>
              </a:spcAft>
            </a:pPr>
            <a:r>
              <a:rPr lang="en-US" sz="950" b="1" spc="0">
                <a:solidFill>
                  <a:srgbClr val="FFFFFF"/>
                </a:solidFill>
                <a:latin typeface="Calibri" panose="02020603050405020304" pitchFamily="2"/>
              </a:rPr>
              <a:t>STAGE 2 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10"/>
          </p:nvPr>
        </p:nvSpPr>
        <p:spPr>
          <a:xfrm>
            <a:off x="8803640" y="1808480"/>
            <a:ext cx="531495" cy="1473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3970" rIns="0" bIns="0" anchor="t"/>
          <a:lstStyle/>
          <a:p>
            <a:pPr marL="0" marR="0" indent="0" algn="l">
              <a:lnSpc>
                <a:spcPts val="1000"/>
              </a:lnSpc>
              <a:spcAft>
                <a:spcPts val="0"/>
              </a:spcAft>
            </a:pPr>
            <a:r>
              <a:rPr lang="en-US" sz="950" b="1" spc="0">
                <a:solidFill>
                  <a:srgbClr val="FFFFFF"/>
                </a:solidFill>
                <a:latin typeface="Calibri" panose="02020603050405020304" pitchFamily="2"/>
              </a:rPr>
              <a:t>PHASE 3 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10"/>
          </p:nvPr>
        </p:nvSpPr>
        <p:spPr>
          <a:xfrm>
            <a:off x="792480" y="2179320"/>
            <a:ext cx="1410970" cy="5175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270" rIns="0" bIns="0" anchor="t"/>
          <a:lstStyle/>
          <a:p>
            <a:pPr marL="45720" marR="0" indent="0" algn="l">
              <a:lnSpc>
                <a:spcPts val="1500"/>
              </a:lnSpc>
              <a:spcAft>
                <a:spcPts val="0"/>
              </a:spcAft>
            </a:pPr>
            <a:r>
              <a:rPr lang="en-US" sz="1300" b="1" spc="-20">
                <a:solidFill>
                  <a:srgbClr val="799F29"/>
                </a:solidFill>
                <a:latin typeface="Arial" panose="02020603050405020304" pitchFamily="2"/>
              </a:rPr>
              <a:t>2026–2027 </a:t>
            </a:r>
          </a:p>
          <a:p>
            <a:pPr marL="0" marR="0" indent="0" algn="l">
              <a:lnSpc>
                <a:spcPts val="1800"/>
              </a:lnSpc>
              <a:spcBef>
                <a:spcPts val="680"/>
              </a:spcBef>
              <a:spcAft>
                <a:spcPts val="0"/>
              </a:spcAft>
            </a:pPr>
            <a:r>
              <a:rPr lang="en-US" sz="1650" b="1" spc="-55">
                <a:solidFill>
                  <a:srgbClr val="09442F"/>
                </a:solidFill>
                <a:latin typeface="Arial" panose="02020603050405020304" pitchFamily="2"/>
              </a:rPr>
              <a:t>Establishment 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idx="10"/>
          </p:nvPr>
        </p:nvSpPr>
        <p:spPr>
          <a:xfrm>
            <a:off x="4709160" y="2179320"/>
            <a:ext cx="1283335" cy="5175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270" rIns="0" bIns="0" anchor="t"/>
          <a:lstStyle/>
          <a:p>
            <a:pPr marL="45720" marR="0" indent="0" algn="l">
              <a:lnSpc>
                <a:spcPts val="1500"/>
              </a:lnSpc>
              <a:spcAft>
                <a:spcPts val="0"/>
              </a:spcAft>
            </a:pPr>
            <a:r>
              <a:rPr lang="en-US" sz="1300" b="1" spc="-15">
                <a:solidFill>
                  <a:srgbClr val="799F29"/>
                </a:solidFill>
                <a:latin typeface="Arial" panose="02020603050405020304" pitchFamily="2"/>
              </a:rPr>
              <a:t>2028–2030 </a:t>
            </a:r>
          </a:p>
          <a:p>
            <a:pPr marL="0" marR="0" indent="0" algn="l">
              <a:lnSpc>
                <a:spcPts val="1800"/>
              </a:lnSpc>
              <a:spcBef>
                <a:spcPts val="680"/>
              </a:spcBef>
              <a:spcAft>
                <a:spcPts val="0"/>
              </a:spcAft>
            </a:pPr>
            <a:r>
              <a:rPr lang="en-US" sz="1650" b="1" spc="-75">
                <a:solidFill>
                  <a:srgbClr val="09442F"/>
                </a:solidFill>
                <a:latin typeface="Arial" panose="02020603050405020304" pitchFamily="2"/>
              </a:rPr>
              <a:t>Development 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idx="10"/>
          </p:nvPr>
        </p:nvSpPr>
        <p:spPr>
          <a:xfrm>
            <a:off x="8689975" y="2179320"/>
            <a:ext cx="816610" cy="5187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270" rIns="0" bIns="0" anchor="t"/>
          <a:lstStyle/>
          <a:p>
            <a:pPr marL="0" marR="0" indent="0" algn="l">
              <a:lnSpc>
                <a:spcPts val="1500"/>
              </a:lnSpc>
              <a:spcAft>
                <a:spcPts val="0"/>
              </a:spcAft>
            </a:pPr>
            <a:r>
              <a:rPr lang="en-US" sz="1300" b="1" spc="-60">
                <a:solidFill>
                  <a:srgbClr val="799F29"/>
                </a:solidFill>
                <a:latin typeface="Arial" panose="02020603050405020304" pitchFamily="2"/>
              </a:rPr>
              <a:t>2031–2035 </a:t>
            </a:r>
          </a:p>
          <a:p>
            <a:pPr marL="0" marR="0" indent="0" algn="l">
              <a:lnSpc>
                <a:spcPts val="1900"/>
              </a:lnSpc>
              <a:spcBef>
                <a:spcPts val="680"/>
              </a:spcBef>
              <a:spcAft>
                <a:spcPts val="5"/>
              </a:spcAft>
            </a:pPr>
            <a:r>
              <a:rPr lang="en-US" sz="1650" b="1" spc="-65">
                <a:solidFill>
                  <a:srgbClr val="09442F"/>
                </a:solidFill>
                <a:latin typeface="Arial" panose="02020603050405020304" pitchFamily="2"/>
              </a:rPr>
              <a:t>Maturity 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idx="10"/>
          </p:nvPr>
        </p:nvSpPr>
        <p:spPr>
          <a:xfrm>
            <a:off x="990600" y="2917825"/>
            <a:ext cx="1807210" cy="4070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just">
              <a:lnSpc>
                <a:spcPts val="1000"/>
              </a:lnSpc>
              <a:spcAft>
                <a:spcPts val="0"/>
              </a:spcAft>
            </a:pPr>
            <a:r>
              <a:rPr lang="en-US" sz="850" spc="0">
                <a:solidFill>
                  <a:srgbClr val="15211B"/>
                </a:solidFill>
                <a:latin typeface="Calibri" panose="02020603050405020304" pitchFamily="2"/>
              </a:rPr>
              <a:t>Reorganisation of the ‘Ukrderzhlisproekt’ Association into </a:t>
            </a:r>
          </a:p>
          <a:p>
            <a:pPr marL="0" marR="0" indent="0" algn="l">
              <a:lnSpc>
                <a:spcPts val="800"/>
              </a:lnSpc>
              <a:spcBef>
                <a:spcPts val="335"/>
              </a:spcBef>
              <a:spcAft>
                <a:spcPts val="0"/>
              </a:spcAft>
            </a:pPr>
            <a:r>
              <a:rPr lang="en-US" sz="850" spc="0">
                <a:solidFill>
                  <a:srgbClr val="15211B"/>
                </a:solidFill>
                <a:latin typeface="Calibri" panose="02020603050405020304" pitchFamily="2"/>
              </a:rPr>
              <a:t>Concern 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idx="10"/>
          </p:nvPr>
        </p:nvSpPr>
        <p:spPr>
          <a:xfrm>
            <a:off x="4913630" y="2921000"/>
            <a:ext cx="2181860" cy="1238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0795" rIns="0" bIns="0" anchor="t"/>
          <a:lstStyle/>
          <a:p>
            <a:pPr marL="0" marR="0" indent="0" algn="ctr">
              <a:lnSpc>
                <a:spcPts val="800"/>
              </a:lnSpc>
              <a:spcAft>
                <a:spcPts val="0"/>
              </a:spcAft>
            </a:pPr>
            <a:r>
              <a:rPr lang="en-US" sz="850" spc="-15">
                <a:solidFill>
                  <a:srgbClr val="15211B"/>
                </a:solidFill>
                <a:latin typeface="Calibri" panose="02020603050405020304" pitchFamily="2"/>
              </a:rPr>
              <a:t>NFI Cycle 2 — full coverage of 9.7 million hectares 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idx="10"/>
          </p:nvPr>
        </p:nvSpPr>
        <p:spPr>
          <a:xfrm>
            <a:off x="8830310" y="2921000"/>
            <a:ext cx="1868170" cy="26987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just">
              <a:lnSpc>
                <a:spcPts val="1000"/>
              </a:lnSpc>
              <a:spcAft>
                <a:spcPts val="0"/>
              </a:spcAft>
            </a:pPr>
            <a:r>
              <a:rPr lang="en-US" sz="850" spc="-10">
                <a:solidFill>
                  <a:srgbClr val="15211B"/>
                </a:solidFill>
                <a:latin typeface="Calibri" panose="02020603050405020304" pitchFamily="2"/>
              </a:rPr>
              <a:t>Financial self-sufficiency of the operational unit </a:t>
            </a:r>
          </a:p>
        </p:txBody>
      </p:sp>
      <p:sp>
        <p:nvSpPr>
          <p:cNvPr id="24" name="Text Placeholder 23"/>
          <p:cNvSpPr>
            <a:spLocks noGrp="1"/>
          </p:cNvSpPr>
          <p:nvPr>
            <p:ph type="body" idx="10"/>
          </p:nvPr>
        </p:nvSpPr>
        <p:spPr>
          <a:xfrm>
            <a:off x="636905" y="4931410"/>
            <a:ext cx="3093720" cy="71628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81940" rIns="0" bIns="0" anchor="t"/>
          <a:lstStyle/>
          <a:p>
            <a:pPr marL="0" marR="0" indent="0" algn="ctr">
              <a:lnSpc>
                <a:spcPts val="800"/>
              </a:lnSpc>
              <a:spcAft>
                <a:spcPts val="2565"/>
              </a:spcAft>
            </a:pPr>
            <a:r>
              <a:rPr lang="en-US" sz="800" i="1" spc="0">
                <a:solidFill>
                  <a:srgbClr val="9FC54D"/>
                </a:solidFill>
                <a:latin typeface="Calibri" panose="02020603050405020304" pitchFamily="2"/>
              </a:rPr>
              <a:t>Legally established group of companies; core digital platform 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idx="10"/>
          </p:nvPr>
        </p:nvSpPr>
        <p:spPr>
          <a:xfrm>
            <a:off x="993775" y="3573145"/>
            <a:ext cx="2139315" cy="2552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just">
              <a:lnSpc>
                <a:spcPts val="1000"/>
              </a:lnSpc>
              <a:spcAft>
                <a:spcPts val="0"/>
              </a:spcAft>
            </a:pPr>
            <a:r>
              <a:rPr lang="en-US" sz="850" spc="0">
                <a:solidFill>
                  <a:srgbClr val="15211B"/>
                </a:solidFill>
                <a:latin typeface="Calibri" panose="02020603050405020304" pitchFamily="2"/>
              </a:rPr>
              <a:t>Registration of the limited liability company, first competitive tenders 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idx="10"/>
          </p:nvPr>
        </p:nvSpPr>
        <p:spPr>
          <a:xfrm>
            <a:off x="996950" y="4249420"/>
            <a:ext cx="1798320" cy="1244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0795" rIns="0" bIns="0" anchor="t"/>
          <a:lstStyle/>
          <a:p>
            <a:pPr marL="0" marR="0" indent="0" algn="l">
              <a:lnSpc>
                <a:spcPts val="900"/>
              </a:lnSpc>
              <a:spcAft>
                <a:spcPts val="0"/>
              </a:spcAft>
            </a:pPr>
            <a:r>
              <a:rPr lang="en-US" sz="850" spc="-15">
                <a:solidFill>
                  <a:srgbClr val="15211B"/>
                </a:solidFill>
                <a:latin typeface="Calibri" panose="02020603050405020304" pitchFamily="2"/>
              </a:rPr>
              <a:t>Launch of the EU SFC pilot (basic version) </a:t>
            </a:r>
          </a:p>
        </p:txBody>
      </p:sp>
      <p:sp>
        <p:nvSpPr>
          <p:cNvPr id="27" name="Text Placeholder 26"/>
          <p:cNvSpPr>
            <a:spLocks noGrp="1"/>
          </p:cNvSpPr>
          <p:nvPr>
            <p:ph type="body" idx="10"/>
          </p:nvPr>
        </p:nvSpPr>
        <p:spPr>
          <a:xfrm>
            <a:off x="4550410" y="4931410"/>
            <a:ext cx="3091180" cy="71628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81940" rIns="0" bIns="0" anchor="t"/>
          <a:lstStyle/>
          <a:p>
            <a:pPr marL="0" marR="0" indent="0" algn="r">
              <a:lnSpc>
                <a:spcPts val="800"/>
              </a:lnSpc>
              <a:spcAft>
                <a:spcPts val="2565"/>
              </a:spcAft>
            </a:pPr>
            <a:r>
              <a:rPr lang="en-US" sz="800" i="1" spc="0">
                <a:solidFill>
                  <a:srgbClr val="9FC54D"/>
                </a:solidFill>
                <a:latin typeface="Calibri" panose="02020603050405020304" pitchFamily="2"/>
              </a:rPr>
              <a:t>EUDR-compatibility; public data available online; 50+ specialists </a:t>
            </a:r>
          </a:p>
        </p:txBody>
      </p:sp>
      <p:sp>
        <p:nvSpPr>
          <p:cNvPr id="28" name="Text Placeholder 27"/>
          <p:cNvSpPr>
            <a:spLocks noGrp="1"/>
          </p:cNvSpPr>
          <p:nvPr>
            <p:ph type="body" idx="10"/>
          </p:nvPr>
        </p:nvSpPr>
        <p:spPr>
          <a:xfrm>
            <a:off x="4910455" y="3573145"/>
            <a:ext cx="1493520" cy="1238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0795" rIns="0" bIns="0" anchor="t"/>
          <a:lstStyle/>
          <a:p>
            <a:pPr marL="0" marR="0" indent="0" algn="l">
              <a:lnSpc>
                <a:spcPts val="900"/>
              </a:lnSpc>
              <a:spcAft>
                <a:spcPts val="0"/>
              </a:spcAft>
            </a:pPr>
            <a:r>
              <a:rPr lang="en-US" sz="850" spc="-25">
                <a:solidFill>
                  <a:srgbClr val="15211B"/>
                </a:solidFill>
                <a:latin typeface="Calibri" panose="02020603050405020304" pitchFamily="2"/>
              </a:rPr>
              <a:t>Open-access WMS/WFS geoportal </a:t>
            </a:r>
          </a:p>
        </p:txBody>
      </p:sp>
      <p:sp>
        <p:nvSpPr>
          <p:cNvPr id="29" name="Text Placeholder 28"/>
          <p:cNvSpPr>
            <a:spLocks noGrp="1"/>
          </p:cNvSpPr>
          <p:nvPr>
            <p:ph type="body" idx="10"/>
          </p:nvPr>
        </p:nvSpPr>
        <p:spPr>
          <a:xfrm>
            <a:off x="4913630" y="4249420"/>
            <a:ext cx="1566545" cy="1244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0795" rIns="0" bIns="0" anchor="t"/>
          <a:lstStyle/>
          <a:p>
            <a:pPr marL="0" marR="0" indent="0" algn="l">
              <a:lnSpc>
                <a:spcPts val="900"/>
              </a:lnSpc>
              <a:spcAft>
                <a:spcPts val="0"/>
              </a:spcAft>
            </a:pPr>
            <a:r>
              <a:rPr lang="en-US" sz="850" spc="-20">
                <a:solidFill>
                  <a:srgbClr val="15211B"/>
                </a:solidFill>
                <a:latin typeface="Calibri" panose="02020603050405020304" pitchFamily="2"/>
              </a:rPr>
              <a:t>Launch of the carbon module (IPCC) 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0"/>
          </p:nvPr>
        </p:nvSpPr>
        <p:spPr>
          <a:xfrm>
            <a:off x="8464550" y="4931410"/>
            <a:ext cx="3090545" cy="71628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81940" rIns="0" bIns="0" anchor="t"/>
          <a:lstStyle/>
          <a:p>
            <a:pPr marL="274320" marR="0" indent="0" algn="l">
              <a:lnSpc>
                <a:spcPts val="800"/>
              </a:lnSpc>
              <a:spcAft>
                <a:spcPts val="2565"/>
              </a:spcAft>
            </a:pPr>
            <a:r>
              <a:rPr lang="en-US" sz="800" i="1" spc="0">
                <a:solidFill>
                  <a:srgbClr val="9FC54D"/>
                </a:solidFill>
                <a:latin typeface="Calibri" panose="02020603050405020304" pitchFamily="2"/>
              </a:rPr>
              <a:t>Self-sufficient group; ready for EU accession </a:t>
            </a:r>
          </a:p>
        </p:txBody>
      </p:sp>
      <p:sp>
        <p:nvSpPr>
          <p:cNvPr id="31" name="Text Placeholder 30"/>
          <p:cNvSpPr>
            <a:spLocks noGrp="1"/>
          </p:cNvSpPr>
          <p:nvPr>
            <p:ph type="body" idx="10"/>
          </p:nvPr>
        </p:nvSpPr>
        <p:spPr>
          <a:xfrm>
            <a:off x="8827135" y="4249420"/>
            <a:ext cx="1603375" cy="2768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just">
              <a:lnSpc>
                <a:spcPts val="1100"/>
              </a:lnSpc>
              <a:spcAft>
                <a:spcPts val="25"/>
              </a:spcAft>
            </a:pPr>
            <a:r>
              <a:rPr lang="en-US" sz="850" spc="0">
                <a:solidFill>
                  <a:srgbClr val="15211B"/>
                </a:solidFill>
                <a:latin typeface="Calibri" panose="02020603050405020304" pitchFamily="2"/>
              </a:rPr>
              <a:t>Integration into the European Forest Information System </a:t>
            </a:r>
          </a:p>
        </p:txBody>
      </p:sp>
      <p:sp>
        <p:nvSpPr>
          <p:cNvPr id="32" name="Text Placeholder 31"/>
          <p:cNvSpPr>
            <a:spLocks noGrp="1"/>
          </p:cNvSpPr>
          <p:nvPr>
            <p:ph type="body" idx="10"/>
          </p:nvPr>
        </p:nvSpPr>
        <p:spPr>
          <a:xfrm>
            <a:off x="8830310" y="3573145"/>
            <a:ext cx="2066290" cy="1238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0795" rIns="0" bIns="0" anchor="t"/>
          <a:lstStyle/>
          <a:p>
            <a:pPr marL="0" marR="0" indent="0" algn="l">
              <a:lnSpc>
                <a:spcPts val="900"/>
              </a:lnSpc>
              <a:spcAft>
                <a:spcPts val="0"/>
              </a:spcAft>
            </a:pPr>
            <a:r>
              <a:rPr lang="en-US" sz="850" spc="-15">
                <a:solidFill>
                  <a:srgbClr val="15211B"/>
                </a:solidFill>
                <a:latin typeface="Calibri" panose="02020603050405020304" pitchFamily="2"/>
              </a:rPr>
              <a:t>Full compliance with LULUCF / EUDR / FAO FRA </a:t>
            </a:r>
          </a:p>
        </p:txBody>
      </p:sp>
      <p:sp>
        <p:nvSpPr>
          <p:cNvPr id="33" name="Text Placeholder 32"/>
          <p:cNvSpPr>
            <a:spLocks noGrp="1"/>
          </p:cNvSpPr>
          <p:nvPr>
            <p:ph type="body" idx="10"/>
          </p:nvPr>
        </p:nvSpPr>
        <p:spPr>
          <a:xfrm>
            <a:off x="457200" y="6639560"/>
            <a:ext cx="11290300" cy="23114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91440" marR="0" indent="0" algn="l">
              <a:lnSpc>
                <a:spcPts val="800"/>
              </a:lnSpc>
              <a:spcAft>
                <a:spcPts val="95"/>
              </a:spcAft>
            </a:pPr>
            <a:r>
              <a:rPr lang="en-US" sz="700" spc="0">
                <a:solidFill>
                  <a:srgbClr val="88928D"/>
                </a:solidFill>
                <a:latin typeface="Calibri" panose="02020603050405020304" pitchFamily="2"/>
              </a:rPr>
              <a:t>Analysis of the effectiveness of forest management planning and non-timber forest products in Ukraine · </a:t>
            </a:r>
            <a:br/>
            <a:r>
              <a:rPr lang="en-US" sz="700" spc="0">
                <a:solidFill>
                  <a:srgbClr val="88928D"/>
                </a:solidFill>
                <a:latin typeface="Calibri" panose="02020603050405020304" pitchFamily="2"/>
              </a:rPr>
              <a:t>Round table organised by the State Forest Resources Agency in Ukraine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0"/>
          </p:nvPr>
        </p:nvSpPr>
        <p:spPr>
          <a:xfrm>
            <a:off x="457200" y="1478280"/>
            <a:ext cx="5809615" cy="4718050"/>
          </a:xfrm>
          <a:prstGeom prst="rect">
            <a:avLst/>
          </a:prstGeom>
          <a:solidFill>
            <a:srgbClr val="F0F5EB"/>
          </a:solidFill>
          <a:ln w="18415" cmpd="dbl">
            <a:solidFill>
              <a:srgbClr val="F1F2EE"/>
            </a:solidFill>
            <a:prstDash val="solid"/>
          </a:ln>
        </p:spPr>
        <p:txBody>
          <a:bodyPr vert="horz" lIns="0" tIns="0" rIns="0" bIns="0" anchor="t"/>
          <a:lstStyle/>
          <a:p>
            <a:r>
              <a:rPr lang="en-US"/>
              <a:t> </a:t>
            </a:r>
          </a:p>
        </p:txBody>
      </p:sp>
      <p:pic>
        <p:nvPicPr>
          <p:cNvPr id="7" name="Picture 6"/>
          <p:cNvPicPr/>
          <p:nvPr/>
        </p:nvPicPr>
        <p:blipFill>
          <a:blip r:embed="rId2"/>
          <a:stretch>
            <a:fillRect/>
          </a:stretch>
        </p:blipFill>
        <p:spPr>
          <a:xfrm>
            <a:off x="11360150" y="292735"/>
            <a:ext cx="420370" cy="423545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3"/>
          <a:stretch>
            <a:fillRect/>
          </a:stretch>
        </p:blipFill>
        <p:spPr>
          <a:xfrm>
            <a:off x="457200" y="320040"/>
            <a:ext cx="506095" cy="509270"/>
          </a:xfrm>
          <a:prstGeom prst="rect">
            <a:avLst/>
          </a:prstGeom>
        </p:spPr>
      </p:pic>
      <p:pic>
        <p:nvPicPr>
          <p:cNvPr id="12" name="Picture 11"/>
          <p:cNvPicPr/>
          <p:nvPr/>
        </p:nvPicPr>
        <p:blipFill>
          <a:blip r:embed="rId4"/>
          <a:stretch>
            <a:fillRect/>
          </a:stretch>
        </p:blipFill>
        <p:spPr>
          <a:xfrm>
            <a:off x="423545" y="1438910"/>
            <a:ext cx="11226165" cy="4836795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0"/>
          </p:nvPr>
        </p:nvSpPr>
        <p:spPr>
          <a:xfrm>
            <a:off x="1243330" y="292100"/>
            <a:ext cx="5867400" cy="2527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5240" rIns="0" bIns="0" anchor="t"/>
          <a:lstStyle/>
          <a:p>
            <a:pPr marL="0" marR="0" indent="0" algn="l">
              <a:lnSpc>
                <a:spcPts val="1100"/>
              </a:lnSpc>
              <a:spcAft>
                <a:spcPts val="775"/>
              </a:spcAft>
            </a:pPr>
            <a:r>
              <a:rPr lang="en-US" sz="950" b="1" spc="0">
                <a:solidFill>
                  <a:srgbClr val="799F29"/>
                </a:solidFill>
                <a:latin typeface="Calibri" panose="02020603050405020304" pitchFamily="2"/>
              </a:rPr>
              <a:t>PART III · RISKS AND SOLUTIONS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>
          <a:xfrm>
            <a:off x="1243330" y="544830"/>
            <a:ext cx="5867400" cy="89408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4925" rIns="0" bIns="0" anchor="t"/>
          <a:lstStyle/>
          <a:p>
            <a:pPr marL="0" marR="0" indent="0" algn="r">
              <a:lnSpc>
                <a:spcPts val="2400"/>
              </a:lnSpc>
              <a:spcAft>
                <a:spcPts val="4365"/>
              </a:spcAft>
            </a:pPr>
            <a:r>
              <a:rPr lang="en-US" sz="2350" b="1" spc="-15">
                <a:solidFill>
                  <a:srgbClr val="09442F"/>
                </a:solidFill>
                <a:latin typeface="Calibri" panose="02020603050405020304" pitchFamily="2"/>
              </a:rPr>
              <a:t>Risks and urgent measures for the Government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0"/>
          </p:nvPr>
        </p:nvSpPr>
        <p:spPr>
          <a:xfrm>
            <a:off x="11503025" y="728980"/>
            <a:ext cx="131445" cy="1009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0160" rIns="0" bIns="0" anchor="t"/>
          <a:lstStyle/>
          <a:p>
            <a:pPr marL="0" marR="0" indent="0" algn="l">
              <a:lnSpc>
                <a:spcPts val="700"/>
              </a:lnSpc>
              <a:spcAft>
                <a:spcPts val="0"/>
              </a:spcAft>
            </a:pPr>
            <a:r>
              <a:rPr lang="en-US" sz="650" spc="-25">
                <a:solidFill>
                  <a:srgbClr val="88928D"/>
                </a:solidFill>
                <a:latin typeface="Calibri" panose="02020603050405020304" pitchFamily="2"/>
              </a:rPr>
              <a:t>/ 12 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idx="10"/>
          </p:nvPr>
        </p:nvSpPr>
        <p:spPr>
          <a:xfrm>
            <a:off x="11431270" y="384810"/>
            <a:ext cx="271780" cy="2019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0320" rIns="0" bIns="0" anchor="t"/>
          <a:lstStyle/>
          <a:p>
            <a:pPr marL="0" marR="0" indent="0" algn="l">
              <a:lnSpc>
                <a:spcPts val="1400"/>
              </a:lnSpc>
              <a:spcAft>
                <a:spcPts val="0"/>
              </a:spcAft>
            </a:pPr>
            <a:r>
              <a:rPr lang="en-US" sz="1300" b="1" spc="0">
                <a:solidFill>
                  <a:srgbClr val="FFFFFF"/>
                </a:solidFill>
                <a:latin typeface="Calibri" panose="02020603050405020304" pitchFamily="2"/>
              </a:rPr>
              <a:t>11 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0"/>
          </p:nvPr>
        </p:nvSpPr>
        <p:spPr>
          <a:xfrm>
            <a:off x="835025" y="1773555"/>
            <a:ext cx="2776855" cy="17335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270" rIns="0" bIns="0" anchor="t"/>
          <a:lstStyle/>
          <a:p>
            <a:pPr marL="0" marR="0" indent="0" algn="l">
              <a:lnSpc>
                <a:spcPts val="1300"/>
              </a:lnSpc>
              <a:spcAft>
                <a:spcPts val="0"/>
              </a:spcAft>
            </a:pPr>
            <a:r>
              <a:rPr lang="en-US" sz="1200" b="1" spc="-20">
                <a:solidFill>
                  <a:srgbClr val="09442F"/>
                </a:solidFill>
                <a:latin typeface="Arial" panose="02020603050405020304" pitchFamily="2"/>
              </a:rPr>
              <a:t>Managing risks across four categories 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10"/>
          </p:nvPr>
        </p:nvSpPr>
        <p:spPr>
          <a:xfrm>
            <a:off x="1423670" y="2232660"/>
            <a:ext cx="3891915" cy="47371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1200"/>
              </a:lnSpc>
              <a:spcAft>
                <a:spcPts val="0"/>
              </a:spcAft>
            </a:pPr>
            <a:r>
              <a:rPr lang="en-US" sz="1050" b="1" spc="-15">
                <a:solidFill>
                  <a:srgbClr val="09442F"/>
                </a:solidFill>
                <a:latin typeface="Arial" panose="02020603050405020304" pitchFamily="2"/>
              </a:rPr>
              <a:t>Military </a:t>
            </a:r>
          </a:p>
          <a:p>
            <a:pPr marL="0" marR="0" indent="0" algn="just">
              <a:lnSpc>
                <a:spcPts val="1000"/>
              </a:lnSpc>
              <a:spcBef>
                <a:spcPts val="460"/>
              </a:spcBef>
              <a:spcAft>
                <a:spcPts val="0"/>
              </a:spcAft>
            </a:pPr>
            <a:r>
              <a:rPr lang="en-US" sz="750" spc="0">
                <a:solidFill>
                  <a:srgbClr val="5B665F"/>
                </a:solidFill>
                <a:latin typeface="Calibri" panose="02020603050405020304" pitchFamily="2"/>
              </a:rPr>
              <a:t>Restricted access to forests; loss of equipment → priorifising safe regions, Senfinel/LiDAR/UAVs for inaccessible areas. 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10"/>
          </p:nvPr>
        </p:nvSpPr>
        <p:spPr>
          <a:xfrm>
            <a:off x="1420495" y="3438525"/>
            <a:ext cx="3566160" cy="240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just">
              <a:lnSpc>
                <a:spcPts val="900"/>
              </a:lnSpc>
              <a:spcAft>
                <a:spcPts val="0"/>
              </a:spcAft>
            </a:pPr>
            <a:r>
              <a:rPr lang="en-US" sz="750" spc="0">
                <a:solidFill>
                  <a:srgbClr val="5B665F"/>
                </a:solidFill>
                <a:latin typeface="Calibri" panose="02020603050405020304" pitchFamily="2"/>
              </a:rPr>
              <a:t>Delays in adopfing legislafion, resistance from staff → job security guarantees, transparent communication, support from the Verkhovna Rada. 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10"/>
          </p:nvPr>
        </p:nvSpPr>
        <p:spPr>
          <a:xfrm>
            <a:off x="1426210" y="3204845"/>
            <a:ext cx="725805" cy="1524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1200"/>
              </a:lnSpc>
              <a:spcAft>
                <a:spcPts val="0"/>
              </a:spcAft>
            </a:pPr>
            <a:r>
              <a:rPr lang="en-US" sz="1050" b="1" spc="-60">
                <a:solidFill>
                  <a:srgbClr val="09442F"/>
                </a:solidFill>
                <a:latin typeface="Arial" panose="02020603050405020304" pitchFamily="2"/>
              </a:rPr>
              <a:t>Institutional 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10"/>
          </p:nvPr>
        </p:nvSpPr>
        <p:spPr>
          <a:xfrm>
            <a:off x="1420495" y="4426585"/>
            <a:ext cx="2367915" cy="2641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just">
              <a:lnSpc>
                <a:spcPts val="1000"/>
              </a:lnSpc>
              <a:spcAft>
                <a:spcPts val="0"/>
              </a:spcAft>
            </a:pPr>
            <a:r>
              <a:rPr lang="en-US" sz="750" spc="0">
                <a:solidFill>
                  <a:srgbClr val="5B665F"/>
                </a:solidFill>
                <a:latin typeface="Calibri" panose="02020603050405020304" pitchFamily="2"/>
              </a:rPr>
              <a:t>Insufficient funding, delays in aid → protected budget lines, a contingency fund covering 3–6 months. 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10"/>
          </p:nvPr>
        </p:nvSpPr>
        <p:spPr>
          <a:xfrm>
            <a:off x="1426210" y="4173855"/>
            <a:ext cx="554990" cy="1524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1200"/>
              </a:lnSpc>
              <a:spcAft>
                <a:spcPts val="0"/>
              </a:spcAft>
            </a:pPr>
            <a:r>
              <a:rPr lang="en-US" sz="1050" b="1" spc="-70">
                <a:solidFill>
                  <a:srgbClr val="09442F"/>
                </a:solidFill>
                <a:latin typeface="Arial" panose="02020603050405020304" pitchFamily="2"/>
              </a:rPr>
              <a:t>Financial 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idx="10"/>
          </p:nvPr>
        </p:nvSpPr>
        <p:spPr>
          <a:xfrm>
            <a:off x="1423670" y="5146040"/>
            <a:ext cx="2075180" cy="1530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1200"/>
              </a:lnSpc>
              <a:spcAft>
                <a:spcPts val="0"/>
              </a:spcAft>
            </a:pPr>
            <a:r>
              <a:rPr lang="en-US" sz="1050" b="1" spc="-15">
                <a:solidFill>
                  <a:srgbClr val="09442F"/>
                </a:solidFill>
                <a:latin typeface="Arial" panose="02020603050405020304" pitchFamily="2"/>
              </a:rPr>
              <a:t>Technological and cybersecurity 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idx="10"/>
          </p:nvPr>
        </p:nvSpPr>
        <p:spPr>
          <a:xfrm>
            <a:off x="1423670" y="5383530"/>
            <a:ext cx="3766820" cy="2362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just">
              <a:lnSpc>
                <a:spcPts val="900"/>
              </a:lnSpc>
              <a:spcAft>
                <a:spcPts val="0"/>
              </a:spcAft>
            </a:pPr>
            <a:r>
              <a:rPr lang="en-US" sz="750" spc="0">
                <a:solidFill>
                  <a:srgbClr val="5B665F"/>
                </a:solidFill>
                <a:latin typeface="Calibri" panose="02020603050405020304" pitchFamily="2"/>
              </a:rPr>
              <a:t>Complex integrafion with registers, cyber incidents → phased implementafion, compliance with CERT-UA. 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idx="10"/>
          </p:nvPr>
        </p:nvSpPr>
        <p:spPr>
          <a:xfrm>
            <a:off x="6744970" y="1751965"/>
            <a:ext cx="2691765" cy="17335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270" rIns="0" bIns="0" anchor="t"/>
          <a:lstStyle/>
          <a:p>
            <a:pPr marL="0" marR="0" indent="0" algn="l">
              <a:lnSpc>
                <a:spcPts val="1300"/>
              </a:lnSpc>
              <a:spcAft>
                <a:spcPts val="0"/>
              </a:spcAft>
            </a:pPr>
            <a:r>
              <a:rPr lang="en-US" sz="1200" b="1" spc="-20">
                <a:solidFill>
                  <a:srgbClr val="FFFFFF"/>
                </a:solidFill>
                <a:latin typeface="Arial" panose="02020603050405020304" pitchFamily="2"/>
              </a:rPr>
              <a:t>Urgent — for the Cabinet of Ministers 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idx="10"/>
          </p:nvPr>
        </p:nvSpPr>
        <p:spPr>
          <a:xfrm>
            <a:off x="7284720" y="2290445"/>
            <a:ext cx="3660775" cy="2641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just">
              <a:lnSpc>
                <a:spcPts val="1000"/>
              </a:lnSpc>
              <a:spcAft>
                <a:spcPts val="0"/>
              </a:spcAft>
            </a:pPr>
            <a:r>
              <a:rPr lang="en-US" sz="900" spc="0">
                <a:solidFill>
                  <a:srgbClr val="FFFFFF"/>
                </a:solidFill>
                <a:latin typeface="Calibri" panose="02020603050405020304" pitchFamily="2"/>
              </a:rPr>
              <a:t>Adopt a resolution on the reorganisation of the ‘Ukrderzhlisproekt’ Association into 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idx="10"/>
          </p:nvPr>
        </p:nvSpPr>
        <p:spPr>
          <a:xfrm>
            <a:off x="7284720" y="2607310"/>
            <a:ext cx="2999105" cy="12954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2700" rIns="0" bIns="0" anchor="t"/>
          <a:lstStyle/>
          <a:p>
            <a:pPr marL="0" marR="0" indent="0" algn="l">
              <a:lnSpc>
                <a:spcPts val="900"/>
              </a:lnSpc>
              <a:spcAft>
                <a:spcPts val="0"/>
              </a:spcAft>
            </a:pPr>
            <a:r>
              <a:rPr lang="en-US" sz="900" spc="-10">
                <a:solidFill>
                  <a:srgbClr val="FFFFFF"/>
                </a:solidFill>
                <a:latin typeface="Calibri" panose="02020603050405020304" pitchFamily="2"/>
              </a:rPr>
              <a:t>the ‘ULP’ Concern, setting out its powers and sources of funding. </a:t>
            </a:r>
          </a:p>
        </p:txBody>
      </p:sp>
      <p:sp>
        <p:nvSpPr>
          <p:cNvPr id="24" name="Text Placeholder 23"/>
          <p:cNvSpPr>
            <a:spLocks noGrp="1"/>
          </p:cNvSpPr>
          <p:nvPr>
            <p:ph type="body" idx="10"/>
          </p:nvPr>
        </p:nvSpPr>
        <p:spPr>
          <a:xfrm>
            <a:off x="6793865" y="3459480"/>
            <a:ext cx="3557270" cy="21018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1500"/>
              </a:lnSpc>
              <a:spcAft>
                <a:spcPts val="120"/>
              </a:spcAft>
              <a:tabLst>
                <a:tab pos="3566160" algn="r"/>
              </a:tabLst>
            </a:pPr>
            <a:r>
              <a:rPr lang="en-US" sz="1300" b="1" spc="0">
                <a:solidFill>
                  <a:srgbClr val="FFFFFF"/>
                </a:solidFill>
                <a:latin typeface="Arial" panose="02020603050405020304" pitchFamily="2"/>
              </a:rPr>
              <a:t>2 </a:t>
            </a:r>
            <a:r>
              <a:rPr lang="en-US" sz="900" spc="0">
                <a:solidFill>
                  <a:srgbClr val="FFFFFF"/>
                </a:solidFill>
                <a:latin typeface="Calibri" panose="02020603050405020304" pitchFamily="2"/>
              </a:rPr>
              <a:t>Amend CMU Resolutions Nos. 112, 848 and 392 concerning digital 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idx="10"/>
          </p:nvPr>
        </p:nvSpPr>
        <p:spPr>
          <a:xfrm>
            <a:off x="7291070" y="3669665"/>
            <a:ext cx="3242945" cy="1009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800"/>
              </a:lnSpc>
              <a:spcAft>
                <a:spcPts val="0"/>
              </a:spcAft>
            </a:pPr>
            <a:r>
              <a:rPr lang="en-US" sz="900" spc="-10">
                <a:solidFill>
                  <a:srgbClr val="FFFFFF"/>
                </a:solidFill>
                <a:latin typeface="Calibri" panose="02020603050405020304" pitchFamily="2"/>
              </a:rPr>
              <a:t>procedures, private contractors, and EUDR and LULUCF requirements. 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idx="10"/>
          </p:nvPr>
        </p:nvSpPr>
        <p:spPr>
          <a:xfrm>
            <a:off x="7284720" y="4631055"/>
            <a:ext cx="3483610" cy="44704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just">
              <a:lnSpc>
                <a:spcPts val="1100"/>
              </a:lnSpc>
              <a:spcAft>
                <a:spcPts val="0"/>
              </a:spcAft>
            </a:pPr>
            <a:r>
              <a:rPr lang="en-US" sz="900" spc="0">
                <a:solidFill>
                  <a:srgbClr val="FFFFFF"/>
                </a:solidFill>
                <a:latin typeface="Calibri" panose="02020603050405020304" pitchFamily="2"/>
              </a:rPr>
              <a:t>Approve the medium-term budget programme for the National Institute of Forestry and </a:t>
            </a:r>
          </a:p>
          <a:p>
            <a:pPr marL="0" marR="0" indent="0" algn="l">
              <a:lnSpc>
                <a:spcPts val="900"/>
              </a:lnSpc>
              <a:spcBef>
                <a:spcPts val="515"/>
              </a:spcBef>
              <a:spcAft>
                <a:spcPts val="0"/>
              </a:spcAft>
            </a:pPr>
            <a:r>
              <a:rPr lang="en-US" sz="900" spc="0">
                <a:solidFill>
                  <a:srgbClr val="FFFFFF"/>
                </a:solidFill>
                <a:latin typeface="Calibri" panose="02020603050405020304" pitchFamily="2"/>
              </a:rPr>
              <a:t>the State Forest Cadastre for 2026–2030. </a:t>
            </a:r>
          </a:p>
        </p:txBody>
      </p:sp>
      <p:sp>
        <p:nvSpPr>
          <p:cNvPr id="27" name="Text Placeholder 26"/>
          <p:cNvSpPr>
            <a:spLocks noGrp="1"/>
          </p:cNvSpPr>
          <p:nvPr>
            <p:ph type="body" idx="10"/>
          </p:nvPr>
        </p:nvSpPr>
        <p:spPr>
          <a:xfrm>
            <a:off x="6577330" y="5834380"/>
            <a:ext cx="4718685" cy="2400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just">
              <a:lnSpc>
                <a:spcPts val="900"/>
              </a:lnSpc>
              <a:spcAft>
                <a:spcPts val="0"/>
              </a:spcAft>
            </a:pPr>
            <a:r>
              <a:rPr lang="en-US" sz="750" i="1" spc="-5">
                <a:solidFill>
                  <a:srgbClr val="9FC54D"/>
                </a:solidFill>
                <a:latin typeface="Calibri" panose="02020603050405020304" pitchFamily="2"/>
              </a:rPr>
              <a:t>For the Ministry of Economy/State Forest Resources Agency: a legal opinion on the structure of the Concern, the articles of association of the limited liability company, the formation of the Supervisory Board, and negotiations with FAO/GIZ/EFI. </a:t>
            </a:r>
          </a:p>
        </p:txBody>
      </p:sp>
      <p:sp>
        <p:nvSpPr>
          <p:cNvPr id="28" name="Text Placeholder 27"/>
          <p:cNvSpPr>
            <a:spLocks noGrp="1"/>
          </p:cNvSpPr>
          <p:nvPr>
            <p:ph type="body" idx="10"/>
          </p:nvPr>
        </p:nvSpPr>
        <p:spPr>
          <a:xfrm>
            <a:off x="6760210" y="2334895"/>
            <a:ext cx="131445" cy="1898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270" rIns="0" bIns="0" anchor="t"/>
          <a:lstStyle/>
          <a:p>
            <a:pPr marL="0" marR="0" indent="0" algn="l">
              <a:lnSpc>
                <a:spcPts val="1500"/>
              </a:lnSpc>
              <a:spcAft>
                <a:spcPts val="0"/>
              </a:spcAft>
            </a:pPr>
            <a:r>
              <a:rPr lang="en-US" sz="1300" b="1" spc="0">
                <a:solidFill>
                  <a:srgbClr val="FFFFFF"/>
                </a:solidFill>
                <a:latin typeface="Arial" panose="02020603050405020304" pitchFamily="2"/>
              </a:rPr>
              <a:t>1 </a:t>
            </a:r>
          </a:p>
        </p:txBody>
      </p:sp>
      <p:sp>
        <p:nvSpPr>
          <p:cNvPr id="29" name="Text Placeholder 28"/>
          <p:cNvSpPr>
            <a:spLocks noGrp="1"/>
          </p:cNvSpPr>
          <p:nvPr>
            <p:ph type="body" idx="10"/>
          </p:nvPr>
        </p:nvSpPr>
        <p:spPr>
          <a:xfrm>
            <a:off x="6734810" y="4672965"/>
            <a:ext cx="194310" cy="1898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270" rIns="0" bIns="0" anchor="t"/>
          <a:lstStyle/>
          <a:p>
            <a:pPr marL="0" marR="0" indent="0" algn="l">
              <a:lnSpc>
                <a:spcPts val="1400"/>
              </a:lnSpc>
              <a:spcAft>
                <a:spcPts val="0"/>
              </a:spcAft>
            </a:pPr>
            <a:r>
              <a:rPr lang="en-US" sz="1300" b="1" spc="0">
                <a:solidFill>
                  <a:srgbClr val="FFFFFF"/>
                </a:solidFill>
                <a:latin typeface="Arial" panose="02020603050405020304" pitchFamily="2"/>
              </a:rPr>
              <a:t>3 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0"/>
          </p:nvPr>
        </p:nvSpPr>
        <p:spPr>
          <a:xfrm>
            <a:off x="423545" y="6639560"/>
            <a:ext cx="11226800" cy="23114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91440" marR="0" indent="0" algn="l">
              <a:lnSpc>
                <a:spcPts val="800"/>
              </a:lnSpc>
              <a:spcAft>
                <a:spcPts val="95"/>
              </a:spcAft>
            </a:pPr>
            <a:r>
              <a:rPr lang="en-US" sz="700" spc="0">
                <a:solidFill>
                  <a:srgbClr val="88928D"/>
                </a:solidFill>
                <a:latin typeface="Calibri" panose="02020603050405020304" pitchFamily="2"/>
              </a:rPr>
              <a:t>Analysis of the effectiveness of forest management planning and non-timber forest products in Ukraine · </a:t>
            </a:r>
            <a:br/>
            <a:r>
              <a:rPr lang="en-US" sz="700" spc="0">
                <a:solidFill>
                  <a:srgbClr val="88928D"/>
                </a:solidFill>
                <a:latin typeface="Calibri" panose="02020603050405020304" pitchFamily="2"/>
              </a:rPr>
              <a:t>Round table organised by the State Forest Resources Agency in Ukraine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682625" y="506095"/>
            <a:ext cx="1100455" cy="506095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7528560" y="0"/>
            <a:ext cx="4663440" cy="6873240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658495" y="0"/>
          <a:ext cx="11533505" cy="6873240"/>
        </p:xfrm>
        <a:graphic>
          <a:graphicData uri="http://schemas.openxmlformats.org/drawingml/2006/table">
            <a:tbl>
              <a:tblPr/>
              <a:tblGrid>
                <a:gridCol w="23768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991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575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12190"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0" cmpd="sng">
                      <a:noFill/>
                      <a:prstDash val="solid"/>
                    </a:lnL>
                    <a:lnR w="0" cmpd="sng">
                      <a:noFill/>
                      <a:prstDash val="solid"/>
                    </a:lnR>
                    <a:lnT w="0" cmpd="sng">
                      <a:noFill/>
                      <a:prstDash val="solid"/>
                    </a:lnT>
                    <a:lnB w="0" cmpd="sng">
                      <a:noFill/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0" cmpd="sng">
                      <a:noFill/>
                      <a:prstDash val="solid"/>
                    </a:lnL>
                    <a:lnR w="0" cmpd="sng">
                      <a:noFill/>
                      <a:prstDash val="solid"/>
                    </a:lnR>
                    <a:lnT w="0" cmpd="sng">
                      <a:noFill/>
                      <a:prstDash val="solid"/>
                    </a:lnT>
                    <a:lnB w="0" cmpd="sng">
                      <a:noFill/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0" cmpd="sng">
                      <a:noFill/>
                      <a:prstDash val="solid"/>
                    </a:lnL>
                    <a:lnR w="0" cmpd="sng">
                      <a:noFill/>
                      <a:prstDash val="solid"/>
                    </a:lnR>
                    <a:lnT w="0" cmpd="sng">
                      <a:noFill/>
                      <a:prstDash val="solid"/>
                    </a:lnT>
                    <a:lnB w="0" cmpd="sng">
                      <a:noFill/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47035">
                <a:tc gridSpan="2">
                  <a:txBody>
                    <a:bodyPr/>
                    <a:lstStyle/>
                    <a:p>
                      <a:pPr marL="91440" marR="0" indent="0" algn="l">
                        <a:lnSpc>
                          <a:spcPts val="1700"/>
                        </a:lnSpc>
                        <a:spcBef>
                          <a:spcPts val="19470"/>
                        </a:spcBef>
                        <a:spcAft>
                          <a:spcPts val="1990"/>
                        </a:spcAft>
                      </a:pPr>
                      <a:r>
                        <a:rPr lang="en-US" sz="1500" spc="0">
                          <a:solidFill>
                            <a:srgbClr val="D6E8C6"/>
                          </a:solidFill>
                          <a:latin typeface="Calibri" panose="02020603050405020304" pitchFamily="2"/>
                        </a:rPr>
                        <a:t>Questions and discussion are welcome </a:t>
                      </a:r>
                    </a:p>
                  </a:txBody>
                  <a:tcPr marL="0" marR="0" marT="0" marB="0">
                    <a:lnL w="0" cmpd="sng">
                      <a:noFill/>
                      <a:prstDash val="solid"/>
                    </a:lnL>
                    <a:lnR w="0" cmpd="sng">
                      <a:noFill/>
                      <a:prstDash val="solid"/>
                    </a:lnR>
                    <a:lnT w="0" cmpd="sng">
                      <a:noFill/>
                      <a:prstDash val="solid"/>
                    </a:lnT>
                    <a:lnB w="30480" cmpd="sng">
                      <a:solidFill>
                        <a:srgbClr val="799F29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0" cmpd="sng">
                      <a:noFill/>
                      <a:prstDash val="solid"/>
                    </a:lnL>
                    <a:lnR w="0" cmpd="sng">
                      <a:noFill/>
                      <a:prstDash val="solid"/>
                    </a:lnR>
                    <a:lnT w="0" cmpd="sng">
                      <a:noFill/>
                      <a:prstDash val="solid"/>
                    </a:lnT>
                    <a:lnB w="0" cmpd="sng">
                      <a:noFill/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14015">
                <a:tc gridSpan="2">
                  <a:txBody>
                    <a:bodyPr/>
                    <a:lstStyle/>
                    <a:p>
                      <a:pPr marL="91440" marR="0" indent="0" algn="l">
                        <a:lnSpc>
                          <a:spcPts val="1000"/>
                        </a:lnSpc>
                        <a:spcBef>
                          <a:spcPts val="15140"/>
                        </a:spcBef>
                        <a:spcAft>
                          <a:spcPts val="0"/>
                        </a:spcAft>
                      </a:pPr>
                      <a:r>
                        <a:rPr lang="en-US" sz="1000" spc="0">
                          <a:solidFill>
                            <a:srgbClr val="C6D8C1"/>
                          </a:solidFill>
                          <a:latin typeface="Calibri" panose="02020603050405020304" pitchFamily="2"/>
                        </a:rPr>
                        <a:t>22–24 Troitska Street, Irpin, Kyiv Region · +38 (093) 223-02-89 </a:t>
                      </a:r>
                    </a:p>
                    <a:p>
                      <a:pPr marL="91440" marR="0" indent="0" algn="l">
                        <a:lnSpc>
                          <a:spcPts val="800"/>
                        </a:lnSpc>
                        <a:spcBef>
                          <a:spcPts val="1955"/>
                        </a:spcBef>
                        <a:spcAft>
                          <a:spcPts val="4005"/>
                        </a:spcAft>
                      </a:pPr>
                      <a:r>
                        <a:rPr lang="en-US" sz="800" i="1" spc="0">
                          <a:solidFill>
                            <a:srgbClr val="9BB888"/>
                          </a:solidFill>
                          <a:latin typeface="Calibri" panose="02020603050405020304" pitchFamily="2"/>
                        </a:rPr>
                        <a:t>Analysis of the Effectiveness of Forest Management Planning in Ukraine · based on report SFI/2025/10 </a:t>
                      </a:r>
                    </a:p>
                  </a:txBody>
                  <a:tcPr marL="0" marR="0" marT="0" marB="0">
                    <a:lnL w="0" cmpd="sng">
                      <a:noFill/>
                      <a:prstDash val="solid"/>
                    </a:lnL>
                    <a:lnR w="0" cmpd="sng">
                      <a:noFill/>
                      <a:prstDash val="solid"/>
                    </a:lnR>
                    <a:lnT w="30480" cmpd="sng">
                      <a:solidFill>
                        <a:srgbClr val="799F29"/>
                      </a:solidFill>
                      <a:prstDash val="solid"/>
                    </a:lnT>
                    <a:lnB w="0" cmpd="sng">
                      <a:noFill/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0" cmpd="sng">
                      <a:noFill/>
                      <a:prstDash val="solid"/>
                    </a:lnL>
                    <a:lnR w="0" cmpd="sng">
                      <a:noFill/>
                      <a:prstDash val="solid"/>
                    </a:lnR>
                    <a:lnT w="0" cmpd="sng">
                      <a:noFill/>
                      <a:prstDash val="solid"/>
                    </a:lnT>
                    <a:lnB w="0" cmpd="sng">
                      <a:noFill/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0"/>
          </p:nvPr>
        </p:nvSpPr>
        <p:spPr>
          <a:xfrm>
            <a:off x="6062345" y="1374775"/>
            <a:ext cx="2673350" cy="3081655"/>
          </a:xfrm>
          <a:prstGeom prst="rect">
            <a:avLst/>
          </a:prstGeom>
          <a:solidFill>
            <a:srgbClr val="F0F5EB"/>
          </a:solidFill>
          <a:ln w="18415" cmpd="dbl">
            <a:solidFill>
              <a:srgbClr val="F1F2EE"/>
            </a:solidFill>
            <a:prstDash val="solid"/>
          </a:ln>
        </p:spPr>
        <p:txBody>
          <a:bodyPr vert="horz" lIns="0" tIns="0" rIns="0" bIns="0" anchor="t"/>
          <a:lstStyle/>
          <a:p>
            <a:r>
              <a:rPr lang="en-US"/>
              <a:t>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0"/>
          </p:nvPr>
        </p:nvSpPr>
        <p:spPr>
          <a:xfrm>
            <a:off x="8884920" y="1456690"/>
            <a:ext cx="2673350" cy="3081655"/>
          </a:xfrm>
          <a:prstGeom prst="rect">
            <a:avLst/>
          </a:prstGeom>
          <a:solidFill>
            <a:srgbClr val="F0F5EB"/>
          </a:solidFill>
          <a:ln w="18415" cmpd="dbl">
            <a:solidFill>
              <a:srgbClr val="F1F2EE"/>
            </a:solidFill>
            <a:prstDash val="solid"/>
          </a:ln>
        </p:spPr>
        <p:txBody>
          <a:bodyPr vert="horz" lIns="0" tIns="0" rIns="0" bIns="0" anchor="t"/>
          <a:lstStyle/>
          <a:p>
            <a:r>
              <a:rPr lang="en-US"/>
              <a:t>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>
          <a:xfrm>
            <a:off x="3239770" y="1456690"/>
            <a:ext cx="2673350" cy="3081655"/>
          </a:xfrm>
          <a:prstGeom prst="rect">
            <a:avLst/>
          </a:prstGeom>
          <a:solidFill>
            <a:srgbClr val="F0F5EB"/>
          </a:solidFill>
          <a:ln w="18415" cmpd="dbl">
            <a:solidFill>
              <a:srgbClr val="F1F2EE"/>
            </a:solidFill>
            <a:prstDash val="solid"/>
          </a:ln>
        </p:spPr>
        <p:txBody>
          <a:bodyPr vert="horz" lIns="0" tIns="0" rIns="0" bIns="0" anchor="t"/>
          <a:lstStyle/>
          <a:p>
            <a:r>
              <a:rPr lang="en-US"/>
              <a:t>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0"/>
          </p:nvPr>
        </p:nvSpPr>
        <p:spPr>
          <a:xfrm>
            <a:off x="448310" y="1456690"/>
            <a:ext cx="2669540" cy="3081655"/>
          </a:xfrm>
          <a:prstGeom prst="rect">
            <a:avLst/>
          </a:prstGeom>
          <a:solidFill>
            <a:srgbClr val="F0F5EB"/>
          </a:solidFill>
          <a:ln w="18415" cmpd="dbl">
            <a:solidFill>
              <a:srgbClr val="F1F2EE"/>
            </a:solidFill>
            <a:prstDash val="solid"/>
          </a:ln>
        </p:spPr>
        <p:txBody>
          <a:bodyPr vert="horz" lIns="0" tIns="0" rIns="0" bIns="0" anchor="t"/>
          <a:lstStyle/>
          <a:p>
            <a:r>
              <a:rPr lang="en-US"/>
              <a:t> </a:t>
            </a:r>
          </a:p>
        </p:txBody>
      </p:sp>
      <p:pic>
        <p:nvPicPr>
          <p:cNvPr id="10" name="Picture 9"/>
          <p:cNvPicPr/>
          <p:nvPr/>
        </p:nvPicPr>
        <p:blipFill>
          <a:blip r:embed="rId2"/>
          <a:stretch>
            <a:fillRect/>
          </a:stretch>
        </p:blipFill>
        <p:spPr>
          <a:xfrm>
            <a:off x="11356975" y="292735"/>
            <a:ext cx="423545" cy="423545"/>
          </a:xfrm>
          <a:prstGeom prst="rect">
            <a:avLst/>
          </a:prstGeom>
        </p:spPr>
      </p:pic>
      <p:pic>
        <p:nvPicPr>
          <p:cNvPr id="13" name="Picture 12"/>
          <p:cNvPicPr/>
          <p:nvPr/>
        </p:nvPicPr>
        <p:blipFill>
          <a:blip r:embed="rId3"/>
          <a:stretch>
            <a:fillRect/>
          </a:stretch>
        </p:blipFill>
        <p:spPr>
          <a:xfrm>
            <a:off x="457200" y="320040"/>
            <a:ext cx="506095" cy="509270"/>
          </a:xfrm>
          <a:prstGeom prst="rect">
            <a:avLst/>
          </a:prstGeom>
        </p:spPr>
      </p:pic>
      <p:pic>
        <p:nvPicPr>
          <p:cNvPr id="15" name="Picture 14"/>
          <p:cNvPicPr/>
          <p:nvPr/>
        </p:nvPicPr>
        <p:blipFill>
          <a:blip r:embed="rId4"/>
          <a:stretch>
            <a:fillRect/>
          </a:stretch>
        </p:blipFill>
        <p:spPr>
          <a:xfrm>
            <a:off x="438785" y="1374775"/>
            <a:ext cx="11299190" cy="4516755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243330" y="292100"/>
            <a:ext cx="5194300" cy="2527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5240" rIns="0" bIns="0" anchor="t"/>
          <a:lstStyle/>
          <a:p>
            <a:pPr marL="0" marR="0" indent="0" algn="l">
              <a:lnSpc>
                <a:spcPts val="1100"/>
              </a:lnSpc>
              <a:spcAft>
                <a:spcPts val="775"/>
              </a:spcAft>
            </a:pPr>
            <a:r>
              <a:rPr lang="en-US" sz="950" b="1" spc="-10">
                <a:solidFill>
                  <a:srgbClr val="799F29"/>
                </a:solidFill>
                <a:latin typeface="Calibri" panose="02020603050405020304" pitchFamily="2"/>
              </a:rPr>
              <a:t>INTRODUCTION 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0"/>
          </p:nvPr>
        </p:nvSpPr>
        <p:spPr>
          <a:xfrm>
            <a:off x="1243330" y="544830"/>
            <a:ext cx="5194300" cy="82994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4925" rIns="0" bIns="0" anchor="t"/>
          <a:lstStyle/>
          <a:p>
            <a:pPr marL="0" marR="0" indent="0" algn="r">
              <a:lnSpc>
                <a:spcPts val="2400"/>
              </a:lnSpc>
              <a:spcAft>
                <a:spcPts val="3865"/>
              </a:spcAft>
            </a:pPr>
            <a:r>
              <a:rPr lang="en-US" sz="2350" b="1" spc="-15">
                <a:solidFill>
                  <a:srgbClr val="09442F"/>
                </a:solidFill>
                <a:latin typeface="Calibri" panose="02020603050405020304" pitchFamily="2"/>
              </a:rPr>
              <a:t>Four factors driving the urgency of reform 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idx="10"/>
          </p:nvPr>
        </p:nvSpPr>
        <p:spPr>
          <a:xfrm>
            <a:off x="11503025" y="728980"/>
            <a:ext cx="131445" cy="1009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0160" rIns="0" bIns="0" anchor="t"/>
          <a:lstStyle/>
          <a:p>
            <a:pPr marL="0" marR="0" indent="0" algn="l">
              <a:lnSpc>
                <a:spcPts val="700"/>
              </a:lnSpc>
              <a:spcAft>
                <a:spcPts val="0"/>
              </a:spcAft>
            </a:pPr>
            <a:r>
              <a:rPr lang="en-US" sz="650" spc="-25">
                <a:solidFill>
                  <a:srgbClr val="88928D"/>
                </a:solidFill>
                <a:latin typeface="Calibri" panose="02020603050405020304" pitchFamily="2"/>
              </a:rPr>
              <a:t>/ 12 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idx="10"/>
          </p:nvPr>
        </p:nvSpPr>
        <p:spPr>
          <a:xfrm>
            <a:off x="11495405" y="384810"/>
            <a:ext cx="177165" cy="2019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0320" rIns="0" bIns="0" anchor="t"/>
          <a:lstStyle/>
          <a:p>
            <a:pPr marL="0" marR="0" indent="0" algn="l">
              <a:lnSpc>
                <a:spcPts val="1400"/>
              </a:lnSpc>
              <a:spcAft>
                <a:spcPts val="0"/>
              </a:spcAft>
            </a:pPr>
            <a:r>
              <a:rPr lang="en-US" sz="1300" b="1" spc="0">
                <a:solidFill>
                  <a:srgbClr val="FFFFFF"/>
                </a:solidFill>
                <a:latin typeface="Calibri" panose="02020603050405020304" pitchFamily="2"/>
              </a:rPr>
              <a:t>2 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10"/>
          </p:nvPr>
        </p:nvSpPr>
        <p:spPr>
          <a:xfrm>
            <a:off x="490855" y="4940935"/>
            <a:ext cx="2755265" cy="5581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53340" rIns="0" bIns="0" anchor="t">
            <a:normAutofit fontScale="95000"/>
          </a:bodyPr>
          <a:lstStyle/>
          <a:p>
            <a:pPr marL="0" marR="0" indent="0" algn="l">
              <a:lnSpc>
                <a:spcPts val="3900"/>
              </a:lnSpc>
              <a:spcAft>
                <a:spcPts val="0"/>
              </a:spcAft>
            </a:pPr>
            <a:r>
              <a:rPr lang="en-US" sz="3600" b="1" spc="-5">
                <a:solidFill>
                  <a:srgbClr val="9BBA58"/>
                </a:solidFill>
                <a:latin typeface="Calibri" panose="02020603050405020304" pitchFamily="2"/>
              </a:rPr>
              <a:t>10.6 million ha 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10"/>
          </p:nvPr>
        </p:nvSpPr>
        <p:spPr>
          <a:xfrm>
            <a:off x="4413250" y="5020945"/>
            <a:ext cx="6654165" cy="33464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just">
              <a:lnSpc>
                <a:spcPts val="1300"/>
              </a:lnSpc>
              <a:spcAft>
                <a:spcPts val="0"/>
              </a:spcAft>
            </a:pPr>
            <a:r>
              <a:rPr lang="en-US" sz="1050" spc="-5">
                <a:solidFill>
                  <a:srgbClr val="FFFFFF"/>
                </a:solidFill>
                <a:latin typeface="Calibri" panose="02020603050405020304" pitchFamily="2"/>
              </a:rPr>
              <a:t>Ukraine’s forests are a key asset for climate stability, the preservation of biodiversity and post-war economic recovery. The combination of these four factors creates not only an urgent need, but also a unique ‘window of opportunity’ for reform. 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10"/>
          </p:nvPr>
        </p:nvSpPr>
        <p:spPr>
          <a:xfrm>
            <a:off x="1075690" y="2642870"/>
            <a:ext cx="805180" cy="40195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1500"/>
              </a:lnSpc>
              <a:spcAft>
                <a:spcPts val="0"/>
              </a:spcAft>
            </a:pPr>
            <a:r>
              <a:rPr lang="en-US" sz="1300" b="1" spc="-40">
                <a:solidFill>
                  <a:srgbClr val="09442F"/>
                </a:solidFill>
                <a:latin typeface="Arial" panose="02020603050405020304" pitchFamily="2"/>
              </a:rPr>
              <a:t>European integration 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idx="10"/>
          </p:nvPr>
        </p:nvSpPr>
        <p:spPr>
          <a:xfrm>
            <a:off x="3544570" y="2648585"/>
            <a:ext cx="1850390" cy="1879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270" rIns="0" bIns="0" anchor="t"/>
          <a:lstStyle/>
          <a:p>
            <a:pPr marL="0" marR="0" indent="0" algn="l">
              <a:lnSpc>
                <a:spcPts val="1500"/>
              </a:lnSpc>
              <a:spcAft>
                <a:spcPts val="0"/>
              </a:spcAft>
            </a:pPr>
            <a:r>
              <a:rPr lang="en-US" sz="1300" b="1" spc="-40">
                <a:solidFill>
                  <a:srgbClr val="09442F"/>
                </a:solidFill>
                <a:latin typeface="Arial" panose="02020603050405020304" pitchFamily="2"/>
              </a:rPr>
              <a:t>Post-war reconstruction 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idx="10"/>
          </p:nvPr>
        </p:nvSpPr>
        <p:spPr>
          <a:xfrm>
            <a:off x="6757670" y="2646045"/>
            <a:ext cx="1194435" cy="1879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270" rIns="0" bIns="0" anchor="t"/>
          <a:lstStyle/>
          <a:p>
            <a:pPr marL="0" marR="0" indent="0" algn="l">
              <a:lnSpc>
                <a:spcPts val="1400"/>
              </a:lnSpc>
              <a:spcAft>
                <a:spcPts val="0"/>
              </a:spcAft>
            </a:pPr>
            <a:r>
              <a:rPr lang="en-US" sz="1300" b="1" spc="-50">
                <a:solidFill>
                  <a:srgbClr val="09442F"/>
                </a:solidFill>
                <a:latin typeface="Arial" panose="02020603050405020304" pitchFamily="2"/>
              </a:rPr>
              <a:t>Climate change 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idx="10"/>
          </p:nvPr>
        </p:nvSpPr>
        <p:spPr>
          <a:xfrm>
            <a:off x="9177655" y="2642870"/>
            <a:ext cx="1581785" cy="1879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270" rIns="0" bIns="0" anchor="t"/>
          <a:lstStyle/>
          <a:p>
            <a:pPr marL="0" marR="0" indent="0" algn="l">
              <a:lnSpc>
                <a:spcPts val="1400"/>
              </a:lnSpc>
              <a:spcAft>
                <a:spcPts val="0"/>
              </a:spcAft>
            </a:pPr>
            <a:r>
              <a:rPr lang="en-US" sz="1300" b="1" spc="-40">
                <a:solidFill>
                  <a:srgbClr val="09442F"/>
                </a:solidFill>
                <a:latin typeface="Arial" panose="02020603050405020304" pitchFamily="2"/>
              </a:rPr>
              <a:t>Public sector reform 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idx="10"/>
          </p:nvPr>
        </p:nvSpPr>
        <p:spPr>
          <a:xfrm>
            <a:off x="835025" y="3127375"/>
            <a:ext cx="1905000" cy="6096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1200"/>
              </a:lnSpc>
              <a:spcAft>
                <a:spcPts val="0"/>
              </a:spcAft>
            </a:pPr>
            <a:r>
              <a:rPr lang="en-US" sz="900" spc="-10">
                <a:solidFill>
                  <a:srgbClr val="5B665F"/>
                </a:solidFill>
                <a:latin typeface="Calibri" panose="02020603050405020304" pitchFamily="2"/>
              </a:rPr>
              <a:t>Candidate country status and </a:t>
            </a:r>
            <a:br/>
            <a:r>
              <a:rPr lang="en-US" sz="900" spc="-10">
                <a:solidFill>
                  <a:srgbClr val="5B665F"/>
                </a:solidFill>
                <a:latin typeface="Calibri" panose="02020603050405020304" pitchFamily="2"/>
              </a:rPr>
              <a:t>EUDR and LULUCF commitments </a:t>
            </a:r>
            <a:br/>
            <a:r>
              <a:rPr lang="en-US" sz="900" spc="-10">
                <a:solidFill>
                  <a:srgbClr val="5B665F"/>
                </a:solidFill>
                <a:latin typeface="Calibri" panose="02020603050405020304" pitchFamily="2"/>
              </a:rPr>
              <a:t>provide access to EU funding, but require </a:t>
            </a:r>
            <a:br/>
            <a:r>
              <a:rPr lang="en-US" sz="900" spc="-10">
                <a:solidFill>
                  <a:srgbClr val="5B665F"/>
                </a:solidFill>
                <a:latin typeface="Calibri" panose="02020603050405020304" pitchFamily="2"/>
              </a:rPr>
              <a:t>relevant data. 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idx="10"/>
          </p:nvPr>
        </p:nvSpPr>
        <p:spPr>
          <a:xfrm>
            <a:off x="3877310" y="3130550"/>
            <a:ext cx="1414145" cy="59118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810" rIns="0" bIns="0" anchor="t"/>
          <a:lstStyle/>
          <a:p>
            <a:pPr marL="0" marR="0" indent="0" algn="ctr">
              <a:lnSpc>
                <a:spcPts val="1200"/>
              </a:lnSpc>
              <a:spcAft>
                <a:spcPts val="20"/>
              </a:spcAft>
            </a:pPr>
            <a:r>
              <a:rPr lang="en-US" sz="900" spc="-10">
                <a:solidFill>
                  <a:srgbClr val="5B665F"/>
                </a:solidFill>
                <a:latin typeface="Calibri" panose="02020603050405020304" pitchFamily="2"/>
              </a:rPr>
              <a:t>Forests damaged by fires, </a:t>
            </a:r>
            <a:br/>
            <a:r>
              <a:rPr lang="en-US" sz="900" spc="-10">
                <a:solidFill>
                  <a:srgbClr val="5B665F"/>
                </a:solidFill>
                <a:latin typeface="Calibri" panose="02020603050405020304" pitchFamily="2"/>
              </a:rPr>
              <a:t>mining and combat operations </a:t>
            </a:r>
            <a:br/>
            <a:r>
              <a:rPr lang="en-US" sz="900" spc="-10">
                <a:solidFill>
                  <a:srgbClr val="5B665F"/>
                </a:solidFill>
                <a:latin typeface="Calibri" panose="02020603050405020304" pitchFamily="2"/>
              </a:rPr>
              <a:t>require accurate data for </a:t>
            </a:r>
            <a:br/>
            <a:r>
              <a:rPr lang="en-US" sz="900" spc="-10">
                <a:solidFill>
                  <a:srgbClr val="5B665F"/>
                </a:solidFill>
                <a:latin typeface="Calibri" panose="02020603050405020304" pitchFamily="2"/>
              </a:rPr>
              <a:t>reconstruction planning. </a:t>
            </a:r>
          </a:p>
        </p:txBody>
      </p:sp>
      <p:sp>
        <p:nvSpPr>
          <p:cNvPr id="24" name="Text Placeholder 23"/>
          <p:cNvSpPr>
            <a:spLocks noGrp="1"/>
          </p:cNvSpPr>
          <p:nvPr>
            <p:ph type="body" idx="10"/>
          </p:nvPr>
        </p:nvSpPr>
        <p:spPr>
          <a:xfrm>
            <a:off x="6480175" y="3130550"/>
            <a:ext cx="1825625" cy="7467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1200"/>
              </a:lnSpc>
              <a:spcAft>
                <a:spcPts val="20"/>
              </a:spcAft>
            </a:pPr>
            <a:r>
              <a:rPr lang="en-US" sz="900" spc="-10">
                <a:solidFill>
                  <a:srgbClr val="5B665F"/>
                </a:solidFill>
                <a:latin typeface="Calibri" panose="02020603050405020304" pitchFamily="2"/>
              </a:rPr>
              <a:t>The dieback of the Polissya pine forests </a:t>
            </a:r>
            <a:br/>
            <a:r>
              <a:rPr lang="en-US" sz="900" spc="-10">
                <a:solidFill>
                  <a:srgbClr val="5B665F"/>
                </a:solidFill>
                <a:latin typeface="Calibri" panose="02020603050405020304" pitchFamily="2"/>
              </a:rPr>
              <a:t>(over 200,000 hectares) and the </a:t>
            </a:r>
            <a:br/>
            <a:r>
              <a:rPr lang="en-US" sz="900" spc="-10">
                <a:solidFill>
                  <a:srgbClr val="5B665F"/>
                </a:solidFill>
                <a:latin typeface="Calibri" panose="02020603050405020304" pitchFamily="2"/>
              </a:rPr>
              <a:t>degradation of spruce forests in the </a:t>
            </a:r>
            <a:br/>
            <a:r>
              <a:rPr lang="en-US" sz="900" spc="-10">
                <a:solidFill>
                  <a:srgbClr val="5B665F"/>
                </a:solidFill>
                <a:latin typeface="Calibri" panose="02020603050405020304" pitchFamily="2"/>
              </a:rPr>
              <a:t>Carpathians call for new approaches to </a:t>
            </a:r>
            <a:br/>
            <a:r>
              <a:rPr lang="en-US" sz="900" spc="-10">
                <a:solidFill>
                  <a:srgbClr val="5B665F"/>
                </a:solidFill>
                <a:latin typeface="Calibri" panose="02020603050405020304" pitchFamily="2"/>
              </a:rPr>
              <a:t>planning. 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idx="10"/>
          </p:nvPr>
        </p:nvSpPr>
        <p:spPr>
          <a:xfrm>
            <a:off x="9421495" y="3127375"/>
            <a:ext cx="1649095" cy="6978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8890" rIns="0" bIns="0" anchor="t"/>
          <a:lstStyle/>
          <a:p>
            <a:pPr marL="0" marR="0" indent="0" algn="l">
              <a:lnSpc>
                <a:spcPts val="1100"/>
              </a:lnSpc>
              <a:spcAft>
                <a:spcPts val="0"/>
              </a:spcAft>
            </a:pPr>
            <a:r>
              <a:rPr lang="en-US" sz="900" spc="0">
                <a:solidFill>
                  <a:srgbClr val="5B665F"/>
                </a:solidFill>
                <a:latin typeface="Calibri" panose="02020603050405020304" pitchFamily="2"/>
              </a:rPr>
              <a:t>The general trend towards optimizing state-owned enterprises is paving the way for the reorganisation of the ‘Ukrderzhlisproekt’ Association. 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idx="10"/>
          </p:nvPr>
        </p:nvSpPr>
        <p:spPr>
          <a:xfrm>
            <a:off x="438785" y="6639560"/>
            <a:ext cx="11303000" cy="23114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91440" marR="0" indent="0" algn="l">
              <a:lnSpc>
                <a:spcPts val="800"/>
              </a:lnSpc>
              <a:spcAft>
                <a:spcPts val="95"/>
              </a:spcAft>
            </a:pPr>
            <a:r>
              <a:rPr lang="en-US" sz="700" spc="0">
                <a:solidFill>
                  <a:srgbClr val="88928D"/>
                </a:solidFill>
                <a:latin typeface="Calibri" panose="02020603050405020304" pitchFamily="2"/>
              </a:rPr>
              <a:t>Analysis of the effectiveness of forest management planning and non-timber forest products in Ukraine · </a:t>
            </a:r>
            <a:br/>
            <a:r>
              <a:rPr lang="en-US" sz="700" spc="0">
                <a:solidFill>
                  <a:srgbClr val="88928D"/>
                </a:solidFill>
                <a:latin typeface="Calibri" panose="02020603050405020304" pitchFamily="2"/>
              </a:rPr>
              <a:t>Round table organised by the State Forest Resources Agency in Ukraine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0"/>
          </p:nvPr>
        </p:nvSpPr>
        <p:spPr>
          <a:xfrm>
            <a:off x="6260465" y="1749425"/>
            <a:ext cx="5474335" cy="4873625"/>
          </a:xfrm>
          <a:prstGeom prst="rect">
            <a:avLst/>
          </a:prstGeom>
          <a:solidFill>
            <a:srgbClr val="F0F5EB"/>
          </a:solidFill>
          <a:ln w="18415" cmpd="dbl">
            <a:solidFill>
              <a:srgbClr val="F1F2EE"/>
            </a:solidFill>
            <a:prstDash val="solid"/>
          </a:ln>
        </p:spPr>
        <p:txBody>
          <a:bodyPr vert="horz" lIns="0" tIns="0" rIns="0" bIns="0" anchor="t"/>
          <a:lstStyle/>
          <a:p>
            <a:r>
              <a:rPr lang="en-US"/>
              <a:t>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0"/>
          </p:nvPr>
        </p:nvSpPr>
        <p:spPr>
          <a:xfrm>
            <a:off x="448310" y="1825625"/>
            <a:ext cx="2687955" cy="1276985"/>
          </a:xfrm>
          <a:prstGeom prst="rect">
            <a:avLst/>
          </a:prstGeom>
          <a:solidFill>
            <a:srgbClr val="E9EEDE"/>
          </a:solidFill>
          <a:ln w="18415" cmpd="dbl">
            <a:solidFill>
              <a:srgbClr val="F1F2EE"/>
            </a:solidFill>
            <a:prstDash val="solid"/>
          </a:ln>
        </p:spPr>
        <p:txBody>
          <a:bodyPr vert="horz" lIns="0" tIns="0" rIns="0" bIns="0" anchor="t"/>
          <a:lstStyle/>
          <a:p>
            <a:r>
              <a:rPr lang="en-US"/>
              <a:t>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>
          <a:xfrm>
            <a:off x="3285490" y="1825625"/>
            <a:ext cx="2688590" cy="1276985"/>
          </a:xfrm>
          <a:prstGeom prst="rect">
            <a:avLst/>
          </a:prstGeom>
          <a:solidFill>
            <a:srgbClr val="E9EEDE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r>
              <a:rPr lang="en-US"/>
              <a:t>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0"/>
          </p:nvPr>
        </p:nvSpPr>
        <p:spPr>
          <a:xfrm>
            <a:off x="3291840" y="3252470"/>
            <a:ext cx="2688590" cy="1276985"/>
          </a:xfrm>
          <a:prstGeom prst="rect">
            <a:avLst/>
          </a:prstGeom>
          <a:solidFill>
            <a:srgbClr val="E9EEDE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r>
              <a:rPr lang="en-US"/>
              <a:t> 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448310" y="3252470"/>
            <a:ext cx="2687955" cy="1276985"/>
          </a:xfrm>
          <a:prstGeom prst="rect">
            <a:avLst/>
          </a:prstGeom>
          <a:solidFill>
            <a:srgbClr val="E9EEDE"/>
          </a:solidFill>
          <a:ln w="18415" cmpd="dbl">
            <a:solidFill>
              <a:srgbClr val="F1F2EE"/>
            </a:solidFill>
            <a:prstDash val="solid"/>
          </a:ln>
        </p:spPr>
        <p:txBody>
          <a:bodyPr vert="horz" lIns="0" tIns="0" rIns="0" bIns="0" anchor="t"/>
          <a:lstStyle/>
          <a:p>
            <a:r>
              <a:rPr lang="en-US"/>
              <a:t> </a:t>
            </a:r>
          </a:p>
        </p:txBody>
      </p:sp>
      <p:pic>
        <p:nvPicPr>
          <p:cNvPr id="8" name="Picture 7"/>
          <p:cNvPicPr/>
          <p:nvPr/>
        </p:nvPicPr>
        <p:blipFill>
          <a:blip r:embed="rId2"/>
          <a:stretch>
            <a:fillRect/>
          </a:stretch>
        </p:blipFill>
        <p:spPr>
          <a:xfrm>
            <a:off x="414655" y="292735"/>
            <a:ext cx="11365865" cy="6565265"/>
          </a:xfrm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idx="10"/>
          </p:nvPr>
        </p:nvSpPr>
        <p:spPr>
          <a:xfrm>
            <a:off x="1243330" y="293370"/>
            <a:ext cx="1457325" cy="1473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3970" rIns="0" bIns="0" anchor="t"/>
          <a:lstStyle/>
          <a:p>
            <a:pPr marL="0" marR="0" indent="0" algn="l">
              <a:lnSpc>
                <a:spcPts val="1000"/>
              </a:lnSpc>
              <a:spcAft>
                <a:spcPts val="0"/>
              </a:spcAft>
            </a:pPr>
            <a:r>
              <a:rPr lang="en-US" sz="950" b="1" spc="-25">
                <a:solidFill>
                  <a:srgbClr val="799F29"/>
                </a:solidFill>
                <a:latin typeface="Calibri" panose="02020603050405020304" pitchFamily="2"/>
              </a:rPr>
              <a:t>PART I · CURRENT SITUATION 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idx="10"/>
          </p:nvPr>
        </p:nvSpPr>
        <p:spPr>
          <a:xfrm>
            <a:off x="11495405" y="384810"/>
            <a:ext cx="177165" cy="2019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0320" rIns="0" bIns="0" anchor="t"/>
          <a:lstStyle/>
          <a:p>
            <a:pPr marL="0" marR="0" indent="0" algn="l">
              <a:lnSpc>
                <a:spcPts val="1400"/>
              </a:lnSpc>
              <a:spcAft>
                <a:spcPts val="0"/>
              </a:spcAft>
            </a:pPr>
            <a:r>
              <a:rPr lang="en-US" sz="1300" b="1" spc="0">
                <a:solidFill>
                  <a:srgbClr val="FFFFFF"/>
                </a:solidFill>
                <a:latin typeface="Calibri" panose="02020603050405020304" pitchFamily="2"/>
              </a:rPr>
              <a:t>3 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idx="10"/>
          </p:nvPr>
        </p:nvSpPr>
        <p:spPr>
          <a:xfrm>
            <a:off x="1256030" y="544830"/>
            <a:ext cx="4587240" cy="70485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4925" rIns="0" bIns="0" anchor="t"/>
          <a:lstStyle/>
          <a:p>
            <a:pPr marL="0" marR="0" indent="0" algn="l">
              <a:lnSpc>
                <a:spcPts val="2400"/>
              </a:lnSpc>
              <a:spcAft>
                <a:spcPts val="0"/>
              </a:spcAft>
            </a:pPr>
            <a:r>
              <a:rPr lang="en-US" sz="2350" b="1" spc="-15">
                <a:solidFill>
                  <a:srgbClr val="09442F"/>
                </a:solidFill>
                <a:latin typeface="Calibri" panose="02020603050405020304" pitchFamily="2"/>
              </a:rPr>
              <a:t>Staff shortages against a backdrop of </a:t>
            </a:r>
          </a:p>
          <a:p>
            <a:pPr marL="0" marR="0" indent="0" algn="l">
              <a:lnSpc>
                <a:spcPts val="2300"/>
              </a:lnSpc>
              <a:spcBef>
                <a:spcPts val="510"/>
              </a:spcBef>
              <a:spcAft>
                <a:spcPts val="0"/>
              </a:spcAft>
            </a:pPr>
            <a:r>
              <a:rPr lang="en-US" sz="2350" b="1" spc="-5">
                <a:solidFill>
                  <a:srgbClr val="09442F"/>
                </a:solidFill>
                <a:latin typeface="Calibri" panose="02020603050405020304" pitchFamily="2"/>
              </a:rPr>
              <a:t>fragmentation 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10"/>
          </p:nvPr>
        </p:nvSpPr>
        <p:spPr>
          <a:xfrm>
            <a:off x="11440160" y="725805"/>
            <a:ext cx="257175" cy="1009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0160" rIns="0" bIns="0" anchor="t"/>
          <a:lstStyle/>
          <a:p>
            <a:pPr marL="0" marR="0" indent="0" algn="l">
              <a:lnSpc>
                <a:spcPts val="700"/>
              </a:lnSpc>
              <a:spcAft>
                <a:spcPts val="0"/>
              </a:spcAft>
            </a:pPr>
            <a:r>
              <a:rPr lang="en-US" sz="650" spc="0">
                <a:solidFill>
                  <a:srgbClr val="88928D"/>
                </a:solidFill>
                <a:latin typeface="Calibri" panose="02020603050405020304" pitchFamily="2"/>
              </a:rPr>
              <a:t>/ 12 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0"/>
          </p:nvPr>
        </p:nvSpPr>
        <p:spPr>
          <a:xfrm>
            <a:off x="631825" y="2009140"/>
            <a:ext cx="501015" cy="25971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175" rIns="0" bIns="0" anchor="t"/>
          <a:lstStyle/>
          <a:p>
            <a:pPr marL="0" marR="0" indent="0" algn="l">
              <a:lnSpc>
                <a:spcPts val="2000"/>
              </a:lnSpc>
              <a:spcAft>
                <a:spcPts val="0"/>
              </a:spcAft>
            </a:pPr>
            <a:r>
              <a:rPr lang="en-US" sz="1850" b="1" spc="0">
                <a:solidFill>
                  <a:srgbClr val="09442F"/>
                </a:solidFill>
                <a:latin typeface="Arial" panose="02020603050405020304" pitchFamily="2"/>
              </a:rPr>
              <a:t>224 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10"/>
          </p:nvPr>
        </p:nvSpPr>
        <p:spPr>
          <a:xfrm>
            <a:off x="3472815" y="2009140"/>
            <a:ext cx="363220" cy="25971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175" rIns="0" bIns="0" anchor="t"/>
          <a:lstStyle/>
          <a:p>
            <a:pPr marL="0" marR="0" indent="0" algn="l">
              <a:lnSpc>
                <a:spcPts val="2000"/>
              </a:lnSpc>
              <a:spcAft>
                <a:spcPts val="0"/>
              </a:spcAft>
            </a:pPr>
            <a:r>
              <a:rPr lang="en-US" sz="1850" b="1" spc="0">
                <a:solidFill>
                  <a:srgbClr val="09442F"/>
                </a:solidFill>
                <a:latin typeface="Arial" panose="02020603050405020304" pitchFamily="2"/>
              </a:rPr>
              <a:t>80 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10"/>
          </p:nvPr>
        </p:nvSpPr>
        <p:spPr>
          <a:xfrm>
            <a:off x="6644640" y="2099945"/>
            <a:ext cx="2971800" cy="1790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175" rIns="0" bIns="0" anchor="t"/>
          <a:lstStyle/>
          <a:p>
            <a:pPr marL="0" marR="0" indent="0" algn="l">
              <a:lnSpc>
                <a:spcPts val="1400"/>
              </a:lnSpc>
              <a:spcAft>
                <a:spcPts val="0"/>
              </a:spcAft>
            </a:pPr>
            <a:r>
              <a:rPr lang="en-US" sz="1250" b="1" spc="-15">
                <a:solidFill>
                  <a:srgbClr val="09442F"/>
                </a:solidFill>
                <a:latin typeface="Arial" panose="02020603050405020304" pitchFamily="2"/>
              </a:rPr>
              <a:t>Responsibilities are shared across four 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10"/>
          </p:nvPr>
        </p:nvSpPr>
        <p:spPr>
          <a:xfrm>
            <a:off x="692150" y="2567305"/>
            <a:ext cx="1956435" cy="23368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just">
              <a:lnSpc>
                <a:spcPts val="900"/>
              </a:lnSpc>
              <a:spcAft>
                <a:spcPts val="0"/>
              </a:spcAft>
            </a:pPr>
            <a:r>
              <a:rPr lang="en-US" sz="800" spc="-15">
                <a:solidFill>
                  <a:srgbClr val="5B665F"/>
                </a:solidFill>
                <a:latin typeface="Calibri" panose="02020603050405020304" pitchFamily="2"/>
              </a:rPr>
              <a:t>employees of the ‘Ukrderzhlisproekt’ Association (2026) 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10"/>
          </p:nvPr>
        </p:nvSpPr>
        <p:spPr>
          <a:xfrm>
            <a:off x="3526790" y="2570480"/>
            <a:ext cx="1438275" cy="2546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just">
              <a:lnSpc>
                <a:spcPts val="1000"/>
              </a:lnSpc>
              <a:spcAft>
                <a:spcPts val="0"/>
              </a:spcAft>
            </a:pPr>
            <a:r>
              <a:rPr lang="en-US" sz="800" spc="0">
                <a:solidFill>
                  <a:srgbClr val="5B665F"/>
                </a:solidFill>
                <a:latin typeface="Calibri" panose="02020603050405020304" pitchFamily="2"/>
              </a:rPr>
              <a:t>survey engineers working directly in the field 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10"/>
          </p:nvPr>
        </p:nvSpPr>
        <p:spPr>
          <a:xfrm>
            <a:off x="7281545" y="2625725"/>
            <a:ext cx="2063750" cy="15875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270" rIns="0" bIns="0" anchor="t"/>
          <a:lstStyle/>
          <a:p>
            <a:pPr marL="0" marR="0" indent="0" algn="l">
              <a:lnSpc>
                <a:spcPts val="1200"/>
              </a:lnSpc>
              <a:spcAft>
                <a:spcPts val="0"/>
              </a:spcAft>
            </a:pPr>
            <a:r>
              <a:rPr lang="en-US" sz="1100" b="1" spc="-30">
                <a:solidFill>
                  <a:srgbClr val="09442F"/>
                </a:solidFill>
                <a:latin typeface="Arial" panose="02020603050405020304" pitchFamily="2"/>
              </a:rPr>
              <a:t>State Forest Resources Agency 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idx="10"/>
          </p:nvPr>
        </p:nvSpPr>
        <p:spPr>
          <a:xfrm>
            <a:off x="7284720" y="2966720"/>
            <a:ext cx="1801495" cy="1238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0795" rIns="0" bIns="0" anchor="t"/>
          <a:lstStyle/>
          <a:p>
            <a:pPr marL="0" marR="0" indent="0" algn="l">
              <a:lnSpc>
                <a:spcPts val="800"/>
              </a:lnSpc>
              <a:spcAft>
                <a:spcPts val="0"/>
              </a:spcAft>
            </a:pPr>
            <a:r>
              <a:rPr lang="en-US" sz="850" spc="-25">
                <a:solidFill>
                  <a:srgbClr val="5B665F"/>
                </a:solidFill>
                <a:latin typeface="Calibri" panose="02020603050405020304" pitchFamily="2"/>
              </a:rPr>
              <a:t>Management of State Forestry Enterprises 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idx="10"/>
          </p:nvPr>
        </p:nvSpPr>
        <p:spPr>
          <a:xfrm>
            <a:off x="694690" y="3397250"/>
            <a:ext cx="1130935" cy="5937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175" rIns="0" bIns="0" anchor="t"/>
          <a:lstStyle/>
          <a:p>
            <a:pPr marL="0" marR="0" indent="0" algn="l">
              <a:lnSpc>
                <a:spcPts val="2300"/>
              </a:lnSpc>
              <a:spcAft>
                <a:spcPts val="0"/>
              </a:spcAft>
            </a:pPr>
            <a:r>
              <a:rPr lang="en-US" sz="1850" b="1" spc="-20">
                <a:solidFill>
                  <a:srgbClr val="09442F"/>
                </a:solidFill>
                <a:latin typeface="Arial" panose="02020603050405020304" pitchFamily="2"/>
              </a:rPr>
              <a:t>9.7 million hectares 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idx="10"/>
          </p:nvPr>
        </p:nvSpPr>
        <p:spPr>
          <a:xfrm>
            <a:off x="3538855" y="3397250"/>
            <a:ext cx="941705" cy="71437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2300"/>
              </a:lnSpc>
              <a:spcAft>
                <a:spcPts val="0"/>
              </a:spcAft>
            </a:pPr>
            <a:r>
              <a:rPr lang="en-US" sz="1850" b="1" spc="-30">
                <a:solidFill>
                  <a:srgbClr val="09442F"/>
                </a:solidFill>
                <a:latin typeface="Arial" panose="02020603050405020304" pitchFamily="2"/>
              </a:rPr>
              <a:t>120,000 hectares </a:t>
            </a:r>
          </a:p>
          <a:p>
            <a:pPr marL="0" marR="0" indent="0" algn="l">
              <a:lnSpc>
                <a:spcPts val="800"/>
              </a:lnSpc>
              <a:spcBef>
                <a:spcPts val="170"/>
              </a:spcBef>
              <a:spcAft>
                <a:spcPts val="0"/>
              </a:spcAft>
            </a:pPr>
            <a:r>
              <a:rPr lang="en-US" sz="800" spc="-10">
                <a:solidFill>
                  <a:srgbClr val="5B665F"/>
                </a:solidFill>
                <a:latin typeface="Calibri" panose="02020603050405020304" pitchFamily="2"/>
              </a:rPr>
              <a:t>per specialist 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idx="10"/>
          </p:nvPr>
        </p:nvSpPr>
        <p:spPr>
          <a:xfrm>
            <a:off x="7287895" y="3561715"/>
            <a:ext cx="1362075" cy="15811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270" rIns="0" bIns="0" anchor="t"/>
          <a:lstStyle/>
          <a:p>
            <a:pPr marL="0" marR="0" indent="0" algn="l">
              <a:lnSpc>
                <a:spcPts val="1200"/>
              </a:lnSpc>
              <a:spcAft>
                <a:spcPts val="0"/>
              </a:spcAft>
            </a:pPr>
            <a:r>
              <a:rPr lang="en-US" sz="1100" b="1" spc="-35">
                <a:solidFill>
                  <a:srgbClr val="09442F"/>
                </a:solidFill>
                <a:latin typeface="Arial" panose="02020603050405020304" pitchFamily="2"/>
              </a:rPr>
              <a:t>Ministry of Economy 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idx="10"/>
          </p:nvPr>
        </p:nvSpPr>
        <p:spPr>
          <a:xfrm>
            <a:off x="7284720" y="3902075"/>
            <a:ext cx="1835150" cy="1244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0795" rIns="0" bIns="0" anchor="t"/>
          <a:lstStyle/>
          <a:p>
            <a:pPr marL="0" marR="0" indent="0" algn="l">
              <a:lnSpc>
                <a:spcPts val="900"/>
              </a:lnSpc>
              <a:spcAft>
                <a:spcPts val="0"/>
              </a:spcAft>
            </a:pPr>
            <a:r>
              <a:rPr lang="en-US" sz="850" spc="-15">
                <a:solidFill>
                  <a:srgbClr val="5B665F"/>
                </a:solidFill>
                <a:latin typeface="Calibri" panose="02020603050405020304" pitchFamily="2"/>
              </a:rPr>
              <a:t>Formulation of forestry and climate policy </a:t>
            </a:r>
          </a:p>
        </p:txBody>
      </p:sp>
      <p:sp>
        <p:nvSpPr>
          <p:cNvPr id="24" name="Text Placeholder 23"/>
          <p:cNvSpPr>
            <a:spLocks noGrp="1"/>
          </p:cNvSpPr>
          <p:nvPr>
            <p:ph type="body" idx="10"/>
          </p:nvPr>
        </p:nvSpPr>
        <p:spPr>
          <a:xfrm>
            <a:off x="692150" y="3996690"/>
            <a:ext cx="1697355" cy="23368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just">
              <a:lnSpc>
                <a:spcPts val="900"/>
              </a:lnSpc>
              <a:spcAft>
                <a:spcPts val="0"/>
              </a:spcAft>
            </a:pPr>
            <a:r>
              <a:rPr lang="en-US" sz="800" spc="0">
                <a:solidFill>
                  <a:srgbClr val="5B665F"/>
                </a:solidFill>
                <a:latin typeface="Calibri" panose="02020603050405020304" pitchFamily="2"/>
              </a:rPr>
              <a:t>of state-owned forests within the area of responsibility 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idx="10"/>
          </p:nvPr>
        </p:nvSpPr>
        <p:spPr>
          <a:xfrm>
            <a:off x="7281545" y="4494530"/>
            <a:ext cx="2319655" cy="15811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270" rIns="0" bIns="0" anchor="t"/>
          <a:lstStyle/>
          <a:p>
            <a:pPr marL="0" marR="0" indent="0" algn="l">
              <a:lnSpc>
                <a:spcPts val="1200"/>
              </a:lnSpc>
              <a:spcAft>
                <a:spcPts val="0"/>
              </a:spcAft>
            </a:pPr>
            <a:r>
              <a:rPr lang="en-US" sz="1100" b="1" spc="-30">
                <a:solidFill>
                  <a:srgbClr val="09442F"/>
                </a:solidFill>
                <a:latin typeface="Arial" panose="02020603050405020304" pitchFamily="2"/>
              </a:rPr>
              <a:t>State Enterprise ‘Ukrderzhlisproekt’ 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idx="10"/>
          </p:nvPr>
        </p:nvSpPr>
        <p:spPr>
          <a:xfrm>
            <a:off x="551815" y="4737100"/>
            <a:ext cx="5260975" cy="2768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just">
              <a:lnSpc>
                <a:spcPts val="1100"/>
              </a:lnSpc>
              <a:spcAft>
                <a:spcPts val="0"/>
              </a:spcAft>
            </a:pPr>
            <a:r>
              <a:rPr lang="en-US" sz="850" i="1" spc="0">
                <a:solidFill>
                  <a:srgbClr val="5B665F"/>
                </a:solidFill>
                <a:latin typeface="Calibri" panose="02020603050405020304" pitchFamily="2"/>
              </a:rPr>
              <a:t>The average age of staff is over 50; the Russian Federation’s armed aggression has resulted in the loss of equipment and restricted access to some forests. </a:t>
            </a:r>
          </a:p>
        </p:txBody>
      </p:sp>
      <p:sp>
        <p:nvSpPr>
          <p:cNvPr id="27" name="Text Placeholder 26"/>
          <p:cNvSpPr>
            <a:spLocks noGrp="1"/>
          </p:cNvSpPr>
          <p:nvPr>
            <p:ph type="body" idx="10"/>
          </p:nvPr>
        </p:nvSpPr>
        <p:spPr>
          <a:xfrm>
            <a:off x="7284720" y="4838065"/>
            <a:ext cx="2995930" cy="1238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0795" rIns="0" bIns="0" anchor="t"/>
          <a:lstStyle/>
          <a:p>
            <a:pPr marL="0" marR="0" indent="0" algn="l">
              <a:lnSpc>
                <a:spcPts val="800"/>
              </a:lnSpc>
              <a:spcAft>
                <a:spcPts val="0"/>
              </a:spcAft>
            </a:pPr>
            <a:r>
              <a:rPr lang="en-US" sz="850" spc="-20">
                <a:solidFill>
                  <a:srgbClr val="5B665F"/>
                </a:solidFill>
                <a:latin typeface="Calibri" panose="02020603050405020304" pitchFamily="2"/>
              </a:rPr>
              <a:t>Forest Management Planning (FMP) and the National Forest Inventory </a:t>
            </a:r>
          </a:p>
        </p:txBody>
      </p:sp>
      <p:sp>
        <p:nvSpPr>
          <p:cNvPr id="28" name="Text Placeholder 27"/>
          <p:cNvSpPr>
            <a:spLocks noGrp="1"/>
          </p:cNvSpPr>
          <p:nvPr>
            <p:ph type="body" idx="10"/>
          </p:nvPr>
        </p:nvSpPr>
        <p:spPr>
          <a:xfrm>
            <a:off x="783590" y="5420360"/>
            <a:ext cx="1861820" cy="1530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1200"/>
              </a:lnSpc>
              <a:spcAft>
                <a:spcPts val="0"/>
              </a:spcAft>
            </a:pPr>
            <a:r>
              <a:rPr lang="en-US" sz="1050" b="1" spc="-20">
                <a:solidFill>
                  <a:srgbClr val="09442F"/>
                </a:solidFill>
                <a:latin typeface="Arial" panose="02020603050405020304" pitchFamily="2"/>
              </a:rPr>
              <a:t>Staffing standards up to 2035 </a:t>
            </a:r>
          </a:p>
        </p:txBody>
      </p:sp>
      <p:sp>
        <p:nvSpPr>
          <p:cNvPr id="29" name="Text Placeholder 28"/>
          <p:cNvSpPr>
            <a:spLocks noGrp="1"/>
          </p:cNvSpPr>
          <p:nvPr>
            <p:ph type="body" idx="10"/>
          </p:nvPr>
        </p:nvSpPr>
        <p:spPr>
          <a:xfrm>
            <a:off x="7284720" y="5427345"/>
            <a:ext cx="1383665" cy="15811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270" rIns="0" bIns="0" anchor="t"/>
          <a:lstStyle/>
          <a:p>
            <a:pPr marL="0" marR="0" indent="0" algn="l">
              <a:lnSpc>
                <a:spcPts val="1200"/>
              </a:lnSpc>
              <a:spcAft>
                <a:spcPts val="0"/>
              </a:spcAft>
            </a:pPr>
            <a:r>
              <a:rPr lang="en-US" sz="1100" b="1" spc="-40">
                <a:solidFill>
                  <a:srgbClr val="09442F"/>
                </a:solidFill>
                <a:latin typeface="Arial" panose="02020603050405020304" pitchFamily="2"/>
              </a:rPr>
              <a:t>Research institutions 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0"/>
          </p:nvPr>
        </p:nvSpPr>
        <p:spPr>
          <a:xfrm>
            <a:off x="7284720" y="5770880"/>
            <a:ext cx="2755265" cy="1238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0795" rIns="0" bIns="0" anchor="t"/>
          <a:lstStyle/>
          <a:p>
            <a:pPr marL="0" marR="0" indent="0" algn="l">
              <a:lnSpc>
                <a:spcPts val="800"/>
              </a:lnSpc>
              <a:spcAft>
                <a:spcPts val="0"/>
              </a:spcAft>
            </a:pPr>
            <a:r>
              <a:rPr lang="en-US" sz="850" spc="-10">
                <a:solidFill>
                  <a:srgbClr val="5B665F"/>
                </a:solidFill>
                <a:latin typeface="Calibri" panose="02020603050405020304" pitchFamily="2"/>
              </a:rPr>
              <a:t>Research and methodology — without systematic coordination </a:t>
            </a:r>
          </a:p>
        </p:txBody>
      </p:sp>
      <p:sp>
        <p:nvSpPr>
          <p:cNvPr id="31" name="Text Placeholder 30"/>
          <p:cNvSpPr>
            <a:spLocks noGrp="1"/>
          </p:cNvSpPr>
          <p:nvPr>
            <p:ph type="body" idx="10"/>
          </p:nvPr>
        </p:nvSpPr>
        <p:spPr>
          <a:xfrm>
            <a:off x="4312920" y="6151245"/>
            <a:ext cx="990600" cy="23749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900"/>
              </a:lnSpc>
              <a:spcAft>
                <a:spcPts val="0"/>
              </a:spcAft>
            </a:pPr>
            <a:r>
              <a:rPr lang="en-US" sz="750" i="1" spc="0">
                <a:solidFill>
                  <a:srgbClr val="5B665F"/>
                </a:solidFill>
                <a:latin typeface="Calibri" panose="02020603050405020304" pitchFamily="2"/>
              </a:rPr>
              <a:t>Target for 2035: 500–600 specialists </a:t>
            </a:r>
          </a:p>
        </p:txBody>
      </p:sp>
      <p:sp>
        <p:nvSpPr>
          <p:cNvPr id="32" name="Text Placeholder 31"/>
          <p:cNvSpPr>
            <a:spLocks noGrp="1"/>
          </p:cNvSpPr>
          <p:nvPr>
            <p:ph type="body" idx="10"/>
          </p:nvPr>
        </p:nvSpPr>
        <p:spPr>
          <a:xfrm>
            <a:off x="6635750" y="6294755"/>
            <a:ext cx="4269740" cy="2647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just">
              <a:lnSpc>
                <a:spcPts val="1000"/>
              </a:lnSpc>
              <a:spcAft>
                <a:spcPts val="0"/>
              </a:spcAft>
            </a:pPr>
            <a:r>
              <a:rPr lang="en-US" sz="850" i="1" spc="0">
                <a:solidFill>
                  <a:srgbClr val="799F29"/>
                </a:solidFill>
                <a:latin typeface="Calibri" panose="02020603050405020304" pitchFamily="2"/>
              </a:rPr>
              <a:t>Consequence: duplication of functions, inconsistencies in data and a disconnect between strategic objectives and operational implementation. </a:t>
            </a:r>
          </a:p>
        </p:txBody>
      </p:sp>
      <p:sp>
        <p:nvSpPr>
          <p:cNvPr id="33" name="Text Placeholder 32"/>
          <p:cNvSpPr>
            <a:spLocks noGrp="1"/>
          </p:cNvSpPr>
          <p:nvPr>
            <p:ph type="body" idx="10"/>
          </p:nvPr>
        </p:nvSpPr>
        <p:spPr>
          <a:xfrm>
            <a:off x="548640" y="6639560"/>
            <a:ext cx="3773170" cy="21844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just">
              <a:lnSpc>
                <a:spcPts val="800"/>
              </a:lnSpc>
              <a:spcAft>
                <a:spcPts val="25"/>
              </a:spcAft>
            </a:pPr>
            <a:r>
              <a:rPr lang="en-US" sz="700" spc="0">
                <a:solidFill>
                  <a:srgbClr val="88928D"/>
                </a:solidFill>
                <a:latin typeface="Calibri" panose="02020603050405020304" pitchFamily="2"/>
              </a:rPr>
              <a:t>Analysis of the effectiveness of forest management planning and non-timber forest products in Ukraine · Round table organised by the State Forest Resources Agency in Ukraine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/>
          <p:nvPr/>
        </p:nvPicPr>
        <p:blipFill>
          <a:blip r:embed="rId2"/>
          <a:stretch>
            <a:fillRect/>
          </a:stretch>
        </p:blipFill>
        <p:spPr>
          <a:xfrm>
            <a:off x="11360150" y="292735"/>
            <a:ext cx="420370" cy="426720"/>
          </a:xfrm>
          <a:prstGeom prst="rect">
            <a:avLst/>
          </a:prstGeom>
        </p:spPr>
      </p:pic>
      <p:pic>
        <p:nvPicPr>
          <p:cNvPr id="9" name="Picture 8"/>
          <p:cNvPicPr/>
          <p:nvPr/>
        </p:nvPicPr>
        <p:blipFill>
          <a:blip r:embed="rId3"/>
          <a:stretch>
            <a:fillRect/>
          </a:stretch>
        </p:blipFill>
        <p:spPr>
          <a:xfrm>
            <a:off x="457200" y="320040"/>
            <a:ext cx="506095" cy="509270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idx="10"/>
          </p:nvPr>
        </p:nvSpPr>
        <p:spPr>
          <a:xfrm>
            <a:off x="1243330" y="292100"/>
            <a:ext cx="5029200" cy="2527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5240" rIns="0" bIns="0" anchor="t"/>
          <a:lstStyle/>
          <a:p>
            <a:pPr marL="0" marR="0" indent="0" algn="l">
              <a:lnSpc>
                <a:spcPts val="1100"/>
              </a:lnSpc>
              <a:spcAft>
                <a:spcPts val="775"/>
              </a:spcAft>
            </a:pPr>
            <a:r>
              <a:rPr lang="en-US" sz="950" b="1" spc="0">
                <a:solidFill>
                  <a:srgbClr val="799F29"/>
                </a:solidFill>
                <a:latin typeface="Calibri" panose="02020603050405020304" pitchFamily="2"/>
              </a:rPr>
              <a:t>PART I · KEY CHALLENGES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0"/>
          </p:nvPr>
        </p:nvSpPr>
        <p:spPr>
          <a:xfrm>
            <a:off x="1243330" y="544830"/>
            <a:ext cx="5029200" cy="12446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4925" rIns="0" bIns="0" anchor="t"/>
          <a:lstStyle/>
          <a:p>
            <a:pPr marL="0" marR="0" indent="0" algn="l">
              <a:lnSpc>
                <a:spcPts val="2400"/>
              </a:lnSpc>
              <a:spcAft>
                <a:spcPts val="0"/>
              </a:spcAft>
            </a:pPr>
            <a:r>
              <a:rPr lang="en-US" sz="2350" b="1" spc="-10">
                <a:solidFill>
                  <a:srgbClr val="09442F"/>
                </a:solidFill>
                <a:latin typeface="Calibri" panose="02020603050405020304" pitchFamily="2"/>
              </a:rPr>
              <a:t>Five areas where there is a gap between </a:t>
            </a:r>
          </a:p>
          <a:p>
            <a:pPr marL="0" marR="0" indent="0" algn="l">
              <a:lnSpc>
                <a:spcPts val="2400"/>
              </a:lnSpc>
              <a:spcBef>
                <a:spcPts val="510"/>
              </a:spcBef>
              <a:spcAft>
                <a:spcPts val="4225"/>
              </a:spcAft>
            </a:pPr>
            <a:r>
              <a:rPr lang="en-US" sz="2350" b="1" spc="0">
                <a:solidFill>
                  <a:srgbClr val="09442F"/>
                </a:solidFill>
                <a:latin typeface="Calibri" panose="02020603050405020304" pitchFamily="2"/>
              </a:rPr>
              <a:t>current and target levels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>
          <a:xfrm>
            <a:off x="11503025" y="725805"/>
            <a:ext cx="133985" cy="1009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0160" rIns="0" bIns="0" anchor="t"/>
          <a:lstStyle/>
          <a:p>
            <a:pPr marL="0" marR="0" indent="0" algn="l">
              <a:lnSpc>
                <a:spcPts val="700"/>
              </a:lnSpc>
              <a:spcAft>
                <a:spcPts val="0"/>
              </a:spcAft>
            </a:pPr>
            <a:r>
              <a:rPr lang="en-US" sz="650" spc="-25">
                <a:solidFill>
                  <a:srgbClr val="88928D"/>
                </a:solidFill>
                <a:latin typeface="Calibri" panose="02020603050405020304" pitchFamily="2"/>
              </a:rPr>
              <a:t>/ 12 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0"/>
          </p:nvPr>
        </p:nvSpPr>
        <p:spPr>
          <a:xfrm>
            <a:off x="11486515" y="384810"/>
            <a:ext cx="194310" cy="2019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0320" rIns="0" bIns="0" anchor="t"/>
          <a:lstStyle/>
          <a:p>
            <a:pPr marL="0" marR="0" indent="0" algn="l">
              <a:lnSpc>
                <a:spcPts val="1400"/>
              </a:lnSpc>
              <a:spcAft>
                <a:spcPts val="0"/>
              </a:spcAft>
            </a:pPr>
            <a:r>
              <a:rPr lang="en-US" sz="1300" b="1" spc="0">
                <a:solidFill>
                  <a:srgbClr val="FFFFFF"/>
                </a:solidFill>
                <a:latin typeface="Calibri" panose="02020603050405020304" pitchFamily="2"/>
              </a:rPr>
              <a:t>4 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idx="10"/>
          </p:nvPr>
        </p:nvSpPr>
        <p:spPr>
          <a:xfrm>
            <a:off x="475615" y="1789430"/>
            <a:ext cx="2306955" cy="758825"/>
          </a:xfrm>
          <a:prstGeom prst="rect">
            <a:avLst/>
          </a:prstGeom>
          <a:solidFill>
            <a:srgbClr val="09442F"/>
          </a:solidFill>
          <a:ln w="0" cmpd="sng">
            <a:noFill/>
            <a:prstDash val="solid"/>
          </a:ln>
        </p:spPr>
        <p:txBody>
          <a:bodyPr vert="horz" lIns="0" tIns="309880" rIns="0" bIns="0" anchor="t"/>
          <a:lstStyle/>
          <a:p>
            <a:pPr marL="45720" marR="0" indent="0" algn="l">
              <a:lnSpc>
                <a:spcPts val="1000"/>
              </a:lnSpc>
              <a:spcAft>
                <a:spcPts val="2495"/>
              </a:spcAft>
            </a:pPr>
            <a:r>
              <a:rPr lang="en-US" sz="1000" b="1" spc="0">
                <a:solidFill>
                  <a:srgbClr val="FFFFFF"/>
                </a:solidFill>
                <a:latin typeface="Calibri" panose="02020603050405020304" pitchFamily="2"/>
              </a:rPr>
              <a:t>Area  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idx="10"/>
          </p:nvPr>
        </p:nvSpPr>
        <p:spPr>
          <a:xfrm>
            <a:off x="2813050" y="1789430"/>
            <a:ext cx="4447540" cy="758825"/>
          </a:xfrm>
          <a:prstGeom prst="rect">
            <a:avLst/>
          </a:prstGeom>
          <a:solidFill>
            <a:srgbClr val="09442F"/>
          </a:solidFill>
          <a:ln w="0" cmpd="sng">
            <a:noFill/>
            <a:prstDash val="solid"/>
          </a:ln>
        </p:spPr>
        <p:txBody>
          <a:bodyPr vert="horz" lIns="0" tIns="309880" rIns="0" bIns="0" anchor="t"/>
          <a:lstStyle/>
          <a:p>
            <a:pPr marL="91440" marR="0" indent="0" algn="l">
              <a:lnSpc>
                <a:spcPts val="1000"/>
              </a:lnSpc>
              <a:spcAft>
                <a:spcPts val="2495"/>
              </a:spcAft>
            </a:pPr>
            <a:r>
              <a:rPr lang="en-US" sz="1000" b="1" spc="-20">
                <a:solidFill>
                  <a:srgbClr val="FFFFFF"/>
                </a:solidFill>
                <a:latin typeface="Calibri" panose="02020603050405020304" pitchFamily="2"/>
              </a:rPr>
              <a:t>Current status  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10"/>
          </p:nvPr>
        </p:nvSpPr>
        <p:spPr>
          <a:xfrm>
            <a:off x="7291070" y="1789430"/>
            <a:ext cx="4450080" cy="758825"/>
          </a:xfrm>
          <a:prstGeom prst="rect">
            <a:avLst/>
          </a:prstGeom>
          <a:solidFill>
            <a:srgbClr val="09442F"/>
          </a:solidFill>
          <a:ln w="0" cmpd="sng">
            <a:noFill/>
            <a:prstDash val="solid"/>
          </a:ln>
        </p:spPr>
        <p:txBody>
          <a:bodyPr vert="horz" lIns="0" tIns="309880" rIns="0" bIns="0" anchor="t"/>
          <a:lstStyle/>
          <a:p>
            <a:pPr marL="91440" marR="0" indent="0" algn="l">
              <a:lnSpc>
                <a:spcPts val="1000"/>
              </a:lnSpc>
              <a:spcAft>
                <a:spcPts val="2495"/>
              </a:spcAft>
            </a:pPr>
            <a:r>
              <a:rPr lang="en-US" sz="1000" b="1" spc="0">
                <a:solidFill>
                  <a:srgbClr val="FFFFFF"/>
                </a:solidFill>
                <a:latin typeface="Calibri" panose="02020603050405020304" pitchFamily="2"/>
              </a:rPr>
              <a:t>Target status for 2035 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0"/>
          </p:nvPr>
        </p:nvSpPr>
        <p:spPr>
          <a:xfrm>
            <a:off x="2898775" y="2548255"/>
            <a:ext cx="8001000" cy="409130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40360" rIns="0" bIns="0" anchor="t"/>
          <a:lstStyle/>
          <a:p>
            <a:pPr marL="0" marR="0" indent="0" algn="l">
              <a:lnSpc>
                <a:spcPts val="900"/>
              </a:lnSpc>
              <a:spcAft>
                <a:spcPts val="0"/>
              </a:spcAft>
              <a:tabLst>
                <a:tab pos="4480560" algn="l"/>
              </a:tabLst>
            </a:pPr>
            <a:r>
              <a:rPr lang="en-US" sz="850" spc="0">
                <a:solidFill>
                  <a:srgbClr val="15211B"/>
                </a:solidFill>
                <a:latin typeface="Calibri" panose="02020603050405020304" pitchFamily="2"/>
              </a:rPr>
              <a:t>80 surveyors for 9.7 million hectares; average age of staff — over 50 years 500–600 specialists; accredited private contractors, certification system </a:t>
            </a:r>
          </a:p>
          <a:p>
            <a:pPr marL="0" marR="0" indent="0" algn="l">
              <a:lnSpc>
                <a:spcPts val="900"/>
              </a:lnSpc>
              <a:spcBef>
                <a:spcPts val="5325"/>
              </a:spcBef>
              <a:spcAft>
                <a:spcPts val="0"/>
              </a:spcAft>
              <a:tabLst>
                <a:tab pos="4480560" algn="l"/>
              </a:tabLst>
            </a:pPr>
            <a:r>
              <a:rPr lang="en-US" sz="850" spc="0">
                <a:solidFill>
                  <a:srgbClr val="15211B"/>
                </a:solidFill>
                <a:latin typeface="Calibri" panose="02020603050405020304" pitchFamily="2"/>
              </a:rPr>
              <a:t>Isolated systems lacking interoperability, without WMS/WFS/API A single platform with open geoservices based on OGC standards </a:t>
            </a:r>
          </a:p>
          <a:p>
            <a:pPr marL="0" marR="0" indent="0" algn="l">
              <a:lnSpc>
                <a:spcPts val="900"/>
              </a:lnSpc>
              <a:spcBef>
                <a:spcPts val="5320"/>
              </a:spcBef>
              <a:spcAft>
                <a:spcPts val="0"/>
              </a:spcAft>
              <a:tabLst>
                <a:tab pos="4480560" algn="l"/>
              </a:tabLst>
            </a:pPr>
            <a:r>
              <a:rPr lang="en-US" sz="850" spc="0">
                <a:solidFill>
                  <a:srgbClr val="15211B"/>
                </a:solidFill>
                <a:latin typeface="Calibri" panose="02020603050405020304" pitchFamily="2"/>
              </a:rPr>
              <a:t>Outdated taxation data; non-compliance with IPCC and FAO FRA methodologies NFI-2 completed; annual reporting to FOREST EUROPE and the LULUCF module </a:t>
            </a:r>
          </a:p>
          <a:p>
            <a:pPr marL="0" marR="0" indent="0" algn="l">
              <a:lnSpc>
                <a:spcPts val="900"/>
              </a:lnSpc>
              <a:spcBef>
                <a:spcPts val="5325"/>
              </a:spcBef>
              <a:spcAft>
                <a:spcPts val="0"/>
              </a:spcAft>
              <a:tabLst>
                <a:tab pos="4480560" algn="l"/>
              </a:tabLst>
            </a:pPr>
            <a:r>
              <a:rPr lang="en-US" sz="850" spc="0">
                <a:solidFill>
                  <a:srgbClr val="15211B"/>
                </a:solidFill>
                <a:latin typeface="Calibri" panose="02020603050405020304" pitchFamily="2"/>
              </a:rPr>
              <a:t>Traceability system under development and testing Full geospatial traceability for each harvesting site </a:t>
            </a:r>
          </a:p>
          <a:p>
            <a:pPr marL="0" marR="0" indent="0" algn="l">
              <a:lnSpc>
                <a:spcPts val="900"/>
              </a:lnSpc>
              <a:spcBef>
                <a:spcPts val="5350"/>
              </a:spcBef>
              <a:spcAft>
                <a:spcPts val="3860"/>
              </a:spcAft>
              <a:tabLst>
                <a:tab pos="4480560" algn="l"/>
              </a:tabLst>
            </a:pPr>
            <a:r>
              <a:rPr lang="en-US" sz="850" spc="0">
                <a:solidFill>
                  <a:srgbClr val="15211B"/>
                </a:solidFill>
                <a:latin typeface="Calibri" panose="02020603050405020304" pitchFamily="2"/>
              </a:rPr>
              <a:t>Reliance on funding from forest users; unstable budgeting Multi-channel model: budget + management services + commercial activities 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10"/>
          </p:nvPr>
        </p:nvSpPr>
        <p:spPr>
          <a:xfrm>
            <a:off x="475615" y="2575560"/>
            <a:ext cx="2306955" cy="758825"/>
          </a:xfrm>
          <a:prstGeom prst="rect">
            <a:avLst/>
          </a:prstGeom>
          <a:solidFill>
            <a:srgbClr val="E9EEDE"/>
          </a:solidFill>
          <a:ln w="0" cmpd="sng">
            <a:noFill/>
            <a:prstDash val="solid"/>
          </a:ln>
        </p:spPr>
        <p:txBody>
          <a:bodyPr vert="horz" lIns="0" tIns="312420" rIns="0" bIns="0" anchor="t"/>
          <a:lstStyle/>
          <a:p>
            <a:pPr marL="91440" marR="0" indent="0" algn="l">
              <a:lnSpc>
                <a:spcPts val="900"/>
              </a:lnSpc>
              <a:spcAft>
                <a:spcPts val="2565"/>
              </a:spcAft>
            </a:pPr>
            <a:r>
              <a:rPr lang="en-US" sz="900" b="1" spc="0">
                <a:solidFill>
                  <a:srgbClr val="09442F"/>
                </a:solidFill>
                <a:latin typeface="Calibri" panose="02020603050405020304" pitchFamily="2"/>
              </a:rPr>
              <a:t>Staffing 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10"/>
          </p:nvPr>
        </p:nvSpPr>
        <p:spPr>
          <a:xfrm>
            <a:off x="475615" y="3361690"/>
            <a:ext cx="2306955" cy="759460"/>
          </a:xfrm>
          <a:prstGeom prst="rect">
            <a:avLst/>
          </a:prstGeom>
          <a:solidFill>
            <a:srgbClr val="E9EEDE"/>
          </a:solidFill>
          <a:ln w="0" cmpd="sng">
            <a:noFill/>
            <a:prstDash val="solid"/>
          </a:ln>
        </p:spPr>
        <p:txBody>
          <a:bodyPr vert="horz" lIns="0" tIns="315595" rIns="0" bIns="0" anchor="t"/>
          <a:lstStyle/>
          <a:p>
            <a:pPr marL="91440" marR="0" indent="0" algn="l">
              <a:lnSpc>
                <a:spcPts val="900"/>
              </a:lnSpc>
              <a:spcAft>
                <a:spcPts val="2545"/>
              </a:spcAft>
            </a:pPr>
            <a:r>
              <a:rPr lang="en-US" sz="900" b="1" spc="-10">
                <a:solidFill>
                  <a:srgbClr val="09442F"/>
                </a:solidFill>
                <a:latin typeface="Calibri" panose="02020603050405020304" pitchFamily="2"/>
              </a:rPr>
              <a:t>GIS platform 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10"/>
          </p:nvPr>
        </p:nvSpPr>
        <p:spPr>
          <a:xfrm>
            <a:off x="475615" y="4148455"/>
            <a:ext cx="2306955" cy="758825"/>
          </a:xfrm>
          <a:prstGeom prst="rect">
            <a:avLst/>
          </a:prstGeom>
          <a:solidFill>
            <a:srgbClr val="E9EEDE"/>
          </a:solidFill>
          <a:ln w="0" cmpd="sng">
            <a:noFill/>
            <a:prstDash val="solid"/>
          </a:ln>
        </p:spPr>
        <p:txBody>
          <a:bodyPr vert="horz" lIns="0" tIns="315595" rIns="0" bIns="0" anchor="t"/>
          <a:lstStyle/>
          <a:p>
            <a:pPr marL="91440" marR="0" indent="0" algn="l">
              <a:lnSpc>
                <a:spcPts val="900"/>
              </a:lnSpc>
              <a:spcAft>
                <a:spcPts val="2540"/>
              </a:spcAft>
            </a:pPr>
            <a:r>
              <a:rPr lang="en-US" sz="900" b="1" spc="0">
                <a:solidFill>
                  <a:srgbClr val="09442F"/>
                </a:solidFill>
                <a:latin typeface="Calibri" panose="02020603050405020304" pitchFamily="2"/>
              </a:rPr>
              <a:t>International reporting 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10"/>
          </p:nvPr>
        </p:nvSpPr>
        <p:spPr>
          <a:xfrm>
            <a:off x="475615" y="4934585"/>
            <a:ext cx="2306955" cy="758825"/>
          </a:xfrm>
          <a:prstGeom prst="rect">
            <a:avLst/>
          </a:prstGeom>
          <a:solidFill>
            <a:srgbClr val="E9EEDE"/>
          </a:solidFill>
          <a:ln w="0" cmpd="sng">
            <a:noFill/>
            <a:prstDash val="solid"/>
          </a:ln>
        </p:spPr>
        <p:txBody>
          <a:bodyPr vert="horz" lIns="0" tIns="312420" rIns="0" bIns="0" anchor="t"/>
          <a:lstStyle/>
          <a:p>
            <a:pPr marL="91440" marR="0" indent="0" algn="l">
              <a:lnSpc>
                <a:spcPts val="900"/>
              </a:lnSpc>
              <a:spcAft>
                <a:spcPts val="2565"/>
              </a:spcAft>
            </a:pPr>
            <a:r>
              <a:rPr lang="en-US" sz="900" b="1" spc="0">
                <a:solidFill>
                  <a:srgbClr val="09442F"/>
                </a:solidFill>
                <a:latin typeface="Calibri" panose="02020603050405020304" pitchFamily="2"/>
              </a:rPr>
              <a:t>Compliance with the EUDR 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10"/>
          </p:nvPr>
        </p:nvSpPr>
        <p:spPr>
          <a:xfrm>
            <a:off x="475615" y="5721350"/>
            <a:ext cx="2306955" cy="762000"/>
          </a:xfrm>
          <a:prstGeom prst="rect">
            <a:avLst/>
          </a:prstGeom>
          <a:solidFill>
            <a:srgbClr val="E9EEDE"/>
          </a:solidFill>
          <a:ln w="0" cmpd="sng">
            <a:noFill/>
            <a:prstDash val="solid"/>
          </a:ln>
        </p:spPr>
        <p:txBody>
          <a:bodyPr vert="horz" lIns="0" tIns="315595" rIns="0" bIns="0" anchor="t"/>
          <a:lstStyle/>
          <a:p>
            <a:pPr marL="91440" marR="0" indent="0" algn="l">
              <a:lnSpc>
                <a:spcPts val="900"/>
              </a:lnSpc>
              <a:spcAft>
                <a:spcPts val="2610"/>
              </a:spcAft>
            </a:pPr>
            <a:r>
              <a:rPr lang="en-US" sz="900" b="1" spc="-10">
                <a:solidFill>
                  <a:srgbClr val="09442F"/>
                </a:solidFill>
                <a:latin typeface="Calibri" panose="02020603050405020304" pitchFamily="2"/>
              </a:rPr>
              <a:t>Financial stability 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idx="10"/>
          </p:nvPr>
        </p:nvSpPr>
        <p:spPr>
          <a:xfrm>
            <a:off x="548640" y="6639560"/>
            <a:ext cx="3784600" cy="23114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just">
              <a:lnSpc>
                <a:spcPts val="800"/>
              </a:lnSpc>
              <a:spcAft>
                <a:spcPts val="95"/>
              </a:spcAft>
            </a:pPr>
            <a:r>
              <a:rPr lang="en-US" sz="700" spc="0">
                <a:solidFill>
                  <a:srgbClr val="88928D"/>
                </a:solidFill>
                <a:latin typeface="Calibri" panose="02020603050405020304" pitchFamily="2"/>
              </a:rPr>
              <a:t>Analysis of the effectiveness of forest management planning and non-timber forest products in Ukraine · Round table organised by the State Forest Resources Agency in Ukraine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0"/>
          </p:nvPr>
        </p:nvSpPr>
        <p:spPr>
          <a:xfrm>
            <a:off x="8884920" y="1825625"/>
            <a:ext cx="2673350" cy="2849880"/>
          </a:xfrm>
          <a:prstGeom prst="rect">
            <a:avLst/>
          </a:prstGeom>
          <a:solidFill>
            <a:srgbClr val="F0F5EB"/>
          </a:solidFill>
          <a:ln w="18415" cmpd="dbl">
            <a:solidFill>
              <a:srgbClr val="F1F2EE"/>
            </a:solidFill>
            <a:prstDash val="solid"/>
          </a:ln>
        </p:spPr>
        <p:txBody>
          <a:bodyPr vert="horz" lIns="0" tIns="0" rIns="0" bIns="0" anchor="t"/>
          <a:lstStyle/>
          <a:p>
            <a:r>
              <a:rPr lang="en-US"/>
              <a:t>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0"/>
          </p:nvPr>
        </p:nvSpPr>
        <p:spPr>
          <a:xfrm>
            <a:off x="448310" y="1825625"/>
            <a:ext cx="2672715" cy="2849880"/>
          </a:xfrm>
          <a:prstGeom prst="rect">
            <a:avLst/>
          </a:prstGeom>
          <a:solidFill>
            <a:srgbClr val="F0F5EB"/>
          </a:solidFill>
          <a:ln w="18415" cmpd="dbl">
            <a:solidFill>
              <a:srgbClr val="F1F2EE"/>
            </a:solidFill>
            <a:prstDash val="solid"/>
          </a:ln>
        </p:spPr>
        <p:txBody>
          <a:bodyPr vert="horz" lIns="0" tIns="0" rIns="0" bIns="0" anchor="t"/>
          <a:lstStyle/>
          <a:p>
            <a:r>
              <a:rPr lang="en-US"/>
              <a:t>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>
          <a:xfrm>
            <a:off x="6065520" y="1825625"/>
            <a:ext cx="2670175" cy="2849880"/>
          </a:xfrm>
          <a:prstGeom prst="rect">
            <a:avLst/>
          </a:prstGeom>
          <a:solidFill>
            <a:srgbClr val="F0F5EB"/>
          </a:solidFill>
          <a:ln w="18415" cmpd="dbl">
            <a:solidFill>
              <a:srgbClr val="F1F2EE"/>
            </a:solidFill>
            <a:prstDash val="solid"/>
          </a:ln>
        </p:spPr>
        <p:txBody>
          <a:bodyPr vert="horz" lIns="0" tIns="0" rIns="0" bIns="0" anchor="t"/>
          <a:lstStyle/>
          <a:p>
            <a:r>
              <a:rPr lang="en-US"/>
              <a:t>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0"/>
          </p:nvPr>
        </p:nvSpPr>
        <p:spPr>
          <a:xfrm>
            <a:off x="3242945" y="1825625"/>
            <a:ext cx="2670175" cy="2849880"/>
          </a:xfrm>
          <a:prstGeom prst="rect">
            <a:avLst/>
          </a:prstGeom>
          <a:solidFill>
            <a:srgbClr val="F0F5EB"/>
          </a:solidFill>
          <a:ln w="18415" cmpd="dbl">
            <a:solidFill>
              <a:srgbClr val="F1F2EE"/>
            </a:solidFill>
            <a:prstDash val="solid"/>
          </a:ln>
        </p:spPr>
        <p:txBody>
          <a:bodyPr vert="horz" lIns="0" tIns="0" rIns="0" bIns="0" anchor="t"/>
          <a:lstStyle/>
          <a:p>
            <a:r>
              <a:rPr lang="en-US"/>
              <a:t> </a:t>
            </a:r>
          </a:p>
        </p:txBody>
      </p:sp>
      <p:pic>
        <p:nvPicPr>
          <p:cNvPr id="10" name="Picture 9"/>
          <p:cNvPicPr/>
          <p:nvPr/>
        </p:nvPicPr>
        <p:blipFill>
          <a:blip r:embed="rId2"/>
          <a:stretch>
            <a:fillRect/>
          </a:stretch>
        </p:blipFill>
        <p:spPr>
          <a:xfrm>
            <a:off x="11356975" y="292735"/>
            <a:ext cx="423545" cy="426720"/>
          </a:xfrm>
          <a:prstGeom prst="rect">
            <a:avLst/>
          </a:prstGeom>
        </p:spPr>
      </p:pic>
      <p:pic>
        <p:nvPicPr>
          <p:cNvPr id="13" name="Picture 12"/>
          <p:cNvPicPr/>
          <p:nvPr/>
        </p:nvPicPr>
        <p:blipFill>
          <a:blip r:embed="rId3"/>
          <a:stretch>
            <a:fillRect/>
          </a:stretch>
        </p:blipFill>
        <p:spPr>
          <a:xfrm>
            <a:off x="457200" y="320040"/>
            <a:ext cx="506095" cy="509270"/>
          </a:xfrm>
          <a:prstGeom prst="rect">
            <a:avLst/>
          </a:prstGeom>
        </p:spPr>
      </p:pic>
      <p:pic>
        <p:nvPicPr>
          <p:cNvPr id="15" name="Picture 14"/>
          <p:cNvPicPr/>
          <p:nvPr/>
        </p:nvPicPr>
        <p:blipFill>
          <a:blip r:embed="rId4"/>
          <a:stretch>
            <a:fillRect/>
          </a:stretch>
        </p:blipFill>
        <p:spPr>
          <a:xfrm>
            <a:off x="438785" y="1825625"/>
            <a:ext cx="11299190" cy="4517390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243330" y="292100"/>
            <a:ext cx="5486400" cy="2527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5240" rIns="0" bIns="0" anchor="t"/>
          <a:lstStyle/>
          <a:p>
            <a:pPr marL="0" marR="0" indent="0" algn="l">
              <a:lnSpc>
                <a:spcPts val="1100"/>
              </a:lnSpc>
              <a:spcAft>
                <a:spcPts val="775"/>
              </a:spcAft>
            </a:pPr>
            <a:r>
              <a:rPr lang="en-US" sz="950" b="1" spc="0">
                <a:solidFill>
                  <a:srgbClr val="799F29"/>
                </a:solidFill>
                <a:latin typeface="Calibri" panose="02020603050405020304" pitchFamily="2"/>
              </a:rPr>
              <a:t>INTERNATIONAL CONTEXT 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0"/>
          </p:nvPr>
        </p:nvSpPr>
        <p:spPr>
          <a:xfrm>
            <a:off x="1243330" y="544830"/>
            <a:ext cx="5486400" cy="12807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4925" rIns="0" bIns="0" anchor="t"/>
          <a:lstStyle/>
          <a:p>
            <a:pPr marL="0" marR="0" indent="0" algn="l">
              <a:lnSpc>
                <a:spcPts val="2400"/>
              </a:lnSpc>
              <a:spcAft>
                <a:spcPts val="0"/>
              </a:spcAft>
            </a:pPr>
            <a:r>
              <a:rPr lang="en-US" sz="2350" b="1" spc="0">
                <a:solidFill>
                  <a:srgbClr val="09442F"/>
                </a:solidFill>
                <a:latin typeface="Calibri" panose="02020603050405020304" pitchFamily="2"/>
              </a:rPr>
              <a:t>The EU regulatory framework sets out clear </a:t>
            </a:r>
          </a:p>
          <a:p>
            <a:pPr marL="0" marR="0" indent="0" algn="l">
              <a:lnSpc>
                <a:spcPts val="2400"/>
              </a:lnSpc>
              <a:spcBef>
                <a:spcPts val="510"/>
              </a:spcBef>
              <a:spcAft>
                <a:spcPts val="4510"/>
              </a:spcAft>
            </a:pPr>
            <a:r>
              <a:rPr lang="en-US" sz="2350" b="1" spc="-10">
                <a:solidFill>
                  <a:srgbClr val="09442F"/>
                </a:solidFill>
                <a:latin typeface="Calibri" panose="02020603050405020304" pitchFamily="2"/>
              </a:rPr>
              <a:t>requirements 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idx="10"/>
          </p:nvPr>
        </p:nvSpPr>
        <p:spPr>
          <a:xfrm>
            <a:off x="11503025" y="725805"/>
            <a:ext cx="133985" cy="1009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0160" rIns="0" bIns="0" anchor="t"/>
          <a:lstStyle/>
          <a:p>
            <a:pPr marL="0" marR="0" indent="0" algn="l">
              <a:lnSpc>
                <a:spcPts val="700"/>
              </a:lnSpc>
              <a:spcAft>
                <a:spcPts val="0"/>
              </a:spcAft>
            </a:pPr>
            <a:r>
              <a:rPr lang="en-US" sz="650" spc="-25">
                <a:solidFill>
                  <a:srgbClr val="88928D"/>
                </a:solidFill>
                <a:latin typeface="Calibri" panose="02020603050405020304" pitchFamily="2"/>
              </a:rPr>
              <a:t>/ 12 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idx="10"/>
          </p:nvPr>
        </p:nvSpPr>
        <p:spPr>
          <a:xfrm>
            <a:off x="11500485" y="384810"/>
            <a:ext cx="170180" cy="2019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0320" rIns="0" bIns="0" anchor="t"/>
          <a:lstStyle/>
          <a:p>
            <a:pPr marL="0" marR="0" indent="0" algn="l">
              <a:lnSpc>
                <a:spcPts val="1400"/>
              </a:lnSpc>
              <a:spcAft>
                <a:spcPts val="0"/>
              </a:spcAft>
            </a:pPr>
            <a:r>
              <a:rPr lang="en-US" sz="1300" b="1" spc="0">
                <a:solidFill>
                  <a:srgbClr val="FFFFFF"/>
                </a:solidFill>
                <a:latin typeface="Calibri" panose="02020603050405020304" pitchFamily="2"/>
              </a:rPr>
              <a:t>5 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10"/>
          </p:nvPr>
        </p:nvSpPr>
        <p:spPr>
          <a:xfrm>
            <a:off x="1874520" y="5433060"/>
            <a:ext cx="9250680" cy="36131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just">
              <a:lnSpc>
                <a:spcPts val="1400"/>
              </a:lnSpc>
              <a:spcAft>
                <a:spcPts val="0"/>
              </a:spcAft>
            </a:pPr>
            <a:r>
              <a:rPr lang="en-US" sz="1100" spc="0">
                <a:solidFill>
                  <a:srgbClr val="FFFFFF"/>
                </a:solidFill>
                <a:latin typeface="Calibri" panose="02020603050405020304" pitchFamily="2"/>
              </a:rPr>
              <a:t>Without an up-to-date State Forest Cadastre and the National Forest Inventory, Ukraine cannot confirm its status as a ‘low-risk country’ under the EUDR — putting the EU market access of hundreds of logging and wood-processing enterprises at risk. 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10"/>
          </p:nvPr>
        </p:nvSpPr>
        <p:spPr>
          <a:xfrm>
            <a:off x="9918065" y="2863215"/>
            <a:ext cx="710565" cy="2038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270" rIns="0" bIns="0" anchor="t"/>
          <a:lstStyle/>
          <a:p>
            <a:pPr marL="0" marR="0" indent="0" algn="l">
              <a:lnSpc>
                <a:spcPts val="1600"/>
              </a:lnSpc>
              <a:spcAft>
                <a:spcPts val="0"/>
              </a:spcAft>
            </a:pPr>
            <a:r>
              <a:rPr lang="en-US" sz="1400" b="1" spc="-155">
                <a:solidFill>
                  <a:srgbClr val="09442F"/>
                </a:solidFill>
                <a:latin typeface="Arial" panose="02020603050405020304" pitchFamily="2"/>
              </a:rPr>
              <a:t>FAO FRA 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10"/>
          </p:nvPr>
        </p:nvSpPr>
        <p:spPr>
          <a:xfrm>
            <a:off x="6967855" y="3168015"/>
            <a:ext cx="877570" cy="113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2700" rIns="0" bIns="0" anchor="t"/>
          <a:lstStyle/>
          <a:p>
            <a:pPr marL="0" marR="0" indent="0" algn="l">
              <a:lnSpc>
                <a:spcPts val="700"/>
              </a:lnSpc>
              <a:spcAft>
                <a:spcPts val="0"/>
              </a:spcAft>
            </a:pPr>
            <a:r>
              <a:rPr lang="en-US" sz="800" i="1" spc="-35">
                <a:solidFill>
                  <a:srgbClr val="799F29"/>
                </a:solidFill>
                <a:latin typeface="Calibri" panose="02020603050405020304" pitchFamily="2"/>
              </a:rPr>
              <a:t>Criteria and indicators 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idx="10"/>
          </p:nvPr>
        </p:nvSpPr>
        <p:spPr>
          <a:xfrm>
            <a:off x="9960610" y="3168015"/>
            <a:ext cx="536575" cy="11747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2700" rIns="0" bIns="0" anchor="t"/>
          <a:lstStyle/>
          <a:p>
            <a:pPr marL="0" marR="0" indent="0" algn="l">
              <a:lnSpc>
                <a:spcPts val="800"/>
              </a:lnSpc>
              <a:spcAft>
                <a:spcPts val="0"/>
              </a:spcAft>
            </a:pPr>
            <a:r>
              <a:rPr lang="en-US" sz="800" i="1" spc="-35">
                <a:solidFill>
                  <a:srgbClr val="799F29"/>
                </a:solidFill>
                <a:latin typeface="Calibri" panose="02020603050405020304" pitchFamily="2"/>
              </a:rPr>
              <a:t>every 5 years 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idx="10"/>
          </p:nvPr>
        </p:nvSpPr>
        <p:spPr>
          <a:xfrm>
            <a:off x="1356360" y="2863215"/>
            <a:ext cx="853440" cy="42227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270" rIns="0" bIns="0" anchor="t"/>
          <a:lstStyle/>
          <a:p>
            <a:pPr marL="0" marR="0" indent="0" algn="ctr">
              <a:lnSpc>
                <a:spcPts val="1600"/>
              </a:lnSpc>
              <a:spcAft>
                <a:spcPts val="0"/>
              </a:spcAft>
            </a:pPr>
            <a:r>
              <a:rPr lang="en-US" sz="1400" b="1" spc="-30">
                <a:solidFill>
                  <a:srgbClr val="09442F"/>
                </a:solidFill>
                <a:latin typeface="Arial" panose="02020603050405020304" pitchFamily="2"/>
              </a:rPr>
              <a:t>EUDR </a:t>
            </a:r>
          </a:p>
          <a:p>
            <a:pPr marL="0" marR="0" indent="0" algn="l">
              <a:lnSpc>
                <a:spcPts val="800"/>
              </a:lnSpc>
              <a:spcBef>
                <a:spcPts val="895"/>
              </a:spcBef>
              <a:spcAft>
                <a:spcPts val="0"/>
              </a:spcAft>
            </a:pPr>
            <a:r>
              <a:rPr lang="en-US" sz="800" i="1" spc="-30">
                <a:solidFill>
                  <a:srgbClr val="799F29"/>
                </a:solidFill>
                <a:latin typeface="Calibri" panose="02020603050405020304" pitchFamily="2"/>
              </a:rPr>
              <a:t>Reg. (EU) 2023/1115 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idx="10"/>
          </p:nvPr>
        </p:nvSpPr>
        <p:spPr>
          <a:xfrm>
            <a:off x="4178935" y="2863215"/>
            <a:ext cx="798195" cy="42227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270" rIns="0" bIns="0" anchor="t"/>
          <a:lstStyle/>
          <a:p>
            <a:pPr marL="45720" marR="0" indent="0" algn="l">
              <a:lnSpc>
                <a:spcPts val="1600"/>
              </a:lnSpc>
              <a:spcAft>
                <a:spcPts val="0"/>
              </a:spcAft>
            </a:pPr>
            <a:r>
              <a:rPr lang="en-US" sz="1400" b="1" spc="-30">
                <a:solidFill>
                  <a:srgbClr val="09442F"/>
                </a:solidFill>
                <a:latin typeface="Arial" panose="02020603050405020304" pitchFamily="2"/>
              </a:rPr>
              <a:t>LULUCF </a:t>
            </a:r>
          </a:p>
          <a:p>
            <a:pPr marL="0" marR="0" indent="0" algn="l">
              <a:lnSpc>
                <a:spcPts val="800"/>
              </a:lnSpc>
              <a:spcBef>
                <a:spcPts val="895"/>
              </a:spcBef>
              <a:spcAft>
                <a:spcPts val="0"/>
              </a:spcAft>
            </a:pPr>
            <a:r>
              <a:rPr lang="en-US" sz="800" i="1" spc="-30">
                <a:solidFill>
                  <a:srgbClr val="799F29"/>
                </a:solidFill>
                <a:latin typeface="Calibri" panose="02020603050405020304" pitchFamily="2"/>
              </a:rPr>
              <a:t>Reg. (EU) 2018/841 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idx="10"/>
          </p:nvPr>
        </p:nvSpPr>
        <p:spPr>
          <a:xfrm>
            <a:off x="6653530" y="2863215"/>
            <a:ext cx="1506220" cy="2038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270" rIns="0" bIns="0" anchor="t"/>
          <a:lstStyle/>
          <a:p>
            <a:pPr marL="0" marR="0" indent="0" algn="l">
              <a:lnSpc>
                <a:spcPts val="1600"/>
              </a:lnSpc>
              <a:spcAft>
                <a:spcPts val="0"/>
              </a:spcAft>
            </a:pPr>
            <a:r>
              <a:rPr lang="en-US" sz="1400" b="1" spc="-50">
                <a:solidFill>
                  <a:srgbClr val="09442F"/>
                </a:solidFill>
                <a:latin typeface="Arial" panose="02020603050405020304" pitchFamily="2"/>
              </a:rPr>
              <a:t>FOREST EUROPE 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idx="10"/>
          </p:nvPr>
        </p:nvSpPr>
        <p:spPr>
          <a:xfrm>
            <a:off x="892810" y="3469640"/>
            <a:ext cx="1984375" cy="3949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274320" marR="0" indent="0" algn="l">
              <a:lnSpc>
                <a:spcPts val="1000"/>
              </a:lnSpc>
              <a:spcAft>
                <a:spcPts val="0"/>
              </a:spcAft>
            </a:pPr>
            <a:r>
              <a:rPr lang="en-US" sz="850" spc="0">
                <a:solidFill>
                  <a:srgbClr val="5B665F"/>
                </a:solidFill>
                <a:latin typeface="Calibri" panose="02020603050405020304" pitchFamily="2"/>
              </a:rPr>
              <a:t>Geospatial records of timber origin and a declaration that no deforestation has taken place since 2020 </a:t>
            </a:r>
          </a:p>
        </p:txBody>
      </p:sp>
      <p:sp>
        <p:nvSpPr>
          <p:cNvPr id="24" name="Text Placeholder 23"/>
          <p:cNvSpPr>
            <a:spLocks noGrp="1"/>
          </p:cNvSpPr>
          <p:nvPr>
            <p:ph type="body" idx="10"/>
          </p:nvPr>
        </p:nvSpPr>
        <p:spPr>
          <a:xfrm>
            <a:off x="3550920" y="3469640"/>
            <a:ext cx="2060575" cy="3949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just">
              <a:lnSpc>
                <a:spcPts val="1000"/>
              </a:lnSpc>
              <a:spcAft>
                <a:spcPts val="0"/>
              </a:spcAft>
            </a:pPr>
            <a:r>
              <a:rPr lang="en-US" sz="850" spc="-5">
                <a:solidFill>
                  <a:srgbClr val="5B665F"/>
                </a:solidFill>
                <a:latin typeface="Calibri" panose="02020603050405020304" pitchFamily="2"/>
              </a:rPr>
              <a:t>Accounting for carbon stocks and fluxes in the forestry sector using the IPCC methodology for </a:t>
            </a:r>
          </a:p>
          <a:p>
            <a:pPr marL="548640" marR="0" indent="0" algn="l">
              <a:lnSpc>
                <a:spcPts val="800"/>
              </a:lnSpc>
              <a:spcBef>
                <a:spcPts val="285"/>
              </a:spcBef>
              <a:spcAft>
                <a:spcPts val="0"/>
              </a:spcAft>
            </a:pPr>
            <a:r>
              <a:rPr lang="en-US" sz="850" spc="0">
                <a:solidFill>
                  <a:srgbClr val="5B665F"/>
                </a:solidFill>
                <a:latin typeface="Calibri" panose="02020603050405020304" pitchFamily="2"/>
              </a:rPr>
              <a:t>the Paris Agreement. 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idx="10"/>
          </p:nvPr>
        </p:nvSpPr>
        <p:spPr>
          <a:xfrm>
            <a:off x="6510655" y="3469640"/>
            <a:ext cx="1801495" cy="3949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502920" marR="0" indent="0" algn="l">
              <a:lnSpc>
                <a:spcPts val="1000"/>
              </a:lnSpc>
              <a:spcAft>
                <a:spcPts val="0"/>
              </a:spcAft>
            </a:pPr>
            <a:r>
              <a:rPr lang="en-US" sz="850" spc="0">
                <a:solidFill>
                  <a:srgbClr val="5B665F"/>
                </a:solidFill>
                <a:latin typeface="Calibri" panose="02020603050405020304" pitchFamily="2"/>
              </a:rPr>
              <a:t>Reporting across seven thematic areas of sustainable forest </a:t>
            </a:r>
          </a:p>
          <a:p>
            <a:pPr marL="594360" marR="0" indent="0" algn="l">
              <a:lnSpc>
                <a:spcPts val="800"/>
              </a:lnSpc>
              <a:spcBef>
                <a:spcPts val="290"/>
              </a:spcBef>
              <a:spcAft>
                <a:spcPts val="0"/>
              </a:spcAft>
            </a:pPr>
            <a:r>
              <a:rPr lang="en-US" sz="850" spc="-5">
                <a:solidFill>
                  <a:srgbClr val="5B665F"/>
                </a:solidFill>
                <a:latin typeface="Calibri" panose="02020603050405020304" pitchFamily="2"/>
              </a:rPr>
              <a:t>management. 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idx="10"/>
          </p:nvPr>
        </p:nvSpPr>
        <p:spPr>
          <a:xfrm>
            <a:off x="9147175" y="3469640"/>
            <a:ext cx="2164080" cy="2641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274320" marR="0" indent="0" algn="l">
              <a:lnSpc>
                <a:spcPts val="1000"/>
              </a:lnSpc>
              <a:spcAft>
                <a:spcPts val="0"/>
              </a:spcAft>
            </a:pPr>
            <a:r>
              <a:rPr lang="en-US" sz="850" spc="0">
                <a:solidFill>
                  <a:srgbClr val="5B665F"/>
                </a:solidFill>
                <a:latin typeface="Calibri" panose="02020603050405020304" pitchFamily="2"/>
              </a:rPr>
              <a:t>Global Forest Resources Assessment; Ukraine has been submitting reports since 1990. </a:t>
            </a:r>
          </a:p>
        </p:txBody>
      </p:sp>
      <p:sp>
        <p:nvSpPr>
          <p:cNvPr id="27" name="Text Placeholder 26"/>
          <p:cNvSpPr>
            <a:spLocks noGrp="1"/>
          </p:cNvSpPr>
          <p:nvPr>
            <p:ph type="body" idx="10"/>
          </p:nvPr>
        </p:nvSpPr>
        <p:spPr>
          <a:xfrm>
            <a:off x="438785" y="6639560"/>
            <a:ext cx="11303000" cy="23114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91440" marR="0" indent="0" algn="l">
              <a:lnSpc>
                <a:spcPts val="800"/>
              </a:lnSpc>
              <a:spcAft>
                <a:spcPts val="95"/>
              </a:spcAft>
            </a:pPr>
            <a:r>
              <a:rPr lang="en-US" sz="700" spc="0">
                <a:solidFill>
                  <a:srgbClr val="88928D"/>
                </a:solidFill>
                <a:latin typeface="Calibri" panose="02020603050405020304" pitchFamily="2"/>
              </a:rPr>
              <a:t>Analysis of the effectiveness of forest management planning and non-timber forest products in Ukraine · </a:t>
            </a:r>
            <a:br/>
            <a:r>
              <a:rPr lang="en-US" sz="700" spc="0">
                <a:solidFill>
                  <a:srgbClr val="88928D"/>
                </a:solidFill>
                <a:latin typeface="Calibri" panose="02020603050405020304" pitchFamily="2"/>
              </a:rPr>
              <a:t>Round table organised by the State Forest Resources Agency in Ukraine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0"/>
          </p:nvPr>
        </p:nvSpPr>
        <p:spPr>
          <a:xfrm>
            <a:off x="4199890" y="1463040"/>
            <a:ext cx="3633470" cy="2185670"/>
          </a:xfrm>
          <a:prstGeom prst="rect">
            <a:avLst/>
          </a:prstGeom>
          <a:solidFill>
            <a:srgbClr val="F0F5EB"/>
          </a:solidFill>
          <a:ln w="18415" cmpd="dbl">
            <a:solidFill>
              <a:srgbClr val="EFF1F0"/>
            </a:solidFill>
            <a:prstDash val="solid"/>
          </a:ln>
        </p:spPr>
        <p:txBody>
          <a:bodyPr vert="horz" lIns="0" tIns="0" rIns="0" bIns="0" anchor="t"/>
          <a:lstStyle/>
          <a:p>
            <a:r>
              <a:rPr lang="en-US"/>
              <a:t>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0"/>
          </p:nvPr>
        </p:nvSpPr>
        <p:spPr>
          <a:xfrm>
            <a:off x="7979410" y="1463040"/>
            <a:ext cx="3633470" cy="2185670"/>
          </a:xfrm>
          <a:prstGeom prst="rect">
            <a:avLst/>
          </a:prstGeom>
          <a:solidFill>
            <a:srgbClr val="F0F5EB"/>
          </a:solidFill>
          <a:ln w="18415" cmpd="dbl">
            <a:solidFill>
              <a:srgbClr val="EFF1F0"/>
            </a:solidFill>
            <a:prstDash val="solid"/>
          </a:ln>
        </p:spPr>
        <p:txBody>
          <a:bodyPr vert="horz" lIns="0" tIns="0" rIns="0" bIns="0" anchor="t"/>
          <a:lstStyle/>
          <a:p>
            <a:r>
              <a:rPr lang="en-US"/>
              <a:t>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>
          <a:xfrm>
            <a:off x="448310" y="1463040"/>
            <a:ext cx="3629660" cy="2185670"/>
          </a:xfrm>
          <a:prstGeom prst="rect">
            <a:avLst/>
          </a:prstGeom>
          <a:solidFill>
            <a:srgbClr val="F0F5EB"/>
          </a:solidFill>
          <a:ln w="18415" cmpd="dbl">
            <a:solidFill>
              <a:srgbClr val="EFF1F0"/>
            </a:solidFill>
            <a:prstDash val="solid"/>
          </a:ln>
        </p:spPr>
        <p:txBody>
          <a:bodyPr vert="horz" lIns="0" tIns="0" rIns="0" bIns="0" anchor="t"/>
          <a:lstStyle/>
          <a:p>
            <a:r>
              <a:rPr lang="en-US"/>
              <a:t>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0"/>
          </p:nvPr>
        </p:nvSpPr>
        <p:spPr>
          <a:xfrm>
            <a:off x="8119745" y="3846830"/>
            <a:ext cx="3633470" cy="2188210"/>
          </a:xfrm>
          <a:prstGeom prst="rect">
            <a:avLst/>
          </a:prstGeom>
          <a:solidFill>
            <a:srgbClr val="F0F5EB"/>
          </a:solidFill>
          <a:ln w="18415" cmpd="dbl">
            <a:solidFill>
              <a:srgbClr val="EFF1F0"/>
            </a:solidFill>
            <a:prstDash val="solid"/>
          </a:ln>
        </p:spPr>
        <p:txBody>
          <a:bodyPr vert="horz" lIns="0" tIns="0" rIns="0" bIns="0" anchor="t"/>
          <a:lstStyle/>
          <a:p>
            <a:r>
              <a:rPr lang="en-US"/>
              <a:t> 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4285615" y="3846830"/>
            <a:ext cx="3630295" cy="2188210"/>
          </a:xfrm>
          <a:prstGeom prst="rect">
            <a:avLst/>
          </a:prstGeom>
          <a:solidFill>
            <a:srgbClr val="F0F5EB"/>
          </a:solidFill>
          <a:ln w="18415" cmpd="dbl">
            <a:solidFill>
              <a:srgbClr val="EFF1F0"/>
            </a:solidFill>
            <a:prstDash val="solid"/>
          </a:ln>
        </p:spPr>
        <p:txBody>
          <a:bodyPr vert="horz" lIns="0" tIns="0" rIns="0" bIns="0" anchor="t"/>
          <a:lstStyle/>
          <a:p>
            <a:r>
              <a:rPr lang="en-US"/>
              <a:t> 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0"/>
          </p:nvPr>
        </p:nvSpPr>
        <p:spPr>
          <a:xfrm>
            <a:off x="448310" y="3846830"/>
            <a:ext cx="3629660" cy="2188210"/>
          </a:xfrm>
          <a:prstGeom prst="rect">
            <a:avLst/>
          </a:prstGeom>
          <a:solidFill>
            <a:srgbClr val="F0F5EB"/>
          </a:solidFill>
          <a:ln w="18415" cmpd="dbl">
            <a:solidFill>
              <a:srgbClr val="EFF1F0"/>
            </a:solidFill>
            <a:prstDash val="solid"/>
          </a:ln>
        </p:spPr>
        <p:txBody>
          <a:bodyPr vert="horz" lIns="0" tIns="0" rIns="0" bIns="0" anchor="t"/>
          <a:lstStyle/>
          <a:p>
            <a:r>
              <a:rPr lang="en-US"/>
              <a:t> </a:t>
            </a:r>
          </a:p>
        </p:txBody>
      </p:sp>
      <p:pic>
        <p:nvPicPr>
          <p:cNvPr id="12" name="Picture 11"/>
          <p:cNvPicPr/>
          <p:nvPr/>
        </p:nvPicPr>
        <p:blipFill>
          <a:blip r:embed="rId2"/>
          <a:stretch>
            <a:fillRect/>
          </a:stretch>
        </p:blipFill>
        <p:spPr>
          <a:xfrm>
            <a:off x="11360150" y="292735"/>
            <a:ext cx="420370" cy="423545"/>
          </a:xfrm>
          <a:prstGeom prst="rect">
            <a:avLst/>
          </a:prstGeom>
        </p:spPr>
      </p:pic>
      <p:pic>
        <p:nvPicPr>
          <p:cNvPr id="15" name="Picture 14"/>
          <p:cNvPicPr/>
          <p:nvPr/>
        </p:nvPicPr>
        <p:blipFill>
          <a:blip r:embed="rId3"/>
          <a:stretch>
            <a:fillRect/>
          </a:stretch>
        </p:blipFill>
        <p:spPr>
          <a:xfrm>
            <a:off x="457200" y="320040"/>
            <a:ext cx="506095" cy="509270"/>
          </a:xfrm>
          <a:prstGeom prst="rect">
            <a:avLst/>
          </a:prstGeom>
        </p:spPr>
      </p:pic>
      <p:pic>
        <p:nvPicPr>
          <p:cNvPr id="17" name="Picture 16"/>
          <p:cNvPicPr/>
          <p:nvPr/>
        </p:nvPicPr>
        <p:blipFill>
          <a:blip r:embed="rId4"/>
          <a:stretch>
            <a:fillRect/>
          </a:stretch>
        </p:blipFill>
        <p:spPr>
          <a:xfrm>
            <a:off x="438785" y="1463040"/>
            <a:ext cx="11314430" cy="4599305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idx="10"/>
          </p:nvPr>
        </p:nvSpPr>
        <p:spPr>
          <a:xfrm>
            <a:off x="1243330" y="292100"/>
            <a:ext cx="3886200" cy="2527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5240" rIns="0" bIns="0" anchor="t"/>
          <a:lstStyle/>
          <a:p>
            <a:pPr marL="0" marR="0" indent="0" algn="l">
              <a:lnSpc>
                <a:spcPts val="1100"/>
              </a:lnSpc>
              <a:spcAft>
                <a:spcPts val="775"/>
              </a:spcAft>
            </a:pPr>
            <a:r>
              <a:rPr lang="en-US" sz="950" b="1" spc="0">
                <a:solidFill>
                  <a:srgbClr val="799F29"/>
                </a:solidFill>
                <a:latin typeface="Calibri" panose="02020603050405020304" pitchFamily="2"/>
              </a:rPr>
              <a:t>PART II · CONCEPTUAL PROGRAMME 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idx="10"/>
          </p:nvPr>
        </p:nvSpPr>
        <p:spPr>
          <a:xfrm>
            <a:off x="1243330" y="544830"/>
            <a:ext cx="3886200" cy="9144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4925" rIns="0" bIns="0" anchor="t"/>
          <a:lstStyle/>
          <a:p>
            <a:pPr marL="0" marR="0" indent="0" algn="l">
              <a:lnSpc>
                <a:spcPts val="2400"/>
              </a:lnSpc>
              <a:spcAft>
                <a:spcPts val="4510"/>
              </a:spcAft>
            </a:pPr>
            <a:r>
              <a:rPr lang="en-US" sz="2350" b="1" spc="-10">
                <a:solidFill>
                  <a:srgbClr val="09442F"/>
                </a:solidFill>
                <a:latin typeface="Calibri" panose="02020603050405020304" pitchFamily="2"/>
              </a:rPr>
              <a:t>Six strategic objectives by 2035 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idx="10"/>
          </p:nvPr>
        </p:nvSpPr>
        <p:spPr>
          <a:xfrm>
            <a:off x="11503025" y="728980"/>
            <a:ext cx="131445" cy="1009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0160" rIns="0" bIns="0" anchor="t"/>
          <a:lstStyle/>
          <a:p>
            <a:pPr marL="0" marR="0" indent="0" algn="l">
              <a:lnSpc>
                <a:spcPts val="700"/>
              </a:lnSpc>
              <a:spcAft>
                <a:spcPts val="0"/>
              </a:spcAft>
            </a:pPr>
            <a:r>
              <a:rPr lang="en-US" sz="650" spc="-25">
                <a:solidFill>
                  <a:srgbClr val="88928D"/>
                </a:solidFill>
                <a:latin typeface="Calibri" panose="02020603050405020304" pitchFamily="2"/>
              </a:rPr>
              <a:t>/ 12 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0"/>
          </p:nvPr>
        </p:nvSpPr>
        <p:spPr>
          <a:xfrm>
            <a:off x="11491595" y="384810"/>
            <a:ext cx="187325" cy="2019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0320" rIns="0" bIns="0" anchor="t"/>
          <a:lstStyle/>
          <a:p>
            <a:pPr marL="0" marR="0" indent="0" algn="l">
              <a:lnSpc>
                <a:spcPts val="1400"/>
              </a:lnSpc>
              <a:spcAft>
                <a:spcPts val="0"/>
              </a:spcAft>
            </a:pPr>
            <a:r>
              <a:rPr lang="en-US" sz="1300" b="1" spc="0">
                <a:solidFill>
                  <a:srgbClr val="FFFFFF"/>
                </a:solidFill>
                <a:latin typeface="Calibri" panose="02020603050405020304" pitchFamily="2"/>
              </a:rPr>
              <a:t>6 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10"/>
          </p:nvPr>
        </p:nvSpPr>
        <p:spPr>
          <a:xfrm>
            <a:off x="760095" y="1459230"/>
            <a:ext cx="403225" cy="4813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16230" rIns="0" bIns="0" anchor="t"/>
          <a:lstStyle/>
          <a:p>
            <a:pPr marL="0" marR="0" indent="0" algn="l">
              <a:lnSpc>
                <a:spcPts val="1300"/>
              </a:lnSpc>
              <a:spcAft>
                <a:spcPts val="0"/>
              </a:spcAft>
            </a:pPr>
            <a:r>
              <a:rPr lang="en-US" sz="1150" b="1" spc="0">
                <a:solidFill>
                  <a:srgbClr val="FFFFFF"/>
                </a:solidFill>
                <a:latin typeface="Arial" panose="02020603050405020304" pitchFamily="2"/>
              </a:rPr>
              <a:t>SZ-1 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idx="10"/>
          </p:nvPr>
        </p:nvSpPr>
        <p:spPr>
          <a:xfrm>
            <a:off x="4515485" y="1459230"/>
            <a:ext cx="421005" cy="4813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16230" rIns="0" bIns="0" anchor="t"/>
          <a:lstStyle/>
          <a:p>
            <a:pPr marL="0" marR="0" indent="0" algn="l">
              <a:lnSpc>
                <a:spcPts val="1300"/>
              </a:lnSpc>
              <a:spcAft>
                <a:spcPts val="0"/>
              </a:spcAft>
            </a:pPr>
            <a:r>
              <a:rPr lang="en-US" sz="1150" b="1" spc="0">
                <a:solidFill>
                  <a:srgbClr val="FFFFFF"/>
                </a:solidFill>
                <a:latin typeface="Arial" panose="02020603050405020304" pitchFamily="2"/>
              </a:rPr>
              <a:t>SZ-2 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idx="10"/>
          </p:nvPr>
        </p:nvSpPr>
        <p:spPr>
          <a:xfrm>
            <a:off x="8300720" y="1459230"/>
            <a:ext cx="418465" cy="4813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16230" rIns="0" bIns="0" anchor="t"/>
          <a:lstStyle/>
          <a:p>
            <a:pPr marL="0" marR="0" indent="0" algn="l">
              <a:lnSpc>
                <a:spcPts val="1300"/>
              </a:lnSpc>
              <a:spcAft>
                <a:spcPts val="0"/>
              </a:spcAft>
            </a:pPr>
            <a:r>
              <a:rPr lang="en-US" sz="1150" b="1" spc="0">
                <a:solidFill>
                  <a:srgbClr val="FFFFFF"/>
                </a:solidFill>
                <a:latin typeface="Arial" panose="02020603050405020304" pitchFamily="2"/>
              </a:rPr>
              <a:t>SZ-3 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idx="10"/>
          </p:nvPr>
        </p:nvSpPr>
        <p:spPr>
          <a:xfrm>
            <a:off x="758825" y="1940560"/>
            <a:ext cx="1316990" cy="47879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13690" rIns="0" bIns="0" anchor="t"/>
          <a:lstStyle/>
          <a:p>
            <a:pPr marL="0" marR="0" indent="0" algn="l">
              <a:lnSpc>
                <a:spcPts val="1300"/>
              </a:lnSpc>
              <a:spcAft>
                <a:spcPts val="0"/>
              </a:spcAft>
            </a:pPr>
            <a:r>
              <a:rPr lang="en-US" sz="1150" b="1" spc="-30">
                <a:solidFill>
                  <a:srgbClr val="09442F"/>
                </a:solidFill>
                <a:latin typeface="Arial" panose="02020603050405020304" pitchFamily="2"/>
              </a:rPr>
              <a:t>Institutional reform 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idx="10"/>
          </p:nvPr>
        </p:nvSpPr>
        <p:spPr>
          <a:xfrm>
            <a:off x="4517390" y="1940560"/>
            <a:ext cx="1353185" cy="47879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13690" rIns="0" bIns="0" anchor="t"/>
          <a:lstStyle/>
          <a:p>
            <a:pPr marL="0" marR="0" indent="0" algn="l">
              <a:lnSpc>
                <a:spcPts val="1300"/>
              </a:lnSpc>
              <a:spcAft>
                <a:spcPts val="0"/>
              </a:spcAft>
            </a:pPr>
            <a:r>
              <a:rPr lang="en-US" sz="1150" b="1" spc="-35">
                <a:solidFill>
                  <a:srgbClr val="09442F"/>
                </a:solidFill>
                <a:latin typeface="Arial" panose="02020603050405020304" pitchFamily="2"/>
              </a:rPr>
              <a:t>Regulatory updates 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idx="10"/>
          </p:nvPr>
        </p:nvSpPr>
        <p:spPr>
          <a:xfrm>
            <a:off x="8299450" y="1940560"/>
            <a:ext cx="1472565" cy="47879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13690" rIns="0" bIns="0" anchor="t"/>
          <a:lstStyle/>
          <a:p>
            <a:pPr marL="0" marR="0" indent="0" algn="l">
              <a:lnSpc>
                <a:spcPts val="1300"/>
              </a:lnSpc>
              <a:spcAft>
                <a:spcPts val="0"/>
              </a:spcAft>
            </a:pPr>
            <a:r>
              <a:rPr lang="en-US" sz="1150" b="1" spc="-40">
                <a:solidFill>
                  <a:srgbClr val="09442F"/>
                </a:solidFill>
                <a:latin typeface="Arial" panose="02020603050405020304" pitchFamily="2"/>
              </a:rPr>
              <a:t>Digital transformation </a:t>
            </a:r>
          </a:p>
        </p:txBody>
      </p:sp>
      <p:sp>
        <p:nvSpPr>
          <p:cNvPr id="24" name="Text Placeholder 23"/>
          <p:cNvSpPr>
            <a:spLocks noGrp="1"/>
          </p:cNvSpPr>
          <p:nvPr>
            <p:ph type="body" idx="10"/>
          </p:nvPr>
        </p:nvSpPr>
        <p:spPr>
          <a:xfrm>
            <a:off x="755650" y="2592070"/>
            <a:ext cx="2444750" cy="36131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900"/>
              </a:lnSpc>
              <a:spcAft>
                <a:spcPts val="0"/>
              </a:spcAft>
            </a:pPr>
            <a:r>
              <a:rPr lang="en-US" sz="800" spc="0">
                <a:solidFill>
                  <a:srgbClr val="5B665F"/>
                </a:solidFill>
                <a:latin typeface="Calibri" panose="02020603050405020304" pitchFamily="2"/>
              </a:rPr>
              <a:t>Reorganisation of the ‘Ukrderzhlisproekt’ Association into a Concern ‘Ukrainian Forest Planning’ — a single centre of expertise. 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idx="10"/>
          </p:nvPr>
        </p:nvSpPr>
        <p:spPr>
          <a:xfrm>
            <a:off x="8290560" y="2616200"/>
            <a:ext cx="2706370" cy="2762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just">
              <a:lnSpc>
                <a:spcPts val="1100"/>
              </a:lnSpc>
              <a:spcAft>
                <a:spcPts val="0"/>
              </a:spcAft>
            </a:pPr>
            <a:r>
              <a:rPr lang="en-US" sz="800" spc="0">
                <a:solidFill>
                  <a:srgbClr val="5B665F"/>
                </a:solidFill>
                <a:latin typeface="Calibri" panose="02020603050405020304" pitchFamily="2"/>
              </a:rPr>
              <a:t>A unified platform for the State Forest Cadastre, a WMS/WFS/API geoportal, and Sentinel satellite monitoring. 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idx="10"/>
          </p:nvPr>
        </p:nvSpPr>
        <p:spPr>
          <a:xfrm>
            <a:off x="763270" y="3845560"/>
            <a:ext cx="421005" cy="4813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16230" rIns="0" bIns="0" anchor="t"/>
          <a:lstStyle/>
          <a:p>
            <a:pPr marL="0" marR="0" indent="0" algn="l">
              <a:lnSpc>
                <a:spcPts val="1300"/>
              </a:lnSpc>
              <a:spcAft>
                <a:spcPts val="0"/>
              </a:spcAft>
            </a:pPr>
            <a:r>
              <a:rPr lang="en-US" sz="1150" b="1" spc="0">
                <a:solidFill>
                  <a:srgbClr val="FFFFFF"/>
                </a:solidFill>
                <a:latin typeface="Arial" panose="02020603050405020304" pitchFamily="2"/>
              </a:rPr>
              <a:t>SZ-4 </a:t>
            </a:r>
          </a:p>
        </p:txBody>
      </p:sp>
      <p:sp>
        <p:nvSpPr>
          <p:cNvPr id="27" name="Text Placeholder 26"/>
          <p:cNvSpPr>
            <a:spLocks noGrp="1"/>
          </p:cNvSpPr>
          <p:nvPr>
            <p:ph type="body" idx="10"/>
          </p:nvPr>
        </p:nvSpPr>
        <p:spPr>
          <a:xfrm>
            <a:off x="4600575" y="3845560"/>
            <a:ext cx="418465" cy="4813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16230" rIns="0" bIns="0" anchor="t"/>
          <a:lstStyle/>
          <a:p>
            <a:pPr marL="0" marR="0" indent="0" algn="l">
              <a:lnSpc>
                <a:spcPts val="1300"/>
              </a:lnSpc>
              <a:spcAft>
                <a:spcPts val="0"/>
              </a:spcAft>
            </a:pPr>
            <a:r>
              <a:rPr lang="en-US" sz="1150" b="1" spc="0">
                <a:solidFill>
                  <a:srgbClr val="FFFFFF"/>
                </a:solidFill>
                <a:latin typeface="Arial" panose="02020603050405020304" pitchFamily="2"/>
              </a:rPr>
              <a:t>SZ-5 </a:t>
            </a:r>
          </a:p>
        </p:txBody>
      </p:sp>
      <p:sp>
        <p:nvSpPr>
          <p:cNvPr id="28" name="Text Placeholder 27"/>
          <p:cNvSpPr>
            <a:spLocks noGrp="1"/>
          </p:cNvSpPr>
          <p:nvPr>
            <p:ph type="body" idx="10"/>
          </p:nvPr>
        </p:nvSpPr>
        <p:spPr>
          <a:xfrm>
            <a:off x="8392160" y="3845560"/>
            <a:ext cx="464185" cy="4813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16230" rIns="0" bIns="0" anchor="t"/>
          <a:lstStyle/>
          <a:p>
            <a:pPr marL="0" marR="0" indent="0" algn="l">
              <a:lnSpc>
                <a:spcPts val="1300"/>
              </a:lnSpc>
              <a:spcAft>
                <a:spcPts val="0"/>
              </a:spcAft>
            </a:pPr>
            <a:r>
              <a:rPr lang="en-US" sz="1150" b="1" spc="150">
                <a:solidFill>
                  <a:srgbClr val="FFFFFF"/>
                </a:solidFill>
                <a:latin typeface="Arial" panose="02020603050405020304" pitchFamily="2"/>
              </a:rPr>
              <a:t>SZ-6 </a:t>
            </a:r>
          </a:p>
        </p:txBody>
      </p:sp>
      <p:sp>
        <p:nvSpPr>
          <p:cNvPr id="29" name="Text Placeholder 28"/>
          <p:cNvSpPr>
            <a:spLocks noGrp="1"/>
          </p:cNvSpPr>
          <p:nvPr>
            <p:ph type="body" idx="10"/>
          </p:nvPr>
        </p:nvSpPr>
        <p:spPr>
          <a:xfrm>
            <a:off x="762000" y="4327525"/>
            <a:ext cx="2121535" cy="4813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16230" rIns="0" bIns="0" anchor="t"/>
          <a:lstStyle/>
          <a:p>
            <a:pPr marL="0" marR="0" indent="0" algn="l">
              <a:lnSpc>
                <a:spcPts val="1200"/>
              </a:lnSpc>
              <a:spcAft>
                <a:spcPts val="0"/>
              </a:spcAft>
            </a:pPr>
            <a:r>
              <a:rPr lang="en-US" sz="1150" b="1" spc="-30">
                <a:solidFill>
                  <a:srgbClr val="09442F"/>
                </a:solidFill>
                <a:latin typeface="Arial" panose="02020603050405020304" pitchFamily="2"/>
              </a:rPr>
              <a:t>Forest Inventory and Reporting 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0"/>
          </p:nvPr>
        </p:nvSpPr>
        <p:spPr>
          <a:xfrm>
            <a:off x="4596130" y="4330700"/>
            <a:ext cx="1969135" cy="4813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16230" rIns="0" bIns="0" anchor="t"/>
          <a:lstStyle/>
          <a:p>
            <a:pPr marL="0" marR="0" indent="0" algn="l">
              <a:lnSpc>
                <a:spcPts val="1300"/>
              </a:lnSpc>
              <a:spcAft>
                <a:spcPts val="0"/>
              </a:spcAft>
            </a:pPr>
            <a:r>
              <a:rPr lang="en-US" sz="1150" b="1" spc="-20">
                <a:solidFill>
                  <a:srgbClr val="09442F"/>
                </a:solidFill>
                <a:latin typeface="Arial" panose="02020603050405020304" pitchFamily="2"/>
              </a:rPr>
              <a:t>Sustainable financing model </a:t>
            </a:r>
          </a:p>
        </p:txBody>
      </p:sp>
      <p:sp>
        <p:nvSpPr>
          <p:cNvPr id="31" name="Text Placeholder 30"/>
          <p:cNvSpPr>
            <a:spLocks noGrp="1"/>
          </p:cNvSpPr>
          <p:nvPr>
            <p:ph type="body" idx="10"/>
          </p:nvPr>
        </p:nvSpPr>
        <p:spPr>
          <a:xfrm>
            <a:off x="8436610" y="4327525"/>
            <a:ext cx="1237615" cy="4813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16230" rIns="0" bIns="0" anchor="t"/>
          <a:lstStyle/>
          <a:p>
            <a:pPr marL="0" marR="0" indent="0" algn="l">
              <a:lnSpc>
                <a:spcPts val="1200"/>
              </a:lnSpc>
              <a:spcAft>
                <a:spcPts val="0"/>
              </a:spcAft>
            </a:pPr>
            <a:r>
              <a:rPr lang="en-US" sz="1150" b="1" spc="-45">
                <a:solidFill>
                  <a:srgbClr val="09442F"/>
                </a:solidFill>
                <a:latin typeface="Arial" panose="02020603050405020304" pitchFamily="2"/>
              </a:rPr>
              <a:t>Staff development </a:t>
            </a:r>
          </a:p>
        </p:txBody>
      </p:sp>
      <p:sp>
        <p:nvSpPr>
          <p:cNvPr id="32" name="Text Placeholder 31"/>
          <p:cNvSpPr>
            <a:spLocks noGrp="1"/>
          </p:cNvSpPr>
          <p:nvPr>
            <p:ph type="body" idx="10"/>
          </p:nvPr>
        </p:nvSpPr>
        <p:spPr>
          <a:xfrm>
            <a:off x="8434070" y="4996815"/>
            <a:ext cx="2684780" cy="28257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just">
              <a:lnSpc>
                <a:spcPts val="1100"/>
              </a:lnSpc>
              <a:spcAft>
                <a:spcPts val="0"/>
              </a:spcAft>
            </a:pPr>
            <a:r>
              <a:rPr lang="en-US" sz="800" spc="-5">
                <a:solidFill>
                  <a:srgbClr val="5B665F"/>
                </a:solidFill>
                <a:latin typeface="Calibri" panose="02020603050405020304" pitchFamily="2"/>
              </a:rPr>
              <a:t>500–600 specialists; QA/QC system; accredited service providers; partnerships with universities and the scientific community. </a:t>
            </a:r>
          </a:p>
        </p:txBody>
      </p:sp>
      <p:sp>
        <p:nvSpPr>
          <p:cNvPr id="33" name="Text Placeholder 32"/>
          <p:cNvSpPr>
            <a:spLocks noGrp="1"/>
          </p:cNvSpPr>
          <p:nvPr>
            <p:ph type="body" idx="10"/>
          </p:nvPr>
        </p:nvSpPr>
        <p:spPr>
          <a:xfrm>
            <a:off x="438785" y="6639560"/>
            <a:ext cx="11315700" cy="23114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91440" marR="0" indent="0" algn="l">
              <a:lnSpc>
                <a:spcPts val="800"/>
              </a:lnSpc>
              <a:spcAft>
                <a:spcPts val="95"/>
              </a:spcAft>
            </a:pPr>
            <a:r>
              <a:rPr lang="en-US" sz="700" spc="0">
                <a:solidFill>
                  <a:srgbClr val="88928D"/>
                </a:solidFill>
                <a:latin typeface="Calibri" panose="02020603050405020304" pitchFamily="2"/>
              </a:rPr>
              <a:t>Analysis of the effectiveness of forest management planning and non-timber forest products in Ukraine · </a:t>
            </a:r>
            <a:br/>
            <a:r>
              <a:rPr lang="en-US" sz="700" spc="0">
                <a:solidFill>
                  <a:srgbClr val="88928D"/>
                </a:solidFill>
                <a:latin typeface="Calibri" panose="02020603050405020304" pitchFamily="2"/>
              </a:rPr>
              <a:t>Round table organised by the State Forest Resources Agency in Ukraine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0"/>
          </p:nvPr>
        </p:nvSpPr>
        <p:spPr>
          <a:xfrm>
            <a:off x="3532505" y="1432560"/>
            <a:ext cx="5126990" cy="570230"/>
          </a:xfrm>
          <a:prstGeom prst="rect">
            <a:avLst/>
          </a:prstGeom>
          <a:solidFill>
            <a:srgbClr val="09442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r>
              <a:rPr lang="en-US"/>
              <a:t>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0"/>
          </p:nvPr>
        </p:nvSpPr>
        <p:spPr>
          <a:xfrm>
            <a:off x="6224270" y="3398520"/>
            <a:ext cx="2453640" cy="1798320"/>
          </a:xfrm>
          <a:prstGeom prst="rect">
            <a:avLst/>
          </a:prstGeom>
          <a:solidFill>
            <a:srgbClr val="F0F5EB"/>
          </a:solidFill>
          <a:ln w="18415" cmpd="dbl">
            <a:solidFill>
              <a:srgbClr val="EFF1F0"/>
            </a:solidFill>
            <a:prstDash val="solid"/>
          </a:ln>
        </p:spPr>
        <p:txBody>
          <a:bodyPr vert="horz" lIns="0" tIns="0" rIns="0" bIns="0" anchor="t"/>
          <a:lstStyle/>
          <a:p>
            <a:r>
              <a:rPr lang="en-US"/>
              <a:t>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>
          <a:xfrm>
            <a:off x="8927465" y="3398520"/>
            <a:ext cx="2453640" cy="1798320"/>
          </a:xfrm>
          <a:prstGeom prst="rect">
            <a:avLst/>
          </a:prstGeom>
          <a:solidFill>
            <a:srgbClr val="F0F5EB"/>
          </a:solidFill>
          <a:ln w="18415" cmpd="dbl">
            <a:solidFill>
              <a:srgbClr val="EFF1F0"/>
            </a:solidFill>
            <a:prstDash val="solid"/>
          </a:ln>
        </p:spPr>
        <p:txBody>
          <a:bodyPr vert="horz" lIns="0" tIns="0" rIns="0" bIns="0" anchor="t"/>
          <a:lstStyle/>
          <a:p>
            <a:r>
              <a:rPr lang="en-US"/>
              <a:t>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0"/>
          </p:nvPr>
        </p:nvSpPr>
        <p:spPr>
          <a:xfrm>
            <a:off x="3517265" y="3398520"/>
            <a:ext cx="2453640" cy="1798320"/>
          </a:xfrm>
          <a:prstGeom prst="rect">
            <a:avLst/>
          </a:prstGeom>
          <a:solidFill>
            <a:srgbClr val="F0F5EB"/>
          </a:solidFill>
          <a:ln w="18415" cmpd="dbl">
            <a:solidFill>
              <a:srgbClr val="EFF1F0"/>
            </a:solidFill>
            <a:prstDash val="solid"/>
          </a:ln>
        </p:spPr>
        <p:txBody>
          <a:bodyPr vert="horz" lIns="0" tIns="0" rIns="0" bIns="0" anchor="t"/>
          <a:lstStyle/>
          <a:p>
            <a:r>
              <a:rPr lang="en-US"/>
              <a:t> 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814070" y="3398520"/>
            <a:ext cx="2440940" cy="1798320"/>
          </a:xfrm>
          <a:prstGeom prst="rect">
            <a:avLst/>
          </a:prstGeom>
          <a:solidFill>
            <a:srgbClr val="F0F5EB"/>
          </a:solidFill>
          <a:ln w="18415" cmpd="dbl">
            <a:solidFill>
              <a:srgbClr val="EFF1F0"/>
            </a:solidFill>
            <a:prstDash val="solid"/>
          </a:ln>
        </p:spPr>
        <p:txBody>
          <a:bodyPr vert="horz" lIns="0" tIns="0" rIns="0" bIns="0" anchor="t"/>
          <a:lstStyle/>
          <a:p>
            <a:r>
              <a:rPr lang="en-US"/>
              <a:t> </a:t>
            </a:r>
          </a:p>
        </p:txBody>
      </p:sp>
      <p:pic>
        <p:nvPicPr>
          <p:cNvPr id="11" name="Picture 10"/>
          <p:cNvPicPr/>
          <p:nvPr/>
        </p:nvPicPr>
        <p:blipFill>
          <a:blip r:embed="rId2"/>
          <a:stretch>
            <a:fillRect/>
          </a:stretch>
        </p:blipFill>
        <p:spPr>
          <a:xfrm>
            <a:off x="11360150" y="292735"/>
            <a:ext cx="420370" cy="423545"/>
          </a:xfrm>
          <a:prstGeom prst="rect">
            <a:avLst/>
          </a:prstGeom>
        </p:spPr>
      </p:pic>
      <p:pic>
        <p:nvPicPr>
          <p:cNvPr id="14" name="Picture 13"/>
          <p:cNvPicPr/>
          <p:nvPr/>
        </p:nvPicPr>
        <p:blipFill>
          <a:blip r:embed="rId3"/>
          <a:stretch>
            <a:fillRect/>
          </a:stretch>
        </p:blipFill>
        <p:spPr>
          <a:xfrm>
            <a:off x="457200" y="320040"/>
            <a:ext cx="506095" cy="509270"/>
          </a:xfrm>
          <a:prstGeom prst="rect">
            <a:avLst/>
          </a:prstGeom>
        </p:spPr>
      </p:pic>
      <p:pic>
        <p:nvPicPr>
          <p:cNvPr id="16" name="Picture 15"/>
          <p:cNvPicPr/>
          <p:nvPr/>
        </p:nvPicPr>
        <p:blipFill>
          <a:blip r:embed="rId4"/>
          <a:stretch>
            <a:fillRect/>
          </a:stretch>
        </p:blipFill>
        <p:spPr>
          <a:xfrm>
            <a:off x="804545" y="1432560"/>
            <a:ext cx="10591800" cy="3833495"/>
          </a:xfrm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idx="10"/>
          </p:nvPr>
        </p:nvSpPr>
        <p:spPr>
          <a:xfrm>
            <a:off x="1243330" y="292100"/>
            <a:ext cx="4203700" cy="2527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5240" rIns="0" bIns="0" anchor="t"/>
          <a:lstStyle/>
          <a:p>
            <a:pPr marL="0" marR="0" indent="0" algn="l">
              <a:lnSpc>
                <a:spcPts val="1100"/>
              </a:lnSpc>
              <a:spcAft>
                <a:spcPts val="775"/>
              </a:spcAft>
            </a:pPr>
            <a:r>
              <a:rPr lang="en-US" sz="950" b="1" spc="0">
                <a:solidFill>
                  <a:srgbClr val="799F29"/>
                </a:solidFill>
                <a:latin typeface="Calibri" panose="02020603050405020304" pitchFamily="2"/>
              </a:rPr>
              <a:t>PART II · ORGANISATIONAL MODEL 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idx="10"/>
          </p:nvPr>
        </p:nvSpPr>
        <p:spPr>
          <a:xfrm>
            <a:off x="1243330" y="544830"/>
            <a:ext cx="4203700" cy="8877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4925" rIns="0" bIns="0" anchor="t"/>
          <a:lstStyle/>
          <a:p>
            <a:pPr marL="0" marR="0" indent="0" algn="r">
              <a:lnSpc>
                <a:spcPts val="2400"/>
              </a:lnSpc>
              <a:spcAft>
                <a:spcPts val="4295"/>
              </a:spcAft>
            </a:pPr>
            <a:r>
              <a:rPr lang="en-US" sz="2350" b="1" spc="-15">
                <a:solidFill>
                  <a:srgbClr val="09442F"/>
                </a:solidFill>
                <a:latin typeface="Calibri" panose="02020603050405020304" pitchFamily="2"/>
              </a:rPr>
              <a:t>‘Ukrainian Forest Planning’ Group 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idx="10"/>
          </p:nvPr>
        </p:nvSpPr>
        <p:spPr>
          <a:xfrm>
            <a:off x="11503025" y="728980"/>
            <a:ext cx="131445" cy="1009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0160" rIns="0" bIns="0" anchor="t"/>
          <a:lstStyle/>
          <a:p>
            <a:pPr marL="0" marR="0" indent="0" algn="l">
              <a:lnSpc>
                <a:spcPts val="700"/>
              </a:lnSpc>
              <a:spcAft>
                <a:spcPts val="0"/>
              </a:spcAft>
            </a:pPr>
            <a:r>
              <a:rPr lang="en-US" sz="650" spc="-25">
                <a:solidFill>
                  <a:srgbClr val="88928D"/>
                </a:solidFill>
                <a:latin typeface="Calibri" panose="02020603050405020304" pitchFamily="2"/>
              </a:rPr>
              <a:t>/ 12 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10"/>
          </p:nvPr>
        </p:nvSpPr>
        <p:spPr>
          <a:xfrm>
            <a:off x="11495405" y="384810"/>
            <a:ext cx="177165" cy="2019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0320" rIns="0" bIns="0" anchor="t"/>
          <a:lstStyle/>
          <a:p>
            <a:pPr marL="0" marR="0" indent="0" algn="l">
              <a:lnSpc>
                <a:spcPts val="1400"/>
              </a:lnSpc>
              <a:spcAft>
                <a:spcPts val="0"/>
              </a:spcAft>
            </a:pPr>
            <a:r>
              <a:rPr lang="en-US" sz="1300" b="1" spc="0">
                <a:solidFill>
                  <a:srgbClr val="FFFFFF"/>
                </a:solidFill>
                <a:latin typeface="Calibri" panose="02020603050405020304" pitchFamily="2"/>
              </a:rPr>
              <a:t>7 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10"/>
          </p:nvPr>
        </p:nvSpPr>
        <p:spPr>
          <a:xfrm>
            <a:off x="5321935" y="1468120"/>
            <a:ext cx="1572895" cy="16827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540" rIns="0" bIns="0" anchor="t"/>
          <a:lstStyle/>
          <a:p>
            <a:pPr marL="0" marR="0" indent="0" algn="ctr">
              <a:lnSpc>
                <a:spcPts val="1200"/>
              </a:lnSpc>
              <a:spcAft>
                <a:spcPts val="0"/>
              </a:spcAft>
            </a:pPr>
            <a:r>
              <a:rPr lang="en-US" sz="1150" b="1" spc="-55">
                <a:solidFill>
                  <a:srgbClr val="FFFFFF"/>
                </a:solidFill>
                <a:latin typeface="Arial" panose="02020603050405020304" pitchFamily="2"/>
              </a:rPr>
              <a:t>SUPERVISORY BOARD 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10"/>
          </p:nvPr>
        </p:nvSpPr>
        <p:spPr>
          <a:xfrm>
            <a:off x="3593465" y="2354580"/>
            <a:ext cx="3938270" cy="15811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270" rIns="0" bIns="0" anchor="t"/>
          <a:lstStyle/>
          <a:p>
            <a:pPr marL="0" marR="0" indent="0" algn="l">
              <a:lnSpc>
                <a:spcPts val="1200"/>
              </a:lnSpc>
              <a:spcAft>
                <a:spcPts val="0"/>
              </a:spcAft>
            </a:pPr>
            <a:r>
              <a:rPr lang="en-US" sz="1100" b="1" spc="-15">
                <a:solidFill>
                  <a:srgbClr val="FFFFFF"/>
                </a:solidFill>
                <a:latin typeface="Arial" panose="02020603050405020304" pitchFamily="2"/>
              </a:rPr>
              <a:t>UKRAINIAN FOREST PLANNING Ltd — managing company 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idx="10"/>
          </p:nvPr>
        </p:nvSpPr>
        <p:spPr>
          <a:xfrm>
            <a:off x="3544570" y="2676525"/>
            <a:ext cx="4480560" cy="1123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0160" rIns="0" bIns="0" anchor="t"/>
          <a:lstStyle/>
          <a:p>
            <a:pPr marL="0" marR="0" indent="0" algn="l">
              <a:lnSpc>
                <a:spcPts val="800"/>
              </a:lnSpc>
              <a:spcAft>
                <a:spcPts val="25"/>
              </a:spcAft>
            </a:pPr>
            <a:r>
              <a:rPr lang="en-US" sz="750" spc="-5">
                <a:solidFill>
                  <a:srgbClr val="FFFFFF"/>
                </a:solidFill>
                <a:latin typeface="Calibri" panose="02020603050405020304" pitchFamily="2"/>
              </a:rPr>
              <a:t>FMP/NFI methodology · QA/QC · Accreditation of contractors · Digital platform · Human resources and legal support 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idx="10"/>
          </p:nvPr>
        </p:nvSpPr>
        <p:spPr>
          <a:xfrm>
            <a:off x="1264920" y="3631565"/>
            <a:ext cx="1014730" cy="3168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635" rIns="0" bIns="0" anchor="t"/>
          <a:lstStyle/>
          <a:p>
            <a:pPr marL="0" marR="0" indent="0" algn="l">
              <a:lnSpc>
                <a:spcPts val="1200"/>
              </a:lnSpc>
              <a:spcAft>
                <a:spcPts val="0"/>
              </a:spcAft>
            </a:pPr>
            <a:r>
              <a:rPr lang="en-US" sz="1000" b="1" spc="-5">
                <a:solidFill>
                  <a:srgbClr val="09442F"/>
                </a:solidFill>
                <a:latin typeface="Arial" panose="02020603050405020304" pitchFamily="2"/>
              </a:rPr>
              <a:t>National Forest Inventory Ltd 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idx="10"/>
          </p:nvPr>
        </p:nvSpPr>
        <p:spPr>
          <a:xfrm>
            <a:off x="4117975" y="3631565"/>
            <a:ext cx="765175" cy="3168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635" rIns="0" bIns="0" anchor="t"/>
          <a:lstStyle/>
          <a:p>
            <a:pPr marL="0" marR="0" indent="0" algn="l">
              <a:lnSpc>
                <a:spcPts val="1200"/>
              </a:lnSpc>
              <a:spcAft>
                <a:spcPts val="0"/>
              </a:spcAft>
            </a:pPr>
            <a:r>
              <a:rPr lang="en-US" sz="1000" b="1" spc="-15">
                <a:solidFill>
                  <a:srgbClr val="09442F"/>
                </a:solidFill>
                <a:latin typeface="Arial" panose="02020603050405020304" pitchFamily="2"/>
              </a:rPr>
              <a:t>State Forest Cadastre Ltd 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idx="10"/>
          </p:nvPr>
        </p:nvSpPr>
        <p:spPr>
          <a:xfrm>
            <a:off x="6854825" y="3631565"/>
            <a:ext cx="1054735" cy="47561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5240" rIns="0" bIns="0" anchor="t"/>
          <a:lstStyle/>
          <a:p>
            <a:pPr marL="91440" marR="0" indent="0" algn="l">
              <a:lnSpc>
                <a:spcPts val="1100"/>
              </a:lnSpc>
              <a:spcAft>
                <a:spcPts val="0"/>
              </a:spcAft>
            </a:pPr>
            <a:r>
              <a:rPr lang="en-US" sz="1000" b="1" spc="-20">
                <a:solidFill>
                  <a:srgbClr val="09442F"/>
                </a:solidFill>
                <a:latin typeface="Arial" panose="02020603050405020304" pitchFamily="2"/>
              </a:rPr>
              <a:t>Forest </a:t>
            </a:r>
          </a:p>
          <a:p>
            <a:pPr marL="0" marR="0" indent="0" algn="l">
              <a:lnSpc>
                <a:spcPts val="1200"/>
              </a:lnSpc>
              <a:spcBef>
                <a:spcPts val="5"/>
              </a:spcBef>
              <a:spcAft>
                <a:spcPts val="0"/>
              </a:spcAft>
            </a:pPr>
            <a:r>
              <a:rPr lang="en-US" sz="1000" b="1" spc="-20">
                <a:solidFill>
                  <a:srgbClr val="09442F"/>
                </a:solidFill>
                <a:latin typeface="Arial" panose="02020603050405020304" pitchFamily="2"/>
              </a:rPr>
              <a:t>Management Expeditions (LLC) 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idx="10"/>
          </p:nvPr>
        </p:nvSpPr>
        <p:spPr>
          <a:xfrm>
            <a:off x="9787255" y="3655695"/>
            <a:ext cx="591185" cy="337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1300"/>
              </a:lnSpc>
              <a:spcAft>
                <a:spcPts val="0"/>
              </a:spcAft>
            </a:pPr>
            <a:r>
              <a:rPr lang="en-US" sz="1000" b="1" spc="-15">
                <a:solidFill>
                  <a:srgbClr val="09442F"/>
                </a:solidFill>
                <a:latin typeface="Arial" panose="02020603050405020304" pitchFamily="2"/>
              </a:rPr>
              <a:t>Private </a:t>
            </a:r>
            <a:r>
              <a:rPr lang="en-US" sz="1000" b="1" spc="-15">
                <a:solidFill>
                  <a:srgbClr val="09442F"/>
                </a:solidFill>
                <a:latin typeface="Calibri" panose="02020603050405020304" pitchFamily="2"/>
              </a:rPr>
              <a:t>contractors </a:t>
            </a:r>
          </a:p>
        </p:txBody>
      </p:sp>
      <p:sp>
        <p:nvSpPr>
          <p:cNvPr id="24" name="Text Placeholder 23"/>
          <p:cNvSpPr>
            <a:spLocks noGrp="1"/>
          </p:cNvSpPr>
          <p:nvPr>
            <p:ph type="body" idx="10"/>
          </p:nvPr>
        </p:nvSpPr>
        <p:spPr>
          <a:xfrm>
            <a:off x="1176655" y="4240530"/>
            <a:ext cx="1731010" cy="3683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ts val="900"/>
              </a:lnSpc>
              <a:spcAft>
                <a:spcPts val="0"/>
              </a:spcAft>
            </a:pPr>
            <a:r>
              <a:rPr lang="en-US" sz="750" spc="0">
                <a:solidFill>
                  <a:srgbClr val="5B665F"/>
                </a:solidFill>
                <a:latin typeface="Calibri" panose="02020603050405020304" pitchFamily="2"/>
              </a:rPr>
              <a:t>National Forest Inventory in accordance with FAO/EU standards; FAO FRA, </a:t>
            </a:r>
          </a:p>
          <a:p>
            <a:pPr marL="0" marR="0" indent="0" algn="ctr">
              <a:lnSpc>
                <a:spcPts val="800"/>
              </a:lnSpc>
              <a:spcBef>
                <a:spcPts val="375"/>
              </a:spcBef>
              <a:spcAft>
                <a:spcPts val="0"/>
              </a:spcAft>
            </a:pPr>
            <a:r>
              <a:rPr lang="en-US" sz="750" spc="0">
                <a:solidFill>
                  <a:srgbClr val="5B665F"/>
                </a:solidFill>
                <a:latin typeface="Calibri" panose="02020603050405020304" pitchFamily="2"/>
              </a:rPr>
              <a:t>FOREST EUROPE, LULUCF, EUDR 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idx="10"/>
          </p:nvPr>
        </p:nvSpPr>
        <p:spPr>
          <a:xfrm>
            <a:off x="3886200" y="4210685"/>
            <a:ext cx="1731010" cy="41338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4445" rIns="0" bIns="0" anchor="t"/>
          <a:lstStyle/>
          <a:p>
            <a:pPr marL="0" marR="0" indent="0" algn="ctr">
              <a:lnSpc>
                <a:spcPts val="1100"/>
              </a:lnSpc>
              <a:spcAft>
                <a:spcPts val="0"/>
              </a:spcAft>
            </a:pPr>
            <a:r>
              <a:rPr lang="en-US" sz="750" spc="-5">
                <a:solidFill>
                  <a:srgbClr val="5B665F"/>
                </a:solidFill>
                <a:latin typeface="Calibri" panose="02020603050405020304" pitchFamily="2"/>
              </a:rPr>
              <a:t>Cadastral management; interoperability </a:t>
            </a:r>
            <a:br/>
            <a:r>
              <a:rPr lang="en-US" sz="750" spc="-5">
                <a:solidFill>
                  <a:srgbClr val="5B665F"/>
                </a:solidFill>
                <a:latin typeface="Calibri" panose="02020603050405020304" pitchFamily="2"/>
              </a:rPr>
              <a:t>with the State Land Cadastre, the Register of </a:t>
            </a:r>
            <a:br/>
            <a:r>
              <a:rPr lang="en-US" sz="750" spc="-5">
                <a:solidFill>
                  <a:srgbClr val="5B665F"/>
                </a:solidFill>
                <a:latin typeface="Calibri" panose="02020603050405020304" pitchFamily="2"/>
              </a:rPr>
              <a:t>Rights and the Electronic Land Register 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idx="10"/>
          </p:nvPr>
        </p:nvSpPr>
        <p:spPr>
          <a:xfrm>
            <a:off x="6934200" y="4210685"/>
            <a:ext cx="1042670" cy="28511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182880" marR="0" indent="0" algn="l">
              <a:lnSpc>
                <a:spcPts val="1100"/>
              </a:lnSpc>
              <a:spcAft>
                <a:spcPts val="0"/>
              </a:spcAft>
            </a:pPr>
            <a:r>
              <a:rPr lang="en-US" sz="750" spc="-10">
                <a:solidFill>
                  <a:srgbClr val="5B665F"/>
                </a:solidFill>
                <a:latin typeface="Calibri" panose="02020603050405020304" pitchFamily="2"/>
              </a:rPr>
              <a:t>Field and desk-based work; regional coverage </a:t>
            </a:r>
          </a:p>
        </p:txBody>
      </p:sp>
      <p:sp>
        <p:nvSpPr>
          <p:cNvPr id="27" name="Text Placeholder 26"/>
          <p:cNvSpPr>
            <a:spLocks noGrp="1"/>
          </p:cNvSpPr>
          <p:nvPr>
            <p:ph type="body" idx="10"/>
          </p:nvPr>
        </p:nvSpPr>
        <p:spPr>
          <a:xfrm>
            <a:off x="9460865" y="4210685"/>
            <a:ext cx="1402080" cy="28194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40005" rIns="0" bIns="0" anchor="t"/>
          <a:lstStyle/>
          <a:p>
            <a:pPr marL="0" marR="0" indent="0" algn="l">
              <a:lnSpc>
                <a:spcPts val="800"/>
              </a:lnSpc>
              <a:spcAft>
                <a:spcPts val="0"/>
              </a:spcAft>
            </a:pPr>
            <a:r>
              <a:rPr lang="en-US" sz="750" spc="-15">
                <a:solidFill>
                  <a:srgbClr val="5B665F"/>
                </a:solidFill>
                <a:latin typeface="Calibri" panose="02020603050405020304" pitchFamily="2"/>
              </a:rPr>
              <a:t>Open tenders; accreditation; QA/QC </a:t>
            </a:r>
          </a:p>
          <a:p>
            <a:pPr marL="594360" marR="0" indent="0" algn="l">
              <a:lnSpc>
                <a:spcPts val="800"/>
              </a:lnSpc>
              <a:spcBef>
                <a:spcPts val="345"/>
              </a:spcBef>
              <a:spcAft>
                <a:spcPts val="0"/>
              </a:spcAft>
            </a:pPr>
            <a:r>
              <a:rPr lang="en-US" sz="750" spc="-15">
                <a:solidFill>
                  <a:srgbClr val="5B665F"/>
                </a:solidFill>
                <a:latin typeface="Calibri" panose="02020603050405020304" pitchFamily="2"/>
              </a:rPr>
              <a:t>of the </a:t>
            </a:r>
          </a:p>
        </p:txBody>
      </p:sp>
      <p:sp>
        <p:nvSpPr>
          <p:cNvPr id="28" name="Text Placeholder 27"/>
          <p:cNvSpPr>
            <a:spLocks noGrp="1"/>
          </p:cNvSpPr>
          <p:nvPr>
            <p:ph type="body" idx="10"/>
          </p:nvPr>
        </p:nvSpPr>
        <p:spPr>
          <a:xfrm>
            <a:off x="548640" y="5407660"/>
            <a:ext cx="10972800" cy="146304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65760" marR="1325880" indent="0" algn="l">
              <a:lnSpc>
                <a:spcPts val="900"/>
              </a:lnSpc>
              <a:spcAft>
                <a:spcPts val="0"/>
              </a:spcAft>
            </a:pPr>
            <a:r>
              <a:rPr lang="en-US" sz="750" i="1" spc="0">
                <a:solidFill>
                  <a:srgbClr val="88928D"/>
                </a:solidFill>
                <a:latin typeface="Calibri" panose="02020603050405020304" pitchFamily="2"/>
              </a:rPr>
              <a:t>The model adapts the experience of Lasy Państwowe (Poland), LVM (Latvia) and LESY SR (Slovakia) to the scale of Ukraine (9.7 million hectares of state forests). The term ‘Concern’ is a working title pending a legal opinion (Articles 6–8 of Law No. 4196-IX / Articles 4 and 6 of Law No. 185-V). </a:t>
            </a:r>
          </a:p>
          <a:p>
            <a:pPr marL="0" marR="0" indent="0" algn="l">
              <a:lnSpc>
                <a:spcPts val="900"/>
              </a:lnSpc>
              <a:spcBef>
                <a:spcPts val="7730"/>
              </a:spcBef>
              <a:spcAft>
                <a:spcPts val="95"/>
              </a:spcAft>
            </a:pPr>
            <a:r>
              <a:rPr lang="en-US" sz="700" spc="0">
                <a:solidFill>
                  <a:srgbClr val="88928D"/>
                </a:solidFill>
                <a:latin typeface="Calibri" panose="02020603050405020304" pitchFamily="2"/>
              </a:rPr>
              <a:t>Analysis of the effectiveness of forest management planning and non-timber forest products in Ukraine · </a:t>
            </a:r>
            <a:br/>
            <a:r>
              <a:rPr lang="en-US" sz="700" spc="0">
                <a:solidFill>
                  <a:srgbClr val="88928D"/>
                </a:solidFill>
                <a:latin typeface="Calibri" panose="02020603050405020304" pitchFamily="2"/>
              </a:rPr>
              <a:t>Round table organised by the State Forest Resources Agency in Ukraine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0"/>
          </p:nvPr>
        </p:nvSpPr>
        <p:spPr>
          <a:xfrm>
            <a:off x="7324090" y="1459865"/>
            <a:ext cx="2133600" cy="2853055"/>
          </a:xfrm>
          <a:prstGeom prst="rect">
            <a:avLst/>
          </a:prstGeom>
          <a:solidFill>
            <a:srgbClr val="F0F5EB"/>
          </a:solidFill>
          <a:ln w="18415" cmpd="dbl">
            <a:solidFill>
              <a:srgbClr val="F1F2EE"/>
            </a:solidFill>
            <a:prstDash val="solid"/>
          </a:ln>
        </p:spPr>
        <p:txBody>
          <a:bodyPr vert="horz" lIns="0" tIns="0" rIns="0" bIns="0" anchor="t"/>
          <a:lstStyle/>
          <a:p>
            <a:r>
              <a:rPr lang="en-US"/>
              <a:t>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0"/>
          </p:nvPr>
        </p:nvSpPr>
        <p:spPr>
          <a:xfrm>
            <a:off x="448310" y="1459865"/>
            <a:ext cx="2133600" cy="2853055"/>
          </a:xfrm>
          <a:prstGeom prst="rect">
            <a:avLst/>
          </a:prstGeom>
          <a:solidFill>
            <a:srgbClr val="F0F5EB"/>
          </a:solidFill>
          <a:ln w="18415" cmpd="dbl">
            <a:solidFill>
              <a:srgbClr val="F1F2EE"/>
            </a:solidFill>
            <a:prstDash val="solid"/>
          </a:ln>
        </p:spPr>
        <p:txBody>
          <a:bodyPr vert="horz" lIns="0" tIns="0" rIns="0" bIns="0" anchor="t"/>
          <a:lstStyle/>
          <a:p>
            <a:r>
              <a:rPr lang="en-US"/>
              <a:t>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>
          <a:xfrm>
            <a:off x="9619615" y="1459865"/>
            <a:ext cx="2133600" cy="2853055"/>
          </a:xfrm>
          <a:prstGeom prst="rect">
            <a:avLst/>
          </a:prstGeom>
          <a:solidFill>
            <a:srgbClr val="F0F5EB"/>
          </a:solidFill>
          <a:ln w="18415" cmpd="dbl">
            <a:solidFill>
              <a:srgbClr val="F1F2EE"/>
            </a:solidFill>
            <a:prstDash val="solid"/>
          </a:ln>
        </p:spPr>
        <p:txBody>
          <a:bodyPr vert="horz" lIns="0" tIns="0" rIns="0" bIns="0" anchor="t"/>
          <a:lstStyle/>
          <a:p>
            <a:r>
              <a:rPr lang="en-US"/>
              <a:t>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0"/>
          </p:nvPr>
        </p:nvSpPr>
        <p:spPr>
          <a:xfrm>
            <a:off x="5032375" y="1459865"/>
            <a:ext cx="2121535" cy="2853055"/>
          </a:xfrm>
          <a:prstGeom prst="rect">
            <a:avLst/>
          </a:prstGeom>
          <a:solidFill>
            <a:srgbClr val="F0F5EB"/>
          </a:solidFill>
          <a:ln w="18415" cmpd="dbl">
            <a:solidFill>
              <a:srgbClr val="F1F2EE"/>
            </a:solidFill>
            <a:prstDash val="solid"/>
          </a:ln>
        </p:spPr>
        <p:txBody>
          <a:bodyPr vert="horz" lIns="0" tIns="0" rIns="0" bIns="0" anchor="t"/>
          <a:lstStyle/>
          <a:p>
            <a:r>
              <a:rPr lang="en-US"/>
              <a:t> 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2740025" y="1459865"/>
            <a:ext cx="2121535" cy="2853055"/>
          </a:xfrm>
          <a:prstGeom prst="rect">
            <a:avLst/>
          </a:prstGeom>
          <a:solidFill>
            <a:srgbClr val="F0F5EB"/>
          </a:solidFill>
          <a:ln w="18415" cmpd="dbl">
            <a:solidFill>
              <a:srgbClr val="F1F2EE"/>
            </a:solidFill>
            <a:prstDash val="solid"/>
          </a:ln>
        </p:spPr>
        <p:txBody>
          <a:bodyPr vert="horz" lIns="0" tIns="0" rIns="0" bIns="0" anchor="t"/>
          <a:lstStyle/>
          <a:p>
            <a:r>
              <a:rPr lang="en-US"/>
              <a:t> </a:t>
            </a:r>
          </a:p>
        </p:txBody>
      </p:sp>
      <p:pic>
        <p:nvPicPr>
          <p:cNvPr id="11" name="Picture 10"/>
          <p:cNvPicPr/>
          <p:nvPr/>
        </p:nvPicPr>
        <p:blipFill>
          <a:blip r:embed="rId2"/>
          <a:stretch>
            <a:fillRect/>
          </a:stretch>
        </p:blipFill>
        <p:spPr>
          <a:xfrm>
            <a:off x="11356975" y="292735"/>
            <a:ext cx="423545" cy="423545"/>
          </a:xfrm>
          <a:prstGeom prst="rect">
            <a:avLst/>
          </a:prstGeom>
        </p:spPr>
      </p:pic>
      <p:pic>
        <p:nvPicPr>
          <p:cNvPr id="14" name="Picture 13"/>
          <p:cNvPicPr/>
          <p:nvPr/>
        </p:nvPicPr>
        <p:blipFill>
          <a:blip r:embed="rId3"/>
          <a:stretch>
            <a:fillRect/>
          </a:stretch>
        </p:blipFill>
        <p:spPr>
          <a:xfrm>
            <a:off x="457200" y="320040"/>
            <a:ext cx="506095" cy="509270"/>
          </a:xfrm>
          <a:prstGeom prst="rect">
            <a:avLst/>
          </a:prstGeom>
        </p:spPr>
      </p:pic>
      <p:pic>
        <p:nvPicPr>
          <p:cNvPr id="16" name="Picture 15"/>
          <p:cNvPicPr/>
          <p:nvPr/>
        </p:nvPicPr>
        <p:blipFill>
          <a:blip r:embed="rId4"/>
          <a:stretch>
            <a:fillRect/>
          </a:stretch>
        </p:blipFill>
        <p:spPr>
          <a:xfrm>
            <a:off x="438785" y="1459865"/>
            <a:ext cx="11314430" cy="4532630"/>
          </a:xfrm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idx="10"/>
          </p:nvPr>
        </p:nvSpPr>
        <p:spPr>
          <a:xfrm>
            <a:off x="1243330" y="292100"/>
            <a:ext cx="4838700" cy="2527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5240" rIns="0" bIns="0" anchor="t"/>
          <a:lstStyle/>
          <a:p>
            <a:pPr marL="0" marR="0" indent="0" algn="l">
              <a:lnSpc>
                <a:spcPts val="1100"/>
              </a:lnSpc>
              <a:spcAft>
                <a:spcPts val="775"/>
              </a:spcAft>
            </a:pPr>
            <a:r>
              <a:rPr lang="en-US" sz="950" b="1" spc="0">
                <a:solidFill>
                  <a:srgbClr val="799F29"/>
                </a:solidFill>
                <a:latin typeface="Calibri" panose="02020603050405020304" pitchFamily="2"/>
              </a:rPr>
              <a:t>PART II · FINANCIAL MODEL 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idx="10"/>
          </p:nvPr>
        </p:nvSpPr>
        <p:spPr>
          <a:xfrm>
            <a:off x="1243330" y="544830"/>
            <a:ext cx="4838700" cy="9150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4925" rIns="0" bIns="0" anchor="t"/>
          <a:lstStyle/>
          <a:p>
            <a:pPr marL="0" marR="0" indent="0" algn="r">
              <a:lnSpc>
                <a:spcPts val="2400"/>
              </a:lnSpc>
              <a:spcAft>
                <a:spcPts val="4510"/>
              </a:spcAft>
            </a:pPr>
            <a:r>
              <a:rPr lang="en-US" sz="2350" b="1" spc="-20">
                <a:solidFill>
                  <a:srgbClr val="09442F"/>
                </a:solidFill>
                <a:latin typeface="Calibri" panose="02020603050405020304" pitchFamily="2"/>
              </a:rPr>
              <a:t>Multi-channel financing of the Concern 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idx="10"/>
          </p:nvPr>
        </p:nvSpPr>
        <p:spPr>
          <a:xfrm>
            <a:off x="11503025" y="728980"/>
            <a:ext cx="131445" cy="1009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0160" rIns="0" bIns="0" anchor="t"/>
          <a:lstStyle/>
          <a:p>
            <a:pPr marL="0" marR="0" indent="0" algn="l">
              <a:lnSpc>
                <a:spcPts val="700"/>
              </a:lnSpc>
              <a:spcAft>
                <a:spcPts val="0"/>
              </a:spcAft>
            </a:pPr>
            <a:r>
              <a:rPr lang="en-US" sz="650" spc="-25">
                <a:solidFill>
                  <a:srgbClr val="88928D"/>
                </a:solidFill>
                <a:latin typeface="Calibri" panose="02020603050405020304" pitchFamily="2"/>
              </a:rPr>
              <a:t>/ 12 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10"/>
          </p:nvPr>
        </p:nvSpPr>
        <p:spPr>
          <a:xfrm>
            <a:off x="11491595" y="384810"/>
            <a:ext cx="187325" cy="2019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0320" rIns="0" bIns="0" anchor="t"/>
          <a:lstStyle/>
          <a:p>
            <a:pPr marL="0" marR="0" indent="0" algn="l">
              <a:lnSpc>
                <a:spcPts val="1400"/>
              </a:lnSpc>
              <a:spcAft>
                <a:spcPts val="0"/>
              </a:spcAft>
            </a:pPr>
            <a:r>
              <a:rPr lang="en-US" sz="1300" b="1" spc="0">
                <a:solidFill>
                  <a:srgbClr val="FFFFFF"/>
                </a:solidFill>
                <a:latin typeface="Calibri" panose="02020603050405020304" pitchFamily="2"/>
              </a:rPr>
              <a:t>8 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10"/>
          </p:nvPr>
        </p:nvSpPr>
        <p:spPr>
          <a:xfrm>
            <a:off x="1880870" y="5106035"/>
            <a:ext cx="9555480" cy="31305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just">
              <a:lnSpc>
                <a:spcPts val="1200"/>
              </a:lnSpc>
              <a:spcAft>
                <a:spcPts val="0"/>
              </a:spcAft>
            </a:pPr>
            <a:r>
              <a:rPr lang="en-US" sz="950" spc="0">
                <a:solidFill>
                  <a:srgbClr val="FFFFFF"/>
                </a:solidFill>
                <a:latin typeface="Calibri" panose="02020603050405020304" pitchFamily="2"/>
              </a:rPr>
              <a:t>International benchmark: at Lasy Państwowe (Poland), forest districts transfer 2–5 per cent of net income to the central fund; at ÖBf (Austria), central administration costs amount to 3–4 per cent of the group’s turnover (Deloitte, KPMG). The Group’s objective is for the operational unit to achieve financial self-sufficiency by phase 3 (2031–2035). 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10"/>
          </p:nvPr>
        </p:nvSpPr>
        <p:spPr>
          <a:xfrm>
            <a:off x="1028065" y="2482215"/>
            <a:ext cx="440055" cy="1524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1200"/>
              </a:lnSpc>
              <a:spcAft>
                <a:spcPts val="0"/>
              </a:spcAft>
            </a:pPr>
            <a:r>
              <a:rPr lang="en-US" sz="1050" b="1" spc="0">
                <a:solidFill>
                  <a:srgbClr val="09442F"/>
                </a:solidFill>
                <a:latin typeface="Arial" panose="02020603050405020304" pitchFamily="2"/>
              </a:rPr>
              <a:t>State 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idx="10"/>
          </p:nvPr>
        </p:nvSpPr>
        <p:spPr>
          <a:xfrm>
            <a:off x="2983865" y="2466975"/>
            <a:ext cx="1088390" cy="33845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1300"/>
              </a:lnSpc>
              <a:spcAft>
                <a:spcPts val="0"/>
              </a:spcAft>
            </a:pPr>
            <a:r>
              <a:rPr lang="en-US" sz="1050" b="1" spc="-50">
                <a:solidFill>
                  <a:srgbClr val="09442F"/>
                </a:solidFill>
                <a:latin typeface="Arial" panose="02020603050405020304" pitchFamily="2"/>
              </a:rPr>
              <a:t>Management fees </a:t>
            </a:r>
          </a:p>
          <a:p>
            <a:pPr marL="0" marR="0" indent="0" algn="r">
              <a:lnSpc>
                <a:spcPts val="1300"/>
              </a:lnSpc>
              <a:spcBef>
                <a:spcPts val="25"/>
              </a:spcBef>
              <a:spcAft>
                <a:spcPts val="0"/>
              </a:spcAft>
            </a:pPr>
            <a:r>
              <a:rPr lang="en-US" sz="1050" b="1" spc="-10">
                <a:solidFill>
                  <a:srgbClr val="09442F"/>
                </a:solidFill>
                <a:latin typeface="Arial" panose="02020603050405020304" pitchFamily="2"/>
              </a:rPr>
              <a:t>services 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idx="10"/>
          </p:nvPr>
        </p:nvSpPr>
        <p:spPr>
          <a:xfrm>
            <a:off x="5447030" y="2476500"/>
            <a:ext cx="1094105" cy="33528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1300"/>
              </a:lnSpc>
              <a:spcAft>
                <a:spcPts val="0"/>
              </a:spcAft>
            </a:pPr>
            <a:r>
              <a:rPr lang="en-US" sz="1050" b="1" spc="-20">
                <a:solidFill>
                  <a:srgbClr val="09442F"/>
                </a:solidFill>
                <a:latin typeface="Arial" panose="02020603050405020304" pitchFamily="2"/>
              </a:rPr>
              <a:t>Funds </a:t>
            </a:r>
          </a:p>
          <a:p>
            <a:pPr marL="0" marR="0" indent="0" algn="ctr">
              <a:lnSpc>
                <a:spcPts val="13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050" b="1" spc="-30">
                <a:solidFill>
                  <a:srgbClr val="09442F"/>
                </a:solidFill>
                <a:latin typeface="Arial" panose="02020603050405020304" pitchFamily="2"/>
              </a:rPr>
              <a:t>from forest users 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idx="10"/>
          </p:nvPr>
        </p:nvSpPr>
        <p:spPr>
          <a:xfrm>
            <a:off x="7915910" y="2476500"/>
            <a:ext cx="804545" cy="5029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1300"/>
              </a:lnSpc>
              <a:spcAft>
                <a:spcPts val="0"/>
              </a:spcAft>
            </a:pPr>
            <a:r>
              <a:rPr lang="en-US" sz="1050" b="1" spc="-10">
                <a:solidFill>
                  <a:srgbClr val="09442F"/>
                </a:solidFill>
                <a:latin typeface="Arial" panose="02020603050405020304" pitchFamily="2"/>
              </a:rPr>
              <a:t>International technical assistance 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idx="10"/>
          </p:nvPr>
        </p:nvSpPr>
        <p:spPr>
          <a:xfrm>
            <a:off x="9970135" y="2476500"/>
            <a:ext cx="1009015" cy="33528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274320" marR="0" indent="0" algn="l">
              <a:lnSpc>
                <a:spcPts val="1300"/>
              </a:lnSpc>
              <a:spcAft>
                <a:spcPts val="0"/>
              </a:spcAft>
            </a:pPr>
            <a:r>
              <a:rPr lang="en-US" sz="1050" b="1" spc="-25">
                <a:solidFill>
                  <a:srgbClr val="09442F"/>
                </a:solidFill>
                <a:latin typeface="Arial" panose="02020603050405020304" pitchFamily="2"/>
              </a:rPr>
              <a:t>‘Green’ financial instruments 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idx="10"/>
          </p:nvPr>
        </p:nvSpPr>
        <p:spPr>
          <a:xfrm>
            <a:off x="5611495" y="3094355"/>
            <a:ext cx="987425" cy="1092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0160" rIns="0" bIns="0" anchor="t"/>
          <a:lstStyle/>
          <a:p>
            <a:pPr marL="0" marR="0" indent="0" algn="ctr">
              <a:lnSpc>
                <a:spcPts val="800"/>
              </a:lnSpc>
              <a:spcAft>
                <a:spcPts val="0"/>
              </a:spcAft>
            </a:pPr>
            <a:r>
              <a:rPr lang="en-US" sz="750" spc="-25">
                <a:solidFill>
                  <a:srgbClr val="5B665F"/>
                </a:solidFill>
                <a:latin typeface="Calibri" panose="02020603050405020304" pitchFamily="2"/>
              </a:rPr>
              <a:t>Contractual FMP work via </a:t>
            </a:r>
          </a:p>
        </p:txBody>
      </p:sp>
      <p:sp>
        <p:nvSpPr>
          <p:cNvPr id="24" name="Text Placeholder 23"/>
          <p:cNvSpPr>
            <a:spLocks noGrp="1"/>
          </p:cNvSpPr>
          <p:nvPr>
            <p:ph type="body" idx="10"/>
          </p:nvPr>
        </p:nvSpPr>
        <p:spPr>
          <a:xfrm>
            <a:off x="7903210" y="3094355"/>
            <a:ext cx="957580" cy="1123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0160" rIns="0" bIns="0" anchor="t"/>
          <a:lstStyle/>
          <a:p>
            <a:pPr marL="0" marR="0" indent="0" algn="l">
              <a:lnSpc>
                <a:spcPts val="800"/>
              </a:lnSpc>
              <a:spcAft>
                <a:spcPts val="0"/>
              </a:spcAft>
            </a:pPr>
            <a:r>
              <a:rPr lang="en-US" sz="750" spc="-35">
                <a:solidFill>
                  <a:srgbClr val="5B665F"/>
                </a:solidFill>
                <a:latin typeface="Calibri" panose="02020603050405020304" pitchFamily="2"/>
              </a:rPr>
              <a:t>Digitalisation, equipment, 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idx="10"/>
          </p:nvPr>
        </p:nvSpPr>
        <p:spPr>
          <a:xfrm>
            <a:off x="770890" y="3240405"/>
            <a:ext cx="1234440" cy="1123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0160" rIns="0" bIns="0" anchor="t"/>
          <a:lstStyle/>
          <a:p>
            <a:pPr marL="0" marR="0" indent="0" algn="l">
              <a:lnSpc>
                <a:spcPts val="800"/>
              </a:lnSpc>
              <a:spcAft>
                <a:spcPts val="0"/>
              </a:spcAft>
            </a:pPr>
            <a:r>
              <a:rPr lang="en-US" sz="750" spc="-20">
                <a:solidFill>
                  <a:srgbClr val="5B665F"/>
                </a:solidFill>
                <a:latin typeface="Calibri" panose="02020603050405020304" pitchFamily="2"/>
              </a:rPr>
              <a:t>reporting, methodology, QA/QC 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idx="10"/>
          </p:nvPr>
        </p:nvSpPr>
        <p:spPr>
          <a:xfrm>
            <a:off x="3142615" y="3094355"/>
            <a:ext cx="1161415" cy="2038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4605" rIns="0" bIns="0" anchor="t"/>
          <a:lstStyle/>
          <a:p>
            <a:pPr marL="0" marR="0" indent="0" algn="l">
              <a:lnSpc>
                <a:spcPts val="700"/>
              </a:lnSpc>
              <a:spcAft>
                <a:spcPts val="0"/>
              </a:spcAft>
            </a:pPr>
            <a:r>
              <a:rPr lang="en-US" sz="750" spc="0">
                <a:solidFill>
                  <a:srgbClr val="5B665F"/>
                </a:solidFill>
                <a:latin typeface="Calibri" panose="02020603050405020304" pitchFamily="2"/>
              </a:rPr>
              <a:t>1.5–5 per cent of participants’ turnover, </a:t>
            </a:r>
          </a:p>
        </p:txBody>
      </p:sp>
      <p:sp>
        <p:nvSpPr>
          <p:cNvPr id="27" name="Text Placeholder 26"/>
          <p:cNvSpPr>
            <a:spLocks noGrp="1"/>
          </p:cNvSpPr>
          <p:nvPr>
            <p:ph type="body" idx="10"/>
          </p:nvPr>
        </p:nvSpPr>
        <p:spPr>
          <a:xfrm>
            <a:off x="438785" y="6639560"/>
            <a:ext cx="11315700" cy="23114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91440" marR="0" indent="0" algn="l">
              <a:lnSpc>
                <a:spcPts val="800"/>
              </a:lnSpc>
              <a:spcAft>
                <a:spcPts val="95"/>
              </a:spcAft>
            </a:pPr>
            <a:r>
              <a:rPr lang="en-US" sz="700" spc="0">
                <a:solidFill>
                  <a:srgbClr val="88928D"/>
                </a:solidFill>
                <a:latin typeface="Calibri" panose="02020603050405020304" pitchFamily="2"/>
              </a:rPr>
              <a:t>Analysis of the effectiveness of forest management planning and non-timber forest products in Ukraine · </a:t>
            </a:r>
            <a:br/>
            <a:r>
              <a:rPr lang="en-US" sz="700" spc="0">
                <a:solidFill>
                  <a:srgbClr val="88928D"/>
                </a:solidFill>
                <a:latin typeface="Calibri" panose="02020603050405020304" pitchFamily="2"/>
              </a:rPr>
              <a:t>Round table organised by the State Forest Resources Agency in Ukraine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0"/>
          </p:nvPr>
        </p:nvSpPr>
        <p:spPr>
          <a:xfrm>
            <a:off x="3989705" y="1478280"/>
            <a:ext cx="4212590" cy="572770"/>
          </a:xfrm>
          <a:prstGeom prst="rect">
            <a:avLst/>
          </a:prstGeom>
          <a:solidFill>
            <a:srgbClr val="09442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r>
              <a:rPr lang="en-US"/>
              <a:t>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0"/>
          </p:nvPr>
        </p:nvSpPr>
        <p:spPr>
          <a:xfrm>
            <a:off x="9506585" y="2642870"/>
            <a:ext cx="2060575" cy="2529840"/>
          </a:xfrm>
          <a:prstGeom prst="rect">
            <a:avLst/>
          </a:prstGeom>
          <a:solidFill>
            <a:srgbClr val="F0F5EB"/>
          </a:solidFill>
          <a:ln w="18415" cmpd="dbl">
            <a:solidFill>
              <a:srgbClr val="F1F2EE"/>
            </a:solidFill>
            <a:prstDash val="solid"/>
          </a:ln>
        </p:spPr>
        <p:txBody>
          <a:bodyPr vert="horz" lIns="0" tIns="0" rIns="0" bIns="0" anchor="t"/>
          <a:lstStyle/>
          <a:p>
            <a:r>
              <a:rPr lang="en-US"/>
              <a:t>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>
          <a:xfrm>
            <a:off x="5068570" y="2642870"/>
            <a:ext cx="2060575" cy="2529840"/>
          </a:xfrm>
          <a:prstGeom prst="rect">
            <a:avLst/>
          </a:prstGeom>
          <a:solidFill>
            <a:srgbClr val="F0F5EB"/>
          </a:solidFill>
          <a:ln w="18415" cmpd="dbl">
            <a:solidFill>
              <a:srgbClr val="F1F2EE"/>
            </a:solidFill>
            <a:prstDash val="solid"/>
          </a:ln>
        </p:spPr>
        <p:txBody>
          <a:bodyPr vert="horz" lIns="0" tIns="0" rIns="0" bIns="0" anchor="t"/>
          <a:lstStyle/>
          <a:p>
            <a:r>
              <a:rPr lang="en-US"/>
              <a:t>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0"/>
          </p:nvPr>
        </p:nvSpPr>
        <p:spPr>
          <a:xfrm>
            <a:off x="7287895" y="2642870"/>
            <a:ext cx="2057400" cy="2529840"/>
          </a:xfrm>
          <a:prstGeom prst="rect">
            <a:avLst/>
          </a:prstGeom>
          <a:solidFill>
            <a:srgbClr val="F0F5EB"/>
          </a:solidFill>
          <a:ln w="18415" cmpd="dbl">
            <a:solidFill>
              <a:srgbClr val="F1F2EE"/>
            </a:solidFill>
            <a:prstDash val="solid"/>
          </a:ln>
        </p:spPr>
        <p:txBody>
          <a:bodyPr vert="horz" lIns="0" tIns="0" rIns="0" bIns="0" anchor="t"/>
          <a:lstStyle/>
          <a:p>
            <a:r>
              <a:rPr lang="en-US"/>
              <a:t> 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2849880" y="2642870"/>
            <a:ext cx="2057400" cy="2529840"/>
          </a:xfrm>
          <a:prstGeom prst="rect">
            <a:avLst/>
          </a:prstGeom>
          <a:solidFill>
            <a:srgbClr val="F0F5EB"/>
          </a:solidFill>
          <a:ln w="18415" cmpd="dbl">
            <a:solidFill>
              <a:srgbClr val="F1F2EE"/>
            </a:solidFill>
            <a:prstDash val="solid"/>
          </a:ln>
        </p:spPr>
        <p:txBody>
          <a:bodyPr vert="horz" lIns="0" tIns="0" rIns="0" bIns="0" anchor="t"/>
          <a:lstStyle/>
          <a:p>
            <a:r>
              <a:rPr lang="en-US"/>
              <a:t> 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0"/>
          </p:nvPr>
        </p:nvSpPr>
        <p:spPr>
          <a:xfrm>
            <a:off x="631190" y="2642870"/>
            <a:ext cx="2047875" cy="2529840"/>
          </a:xfrm>
          <a:prstGeom prst="rect">
            <a:avLst/>
          </a:prstGeom>
          <a:solidFill>
            <a:srgbClr val="F0F5EB"/>
          </a:solidFill>
          <a:ln w="18415" cmpd="dbl">
            <a:solidFill>
              <a:srgbClr val="F1F2EE"/>
            </a:solidFill>
            <a:prstDash val="solid"/>
          </a:ln>
        </p:spPr>
        <p:txBody>
          <a:bodyPr vert="horz" lIns="0" tIns="0" rIns="0" bIns="0" anchor="t"/>
          <a:lstStyle/>
          <a:p>
            <a:r>
              <a:rPr lang="en-US"/>
              <a:t> </a:t>
            </a:r>
          </a:p>
        </p:txBody>
      </p:sp>
      <p:pic>
        <p:nvPicPr>
          <p:cNvPr id="12" name="Picture 11"/>
          <p:cNvPicPr/>
          <p:nvPr/>
        </p:nvPicPr>
        <p:blipFill>
          <a:blip r:embed="rId2"/>
          <a:stretch>
            <a:fillRect/>
          </a:stretch>
        </p:blipFill>
        <p:spPr>
          <a:xfrm>
            <a:off x="11360150" y="292735"/>
            <a:ext cx="420370" cy="423545"/>
          </a:xfrm>
          <a:prstGeom prst="rect">
            <a:avLst/>
          </a:prstGeom>
        </p:spPr>
      </p:pic>
      <p:pic>
        <p:nvPicPr>
          <p:cNvPr id="15" name="Picture 14"/>
          <p:cNvPicPr/>
          <p:nvPr/>
        </p:nvPicPr>
        <p:blipFill>
          <a:blip r:embed="rId3"/>
          <a:stretch>
            <a:fillRect/>
          </a:stretch>
        </p:blipFill>
        <p:spPr>
          <a:xfrm>
            <a:off x="457200" y="320040"/>
            <a:ext cx="506095" cy="509270"/>
          </a:xfrm>
          <a:prstGeom prst="rect">
            <a:avLst/>
          </a:prstGeom>
        </p:spPr>
      </p:pic>
      <p:pic>
        <p:nvPicPr>
          <p:cNvPr id="17" name="Picture 16"/>
          <p:cNvPicPr/>
          <p:nvPr/>
        </p:nvPicPr>
        <p:blipFill>
          <a:blip r:embed="rId4"/>
          <a:stretch>
            <a:fillRect/>
          </a:stretch>
        </p:blipFill>
        <p:spPr>
          <a:xfrm>
            <a:off x="618490" y="1478280"/>
            <a:ext cx="10948670" cy="3763645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idx="10"/>
          </p:nvPr>
        </p:nvSpPr>
        <p:spPr>
          <a:xfrm>
            <a:off x="1243330" y="292100"/>
            <a:ext cx="4914900" cy="2527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5240" rIns="0" bIns="0" anchor="t"/>
          <a:lstStyle/>
          <a:p>
            <a:pPr marL="0" marR="0" indent="0" algn="l">
              <a:lnSpc>
                <a:spcPts val="1100"/>
              </a:lnSpc>
              <a:spcAft>
                <a:spcPts val="775"/>
              </a:spcAft>
            </a:pPr>
            <a:r>
              <a:rPr lang="en-US" sz="950" b="1" spc="-10">
                <a:solidFill>
                  <a:srgbClr val="799F29"/>
                </a:solidFill>
                <a:latin typeface="Calibri" panose="02020603050405020304" pitchFamily="2"/>
              </a:rPr>
              <a:t>PART II · DIGITALISATION 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idx="10"/>
          </p:nvPr>
        </p:nvSpPr>
        <p:spPr>
          <a:xfrm>
            <a:off x="1243330" y="544830"/>
            <a:ext cx="4914900" cy="93345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4925" rIns="0" bIns="0" anchor="t"/>
          <a:lstStyle/>
          <a:p>
            <a:pPr marL="0" marR="0" indent="0" algn="r">
              <a:lnSpc>
                <a:spcPts val="2400"/>
              </a:lnSpc>
              <a:spcAft>
                <a:spcPts val="4655"/>
              </a:spcAft>
            </a:pPr>
            <a:r>
              <a:rPr lang="en-US" sz="2350" b="1" spc="-15">
                <a:solidFill>
                  <a:srgbClr val="09442F"/>
                </a:solidFill>
                <a:latin typeface="Calibri" panose="02020603050405020304" pitchFamily="2"/>
              </a:rPr>
              <a:t>Five components of the digital platform 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idx="10"/>
          </p:nvPr>
        </p:nvSpPr>
        <p:spPr>
          <a:xfrm>
            <a:off x="11503025" y="728980"/>
            <a:ext cx="131445" cy="1009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0160" rIns="0" bIns="0" anchor="t"/>
          <a:lstStyle/>
          <a:p>
            <a:pPr marL="0" marR="0" indent="0" algn="l">
              <a:lnSpc>
                <a:spcPts val="700"/>
              </a:lnSpc>
              <a:spcAft>
                <a:spcPts val="0"/>
              </a:spcAft>
            </a:pPr>
            <a:r>
              <a:rPr lang="en-US" sz="650" spc="-25">
                <a:solidFill>
                  <a:srgbClr val="88928D"/>
                </a:solidFill>
                <a:latin typeface="Calibri" panose="02020603050405020304" pitchFamily="2"/>
              </a:rPr>
              <a:t>/ 12 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0"/>
          </p:nvPr>
        </p:nvSpPr>
        <p:spPr>
          <a:xfrm>
            <a:off x="11491595" y="384810"/>
            <a:ext cx="187325" cy="2019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0320" rIns="0" bIns="0" anchor="t"/>
          <a:lstStyle/>
          <a:p>
            <a:pPr marL="0" marR="0" indent="0" algn="l">
              <a:lnSpc>
                <a:spcPts val="1400"/>
              </a:lnSpc>
              <a:spcAft>
                <a:spcPts val="0"/>
              </a:spcAft>
            </a:pPr>
            <a:r>
              <a:rPr lang="en-US" sz="1300" b="1" spc="0">
                <a:solidFill>
                  <a:srgbClr val="FFFFFF"/>
                </a:solidFill>
                <a:latin typeface="Calibri" panose="02020603050405020304" pitchFamily="2"/>
              </a:rPr>
              <a:t>9 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10"/>
          </p:nvPr>
        </p:nvSpPr>
        <p:spPr>
          <a:xfrm>
            <a:off x="7860665" y="3521075"/>
            <a:ext cx="923925" cy="14351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635" rIns="0" bIns="0" anchor="t"/>
          <a:lstStyle/>
          <a:p>
            <a:pPr marL="0" marR="0" indent="0" algn="l">
              <a:lnSpc>
                <a:spcPts val="1100"/>
              </a:lnSpc>
              <a:spcAft>
                <a:spcPts val="0"/>
              </a:spcAft>
            </a:pPr>
            <a:r>
              <a:rPr lang="en-US" sz="1000" b="1" spc="-45">
                <a:solidFill>
                  <a:srgbClr val="09442F"/>
                </a:solidFill>
                <a:latin typeface="Arial" panose="02020603050405020304" pitchFamily="2"/>
              </a:rPr>
              <a:t>Carbon module 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idx="10"/>
          </p:nvPr>
        </p:nvSpPr>
        <p:spPr>
          <a:xfrm>
            <a:off x="1432560" y="3521075"/>
            <a:ext cx="454025" cy="14351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635" rIns="0" bIns="0" anchor="t"/>
          <a:lstStyle/>
          <a:p>
            <a:pPr marL="0" marR="0" indent="0" algn="l">
              <a:lnSpc>
                <a:spcPts val="1100"/>
              </a:lnSpc>
              <a:spcAft>
                <a:spcPts val="0"/>
              </a:spcAft>
            </a:pPr>
            <a:r>
              <a:rPr lang="en-US" sz="1000" b="1" spc="-75">
                <a:solidFill>
                  <a:srgbClr val="09442F"/>
                </a:solidFill>
                <a:latin typeface="Arial" panose="02020603050405020304" pitchFamily="2"/>
              </a:rPr>
              <a:t>EU SFC 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idx="10"/>
          </p:nvPr>
        </p:nvSpPr>
        <p:spPr>
          <a:xfrm>
            <a:off x="3258185" y="3521075"/>
            <a:ext cx="1237615" cy="14414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635" rIns="0" bIns="0" anchor="t"/>
          <a:lstStyle/>
          <a:p>
            <a:pPr marL="0" marR="0" indent="0" algn="l">
              <a:lnSpc>
                <a:spcPts val="1100"/>
              </a:lnSpc>
              <a:spcAft>
                <a:spcPts val="0"/>
              </a:spcAft>
            </a:pPr>
            <a:r>
              <a:rPr lang="en-US" sz="1000" b="1" spc="-40">
                <a:solidFill>
                  <a:srgbClr val="09442F"/>
                </a:solidFill>
                <a:latin typeface="Arial" panose="02020603050405020304" pitchFamily="2"/>
              </a:rPr>
              <a:t>WMS/WFS Geoportal 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idx="10"/>
          </p:nvPr>
        </p:nvSpPr>
        <p:spPr>
          <a:xfrm>
            <a:off x="5586730" y="3521075"/>
            <a:ext cx="753110" cy="3022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91440" marR="0" indent="0" algn="l">
              <a:lnSpc>
                <a:spcPts val="1200"/>
              </a:lnSpc>
              <a:spcAft>
                <a:spcPts val="0"/>
              </a:spcAft>
            </a:pPr>
            <a:r>
              <a:rPr lang="en-US" sz="1000" b="1" spc="-10">
                <a:solidFill>
                  <a:srgbClr val="09442F"/>
                </a:solidFill>
                <a:latin typeface="Arial" panose="02020603050405020304" pitchFamily="2"/>
              </a:rPr>
              <a:t>Satellite monitoring 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idx="10"/>
          </p:nvPr>
        </p:nvSpPr>
        <p:spPr>
          <a:xfrm>
            <a:off x="9841865" y="3521075"/>
            <a:ext cx="1402080" cy="14351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635" rIns="0" bIns="0" anchor="t"/>
          <a:lstStyle/>
          <a:p>
            <a:pPr marL="0" marR="0" indent="0" algn="l">
              <a:lnSpc>
                <a:spcPts val="1100"/>
              </a:lnSpc>
              <a:spcAft>
                <a:spcPts val="0"/>
              </a:spcAft>
            </a:pPr>
            <a:r>
              <a:rPr lang="en-US" sz="1000" b="1" spc="-40">
                <a:solidFill>
                  <a:srgbClr val="09442F"/>
                </a:solidFill>
                <a:latin typeface="Arial" panose="02020603050405020304" pitchFamily="2"/>
              </a:rPr>
              <a:t>Contractor’s dashboard 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idx="10"/>
          </p:nvPr>
        </p:nvSpPr>
        <p:spPr>
          <a:xfrm>
            <a:off x="951230" y="4011295"/>
            <a:ext cx="1423035" cy="27114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45720" marR="0" indent="0" algn="just">
              <a:lnSpc>
                <a:spcPts val="1100"/>
              </a:lnSpc>
              <a:spcAft>
                <a:spcPts val="0"/>
              </a:spcAft>
            </a:pPr>
            <a:r>
              <a:rPr lang="en-US" sz="750" spc="-5">
                <a:solidFill>
                  <a:srgbClr val="5B665F"/>
                </a:solidFill>
                <a:latin typeface="Calibri" panose="02020603050405020304" pitchFamily="2"/>
              </a:rPr>
              <a:t>Unified State Forest Cadastre System (Decree No. 848, Law No. 554-IX) </a:t>
            </a:r>
          </a:p>
        </p:txBody>
      </p:sp>
      <p:sp>
        <p:nvSpPr>
          <p:cNvPr id="24" name="Text Placeholder 23"/>
          <p:cNvSpPr>
            <a:spLocks noGrp="1"/>
          </p:cNvSpPr>
          <p:nvPr>
            <p:ph type="body" idx="10"/>
          </p:nvPr>
        </p:nvSpPr>
        <p:spPr>
          <a:xfrm>
            <a:off x="3136265" y="4011295"/>
            <a:ext cx="1496695" cy="4051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635" rIns="0" bIns="0" anchor="t"/>
          <a:lstStyle/>
          <a:p>
            <a:pPr marL="0" marR="0" indent="0" algn="ctr">
              <a:lnSpc>
                <a:spcPts val="1000"/>
              </a:lnSpc>
              <a:spcAft>
                <a:spcPts val="0"/>
              </a:spcAft>
            </a:pPr>
            <a:r>
              <a:rPr lang="en-US" sz="750" spc="-5">
                <a:solidFill>
                  <a:srgbClr val="5B665F"/>
                </a:solidFill>
                <a:latin typeface="Calibri" panose="02020603050405020304" pitchFamily="2"/>
              </a:rPr>
              <a:t>Public geoservices compliant with OGC </a:t>
            </a:r>
            <a:br/>
            <a:r>
              <a:rPr lang="en-US" sz="750" spc="-5">
                <a:solidFill>
                  <a:srgbClr val="5B665F"/>
                </a:solidFill>
                <a:latin typeface="Calibri" panose="02020603050405020304" pitchFamily="2"/>
              </a:rPr>
              <a:t>standards for public authorities, forest </a:t>
            </a:r>
            <a:br/>
            <a:r>
              <a:rPr lang="en-US" sz="750" spc="-5">
                <a:solidFill>
                  <a:srgbClr val="5B665F"/>
                </a:solidFill>
                <a:latin typeface="Calibri" panose="02020603050405020304" pitchFamily="2"/>
              </a:rPr>
              <a:t>users and the public 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idx="10"/>
          </p:nvPr>
        </p:nvSpPr>
        <p:spPr>
          <a:xfrm>
            <a:off x="5410200" y="3983990"/>
            <a:ext cx="1386840" cy="4051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45720" marR="0" indent="0" algn="l">
              <a:lnSpc>
                <a:spcPts val="1100"/>
              </a:lnSpc>
              <a:spcAft>
                <a:spcPts val="25"/>
              </a:spcAft>
            </a:pPr>
            <a:r>
              <a:rPr lang="en-US" sz="750" spc="0">
                <a:solidFill>
                  <a:srgbClr val="5B665F"/>
                </a:solidFill>
                <a:latin typeface="Calibri" panose="02020603050405020304" pitchFamily="2"/>
              </a:rPr>
              <a:t>Sentinel-1/2, LiDAR, UAVs — detection of logging, fires, dieback and damage 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idx="10"/>
          </p:nvPr>
        </p:nvSpPr>
        <p:spPr>
          <a:xfrm>
            <a:off x="7559040" y="4011295"/>
            <a:ext cx="1530350" cy="27114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45720" marR="0" indent="0" algn="just">
              <a:lnSpc>
                <a:spcPts val="1100"/>
              </a:lnSpc>
              <a:spcAft>
                <a:spcPts val="0"/>
              </a:spcAft>
            </a:pPr>
            <a:r>
              <a:rPr lang="en-US" sz="750" spc="-5">
                <a:solidFill>
                  <a:srgbClr val="5B665F"/>
                </a:solidFill>
                <a:latin typeface="Calibri" panose="02020603050405020304" pitchFamily="2"/>
              </a:rPr>
              <a:t>Modelling of biomass and carbon fluxes using IPCC methodology for LULUCF </a:t>
            </a:r>
          </a:p>
        </p:txBody>
      </p:sp>
      <p:sp>
        <p:nvSpPr>
          <p:cNvPr id="27" name="Text Placeholder 26"/>
          <p:cNvSpPr>
            <a:spLocks noGrp="1"/>
          </p:cNvSpPr>
          <p:nvPr>
            <p:ph type="body" idx="10"/>
          </p:nvPr>
        </p:nvSpPr>
        <p:spPr>
          <a:xfrm>
            <a:off x="9912350" y="4011295"/>
            <a:ext cx="1261745" cy="40259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635" rIns="0" bIns="0" anchor="t"/>
          <a:lstStyle/>
          <a:p>
            <a:pPr marL="0" marR="0" indent="0" algn="ctr">
              <a:lnSpc>
                <a:spcPts val="1000"/>
              </a:lnSpc>
              <a:spcAft>
                <a:spcPts val="0"/>
              </a:spcAft>
            </a:pPr>
            <a:r>
              <a:rPr lang="en-US" sz="750" spc="-5">
                <a:solidFill>
                  <a:srgbClr val="5B665F"/>
                </a:solidFill>
                <a:latin typeface="Calibri" panose="02020603050405020304" pitchFamily="2"/>
              </a:rPr>
              <a:t>API interface, automated QA/QC </a:t>
            </a:r>
            <a:br/>
            <a:r>
              <a:rPr lang="en-US" sz="750" spc="-5">
                <a:solidFill>
                  <a:srgbClr val="5B665F"/>
                </a:solidFill>
                <a:latin typeface="Calibri" panose="02020603050405020304" pitchFamily="2"/>
              </a:rPr>
              <a:t>validation, audit log for private </a:t>
            </a:r>
            <a:br/>
            <a:r>
              <a:rPr lang="en-US" sz="750" spc="-5">
                <a:solidFill>
                  <a:srgbClr val="5B665F"/>
                </a:solidFill>
                <a:latin typeface="Calibri" panose="02020603050405020304" pitchFamily="2"/>
              </a:rPr>
              <a:t>contractors </a:t>
            </a:r>
          </a:p>
        </p:txBody>
      </p:sp>
      <p:sp>
        <p:nvSpPr>
          <p:cNvPr id="28" name="Text Placeholder 27"/>
          <p:cNvSpPr>
            <a:spLocks noGrp="1"/>
          </p:cNvSpPr>
          <p:nvPr>
            <p:ph type="body" idx="10"/>
          </p:nvPr>
        </p:nvSpPr>
        <p:spPr>
          <a:xfrm>
            <a:off x="5066030" y="1678305"/>
            <a:ext cx="2078355" cy="16827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540" rIns="0" bIns="0" anchor="t"/>
          <a:lstStyle/>
          <a:p>
            <a:pPr marL="0" marR="0" indent="0" algn="ctr">
              <a:lnSpc>
                <a:spcPts val="1200"/>
              </a:lnSpc>
              <a:spcAft>
                <a:spcPts val="0"/>
              </a:spcAft>
            </a:pPr>
            <a:r>
              <a:rPr lang="en-US" sz="1150" b="1" spc="-40">
                <a:solidFill>
                  <a:srgbClr val="FFFFFF"/>
                </a:solidFill>
                <a:latin typeface="Arial" panose="02020603050405020304" pitchFamily="2"/>
              </a:rPr>
              <a:t>THE EU’S DIGITAL PLATFORM </a:t>
            </a:r>
          </a:p>
        </p:txBody>
      </p:sp>
      <p:sp>
        <p:nvSpPr>
          <p:cNvPr id="29" name="Text Placeholder 28"/>
          <p:cNvSpPr>
            <a:spLocks noGrp="1"/>
          </p:cNvSpPr>
          <p:nvPr>
            <p:ph type="body" idx="10"/>
          </p:nvPr>
        </p:nvSpPr>
        <p:spPr>
          <a:xfrm>
            <a:off x="457200" y="5243830"/>
            <a:ext cx="11323320" cy="16268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2700" rIns="0" bIns="0" anchor="t"/>
          <a:lstStyle/>
          <a:p>
            <a:pPr marL="0" marR="0" indent="0" algn="ctr">
              <a:lnSpc>
                <a:spcPts val="800"/>
              </a:lnSpc>
              <a:spcAft>
                <a:spcPts val="0"/>
              </a:spcAft>
            </a:pPr>
            <a:r>
              <a:rPr lang="en-US" sz="800" i="1" spc="-5">
                <a:solidFill>
                  <a:srgbClr val="88928D"/>
                </a:solidFill>
                <a:latin typeface="Calibri" panose="02020603050405020304" pitchFamily="2"/>
              </a:rPr>
              <a:t>Overarching principles: open standards (OGC/ISO 19115), API-first, the INSPIRE Directive, GDPR compliance. </a:t>
            </a:r>
          </a:p>
          <a:p>
            <a:pPr marL="91440" marR="0" indent="0" algn="l">
              <a:lnSpc>
                <a:spcPts val="900"/>
              </a:lnSpc>
              <a:spcBef>
                <a:spcPts val="9965"/>
              </a:spcBef>
              <a:spcAft>
                <a:spcPts val="95"/>
              </a:spcAft>
            </a:pPr>
            <a:r>
              <a:rPr lang="en-US" sz="700" spc="0">
                <a:solidFill>
                  <a:srgbClr val="88928D"/>
                </a:solidFill>
                <a:latin typeface="Calibri" panose="02020603050405020304" pitchFamily="2"/>
              </a:rPr>
              <a:t>Analysis of the effectiveness of forest management planning and non-timber forest products in Ukraine · </a:t>
            </a:r>
            <a:br/>
            <a:r>
              <a:rPr lang="en-US" sz="700" spc="0">
                <a:solidFill>
                  <a:srgbClr val="88928D"/>
                </a:solidFill>
                <a:latin typeface="Calibri" panose="02020603050405020304" pitchFamily="2"/>
              </a:rPr>
              <a:t>Round table organised by the State Forest Resources Agency in Ukraine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layou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Arab" typeface="Arial"/>
      </a:majorFont>
      <a:minorFont>
        <a:latin typeface="Calibri"/>
        <a:ea typeface=""/>
        <a:cs typeface=""/>
        <a:font script="Arab" typeface="Arial"/>
      </a:minorFont>
    </a:fontScheme>
    <a:fmtScheme name="Office">
      <a:fillStyleLst>
        <a:solidFill>
          <a:schemeClr val="bg1">
            <a:alpha val="0"/>
          </a:schemeClr>
        </a:solidFill>
        <a:gradFill/>
        <a:gradFill/>
      </a:fillStyleLst>
      <a:lnStyleLst>
        <a:ln/>
        <a:ln/>
        <a:ln/>
      </a:lnStyleLst>
      <a:effectStyleLst>
        <a:effectStyle>
          <a:effectLst/>
        </a:effectStyle>
        <a:effectStyle>
          <a:effectLst/>
        </a:effectStyle>
        <a:effectStyle>
          <a:effectLst/>
          <a:scene3d>
            <a:camera prst="orthographicFront"/>
            <a:lightRig rig="threePt" dir="t"/>
          </a:scene3d>
        </a:effectStyle>
      </a:effectStyleLst>
      <a:bgFillStyleLst>
        <a:solidFill>
          <a:schemeClr val="bg1">
            <a:alpha val="0"/>
          </a:schemeClr>
        </a:solidFill>
        <a:gradFill/>
        <a:gradFill/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75AE73F3A7726419B17A6AE052AAF73" ma:contentTypeVersion="15" ma:contentTypeDescription="Ein neues Dokument erstellen." ma:contentTypeScope="" ma:versionID="44cd08e633bdb379a6a042f47258c6f8">
  <xsd:schema xmlns:xsd="http://www.w3.org/2001/XMLSchema" xmlns:xs="http://www.w3.org/2001/XMLSchema" xmlns:p="http://schemas.microsoft.com/office/2006/metadata/properties" xmlns:ns2="b4de3b38-e3bc-457f-93af-f189da2c859d" xmlns:ns3="7c83095a-db20-459a-9d7d-43b1b6dbea8c" targetNamespace="http://schemas.microsoft.com/office/2006/metadata/properties" ma:root="true" ma:fieldsID="33a261dea6d93c7b36c34bd57053434e" ns2:_="" ns3:_="">
    <xsd:import namespace="b4de3b38-e3bc-457f-93af-f189da2c859d"/>
    <xsd:import namespace="7c83095a-db20-459a-9d7d-43b1b6dbea8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de3b38-e3bc-457f-93af-f189da2c85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Bildmarkierungen" ma:readOnly="false" ma:fieldId="{5cf76f15-5ced-4ddc-b409-7134ff3c332f}" ma:taxonomyMulti="true" ma:sspId="4b7bff88-3b98-42a0-ae7d-3b40ec86810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83095a-db20-459a-9d7d-43b1b6dbea8c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82debb7e-26e7-41d6-8b55-f3635c35fdd5}" ma:internalName="TaxCatchAll" ma:showField="CatchAllData" ma:web="7c83095a-db20-459a-9d7d-43b1b6dbea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4de3b38-e3bc-457f-93af-f189da2c859d">
      <Terms xmlns="http://schemas.microsoft.com/office/infopath/2007/PartnerControls"/>
    </lcf76f155ced4ddcb4097134ff3c332f>
    <TaxCatchAll xmlns="7c83095a-db20-459a-9d7d-43b1b6dbea8c" xsi:nil="true"/>
  </documentManagement>
</p:properties>
</file>

<file path=customXml/itemProps1.xml><?xml version="1.0" encoding="utf-8"?>
<ds:datastoreItem xmlns:ds="http://schemas.openxmlformats.org/officeDocument/2006/customXml" ds:itemID="{E3615AA8-DA03-42B8-A7CA-D23D48C608C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EFE0AE7-A3ED-44B9-87D3-4DE8E14A175A}"/>
</file>

<file path=customXml/itemProps3.xml><?xml version="1.0" encoding="utf-8"?>
<ds:datastoreItem xmlns:ds="http://schemas.openxmlformats.org/officeDocument/2006/customXml" ds:itemID="{D04E37CB-9FFD-4A6F-A192-75B27E02946A}">
  <ds:schemaRefs>
    <ds:schemaRef ds:uri="http://schemas.microsoft.com/office/2006/metadata/properties"/>
    <ds:schemaRef ds:uri="http://schemas.microsoft.com/office/infopath/2007/PartnerControls"/>
    <ds:schemaRef ds:uri="b4de3b38-e3bc-457f-93af-f189da2c859d"/>
    <ds:schemaRef ds:uri="7c83095a-db20-459a-9d7d-43b1b6dbea8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1881</Words>
  <Application>Microsoft Office PowerPoint</Application>
  <PresentationFormat>Custom</PresentationFormat>
  <Paragraphs>260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default layout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Аналіз ефективності лісовпорядкування в Україні</dc:title>
  <dc:subject>PptxGenJS Presentation</dc:subject>
  <dc:creator>ВО "Укрдержліспроект"</dc:creator>
  <cp:keywords>docId:6C73D047E5306AB5EBDCFC1AF2F4608A</cp:keywords>
  <cp:lastModifiedBy>Halyna Semytska</cp:lastModifiedBy>
  <cp:revision>1</cp:revision>
  <dcterms:created xsi:type="dcterms:W3CDTF">2026-07-23T07:48:20Z</dcterms:created>
  <dcterms:modified xsi:type="dcterms:W3CDTF">2026-07-23T12:37:38Z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0x010100475AE73F3A7726419B17A6AE052AAF73</vt:lpwstr>
  </property>
  <property fmtid="{D5CDD505-2E9C-101B-9397-08002B2CF9AE}" pid="3" name="MediaServiceImageTags">
    <vt:lpwstr/>
  </property>
</Properties>
</file>